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11" r:id="rId2"/>
    <p:sldId id="312" r:id="rId3"/>
    <p:sldId id="313" r:id="rId4"/>
    <p:sldId id="314" r:id="rId5"/>
    <p:sldId id="315" r:id="rId6"/>
    <p:sldId id="316" r:id="rId7"/>
    <p:sldId id="317" r:id="rId8"/>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519" autoAdjust="0"/>
  </p:normalViewPr>
  <p:slideViewPr>
    <p:cSldViewPr snapToGrid="0" showGuides="1">
      <p:cViewPr>
        <p:scale>
          <a:sx n="100" d="100"/>
          <a:sy n="100" d="100"/>
        </p:scale>
        <p:origin x="509" y="-4915"/>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C5E94AA-0F04-43DA-8148-3CAD146715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1637B8B-2D0C-4E0C-9A76-59D8CDB43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2022/2/13</a:t>
            </a:fld>
            <a:endParaRPr lang="zh-CN" altLang="en-US"/>
          </a:p>
        </p:txBody>
      </p:sp>
      <p:sp>
        <p:nvSpPr>
          <p:cNvPr id="4" name="页脚占位符 3">
            <a:extLst>
              <a:ext uri="{FF2B5EF4-FFF2-40B4-BE49-F238E27FC236}">
                <a16:creationId xmlns:a16="http://schemas.microsoft.com/office/drawing/2014/main" id="{240025A2-ED05-4567-83AF-A89520F59A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61C29BB-51DC-40FE-8B96-BF011B60ED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42798682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2.1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0,'29'0,"20"0,13 0,2 0,-1 0,-5 0,-9 0,-12 4,-13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7.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0,'29'0,"20"0,13 0,10 0,3 0,0 0,-9 0,-12 0,-12 0,-9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23:39.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 0,'-32'4,"-11"0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25:02.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0,'-29'18,"-10"6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34:45.436"/>
    </inkml:context>
    <inkml:brush xml:id="br0">
      <inkml:brushProperty name="width" value="0.05" units="cm"/>
      <inkml:brushProperty name="height" value="0.05" units="cm"/>
      <inkml:brushProperty name="color" value="#CC912C"/>
      <inkml:brushProperty name="ignorePressure" value="1"/>
      <inkml:brushProperty name="inkEffects" value="gold"/>
      <inkml:brushProperty name="anchorX" value="-204121.125"/>
      <inkml:brushProperty name="anchorY" value="-241108.10938"/>
      <inkml:brushProperty name="scaleFactor" value="0.5"/>
    </inkml:brush>
  </inkml:definitions>
  <inkml:trace contextRef="#ctx0" brushRef="#br0">26 31,'0'0,"-11"-4,0-1,7 1,6 1,7 0,5 1,0-3,-2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2022/2/13</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70FF05-BDD8-42F0-BA90-04AD6ABB1C0C}" type="slidenum">
              <a:rPr lang="zh-CN" altLang="en-US" smtClean="0"/>
              <a:t>5</a:t>
            </a:fld>
            <a:endParaRPr lang="zh-CN" altLang="en-US"/>
          </a:p>
        </p:txBody>
      </p:sp>
    </p:spTree>
    <p:extLst>
      <p:ext uri="{BB962C8B-B14F-4D97-AF65-F5344CB8AC3E}">
        <p14:creationId xmlns:p14="http://schemas.microsoft.com/office/powerpoint/2010/main" val="265358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2022/2/13</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a:extLst>
              <a:ext uri="{FF2B5EF4-FFF2-40B4-BE49-F238E27FC236}">
                <a16:creationId xmlns:a16="http://schemas.microsoft.com/office/drawing/2014/main" id="{4DB998C1-4D16-47A3-A5CE-6FBCE6BCB718}"/>
              </a:ext>
            </a:extLst>
          </p:cNvPr>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a:extLst>
              <a:ext uri="{FF2B5EF4-FFF2-40B4-BE49-F238E27FC236}">
                <a16:creationId xmlns:a16="http://schemas.microsoft.com/office/drawing/2014/main" id="{7E5480D6-4326-4270-80BD-AEEC02607BFB}"/>
              </a:ext>
            </a:extLst>
          </p:cNvPr>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9.png"/><Relationship Id="rId4" Type="http://schemas.microsoft.com/office/2007/relationships/hdphoto" Target="../media/hdphoto2.wdp"/><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customXml" Target="../ink/ink3.xml"/><Relationship Id="rId17" Type="http://schemas.openxmlformats.org/officeDocument/2006/relationships/image" Target="../media/image31.png"/><Relationship Id="rId2" Type="http://schemas.openxmlformats.org/officeDocument/2006/relationships/image" Target="../media/image22.png"/><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5" Type="http://schemas.openxmlformats.org/officeDocument/2006/relationships/image" Target="../media/image30.png"/><Relationship Id="rId10" Type="http://schemas.openxmlformats.org/officeDocument/2006/relationships/customXml" Target="../ink/ink2.xml"/><Relationship Id="rId4" Type="http://schemas.microsoft.com/office/2007/relationships/hdphoto" Target="../media/hdphoto5.wdp"/><Relationship Id="rId9" Type="http://schemas.openxmlformats.org/officeDocument/2006/relationships/image" Target="../media/image27.png"/><Relationship Id="rId14"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hyperlink" Target="https://learnopengl.com/code_viewer_gh.php?code=src/1.getting_started/5.2.transformations_exercise2/transformations_exercise2.cpp" TargetMode="External"/><Relationship Id="rId2" Type="http://schemas.openxmlformats.org/officeDocument/2006/relationships/hyperlink" Target="https://learnopengl.com/code_viewer.php?code=getting-started/transformations-exercise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5052" y="262189"/>
            <a:ext cx="3742083"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变换</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 name="文本框 1">
            <a:extLst>
              <a:ext uri="{FF2B5EF4-FFF2-40B4-BE49-F238E27FC236}">
                <a16:creationId xmlns:a16="http://schemas.microsoft.com/office/drawing/2014/main" id="{0DF201D1-0524-4479-920A-48F86D2EE323}"/>
              </a:ext>
            </a:extLst>
          </p:cNvPr>
          <p:cNvSpPr txBox="1"/>
          <p:nvPr/>
        </p:nvSpPr>
        <p:spPr>
          <a:xfrm>
            <a:off x="965200" y="883920"/>
            <a:ext cx="8135560"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000">
                <a:ln w="0"/>
                <a:solidFill>
                  <a:schemeClr val="tx1"/>
                </a:solidFill>
                <a:effectLst>
                  <a:outerShdw blurRad="38100" dist="19050" dir="2700000" algn="tl" rotWithShape="0">
                    <a:schemeClr val="dk1">
                      <a:alpha val="40000"/>
                    </a:schemeClr>
                  </a:outerShdw>
                </a:effectLst>
              </a:rPr>
              <a:t>需求：我们需要改变物体的位置（例如：三维动画）。</a:t>
            </a:r>
            <a:endParaRPr lang="en-US" altLang="zh-CN" sz="2000">
              <a:ln w="0"/>
              <a:solidFill>
                <a:schemeClr val="tx1"/>
              </a:solidFill>
              <a:effectLst>
                <a:outerShdw blurRad="38100" dist="19050" dir="2700000" algn="tl" rotWithShape="0">
                  <a:schemeClr val="dk1">
                    <a:alpha val="40000"/>
                  </a:schemeClr>
                </a:outerShdw>
              </a:effectLst>
            </a:endParaRPr>
          </a:p>
          <a:p>
            <a:r>
              <a:rPr lang="zh-CN" altLang="en-US" sz="2000">
                <a:ln w="0"/>
                <a:solidFill>
                  <a:schemeClr val="tx1"/>
                </a:solidFill>
                <a:effectLst>
                  <a:outerShdw blurRad="38100" dist="19050" dir="2700000" algn="tl" rotWithShape="0">
                    <a:schemeClr val="dk1">
                      <a:alpha val="40000"/>
                    </a:schemeClr>
                  </a:outerShdw>
                </a:effectLst>
              </a:rPr>
              <a:t>现有解决办法：每一帧，改变顶点的值（这里是所有的顶点哦！！！）</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2B498500-E495-46BD-A79D-26301DF4BD0E}"/>
              </a:ext>
            </a:extLst>
          </p:cNvPr>
          <p:cNvSpPr txBox="1"/>
          <p:nvPr/>
        </p:nvSpPr>
        <p:spPr>
          <a:xfrm>
            <a:off x="965200" y="1646250"/>
            <a:ext cx="8341359"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ln w="0"/>
                <a:solidFill>
                  <a:schemeClr val="tx1"/>
                </a:solidFill>
                <a:effectLst>
                  <a:outerShdw blurRad="38100" dist="19050" dir="2700000" algn="tl" rotWithShape="0">
                    <a:schemeClr val="dk1">
                      <a:alpha val="40000"/>
                    </a:schemeClr>
                  </a:outerShdw>
                </a:effectLst>
              </a:rPr>
              <a:t>剧透：每一个顶点用向量值表示，使用位移矩阵、缩放矩阵、旋转矩阵对所有顶点进行操作。（这部分内容需要一些</a:t>
            </a:r>
            <a:r>
              <a:rPr lang="zh-CN" altLang="en-US" sz="2000">
                <a:ln w="0"/>
                <a:solidFill>
                  <a:schemeClr val="tx1"/>
                </a:solidFill>
                <a:effectLst>
                  <a:outerShdw blurRad="38100" dist="19050" dir="2700000" algn="tl" rotWithShape="0">
                    <a:schemeClr val="dk1">
                      <a:alpha val="40000"/>
                    </a:schemeClr>
                  </a:outerShdw>
                </a:effectLst>
                <a:highlight>
                  <a:srgbClr val="FFFF00"/>
                </a:highlight>
              </a:rPr>
              <a:t>线性代数</a:t>
            </a:r>
            <a:r>
              <a:rPr lang="zh-CN" altLang="en-US" sz="2000">
                <a:ln w="0"/>
                <a:solidFill>
                  <a:schemeClr val="tx1"/>
                </a:solidFill>
                <a:effectLst>
                  <a:outerShdw blurRad="38100" dist="19050" dir="2700000" algn="tl" rotWithShape="0">
                    <a:schemeClr val="dk1">
                      <a:alpha val="40000"/>
                    </a:schemeClr>
                  </a:outerShdw>
                </a:effectLst>
              </a:rPr>
              <a:t>基础知识）</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20" name="文本框 19">
            <a:extLst>
              <a:ext uri="{FF2B5EF4-FFF2-40B4-BE49-F238E27FC236}">
                <a16:creationId xmlns:a16="http://schemas.microsoft.com/office/drawing/2014/main" id="{DC3B5227-2251-44DA-8BAB-262D0F602E12}"/>
              </a:ext>
            </a:extLst>
          </p:cNvPr>
          <p:cNvSpPr txBox="1"/>
          <p:nvPr/>
        </p:nvSpPr>
        <p:spPr>
          <a:xfrm>
            <a:off x="882809" y="2497848"/>
            <a:ext cx="5313680" cy="369332"/>
          </a:xfrm>
          <a:prstGeom prst="rect">
            <a:avLst/>
          </a:prstGeom>
          <a:noFill/>
        </p:spPr>
        <p:txBody>
          <a:bodyPr wrap="square">
            <a:spAutoFit/>
          </a:bodyPr>
          <a:lstStyle/>
          <a:p>
            <a:pPr algn="l"/>
            <a:r>
              <a:rPr lang="zh-CN" altLang="en-US" b="0" i="0">
                <a:solidFill>
                  <a:schemeClr val="accent3"/>
                </a:solidFill>
                <a:effectLst/>
                <a:latin typeface="Open Sans" panose="020B0606030504020204" pitchFamily="34" charset="0"/>
              </a:rPr>
              <a:t>向量</a:t>
            </a:r>
          </a:p>
        </p:txBody>
      </p:sp>
      <p:grpSp>
        <p:nvGrpSpPr>
          <p:cNvPr id="12" name="组合 11">
            <a:extLst>
              <a:ext uri="{FF2B5EF4-FFF2-40B4-BE49-F238E27FC236}">
                <a16:creationId xmlns:a16="http://schemas.microsoft.com/office/drawing/2014/main" id="{7E0499ED-E542-4C29-986E-662382FA70C2}"/>
              </a:ext>
            </a:extLst>
          </p:cNvPr>
          <p:cNvGrpSpPr/>
          <p:nvPr/>
        </p:nvGrpSpPr>
        <p:grpSpPr>
          <a:xfrm>
            <a:off x="1632665" y="2354136"/>
            <a:ext cx="2857500" cy="2857500"/>
            <a:chOff x="3278585" y="2682514"/>
            <a:chExt cx="2857500" cy="2857500"/>
          </a:xfrm>
        </p:grpSpPr>
        <p:sp>
          <p:nvSpPr>
            <p:cNvPr id="10" name="矩形 9">
              <a:extLst>
                <a:ext uri="{FF2B5EF4-FFF2-40B4-BE49-F238E27FC236}">
                  <a16:creationId xmlns:a16="http://schemas.microsoft.com/office/drawing/2014/main" id="{04C7F773-418D-44AD-BDFB-5C4C85CE2539}"/>
                </a:ext>
              </a:extLst>
            </p:cNvPr>
            <p:cNvSpPr/>
            <p:nvPr/>
          </p:nvSpPr>
          <p:spPr>
            <a:xfrm>
              <a:off x="3338989" y="2997200"/>
              <a:ext cx="2736692" cy="2346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Picture 2">
              <a:extLst>
                <a:ext uri="{FF2B5EF4-FFF2-40B4-BE49-F238E27FC236}">
                  <a16:creationId xmlns:a16="http://schemas.microsoft.com/office/drawing/2014/main" id="{D54A0887-6DB3-4CA2-B2D2-727C96F5C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585" y="2682514"/>
              <a:ext cx="2857500" cy="28575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文本框 25">
            <a:extLst>
              <a:ext uri="{FF2B5EF4-FFF2-40B4-BE49-F238E27FC236}">
                <a16:creationId xmlns:a16="http://schemas.microsoft.com/office/drawing/2014/main" id="{EDECAAB2-D8F1-4C6F-B7C4-CE8C8A369B0D}"/>
              </a:ext>
            </a:extLst>
          </p:cNvPr>
          <p:cNvSpPr txBox="1"/>
          <p:nvPr/>
        </p:nvSpPr>
        <p:spPr>
          <a:xfrm>
            <a:off x="4550569" y="2814449"/>
            <a:ext cx="5091271" cy="64633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向量有一个</a:t>
            </a:r>
            <a:r>
              <a:rPr lang="zh-CN" altLang="en-US">
                <a:solidFill>
                  <a:schemeClr val="bg1"/>
                </a:solidFill>
              </a:rPr>
              <a:t>方向</a:t>
            </a:r>
            <a:r>
              <a:rPr lang="en-US" altLang="zh-CN" b="0" i="0">
                <a:solidFill>
                  <a:schemeClr val="bg1"/>
                </a:solidFill>
                <a:effectLst/>
                <a:latin typeface="Microsoft Yahei" panose="020B0503020204020204" pitchFamily="34" charset="-122"/>
                <a:ea typeface="Microsoft Yahei" panose="020B0503020204020204" pitchFamily="34" charset="-122"/>
              </a:rPr>
              <a:t>(Direction)</a:t>
            </a:r>
            <a:r>
              <a:rPr lang="zh-CN" altLang="en-US" b="0" i="0">
                <a:solidFill>
                  <a:schemeClr val="bg1"/>
                </a:solidFill>
                <a:effectLst/>
                <a:latin typeface="Microsoft Yahei" panose="020B0503020204020204" pitchFamily="34" charset="-122"/>
                <a:ea typeface="Microsoft Yahei" panose="020B0503020204020204" pitchFamily="34" charset="-122"/>
              </a:rPr>
              <a:t>和</a:t>
            </a:r>
            <a:r>
              <a:rPr lang="zh-CN" altLang="en-US">
                <a:solidFill>
                  <a:schemeClr val="bg1"/>
                </a:solidFill>
              </a:rPr>
              <a:t>大小</a:t>
            </a:r>
            <a:r>
              <a:rPr lang="en-US" altLang="zh-CN" b="0" i="0">
                <a:solidFill>
                  <a:schemeClr val="bg1"/>
                </a:solidFill>
                <a:effectLst/>
                <a:latin typeface="Microsoft Yahei" panose="020B0503020204020204" pitchFamily="34" charset="-122"/>
                <a:ea typeface="Microsoft Yahei" panose="020B0503020204020204" pitchFamily="34" charset="-122"/>
              </a:rPr>
              <a:t>(Magnitude</a:t>
            </a:r>
            <a:r>
              <a:rPr lang="zh-CN" altLang="en-US" b="0" i="0">
                <a:solidFill>
                  <a:schemeClr val="bg1"/>
                </a:solidFill>
                <a:effectLst/>
                <a:latin typeface="Microsoft Yahei" panose="020B0503020204020204" pitchFamily="34" charset="-122"/>
                <a:ea typeface="Microsoft Yahei" panose="020B0503020204020204" pitchFamily="34" charset="-122"/>
              </a:rPr>
              <a:t>，也叫做强度或长度</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a:t>
            </a:r>
            <a:endParaRPr lang="zh-CN" altLang="en-US">
              <a:solidFill>
                <a:schemeClr val="bg1"/>
              </a:solidFill>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E5DF4FB-7B59-4989-BEA5-8726F03C0872}"/>
                  </a:ext>
                </a:extLst>
              </p:cNvPr>
              <p:cNvSpPr txBox="1"/>
              <p:nvPr/>
            </p:nvSpPr>
            <p:spPr>
              <a:xfrm>
                <a:off x="4550569" y="3519799"/>
                <a:ext cx="5313680" cy="140096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数学家喜欢在字母上面加一横表示向量，比如说</a:t>
                </a:r>
                <a14:m>
                  <m:oMath xmlns:m="http://schemas.openxmlformats.org/officeDocument/2006/math">
                    <m:acc>
                      <m:accPr>
                        <m:chr m:val="̅"/>
                        <m:ctrlPr>
                          <a:rPr lang="zh-CN" altLang="en-US" b="0" i="1" smtClean="0">
                            <a:solidFill>
                              <a:srgbClr val="FFC000"/>
                            </a:solidFill>
                            <a:effectLst/>
                            <a:latin typeface="Cambria Math" panose="02040503050406030204" pitchFamily="18" charset="0"/>
                            <a:ea typeface="Microsoft Yahei" panose="020B0503020204020204" pitchFamily="34" charset="-122"/>
                          </a:rPr>
                        </m:ctrlPr>
                      </m:accPr>
                      <m:e>
                        <m:r>
                          <a:rPr lang="en-US" altLang="zh-CN" b="0" i="1" smtClean="0">
                            <a:solidFill>
                              <a:srgbClr val="FFC000"/>
                            </a:solidFill>
                            <a:effectLst/>
                            <a:latin typeface="Cambria Math" panose="02040503050406030204" pitchFamily="18" charset="0"/>
                            <a:ea typeface="Microsoft Yahei" panose="020B0503020204020204" pitchFamily="34" charset="-122"/>
                          </a:rPr>
                          <m:t>𝑣</m:t>
                        </m:r>
                      </m:e>
                    </m:acc>
                  </m:oMath>
                </a14:m>
                <a:r>
                  <a:rPr lang="zh-CN" altLang="en-US" b="0" i="0">
                    <a:solidFill>
                      <a:schemeClr val="bg1"/>
                    </a:solidFill>
                    <a:effectLst/>
                    <a:latin typeface="Microsoft Yahei" panose="020B0503020204020204" pitchFamily="34" charset="-122"/>
                    <a:ea typeface="Microsoft Yahei" panose="020B0503020204020204" pitchFamily="34" charset="-122"/>
                  </a:rPr>
                  <a:t>。当用在公式中时它们通常是这样的：</a:t>
                </a:r>
                <a:endParaRPr lang="en-US" altLang="zh-CN" b="0" i="0">
                  <a:solidFill>
                    <a:schemeClr val="bg1"/>
                  </a:solidFill>
                  <a:effectLst/>
                  <a:latin typeface="Microsoft Yahei" panose="020B0503020204020204" pitchFamily="34" charset="-122"/>
                  <a:ea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acc>
                        <m:accPr>
                          <m:chr m:val="̅"/>
                          <m:ctrlPr>
                            <a:rPr lang="zh-CN" altLang="en-US" b="0" i="1" smtClean="0">
                              <a:solidFill>
                                <a:srgbClr val="FFC000"/>
                              </a:solidFill>
                              <a:effectLst/>
                              <a:latin typeface="Cambria Math" panose="02040503050406030204" pitchFamily="18" charset="0"/>
                              <a:ea typeface="Microsoft Yahei" panose="020B0503020204020204" pitchFamily="34" charset="-122"/>
                            </a:rPr>
                          </m:ctrlPr>
                        </m:accPr>
                        <m:e>
                          <m:r>
                            <a:rPr lang="en-US" altLang="zh-CN" b="0" i="1" smtClean="0">
                              <a:solidFill>
                                <a:srgbClr val="FFC000"/>
                              </a:solidFill>
                              <a:effectLst/>
                              <a:latin typeface="Cambria Math" panose="02040503050406030204" pitchFamily="18" charset="0"/>
                              <a:ea typeface="Microsoft Yahei" panose="020B0503020204020204" pitchFamily="34" charset="-122"/>
                            </a:rPr>
                            <m:t>𝑣</m:t>
                          </m:r>
                        </m:e>
                      </m:acc>
                      <m:r>
                        <a:rPr lang="en-US" altLang="zh-CN" i="1" smtClean="0">
                          <a:solidFill>
                            <a:schemeClr val="bg1"/>
                          </a:solidFill>
                          <a:latin typeface="Cambria Math" panose="02040503050406030204" pitchFamily="18" charset="0"/>
                          <a:ea typeface="Microsoft Yahei" panose="020B0503020204020204" pitchFamily="34" charset="-122"/>
                        </a:rPr>
                        <m:t>=</m:t>
                      </m:r>
                      <m:d>
                        <m:dPr>
                          <m:ctrlPr>
                            <a:rPr lang="en-US" altLang="zh-CN" i="1" smtClean="0">
                              <a:solidFill>
                                <a:schemeClr val="bg1"/>
                              </a:solidFill>
                              <a:latin typeface="Cambria Math" panose="02040503050406030204" pitchFamily="18" charset="0"/>
                              <a:ea typeface="Microsoft Yahei" panose="020B0503020204020204" pitchFamily="34" charset="-122"/>
                            </a:rPr>
                          </m:ctrlPr>
                        </m:dPr>
                        <m:e>
                          <m:m>
                            <m:mPr>
                              <m:mcs>
                                <m:mc>
                                  <m:mcPr>
                                    <m:count m:val="1"/>
                                    <m:mcJc m:val="center"/>
                                  </m:mcPr>
                                </m:mc>
                              </m:mcs>
                              <m:ctrlPr>
                                <a:rPr lang="en-US" altLang="zh-CN" i="1" smtClean="0">
                                  <a:solidFill>
                                    <a:schemeClr val="bg1"/>
                                  </a:solidFill>
                                  <a:latin typeface="Cambria Math" panose="02040503050406030204" pitchFamily="18" charset="0"/>
                                  <a:ea typeface="Microsoft Yahei" panose="020B0503020204020204" pitchFamily="34" charset="-122"/>
                                </a:rPr>
                              </m:ctrlPr>
                            </m:mPr>
                            <m:mr>
                              <m:e>
                                <m:r>
                                  <m:rPr>
                                    <m:brk m:alnAt="7"/>
                                  </m:rPr>
                                  <a:rPr lang="en-US" altLang="zh-CN" b="0" i="1" smtClean="0">
                                    <a:solidFill>
                                      <a:schemeClr val="bg1"/>
                                    </a:solidFill>
                                    <a:latin typeface="Cambria Math" panose="02040503050406030204" pitchFamily="18" charset="0"/>
                                    <a:ea typeface="Microsoft Yahei" panose="020B0503020204020204" pitchFamily="34" charset="-122"/>
                                  </a:rPr>
                                  <m:t>𝑥</m:t>
                                </m:r>
                              </m:e>
                            </m:mr>
                            <m:mr>
                              <m:e>
                                <m:r>
                                  <a:rPr lang="en-US" altLang="zh-CN" b="0" i="1" smtClean="0">
                                    <a:solidFill>
                                      <a:schemeClr val="bg1"/>
                                    </a:solidFill>
                                    <a:latin typeface="Cambria Math" panose="02040503050406030204" pitchFamily="18" charset="0"/>
                                    <a:ea typeface="Microsoft Yahei" panose="020B0503020204020204" pitchFamily="34" charset="-122"/>
                                  </a:rPr>
                                  <m:t>𝑦</m:t>
                                </m:r>
                              </m:e>
                            </m:mr>
                            <m:mr>
                              <m:e>
                                <m:r>
                                  <a:rPr lang="en-US" altLang="zh-CN" b="0" i="1" smtClean="0">
                                    <a:solidFill>
                                      <a:schemeClr val="bg1"/>
                                    </a:solidFill>
                                    <a:latin typeface="Cambria Math" panose="02040503050406030204" pitchFamily="18" charset="0"/>
                                    <a:ea typeface="Microsoft Yahei" panose="020B0503020204020204" pitchFamily="34" charset="-122"/>
                                  </a:rPr>
                                  <m:t>𝑧</m:t>
                                </m:r>
                              </m:e>
                            </m:mr>
                          </m:m>
                        </m:e>
                      </m:d>
                    </m:oMath>
                  </m:oMathPara>
                </a14:m>
                <a:endParaRPr lang="zh-CN" altLang="en-US">
                  <a:solidFill>
                    <a:schemeClr val="bg1"/>
                  </a:solidFill>
                </a:endParaRPr>
              </a:p>
            </p:txBody>
          </p:sp>
        </mc:Choice>
        <mc:Fallback xmlns="">
          <p:sp>
            <p:nvSpPr>
              <p:cNvPr id="28" name="文本框 27">
                <a:extLst>
                  <a:ext uri="{FF2B5EF4-FFF2-40B4-BE49-F238E27FC236}">
                    <a16:creationId xmlns:a16="http://schemas.microsoft.com/office/drawing/2014/main" id="{4E5DF4FB-7B59-4989-BEA5-8726F03C0872}"/>
                  </a:ext>
                </a:extLst>
              </p:cNvPr>
              <p:cNvSpPr txBox="1">
                <a:spLocks noRot="1" noChangeAspect="1" noMove="1" noResize="1" noEditPoints="1" noAdjustHandles="1" noChangeArrowheads="1" noChangeShapeType="1" noTextEdit="1"/>
              </p:cNvSpPr>
              <p:nvPr/>
            </p:nvSpPr>
            <p:spPr>
              <a:xfrm>
                <a:off x="4550569" y="3519799"/>
                <a:ext cx="5313680" cy="1400961"/>
              </a:xfrm>
              <a:prstGeom prst="rect">
                <a:avLst/>
              </a:prstGeom>
              <a:blipFill>
                <a:blip r:embed="rId3"/>
                <a:stretch>
                  <a:fillRect l="-917" t="-2174" r="-5275"/>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B1C13E3E-2CE1-427D-AF75-A10BA002E8FB}"/>
              </a:ext>
            </a:extLst>
          </p:cNvPr>
          <p:cNvGrpSpPr/>
          <p:nvPr/>
        </p:nvGrpSpPr>
        <p:grpSpPr>
          <a:xfrm>
            <a:off x="1632665" y="4920760"/>
            <a:ext cx="2857500" cy="2857500"/>
            <a:chOff x="3883025" y="5770563"/>
            <a:chExt cx="2857500" cy="2857500"/>
          </a:xfrm>
        </p:grpSpPr>
        <p:sp>
          <p:nvSpPr>
            <p:cNvPr id="18" name="矩形 17">
              <a:extLst>
                <a:ext uri="{FF2B5EF4-FFF2-40B4-BE49-F238E27FC236}">
                  <a16:creationId xmlns:a16="http://schemas.microsoft.com/office/drawing/2014/main" id="{61387B36-E3D4-4B62-9A5B-B9FFB4A329A6}"/>
                </a:ext>
              </a:extLst>
            </p:cNvPr>
            <p:cNvSpPr/>
            <p:nvPr/>
          </p:nvSpPr>
          <p:spPr>
            <a:xfrm>
              <a:off x="3972560" y="6096000"/>
              <a:ext cx="2621280" cy="233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028" name="Picture 4">
              <a:extLst>
                <a:ext uri="{FF2B5EF4-FFF2-40B4-BE49-F238E27FC236}">
                  <a16:creationId xmlns:a16="http://schemas.microsoft.com/office/drawing/2014/main" id="{036D1D08-32FD-4DD9-83D8-A316A2859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025" y="577056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组合 23">
            <a:extLst>
              <a:ext uri="{FF2B5EF4-FFF2-40B4-BE49-F238E27FC236}">
                <a16:creationId xmlns:a16="http://schemas.microsoft.com/office/drawing/2014/main" id="{E335C298-6332-4021-A4AB-16C788877F5C}"/>
              </a:ext>
            </a:extLst>
          </p:cNvPr>
          <p:cNvGrpSpPr/>
          <p:nvPr/>
        </p:nvGrpSpPr>
        <p:grpSpPr>
          <a:xfrm>
            <a:off x="5559425" y="4920760"/>
            <a:ext cx="2857500" cy="2857500"/>
            <a:chOff x="5539105" y="5276723"/>
            <a:chExt cx="2857500" cy="2857500"/>
          </a:xfrm>
        </p:grpSpPr>
        <p:sp>
          <p:nvSpPr>
            <p:cNvPr id="23" name="矩形 22">
              <a:extLst>
                <a:ext uri="{FF2B5EF4-FFF2-40B4-BE49-F238E27FC236}">
                  <a16:creationId xmlns:a16="http://schemas.microsoft.com/office/drawing/2014/main" id="{0C26CF1C-04AB-404A-90E6-4FE375CE6AD3}"/>
                </a:ext>
              </a:extLst>
            </p:cNvPr>
            <p:cNvSpPr/>
            <p:nvPr/>
          </p:nvSpPr>
          <p:spPr>
            <a:xfrm>
              <a:off x="5618479" y="5587872"/>
              <a:ext cx="2621281" cy="2397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a:extLst>
                <a:ext uri="{FF2B5EF4-FFF2-40B4-BE49-F238E27FC236}">
                  <a16:creationId xmlns:a16="http://schemas.microsoft.com/office/drawing/2014/main" id="{CD962B97-34A0-496C-93CC-F0B9BB27E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9105" y="527672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图片 28">
            <a:extLst>
              <a:ext uri="{FF2B5EF4-FFF2-40B4-BE49-F238E27FC236}">
                <a16:creationId xmlns:a16="http://schemas.microsoft.com/office/drawing/2014/main" id="{40B438D2-DDA5-49F5-9ACF-7B2A43B36F9A}"/>
              </a:ext>
            </a:extLst>
          </p:cNvPr>
          <p:cNvPicPr>
            <a:picLocks noChangeAspect="1"/>
          </p:cNvPicPr>
          <p:nvPr/>
        </p:nvPicPr>
        <p:blipFill>
          <a:blip r:embed="rId6">
            <a:duotone>
              <a:schemeClr val="accent1">
                <a:shade val="45000"/>
                <a:satMod val="135000"/>
              </a:schemeClr>
              <a:prstClr val="white"/>
            </a:duotone>
          </a:blip>
          <a:stretch>
            <a:fillRect/>
          </a:stretch>
        </p:blipFill>
        <p:spPr>
          <a:xfrm>
            <a:off x="1311885" y="8690570"/>
            <a:ext cx="3823994" cy="22825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图片 32">
            <a:extLst>
              <a:ext uri="{FF2B5EF4-FFF2-40B4-BE49-F238E27FC236}">
                <a16:creationId xmlns:a16="http://schemas.microsoft.com/office/drawing/2014/main" id="{F4346A2A-84BF-4D9B-9441-98E0578BE83F}"/>
              </a:ext>
            </a:extLst>
          </p:cNvPr>
          <p:cNvPicPr>
            <a:picLocks noChangeAspect="1"/>
          </p:cNvPicPr>
          <p:nvPr/>
        </p:nvPicPr>
        <p:blipFill>
          <a:blip r:embed="rId7">
            <a:duotone>
              <a:schemeClr val="accent1">
                <a:shade val="45000"/>
                <a:satMod val="135000"/>
              </a:schemeClr>
              <a:prstClr val="white"/>
            </a:duotone>
          </a:blip>
          <a:stretch>
            <a:fillRect/>
          </a:stretch>
        </p:blipFill>
        <p:spPr>
          <a:xfrm>
            <a:off x="6196489" y="8223376"/>
            <a:ext cx="2419350" cy="300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3AD8AD-0F25-425A-B728-388E325AE750}"/>
                  </a:ext>
                </a:extLst>
              </p:cNvPr>
              <p:cNvSpPr txBox="1"/>
              <p:nvPr/>
            </p:nvSpPr>
            <p:spPr>
              <a:xfrm>
                <a:off x="946436" y="841123"/>
                <a:ext cx="6153644" cy="65115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zh-CN" altLang="en-US" b="1" i="0">
                    <a:solidFill>
                      <a:srgbClr val="222222"/>
                    </a:solidFill>
                    <a:effectLst/>
                    <a:latin typeface="+mn-ea"/>
                  </a:rPr>
                  <a:t>向量相乘</a:t>
                </a:r>
                <a:endParaRPr lang="en-US" altLang="zh-CN" b="1" i="0">
                  <a:solidFill>
                    <a:srgbClr val="222222"/>
                  </a:solidFill>
                  <a:effectLst/>
                  <a:latin typeface="+mn-ea"/>
                </a:endParaRPr>
              </a:p>
              <a:p>
                <a:pPr algn="l"/>
                <a:r>
                  <a:rPr lang="zh-CN" altLang="en-US" b="0" i="0">
                    <a:solidFill>
                      <a:srgbClr val="222222"/>
                    </a:solidFill>
                    <a:effectLst/>
                    <a:latin typeface="+mn-ea"/>
                  </a:rPr>
                  <a:t>有两种特定情况可以选择：</a:t>
                </a:r>
                <a:endParaRPr lang="en-US" altLang="zh-CN" b="0" i="0">
                  <a:solidFill>
                    <a:srgbClr val="222222"/>
                  </a:solidFill>
                  <a:effectLst/>
                  <a:latin typeface="+mn-ea"/>
                </a:endParaRPr>
              </a:p>
              <a:p>
                <a:pPr marL="285750" indent="-285750">
                  <a:buFont typeface="Arial" panose="020B0604020202020204" pitchFamily="34" charset="0"/>
                  <a:buChar char="•"/>
                </a:pPr>
                <a:r>
                  <a:rPr lang="zh-CN" altLang="en-US" b="1">
                    <a:latin typeface="+mn-ea"/>
                  </a:rPr>
                  <a:t>点乘</a:t>
                </a:r>
                <a:r>
                  <a:rPr lang="en-US" altLang="zh-CN" b="0" i="0">
                    <a:solidFill>
                      <a:srgbClr val="222222"/>
                    </a:solidFill>
                    <a:effectLst/>
                    <a:latin typeface="+mn-ea"/>
                  </a:rPr>
                  <a:t>(Dot Product)</a:t>
                </a:r>
                <a:r>
                  <a:rPr lang="zh-CN" altLang="en-US" b="0" i="0">
                    <a:solidFill>
                      <a:srgbClr val="222222"/>
                    </a:solidFill>
                    <a:effectLst/>
                    <a:latin typeface="+mn-ea"/>
                  </a:rPr>
                  <a:t>：记作</a:t>
                </a: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0" i="1" smtClean="0">
                        <a:effectLst/>
                        <a:latin typeface="Cambria Math" panose="02040503050406030204" pitchFamily="18" charset="0"/>
                      </a:rPr>
                      <m:t>∙</m:t>
                    </m:r>
                    <m:acc>
                      <m:accPr>
                        <m:chr m:val="̅"/>
                        <m:ctrlPr>
                          <a:rPr lang="zh-CN" altLang="en-US" b="1" i="1">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oMath>
                </a14:m>
                <a:endParaRPr lang="en-US" altLang="zh-CN" b="0" i="0">
                  <a:solidFill>
                    <a:srgbClr val="222222"/>
                  </a:solidFill>
                  <a:effectLst/>
                  <a:latin typeface="+mn-ea"/>
                </a:endParaRPr>
              </a:p>
              <a:p>
                <a:pPr marL="742950" lvl="1" indent="-285750">
                  <a:buFont typeface="Arial" panose="020B0604020202020204" pitchFamily="34" charset="0"/>
                  <a:buChar char="•"/>
                </a:pP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0" i="1" smtClean="0">
                        <a:effectLst/>
                        <a:latin typeface="Cambria Math" panose="02040503050406030204" pitchFamily="18" charset="0"/>
                      </a:rPr>
                      <m:t>∙</m:t>
                    </m:r>
                    <m:acc>
                      <m:accPr>
                        <m:chr m:val="̅"/>
                        <m:ctrlPr>
                          <a:rPr lang="zh-CN" altLang="en-US" b="1" i="1">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r>
                      <a:rPr lang="en-US" altLang="zh-CN" b="1" i="1">
                        <a:solidFill>
                          <a:schemeClr val="tx1"/>
                        </a:solidFill>
                        <a:latin typeface="Cambria Math" panose="02040503050406030204" pitchFamily="18" charset="0"/>
                      </a:rPr>
                      <m:t>=</m:t>
                    </m:r>
                    <m:d>
                      <m:dPr>
                        <m:begChr m:val="‖"/>
                        <m:endChr m:val="‖"/>
                        <m:ctrlPr>
                          <a:rPr lang="en-US" altLang="zh-CN" b="1" i="1" smtClean="0">
                            <a:solidFill>
                              <a:schemeClr val="tx1"/>
                            </a:solidFill>
                            <a:latin typeface="Cambria Math" panose="02040503050406030204" pitchFamily="18" charset="0"/>
                          </a:rPr>
                        </m:ctrlPr>
                      </m:dPr>
                      <m:e>
                        <m:acc>
                          <m:accPr>
                            <m:chr m:val="̅"/>
                            <m:ctrlPr>
                              <a:rPr lang="zh-CN" altLang="en-US" b="1" i="1">
                                <a:solidFill>
                                  <a:schemeClr val="tx1"/>
                                </a:solidFill>
                                <a:latin typeface="Cambria Math" panose="02040503050406030204" pitchFamily="18" charset="0"/>
                              </a:rPr>
                            </m:ctrlPr>
                          </m:accPr>
                          <m:e>
                            <m:r>
                              <a:rPr lang="en-US" altLang="zh-CN" b="1" i="1">
                                <a:solidFill>
                                  <a:schemeClr val="tx1"/>
                                </a:solidFill>
                                <a:latin typeface="Cambria Math" panose="02040503050406030204" pitchFamily="18" charset="0"/>
                              </a:rPr>
                              <m:t>𝒗</m:t>
                            </m:r>
                          </m:e>
                        </m:acc>
                      </m:e>
                    </m:d>
                    <m:r>
                      <a:rPr lang="en-US" altLang="zh-CN" i="1">
                        <a:latin typeface="Cambria Math" panose="02040503050406030204" pitchFamily="18" charset="0"/>
                      </a:rPr>
                      <m:t>∙</m:t>
                    </m:r>
                    <m:d>
                      <m:dPr>
                        <m:begChr m:val="‖"/>
                        <m:endChr m:val="‖"/>
                        <m:ctrlPr>
                          <a:rPr lang="en-US" altLang="zh-CN" b="1" i="1">
                            <a:solidFill>
                              <a:schemeClr val="tx1"/>
                            </a:solidFill>
                            <a:latin typeface="Cambria Math" panose="02040503050406030204" pitchFamily="18" charset="0"/>
                          </a:rPr>
                        </m:ctrlPr>
                      </m:dPr>
                      <m:e>
                        <m:acc>
                          <m:accPr>
                            <m:chr m:val="̅"/>
                            <m:ctrlPr>
                              <a:rPr lang="zh-CN" altLang="en-US" b="1" i="1">
                                <a:solidFill>
                                  <a:schemeClr val="tx1"/>
                                </a:solidFill>
                                <a:latin typeface="Cambria Math" panose="02040503050406030204" pitchFamily="18" charset="0"/>
                              </a:rPr>
                            </m:ctrlPr>
                          </m:accPr>
                          <m:e>
                            <m:r>
                              <a:rPr lang="en-US" altLang="zh-CN" b="1" i="1">
                                <a:solidFill>
                                  <a:schemeClr val="tx1"/>
                                </a:solidFill>
                                <a:latin typeface="Cambria Math" panose="02040503050406030204" pitchFamily="18" charset="0"/>
                              </a:rPr>
                              <m:t>𝒌</m:t>
                            </m:r>
                          </m:e>
                        </m:acc>
                      </m:e>
                    </m:d>
                    <m:func>
                      <m:funcPr>
                        <m:ctrlPr>
                          <a:rPr lang="en-US" altLang="zh-CN" b="1"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cos</m:t>
                        </m:r>
                      </m:fName>
                      <m:e>
                        <m:r>
                          <a:rPr lang="zh-CN" altLang="en-US" b="0" i="1" smtClean="0">
                            <a:solidFill>
                              <a:schemeClr val="tx1"/>
                            </a:solidFill>
                            <a:latin typeface="Cambria Math" panose="02040503050406030204" pitchFamily="18" charset="0"/>
                          </a:rPr>
                          <m:t>𝜽</m:t>
                        </m:r>
                      </m:e>
                    </m:func>
                    <m:r>
                      <a:rPr lang="en-US" altLang="zh-CN" b="1" i="1" smtClean="0">
                        <a:solidFill>
                          <a:schemeClr val="tx1"/>
                        </a:solidFill>
                        <a:latin typeface="Cambria Math" panose="02040503050406030204" pitchFamily="18" charset="0"/>
                      </a:rPr>
                      <m:t> </m:t>
                    </m:r>
                    <m:r>
                      <a:rPr lang="zh-CN" altLang="en-US" b="1" i="1" smtClean="0">
                        <a:solidFill>
                          <a:srgbClr val="FF0000"/>
                        </a:solidFill>
                        <a:latin typeface="Cambria Math" panose="02040503050406030204" pitchFamily="18" charset="0"/>
                      </a:rPr>
                      <m:t>（结果是</m:t>
                    </m:r>
                    <m:r>
                      <a:rPr lang="zh-CN" altLang="en-US" b="1" i="1">
                        <a:solidFill>
                          <a:srgbClr val="FF0000"/>
                        </a:solidFill>
                        <a:latin typeface="Cambria Math" panose="02040503050406030204" pitchFamily="18" charset="0"/>
                      </a:rPr>
                      <m:t>一个</m:t>
                    </m:r>
                    <m:r>
                      <a:rPr lang="zh-CN" altLang="en-US" b="1" i="1" smtClean="0">
                        <a:solidFill>
                          <a:srgbClr val="FF0000"/>
                        </a:solidFill>
                        <a:latin typeface="Cambria Math" panose="02040503050406030204" pitchFamily="18" charset="0"/>
                      </a:rPr>
                      <m:t>数值</m:t>
                    </m:r>
                    <m:r>
                      <a:rPr lang="zh-CN" altLang="en-US" b="1" i="1">
                        <a:solidFill>
                          <a:srgbClr val="FF0000"/>
                        </a:solidFill>
                        <a:latin typeface="Cambria Math" panose="02040503050406030204" pitchFamily="18" charset="0"/>
                      </a:rPr>
                      <m:t>）</m:t>
                    </m:r>
                  </m:oMath>
                </a14:m>
                <a:endParaRPr lang="en-US" altLang="zh-CN" b="0" i="0">
                  <a:solidFill>
                    <a:srgbClr val="FF0000"/>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如果两个都是单位向量，那么就可以通过计算结果推断出两个向量是否垂直或平行（</a:t>
                </a:r>
                <a:r>
                  <a:rPr lang="en-US" altLang="zh-CN" b="0" i="0">
                    <a:solidFill>
                      <a:srgbClr val="222222"/>
                    </a:solidFill>
                    <a:effectLst/>
                    <a:latin typeface="+mn-ea"/>
                  </a:rPr>
                  <a:t>90</a:t>
                </a:r>
                <a:r>
                  <a:rPr lang="zh-CN" altLang="en-US" b="0" i="0">
                    <a:solidFill>
                      <a:srgbClr val="222222"/>
                    </a:solidFill>
                    <a:effectLst/>
                    <a:latin typeface="+mn-ea"/>
                  </a:rPr>
                  <a:t>度的余弦值是</a:t>
                </a:r>
                <a:r>
                  <a:rPr lang="en-US" altLang="zh-CN" b="0" i="0">
                    <a:solidFill>
                      <a:srgbClr val="222222"/>
                    </a:solidFill>
                    <a:effectLst/>
                    <a:latin typeface="+mn-ea"/>
                  </a:rPr>
                  <a:t>0</a:t>
                </a:r>
                <a:r>
                  <a:rPr lang="zh-CN" altLang="en-US" b="0" i="0">
                    <a:solidFill>
                      <a:srgbClr val="222222"/>
                    </a:solidFill>
                    <a:effectLst/>
                    <a:latin typeface="+mn-ea"/>
                  </a:rPr>
                  <a:t>，</a:t>
                </a:r>
                <a:r>
                  <a:rPr lang="en-US" altLang="zh-CN" b="0" i="0">
                    <a:solidFill>
                      <a:srgbClr val="222222"/>
                    </a:solidFill>
                    <a:effectLst/>
                    <a:latin typeface="+mn-ea"/>
                  </a:rPr>
                  <a:t>0</a:t>
                </a:r>
                <a:r>
                  <a:rPr lang="zh-CN" altLang="en-US" b="0" i="0">
                    <a:solidFill>
                      <a:srgbClr val="222222"/>
                    </a:solidFill>
                    <a:effectLst/>
                    <a:latin typeface="+mn-ea"/>
                  </a:rPr>
                  <a:t>度的余弦值是</a:t>
                </a:r>
                <a:r>
                  <a:rPr lang="en-US" altLang="zh-CN" b="0" i="0">
                    <a:solidFill>
                      <a:srgbClr val="222222"/>
                    </a:solidFill>
                    <a:effectLst/>
                    <a:latin typeface="+mn-ea"/>
                  </a:rPr>
                  <a:t>1</a:t>
                </a:r>
                <a:r>
                  <a:rPr lang="zh-CN" altLang="en-US" b="0" i="0">
                    <a:solidFill>
                      <a:srgbClr val="222222"/>
                    </a:solidFill>
                    <a:effectLst/>
                    <a:latin typeface="+mn-ea"/>
                  </a:rPr>
                  <a:t>）</a:t>
                </a:r>
                <a:endParaRPr lang="en-US" altLang="zh-CN" b="0" i="0">
                  <a:solidFill>
                    <a:srgbClr val="222222"/>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将对应分量逐个相乘，然后再把所得积相加来</a:t>
                </a: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285750" indent="-285750" algn="l">
                  <a:buFont typeface="Arial" panose="020B0604020202020204" pitchFamily="34" charset="0"/>
                  <a:buChar char="•"/>
                </a:pPr>
                <a:r>
                  <a:rPr lang="zh-CN" altLang="en-US" b="1">
                    <a:latin typeface="+mn-ea"/>
                  </a:rPr>
                  <a:t>叉乘</a:t>
                </a:r>
                <a:r>
                  <a:rPr lang="en-US" altLang="zh-CN" b="0" i="0">
                    <a:solidFill>
                      <a:srgbClr val="222222"/>
                    </a:solidFill>
                    <a:effectLst/>
                    <a:latin typeface="+mn-ea"/>
                  </a:rPr>
                  <a:t>(Cross Product)</a:t>
                </a:r>
                <a:r>
                  <a:rPr lang="zh-CN" altLang="en-US" b="0" i="0">
                    <a:solidFill>
                      <a:srgbClr val="222222"/>
                    </a:solidFill>
                    <a:effectLst/>
                    <a:latin typeface="+mn-ea"/>
                  </a:rPr>
                  <a:t>：记作</a:t>
                </a: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1" i="1" smtClean="0">
                        <a:solidFill>
                          <a:schemeClr val="tx1"/>
                        </a:solidFill>
                        <a:effectLst/>
                        <a:latin typeface="Cambria Math" panose="02040503050406030204" pitchFamily="18" charset="0"/>
                      </a:rPr>
                      <m:t>×</m:t>
                    </m:r>
                    <m:acc>
                      <m:accPr>
                        <m:chr m:val="̅"/>
                        <m:ctrlPr>
                          <a:rPr lang="zh-CN" altLang="en-US" b="1" i="1" smtClean="0">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oMath>
                </a14:m>
                <a:endParaRPr lang="en-US" altLang="zh-CN" b="0" i="0">
                  <a:solidFill>
                    <a:srgbClr val="222222"/>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两个不平行向量作为输入，生成一个正交于两个输入向量的第三个向量</a:t>
                </a:r>
                <a:r>
                  <a:rPr lang="zh-CN" altLang="en-US" b="0" i="0">
                    <a:solidFill>
                      <a:srgbClr val="FF0000"/>
                    </a:solidFill>
                    <a:effectLst/>
                    <a:latin typeface="+mn-ea"/>
                  </a:rPr>
                  <a:t>（结果是一个向量）</a:t>
                </a:r>
                <a:endParaRPr lang="en-US" altLang="zh-CN" b="0" i="0">
                  <a:solidFill>
                    <a:srgbClr val="FF0000"/>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如果输入的两个向量也是正交的，那么叉乘之后将会产生</a:t>
                </a:r>
                <a:r>
                  <a:rPr lang="en-US" altLang="zh-CN" b="0" i="0">
                    <a:solidFill>
                      <a:srgbClr val="222222"/>
                    </a:solidFill>
                    <a:effectLst/>
                    <a:latin typeface="+mn-ea"/>
                  </a:rPr>
                  <a:t>3</a:t>
                </a:r>
                <a:r>
                  <a:rPr lang="zh-CN" altLang="en-US" b="0" i="0">
                    <a:solidFill>
                      <a:srgbClr val="222222"/>
                    </a:solidFill>
                    <a:effectLst/>
                    <a:latin typeface="+mn-ea"/>
                  </a:rPr>
                  <a:t>个互相正交的向量</a:t>
                </a: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p:txBody>
          </p:sp>
        </mc:Choice>
        <mc:Fallback xmlns="">
          <p:sp>
            <p:nvSpPr>
              <p:cNvPr id="4" name="文本框 3">
                <a:extLst>
                  <a:ext uri="{FF2B5EF4-FFF2-40B4-BE49-F238E27FC236}">
                    <a16:creationId xmlns:a16="http://schemas.microsoft.com/office/drawing/2014/main" id="{D53AD8AD-0F25-425A-B728-388E325AE750}"/>
                  </a:ext>
                </a:extLst>
              </p:cNvPr>
              <p:cNvSpPr txBox="1">
                <a:spLocks noRot="1" noChangeAspect="1" noMove="1" noResize="1" noEditPoints="1" noAdjustHandles="1" noChangeArrowheads="1" noChangeShapeType="1" noTextEdit="1"/>
              </p:cNvSpPr>
              <p:nvPr/>
            </p:nvSpPr>
            <p:spPr>
              <a:xfrm>
                <a:off x="946436" y="841123"/>
                <a:ext cx="6153644" cy="6511526"/>
              </a:xfrm>
              <a:prstGeom prst="rect">
                <a:avLst/>
              </a:prstGeom>
              <a:blipFill>
                <a:blip r:embed="rId2"/>
                <a:stretch>
                  <a:fillRect/>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9A538D4C-DEB4-440C-BA18-253D2CE43765}"/>
              </a:ext>
            </a:extLst>
          </p:cNvPr>
          <p:cNvGrpSpPr/>
          <p:nvPr/>
        </p:nvGrpSpPr>
        <p:grpSpPr>
          <a:xfrm>
            <a:off x="7105564" y="950746"/>
            <a:ext cx="2939970" cy="2033151"/>
            <a:chOff x="5684303" y="412392"/>
            <a:chExt cx="2939970" cy="2033151"/>
          </a:xfrm>
        </p:grpSpPr>
        <p:sp>
          <p:nvSpPr>
            <p:cNvPr id="16" name="矩形 15">
              <a:extLst>
                <a:ext uri="{FF2B5EF4-FFF2-40B4-BE49-F238E27FC236}">
                  <a16:creationId xmlns:a16="http://schemas.microsoft.com/office/drawing/2014/main" id="{16528F7E-40BD-4A89-B761-BC27DD739DDA}"/>
                </a:ext>
              </a:extLst>
            </p:cNvPr>
            <p:cNvSpPr/>
            <p:nvPr/>
          </p:nvSpPr>
          <p:spPr>
            <a:xfrm>
              <a:off x="5684303" y="412392"/>
              <a:ext cx="2939970" cy="20331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614DEF4-D87F-4660-A0E4-CBD39FEA4B1B}"/>
                </a:ext>
              </a:extLst>
            </p:cNvPr>
            <p:cNvCxnSpPr/>
            <p:nvPr/>
          </p:nvCxnSpPr>
          <p:spPr>
            <a:xfrm>
              <a:off x="6054693" y="2160170"/>
              <a:ext cx="210659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 name="直接箭头连接符 9">
              <a:extLst>
                <a:ext uri="{FF2B5EF4-FFF2-40B4-BE49-F238E27FC236}">
                  <a16:creationId xmlns:a16="http://schemas.microsoft.com/office/drawing/2014/main" id="{D83BA788-BD09-4140-9A08-EAA7969F8D4F}"/>
                </a:ext>
              </a:extLst>
            </p:cNvPr>
            <p:cNvCxnSpPr/>
            <p:nvPr/>
          </p:nvCxnSpPr>
          <p:spPr>
            <a:xfrm flipV="1">
              <a:off x="6054693" y="667035"/>
              <a:ext cx="821803" cy="149313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弧形 10">
              <a:extLst>
                <a:ext uri="{FF2B5EF4-FFF2-40B4-BE49-F238E27FC236}">
                  <a16:creationId xmlns:a16="http://schemas.microsoft.com/office/drawing/2014/main" id="{5759CEC3-C6C2-4B78-890E-245873C43F7A}"/>
                </a:ext>
              </a:extLst>
            </p:cNvPr>
            <p:cNvSpPr/>
            <p:nvPr/>
          </p:nvSpPr>
          <p:spPr>
            <a:xfrm>
              <a:off x="6147291" y="1824504"/>
              <a:ext cx="324091" cy="621039"/>
            </a:xfrm>
            <a:prstGeom prst="arc">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6CE9407-E1D6-4545-93D7-FF2B9AEADF62}"/>
                    </a:ext>
                  </a:extLst>
                </p:cNvPr>
                <p:cNvSpPr txBox="1"/>
                <p:nvPr/>
              </p:nvSpPr>
              <p:spPr>
                <a:xfrm>
                  <a:off x="6476866" y="1674740"/>
                  <a:ext cx="3941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bg1"/>
                            </a:solidFill>
                            <a:latin typeface="Cambria Math" panose="02040503050406030204" pitchFamily="18" charset="0"/>
                          </a:rPr>
                          <m:t>𝜃</m:t>
                        </m:r>
                      </m:oMath>
                    </m:oMathPara>
                  </a14:m>
                  <a:endParaRPr lang="zh-CN" altLang="en-US" sz="2000" dirty="0">
                    <a:solidFill>
                      <a:schemeClr val="bg1"/>
                    </a:solidFill>
                  </a:endParaRPr>
                </a:p>
              </p:txBody>
            </p:sp>
          </mc:Choice>
          <mc:Fallback xmlns="">
            <p:sp>
              <p:nvSpPr>
                <p:cNvPr id="12" name="文本框 11">
                  <a:extLst>
                    <a:ext uri="{FF2B5EF4-FFF2-40B4-BE49-F238E27FC236}">
                      <a16:creationId xmlns:a16="http://schemas.microsoft.com/office/drawing/2014/main" id="{B6CE9407-E1D6-4545-93D7-FF2B9AEADF62}"/>
                    </a:ext>
                  </a:extLst>
                </p:cNvPr>
                <p:cNvSpPr txBox="1">
                  <a:spLocks noRot="1" noChangeAspect="1" noMove="1" noResize="1" noEditPoints="1" noAdjustHandles="1" noChangeArrowheads="1" noChangeShapeType="1" noTextEdit="1"/>
                </p:cNvSpPr>
                <p:nvPr/>
              </p:nvSpPr>
              <p:spPr>
                <a:xfrm>
                  <a:off x="6476866" y="1674740"/>
                  <a:ext cx="394146"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61612CE-C16A-4B90-9042-36ACB524C192}"/>
                    </a:ext>
                  </a:extLst>
                </p:cNvPr>
                <p:cNvSpPr txBox="1"/>
                <p:nvPr/>
              </p:nvSpPr>
              <p:spPr>
                <a:xfrm>
                  <a:off x="6871012" y="532660"/>
                  <a:ext cx="526648" cy="3756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bg1"/>
                                </a:solidFill>
                                <a:effectLst/>
                                <a:latin typeface="Cambria Math" panose="02040503050406030204" pitchFamily="18" charset="0"/>
                                <a:ea typeface="Microsoft Yahei" panose="020B0503020204020204" pitchFamily="34" charset="-122"/>
                              </a:rPr>
                            </m:ctrlPr>
                          </m:accPr>
                          <m:e>
                            <m:r>
                              <a:rPr lang="en-US" altLang="zh-CN" b="1" i="1" smtClean="0">
                                <a:solidFill>
                                  <a:schemeClr val="bg1"/>
                                </a:solidFill>
                                <a:effectLst/>
                                <a:latin typeface="Cambria Math" panose="02040503050406030204" pitchFamily="18" charset="0"/>
                                <a:ea typeface="Microsoft Yahei" panose="020B0503020204020204" pitchFamily="34" charset="-122"/>
                              </a:rPr>
                              <m:t>𝒌</m:t>
                            </m:r>
                          </m:e>
                        </m:acc>
                      </m:oMath>
                    </m:oMathPara>
                  </a14:m>
                  <a:endParaRPr lang="zh-CN" altLang="en-US">
                    <a:solidFill>
                      <a:schemeClr val="bg1"/>
                    </a:solidFill>
                  </a:endParaRPr>
                </a:p>
              </p:txBody>
            </p:sp>
          </mc:Choice>
          <mc:Fallback xmlns="">
            <p:sp>
              <p:nvSpPr>
                <p:cNvPr id="14" name="文本框 13">
                  <a:extLst>
                    <a:ext uri="{FF2B5EF4-FFF2-40B4-BE49-F238E27FC236}">
                      <a16:creationId xmlns:a16="http://schemas.microsoft.com/office/drawing/2014/main" id="{C61612CE-C16A-4B90-9042-36ACB524C192}"/>
                    </a:ext>
                  </a:extLst>
                </p:cNvPr>
                <p:cNvSpPr txBox="1">
                  <a:spLocks noRot="1" noChangeAspect="1" noMove="1" noResize="1" noEditPoints="1" noAdjustHandles="1" noChangeArrowheads="1" noChangeShapeType="1" noTextEdit="1"/>
                </p:cNvSpPr>
                <p:nvPr/>
              </p:nvSpPr>
              <p:spPr>
                <a:xfrm>
                  <a:off x="6871012" y="532660"/>
                  <a:ext cx="526648" cy="375616"/>
                </a:xfrm>
                <a:prstGeom prst="rect">
                  <a:avLst/>
                </a:prstGeom>
                <a:blipFill>
                  <a:blip r:embed="rId4"/>
                  <a:stretch>
                    <a:fillRect r="-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2092524-97C8-4CB3-B98C-CEA521CF14C9}"/>
                    </a:ext>
                  </a:extLst>
                </p:cNvPr>
                <p:cNvSpPr txBox="1"/>
                <p:nvPr/>
              </p:nvSpPr>
              <p:spPr>
                <a:xfrm>
                  <a:off x="7786242" y="1765691"/>
                  <a:ext cx="5266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bg1"/>
                                </a:solidFill>
                                <a:effectLst/>
                                <a:latin typeface="Cambria Math" panose="02040503050406030204" pitchFamily="18" charset="0"/>
                                <a:ea typeface="Microsoft Yahei" panose="020B0503020204020204" pitchFamily="34" charset="-122"/>
                              </a:rPr>
                            </m:ctrlPr>
                          </m:accPr>
                          <m:e>
                            <m:r>
                              <a:rPr lang="en-US" altLang="zh-CN" b="1" i="1" smtClean="0">
                                <a:solidFill>
                                  <a:schemeClr val="bg1"/>
                                </a:solidFill>
                                <a:effectLst/>
                                <a:latin typeface="Cambria Math" panose="02040503050406030204" pitchFamily="18" charset="0"/>
                                <a:ea typeface="Microsoft Yahei" panose="020B0503020204020204" pitchFamily="34" charset="-122"/>
                              </a:rPr>
                              <m:t>𝒗</m:t>
                            </m:r>
                          </m:e>
                        </m:acc>
                      </m:oMath>
                    </m:oMathPara>
                  </a14:m>
                  <a:endParaRPr lang="zh-CN" altLang="en-US">
                    <a:solidFill>
                      <a:schemeClr val="bg1"/>
                    </a:solidFill>
                  </a:endParaRPr>
                </a:p>
              </p:txBody>
            </p:sp>
          </mc:Choice>
          <mc:Fallback xmlns="">
            <p:sp>
              <p:nvSpPr>
                <p:cNvPr id="15" name="文本框 14">
                  <a:extLst>
                    <a:ext uri="{FF2B5EF4-FFF2-40B4-BE49-F238E27FC236}">
                      <a16:creationId xmlns:a16="http://schemas.microsoft.com/office/drawing/2014/main" id="{E2092524-97C8-4CB3-B98C-CEA521CF14C9}"/>
                    </a:ext>
                  </a:extLst>
                </p:cNvPr>
                <p:cNvSpPr txBox="1">
                  <a:spLocks noRot="1" noChangeAspect="1" noMove="1" noResize="1" noEditPoints="1" noAdjustHandles="1" noChangeArrowheads="1" noChangeShapeType="1" noTextEdit="1"/>
                </p:cNvSpPr>
                <p:nvPr/>
              </p:nvSpPr>
              <p:spPr>
                <a:xfrm>
                  <a:off x="7786242" y="1765691"/>
                  <a:ext cx="526648" cy="369332"/>
                </a:xfrm>
                <a:prstGeom prst="rect">
                  <a:avLst/>
                </a:prstGeom>
                <a:blipFill>
                  <a:blip r:embed="rId5"/>
                  <a:stretch>
                    <a:fillRect r="-6897"/>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BA1852F6-EF67-486E-BA42-AA4D7EEB3741}"/>
              </a:ext>
            </a:extLst>
          </p:cNvPr>
          <p:cNvGrpSpPr/>
          <p:nvPr/>
        </p:nvGrpSpPr>
        <p:grpSpPr>
          <a:xfrm>
            <a:off x="7478426" y="4731675"/>
            <a:ext cx="2200276" cy="2318178"/>
            <a:chOff x="7217323" y="3997178"/>
            <a:chExt cx="2200276" cy="2318178"/>
          </a:xfrm>
        </p:grpSpPr>
        <p:sp>
          <p:nvSpPr>
            <p:cNvPr id="23" name="矩形 22">
              <a:extLst>
                <a:ext uri="{FF2B5EF4-FFF2-40B4-BE49-F238E27FC236}">
                  <a16:creationId xmlns:a16="http://schemas.microsoft.com/office/drawing/2014/main" id="{4E20586A-45A5-4549-81D3-419DFD5A244C}"/>
                </a:ext>
              </a:extLst>
            </p:cNvPr>
            <p:cNvSpPr/>
            <p:nvPr/>
          </p:nvSpPr>
          <p:spPr>
            <a:xfrm>
              <a:off x="7217324" y="3997178"/>
              <a:ext cx="2200275" cy="2195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52" name="Picture 4">
              <a:extLst>
                <a:ext uri="{FF2B5EF4-FFF2-40B4-BE49-F238E27FC236}">
                  <a16:creationId xmlns:a16="http://schemas.microsoft.com/office/drawing/2014/main" id="{7B9E503C-8B25-4D58-AB47-AB0087B7E2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7323" y="4010306"/>
              <a:ext cx="2200275" cy="2305050"/>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a:extLst>
              <a:ext uri="{FF2B5EF4-FFF2-40B4-BE49-F238E27FC236}">
                <a16:creationId xmlns:a16="http://schemas.microsoft.com/office/drawing/2014/main" id="{64B46808-43DC-4744-9BDB-6DB3EABD2045}"/>
              </a:ext>
            </a:extLst>
          </p:cNvPr>
          <p:cNvPicPr>
            <a:picLocks noChangeAspect="1"/>
          </p:cNvPicPr>
          <p:nvPr/>
        </p:nvPicPr>
        <p:blipFill>
          <a:blip r:embed="rId7"/>
          <a:stretch>
            <a:fillRect/>
          </a:stretch>
        </p:blipFill>
        <p:spPr>
          <a:xfrm>
            <a:off x="1667509" y="6032525"/>
            <a:ext cx="4601211" cy="1148573"/>
          </a:xfrm>
          <a:prstGeom prst="rect">
            <a:avLst/>
          </a:prstGeom>
        </p:spPr>
      </p:pic>
      <p:pic>
        <p:nvPicPr>
          <p:cNvPr id="2048" name="图片 2047">
            <a:extLst>
              <a:ext uri="{FF2B5EF4-FFF2-40B4-BE49-F238E27FC236}">
                <a16:creationId xmlns:a16="http://schemas.microsoft.com/office/drawing/2014/main" id="{EAF033C4-F271-488E-8A96-20CFB4E6BAE1}"/>
              </a:ext>
            </a:extLst>
          </p:cNvPr>
          <p:cNvPicPr>
            <a:picLocks noChangeAspect="1"/>
          </p:cNvPicPr>
          <p:nvPr/>
        </p:nvPicPr>
        <p:blipFill>
          <a:blip r:embed="rId8"/>
          <a:stretch>
            <a:fillRect/>
          </a:stretch>
        </p:blipFill>
        <p:spPr>
          <a:xfrm>
            <a:off x="1423747" y="3221216"/>
            <a:ext cx="5399246" cy="1005503"/>
          </a:xfrm>
          <a:prstGeom prst="rect">
            <a:avLst/>
          </a:prstGeom>
        </p:spPr>
      </p:pic>
    </p:spTree>
    <p:extLst>
      <p:ext uri="{BB962C8B-B14F-4D97-AF65-F5344CB8AC3E}">
        <p14:creationId xmlns:p14="http://schemas.microsoft.com/office/powerpoint/2010/main" val="398865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5053" y="262189"/>
            <a:ext cx="1120628"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矩阵</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2" name="文本框 21">
            <a:extLst>
              <a:ext uri="{FF2B5EF4-FFF2-40B4-BE49-F238E27FC236}">
                <a16:creationId xmlns:a16="http://schemas.microsoft.com/office/drawing/2014/main" id="{514E01DE-3709-4275-8D99-5625BA9EF6CA}"/>
              </a:ext>
            </a:extLst>
          </p:cNvPr>
          <p:cNvSpPr txBox="1"/>
          <p:nvPr/>
        </p:nvSpPr>
        <p:spPr>
          <a:xfrm>
            <a:off x="990600" y="819835"/>
            <a:ext cx="83261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mn-ea"/>
              </a:rPr>
              <a:t>一个矩形的数字、符号或表达式数组。矩阵中每一项叫做矩阵的</a:t>
            </a:r>
            <a:r>
              <a:rPr lang="zh-CN" altLang="en-US">
                <a:latin typeface="+mn-ea"/>
              </a:rPr>
              <a:t>元素</a:t>
            </a:r>
            <a:r>
              <a:rPr lang="en-US" altLang="zh-CN" b="0" i="0">
                <a:solidFill>
                  <a:srgbClr val="222222"/>
                </a:solidFill>
                <a:effectLst/>
                <a:latin typeface="+mn-ea"/>
              </a:rPr>
              <a:t>(Element)</a:t>
            </a:r>
            <a:endParaRPr lang="zh-CN" altLang="en-US">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C1239F-6B76-47AE-B46F-E068037107A5}"/>
                  </a:ext>
                </a:extLst>
              </p:cNvPr>
              <p:cNvSpPr txBox="1"/>
              <p:nvPr/>
            </p:nvSpPr>
            <p:spPr>
              <a:xfrm>
                <a:off x="4325324" y="1346703"/>
                <a:ext cx="1370696" cy="605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chemeClr val="bg1"/>
                              </a:solidFill>
                              <a:latin typeface="Cambria Math" panose="02040503050406030204" pitchFamily="18" charset="0"/>
                            </a:rPr>
                          </m:ctrlPr>
                        </m:dPr>
                        <m:e>
                          <m:m>
                            <m:mPr>
                              <m:mcs>
                                <m:mc>
                                  <m:mcPr>
                                    <m:count m:val="3"/>
                                    <m:mcJc m:val="center"/>
                                  </m:mcPr>
                                </m:mc>
                              </m:mcs>
                              <m:ctrlPr>
                                <a:rPr lang="en-US" altLang="zh-CN" sz="2000" i="1" smtClean="0">
                                  <a:solidFill>
                                    <a:schemeClr val="bg1"/>
                                  </a:solidFill>
                                  <a:latin typeface="Cambria Math" panose="02040503050406030204" pitchFamily="18" charset="0"/>
                                </a:rPr>
                              </m:ctrlPr>
                            </m:mPr>
                            <m:mr>
                              <m:e>
                                <m:r>
                                  <m:rPr>
                                    <m:brk m:alnAt="7"/>
                                  </m:rPr>
                                  <a:rPr lang="en-US" altLang="zh-CN" sz="2000" b="0" i="1" smtClean="0">
                                    <a:solidFill>
                                      <a:schemeClr val="bg1"/>
                                    </a:solidFill>
                                    <a:latin typeface="Cambria Math" panose="02040503050406030204" pitchFamily="18" charset="0"/>
                                  </a:rPr>
                                  <m:t>1</m:t>
                                </m:r>
                              </m:e>
                              <m:e>
                                <m:r>
                                  <a:rPr lang="en-US" altLang="zh-CN" sz="2000" b="0" i="1" smtClean="0">
                                    <a:solidFill>
                                      <a:schemeClr val="bg1"/>
                                    </a:solidFill>
                                    <a:latin typeface="Cambria Math" panose="02040503050406030204" pitchFamily="18" charset="0"/>
                                  </a:rPr>
                                  <m:t>2</m:t>
                                </m:r>
                              </m:e>
                              <m:e>
                                <m:r>
                                  <a:rPr lang="en-US" altLang="zh-CN" sz="2000" b="0" i="1" smtClean="0">
                                    <a:solidFill>
                                      <a:schemeClr val="bg1"/>
                                    </a:solidFill>
                                    <a:latin typeface="Cambria Math" panose="02040503050406030204" pitchFamily="18" charset="0"/>
                                  </a:rPr>
                                  <m:t>3</m:t>
                                </m:r>
                              </m:e>
                            </m:mr>
                            <m:mr>
                              <m:e>
                                <m:r>
                                  <a:rPr lang="en-US" altLang="zh-CN" sz="2000" b="0" i="1" smtClean="0">
                                    <a:solidFill>
                                      <a:schemeClr val="bg1"/>
                                    </a:solidFill>
                                    <a:latin typeface="Cambria Math" panose="02040503050406030204" pitchFamily="18" charset="0"/>
                                  </a:rPr>
                                  <m:t>4</m:t>
                                </m:r>
                              </m:e>
                              <m:e>
                                <m:r>
                                  <a:rPr lang="en-US" altLang="zh-CN" sz="2000" b="0" i="1" smtClean="0">
                                    <a:solidFill>
                                      <a:schemeClr val="bg1"/>
                                    </a:solidFill>
                                    <a:latin typeface="Cambria Math" panose="02040503050406030204" pitchFamily="18" charset="0"/>
                                  </a:rPr>
                                  <m:t>5</m:t>
                                </m:r>
                              </m:e>
                              <m:e>
                                <m:r>
                                  <a:rPr lang="en-US" altLang="zh-CN" sz="2000" b="0" i="1" smtClean="0">
                                    <a:solidFill>
                                      <a:schemeClr val="bg1"/>
                                    </a:solidFill>
                                    <a:latin typeface="Cambria Math" panose="02040503050406030204" pitchFamily="18" charset="0"/>
                                  </a:rPr>
                                  <m:t>6</m:t>
                                </m:r>
                              </m:e>
                            </m:mr>
                          </m:m>
                        </m:e>
                      </m:d>
                    </m:oMath>
                  </m:oMathPara>
                </a14:m>
                <a:endParaRPr lang="zh-CN" altLang="en-US" sz="2000" dirty="0">
                  <a:solidFill>
                    <a:schemeClr val="bg1"/>
                  </a:solidFill>
                </a:endParaRPr>
              </a:p>
            </p:txBody>
          </p:sp>
        </mc:Choice>
        <mc:Fallback xmlns="">
          <p:sp>
            <p:nvSpPr>
              <p:cNvPr id="5" name="文本框 4">
                <a:extLst>
                  <a:ext uri="{FF2B5EF4-FFF2-40B4-BE49-F238E27FC236}">
                    <a16:creationId xmlns:a16="http://schemas.microsoft.com/office/drawing/2014/main" id="{5BC1239F-6B76-47AE-B46F-E068037107A5}"/>
                  </a:ext>
                </a:extLst>
              </p:cNvPr>
              <p:cNvSpPr txBox="1">
                <a:spLocks noRot="1" noChangeAspect="1" noMove="1" noResize="1" noEditPoints="1" noAdjustHandles="1" noChangeArrowheads="1" noChangeShapeType="1" noTextEdit="1"/>
              </p:cNvSpPr>
              <p:nvPr/>
            </p:nvSpPr>
            <p:spPr>
              <a:xfrm>
                <a:off x="4325324" y="1346703"/>
                <a:ext cx="1370696" cy="605550"/>
              </a:xfrm>
              <a:prstGeom prst="rect">
                <a:avLst/>
              </a:prstGeom>
              <a:blipFill>
                <a:blip r:embed="rId2"/>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35FFD7C-FC56-465F-B3BD-64B6DDD8FC3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867422" y="2529999"/>
            <a:ext cx="62865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a:extLst>
              <a:ext uri="{FF2B5EF4-FFF2-40B4-BE49-F238E27FC236}">
                <a16:creationId xmlns:a16="http://schemas.microsoft.com/office/drawing/2014/main" id="{C017B515-1544-48A9-A0F5-ADE3CB1A1707}"/>
              </a:ext>
            </a:extLst>
          </p:cNvPr>
          <p:cNvSpPr txBox="1"/>
          <p:nvPr/>
        </p:nvSpPr>
        <p:spPr>
          <a:xfrm>
            <a:off x="1757680" y="2041071"/>
            <a:ext cx="2749471" cy="400110"/>
          </a:xfrm>
          <a:prstGeom prst="rect">
            <a:avLst/>
          </a:prstGeom>
          <a:noFill/>
        </p:spPr>
        <p:txBody>
          <a:bodyPr wrap="none" rtlCol="0">
            <a:spAutoFit/>
          </a:bodyPr>
          <a:lstStyle/>
          <a:p>
            <a:r>
              <a:rPr lang="zh-CN" altLang="en-US" sz="2000">
                <a:solidFill>
                  <a:schemeClr val="bg1"/>
                </a:solidFill>
              </a:rPr>
              <a:t>矩阵的加、减、数乘：</a:t>
            </a:r>
            <a:endParaRPr lang="zh-CN" altLang="en-US" sz="2000" dirty="0">
              <a:solidFill>
                <a:schemeClr val="bg1"/>
              </a:solidFill>
            </a:endParaRPr>
          </a:p>
        </p:txBody>
      </p:sp>
      <p:sp>
        <p:nvSpPr>
          <p:cNvPr id="25" name="文本框 24">
            <a:extLst>
              <a:ext uri="{FF2B5EF4-FFF2-40B4-BE49-F238E27FC236}">
                <a16:creationId xmlns:a16="http://schemas.microsoft.com/office/drawing/2014/main" id="{65B1833D-F795-473E-B048-514A7A9A641E}"/>
              </a:ext>
            </a:extLst>
          </p:cNvPr>
          <p:cNvSpPr txBox="1"/>
          <p:nvPr/>
        </p:nvSpPr>
        <p:spPr>
          <a:xfrm>
            <a:off x="908832" y="5831865"/>
            <a:ext cx="8059908"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a:ln>
                  <a:noFill/>
                </a:ln>
                <a:solidFill>
                  <a:schemeClr val="accent3"/>
                </a:solidFill>
                <a:effectLst/>
                <a:latin typeface="+mn-ea"/>
              </a:rPr>
              <a:t>矩阵相乘</a:t>
            </a:r>
            <a:endParaRPr kumimoji="0" lang="zh-CN" altLang="zh-CN" b="0" i="0" u="none" strike="noStrike" cap="none" normalizeH="0" baseline="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0" i="0" u="none" strike="noStrike" cap="none" normalizeH="0" baseline="0">
                <a:ln>
                  <a:noFill/>
                </a:ln>
                <a:solidFill>
                  <a:schemeClr val="bg1"/>
                </a:solidFill>
                <a:effectLst/>
                <a:latin typeface="+mn-ea"/>
              </a:rPr>
              <a:t>只有当左侧矩阵的列数与右侧矩阵的行数相等，两个矩阵才能相乘</a:t>
            </a:r>
            <a:endParaRPr kumimoji="0" lang="en-US" altLang="zh-CN" b="0" i="0" u="none" strike="noStrike" cap="none" normalizeH="0" baseline="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zh-CN">
                <a:solidFill>
                  <a:schemeClr val="bg1"/>
                </a:solidFill>
                <a:latin typeface="+mn-ea"/>
              </a:rPr>
              <a:t>M×</a:t>
            </a:r>
            <a:r>
              <a:rPr lang="en-US" altLang="zh-CN">
                <a:solidFill>
                  <a:schemeClr val="bg1"/>
                </a:solidFill>
                <a:highlight>
                  <a:srgbClr val="800000"/>
                </a:highlight>
                <a:latin typeface="+mn-ea"/>
              </a:rPr>
              <a:t>N</a:t>
            </a:r>
            <a:r>
              <a:rPr lang="zh-CN" altLang="en-US">
                <a:solidFill>
                  <a:schemeClr val="bg1"/>
                </a:solidFill>
                <a:latin typeface="+mn-ea"/>
              </a:rPr>
              <a:t>矩阵 乘以 </a:t>
            </a:r>
            <a:r>
              <a:rPr lang="en-US" altLang="zh-CN">
                <a:solidFill>
                  <a:schemeClr val="bg1"/>
                </a:solidFill>
                <a:highlight>
                  <a:srgbClr val="800000"/>
                </a:highlight>
                <a:latin typeface="+mn-ea"/>
              </a:rPr>
              <a:t>N</a:t>
            </a:r>
            <a:r>
              <a:rPr lang="en-US" altLang="zh-CN">
                <a:solidFill>
                  <a:schemeClr val="bg1"/>
                </a:solidFill>
                <a:latin typeface="+mn-ea"/>
              </a:rPr>
              <a:t>×K </a:t>
            </a:r>
            <a:r>
              <a:rPr lang="zh-CN" altLang="en-US">
                <a:solidFill>
                  <a:schemeClr val="bg1"/>
                </a:solidFill>
                <a:latin typeface="+mn-ea"/>
              </a:rPr>
              <a:t>得到一个 </a:t>
            </a:r>
            <a:r>
              <a:rPr lang="en-US" altLang="zh-CN">
                <a:solidFill>
                  <a:schemeClr val="bg1"/>
                </a:solidFill>
                <a:latin typeface="+mn-ea"/>
              </a:rPr>
              <a:t>M×K</a:t>
            </a:r>
            <a:r>
              <a:rPr lang="zh-CN" altLang="en-US">
                <a:solidFill>
                  <a:schemeClr val="bg1"/>
                </a:solidFill>
                <a:latin typeface="+mn-ea"/>
              </a:rPr>
              <a:t>的矩阵</a:t>
            </a:r>
            <a:endParaRPr lang="en-US" altLang="zh-CN">
              <a:solidFill>
                <a:schemeClr val="bg1"/>
              </a:solidFill>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0" i="0" u="none" strike="noStrike" cap="none" normalizeH="0" baseline="0">
                <a:ln>
                  <a:noFill/>
                </a:ln>
                <a:solidFill>
                  <a:schemeClr val="bg1"/>
                </a:solidFill>
                <a:effectLst/>
                <a:latin typeface="+mn-ea"/>
              </a:rPr>
              <a:t>矩阵相乘不遵守交换律(Commutative)，也就是说A⋅B≠B</a:t>
            </a:r>
          </a:p>
        </p:txBody>
      </p:sp>
      <p:pic>
        <p:nvPicPr>
          <p:cNvPr id="17" name="图片 16">
            <a:extLst>
              <a:ext uri="{FF2B5EF4-FFF2-40B4-BE49-F238E27FC236}">
                <a16:creationId xmlns:a16="http://schemas.microsoft.com/office/drawing/2014/main" id="{0A53BE62-85BB-4503-980B-1E5D7457415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1224597" y="7333685"/>
            <a:ext cx="7858125"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图片 26">
            <a:extLst>
              <a:ext uri="{FF2B5EF4-FFF2-40B4-BE49-F238E27FC236}">
                <a16:creationId xmlns:a16="http://schemas.microsoft.com/office/drawing/2014/main" id="{6248DBB2-9684-499C-B53D-BFC9E0B2B329}"/>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796407" y="9752003"/>
            <a:ext cx="8879924" cy="203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文本框 33">
            <a:extLst>
              <a:ext uri="{FF2B5EF4-FFF2-40B4-BE49-F238E27FC236}">
                <a16:creationId xmlns:a16="http://schemas.microsoft.com/office/drawing/2014/main" id="{140FDEE8-61F8-4A1E-B59D-F0845BD7D7A4}"/>
              </a:ext>
            </a:extLst>
          </p:cNvPr>
          <p:cNvSpPr txBox="1"/>
          <p:nvPr/>
        </p:nvSpPr>
        <p:spPr>
          <a:xfrm>
            <a:off x="704850" y="11949669"/>
            <a:ext cx="5311140" cy="369332"/>
          </a:xfrm>
          <a:prstGeom prst="rect">
            <a:avLst/>
          </a:prstGeom>
          <a:noFill/>
        </p:spPr>
        <p:txBody>
          <a:bodyPr wrap="square">
            <a:spAutoFit/>
          </a:bodyPr>
          <a:lstStyle/>
          <a:p>
            <a:pPr algn="l"/>
            <a:r>
              <a:rPr lang="zh-CN" altLang="en-US" b="0" i="0">
                <a:solidFill>
                  <a:srgbClr val="FFC000"/>
                </a:solidFill>
                <a:effectLst/>
                <a:latin typeface="Open Sans" panose="020B0606030504020204" pitchFamily="34" charset="0"/>
              </a:rPr>
              <a:t>矩阵与向量相乘</a:t>
            </a:r>
          </a:p>
        </p:txBody>
      </p:sp>
      <p:sp>
        <p:nvSpPr>
          <p:cNvPr id="36" name="文本框 35">
            <a:extLst>
              <a:ext uri="{FF2B5EF4-FFF2-40B4-BE49-F238E27FC236}">
                <a16:creationId xmlns:a16="http://schemas.microsoft.com/office/drawing/2014/main" id="{1BB32D9D-3ABB-4E07-A6D3-C5219EE1B904}"/>
              </a:ext>
            </a:extLst>
          </p:cNvPr>
          <p:cNvSpPr txBox="1"/>
          <p:nvPr/>
        </p:nvSpPr>
        <p:spPr>
          <a:xfrm>
            <a:off x="732884" y="12434535"/>
            <a:ext cx="303902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仿宋" panose="02010609060101010101" pitchFamily="49" charset="-122"/>
                <a:ea typeface="仿宋" panose="02010609060101010101" pitchFamily="49" charset="-122"/>
              </a:rPr>
              <a:t>向量其实就是一个</a:t>
            </a:r>
            <a:r>
              <a:rPr lang="en-US" altLang="zh-CN" b="1" i="0">
                <a:solidFill>
                  <a:srgbClr val="222222"/>
                </a:solidFill>
                <a:effectLst/>
                <a:latin typeface="仿宋" panose="02010609060101010101" pitchFamily="49" charset="-122"/>
                <a:ea typeface="仿宋" panose="02010609060101010101" pitchFamily="49" charset="-122"/>
              </a:rPr>
              <a:t>N×1</a:t>
            </a:r>
            <a:r>
              <a:rPr lang="zh-CN" altLang="en-US" b="0" i="0">
                <a:solidFill>
                  <a:srgbClr val="222222"/>
                </a:solidFill>
                <a:effectLst/>
                <a:latin typeface="仿宋" panose="02010609060101010101" pitchFamily="49" charset="-122"/>
                <a:ea typeface="仿宋" panose="02010609060101010101" pitchFamily="49" charset="-122"/>
              </a:rPr>
              <a:t>矩阵</a:t>
            </a:r>
            <a:endParaRPr lang="zh-CN" altLang="en-US">
              <a:latin typeface="仿宋" panose="02010609060101010101" pitchFamily="49" charset="-122"/>
              <a:ea typeface="仿宋" panose="02010609060101010101" pitchFamily="49" charset="-122"/>
            </a:endParaRPr>
          </a:p>
        </p:txBody>
      </p:sp>
      <p:sp>
        <p:nvSpPr>
          <p:cNvPr id="37" name="文本框 36">
            <a:extLst>
              <a:ext uri="{FF2B5EF4-FFF2-40B4-BE49-F238E27FC236}">
                <a16:creationId xmlns:a16="http://schemas.microsoft.com/office/drawing/2014/main" id="{B4B9AE68-9E76-468A-B92F-3C6A2E1A682C}"/>
              </a:ext>
            </a:extLst>
          </p:cNvPr>
          <p:cNvSpPr txBox="1"/>
          <p:nvPr/>
        </p:nvSpPr>
        <p:spPr>
          <a:xfrm>
            <a:off x="732884" y="12966065"/>
            <a:ext cx="303902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仿宋" panose="02010609060101010101" pitchFamily="49" charset="-122"/>
                <a:ea typeface="仿宋" panose="02010609060101010101" pitchFamily="49" charset="-122"/>
              </a:rPr>
              <a:t>单位矩阵是一个除了对角线以外都是</a:t>
            </a:r>
            <a:r>
              <a:rPr lang="en-US" altLang="zh-CN" b="0" i="0">
                <a:solidFill>
                  <a:srgbClr val="222222"/>
                </a:solidFill>
                <a:effectLst/>
                <a:latin typeface="仿宋" panose="02010609060101010101" pitchFamily="49" charset="-122"/>
                <a:ea typeface="仿宋" panose="02010609060101010101" pitchFamily="49" charset="-122"/>
              </a:rPr>
              <a:t>0</a:t>
            </a:r>
            <a:r>
              <a:rPr lang="zh-CN" altLang="en-US" b="0" i="0">
                <a:solidFill>
                  <a:srgbClr val="222222"/>
                </a:solidFill>
                <a:effectLst/>
                <a:latin typeface="仿宋" panose="02010609060101010101" pitchFamily="49" charset="-122"/>
                <a:ea typeface="仿宋" panose="02010609060101010101" pitchFamily="49" charset="-122"/>
              </a:rPr>
              <a:t>的</a:t>
            </a:r>
            <a:r>
              <a:rPr lang="en-US" altLang="zh-CN" b="1" i="0">
                <a:solidFill>
                  <a:srgbClr val="222222"/>
                </a:solidFill>
                <a:effectLst/>
                <a:latin typeface="仿宋" panose="02010609060101010101" pitchFamily="49" charset="-122"/>
                <a:ea typeface="仿宋" panose="02010609060101010101" pitchFamily="49" charset="-122"/>
              </a:rPr>
              <a:t>N×N</a:t>
            </a:r>
            <a:r>
              <a:rPr lang="zh-CN" altLang="en-US" b="0" i="0">
                <a:solidFill>
                  <a:srgbClr val="222222"/>
                </a:solidFill>
                <a:effectLst/>
                <a:latin typeface="仿宋" panose="02010609060101010101" pitchFamily="49" charset="-122"/>
                <a:ea typeface="仿宋" panose="02010609060101010101" pitchFamily="49" charset="-122"/>
              </a:rPr>
              <a:t>矩阵</a:t>
            </a:r>
            <a:endParaRPr lang="zh-CN" altLang="en-US">
              <a:latin typeface="仿宋" panose="02010609060101010101" pitchFamily="49" charset="-122"/>
              <a:ea typeface="仿宋" panose="02010609060101010101" pitchFamily="49" charset="-122"/>
            </a:endParaRPr>
          </a:p>
        </p:txBody>
      </p:sp>
      <p:pic>
        <p:nvPicPr>
          <p:cNvPr id="35" name="图片 34">
            <a:extLst>
              <a:ext uri="{FF2B5EF4-FFF2-40B4-BE49-F238E27FC236}">
                <a16:creationId xmlns:a16="http://schemas.microsoft.com/office/drawing/2014/main" id="{2D69B491-21ED-415A-B364-E305C11A4B5D}"/>
              </a:ext>
            </a:extLst>
          </p:cNvPr>
          <p:cNvPicPr>
            <a:picLocks noChangeAspect="1"/>
          </p:cNvPicPr>
          <p:nvPr/>
        </p:nvPicPr>
        <p:blipFill>
          <a:blip r:embed="rId9"/>
          <a:stretch>
            <a:fillRect/>
          </a:stretch>
        </p:blipFill>
        <p:spPr>
          <a:xfrm>
            <a:off x="4211320" y="12072789"/>
            <a:ext cx="5105400" cy="1666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631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30862" y="380204"/>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缩放、位移、旋转</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 name="AutoShape 2">
            <a:extLst>
              <a:ext uri="{FF2B5EF4-FFF2-40B4-BE49-F238E27FC236}">
                <a16:creationId xmlns:a16="http://schemas.microsoft.com/office/drawing/2014/main" id="{5C73205C-B7ED-4065-9C11-885E1D61045A}"/>
              </a:ext>
            </a:extLst>
          </p:cNvPr>
          <p:cNvSpPr>
            <a:spLocks noChangeAspect="1" noChangeArrowheads="1"/>
          </p:cNvSpPr>
          <p:nvPr/>
        </p:nvSpPr>
        <p:spPr bwMode="auto">
          <a:xfrm>
            <a:off x="5149850" y="6268919"/>
            <a:ext cx="304800" cy="304800"/>
          </a:xfrm>
          <a:prstGeom prst="rect">
            <a:avLst/>
          </a:prstGeom>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BBAFF9B6-1961-4108-B385-2012F662D4D1}"/>
                  </a:ext>
                </a:extLst>
              </p:cNvPr>
              <p:cNvSpPr>
                <a:spLocks noChangeArrowheads="1"/>
              </p:cNvSpPr>
              <p:nvPr/>
            </p:nvSpPr>
            <p:spPr bwMode="auto">
              <a:xfrm>
                <a:off x="1010855" y="996745"/>
                <a:ext cx="265832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缩放向量</a:t>
                </a:r>
                <a14:m>
                  <m:oMath xmlns:m="http://schemas.openxmlformats.org/officeDocument/2006/math">
                    <m:acc>
                      <m:accPr>
                        <m:chr m:val="̅"/>
                        <m:ctrlPr>
                          <a:rPr lang="zh-CN" altLang="en-US" b="1" i="1" smtClean="0">
                            <a:solidFill>
                              <a:schemeClr val="bg1"/>
                            </a:solidFill>
                            <a:latin typeface="Cambria Math" panose="02040503050406030204" pitchFamily="18" charset="0"/>
                          </a:rPr>
                        </m:ctrlPr>
                      </m:accPr>
                      <m:e>
                        <m:r>
                          <a:rPr lang="en-US" altLang="zh-CN" b="1" i="1">
                            <a:solidFill>
                              <a:schemeClr val="bg1"/>
                            </a:solidFill>
                            <a:latin typeface="Cambria Math" panose="02040503050406030204" pitchFamily="18" charset="0"/>
                          </a:rPr>
                          <m:t>𝒗</m:t>
                        </m:r>
                      </m:e>
                    </m:acc>
                  </m:oMath>
                </a14:m>
                <a:r>
                  <a:rPr kumimoji="0" lang="zh-CN" altLang="zh-CN" b="0" i="0" u="none" strike="noStrike" cap="none" normalizeH="0" baseline="0">
                    <a:ln>
                      <a:noFill/>
                    </a:ln>
                    <a:solidFill>
                      <a:schemeClr val="bg1"/>
                    </a:solidFill>
                    <a:effectLst/>
                    <a:latin typeface="微软雅黑" panose="020B0503020204020204" pitchFamily="34" charset="-122"/>
                    <a:ea typeface="MathJax_Main"/>
                  </a:rPr>
                  <a:t>=(3,2)</a:t>
                </a:r>
                <a:endParaRPr lang="en-US" altLang="zh-CN">
                  <a:solidFill>
                    <a:schemeClr val="bg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沿着x轴缩放0.5</a:t>
                </a:r>
                <a:endParaRPr lang="en-US" altLang="zh-CN">
                  <a:solidFill>
                    <a:schemeClr val="bg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沿着y轴</a:t>
                </a:r>
                <a:r>
                  <a:rPr lang="zh-CN" altLang="zh-CN">
                    <a:solidFill>
                      <a:schemeClr val="bg1"/>
                    </a:solidFill>
                    <a:latin typeface="微软雅黑" panose="020B0503020204020204" pitchFamily="34" charset="-122"/>
                    <a:ea typeface="微软雅黑" panose="020B0503020204020204" pitchFamily="34" charset="-122"/>
                  </a:rPr>
                  <a:t>缩放</a:t>
                </a:r>
                <a:r>
                  <a:rPr lang="en-US" altLang="zh-CN">
                    <a:solidFill>
                      <a:schemeClr val="bg1"/>
                    </a:solidFill>
                    <a:latin typeface="微软雅黑" panose="020B0503020204020204" pitchFamily="34" charset="-122"/>
                    <a:ea typeface="微软雅黑" panose="020B0503020204020204" pitchFamily="34" charset="-122"/>
                  </a:rPr>
                  <a:t>2.0</a:t>
                </a:r>
                <a:endParaRPr kumimoji="0" lang="zh-CN" altLang="zh-CN" b="0" i="0" u="none" strike="noStrike" cap="none" normalizeH="0" baseline="0">
                  <a:ln>
                    <a:noFill/>
                  </a:ln>
                  <a:solidFill>
                    <a:schemeClr val="bg1"/>
                  </a:solidFill>
                  <a:effectLst/>
                </a:endParaRPr>
              </a:p>
            </p:txBody>
          </p:sp>
        </mc:Choice>
        <mc:Fallback xmlns="">
          <p:sp>
            <p:nvSpPr>
              <p:cNvPr id="3" name="Rectangle 3">
                <a:extLst>
                  <a:ext uri="{FF2B5EF4-FFF2-40B4-BE49-F238E27FC236}">
                    <a16:creationId xmlns:a16="http://schemas.microsoft.com/office/drawing/2014/main" id="{BBAFF9B6-1961-4108-B385-2012F662D4D1}"/>
                  </a:ext>
                </a:extLst>
              </p:cNvPr>
              <p:cNvSpPr>
                <a:spLocks noRot="1" noChangeAspect="1" noMove="1" noResize="1" noEditPoints="1" noAdjustHandles="1" noChangeArrowheads="1" noChangeShapeType="1" noTextEdit="1"/>
              </p:cNvSpPr>
              <p:nvPr/>
            </p:nvSpPr>
            <p:spPr bwMode="auto">
              <a:xfrm>
                <a:off x="1010855" y="996745"/>
                <a:ext cx="2658320" cy="923330"/>
              </a:xfrm>
              <a:prstGeom prst="rect">
                <a:avLst/>
              </a:prstGeom>
              <a:blipFill>
                <a:blip r:embed="rId2"/>
                <a:stretch>
                  <a:fillRect l="-2064" t="-3311" b="-993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F1FA062-1C28-4E13-9FE4-767E8F92F0E1}"/>
              </a:ext>
            </a:extLst>
          </p:cNvPr>
          <p:cNvSpPr txBox="1"/>
          <p:nvPr/>
        </p:nvSpPr>
        <p:spPr>
          <a:xfrm>
            <a:off x="3525373" y="1135244"/>
            <a:ext cx="608891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altLang="zh-CN" b="0" i="0">
                <a:solidFill>
                  <a:srgbClr val="222222"/>
                </a:solidFill>
                <a:effectLst/>
                <a:latin typeface="Microsoft Yahei" panose="020B0503020204020204" pitchFamily="34" charset="-122"/>
                <a:ea typeface="Microsoft Yahei" panose="020B0503020204020204" pitchFamily="34" charset="-122"/>
              </a:rPr>
              <a:t>3D</a:t>
            </a:r>
            <a:r>
              <a:rPr lang="zh-CN" altLang="en-US" b="0" i="0">
                <a:solidFill>
                  <a:srgbClr val="222222"/>
                </a:solidFill>
                <a:effectLst/>
                <a:latin typeface="Microsoft Yahei" panose="020B0503020204020204" pitchFamily="34" charset="-122"/>
                <a:ea typeface="Microsoft Yahei" panose="020B0503020204020204" pitchFamily="34" charset="-122"/>
              </a:rPr>
              <a:t>空间的操作，对于</a:t>
            </a:r>
            <a:r>
              <a:rPr lang="en-US" altLang="zh-CN" b="0" i="0">
                <a:solidFill>
                  <a:srgbClr val="222222"/>
                </a:solidFill>
                <a:effectLst/>
                <a:latin typeface="Microsoft Yahei" panose="020B0503020204020204" pitchFamily="34" charset="-122"/>
                <a:ea typeface="Microsoft Yahei" panose="020B0503020204020204" pitchFamily="34" charset="-122"/>
              </a:rPr>
              <a:t>2D</a:t>
            </a:r>
            <a:r>
              <a:rPr lang="zh-CN" altLang="en-US" b="0" i="0">
                <a:solidFill>
                  <a:srgbClr val="222222"/>
                </a:solidFill>
                <a:effectLst/>
                <a:latin typeface="Microsoft Yahei" panose="020B0503020204020204" pitchFamily="34" charset="-122"/>
                <a:ea typeface="Microsoft Yahei" panose="020B0503020204020204" pitchFamily="34" charset="-122"/>
              </a:rPr>
              <a:t>的情况我们可以把</a:t>
            </a:r>
            <a:r>
              <a:rPr lang="en-US" altLang="zh-CN" b="0" i="0">
                <a:solidFill>
                  <a:srgbClr val="222222"/>
                </a:solidFill>
                <a:effectLst/>
                <a:latin typeface="Microsoft Yahei" panose="020B0503020204020204" pitchFamily="34" charset="-122"/>
                <a:ea typeface="Microsoft Yahei" panose="020B0503020204020204" pitchFamily="34" charset="-122"/>
              </a:rPr>
              <a:t>z</a:t>
            </a:r>
            <a:r>
              <a:rPr lang="zh-CN" altLang="en-US" b="0" i="0">
                <a:solidFill>
                  <a:srgbClr val="222222"/>
                </a:solidFill>
                <a:effectLst/>
                <a:latin typeface="Microsoft Yahei" panose="020B0503020204020204" pitchFamily="34" charset="-122"/>
                <a:ea typeface="Microsoft Yahei" panose="020B0503020204020204" pitchFamily="34" charset="-122"/>
              </a:rPr>
              <a:t>轴缩放</a:t>
            </a:r>
            <a:r>
              <a:rPr lang="en-US" altLang="zh-CN" b="0" i="0">
                <a:solidFill>
                  <a:srgbClr val="222222"/>
                </a:solidFill>
                <a:effectLst/>
                <a:latin typeface="Microsoft Yahei" panose="020B0503020204020204" pitchFamily="34" charset="-122"/>
                <a:ea typeface="Microsoft Yahei" panose="020B0503020204020204" pitchFamily="34" charset="-122"/>
              </a:rPr>
              <a:t>1</a:t>
            </a:r>
            <a:r>
              <a:rPr lang="zh-CN" altLang="en-US" b="0" i="0">
                <a:solidFill>
                  <a:srgbClr val="222222"/>
                </a:solidFill>
                <a:effectLst/>
                <a:latin typeface="Microsoft Yahei" panose="020B0503020204020204" pitchFamily="34" charset="-122"/>
                <a:ea typeface="Microsoft Yahei" panose="020B0503020204020204" pitchFamily="34" charset="-122"/>
              </a:rPr>
              <a:t>倍</a:t>
            </a:r>
            <a:endParaRPr lang="en-US" altLang="zh-CN" b="0" i="0">
              <a:solidFill>
                <a:srgbClr val="22222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每个轴的缩放因子</a:t>
            </a:r>
            <a:r>
              <a:rPr lang="en-US" altLang="zh-CN" b="0" i="0">
                <a:solidFill>
                  <a:srgbClr val="222222"/>
                </a:solidFill>
                <a:effectLst/>
                <a:latin typeface="Microsoft Yahei" panose="020B0503020204020204" pitchFamily="34" charset="-122"/>
                <a:ea typeface="Microsoft Yahei" panose="020B0503020204020204" pitchFamily="34" charset="-122"/>
              </a:rPr>
              <a:t>(Scaling Factor)</a:t>
            </a:r>
            <a:r>
              <a:rPr lang="zh-CN" altLang="en-US">
                <a:solidFill>
                  <a:srgbClr val="222222"/>
                </a:solidFill>
                <a:latin typeface="Microsoft Yahei" panose="020B0503020204020204" pitchFamily="34" charset="-122"/>
                <a:ea typeface="Microsoft Yahei" panose="020B0503020204020204" pitchFamily="34" charset="-122"/>
              </a:rPr>
              <a:t>可以</a:t>
            </a:r>
            <a:r>
              <a:rPr lang="zh-CN" altLang="en-US" b="0" i="0">
                <a:solidFill>
                  <a:srgbClr val="222222"/>
                </a:solidFill>
                <a:effectLst/>
                <a:latin typeface="Microsoft Yahei" panose="020B0503020204020204" pitchFamily="34" charset="-122"/>
                <a:ea typeface="Microsoft Yahei" panose="020B0503020204020204" pitchFamily="34" charset="-122"/>
              </a:rPr>
              <a:t>不一样</a:t>
            </a:r>
            <a:endParaRPr lang="zh-CN" altLang="en-US"/>
          </a:p>
        </p:txBody>
      </p:sp>
      <p:pic>
        <p:nvPicPr>
          <p:cNvPr id="8" name="图片 7">
            <a:extLst>
              <a:ext uri="{FF2B5EF4-FFF2-40B4-BE49-F238E27FC236}">
                <a16:creationId xmlns:a16="http://schemas.microsoft.com/office/drawing/2014/main" id="{C0D96C5C-E4AA-48EE-9BEB-4512A4638F6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004482" y="2871959"/>
            <a:ext cx="4829175" cy="1647825"/>
          </a:xfrm>
          <a:prstGeom prst="rect">
            <a:avLst/>
          </a:prstGeom>
        </p:spPr>
      </p:pic>
      <p:sp>
        <p:nvSpPr>
          <p:cNvPr id="23" name="文本框 22">
            <a:extLst>
              <a:ext uri="{FF2B5EF4-FFF2-40B4-BE49-F238E27FC236}">
                <a16:creationId xmlns:a16="http://schemas.microsoft.com/office/drawing/2014/main" id="{9C054992-B147-4C5D-B430-0341945F4585}"/>
              </a:ext>
            </a:extLst>
          </p:cNvPr>
          <p:cNvSpPr txBox="1"/>
          <p:nvPr/>
        </p:nvSpPr>
        <p:spPr>
          <a:xfrm>
            <a:off x="3518376" y="2176777"/>
            <a:ext cx="608891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222222"/>
                </a:solidFill>
                <a:effectLst/>
                <a:latin typeface="Microsoft Yahei" panose="020B0503020204020204" pitchFamily="34" charset="-122"/>
                <a:ea typeface="Microsoft Yahei" panose="020B0503020204020204" pitchFamily="34" charset="-122"/>
              </a:rPr>
              <a:t>注意，第四个缩放向量仍然是</a:t>
            </a:r>
            <a:r>
              <a:rPr lang="en-US" altLang="zh-CN" b="0" i="0">
                <a:solidFill>
                  <a:srgbClr val="222222"/>
                </a:solidFill>
                <a:effectLst/>
                <a:latin typeface="Microsoft Yahei" panose="020B0503020204020204" pitchFamily="34" charset="-122"/>
                <a:ea typeface="Microsoft Yahei" panose="020B0503020204020204" pitchFamily="34" charset="-122"/>
              </a:rPr>
              <a:t>1</a:t>
            </a:r>
            <a:r>
              <a:rPr lang="zh-CN" altLang="en-US" b="0" i="0">
                <a:solidFill>
                  <a:srgbClr val="222222"/>
                </a:solidFill>
                <a:effectLst/>
                <a:latin typeface="Microsoft Yahei" panose="020B0503020204020204" pitchFamily="34" charset="-122"/>
                <a:ea typeface="Microsoft Yahei" panose="020B0503020204020204" pitchFamily="34" charset="-122"/>
              </a:rPr>
              <a:t>，因为在</a:t>
            </a:r>
            <a:r>
              <a:rPr lang="en-US" altLang="zh-CN" b="0" i="0">
                <a:solidFill>
                  <a:srgbClr val="222222"/>
                </a:solidFill>
                <a:effectLst/>
                <a:latin typeface="Microsoft Yahei" panose="020B0503020204020204" pitchFamily="34" charset="-122"/>
                <a:ea typeface="Microsoft Yahei" panose="020B0503020204020204" pitchFamily="34" charset="-122"/>
              </a:rPr>
              <a:t>3D</a:t>
            </a:r>
            <a:r>
              <a:rPr lang="zh-CN" altLang="en-US" b="0" i="0">
                <a:solidFill>
                  <a:srgbClr val="222222"/>
                </a:solidFill>
                <a:effectLst/>
                <a:latin typeface="Microsoft Yahei" panose="020B0503020204020204" pitchFamily="34" charset="-122"/>
                <a:ea typeface="Microsoft Yahei" panose="020B0503020204020204" pitchFamily="34" charset="-122"/>
              </a:rPr>
              <a:t>空间中缩放</a:t>
            </a:r>
            <a:r>
              <a:rPr lang="en-US" altLang="zh-CN" b="0" i="0">
                <a:solidFill>
                  <a:srgbClr val="222222"/>
                </a:solidFill>
                <a:effectLst/>
                <a:latin typeface="Microsoft Yahei" panose="020B0503020204020204" pitchFamily="34" charset="-122"/>
                <a:ea typeface="Microsoft Yahei" panose="020B0503020204020204" pitchFamily="34" charset="-122"/>
              </a:rPr>
              <a:t>w</a:t>
            </a:r>
            <a:r>
              <a:rPr lang="zh-CN" altLang="en-US" b="0" i="0">
                <a:solidFill>
                  <a:srgbClr val="222222"/>
                </a:solidFill>
                <a:effectLst/>
                <a:latin typeface="Microsoft Yahei" panose="020B0503020204020204" pitchFamily="34" charset="-122"/>
                <a:ea typeface="Microsoft Yahei" panose="020B0503020204020204" pitchFamily="34" charset="-122"/>
              </a:rPr>
              <a:t>分量是无意义的。</a:t>
            </a:r>
            <a:r>
              <a:rPr lang="en-US" altLang="zh-CN" b="0" i="0">
                <a:solidFill>
                  <a:srgbClr val="222222"/>
                </a:solidFill>
                <a:effectLst/>
                <a:latin typeface="Microsoft Yahei" panose="020B0503020204020204" pitchFamily="34" charset="-122"/>
                <a:ea typeface="Microsoft Yahei" panose="020B0503020204020204" pitchFamily="34" charset="-122"/>
              </a:rPr>
              <a:t>w</a:t>
            </a:r>
            <a:r>
              <a:rPr lang="zh-CN" altLang="en-US" b="0" i="0">
                <a:solidFill>
                  <a:srgbClr val="222222"/>
                </a:solidFill>
                <a:effectLst/>
                <a:latin typeface="Microsoft Yahei" panose="020B0503020204020204" pitchFamily="34" charset="-122"/>
                <a:ea typeface="Microsoft Yahei" panose="020B0503020204020204" pitchFamily="34" charset="-122"/>
              </a:rPr>
              <a:t>分量另有其他用途，在后面我们会看到</a:t>
            </a:r>
            <a:endParaRPr lang="zh-CN" altLang="en-US"/>
          </a:p>
        </p:txBody>
      </p:sp>
      <p:grpSp>
        <p:nvGrpSpPr>
          <p:cNvPr id="73" name="组合 72">
            <a:extLst>
              <a:ext uri="{FF2B5EF4-FFF2-40B4-BE49-F238E27FC236}">
                <a16:creationId xmlns:a16="http://schemas.microsoft.com/office/drawing/2014/main" id="{CF5E061A-7815-4C9C-9842-C321B5A690D4}"/>
              </a:ext>
            </a:extLst>
          </p:cNvPr>
          <p:cNvGrpSpPr/>
          <p:nvPr/>
        </p:nvGrpSpPr>
        <p:grpSpPr>
          <a:xfrm>
            <a:off x="560628" y="1879941"/>
            <a:ext cx="2857500" cy="2857500"/>
            <a:chOff x="3291134" y="3548224"/>
            <a:chExt cx="2857500" cy="2857500"/>
          </a:xfrm>
        </p:grpSpPr>
        <p:sp>
          <p:nvSpPr>
            <p:cNvPr id="72" name="矩形 71">
              <a:extLst>
                <a:ext uri="{FF2B5EF4-FFF2-40B4-BE49-F238E27FC236}">
                  <a16:creationId xmlns:a16="http://schemas.microsoft.com/office/drawing/2014/main" id="{0238EB56-A0BD-4CD4-AB93-8EA864F3EA6E}"/>
                </a:ext>
              </a:extLst>
            </p:cNvPr>
            <p:cNvSpPr/>
            <p:nvPr/>
          </p:nvSpPr>
          <p:spPr>
            <a:xfrm>
              <a:off x="3391382" y="3946967"/>
              <a:ext cx="2534856" cy="22454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101" name="Picture 5">
              <a:extLst>
                <a:ext uri="{FF2B5EF4-FFF2-40B4-BE49-F238E27FC236}">
                  <a16:creationId xmlns:a16="http://schemas.microsoft.com/office/drawing/2014/main" id="{5CB871FD-F978-449D-86CD-CCF514892B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1134" y="3548224"/>
              <a:ext cx="2857500" cy="28575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3" name="直接连接符 82">
            <a:extLst>
              <a:ext uri="{FF2B5EF4-FFF2-40B4-BE49-F238E27FC236}">
                <a16:creationId xmlns:a16="http://schemas.microsoft.com/office/drawing/2014/main" id="{EE719704-37FE-482D-A2A4-34E40B208D61}"/>
              </a:ext>
            </a:extLst>
          </p:cNvPr>
          <p:cNvCxnSpPr>
            <a:cxnSpLocks/>
          </p:cNvCxnSpPr>
          <p:nvPr/>
        </p:nvCxnSpPr>
        <p:spPr>
          <a:xfrm flipV="1">
            <a:off x="581587" y="4914375"/>
            <a:ext cx="9155575" cy="1"/>
          </a:xfrm>
          <a:prstGeom prst="line">
            <a:avLst/>
          </a:prstGeom>
        </p:spPr>
        <p:style>
          <a:lnRef idx="1">
            <a:schemeClr val="accent3"/>
          </a:lnRef>
          <a:fillRef idx="0">
            <a:schemeClr val="accent3"/>
          </a:fillRef>
          <a:effectRef idx="0">
            <a:schemeClr val="accent3"/>
          </a:effectRef>
          <a:fontRef idx="minor">
            <a:schemeClr val="tx1"/>
          </a:fontRef>
        </p:style>
      </p:cxnSp>
      <p:sp>
        <p:nvSpPr>
          <p:cNvPr id="87" name="文本框 86">
            <a:extLst>
              <a:ext uri="{FF2B5EF4-FFF2-40B4-BE49-F238E27FC236}">
                <a16:creationId xmlns:a16="http://schemas.microsoft.com/office/drawing/2014/main" id="{35D91768-5E5A-4168-B966-9846035875F3}"/>
              </a:ext>
            </a:extLst>
          </p:cNvPr>
          <p:cNvSpPr txBox="1"/>
          <p:nvPr/>
        </p:nvSpPr>
        <p:spPr>
          <a:xfrm>
            <a:off x="616452" y="5413877"/>
            <a:ext cx="3839942" cy="1710084"/>
          </a:xfrm>
          <a:prstGeom prst="rect">
            <a:avLst/>
          </a:prstGeom>
          <a:noFill/>
        </p:spPr>
        <p:txBody>
          <a:bodyPr wrap="square">
            <a:spAutoFit/>
          </a:bodyPr>
          <a:lstStyle/>
          <a:p>
            <a:pPr>
              <a:lnSpc>
                <a:spcPct val="150000"/>
              </a:lnSpc>
            </a:pPr>
            <a:r>
              <a:rPr lang="zh-CN" altLang="en-US">
                <a:solidFill>
                  <a:schemeClr val="bg1"/>
                </a:solidFill>
              </a:rPr>
              <a:t>位移</a:t>
            </a:r>
            <a:r>
              <a:rPr lang="en-US" altLang="zh-CN" b="0" i="0">
                <a:solidFill>
                  <a:schemeClr val="bg1"/>
                </a:solidFill>
                <a:effectLst/>
                <a:latin typeface="Microsoft Yahei" panose="020B0503020204020204" pitchFamily="34" charset="-122"/>
                <a:ea typeface="Microsoft Yahei" panose="020B0503020204020204" pitchFamily="34" charset="-122"/>
              </a:rPr>
              <a:t>(Translation)</a:t>
            </a:r>
            <a:r>
              <a:rPr lang="zh-CN" altLang="en-US" b="0" i="0">
                <a:solidFill>
                  <a:schemeClr val="bg1"/>
                </a:solidFill>
                <a:effectLst/>
                <a:latin typeface="Microsoft Yahei" panose="020B0503020204020204" pitchFamily="34" charset="-122"/>
                <a:ea typeface="Microsoft Yahei" panose="020B0503020204020204" pitchFamily="34" charset="-122"/>
              </a:rPr>
              <a:t>是在原始向量的基础上加上另一个向量从而获得一个在不同位置的新向量的过程，从而在位移向量基础上</a:t>
            </a:r>
            <a:r>
              <a:rPr lang="zh-CN" altLang="en-US" b="1" i="0">
                <a:solidFill>
                  <a:schemeClr val="bg1"/>
                </a:solidFill>
                <a:effectLst/>
                <a:latin typeface="Microsoft Yahei" panose="020B0503020204020204" pitchFamily="34" charset="-122"/>
                <a:ea typeface="Microsoft Yahei" panose="020B0503020204020204" pitchFamily="34" charset="-122"/>
              </a:rPr>
              <a:t>移动</a:t>
            </a:r>
            <a:r>
              <a:rPr lang="zh-CN" altLang="en-US" b="0" i="0">
                <a:solidFill>
                  <a:schemeClr val="bg1"/>
                </a:solidFill>
                <a:effectLst/>
                <a:latin typeface="Microsoft Yahei" panose="020B0503020204020204" pitchFamily="34" charset="-122"/>
                <a:ea typeface="Microsoft Yahei" panose="020B0503020204020204" pitchFamily="34" charset="-122"/>
              </a:rPr>
              <a:t>了原始向量。</a:t>
            </a:r>
            <a:endParaRPr lang="zh-CN" altLang="en-US">
              <a:solidFill>
                <a:schemeClr val="bg1"/>
              </a:solidFill>
            </a:endParaRPr>
          </a:p>
        </p:txBody>
      </p:sp>
      <p:pic>
        <p:nvPicPr>
          <p:cNvPr id="88" name="图片 87">
            <a:extLst>
              <a:ext uri="{FF2B5EF4-FFF2-40B4-BE49-F238E27FC236}">
                <a16:creationId xmlns:a16="http://schemas.microsoft.com/office/drawing/2014/main" id="{53813100-B077-4AFA-A7A8-753573991F1D}"/>
              </a:ext>
            </a:extLst>
          </p:cNvPr>
          <p:cNvPicPr>
            <a:picLocks noChangeAspect="1"/>
          </p:cNvPicPr>
          <p:nvPr/>
        </p:nvPicPr>
        <p:blipFill>
          <a:blip r:embed="rId6"/>
          <a:stretch>
            <a:fillRect/>
          </a:stretch>
        </p:blipFill>
        <p:spPr>
          <a:xfrm>
            <a:off x="4686449" y="5624236"/>
            <a:ext cx="4819650" cy="1685925"/>
          </a:xfrm>
          <a:prstGeom prst="rect">
            <a:avLst/>
          </a:prstGeom>
        </p:spPr>
      </p:pic>
      <p:sp>
        <p:nvSpPr>
          <p:cNvPr id="89" name="矩形 88">
            <a:extLst>
              <a:ext uri="{FF2B5EF4-FFF2-40B4-BE49-F238E27FC236}">
                <a16:creationId xmlns:a16="http://schemas.microsoft.com/office/drawing/2014/main" id="{EC0101A1-D6EB-4853-8E68-88FE484B252B}"/>
              </a:ext>
            </a:extLst>
          </p:cNvPr>
          <p:cNvSpPr/>
          <p:nvPr/>
        </p:nvSpPr>
        <p:spPr>
          <a:xfrm>
            <a:off x="6194505" y="5659997"/>
            <a:ext cx="416626" cy="122444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noFill/>
            </a:endParaRPr>
          </a:p>
        </p:txBody>
      </p:sp>
      <p:sp>
        <p:nvSpPr>
          <p:cNvPr id="90" name="文本框 89">
            <a:extLst>
              <a:ext uri="{FF2B5EF4-FFF2-40B4-BE49-F238E27FC236}">
                <a16:creationId xmlns:a16="http://schemas.microsoft.com/office/drawing/2014/main" id="{5F286971-F89C-4060-BD13-5B29BDF7EAEF}"/>
              </a:ext>
            </a:extLst>
          </p:cNvPr>
          <p:cNvSpPr txBox="1"/>
          <p:nvPr/>
        </p:nvSpPr>
        <p:spPr>
          <a:xfrm>
            <a:off x="6402818" y="5069251"/>
            <a:ext cx="1386913"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2000" b="0" i="0">
                <a:solidFill>
                  <a:schemeClr val="bg1"/>
                </a:solidFill>
                <a:effectLst/>
                <a:latin typeface="Microsoft Yahei" panose="020B0503020204020204" pitchFamily="34" charset="-122"/>
                <a:ea typeface="Microsoft Yahei" panose="020B0503020204020204" pitchFamily="34" charset="-122"/>
              </a:rPr>
              <a:t>位移向量</a:t>
            </a:r>
            <a:endParaRPr lang="zh-CN" altLang="en-US" sz="2000" dirty="0">
              <a:solidFill>
                <a:schemeClr val="bg1"/>
              </a:solidFill>
            </a:endParaRPr>
          </a:p>
        </p:txBody>
      </p:sp>
      <p:cxnSp>
        <p:nvCxnSpPr>
          <p:cNvPr id="92" name="直接连接符 91">
            <a:extLst>
              <a:ext uri="{FF2B5EF4-FFF2-40B4-BE49-F238E27FC236}">
                <a16:creationId xmlns:a16="http://schemas.microsoft.com/office/drawing/2014/main" id="{D5C85749-BA23-4DB5-8C53-E3538C08BDFD}"/>
              </a:ext>
            </a:extLst>
          </p:cNvPr>
          <p:cNvCxnSpPr>
            <a:stCxn id="89" idx="0"/>
            <a:endCxn id="90" idx="2"/>
          </p:cNvCxnSpPr>
          <p:nvPr/>
        </p:nvCxnSpPr>
        <p:spPr>
          <a:xfrm flipV="1">
            <a:off x="6402818" y="5469361"/>
            <a:ext cx="693457" cy="190636"/>
          </a:xfrm>
          <a:prstGeom prst="line">
            <a:avLst/>
          </a:prstGeom>
        </p:spPr>
        <p:style>
          <a:lnRef idx="2">
            <a:schemeClr val="accent3"/>
          </a:lnRef>
          <a:fillRef idx="0">
            <a:schemeClr val="accent3"/>
          </a:fillRef>
          <a:effectRef idx="1">
            <a:schemeClr val="accent3"/>
          </a:effectRef>
          <a:fontRef idx="minor">
            <a:schemeClr val="tx1"/>
          </a:fontRef>
        </p:style>
      </p:cxnSp>
      <p:sp>
        <p:nvSpPr>
          <p:cNvPr id="95" name="文本框 94">
            <a:extLst>
              <a:ext uri="{FF2B5EF4-FFF2-40B4-BE49-F238E27FC236}">
                <a16:creationId xmlns:a16="http://schemas.microsoft.com/office/drawing/2014/main" id="{E033AB92-888F-45D2-9719-67C601A5F892}"/>
              </a:ext>
            </a:extLst>
          </p:cNvPr>
          <p:cNvSpPr txBox="1"/>
          <p:nvPr/>
        </p:nvSpPr>
        <p:spPr>
          <a:xfrm>
            <a:off x="581587" y="7564772"/>
            <a:ext cx="9326260" cy="212090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lnSpc>
                <a:spcPct val="150000"/>
              </a:lnSpc>
            </a:pPr>
            <a:r>
              <a:rPr lang="zh-CN" altLang="en-US" b="1" i="0">
                <a:solidFill>
                  <a:srgbClr val="444444"/>
                </a:solidFill>
                <a:effectLst/>
                <a:latin typeface="Microsoft Yahei" panose="020B0503020204020204" pitchFamily="34" charset="-122"/>
                <a:ea typeface="Microsoft Yahei" panose="020B0503020204020204" pitchFamily="34" charset="-122"/>
              </a:rPr>
              <a:t>齐次坐标</a:t>
            </a:r>
            <a:r>
              <a:rPr lang="en-US" altLang="zh-CN" b="1" i="0">
                <a:solidFill>
                  <a:srgbClr val="444444"/>
                </a:solidFill>
                <a:effectLst/>
                <a:latin typeface="Microsoft Yahei" panose="020B0503020204020204" pitchFamily="34" charset="-122"/>
                <a:ea typeface="Microsoft Yahei" panose="020B0503020204020204" pitchFamily="34" charset="-122"/>
              </a:rPr>
              <a:t>(Homogeneous Coordinates)</a:t>
            </a:r>
            <a:endParaRPr lang="zh-CN" altLang="en-US" b="0" i="0">
              <a:solidFill>
                <a:srgbClr val="444444"/>
              </a:solidFill>
              <a:effectLst/>
              <a:latin typeface="Microsoft Yahei" panose="020B0503020204020204" pitchFamily="34" charset="-122"/>
              <a:ea typeface="Microsoft Yahei" panose="020B0503020204020204" pitchFamily="34" charset="-122"/>
            </a:endParaRPr>
          </a:p>
          <a:p>
            <a:pPr algn="l">
              <a:lnSpc>
                <a:spcPct val="150000"/>
              </a:lnSpc>
            </a:pPr>
            <a:r>
              <a:rPr lang="zh-CN" altLang="en-US" b="0" i="0">
                <a:solidFill>
                  <a:srgbClr val="444444"/>
                </a:solidFill>
                <a:effectLst/>
                <a:latin typeface="Microsoft Yahei" panose="020B0503020204020204" pitchFamily="34" charset="-122"/>
                <a:ea typeface="Microsoft Yahei" panose="020B0503020204020204" pitchFamily="34" charset="-122"/>
              </a:rPr>
              <a:t>向量的</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分量也叫齐次坐标。想要从齐次向量得到</a:t>
            </a:r>
            <a:r>
              <a:rPr lang="en-US" altLang="zh-CN" b="0" i="0">
                <a:solidFill>
                  <a:srgbClr val="444444"/>
                </a:solidFill>
                <a:effectLst/>
                <a:latin typeface="Microsoft Yahei" panose="020B0503020204020204" pitchFamily="34" charset="-122"/>
                <a:ea typeface="Microsoft Yahei" panose="020B0503020204020204" pitchFamily="34" charset="-122"/>
              </a:rPr>
              <a:t>3D</a:t>
            </a:r>
            <a:r>
              <a:rPr lang="zh-CN" altLang="en-US" b="0" i="0">
                <a:solidFill>
                  <a:srgbClr val="444444"/>
                </a:solidFill>
                <a:effectLst/>
                <a:latin typeface="Microsoft Yahei" panose="020B0503020204020204" pitchFamily="34" charset="-122"/>
                <a:ea typeface="Microsoft Yahei" panose="020B0503020204020204" pitchFamily="34" charset="-122"/>
              </a:rPr>
              <a:t>向量，我们可以把</a:t>
            </a:r>
            <a:r>
              <a:rPr lang="en-US" altLang="zh-CN" b="0" i="0">
                <a:solidFill>
                  <a:srgbClr val="444444"/>
                </a:solidFill>
                <a:effectLst/>
                <a:latin typeface="Microsoft Yahei" panose="020B0503020204020204" pitchFamily="34" charset="-122"/>
                <a:ea typeface="Microsoft Yahei" panose="020B0503020204020204" pitchFamily="34" charset="-122"/>
              </a:rPr>
              <a:t>x</a:t>
            </a:r>
            <a:r>
              <a:rPr lang="zh-CN" altLang="en-US" b="0" i="0">
                <a:solidFill>
                  <a:srgbClr val="444444"/>
                </a:solidFill>
                <a:effectLst/>
                <a:latin typeface="Microsoft Yahei" panose="020B0503020204020204" pitchFamily="34" charset="-122"/>
                <a:ea typeface="Microsoft Yahei" panose="020B0503020204020204" pitchFamily="34" charset="-122"/>
              </a:rPr>
              <a:t>、</a:t>
            </a:r>
            <a:r>
              <a:rPr lang="en-US" altLang="zh-CN" b="0" i="0">
                <a:solidFill>
                  <a:srgbClr val="444444"/>
                </a:solidFill>
                <a:effectLst/>
                <a:latin typeface="Microsoft Yahei" panose="020B0503020204020204" pitchFamily="34" charset="-122"/>
                <a:ea typeface="Microsoft Yahei" panose="020B0503020204020204" pitchFamily="34" charset="-122"/>
              </a:rPr>
              <a:t>y</a:t>
            </a:r>
            <a:r>
              <a:rPr lang="zh-CN" altLang="en-US" b="0" i="0">
                <a:solidFill>
                  <a:srgbClr val="444444"/>
                </a:solidFill>
                <a:effectLst/>
                <a:latin typeface="Microsoft Yahei" panose="020B0503020204020204" pitchFamily="34" charset="-122"/>
                <a:ea typeface="Microsoft Yahei" panose="020B0503020204020204" pitchFamily="34" charset="-122"/>
              </a:rPr>
              <a:t>和</a:t>
            </a:r>
            <a:r>
              <a:rPr lang="en-US" altLang="zh-CN" b="0" i="0">
                <a:solidFill>
                  <a:srgbClr val="444444"/>
                </a:solidFill>
                <a:effectLst/>
                <a:latin typeface="Microsoft Yahei" panose="020B0503020204020204" pitchFamily="34" charset="-122"/>
                <a:ea typeface="Microsoft Yahei" panose="020B0503020204020204" pitchFamily="34" charset="-122"/>
              </a:rPr>
              <a:t>z</a:t>
            </a:r>
            <a:r>
              <a:rPr lang="zh-CN" altLang="en-US" b="0" i="0">
                <a:solidFill>
                  <a:srgbClr val="444444"/>
                </a:solidFill>
                <a:effectLst/>
                <a:latin typeface="Microsoft Yahei" panose="020B0503020204020204" pitchFamily="34" charset="-122"/>
                <a:ea typeface="Microsoft Yahei" panose="020B0503020204020204" pitchFamily="34" charset="-122"/>
              </a:rPr>
              <a:t>坐标分别除以</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坐标。使用齐次坐标有几点好处：它允许我们在</a:t>
            </a:r>
            <a:r>
              <a:rPr lang="en-US" altLang="zh-CN" b="0" i="0">
                <a:solidFill>
                  <a:srgbClr val="444444"/>
                </a:solidFill>
                <a:effectLst/>
                <a:latin typeface="Microsoft Yahei" panose="020B0503020204020204" pitchFamily="34" charset="-122"/>
                <a:ea typeface="Microsoft Yahei" panose="020B0503020204020204" pitchFamily="34" charset="-122"/>
              </a:rPr>
              <a:t>3D</a:t>
            </a:r>
            <a:r>
              <a:rPr lang="zh-CN" altLang="en-US" b="0" i="0">
                <a:solidFill>
                  <a:srgbClr val="444444"/>
                </a:solidFill>
                <a:effectLst/>
                <a:latin typeface="Microsoft Yahei" panose="020B0503020204020204" pitchFamily="34" charset="-122"/>
                <a:ea typeface="Microsoft Yahei" panose="020B0503020204020204" pitchFamily="34" charset="-122"/>
              </a:rPr>
              <a:t>向量上进行位移（如果没有</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分量我们是不能位移向量的），而且</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下一章我们会用</a:t>
            </a:r>
            <a:r>
              <a:rPr lang="en-US" altLang="zh-CN"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w</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值创建</a:t>
            </a:r>
            <a:r>
              <a:rPr lang="en-US" altLang="zh-CN"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3D</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视觉效果</a:t>
            </a:r>
            <a:r>
              <a:rPr lang="zh-CN" altLang="en-US" b="0" i="0">
                <a:solidFill>
                  <a:srgbClr val="444444"/>
                </a:solidFill>
                <a:effectLst/>
                <a:latin typeface="Microsoft Yahei" panose="020B0503020204020204" pitchFamily="34" charset="-122"/>
                <a:ea typeface="Microsoft Yahei" panose="020B0503020204020204" pitchFamily="34" charset="-122"/>
              </a:rPr>
              <a:t>。</a:t>
            </a:r>
          </a:p>
          <a:p>
            <a:pPr algn="l">
              <a:lnSpc>
                <a:spcPct val="150000"/>
              </a:lnSpc>
            </a:pPr>
            <a:r>
              <a:rPr lang="zh-CN" altLang="en-US" b="0" i="0">
                <a:solidFill>
                  <a:srgbClr val="444444"/>
                </a:solidFill>
                <a:effectLst/>
                <a:latin typeface="Microsoft Yahei" panose="020B0503020204020204" pitchFamily="34" charset="-122"/>
                <a:ea typeface="Microsoft Yahei" panose="020B0503020204020204" pitchFamily="34" charset="-122"/>
              </a:rPr>
              <a:t>如果一个向量的齐次坐标是</a:t>
            </a:r>
            <a:r>
              <a:rPr lang="en-US" altLang="zh-CN" b="0" i="0">
                <a:solidFill>
                  <a:srgbClr val="444444"/>
                </a:solidFill>
                <a:effectLst/>
                <a:latin typeface="Microsoft Yahei" panose="020B0503020204020204" pitchFamily="34" charset="-122"/>
                <a:ea typeface="Microsoft Yahei" panose="020B0503020204020204" pitchFamily="34" charset="-122"/>
              </a:rPr>
              <a:t>0</a:t>
            </a:r>
            <a:r>
              <a:rPr lang="zh-CN" altLang="en-US" b="0" i="0">
                <a:solidFill>
                  <a:srgbClr val="444444"/>
                </a:solidFill>
                <a:effectLst/>
                <a:latin typeface="Microsoft Yahei" panose="020B0503020204020204" pitchFamily="34" charset="-122"/>
                <a:ea typeface="Microsoft Yahei" panose="020B0503020204020204" pitchFamily="34" charset="-122"/>
              </a:rPr>
              <a:t>，这个坐标就是方向向量，这个向量就不能位移</a:t>
            </a:r>
          </a:p>
        </p:txBody>
      </p:sp>
      <p:cxnSp>
        <p:nvCxnSpPr>
          <p:cNvPr id="96" name="直接连接符 95">
            <a:extLst>
              <a:ext uri="{FF2B5EF4-FFF2-40B4-BE49-F238E27FC236}">
                <a16:creationId xmlns:a16="http://schemas.microsoft.com/office/drawing/2014/main" id="{DB9AF8C4-46BB-4E98-BF2A-D2E740A9B970}"/>
              </a:ext>
            </a:extLst>
          </p:cNvPr>
          <p:cNvCxnSpPr>
            <a:cxnSpLocks/>
          </p:cNvCxnSpPr>
          <p:nvPr/>
        </p:nvCxnSpPr>
        <p:spPr>
          <a:xfrm flipV="1">
            <a:off x="572062" y="9968634"/>
            <a:ext cx="9155575" cy="1"/>
          </a:xfrm>
          <a:prstGeom prst="line">
            <a:avLst/>
          </a:prstGeom>
        </p:spPr>
        <p:style>
          <a:lnRef idx="1">
            <a:schemeClr val="accent3"/>
          </a:lnRef>
          <a:fillRef idx="0">
            <a:schemeClr val="accent3"/>
          </a:fillRef>
          <a:effectRef idx="0">
            <a:schemeClr val="accent3"/>
          </a:effectRef>
          <a:fontRef idx="minor">
            <a:schemeClr val="tx1"/>
          </a:fontRef>
        </p:style>
      </p:cxnSp>
      <p:sp>
        <p:nvSpPr>
          <p:cNvPr id="4098" name="文本框 4097">
            <a:extLst>
              <a:ext uri="{FF2B5EF4-FFF2-40B4-BE49-F238E27FC236}">
                <a16:creationId xmlns:a16="http://schemas.microsoft.com/office/drawing/2014/main" id="{25D031BF-C380-4BB0-B95C-CB31365A6B5D}"/>
              </a:ext>
            </a:extLst>
          </p:cNvPr>
          <p:cNvSpPr txBox="1"/>
          <p:nvPr/>
        </p:nvSpPr>
        <p:spPr>
          <a:xfrm>
            <a:off x="560628" y="10212155"/>
            <a:ext cx="5842190" cy="21239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大多数旋转函数</a:t>
            </a:r>
            <a:r>
              <a:rPr kumimoji="0" lang="zh-CN" altLang="en-US"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采用</a:t>
            </a: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弧度制，但幸运的是角度制的角也可以很容易地转化为弧度制的：</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弧度转角度：</a:t>
            </a: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角度 = 弧度 * (180.0f / PI)</a:t>
            </a:r>
            <a:endPar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角度转弧度：</a:t>
            </a: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弧度 = 角度 * (PI / 180.0f)</a:t>
            </a:r>
            <a:endPar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PI</a:t>
            </a: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约等于3.14159265359。</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099" name="AutoShape 8">
            <a:extLst>
              <a:ext uri="{FF2B5EF4-FFF2-40B4-BE49-F238E27FC236}">
                <a16:creationId xmlns:a16="http://schemas.microsoft.com/office/drawing/2014/main" id="{85C62B3A-727D-489D-BEAA-469C0AC7D110}"/>
              </a:ext>
            </a:extLst>
          </p:cNvPr>
          <p:cNvSpPr>
            <a:spLocks noChangeAspect="1" noChangeArrowheads="1"/>
          </p:cNvSpPr>
          <p:nvPr/>
        </p:nvSpPr>
        <p:spPr bwMode="auto">
          <a:xfrm>
            <a:off x="5159375" y="56951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AutoShape 10">
            <a:extLst>
              <a:ext uri="{FF2B5EF4-FFF2-40B4-BE49-F238E27FC236}">
                <a16:creationId xmlns:a16="http://schemas.microsoft.com/office/drawing/2014/main" id="{3B3240F7-C05C-43D2-8698-2A1D89490168}"/>
              </a:ext>
            </a:extLst>
          </p:cNvPr>
          <p:cNvSpPr>
            <a:spLocks noChangeAspect="1" noChangeArrowheads="1"/>
          </p:cNvSpPr>
          <p:nvPr/>
        </p:nvSpPr>
        <p:spPr bwMode="auto">
          <a:xfrm>
            <a:off x="5311775" y="58475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4" name="图片 4103">
            <a:extLst>
              <a:ext uri="{FF2B5EF4-FFF2-40B4-BE49-F238E27FC236}">
                <a16:creationId xmlns:a16="http://schemas.microsoft.com/office/drawing/2014/main" id="{2E7CBF17-E429-4351-ACC1-1E177408388C}"/>
              </a:ext>
            </a:extLst>
          </p:cNvPr>
          <p:cNvPicPr>
            <a:picLocks noChangeAspect="1"/>
          </p:cNvPicPr>
          <p:nvPr/>
        </p:nvPicPr>
        <p:blipFill>
          <a:blip r:embed="rId7"/>
          <a:stretch>
            <a:fillRect/>
          </a:stretch>
        </p:blipFill>
        <p:spPr>
          <a:xfrm>
            <a:off x="6761090" y="10126485"/>
            <a:ext cx="2162543" cy="2364022"/>
          </a:xfrm>
          <a:prstGeom prst="rect">
            <a:avLst/>
          </a:prstGeom>
        </p:spPr>
      </p:pic>
      <mc:AlternateContent xmlns:mc="http://schemas.openxmlformats.org/markup-compatibility/2006" xmlns:p14="http://schemas.microsoft.com/office/powerpoint/2010/main">
        <mc:Choice Requires="p14">
          <p:contentPart p14:bwMode="auto" r:id="rId8">
            <p14:nvContentPartPr>
              <p14:cNvPr id="4245" name="墨迹 4244">
                <a:extLst>
                  <a:ext uri="{FF2B5EF4-FFF2-40B4-BE49-F238E27FC236}">
                    <a16:creationId xmlns:a16="http://schemas.microsoft.com/office/drawing/2014/main" id="{CAFE7C77-C41B-4B85-B50C-64EAF37CB76A}"/>
                  </a:ext>
                </a:extLst>
              </p14:cNvPr>
              <p14:cNvContentPartPr/>
              <p14:nvPr/>
            </p14:nvContentPartPr>
            <p14:xfrm>
              <a:off x="1812960" y="3017520"/>
              <a:ext cx="156960" cy="3240"/>
            </p14:xfrm>
          </p:contentPart>
        </mc:Choice>
        <mc:Fallback xmlns="">
          <p:pic>
            <p:nvPicPr>
              <p:cNvPr id="4245" name="墨迹 4244">
                <a:extLst>
                  <a:ext uri="{FF2B5EF4-FFF2-40B4-BE49-F238E27FC236}">
                    <a16:creationId xmlns:a16="http://schemas.microsoft.com/office/drawing/2014/main" id="{CAFE7C77-C41B-4B85-B50C-64EAF37CB76A}"/>
                  </a:ext>
                </a:extLst>
              </p:cNvPr>
              <p:cNvPicPr/>
              <p:nvPr/>
            </p:nvPicPr>
            <p:blipFill>
              <a:blip r:embed="rId9"/>
              <a:stretch>
                <a:fillRect/>
              </a:stretch>
            </p:blipFill>
            <p:spPr>
              <a:xfrm>
                <a:off x="1804320" y="3008520"/>
                <a:ext cx="174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52" name="墨迹 4251">
                <a:extLst>
                  <a:ext uri="{FF2B5EF4-FFF2-40B4-BE49-F238E27FC236}">
                    <a16:creationId xmlns:a16="http://schemas.microsoft.com/office/drawing/2014/main" id="{B78ED9E9-E0B8-40DB-BFA7-AE0A5F93FEE0}"/>
                  </a:ext>
                </a:extLst>
              </p14:cNvPr>
              <p14:cNvContentPartPr/>
              <p14:nvPr/>
            </p14:nvContentPartPr>
            <p14:xfrm>
              <a:off x="2216880" y="3017520"/>
              <a:ext cx="209160" cy="360"/>
            </p14:xfrm>
          </p:contentPart>
        </mc:Choice>
        <mc:Fallback xmlns="">
          <p:pic>
            <p:nvPicPr>
              <p:cNvPr id="4252" name="墨迹 4251">
                <a:extLst>
                  <a:ext uri="{FF2B5EF4-FFF2-40B4-BE49-F238E27FC236}">
                    <a16:creationId xmlns:a16="http://schemas.microsoft.com/office/drawing/2014/main" id="{B78ED9E9-E0B8-40DB-BFA7-AE0A5F93FEE0}"/>
                  </a:ext>
                </a:extLst>
              </p:cNvPr>
              <p:cNvPicPr/>
              <p:nvPr/>
            </p:nvPicPr>
            <p:blipFill>
              <a:blip r:embed="rId11"/>
              <a:stretch>
                <a:fillRect/>
              </a:stretch>
            </p:blipFill>
            <p:spPr>
              <a:xfrm>
                <a:off x="2208240" y="3008520"/>
                <a:ext cx="22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253" name="墨迹 4252">
                <a:extLst>
                  <a:ext uri="{FF2B5EF4-FFF2-40B4-BE49-F238E27FC236}">
                    <a16:creationId xmlns:a16="http://schemas.microsoft.com/office/drawing/2014/main" id="{289C836C-D49C-4D7A-9AB7-FD27699BB201}"/>
                  </a:ext>
                </a:extLst>
              </p14:cNvPr>
              <p14:cNvContentPartPr/>
              <p14:nvPr/>
            </p14:nvContentPartPr>
            <p14:xfrm>
              <a:off x="2796120" y="2926080"/>
              <a:ext cx="360" cy="360"/>
            </p14:xfrm>
          </p:contentPart>
        </mc:Choice>
        <mc:Fallback xmlns="">
          <p:pic>
            <p:nvPicPr>
              <p:cNvPr id="4253" name="墨迹 4252">
                <a:extLst>
                  <a:ext uri="{FF2B5EF4-FFF2-40B4-BE49-F238E27FC236}">
                    <a16:creationId xmlns:a16="http://schemas.microsoft.com/office/drawing/2014/main" id="{289C836C-D49C-4D7A-9AB7-FD27699BB201}"/>
                  </a:ext>
                </a:extLst>
              </p:cNvPr>
              <p:cNvPicPr/>
              <p:nvPr/>
            </p:nvPicPr>
            <p:blipFill>
              <a:blip r:embed="rId13"/>
              <a:stretch>
                <a:fillRect/>
              </a:stretch>
            </p:blipFill>
            <p:spPr>
              <a:xfrm>
                <a:off x="2787480" y="2917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81" name="墨迹 4380">
                <a:extLst>
                  <a:ext uri="{FF2B5EF4-FFF2-40B4-BE49-F238E27FC236}">
                    <a16:creationId xmlns:a16="http://schemas.microsoft.com/office/drawing/2014/main" id="{82C757F0-F5AB-4E93-BED2-485B3DFEBE71}"/>
                  </a:ext>
                </a:extLst>
              </p14:cNvPr>
              <p14:cNvContentPartPr/>
              <p14:nvPr/>
            </p14:nvContentPartPr>
            <p14:xfrm>
              <a:off x="9146880" y="13868280"/>
              <a:ext cx="27360" cy="3240"/>
            </p14:xfrm>
          </p:contentPart>
        </mc:Choice>
        <mc:Fallback xmlns="">
          <p:pic>
            <p:nvPicPr>
              <p:cNvPr id="4381" name="墨迹 4380">
                <a:extLst>
                  <a:ext uri="{FF2B5EF4-FFF2-40B4-BE49-F238E27FC236}">
                    <a16:creationId xmlns:a16="http://schemas.microsoft.com/office/drawing/2014/main" id="{82C757F0-F5AB-4E93-BED2-485B3DFEBE71}"/>
                  </a:ext>
                </a:extLst>
              </p:cNvPr>
              <p:cNvPicPr/>
              <p:nvPr/>
            </p:nvPicPr>
            <p:blipFill>
              <a:blip r:embed="rId15"/>
              <a:stretch>
                <a:fillRect/>
              </a:stretch>
            </p:blipFill>
            <p:spPr>
              <a:xfrm>
                <a:off x="9138240" y="13859280"/>
                <a:ext cx="450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59" name="墨迹 4458">
                <a:extLst>
                  <a:ext uri="{FF2B5EF4-FFF2-40B4-BE49-F238E27FC236}">
                    <a16:creationId xmlns:a16="http://schemas.microsoft.com/office/drawing/2014/main" id="{BC1EDEDC-1BDE-45BF-80EF-DB4B3A7B98AF}"/>
                  </a:ext>
                </a:extLst>
              </p14:cNvPr>
              <p14:cNvContentPartPr/>
              <p14:nvPr/>
            </p14:nvContentPartPr>
            <p14:xfrm>
              <a:off x="5370480" y="12207240"/>
              <a:ext cx="24480" cy="15480"/>
            </p14:xfrm>
          </p:contentPart>
        </mc:Choice>
        <mc:Fallback xmlns="">
          <p:pic>
            <p:nvPicPr>
              <p:cNvPr id="4459" name="墨迹 4458">
                <a:extLst>
                  <a:ext uri="{FF2B5EF4-FFF2-40B4-BE49-F238E27FC236}">
                    <a16:creationId xmlns:a16="http://schemas.microsoft.com/office/drawing/2014/main" id="{BC1EDEDC-1BDE-45BF-80EF-DB4B3A7B98AF}"/>
                  </a:ext>
                </a:extLst>
              </p:cNvPr>
              <p:cNvPicPr/>
              <p:nvPr/>
            </p:nvPicPr>
            <p:blipFill>
              <a:blip r:embed="rId17"/>
              <a:stretch>
                <a:fillRect/>
              </a:stretch>
            </p:blipFill>
            <p:spPr>
              <a:xfrm>
                <a:off x="5361480" y="12198240"/>
                <a:ext cx="42120" cy="33120"/>
              </a:xfrm>
              <a:prstGeom prst="rect">
                <a:avLst/>
              </a:prstGeom>
            </p:spPr>
          </p:pic>
        </mc:Fallback>
      </mc:AlternateContent>
    </p:spTree>
    <p:extLst>
      <p:ext uri="{BB962C8B-B14F-4D97-AF65-F5344CB8AC3E}">
        <p14:creationId xmlns:p14="http://schemas.microsoft.com/office/powerpoint/2010/main" val="9303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73567E-02DA-4A22-8E3A-78A950AE24B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60737" y="928245"/>
            <a:ext cx="5841002" cy="3913399"/>
          </a:xfrm>
          <a:prstGeom prst="rect">
            <a:avLst/>
          </a:prstGeom>
        </p:spPr>
      </p:pic>
      <p:pic>
        <p:nvPicPr>
          <p:cNvPr id="9" name="图片 8">
            <a:extLst>
              <a:ext uri="{FF2B5EF4-FFF2-40B4-BE49-F238E27FC236}">
                <a16:creationId xmlns:a16="http://schemas.microsoft.com/office/drawing/2014/main" id="{2665D675-AA81-47FD-BC96-66FC1F4B0944}"/>
              </a:ext>
            </a:extLst>
          </p:cNvPr>
          <p:cNvPicPr>
            <a:picLocks noChangeAspect="1"/>
          </p:cNvPicPr>
          <p:nvPr/>
        </p:nvPicPr>
        <p:blipFill>
          <a:blip r:embed="rId5"/>
          <a:stretch>
            <a:fillRect/>
          </a:stretch>
        </p:blipFill>
        <p:spPr>
          <a:xfrm>
            <a:off x="748380" y="4958473"/>
            <a:ext cx="8993529" cy="1448308"/>
          </a:xfrm>
          <a:prstGeom prst="rect">
            <a:avLst/>
          </a:prstGeom>
        </p:spPr>
      </p:pic>
      <p:sp>
        <p:nvSpPr>
          <p:cNvPr id="11" name="文本框 10">
            <a:extLst>
              <a:ext uri="{FF2B5EF4-FFF2-40B4-BE49-F238E27FC236}">
                <a16:creationId xmlns:a16="http://schemas.microsoft.com/office/drawing/2014/main" id="{E9107FA4-6474-4932-A047-A7FA10CFAE3C}"/>
              </a:ext>
            </a:extLst>
          </p:cNvPr>
          <p:cNvSpPr txBox="1"/>
          <p:nvPr/>
        </p:nvSpPr>
        <p:spPr>
          <a:xfrm>
            <a:off x="816960" y="6579982"/>
            <a:ext cx="8524874" cy="878126"/>
          </a:xfrm>
          <a:prstGeom prst="rect">
            <a:avLst/>
          </a:prstGeom>
          <a:noFill/>
        </p:spPr>
        <p:txBody>
          <a:bodyPr wrap="square">
            <a:spAutoFit/>
          </a:bodyPr>
          <a:lstStyle/>
          <a:p>
            <a:pPr algn="l">
              <a:lnSpc>
                <a:spcPct val="150000"/>
              </a:lnSpc>
            </a:pPr>
            <a:r>
              <a:rPr lang="zh-CN" altLang="en-US" b="0" i="0">
                <a:solidFill>
                  <a:srgbClr val="FFC000"/>
                </a:solidFill>
                <a:effectLst/>
                <a:latin typeface="Open Sans" panose="020B0606030504020204" pitchFamily="34" charset="0"/>
              </a:rPr>
              <a:t>矩阵的组合</a:t>
            </a:r>
            <a:endParaRPr lang="en-US" altLang="zh-CN" b="0" i="0">
              <a:solidFill>
                <a:srgbClr val="FFC000"/>
              </a:solidFill>
              <a:effectLst/>
              <a:latin typeface="Open Sans" panose="020B0606030504020204" pitchFamily="34" charset="0"/>
            </a:endParaRPr>
          </a:p>
          <a:p>
            <a:pPr algn="l">
              <a:lnSpc>
                <a:spcPct val="150000"/>
              </a:lnSpc>
            </a:pPr>
            <a:r>
              <a:rPr lang="zh-CN" altLang="en-US" b="0" i="0">
                <a:solidFill>
                  <a:schemeClr val="bg1"/>
                </a:solidFill>
                <a:effectLst/>
                <a:latin typeface="Microsoft Yahei" panose="020B0503020204020204" pitchFamily="34" charset="-122"/>
                <a:ea typeface="Microsoft Yahei" panose="020B0503020204020204" pitchFamily="34" charset="-122"/>
              </a:rPr>
              <a:t>假设我们有一个顶点</a:t>
            </a:r>
            <a:r>
              <a:rPr lang="en-US" altLang="zh-CN" b="0" i="0">
                <a:solidFill>
                  <a:schemeClr val="bg1"/>
                </a:solidFill>
                <a:effectLst/>
                <a:latin typeface="Microsoft Yahei" panose="020B0503020204020204" pitchFamily="34" charset="-122"/>
                <a:ea typeface="Microsoft Yahei" panose="020B0503020204020204" pitchFamily="34" charset="-122"/>
              </a:rPr>
              <a:t>(x, y, z)</a:t>
            </a:r>
            <a:r>
              <a:rPr lang="zh-CN" altLang="en-US" b="0" i="0">
                <a:solidFill>
                  <a:schemeClr val="bg1"/>
                </a:solidFill>
                <a:effectLst/>
                <a:latin typeface="Microsoft Yahei" panose="020B0503020204020204" pitchFamily="34" charset="-122"/>
                <a:ea typeface="Microsoft Yahei" panose="020B0503020204020204" pitchFamily="34" charset="-122"/>
              </a:rPr>
              <a:t>，我们希望将其缩放</a:t>
            </a:r>
            <a:r>
              <a:rPr lang="en-US" altLang="zh-CN" b="0" i="0">
                <a:solidFill>
                  <a:schemeClr val="bg1"/>
                </a:solidFill>
                <a:effectLst/>
                <a:latin typeface="Microsoft Yahei" panose="020B0503020204020204" pitchFamily="34" charset="-122"/>
                <a:ea typeface="Microsoft Yahei" panose="020B0503020204020204" pitchFamily="34" charset="-122"/>
              </a:rPr>
              <a:t>2</a:t>
            </a:r>
            <a:r>
              <a:rPr lang="zh-CN" altLang="en-US" b="0" i="0">
                <a:solidFill>
                  <a:schemeClr val="bg1"/>
                </a:solidFill>
                <a:effectLst/>
                <a:latin typeface="Microsoft Yahei" panose="020B0503020204020204" pitchFamily="34" charset="-122"/>
                <a:ea typeface="Microsoft Yahei" panose="020B0503020204020204" pitchFamily="34" charset="-122"/>
              </a:rPr>
              <a:t>倍，然后位移</a:t>
            </a:r>
            <a:r>
              <a:rPr lang="en-US" altLang="zh-CN" b="0" i="0">
                <a:solidFill>
                  <a:schemeClr val="bg1"/>
                </a:solidFill>
                <a:effectLst/>
                <a:latin typeface="Microsoft Yahei" panose="020B0503020204020204" pitchFamily="34" charset="-122"/>
                <a:ea typeface="Microsoft Yahei" panose="020B0503020204020204" pitchFamily="34" charset="-122"/>
              </a:rPr>
              <a:t>(1, 2, 3)</a:t>
            </a:r>
            <a:r>
              <a:rPr lang="zh-CN" altLang="en-US" b="0" i="0">
                <a:solidFill>
                  <a:schemeClr val="bg1"/>
                </a:solidFill>
                <a:effectLst/>
                <a:latin typeface="Microsoft Yahei" panose="020B0503020204020204" pitchFamily="34" charset="-122"/>
                <a:ea typeface="Microsoft Yahei" panose="020B0503020204020204" pitchFamily="34" charset="-122"/>
              </a:rPr>
              <a:t>个单位</a:t>
            </a:r>
            <a:endParaRPr lang="zh-CN" altLang="en-US" b="0" i="0">
              <a:solidFill>
                <a:schemeClr val="bg1"/>
              </a:solidFill>
              <a:effectLst/>
              <a:latin typeface="Open Sans" panose="020B0606030504020204" pitchFamily="34" charset="0"/>
            </a:endParaRPr>
          </a:p>
        </p:txBody>
      </p:sp>
      <p:pic>
        <p:nvPicPr>
          <p:cNvPr id="13" name="图片 12">
            <a:extLst>
              <a:ext uri="{FF2B5EF4-FFF2-40B4-BE49-F238E27FC236}">
                <a16:creationId xmlns:a16="http://schemas.microsoft.com/office/drawing/2014/main" id="{FC5E083C-E122-4316-A4AA-447B62979C53}"/>
              </a:ext>
            </a:extLst>
          </p:cNvPr>
          <p:cNvPicPr>
            <a:picLocks noChangeAspect="1"/>
          </p:cNvPicPr>
          <p:nvPr/>
        </p:nvPicPr>
        <p:blipFill>
          <a:blip r:embed="rId6"/>
          <a:stretch>
            <a:fillRect/>
          </a:stretch>
        </p:blipFill>
        <p:spPr>
          <a:xfrm>
            <a:off x="816959" y="7631728"/>
            <a:ext cx="8524875" cy="3790950"/>
          </a:xfrm>
          <a:prstGeom prst="rect">
            <a:avLst/>
          </a:prstGeom>
        </p:spPr>
      </p:pic>
      <p:grpSp>
        <p:nvGrpSpPr>
          <p:cNvPr id="751" name="组合 750">
            <a:extLst>
              <a:ext uri="{FF2B5EF4-FFF2-40B4-BE49-F238E27FC236}">
                <a16:creationId xmlns:a16="http://schemas.microsoft.com/office/drawing/2014/main" id="{7F47AB8C-5E4C-428E-9BA3-A147F0A51253}"/>
              </a:ext>
            </a:extLst>
          </p:cNvPr>
          <p:cNvGrpSpPr/>
          <p:nvPr/>
        </p:nvGrpSpPr>
        <p:grpSpPr>
          <a:xfrm>
            <a:off x="7474407" y="1104897"/>
            <a:ext cx="2095500" cy="1872635"/>
            <a:chOff x="7459980" y="1104900"/>
            <a:chExt cx="2095500" cy="1872635"/>
          </a:xfrm>
        </p:grpSpPr>
        <p:cxnSp>
          <p:nvCxnSpPr>
            <p:cNvPr id="4" name="直接箭头连接符 3">
              <a:extLst>
                <a:ext uri="{FF2B5EF4-FFF2-40B4-BE49-F238E27FC236}">
                  <a16:creationId xmlns:a16="http://schemas.microsoft.com/office/drawing/2014/main" id="{113F3490-8CA1-4489-BA7B-0601785A8FF0}"/>
                </a:ext>
              </a:extLst>
            </p:cNvPr>
            <p:cNvCxnSpPr/>
            <p:nvPr/>
          </p:nvCxnSpPr>
          <p:spPr>
            <a:xfrm flipV="1">
              <a:off x="7459980" y="1104900"/>
              <a:ext cx="0" cy="187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E1069A18-A04A-4E66-8720-1CCC0E655628}"/>
                </a:ext>
              </a:extLst>
            </p:cNvPr>
            <p:cNvCxnSpPr/>
            <p:nvPr/>
          </p:nvCxnSpPr>
          <p:spPr>
            <a:xfrm>
              <a:off x="7459980" y="2977535"/>
              <a:ext cx="2095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0" name="直接箭头连接符 9">
            <a:extLst>
              <a:ext uri="{FF2B5EF4-FFF2-40B4-BE49-F238E27FC236}">
                <a16:creationId xmlns:a16="http://schemas.microsoft.com/office/drawing/2014/main" id="{D97F62EC-7A3B-491F-AE67-7E7767B8BD07}"/>
              </a:ext>
            </a:extLst>
          </p:cNvPr>
          <p:cNvCxnSpPr/>
          <p:nvPr/>
        </p:nvCxnSpPr>
        <p:spPr>
          <a:xfrm flipH="1">
            <a:off x="6781800" y="2977535"/>
            <a:ext cx="678180" cy="125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87D1DEC-05DB-4557-90E1-DC7976941D50}"/>
              </a:ext>
            </a:extLst>
          </p:cNvPr>
          <p:cNvCxnSpPr/>
          <p:nvPr/>
        </p:nvCxnSpPr>
        <p:spPr>
          <a:xfrm flipV="1">
            <a:off x="7459980" y="2202180"/>
            <a:ext cx="1165860" cy="77535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 name="直接连接符 15">
            <a:extLst>
              <a:ext uri="{FF2B5EF4-FFF2-40B4-BE49-F238E27FC236}">
                <a16:creationId xmlns:a16="http://schemas.microsoft.com/office/drawing/2014/main" id="{B218A3A3-A758-433E-B44B-54B1ECC5FFBB}"/>
              </a:ext>
            </a:extLst>
          </p:cNvPr>
          <p:cNvCxnSpPr/>
          <p:nvPr/>
        </p:nvCxnSpPr>
        <p:spPr>
          <a:xfrm>
            <a:off x="8625840" y="2202180"/>
            <a:ext cx="0" cy="131826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22" name="文本框 21">
            <a:extLst>
              <a:ext uri="{FF2B5EF4-FFF2-40B4-BE49-F238E27FC236}">
                <a16:creationId xmlns:a16="http://schemas.microsoft.com/office/drawing/2014/main" id="{125CEB60-1B4A-4350-94B7-8844869FC91F}"/>
              </a:ext>
            </a:extLst>
          </p:cNvPr>
          <p:cNvSpPr txBox="1"/>
          <p:nvPr/>
        </p:nvSpPr>
        <p:spPr>
          <a:xfrm>
            <a:off x="8507730" y="1844555"/>
            <a:ext cx="837089" cy="400110"/>
          </a:xfrm>
          <a:prstGeom prst="rect">
            <a:avLst/>
          </a:prstGeom>
          <a:noFill/>
        </p:spPr>
        <p:txBody>
          <a:bodyPr wrap="none" rtlCol="0">
            <a:spAutoFit/>
          </a:bodyPr>
          <a:lstStyle/>
          <a:p>
            <a:r>
              <a:rPr lang="en-US" altLang="zh-CN" sz="2000">
                <a:solidFill>
                  <a:schemeClr val="bg1"/>
                </a:solidFill>
              </a:rPr>
              <a:t>(a,b,c)</a:t>
            </a:r>
            <a:endParaRPr lang="zh-CN" altLang="en-US" sz="2000" dirty="0">
              <a:solidFill>
                <a:schemeClr val="bg1"/>
              </a:solidFill>
            </a:endParaRPr>
          </a:p>
        </p:txBody>
      </p:sp>
      <p:sp>
        <p:nvSpPr>
          <p:cNvPr id="62" name="文本框 61">
            <a:extLst>
              <a:ext uri="{FF2B5EF4-FFF2-40B4-BE49-F238E27FC236}">
                <a16:creationId xmlns:a16="http://schemas.microsoft.com/office/drawing/2014/main" id="{BD1F49E5-BAB7-4F1B-AB1D-3BEEF4F846E8}"/>
              </a:ext>
            </a:extLst>
          </p:cNvPr>
          <p:cNvSpPr txBox="1"/>
          <p:nvPr/>
        </p:nvSpPr>
        <p:spPr>
          <a:xfrm>
            <a:off x="7120890" y="982980"/>
            <a:ext cx="300082" cy="400110"/>
          </a:xfrm>
          <a:prstGeom prst="rect">
            <a:avLst/>
          </a:prstGeom>
          <a:noFill/>
        </p:spPr>
        <p:txBody>
          <a:bodyPr wrap="none" rtlCol="0">
            <a:spAutoFit/>
          </a:bodyPr>
          <a:lstStyle/>
          <a:p>
            <a:r>
              <a:rPr lang="en-US" altLang="zh-CN" sz="2000">
                <a:solidFill>
                  <a:schemeClr val="bg1"/>
                </a:solidFill>
              </a:rPr>
              <a:t>y</a:t>
            </a:r>
            <a:endParaRPr lang="zh-CN" altLang="en-US" sz="2000" dirty="0">
              <a:solidFill>
                <a:schemeClr val="bg1"/>
              </a:solidFill>
            </a:endParaRPr>
          </a:p>
        </p:txBody>
      </p:sp>
      <p:sp>
        <p:nvSpPr>
          <p:cNvPr id="63" name="文本框 62">
            <a:extLst>
              <a:ext uri="{FF2B5EF4-FFF2-40B4-BE49-F238E27FC236}">
                <a16:creationId xmlns:a16="http://schemas.microsoft.com/office/drawing/2014/main" id="{284B2910-1181-435D-8D32-B742EFF91804}"/>
              </a:ext>
            </a:extLst>
          </p:cNvPr>
          <p:cNvSpPr txBox="1"/>
          <p:nvPr/>
        </p:nvSpPr>
        <p:spPr>
          <a:xfrm>
            <a:off x="9591868" y="2777480"/>
            <a:ext cx="300082" cy="400110"/>
          </a:xfrm>
          <a:prstGeom prst="rect">
            <a:avLst/>
          </a:prstGeom>
          <a:noFill/>
        </p:spPr>
        <p:txBody>
          <a:bodyPr wrap="none" rtlCol="0">
            <a:spAutoFit/>
          </a:bodyPr>
          <a:lstStyle/>
          <a:p>
            <a:r>
              <a:rPr lang="en-US" altLang="zh-CN" sz="2000">
                <a:solidFill>
                  <a:schemeClr val="bg1"/>
                </a:solidFill>
              </a:rPr>
              <a:t>x</a:t>
            </a:r>
            <a:endParaRPr lang="zh-CN" altLang="en-US" sz="2000" dirty="0">
              <a:solidFill>
                <a:schemeClr val="bg1"/>
              </a:solidFill>
            </a:endParaRPr>
          </a:p>
        </p:txBody>
      </p:sp>
      <p:sp>
        <p:nvSpPr>
          <p:cNvPr id="64" name="文本框 63">
            <a:extLst>
              <a:ext uri="{FF2B5EF4-FFF2-40B4-BE49-F238E27FC236}">
                <a16:creationId xmlns:a16="http://schemas.microsoft.com/office/drawing/2014/main" id="{6A5F4CAB-C411-4813-A6A2-3F990D9F5675}"/>
              </a:ext>
            </a:extLst>
          </p:cNvPr>
          <p:cNvSpPr txBox="1"/>
          <p:nvPr/>
        </p:nvSpPr>
        <p:spPr>
          <a:xfrm>
            <a:off x="6481717" y="3945890"/>
            <a:ext cx="285656" cy="400110"/>
          </a:xfrm>
          <a:prstGeom prst="rect">
            <a:avLst/>
          </a:prstGeom>
          <a:noFill/>
        </p:spPr>
        <p:txBody>
          <a:bodyPr wrap="none" rtlCol="0">
            <a:spAutoFit/>
          </a:bodyPr>
          <a:lstStyle/>
          <a:p>
            <a:r>
              <a:rPr lang="en-US" altLang="zh-CN" sz="2000">
                <a:solidFill>
                  <a:schemeClr val="bg1"/>
                </a:solidFill>
              </a:rPr>
              <a:t>z</a:t>
            </a:r>
            <a:endParaRPr lang="zh-CN" altLang="en-US" sz="2000" dirty="0">
              <a:solidFill>
                <a:schemeClr val="bg1"/>
              </a:solidFill>
            </a:endParaRPr>
          </a:p>
        </p:txBody>
      </p:sp>
      <p:cxnSp>
        <p:nvCxnSpPr>
          <p:cNvPr id="693" name="直接箭头连接符 692">
            <a:extLst>
              <a:ext uri="{FF2B5EF4-FFF2-40B4-BE49-F238E27FC236}">
                <a16:creationId xmlns:a16="http://schemas.microsoft.com/office/drawing/2014/main" id="{2B8383AE-7C56-4EB5-A6E1-AF6E06209367}"/>
              </a:ext>
            </a:extLst>
          </p:cNvPr>
          <p:cNvCxnSpPr>
            <a:cxnSpLocks/>
            <a:endCxn id="696" idx="1"/>
          </p:cNvCxnSpPr>
          <p:nvPr/>
        </p:nvCxnSpPr>
        <p:spPr>
          <a:xfrm flipV="1">
            <a:off x="7459980" y="1686984"/>
            <a:ext cx="487680" cy="12905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96" name="文本框 695">
            <a:extLst>
              <a:ext uri="{FF2B5EF4-FFF2-40B4-BE49-F238E27FC236}">
                <a16:creationId xmlns:a16="http://schemas.microsoft.com/office/drawing/2014/main" id="{D1F4B8A4-E7D6-43E9-A9C1-597D4AAB56E8}"/>
              </a:ext>
            </a:extLst>
          </p:cNvPr>
          <p:cNvSpPr txBox="1"/>
          <p:nvPr/>
        </p:nvSpPr>
        <p:spPr>
          <a:xfrm>
            <a:off x="7947660" y="1486929"/>
            <a:ext cx="971804" cy="400110"/>
          </a:xfrm>
          <a:prstGeom prst="rect">
            <a:avLst/>
          </a:prstGeom>
          <a:noFill/>
        </p:spPr>
        <p:txBody>
          <a:bodyPr wrap="none" rtlCol="0">
            <a:spAutoFit/>
          </a:bodyPr>
          <a:lstStyle/>
          <a:p>
            <a:r>
              <a:rPr lang="en-US" altLang="zh-CN" sz="2000">
                <a:solidFill>
                  <a:schemeClr val="bg1"/>
                </a:solidFill>
              </a:rPr>
              <a:t>(a’,b’,c’)</a:t>
            </a:r>
            <a:endParaRPr lang="zh-CN" altLang="en-US" sz="2000" dirty="0">
              <a:solidFill>
                <a:schemeClr val="bg1"/>
              </a:solidFill>
            </a:endParaRPr>
          </a:p>
        </p:txBody>
      </p:sp>
      <p:grpSp>
        <p:nvGrpSpPr>
          <p:cNvPr id="919" name="组合 918">
            <a:extLst>
              <a:ext uri="{FF2B5EF4-FFF2-40B4-BE49-F238E27FC236}">
                <a16:creationId xmlns:a16="http://schemas.microsoft.com/office/drawing/2014/main" id="{54AFAA13-4FA9-4417-A16A-588C97B73879}"/>
              </a:ext>
            </a:extLst>
          </p:cNvPr>
          <p:cNvGrpSpPr/>
          <p:nvPr/>
        </p:nvGrpSpPr>
        <p:grpSpPr>
          <a:xfrm rot="20151231">
            <a:off x="6975930" y="752310"/>
            <a:ext cx="2095500" cy="1872635"/>
            <a:chOff x="7459980" y="1104900"/>
            <a:chExt cx="2095500" cy="1872635"/>
          </a:xfrm>
        </p:grpSpPr>
        <p:cxnSp>
          <p:nvCxnSpPr>
            <p:cNvPr id="920" name="直接箭头连接符 919">
              <a:extLst>
                <a:ext uri="{FF2B5EF4-FFF2-40B4-BE49-F238E27FC236}">
                  <a16:creationId xmlns:a16="http://schemas.microsoft.com/office/drawing/2014/main" id="{0D5CAFFA-B57D-4CE4-A644-3AC6B96F8605}"/>
                </a:ext>
              </a:extLst>
            </p:cNvPr>
            <p:cNvCxnSpPr/>
            <p:nvPr/>
          </p:nvCxnSpPr>
          <p:spPr>
            <a:xfrm flipV="1">
              <a:off x="7459980" y="1104900"/>
              <a:ext cx="0" cy="18726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21" name="直接箭头连接符 920">
              <a:extLst>
                <a:ext uri="{FF2B5EF4-FFF2-40B4-BE49-F238E27FC236}">
                  <a16:creationId xmlns:a16="http://schemas.microsoft.com/office/drawing/2014/main" id="{129F3EB4-2F11-42EF-A781-FDC1F6A87CD0}"/>
                </a:ext>
              </a:extLst>
            </p:cNvPr>
            <p:cNvCxnSpPr/>
            <p:nvPr/>
          </p:nvCxnSpPr>
          <p:spPr>
            <a:xfrm>
              <a:off x="7459980" y="2977535"/>
              <a:ext cx="20955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573" name="墨迹 1572">
                <a:extLst>
                  <a:ext uri="{FF2B5EF4-FFF2-40B4-BE49-F238E27FC236}">
                    <a16:creationId xmlns:a16="http://schemas.microsoft.com/office/drawing/2014/main" id="{8DE8559D-679D-4B80-8A97-82BE3DC5E6D0}"/>
                  </a:ext>
                </a:extLst>
              </p14:cNvPr>
              <p14:cNvContentPartPr/>
              <p14:nvPr/>
            </p14:nvContentPartPr>
            <p14:xfrm>
              <a:off x="9302040" y="11220480"/>
              <a:ext cx="18720" cy="11160"/>
            </p14:xfrm>
          </p:contentPart>
        </mc:Choice>
        <mc:Fallback xmlns="">
          <p:pic>
            <p:nvPicPr>
              <p:cNvPr id="1573" name="墨迹 1572">
                <a:extLst>
                  <a:ext uri="{FF2B5EF4-FFF2-40B4-BE49-F238E27FC236}">
                    <a16:creationId xmlns:a16="http://schemas.microsoft.com/office/drawing/2014/main" id="{8DE8559D-679D-4B80-8A97-82BE3DC5E6D0}"/>
                  </a:ext>
                </a:extLst>
              </p:cNvPr>
              <p:cNvPicPr/>
              <p:nvPr/>
            </p:nvPicPr>
            <p:blipFill>
              <a:blip r:embed="rId8"/>
              <a:stretch>
                <a:fillRect/>
              </a:stretch>
            </p:blipFill>
            <p:spPr>
              <a:xfrm>
                <a:off x="9293040" y="11211840"/>
                <a:ext cx="36360" cy="28800"/>
              </a:xfrm>
              <a:prstGeom prst="rect">
                <a:avLst/>
              </a:prstGeom>
            </p:spPr>
          </p:pic>
        </mc:Fallback>
      </mc:AlternateContent>
    </p:spTree>
    <p:extLst>
      <p:ext uri="{BB962C8B-B14F-4D97-AF65-F5344CB8AC3E}">
        <p14:creationId xmlns:p14="http://schemas.microsoft.com/office/powerpoint/2010/main" val="150496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08836A-A19D-42FB-8DC7-F78B44F953EB}"/>
              </a:ext>
            </a:extLst>
          </p:cNvPr>
          <p:cNvSpPr txBox="1"/>
          <p:nvPr/>
        </p:nvSpPr>
        <p:spPr>
          <a:xfrm>
            <a:off x="4004482" y="341703"/>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accent3"/>
                </a:solidFill>
                <a:effectLst/>
                <a:latin typeface="Consolas" panose="020B0609020204030204" pitchFamily="49" charset="0"/>
              </a:rPr>
              <a:t>变换的代码实现</a:t>
            </a:r>
            <a:endParaRPr kumimoji="0" lang="zh-CN" altLang="zh-CN" sz="4400" b="1" i="0" u="none" strike="noStrike" cap="none" normalizeH="0" baseline="0">
              <a:ln>
                <a:noFill/>
              </a:ln>
              <a:solidFill>
                <a:schemeClr val="accent3"/>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57BBFAB-4FB5-4A81-A5EE-3C95E4EAF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143" y="1353696"/>
            <a:ext cx="1190625" cy="7143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472D895-3C84-4DE8-AEFC-0B7B68FDD668}"/>
              </a:ext>
            </a:extLst>
          </p:cNvPr>
          <p:cNvSpPr txBox="1"/>
          <p:nvPr/>
        </p:nvSpPr>
        <p:spPr>
          <a:xfrm>
            <a:off x="905361" y="1249219"/>
            <a:ext cx="650243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ourier New" panose="02070309020205020404" pitchFamily="49" charset="0"/>
              </a:rPr>
              <a:t>#include &lt;glm/glm.hpp&gt;</a:t>
            </a:r>
            <a:r>
              <a:rPr lang="en-US" altLang="zh-CN" b="0" i="0">
                <a:solidFill>
                  <a:srgbClr val="E0E2E4"/>
                </a:solidFill>
                <a:effectLst/>
                <a:latin typeface="Courier New" panose="02070309020205020404" pitchFamily="49" charset="0"/>
              </a:rPr>
              <a:t> </a:t>
            </a:r>
          </a:p>
          <a:p>
            <a:r>
              <a:rPr lang="en-US" altLang="zh-CN" b="0" i="0">
                <a:solidFill>
                  <a:srgbClr val="8CBBAD"/>
                </a:solidFill>
                <a:effectLst/>
                <a:latin typeface="Courier New" panose="02070309020205020404" pitchFamily="49" charset="0"/>
              </a:rPr>
              <a:t>#include &lt;glm/gtc/matrix_transform.hpp&gt;</a:t>
            </a:r>
            <a:r>
              <a:rPr lang="en-US" altLang="zh-CN" b="0" i="0">
                <a:solidFill>
                  <a:srgbClr val="E0E2E4"/>
                </a:solidFill>
                <a:effectLst/>
                <a:latin typeface="Courier New" panose="02070309020205020404" pitchFamily="49" charset="0"/>
              </a:rPr>
              <a:t> </a:t>
            </a:r>
          </a:p>
          <a:p>
            <a:r>
              <a:rPr lang="en-US" altLang="zh-CN" b="0" i="0">
                <a:solidFill>
                  <a:srgbClr val="8CBBAD"/>
                </a:solidFill>
                <a:effectLst/>
                <a:latin typeface="Courier New" panose="02070309020205020404" pitchFamily="49" charset="0"/>
              </a:rPr>
              <a:t>#include &lt;glm/gtc/type_ptr.hpp&gt;</a:t>
            </a:r>
            <a:endParaRPr lang="zh-CN" altLang="en-US"/>
          </a:p>
        </p:txBody>
      </p:sp>
      <p:sp>
        <p:nvSpPr>
          <p:cNvPr id="10" name="文本框 9">
            <a:extLst>
              <a:ext uri="{FF2B5EF4-FFF2-40B4-BE49-F238E27FC236}">
                <a16:creationId xmlns:a16="http://schemas.microsoft.com/office/drawing/2014/main" id="{8C085995-FC73-45EA-B8D0-E351EE61DA38}"/>
              </a:ext>
            </a:extLst>
          </p:cNvPr>
          <p:cNvSpPr txBox="1"/>
          <p:nvPr/>
        </p:nvSpPr>
        <p:spPr>
          <a:xfrm>
            <a:off x="781291" y="823818"/>
            <a:ext cx="5312778" cy="369332"/>
          </a:xfrm>
          <a:prstGeom prst="rect">
            <a:avLst/>
          </a:prstGeom>
          <a:noFill/>
        </p:spPr>
        <p:txBody>
          <a:bodyPr wrap="square">
            <a:spAutoFit/>
          </a:bodyPr>
          <a:lstStyle/>
          <a:p>
            <a:r>
              <a:rPr lang="zh-CN" altLang="en-US">
                <a:solidFill>
                  <a:schemeClr val="bg1"/>
                </a:solidFill>
              </a:rPr>
              <a:t>OpenGL没有内置任何形式的矩阵或向量的内容</a:t>
            </a:r>
          </a:p>
        </p:txBody>
      </p:sp>
      <p:sp>
        <p:nvSpPr>
          <p:cNvPr id="12" name="文本框 11">
            <a:extLst>
              <a:ext uri="{FF2B5EF4-FFF2-40B4-BE49-F238E27FC236}">
                <a16:creationId xmlns:a16="http://schemas.microsoft.com/office/drawing/2014/main" id="{8EBAC261-8491-460D-81E1-54E2C6853672}"/>
              </a:ext>
            </a:extLst>
          </p:cNvPr>
          <p:cNvSpPr txBox="1"/>
          <p:nvPr/>
        </p:nvSpPr>
        <p:spPr>
          <a:xfrm>
            <a:off x="781291" y="2356789"/>
            <a:ext cx="8990994" cy="369332"/>
          </a:xfrm>
          <a:prstGeom prst="rect">
            <a:avLst/>
          </a:prstGeom>
          <a:noFill/>
        </p:spPr>
        <p:txBody>
          <a:bodyPr wrap="square">
            <a:spAutoFit/>
          </a:bodyPr>
          <a:lstStyle/>
          <a:p>
            <a:r>
              <a:rPr lang="zh-CN" altLang="en-US">
                <a:solidFill>
                  <a:schemeClr val="bg1"/>
                </a:solidFill>
              </a:rPr>
              <a:t>下面展示了如何创建</a:t>
            </a:r>
            <a:r>
              <a:rPr lang="zh-CN" altLang="en-US">
                <a:solidFill>
                  <a:schemeClr val="bg1"/>
                </a:solidFill>
                <a:highlight>
                  <a:srgbClr val="800000"/>
                </a:highlight>
              </a:rPr>
              <a:t>位移矩阵</a:t>
            </a:r>
            <a:r>
              <a:rPr lang="zh-CN" altLang="en-US">
                <a:solidFill>
                  <a:schemeClr val="bg1"/>
                </a:solidFill>
              </a:rPr>
              <a:t>，并作用于向量：</a:t>
            </a:r>
          </a:p>
        </p:txBody>
      </p:sp>
      <p:sp>
        <p:nvSpPr>
          <p:cNvPr id="13" name="文本框 12">
            <a:extLst>
              <a:ext uri="{FF2B5EF4-FFF2-40B4-BE49-F238E27FC236}">
                <a16:creationId xmlns:a16="http://schemas.microsoft.com/office/drawing/2014/main" id="{7F25CE62-4DB2-45B5-9A98-738C0993692C}"/>
              </a:ext>
            </a:extLst>
          </p:cNvPr>
          <p:cNvSpPr txBox="1"/>
          <p:nvPr/>
        </p:nvSpPr>
        <p:spPr>
          <a:xfrm>
            <a:off x="905361" y="2761891"/>
            <a:ext cx="8539581"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latin typeface="Courier New" panose="02070309020205020404" pitchFamily="49" charset="0"/>
              </a:rPr>
              <a:t>glm::</a:t>
            </a:r>
            <a:r>
              <a:rPr lang="en-US" altLang="zh-CN" b="0" i="0">
                <a:solidFill>
                  <a:srgbClr val="8CBBAD"/>
                </a:solidFill>
                <a:effectLst/>
                <a:latin typeface="Courier New" panose="02070309020205020404" pitchFamily="49" charset="0"/>
              </a:rPr>
              <a:t>vec4</a:t>
            </a:r>
            <a:r>
              <a:rPr lang="en-US" altLang="zh-CN" b="0" i="0">
                <a:solidFill>
                  <a:srgbClr val="E0E2E4"/>
                </a:solidFill>
                <a:effectLst/>
                <a:latin typeface="Courier New" panose="02070309020205020404" pitchFamily="49" charset="0"/>
              </a:rPr>
              <a:t> vec(</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p>
          <a:p>
            <a:r>
              <a:rPr lang="en-US" altLang="zh-CN" b="0" i="0">
                <a:solidFill>
                  <a:srgbClr val="E0E2E4"/>
                </a:solidFill>
                <a:effectLst/>
                <a:latin typeface="Courier New" panose="02070309020205020404" pitchFamily="49" charset="0"/>
              </a:rPr>
              <a:t>glm::</a:t>
            </a:r>
            <a:r>
              <a:rPr lang="en-US" altLang="zh-CN" b="0" i="0">
                <a:solidFill>
                  <a:srgbClr val="8CBBAD"/>
                </a:solidFill>
                <a:effectLst/>
                <a:latin typeface="Courier New" panose="02070309020205020404" pitchFamily="49" charset="0"/>
              </a:rPr>
              <a:t>mat4</a:t>
            </a:r>
            <a:r>
              <a:rPr lang="en-US" altLang="zh-CN" b="0" i="0">
                <a:solidFill>
                  <a:srgbClr val="E0E2E4"/>
                </a:solidFill>
                <a:effectLst/>
                <a:latin typeface="Courier New" panose="02070309020205020404" pitchFamily="49" charset="0"/>
              </a:rPr>
              <a:t> trans = glm::</a:t>
            </a:r>
            <a:r>
              <a:rPr lang="en-US" altLang="zh-CN" b="0" i="0">
                <a:solidFill>
                  <a:srgbClr val="8CBBAD"/>
                </a:solidFill>
                <a:effectLst/>
                <a:latin typeface="Courier New" panose="02070309020205020404" pitchFamily="49" charset="0"/>
              </a:rPr>
              <a:t>mat4</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p>
          <a:p>
            <a:r>
              <a:rPr lang="en-US" altLang="zh-CN" b="0" i="0">
                <a:solidFill>
                  <a:srgbClr val="E0E2E4"/>
                </a:solidFill>
                <a:effectLst/>
                <a:latin typeface="Courier New" panose="02070309020205020404" pitchFamily="49" charset="0"/>
              </a:rPr>
              <a:t>trans = </a:t>
            </a:r>
            <a:r>
              <a:rPr lang="en-US" altLang="zh-CN"/>
              <a:t>glm::translate</a:t>
            </a:r>
            <a:r>
              <a:rPr lang="en-US" altLang="zh-CN" b="0" i="0">
                <a:solidFill>
                  <a:srgbClr val="E0E2E4"/>
                </a:solidFill>
                <a:effectLst/>
                <a:latin typeface="Courier New" panose="02070309020205020404" pitchFamily="49" charset="0"/>
              </a:rPr>
              <a:t>(trans, glm::</a:t>
            </a:r>
            <a:r>
              <a:rPr lang="en-US" altLang="zh-CN" b="0" i="0">
                <a:solidFill>
                  <a:srgbClr val="8CBBAD"/>
                </a:solidFill>
                <a:effectLst/>
                <a:latin typeface="Courier New" panose="02070309020205020404" pitchFamily="49" charset="0"/>
              </a:rPr>
              <a:t>vec3</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p>
          <a:p>
            <a:r>
              <a:rPr lang="en-US" altLang="zh-CN" b="0" i="0">
                <a:solidFill>
                  <a:srgbClr val="E0E2E4"/>
                </a:solidFill>
                <a:effectLst/>
                <a:latin typeface="Courier New" panose="02070309020205020404" pitchFamily="49" charset="0"/>
              </a:rPr>
              <a:t>vec = trans * vec; </a:t>
            </a:r>
          </a:p>
          <a:p>
            <a:r>
              <a:rPr lang="en-US" altLang="zh-CN" b="0" i="0">
                <a:solidFill>
                  <a:srgbClr val="8CBBAD"/>
                </a:solidFill>
                <a:effectLst/>
                <a:latin typeface="Courier New" panose="02070309020205020404" pitchFamily="49" charset="0"/>
              </a:rPr>
              <a:t>std</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cout</a:t>
            </a:r>
            <a:r>
              <a:rPr lang="en-US" altLang="zh-CN" b="0" i="0">
                <a:solidFill>
                  <a:srgbClr val="E0E2E4"/>
                </a:solidFill>
                <a:effectLst/>
                <a:latin typeface="Courier New" panose="02070309020205020404" pitchFamily="49" charset="0"/>
              </a:rPr>
              <a:t> &lt;&lt; vec.x &lt;&lt; vec.y &lt;&lt; vec.z &lt;&lt; </a:t>
            </a:r>
            <a:r>
              <a:rPr lang="en-US" altLang="zh-CN" b="0" i="0">
                <a:solidFill>
                  <a:srgbClr val="8CBBAD"/>
                </a:solidFill>
                <a:effectLst/>
                <a:latin typeface="Courier New" panose="02070309020205020404" pitchFamily="49" charset="0"/>
              </a:rPr>
              <a:t>std</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endl</a:t>
            </a:r>
            <a:r>
              <a:rPr lang="en-US" altLang="zh-CN" b="0" i="0">
                <a:solidFill>
                  <a:srgbClr val="E0E2E4"/>
                </a:solidFill>
                <a:effectLst/>
                <a:latin typeface="Courier New" panose="02070309020205020404" pitchFamily="49" charset="0"/>
              </a:rPr>
              <a:t>;</a:t>
            </a:r>
            <a:endParaRPr lang="zh-CN" altLang="en-US"/>
          </a:p>
        </p:txBody>
      </p:sp>
      <p:sp>
        <p:nvSpPr>
          <p:cNvPr id="16" name="文本框 15">
            <a:extLst>
              <a:ext uri="{FF2B5EF4-FFF2-40B4-BE49-F238E27FC236}">
                <a16:creationId xmlns:a16="http://schemas.microsoft.com/office/drawing/2014/main" id="{5A5CD1D7-9D73-4EB3-9644-6B27CF5A76DD}"/>
              </a:ext>
            </a:extLst>
          </p:cNvPr>
          <p:cNvSpPr txBox="1"/>
          <p:nvPr/>
        </p:nvSpPr>
        <p:spPr>
          <a:xfrm>
            <a:off x="7969171" y="3869887"/>
            <a:ext cx="164939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a:t>结果为：(2,1,0)</a:t>
            </a:r>
          </a:p>
        </p:txBody>
      </p:sp>
      <p:sp>
        <p:nvSpPr>
          <p:cNvPr id="17" name="文本框 16">
            <a:extLst>
              <a:ext uri="{FF2B5EF4-FFF2-40B4-BE49-F238E27FC236}">
                <a16:creationId xmlns:a16="http://schemas.microsoft.com/office/drawing/2014/main" id="{47A64579-6C76-45CA-9C4A-8B49C32E7D09}"/>
              </a:ext>
            </a:extLst>
          </p:cNvPr>
          <p:cNvSpPr txBox="1"/>
          <p:nvPr/>
        </p:nvSpPr>
        <p:spPr>
          <a:xfrm>
            <a:off x="905361" y="4737436"/>
            <a:ext cx="8539581"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trans = glm::</a:t>
            </a:r>
            <a:r>
              <a:rPr lang="en-US" altLang="zh-CN" b="0" i="0">
                <a:solidFill>
                  <a:srgbClr val="8CBBAD"/>
                </a:solidFill>
                <a:effectLst/>
              </a:rPr>
              <a:t>mat4</a:t>
            </a:r>
            <a:r>
              <a:rPr lang="en-US" altLang="zh-CN" b="0" i="0">
                <a:solidFill>
                  <a:srgbClr val="E0E2E4"/>
                </a:solidFill>
                <a:effectLst/>
              </a:rPr>
              <a:t>(</a:t>
            </a:r>
            <a:r>
              <a:rPr lang="en-US" altLang="zh-CN" b="0" i="0">
                <a:solidFill>
                  <a:srgbClr val="FFCD22"/>
                </a:solidFill>
                <a:effectLst/>
              </a:rPr>
              <a:t>1.0f</a:t>
            </a:r>
            <a:r>
              <a:rPr lang="en-US" altLang="zh-CN" b="0" i="0">
                <a:solidFill>
                  <a:srgbClr val="E0E2E4"/>
                </a:solidFill>
                <a:effectLst/>
              </a:rPr>
              <a:t>); </a:t>
            </a:r>
          </a:p>
          <a:p>
            <a:r>
              <a:rPr lang="en-US" altLang="zh-CN" b="0" i="0">
                <a:solidFill>
                  <a:srgbClr val="E0E2E4"/>
                </a:solidFill>
                <a:effectLst/>
              </a:rPr>
              <a:t>trans = </a:t>
            </a:r>
            <a:r>
              <a:rPr lang="en-US" altLang="zh-CN"/>
              <a:t>glm::rotate</a:t>
            </a:r>
            <a:r>
              <a:rPr lang="en-US" altLang="zh-CN" b="0" i="0">
                <a:solidFill>
                  <a:srgbClr val="E0E2E4"/>
                </a:solidFill>
                <a:effectLst/>
              </a:rPr>
              <a:t>(trans, </a:t>
            </a:r>
            <a:r>
              <a:rPr lang="en-US" altLang="zh-CN"/>
              <a:t>glm::radians</a:t>
            </a:r>
            <a:r>
              <a:rPr lang="en-US" altLang="zh-CN" b="0" i="0">
                <a:solidFill>
                  <a:srgbClr val="E0E2E4"/>
                </a:solidFill>
                <a:effectLst/>
              </a:rPr>
              <a:t>(</a:t>
            </a:r>
            <a:r>
              <a:rPr lang="en-US" altLang="zh-CN" b="0" i="0">
                <a:solidFill>
                  <a:srgbClr val="FFCD22"/>
                </a:solidFill>
                <a:effectLst/>
              </a:rPr>
              <a:t>90.0f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1.0</a:t>
            </a:r>
            <a:r>
              <a:rPr lang="en-US" altLang="zh-CN" b="0" i="0">
                <a:solidFill>
                  <a:srgbClr val="E0E2E4"/>
                </a:solidFill>
                <a:effectLst/>
              </a:rPr>
              <a:t>)); </a:t>
            </a:r>
          </a:p>
          <a:p>
            <a:r>
              <a:rPr lang="en-US" altLang="zh-CN" b="0" i="0">
                <a:solidFill>
                  <a:srgbClr val="E0E2E4"/>
                </a:solidFill>
                <a:effectLst/>
              </a:rPr>
              <a:t>trans = </a:t>
            </a:r>
            <a:r>
              <a:rPr lang="en-US" altLang="zh-CN"/>
              <a:t>glm::scale</a:t>
            </a:r>
            <a:r>
              <a:rPr lang="en-US" altLang="zh-CN" b="0" i="0">
                <a:solidFill>
                  <a:srgbClr val="E0E2E4"/>
                </a:solidFill>
                <a:effectLst/>
              </a:rPr>
              <a:t>(trans,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0.5</a:t>
            </a:r>
            <a:r>
              <a:rPr lang="en-US" altLang="zh-CN" b="0" i="0">
                <a:solidFill>
                  <a:srgbClr val="E0E2E4"/>
                </a:solidFill>
                <a:effectLst/>
              </a:rPr>
              <a:t>, </a:t>
            </a:r>
            <a:r>
              <a:rPr lang="en-US" altLang="zh-CN" b="0" i="0">
                <a:solidFill>
                  <a:srgbClr val="FFCD22"/>
                </a:solidFill>
                <a:effectLst/>
              </a:rPr>
              <a:t>0.5</a:t>
            </a:r>
            <a:r>
              <a:rPr lang="en-US" altLang="zh-CN" b="0" i="0">
                <a:solidFill>
                  <a:srgbClr val="E0E2E4"/>
                </a:solidFill>
                <a:effectLst/>
              </a:rPr>
              <a:t>, </a:t>
            </a:r>
            <a:r>
              <a:rPr lang="en-US" altLang="zh-CN" b="0" i="0">
                <a:solidFill>
                  <a:srgbClr val="FFCD22"/>
                </a:solidFill>
                <a:effectLst/>
              </a:rPr>
              <a:t>0.5</a:t>
            </a:r>
            <a:r>
              <a:rPr lang="en-US" altLang="zh-CN" b="0" i="0">
                <a:solidFill>
                  <a:srgbClr val="E0E2E4"/>
                </a:solidFill>
                <a:effectLst/>
              </a:rPr>
              <a:t>)); </a:t>
            </a:r>
            <a:endParaRPr lang="zh-CN" altLang="en-US"/>
          </a:p>
        </p:txBody>
      </p:sp>
      <p:sp>
        <p:nvSpPr>
          <p:cNvPr id="18" name="文本框 17">
            <a:extLst>
              <a:ext uri="{FF2B5EF4-FFF2-40B4-BE49-F238E27FC236}">
                <a16:creationId xmlns:a16="http://schemas.microsoft.com/office/drawing/2014/main" id="{C47D767A-8239-4EB2-A5E8-DFAF980748A2}"/>
              </a:ext>
            </a:extLst>
          </p:cNvPr>
          <p:cNvSpPr txBox="1"/>
          <p:nvPr/>
        </p:nvSpPr>
        <p:spPr>
          <a:xfrm>
            <a:off x="817072" y="4368104"/>
            <a:ext cx="8990994" cy="369332"/>
          </a:xfrm>
          <a:prstGeom prst="rect">
            <a:avLst/>
          </a:prstGeom>
          <a:noFill/>
        </p:spPr>
        <p:txBody>
          <a:bodyPr wrap="square">
            <a:spAutoFit/>
          </a:bodyPr>
          <a:lstStyle/>
          <a:p>
            <a:r>
              <a:rPr lang="zh-CN" altLang="en-US">
                <a:solidFill>
                  <a:schemeClr val="bg1"/>
                </a:solidFill>
              </a:rPr>
              <a:t>下面展示了如何创建</a:t>
            </a:r>
            <a:r>
              <a:rPr lang="zh-CN" altLang="en-US">
                <a:solidFill>
                  <a:schemeClr val="bg1"/>
                </a:solidFill>
                <a:highlight>
                  <a:srgbClr val="800000"/>
                </a:highlight>
              </a:rPr>
              <a:t>旋转矩阵</a:t>
            </a:r>
            <a:r>
              <a:rPr lang="zh-CN" altLang="en-US">
                <a:solidFill>
                  <a:schemeClr val="bg1"/>
                </a:solidFill>
              </a:rPr>
              <a:t>、</a:t>
            </a:r>
            <a:r>
              <a:rPr lang="zh-CN" altLang="en-US">
                <a:solidFill>
                  <a:schemeClr val="bg1"/>
                </a:solidFill>
                <a:highlight>
                  <a:srgbClr val="800000"/>
                </a:highlight>
              </a:rPr>
              <a:t>缩放矩阵</a:t>
            </a:r>
            <a:r>
              <a:rPr lang="zh-CN" altLang="en-US">
                <a:solidFill>
                  <a:schemeClr val="bg1"/>
                </a:solidFill>
              </a:rPr>
              <a:t>，并作用于向量：</a:t>
            </a:r>
          </a:p>
        </p:txBody>
      </p:sp>
      <p:sp>
        <p:nvSpPr>
          <p:cNvPr id="20" name="文本框 19">
            <a:extLst>
              <a:ext uri="{FF2B5EF4-FFF2-40B4-BE49-F238E27FC236}">
                <a16:creationId xmlns:a16="http://schemas.microsoft.com/office/drawing/2014/main" id="{E9941FEF-229D-4E50-A730-6675A82FE89C}"/>
              </a:ext>
            </a:extLst>
          </p:cNvPr>
          <p:cNvSpPr txBox="1"/>
          <p:nvPr/>
        </p:nvSpPr>
        <p:spPr>
          <a:xfrm>
            <a:off x="5612297" y="5349777"/>
            <a:ext cx="415998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a:t>注：旋转的轴应该是一个单位向量</a:t>
            </a:r>
          </a:p>
        </p:txBody>
      </p:sp>
      <p:sp>
        <p:nvSpPr>
          <p:cNvPr id="21" name="文本框 20">
            <a:extLst>
              <a:ext uri="{FF2B5EF4-FFF2-40B4-BE49-F238E27FC236}">
                <a16:creationId xmlns:a16="http://schemas.microsoft.com/office/drawing/2014/main" id="{4F799E89-2F1E-4306-941C-A59F2D2BE716}"/>
              </a:ext>
            </a:extLst>
          </p:cNvPr>
          <p:cNvSpPr txBox="1"/>
          <p:nvPr/>
        </p:nvSpPr>
        <p:spPr>
          <a:xfrm>
            <a:off x="1006997" y="9052999"/>
            <a:ext cx="8539581" cy="258532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ourier New" panose="02070309020205020404" pitchFamily="49" charset="0"/>
              </a:rPr>
              <a:t>#version 330 core</a:t>
            </a:r>
            <a:r>
              <a:rPr lang="en-US" altLang="zh-CN" b="0" i="0">
                <a:solidFill>
                  <a:srgbClr val="E0E2E4"/>
                </a:solidFill>
                <a:effectLst/>
                <a:latin typeface="Courier New" panose="02070309020205020404" pitchFamily="49" charset="0"/>
              </a:rPr>
              <a:t> </a:t>
            </a:r>
          </a:p>
          <a:p>
            <a:r>
              <a:rPr lang="en-US" altLang="zh-CN" b="1" i="0">
                <a:solidFill>
                  <a:srgbClr val="93C763"/>
                </a:solidFill>
                <a:effectLst/>
                <a:latin typeface="Courier New" panose="02070309020205020404" pitchFamily="49" charset="0"/>
              </a:rPr>
              <a:t>layout</a:t>
            </a:r>
            <a:r>
              <a:rPr lang="en-US" altLang="zh-CN" b="0" i="0">
                <a:solidFill>
                  <a:srgbClr val="E0E2E4"/>
                </a:solidFill>
                <a:effectLst/>
                <a:latin typeface="Courier New" panose="02070309020205020404" pitchFamily="49" charset="0"/>
              </a:rPr>
              <a:t> (location = </a:t>
            </a:r>
            <a:r>
              <a:rPr lang="en-US" altLang="zh-CN" b="0" i="0">
                <a:solidFill>
                  <a:srgbClr val="FFCD22"/>
                </a:solidFill>
                <a:effectLst/>
                <a:latin typeface="Courier New" panose="02070309020205020404" pitchFamily="49" charset="0"/>
              </a:rPr>
              <a:t>0</a:t>
            </a:r>
            <a:r>
              <a:rPr lang="en-US" altLang="zh-CN" b="0" i="0">
                <a:solidFill>
                  <a:srgbClr val="E0E2E4"/>
                </a:solidFill>
                <a:effectLst/>
                <a:latin typeface="Courier New" panose="02070309020205020404" pitchFamily="49" charset="0"/>
              </a:rPr>
              <a:t>) </a:t>
            </a:r>
            <a:r>
              <a:rPr lang="en-US" altLang="zh-CN" b="1" i="0">
                <a:solidFill>
                  <a:srgbClr val="93C763"/>
                </a:solidFill>
                <a:effectLst/>
                <a:latin typeface="Courier New" panose="02070309020205020404" pitchFamily="49" charset="0"/>
              </a:rPr>
              <a:t>in</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vec3</a:t>
            </a:r>
            <a:r>
              <a:rPr lang="en-US" altLang="zh-CN" b="0" i="0">
                <a:solidFill>
                  <a:srgbClr val="E0E2E4"/>
                </a:solidFill>
                <a:effectLst/>
                <a:latin typeface="Courier New" panose="02070309020205020404" pitchFamily="49" charset="0"/>
              </a:rPr>
              <a:t> aPos; </a:t>
            </a:r>
          </a:p>
          <a:p>
            <a:r>
              <a:rPr lang="en-US" altLang="zh-CN" b="1" i="0">
                <a:solidFill>
                  <a:srgbClr val="93C763"/>
                </a:solidFill>
                <a:effectLst/>
                <a:latin typeface="Courier New" panose="02070309020205020404" pitchFamily="49" charset="0"/>
              </a:rPr>
              <a:t>layout</a:t>
            </a:r>
            <a:r>
              <a:rPr lang="en-US" altLang="zh-CN" b="0" i="0">
                <a:solidFill>
                  <a:srgbClr val="E0E2E4"/>
                </a:solidFill>
                <a:effectLst/>
                <a:latin typeface="Courier New" panose="02070309020205020404" pitchFamily="49" charset="0"/>
              </a:rPr>
              <a:t> (location = </a:t>
            </a:r>
            <a:r>
              <a:rPr lang="en-US" altLang="zh-CN" b="0" i="0">
                <a:solidFill>
                  <a:srgbClr val="FFCD22"/>
                </a:solidFill>
                <a:effectLst/>
                <a:latin typeface="Courier New" panose="02070309020205020404" pitchFamily="49" charset="0"/>
              </a:rPr>
              <a:t>1</a:t>
            </a:r>
            <a:r>
              <a:rPr lang="en-US" altLang="zh-CN" b="0" i="0">
                <a:solidFill>
                  <a:srgbClr val="E0E2E4"/>
                </a:solidFill>
                <a:effectLst/>
                <a:latin typeface="Courier New" panose="02070309020205020404" pitchFamily="49" charset="0"/>
              </a:rPr>
              <a:t>) </a:t>
            </a:r>
            <a:r>
              <a:rPr lang="en-US" altLang="zh-CN" b="1" i="0">
                <a:solidFill>
                  <a:srgbClr val="93C763"/>
                </a:solidFill>
                <a:effectLst/>
                <a:latin typeface="Courier New" panose="02070309020205020404" pitchFamily="49" charset="0"/>
              </a:rPr>
              <a:t>in</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vec2</a:t>
            </a:r>
            <a:r>
              <a:rPr lang="en-US" altLang="zh-CN" b="0" i="0">
                <a:solidFill>
                  <a:srgbClr val="E0E2E4"/>
                </a:solidFill>
                <a:effectLst/>
                <a:latin typeface="Courier New" panose="02070309020205020404" pitchFamily="49" charset="0"/>
              </a:rPr>
              <a:t> aTexCoord; </a:t>
            </a:r>
          </a:p>
          <a:p>
            <a:r>
              <a:rPr lang="en-US" altLang="zh-CN" b="1" i="0">
                <a:solidFill>
                  <a:srgbClr val="93C763"/>
                </a:solidFill>
                <a:effectLst/>
                <a:latin typeface="Courier New" panose="02070309020205020404" pitchFamily="49" charset="0"/>
              </a:rPr>
              <a:t>out</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vec2</a:t>
            </a:r>
            <a:r>
              <a:rPr lang="en-US" altLang="zh-CN" b="0" i="0">
                <a:solidFill>
                  <a:srgbClr val="E0E2E4"/>
                </a:solidFill>
                <a:effectLst/>
                <a:latin typeface="Courier New" panose="02070309020205020404" pitchFamily="49" charset="0"/>
              </a:rPr>
              <a:t> TexCoord; </a:t>
            </a:r>
          </a:p>
          <a:p>
            <a:r>
              <a:rPr lang="en-US" altLang="zh-CN" b="1" i="0">
                <a:solidFill>
                  <a:srgbClr val="93C763"/>
                </a:solidFill>
                <a:effectLst/>
                <a:highlight>
                  <a:srgbClr val="800000"/>
                </a:highlight>
                <a:latin typeface="Courier New" panose="02070309020205020404" pitchFamily="49" charset="0"/>
              </a:rPr>
              <a:t>uniform</a:t>
            </a:r>
            <a:r>
              <a:rPr lang="en-US" altLang="zh-CN" b="0" i="0">
                <a:solidFill>
                  <a:srgbClr val="E0E2E4"/>
                </a:solidFill>
                <a:effectLst/>
                <a:highlight>
                  <a:srgbClr val="800000"/>
                </a:highlight>
                <a:latin typeface="Courier New" panose="02070309020205020404" pitchFamily="49" charset="0"/>
              </a:rPr>
              <a:t> </a:t>
            </a:r>
            <a:r>
              <a:rPr lang="en-US" altLang="zh-CN" b="0" i="0">
                <a:solidFill>
                  <a:srgbClr val="8CBBAD"/>
                </a:solidFill>
                <a:effectLst/>
                <a:highlight>
                  <a:srgbClr val="800000"/>
                </a:highlight>
                <a:latin typeface="Courier New" panose="02070309020205020404" pitchFamily="49" charset="0"/>
              </a:rPr>
              <a:t>mat4</a:t>
            </a:r>
            <a:r>
              <a:rPr lang="en-US" altLang="zh-CN" b="0" i="0">
                <a:solidFill>
                  <a:srgbClr val="E0E2E4"/>
                </a:solidFill>
                <a:effectLst/>
                <a:highlight>
                  <a:srgbClr val="800000"/>
                </a:highlight>
                <a:latin typeface="Courier New" panose="02070309020205020404" pitchFamily="49" charset="0"/>
              </a:rPr>
              <a:t> transform; </a:t>
            </a:r>
          </a:p>
          <a:p>
            <a:r>
              <a:rPr lang="en-US" altLang="zh-CN" b="1" i="0">
                <a:solidFill>
                  <a:srgbClr val="93C763"/>
                </a:solidFill>
                <a:effectLst/>
                <a:latin typeface="Courier New" panose="02070309020205020404" pitchFamily="49" charset="0"/>
              </a:rPr>
              <a:t>void</a:t>
            </a:r>
            <a:r>
              <a:rPr lang="en-US" altLang="zh-CN" b="0" i="0">
                <a:solidFill>
                  <a:srgbClr val="E0E2E4"/>
                </a:solidFill>
                <a:effectLst/>
                <a:latin typeface="Courier New" panose="02070309020205020404" pitchFamily="49" charset="0"/>
              </a:rPr>
              <a:t> main() { </a:t>
            </a:r>
          </a:p>
          <a:p>
            <a:pPr lvl="1"/>
            <a:r>
              <a:rPr lang="en-US" altLang="zh-CN" b="0" i="0">
                <a:solidFill>
                  <a:srgbClr val="E0E2E4"/>
                </a:solidFill>
                <a:effectLst/>
                <a:latin typeface="Courier New" panose="02070309020205020404" pitchFamily="49" charset="0"/>
              </a:rPr>
              <a:t>gl_Position = transform * </a:t>
            </a:r>
            <a:r>
              <a:rPr lang="en-US" altLang="zh-CN" b="0" i="0">
                <a:solidFill>
                  <a:srgbClr val="8CBBAD"/>
                </a:solidFill>
                <a:effectLst/>
                <a:latin typeface="Courier New" panose="02070309020205020404" pitchFamily="49" charset="0"/>
              </a:rPr>
              <a:t>vec4</a:t>
            </a:r>
            <a:r>
              <a:rPr lang="en-US" altLang="zh-CN" b="0" i="0">
                <a:solidFill>
                  <a:srgbClr val="E0E2E4"/>
                </a:solidFill>
                <a:effectLst/>
                <a:latin typeface="Courier New" panose="02070309020205020404" pitchFamily="49" charset="0"/>
              </a:rPr>
              <a:t>(aPos, </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p>
          <a:p>
            <a:pPr lvl="1"/>
            <a:r>
              <a:rPr lang="en-US" altLang="zh-CN" b="0" i="0">
                <a:solidFill>
                  <a:srgbClr val="E0E2E4"/>
                </a:solidFill>
                <a:effectLst/>
                <a:latin typeface="Courier New" panose="02070309020205020404" pitchFamily="49" charset="0"/>
              </a:rPr>
              <a:t>TexCoord = </a:t>
            </a:r>
            <a:r>
              <a:rPr lang="en-US" altLang="zh-CN" b="0" i="0">
                <a:solidFill>
                  <a:srgbClr val="8CBBAD"/>
                </a:solidFill>
                <a:effectLst/>
                <a:latin typeface="Courier New" panose="02070309020205020404" pitchFamily="49" charset="0"/>
              </a:rPr>
              <a:t>vec2</a:t>
            </a:r>
            <a:r>
              <a:rPr lang="en-US" altLang="zh-CN" b="0" i="0">
                <a:solidFill>
                  <a:srgbClr val="E0E2E4"/>
                </a:solidFill>
                <a:effectLst/>
                <a:latin typeface="Courier New" panose="02070309020205020404" pitchFamily="49" charset="0"/>
              </a:rPr>
              <a:t>(aTexCoord.x, aTexCoord.y); </a:t>
            </a:r>
          </a:p>
          <a:p>
            <a:r>
              <a:rPr lang="en-US" altLang="zh-CN" b="0" i="0">
                <a:solidFill>
                  <a:srgbClr val="E0E2E4"/>
                </a:solidFill>
                <a:effectLst/>
                <a:latin typeface="Courier New" panose="02070309020205020404" pitchFamily="49" charset="0"/>
              </a:rPr>
              <a:t>} </a:t>
            </a:r>
            <a:endParaRPr lang="zh-CN" altLang="en-US"/>
          </a:p>
        </p:txBody>
      </p:sp>
      <p:sp>
        <p:nvSpPr>
          <p:cNvPr id="22" name="文本框 21">
            <a:extLst>
              <a:ext uri="{FF2B5EF4-FFF2-40B4-BE49-F238E27FC236}">
                <a16:creationId xmlns:a16="http://schemas.microsoft.com/office/drawing/2014/main" id="{4C5B83C3-DE29-4A96-9B5E-5A26657C8DA5}"/>
              </a:ext>
            </a:extLst>
          </p:cNvPr>
          <p:cNvSpPr txBox="1"/>
          <p:nvPr/>
        </p:nvSpPr>
        <p:spPr>
          <a:xfrm>
            <a:off x="917246" y="8406668"/>
            <a:ext cx="8990994" cy="646331"/>
          </a:xfrm>
          <a:prstGeom prst="rect">
            <a:avLst/>
          </a:prstGeom>
          <a:noFill/>
        </p:spPr>
        <p:txBody>
          <a:bodyPr wrap="square">
            <a:spAutoFit/>
          </a:bodyPr>
          <a:lstStyle/>
          <a:p>
            <a:r>
              <a:rPr lang="zh-CN" altLang="en-US">
                <a:solidFill>
                  <a:schemeClr val="bg1"/>
                </a:solidFill>
              </a:rPr>
              <a:t>在将其传递到</a:t>
            </a:r>
            <a:r>
              <a:rPr lang="en-US" altLang="zh-CN">
                <a:solidFill>
                  <a:schemeClr val="bg1"/>
                </a:solidFill>
              </a:rPr>
              <a:t>gl_position</a:t>
            </a:r>
            <a:r>
              <a:rPr lang="zh-CN" altLang="en-US">
                <a:solidFill>
                  <a:schemeClr val="bg1"/>
                </a:solidFill>
              </a:rPr>
              <a:t>之前，将位置向量与变换矩阵相乘。我们的箱子现在应该是原来的一半大小，并且旋转</a:t>
            </a:r>
            <a:r>
              <a:rPr lang="en-US" altLang="zh-CN">
                <a:solidFill>
                  <a:schemeClr val="bg1"/>
                </a:solidFill>
              </a:rPr>
              <a:t>90</a:t>
            </a:r>
            <a:r>
              <a:rPr lang="zh-CN" altLang="en-US">
                <a:solidFill>
                  <a:schemeClr val="bg1"/>
                </a:solidFill>
              </a:rPr>
              <a:t>度（向左倾斜）：</a:t>
            </a:r>
          </a:p>
        </p:txBody>
      </p:sp>
      <p:sp>
        <p:nvSpPr>
          <p:cNvPr id="24" name="文本框 23">
            <a:extLst>
              <a:ext uri="{FF2B5EF4-FFF2-40B4-BE49-F238E27FC236}">
                <a16:creationId xmlns:a16="http://schemas.microsoft.com/office/drawing/2014/main" id="{309AEA37-F1A0-4B23-9022-442A19EB5F6F}"/>
              </a:ext>
            </a:extLst>
          </p:cNvPr>
          <p:cNvSpPr txBox="1"/>
          <p:nvPr/>
        </p:nvSpPr>
        <p:spPr>
          <a:xfrm>
            <a:off x="781291" y="6023266"/>
            <a:ext cx="5312778" cy="369332"/>
          </a:xfrm>
          <a:prstGeom prst="rect">
            <a:avLst/>
          </a:prstGeom>
          <a:noFill/>
        </p:spPr>
        <p:txBody>
          <a:bodyPr wrap="square">
            <a:spAutoFit/>
          </a:bodyPr>
          <a:lstStyle/>
          <a:p>
            <a:r>
              <a:rPr lang="zh-CN" altLang="en-US">
                <a:solidFill>
                  <a:schemeClr val="bg1"/>
                </a:solidFill>
              </a:rPr>
              <a:t>我们仍然需要将变换矩阵传递给着色器：</a:t>
            </a:r>
            <a:endParaRPr lang="zh-CN" altLang="en-US"/>
          </a:p>
        </p:txBody>
      </p:sp>
      <p:sp>
        <p:nvSpPr>
          <p:cNvPr id="25" name="文本框 24">
            <a:extLst>
              <a:ext uri="{FF2B5EF4-FFF2-40B4-BE49-F238E27FC236}">
                <a16:creationId xmlns:a16="http://schemas.microsoft.com/office/drawing/2014/main" id="{39153FD1-24ED-4ED0-8D49-6178B4EB2A82}"/>
              </a:ext>
            </a:extLst>
          </p:cNvPr>
          <p:cNvSpPr txBox="1"/>
          <p:nvPr/>
        </p:nvSpPr>
        <p:spPr>
          <a:xfrm>
            <a:off x="905361" y="6392598"/>
            <a:ext cx="8539581"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transformLoc = </a:t>
            </a:r>
            <a:r>
              <a:rPr lang="en-US" altLang="zh-CN"/>
              <a:t>glGetUniformLocation</a:t>
            </a:r>
            <a:r>
              <a:rPr lang="en-US" altLang="zh-CN" b="0" i="0">
                <a:solidFill>
                  <a:srgbClr val="E0E2E4"/>
                </a:solidFill>
                <a:effectLst/>
              </a:rPr>
              <a:t>(ourShader.ID, </a:t>
            </a:r>
            <a:r>
              <a:rPr lang="en-US" altLang="zh-CN" b="0" i="0">
                <a:solidFill>
                  <a:srgbClr val="EC7600"/>
                </a:solidFill>
                <a:effectLst/>
              </a:rPr>
              <a:t>"transform"</a:t>
            </a:r>
            <a:r>
              <a:rPr lang="en-US" altLang="zh-CN" b="0" i="0">
                <a:solidFill>
                  <a:srgbClr val="E0E2E4"/>
                </a:solidFill>
                <a:effectLst/>
              </a:rPr>
              <a:t>); </a:t>
            </a:r>
          </a:p>
          <a:p>
            <a:r>
              <a:rPr lang="en-US" altLang="zh-CN"/>
              <a:t>glUniform</a:t>
            </a:r>
            <a:r>
              <a:rPr lang="en-US" altLang="zh-CN" b="0" i="0">
                <a:solidFill>
                  <a:srgbClr val="E0E2E4"/>
                </a:solidFill>
                <a:effectLst/>
              </a:rPr>
              <a:t>Matrix4fv(transformLoc, </a:t>
            </a:r>
            <a:r>
              <a:rPr lang="en-US" altLang="zh-CN" b="0" i="0">
                <a:solidFill>
                  <a:srgbClr val="FFCD22"/>
                </a:solidFill>
                <a:effectLst/>
              </a:rPr>
              <a:t>1</a:t>
            </a:r>
            <a:r>
              <a:rPr lang="en-US" altLang="zh-CN" b="0" i="0">
                <a:solidFill>
                  <a:srgbClr val="E0E2E4"/>
                </a:solidFill>
                <a:effectLst/>
              </a:rPr>
              <a:t>, </a:t>
            </a:r>
            <a:r>
              <a:rPr lang="en-US" altLang="zh-CN" b="0" i="0">
                <a:solidFill>
                  <a:srgbClr val="8CBBAD"/>
                </a:solidFill>
                <a:effectLst/>
              </a:rPr>
              <a:t>GL_FALSE</a:t>
            </a:r>
            <a:r>
              <a:rPr lang="en-US" altLang="zh-CN" b="0" i="0">
                <a:solidFill>
                  <a:srgbClr val="E0E2E4"/>
                </a:solidFill>
                <a:effectLst/>
              </a:rPr>
              <a:t>, glm::value_ptr(trans));</a:t>
            </a:r>
            <a:endParaRPr lang="zh-CN" altLang="en-US"/>
          </a:p>
        </p:txBody>
      </p:sp>
      <p:pic>
        <p:nvPicPr>
          <p:cNvPr id="1028" name="Picture 4">
            <a:extLst>
              <a:ext uri="{FF2B5EF4-FFF2-40B4-BE49-F238E27FC236}">
                <a16:creationId xmlns:a16="http://schemas.microsoft.com/office/drawing/2014/main" id="{EB3168D1-153F-4EF3-84DC-3A389509C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9389" y="8772750"/>
            <a:ext cx="2611379" cy="2041228"/>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a:extLst>
              <a:ext uri="{FF2B5EF4-FFF2-40B4-BE49-F238E27FC236}">
                <a16:creationId xmlns:a16="http://schemas.microsoft.com/office/drawing/2014/main" id="{C8F53218-2D7C-4107-8989-55E41F5C1D39}"/>
              </a:ext>
            </a:extLst>
          </p:cNvPr>
          <p:cNvPicPr>
            <a:picLocks noChangeAspect="1"/>
          </p:cNvPicPr>
          <p:nvPr/>
        </p:nvPicPr>
        <p:blipFill>
          <a:blip r:embed="rId6"/>
          <a:stretch>
            <a:fillRect/>
          </a:stretch>
        </p:blipFill>
        <p:spPr>
          <a:xfrm>
            <a:off x="4596717" y="7078668"/>
            <a:ext cx="4848225" cy="1047750"/>
          </a:xfrm>
          <a:prstGeom prst="rect">
            <a:avLst/>
          </a:prstGeom>
        </p:spPr>
      </p:pic>
      <p:sp>
        <p:nvSpPr>
          <p:cNvPr id="32" name="文本框 31">
            <a:extLst>
              <a:ext uri="{FF2B5EF4-FFF2-40B4-BE49-F238E27FC236}">
                <a16:creationId xmlns:a16="http://schemas.microsoft.com/office/drawing/2014/main" id="{128ED7E5-5A8B-464A-AB12-7ECFAE610915}"/>
              </a:ext>
            </a:extLst>
          </p:cNvPr>
          <p:cNvSpPr txBox="1"/>
          <p:nvPr/>
        </p:nvSpPr>
        <p:spPr>
          <a:xfrm>
            <a:off x="1542279" y="7266605"/>
            <a:ext cx="2913974" cy="646331"/>
          </a:xfrm>
          <a:prstGeom prst="rect">
            <a:avLst/>
          </a:prstGeom>
          <a:noFill/>
        </p:spPr>
        <p:txBody>
          <a:bodyPr wrap="square">
            <a:spAutoFit/>
          </a:bodyPr>
          <a:lstStyle/>
          <a:p>
            <a:r>
              <a:rPr lang="zh-CN" altLang="en-US">
                <a:solidFill>
                  <a:schemeClr val="bg1"/>
                </a:solidFill>
              </a:rPr>
              <a:t>第三个参数问我们是否要转换矩阵，即交换列和行</a:t>
            </a:r>
          </a:p>
        </p:txBody>
      </p:sp>
      <p:sp>
        <p:nvSpPr>
          <p:cNvPr id="34" name="文本框 33">
            <a:extLst>
              <a:ext uri="{FF2B5EF4-FFF2-40B4-BE49-F238E27FC236}">
                <a16:creationId xmlns:a16="http://schemas.microsoft.com/office/drawing/2014/main" id="{BC96CF6E-8974-4560-B11D-4D0AF82584C6}"/>
              </a:ext>
            </a:extLst>
          </p:cNvPr>
          <p:cNvSpPr txBox="1"/>
          <p:nvPr/>
        </p:nvSpPr>
        <p:spPr>
          <a:xfrm>
            <a:off x="981970" y="12948392"/>
            <a:ext cx="8539581"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trans = glm::</a:t>
            </a:r>
            <a:r>
              <a:rPr lang="en-US" altLang="zh-CN" b="0" i="0">
                <a:solidFill>
                  <a:srgbClr val="8CBBAD"/>
                </a:solidFill>
                <a:effectLst/>
              </a:rPr>
              <a:t>mat4</a:t>
            </a:r>
            <a:r>
              <a:rPr lang="en-US" altLang="zh-CN" b="0" i="0">
                <a:solidFill>
                  <a:srgbClr val="E0E2E4"/>
                </a:solidFill>
                <a:effectLst/>
              </a:rPr>
              <a:t>(</a:t>
            </a:r>
            <a:r>
              <a:rPr lang="en-US" altLang="zh-CN" b="0" i="0">
                <a:solidFill>
                  <a:srgbClr val="FFCD22"/>
                </a:solidFill>
                <a:effectLst/>
              </a:rPr>
              <a:t>1.0f</a:t>
            </a:r>
            <a:r>
              <a:rPr lang="en-US" altLang="zh-CN" b="0" i="0">
                <a:solidFill>
                  <a:srgbClr val="E0E2E4"/>
                </a:solidFill>
                <a:effectLst/>
              </a:rPr>
              <a:t>); </a:t>
            </a:r>
          </a:p>
          <a:p>
            <a:r>
              <a:rPr lang="en-US" altLang="zh-CN" b="0" i="0">
                <a:solidFill>
                  <a:srgbClr val="E0E2E4"/>
                </a:solidFill>
                <a:effectLst/>
              </a:rPr>
              <a:t>trans = </a:t>
            </a:r>
            <a:r>
              <a:rPr lang="en-US" altLang="zh-CN"/>
              <a:t>glm::translate</a:t>
            </a:r>
            <a:r>
              <a:rPr lang="en-US" altLang="zh-CN" b="0" i="0">
                <a:solidFill>
                  <a:srgbClr val="E0E2E4"/>
                </a:solidFill>
                <a:effectLst/>
              </a:rPr>
              <a:t>(trans,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0.5f</a:t>
            </a:r>
            <a:r>
              <a:rPr lang="en-US" altLang="zh-CN" b="0" i="0">
                <a:solidFill>
                  <a:srgbClr val="E0E2E4"/>
                </a:solidFill>
                <a:effectLst/>
              </a:rPr>
              <a:t>, -</a:t>
            </a:r>
            <a:r>
              <a:rPr lang="en-US" altLang="zh-CN" b="0" i="0">
                <a:solidFill>
                  <a:srgbClr val="FFCD22"/>
                </a:solidFill>
                <a:effectLst/>
              </a:rPr>
              <a:t>0.5f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b="0" i="0">
                <a:solidFill>
                  <a:srgbClr val="E0E2E4"/>
                </a:solidFill>
                <a:effectLst/>
              </a:rPr>
              <a:t>trans = </a:t>
            </a:r>
            <a:r>
              <a:rPr lang="en-US" altLang="zh-CN"/>
              <a:t>glm::rotate</a:t>
            </a:r>
            <a:r>
              <a:rPr lang="en-US" altLang="zh-CN" b="0" i="0">
                <a:solidFill>
                  <a:srgbClr val="E0E2E4"/>
                </a:solidFill>
                <a:effectLst/>
              </a:rPr>
              <a:t>(trans, (</a:t>
            </a:r>
            <a:r>
              <a:rPr lang="en-US" altLang="zh-CN" b="1" i="0">
                <a:solidFill>
                  <a:srgbClr val="93C763"/>
                </a:solidFill>
                <a:effectLst/>
              </a:rPr>
              <a:t>float</a:t>
            </a:r>
            <a:r>
              <a:rPr lang="en-US" altLang="zh-CN" b="0" i="0">
                <a:solidFill>
                  <a:srgbClr val="E0E2E4"/>
                </a:solidFill>
                <a:effectLst/>
              </a:rPr>
              <a:t>)</a:t>
            </a:r>
            <a:r>
              <a:rPr lang="en-US" altLang="zh-CN"/>
              <a:t>glfwGetTime</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a:t>
            </a:r>
            <a:endParaRPr lang="zh-CN" altLang="en-US"/>
          </a:p>
        </p:txBody>
      </p:sp>
      <p:sp>
        <p:nvSpPr>
          <p:cNvPr id="35" name="文本框 34">
            <a:extLst>
              <a:ext uri="{FF2B5EF4-FFF2-40B4-BE49-F238E27FC236}">
                <a16:creationId xmlns:a16="http://schemas.microsoft.com/office/drawing/2014/main" id="{2268990B-36A4-44DA-BA78-20A7822CE7FF}"/>
              </a:ext>
            </a:extLst>
          </p:cNvPr>
          <p:cNvSpPr txBox="1"/>
          <p:nvPr/>
        </p:nvSpPr>
        <p:spPr>
          <a:xfrm>
            <a:off x="905361" y="12576388"/>
            <a:ext cx="5312778" cy="369332"/>
          </a:xfrm>
          <a:prstGeom prst="rect">
            <a:avLst/>
          </a:prstGeom>
          <a:noFill/>
        </p:spPr>
        <p:txBody>
          <a:bodyPr wrap="square">
            <a:spAutoFit/>
          </a:bodyPr>
          <a:lstStyle/>
          <a:p>
            <a:r>
              <a:rPr lang="zh-CN" altLang="en-US">
                <a:solidFill>
                  <a:schemeClr val="bg1"/>
                </a:solidFill>
              </a:rPr>
              <a:t>可以试着让我们的图形动起来：</a:t>
            </a:r>
            <a:endParaRPr lang="zh-CN" altLang="en-US"/>
          </a:p>
        </p:txBody>
      </p:sp>
      <p:pic>
        <p:nvPicPr>
          <p:cNvPr id="30" name="transformations">
            <a:hlinkClick r:id="" action="ppaction://media"/>
            <a:extLst>
              <a:ext uri="{FF2B5EF4-FFF2-40B4-BE49-F238E27FC236}">
                <a16:creationId xmlns:a16="http://schemas.microsoft.com/office/drawing/2014/main" id="{ED13928D-060C-4638-BD4C-896D8782383B}"/>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499389" y="11519300"/>
            <a:ext cx="2527676" cy="1895757"/>
          </a:xfrm>
          <a:prstGeom prst="rect">
            <a:avLst/>
          </a:prstGeom>
        </p:spPr>
      </p:pic>
    </p:spTree>
    <p:extLst>
      <p:ext uri="{BB962C8B-B14F-4D97-AF65-F5344CB8AC3E}">
        <p14:creationId xmlns:p14="http://schemas.microsoft.com/office/powerpoint/2010/main" val="106911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07" fill="hold"/>
                                        <p:tgtEl>
                                          <p:spTgt spid="3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0"/>
                </p:tgtEl>
              </p:cMediaNode>
            </p:video>
            <p:seq concurrent="1" nextAc="seek">
              <p:cTn id="8" restart="whenNotActive" fill="hold" evtFilter="cancelBubble" nodeType="interactiveSeq">
                <p:stCondLst>
                  <p:cond evt="onClick" delay="0">
                    <p:tgtEl>
                      <p:spTgt spid="3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0"/>
                                        </p:tgtEl>
                                      </p:cBhvr>
                                    </p:cmd>
                                  </p:childTnLst>
                                </p:cTn>
                              </p:par>
                            </p:childTnLst>
                          </p:cTn>
                        </p:par>
                      </p:childTnLst>
                    </p:cTn>
                  </p:par>
                </p:childTnLst>
              </p:cTn>
              <p:nextCondLst>
                <p:cond evt="onClick" delay="0">
                  <p:tgtEl>
                    <p:spTgt spid="3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3EF1CC-2FEF-4269-8F7C-9F7E433D1168}"/>
              </a:ext>
            </a:extLst>
          </p:cNvPr>
          <p:cNvSpPr txBox="1"/>
          <p:nvPr/>
        </p:nvSpPr>
        <p:spPr>
          <a:xfrm>
            <a:off x="826770" y="835581"/>
            <a:ext cx="9170670" cy="253986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使用应用在箱子上的最后一个变换，尝试将其</a:t>
            </a:r>
            <a:r>
              <a:rPr kumimoji="0" lang="zh-CN" altLang="en-US"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代码</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改变为先旋转，后位移。看看发生了什么，试着想想为什么会发生这样的事情：</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参考解答</a:t>
            </a:r>
            <a:endParaRPr kumimoji="0" lang="en-US"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尝试再次调用glDrawElements画出第二个箱子，</a:t>
            </a:r>
            <a:r>
              <a:rPr kumimoji="0" lang="zh-CN" altLang="zh-CN"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只</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使用变换将其摆放在不同的位置。让这个箱子被摆放在窗口的左上角，并且会不断的缩放（而不是旋转）。（</a:t>
            </a:r>
            <a:r>
              <a:rPr kumimoji="0" lang="zh-CN" altLang="zh-CN"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sin</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函数在这里会很有用，不过注意使用</a:t>
            </a:r>
            <a:r>
              <a:rPr kumimoji="0" lang="zh-CN" altLang="zh-CN"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sin</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函数时应用负值会导致物体被翻转）：</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参考解答</a:t>
            </a:r>
            <a:endPar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4CE2773-E8F2-4A0E-8B06-06C94ADF788E}"/>
              </a:ext>
            </a:extLst>
          </p:cNvPr>
          <p:cNvSpPr txBox="1"/>
          <p:nvPr/>
        </p:nvSpPr>
        <p:spPr>
          <a:xfrm>
            <a:off x="4004482" y="341703"/>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sz="2000" b="1">
                <a:solidFill>
                  <a:schemeClr val="accent3"/>
                </a:solidFill>
                <a:latin typeface="Consolas" panose="020B0609020204030204" pitchFamily="49" charset="0"/>
              </a:rPr>
              <a:t>练习</a:t>
            </a:r>
            <a:endParaRPr kumimoji="0" lang="zh-CN" altLang="zh-CN" sz="4400" b="1" i="0" u="none" strike="noStrike" cap="none" normalizeH="0" baseline="0">
              <a:ln>
                <a:noFill/>
              </a:ln>
              <a:solidFill>
                <a:schemeClr val="accent3"/>
              </a:solidFill>
              <a:effectLst/>
              <a:latin typeface="Arial" panose="020B0604020202020204" pitchFamily="34" charset="0"/>
            </a:endParaRPr>
          </a:p>
        </p:txBody>
      </p:sp>
    </p:spTree>
    <p:extLst>
      <p:ext uri="{BB962C8B-B14F-4D97-AF65-F5344CB8AC3E}">
        <p14:creationId xmlns:p14="http://schemas.microsoft.com/office/powerpoint/2010/main" val="3441483760"/>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4994</TotalTime>
  <Words>1264</Words>
  <Application>Microsoft Office PowerPoint</Application>
  <PresentationFormat>自定义</PresentationFormat>
  <Paragraphs>102</Paragraphs>
  <Slides>7</Slides>
  <Notes>1</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等线</vt:lpstr>
      <vt:lpstr>仿宋</vt:lpstr>
      <vt:lpstr>华文琥珀</vt:lpstr>
      <vt:lpstr>宋体</vt:lpstr>
      <vt:lpstr>Microsoft Yahei</vt:lpstr>
      <vt:lpstr>Microsoft Yahei</vt:lpstr>
      <vt:lpstr>Arial</vt:lpstr>
      <vt:lpstr>Calibri</vt:lpstr>
      <vt:lpstr>Cambria</vt:lpstr>
      <vt:lpstr>Cambria Math</vt:lpstr>
      <vt:lpstr>Consolas</vt:lpstr>
      <vt:lpstr>Courier New</vt:lpstr>
      <vt:lpstr>Open Sans</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1568</cp:revision>
  <dcterms:created xsi:type="dcterms:W3CDTF">2020-06-26T01:00:00Z</dcterms:created>
  <dcterms:modified xsi:type="dcterms:W3CDTF">2022-02-13T01:46:46Z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35C8A0B9FA4B4BC7B03E97E74C2317FB</vt:lpwstr>
  </property>
</Properties>
</file>