
<file path=[Content_Types].xml><?xml version="1.0" encoding="utf-8"?>
<Types xmlns="http://schemas.openxmlformats.org/package/2006/content-types">
  <Default Extension="bin" ContentType="application/vnd.openxmlformats-officedocument.oleObject"/>
  <Default Extension="jpeg" ContentType="image/jpeg"/>
  <Default Extension="mp4" ContentType="video/mp4"/>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316" r:id="rId2"/>
    <p:sldId id="317" r:id="rId3"/>
    <p:sldId id="318" r:id="rId4"/>
    <p:sldId id="319" r:id="rId5"/>
    <p:sldId id="320" r:id="rId6"/>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F54E01-4EF1-4652-AD5E-BDA7E3B94D0E}">
          <p14:sldIdLst>
            <p14:sldId id="316"/>
            <p14:sldId id="317"/>
            <p14:sldId id="318"/>
            <p14:sldId id="319"/>
            <p14:sldId id="320"/>
          </p14:sldIdLst>
        </p14:section>
      </p14:sectionLst>
    </p:ex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45C2"/>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519" autoAdjust="0"/>
  </p:normalViewPr>
  <p:slideViewPr>
    <p:cSldViewPr snapToGrid="0" showGuides="1">
      <p:cViewPr>
        <p:scale>
          <a:sx n="100" d="100"/>
          <a:sy n="100" d="100"/>
        </p:scale>
        <p:origin x="480" y="58"/>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2022/2/15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2022/2/15</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70FF05-BDD8-42F0-BA90-04AD6ABB1C0C}" type="slidenum">
              <a:rPr lang="zh-CN" altLang="en-US" smtClean="0"/>
              <a:t>1</a:t>
            </a:fld>
            <a:endParaRPr lang="zh-CN" altLang="en-US"/>
          </a:p>
        </p:txBody>
      </p:sp>
    </p:spTree>
    <p:extLst>
      <p:ext uri="{BB962C8B-B14F-4D97-AF65-F5344CB8AC3E}">
        <p14:creationId xmlns:p14="http://schemas.microsoft.com/office/powerpoint/2010/main" val="252582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2022/2/15</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microsoft.com/office/2007/relationships/hdphoto" Target="../media/hdphoto2.wdp"/><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3" Type="http://schemas.openxmlformats.org/officeDocument/2006/relationships/hyperlink" Target="https://learnopengl.com/code_viewer.php?code=getting-started/camera-exercise2" TargetMode="External"/><Relationship Id="rId2" Type="http://schemas.openxmlformats.org/officeDocument/2006/relationships/hyperlink" Target="https://learnopengl.com/code_viewer.php?code=getting-started/camera-exercise1" TargetMode="Externa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56101" y="313092"/>
            <a:ext cx="5312619" cy="36830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b="1" i="0">
                <a:solidFill>
                  <a:srgbClr val="FFC000"/>
                </a:solidFill>
                <a:effectLst/>
                <a:latin typeface="宋体" panose="02010600030101010101" pitchFamily="2" charset="-122"/>
                <a:ea typeface="宋体" panose="02010600030101010101" pitchFamily="2" charset="-122"/>
              </a:rPr>
              <a:t>摄像机</a:t>
            </a:r>
            <a:r>
              <a:rPr lang="en-US" altLang="zh-CN" b="0" i="0">
                <a:solidFill>
                  <a:srgbClr val="FFC000"/>
                </a:solidFill>
                <a:effectLst/>
                <a:latin typeface="宋体" panose="02010600030101010101" pitchFamily="2" charset="-122"/>
                <a:ea typeface="宋体" panose="02010600030101010101" pitchFamily="2" charset="-122"/>
              </a:rPr>
              <a:t>(Camera)</a:t>
            </a:r>
            <a:endParaRPr kumimoji="0" lang="zh-CN" altLang="zh-CN" b="0" i="0" u="none" strike="noStrike" cap="none" normalizeH="0" baseline="0">
              <a:ln>
                <a:noFill/>
              </a:ln>
              <a:solidFill>
                <a:srgbClr val="FFC000"/>
              </a:solidFill>
              <a:effectLst/>
              <a:latin typeface="Open Sans" panose="020B0606030504020204" pitchFamily="34" charset="0"/>
              <a:cs typeface="Open Sans" panose="020B0606030504020204" pitchFamily="34" charset="0"/>
            </a:endParaRPr>
          </a:p>
        </p:txBody>
      </p:sp>
      <p:grpSp>
        <p:nvGrpSpPr>
          <p:cNvPr id="3" name="组合 2"/>
          <p:cNvGrpSpPr/>
          <p:nvPr/>
        </p:nvGrpSpPr>
        <p:grpSpPr>
          <a:xfrm>
            <a:off x="1489188" y="1822488"/>
            <a:ext cx="7831221" cy="1666825"/>
            <a:chOff x="1291114" y="1631315"/>
            <a:chExt cx="7831455" cy="1666875"/>
          </a:xfrm>
        </p:grpSpPr>
        <p:sp>
          <p:nvSpPr>
            <p:cNvPr id="2" name="矩形 1"/>
            <p:cNvSpPr/>
            <p:nvPr/>
          </p:nvSpPr>
          <p:spPr>
            <a:xfrm>
              <a:off x="1291114" y="1631315"/>
              <a:ext cx="7831455" cy="1666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569" y="1631315"/>
              <a:ext cx="7620000" cy="166687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文本框 8"/>
          <p:cNvSpPr txBox="1"/>
          <p:nvPr/>
        </p:nvSpPr>
        <p:spPr>
          <a:xfrm>
            <a:off x="955462" y="787052"/>
            <a:ext cx="9037050" cy="6451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0" i="0">
                <a:solidFill>
                  <a:srgbClr val="222222"/>
                </a:solidFill>
                <a:effectLst/>
                <a:latin typeface="宋体" panose="02010600030101010101" pitchFamily="2" charset="-122"/>
                <a:ea typeface="宋体" panose="02010600030101010101" pitchFamily="2" charset="-122"/>
              </a:rPr>
              <a:t>OpenGL</a:t>
            </a:r>
            <a:r>
              <a:rPr lang="zh-CN" altLang="en-US" b="0" i="0">
                <a:solidFill>
                  <a:srgbClr val="222222"/>
                </a:solidFill>
                <a:effectLst/>
                <a:latin typeface="宋体" panose="02010600030101010101" pitchFamily="2" charset="-122"/>
                <a:ea typeface="宋体" panose="02010600030101010101" pitchFamily="2" charset="-122"/>
              </a:rPr>
              <a:t>本身没有</a:t>
            </a:r>
            <a:r>
              <a:rPr lang="zh-CN" altLang="en-US" b="1" i="0">
                <a:solidFill>
                  <a:srgbClr val="222222"/>
                </a:solidFill>
                <a:effectLst/>
                <a:latin typeface="宋体" panose="02010600030101010101" pitchFamily="2" charset="-122"/>
                <a:ea typeface="宋体" panose="02010600030101010101" pitchFamily="2" charset="-122"/>
              </a:rPr>
              <a:t>摄像机</a:t>
            </a:r>
            <a:r>
              <a:rPr lang="en-US" altLang="zh-CN" b="0" i="0">
                <a:solidFill>
                  <a:srgbClr val="222222"/>
                </a:solidFill>
                <a:effectLst/>
                <a:latin typeface="宋体" panose="02010600030101010101" pitchFamily="2" charset="-122"/>
                <a:ea typeface="宋体" panose="02010600030101010101" pitchFamily="2" charset="-122"/>
              </a:rPr>
              <a:t>(Camera)</a:t>
            </a:r>
            <a:r>
              <a:rPr lang="zh-CN" altLang="en-US" b="0" i="0">
                <a:solidFill>
                  <a:srgbClr val="222222"/>
                </a:solidFill>
                <a:effectLst/>
                <a:latin typeface="宋体" panose="02010600030101010101" pitchFamily="2" charset="-122"/>
                <a:ea typeface="宋体" panose="02010600030101010101" pitchFamily="2" charset="-122"/>
              </a:rPr>
              <a:t>的定义，但我们可以通过把场景中的所有物体往相反方向移动的方式来模拟出摄像机，产生一种</a:t>
            </a:r>
            <a:r>
              <a:rPr lang="zh-CN" altLang="en-US" b="1" i="0">
                <a:solidFill>
                  <a:srgbClr val="222222"/>
                </a:solidFill>
                <a:effectLst/>
                <a:latin typeface="宋体" panose="02010600030101010101" pitchFamily="2" charset="-122"/>
                <a:ea typeface="宋体" panose="02010600030101010101" pitchFamily="2" charset="-122"/>
              </a:rPr>
              <a:t>我们</a:t>
            </a:r>
            <a:r>
              <a:rPr lang="zh-CN" altLang="en-US" b="0" i="0">
                <a:solidFill>
                  <a:srgbClr val="222222"/>
                </a:solidFill>
                <a:effectLst/>
                <a:latin typeface="宋体" panose="02010600030101010101" pitchFamily="2" charset="-122"/>
                <a:ea typeface="宋体" panose="02010600030101010101" pitchFamily="2" charset="-122"/>
              </a:rPr>
              <a:t>在移动的感觉。</a:t>
            </a:r>
            <a:endParaRPr lang="zh-CN" altLang="en-US">
              <a:latin typeface="宋体" panose="02010600030101010101" pitchFamily="2" charset="-122"/>
              <a:ea typeface="宋体" panose="02010600030101010101" pitchFamily="2" charset="-122"/>
            </a:endParaRPr>
          </a:p>
        </p:txBody>
      </p:sp>
      <p:sp>
        <p:nvSpPr>
          <p:cNvPr id="10" name="文本框 9"/>
          <p:cNvSpPr txBox="1"/>
          <p:nvPr/>
        </p:nvSpPr>
        <p:spPr>
          <a:xfrm>
            <a:off x="580484" y="3899564"/>
            <a:ext cx="9480417" cy="286232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solidFill>
                  <a:srgbClr val="92D050"/>
                </a:solidFill>
              </a:rPr>
              <a:t>//1</a:t>
            </a:r>
            <a:r>
              <a:rPr lang="zh-CN" altLang="en-US">
                <a:solidFill>
                  <a:srgbClr val="92D050"/>
                </a:solidFill>
              </a:rPr>
              <a:t>、</a:t>
            </a:r>
            <a:r>
              <a:rPr lang="zh-CN" altLang="en-US" b="1">
                <a:solidFill>
                  <a:srgbClr val="92D050"/>
                </a:solidFill>
              </a:rPr>
              <a:t>摄像机位置</a:t>
            </a:r>
            <a:r>
              <a:rPr lang="en-US" altLang="zh-CN" b="1">
                <a:solidFill>
                  <a:srgbClr val="00B050"/>
                </a:solidFill>
              </a:rPr>
              <a:t>P</a:t>
            </a:r>
            <a:endParaRPr lang="en-US" altLang="zh-CN" b="0" i="0">
              <a:solidFill>
                <a:srgbClr val="00B050"/>
              </a:solidFill>
              <a:effectLst/>
            </a:endParaRPr>
          </a:p>
          <a:p>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cameraPos =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3.0f</a:t>
            </a:r>
            <a:r>
              <a:rPr lang="en-US" altLang="zh-CN" b="0" i="0">
                <a:solidFill>
                  <a:srgbClr val="E0E2E4"/>
                </a:solidFill>
                <a:effectLst/>
              </a:rPr>
              <a:t>); </a:t>
            </a:r>
            <a:endParaRPr lang="en-US" altLang="zh-CN">
              <a:solidFill>
                <a:srgbClr val="92D050"/>
              </a:solidFill>
            </a:endParaRPr>
          </a:p>
          <a:p>
            <a:pPr algn="l"/>
            <a:r>
              <a:rPr lang="en-US" altLang="zh-CN">
                <a:solidFill>
                  <a:srgbClr val="92D050"/>
                </a:solidFill>
              </a:rPr>
              <a:t>//</a:t>
            </a:r>
            <a:r>
              <a:rPr lang="en-US" altLang="zh-CN" b="1" i="0">
                <a:solidFill>
                  <a:srgbClr val="92D050"/>
                </a:solidFill>
                <a:effectLst/>
              </a:rPr>
              <a:t>2</a:t>
            </a:r>
            <a:r>
              <a:rPr lang="zh-CN" altLang="en-US" b="1" i="0">
                <a:solidFill>
                  <a:srgbClr val="92D050"/>
                </a:solidFill>
                <a:effectLst/>
              </a:rPr>
              <a:t>、摄像机方向</a:t>
            </a:r>
            <a:r>
              <a:rPr lang="en-US" altLang="zh-CN" b="1" i="0">
                <a:solidFill>
                  <a:srgbClr val="FFFF00"/>
                </a:solidFill>
                <a:effectLst/>
              </a:rPr>
              <a:t>D</a:t>
            </a:r>
          </a:p>
          <a:p>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cameraTarget =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cameraDirection = glm::normalize(cameraPos - cameraTarget);</a:t>
            </a:r>
          </a:p>
          <a:p>
            <a:pPr algn="l"/>
            <a:r>
              <a:rPr lang="en-US" altLang="zh-CN">
                <a:solidFill>
                  <a:srgbClr val="92D050"/>
                </a:solidFill>
              </a:rPr>
              <a:t>//3</a:t>
            </a:r>
            <a:r>
              <a:rPr lang="zh-CN" altLang="en-US">
                <a:solidFill>
                  <a:srgbClr val="92D050"/>
                </a:solidFill>
              </a:rPr>
              <a:t>、</a:t>
            </a:r>
            <a:r>
              <a:rPr lang="zh-CN" altLang="en-US" b="1" i="0">
                <a:solidFill>
                  <a:srgbClr val="92D050"/>
                </a:solidFill>
                <a:effectLst/>
              </a:rPr>
              <a:t>右轴</a:t>
            </a:r>
            <a:r>
              <a:rPr lang="en-US" altLang="zh-CN" b="1" i="0">
                <a:solidFill>
                  <a:srgbClr val="00B0F0"/>
                </a:solidFill>
                <a:effectLst/>
              </a:rPr>
              <a:t>R</a:t>
            </a:r>
          </a:p>
          <a:p>
            <a:pPr algn="l"/>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up =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pPr algn="l"/>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cameraRight = glm::normalize(</a:t>
            </a:r>
            <a:r>
              <a:rPr lang="en-US" altLang="zh-CN"/>
              <a:t>glm::cross</a:t>
            </a:r>
            <a:r>
              <a:rPr lang="en-US" altLang="zh-CN" b="0" i="0">
                <a:solidFill>
                  <a:srgbClr val="E0E2E4"/>
                </a:solidFill>
                <a:effectLst/>
              </a:rPr>
              <a:t>(up, cameraDirection));</a:t>
            </a:r>
          </a:p>
          <a:p>
            <a:pPr algn="l"/>
            <a:r>
              <a:rPr lang="en-US" altLang="zh-CN">
                <a:solidFill>
                  <a:srgbClr val="92D050"/>
                </a:solidFill>
              </a:rPr>
              <a:t>//4</a:t>
            </a:r>
            <a:r>
              <a:rPr lang="zh-CN" altLang="en-US">
                <a:solidFill>
                  <a:srgbClr val="92D050"/>
                </a:solidFill>
              </a:rPr>
              <a:t>、</a:t>
            </a:r>
            <a:r>
              <a:rPr lang="zh-CN" altLang="en-US" b="1" i="0">
                <a:solidFill>
                  <a:srgbClr val="92D050"/>
                </a:solidFill>
                <a:effectLst/>
              </a:rPr>
              <a:t>上轴</a:t>
            </a:r>
            <a:r>
              <a:rPr lang="en-US" altLang="zh-CN" b="1" i="0">
                <a:solidFill>
                  <a:srgbClr val="DB45C2"/>
                </a:solidFill>
                <a:effectLst/>
              </a:rPr>
              <a:t>U</a:t>
            </a:r>
          </a:p>
          <a:p>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cameraUp = </a:t>
            </a:r>
            <a:r>
              <a:rPr lang="en-US" altLang="zh-CN"/>
              <a:t>glm::cross</a:t>
            </a:r>
            <a:r>
              <a:rPr lang="en-US" altLang="zh-CN" b="0" i="0">
                <a:solidFill>
                  <a:srgbClr val="E0E2E4"/>
                </a:solidFill>
                <a:effectLst/>
              </a:rPr>
              <a:t>(cameraDirection, cameraRight);</a:t>
            </a:r>
          </a:p>
        </p:txBody>
      </p:sp>
      <p:sp>
        <p:nvSpPr>
          <p:cNvPr id="11" name="文本框 10">
            <a:extLst>
              <a:ext uri="{FF2B5EF4-FFF2-40B4-BE49-F238E27FC236}">
                <a16:creationId xmlns:a16="http://schemas.microsoft.com/office/drawing/2014/main" id="{0F437137-F8E6-43B8-B3CA-02E0370F056C}"/>
              </a:ext>
            </a:extLst>
          </p:cNvPr>
          <p:cNvSpPr txBox="1"/>
          <p:nvPr/>
        </p:nvSpPr>
        <p:spPr>
          <a:xfrm>
            <a:off x="2224746" y="3579948"/>
            <a:ext cx="649848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i="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方向向量并不是最好的名字，因为它实际上指向相反的方向</a:t>
            </a:r>
            <a:endParaRPr lang="zh-CN" altLang="en-US">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88BC2818-6DFC-4F38-B6C0-F91DE6B316DA}"/>
              </a:ext>
            </a:extLst>
          </p:cNvPr>
          <p:cNvSpPr txBox="1"/>
          <p:nvPr/>
        </p:nvSpPr>
        <p:spPr>
          <a:xfrm>
            <a:off x="740730" y="10845801"/>
            <a:ext cx="9251782"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const</a:t>
            </a:r>
            <a:r>
              <a:rPr lang="en-US" altLang="zh-CN" b="0" i="0">
                <a:solidFill>
                  <a:srgbClr val="E0E2E4"/>
                </a:solidFill>
                <a:effectLst/>
              </a:rPr>
              <a:t> </a:t>
            </a:r>
            <a:r>
              <a:rPr lang="en-US" altLang="zh-CN" b="1" i="0">
                <a:solidFill>
                  <a:srgbClr val="93C763"/>
                </a:solidFill>
                <a:effectLst/>
              </a:rPr>
              <a:t>float</a:t>
            </a:r>
            <a:r>
              <a:rPr lang="en-US" altLang="zh-CN" b="0" i="0">
                <a:solidFill>
                  <a:srgbClr val="E0E2E4"/>
                </a:solidFill>
                <a:effectLst/>
              </a:rPr>
              <a:t> radius = </a:t>
            </a:r>
            <a:r>
              <a:rPr lang="en-US" altLang="zh-CN" b="0" i="0">
                <a:solidFill>
                  <a:srgbClr val="FFCD22"/>
                </a:solidFill>
                <a:effectLst/>
              </a:rPr>
              <a:t>10.0f</a:t>
            </a:r>
            <a:r>
              <a:rPr lang="en-US" altLang="zh-CN" b="0" i="0">
                <a:solidFill>
                  <a:srgbClr val="E0E2E4"/>
                </a:solidFill>
                <a:effectLst/>
              </a:rPr>
              <a:t>; </a:t>
            </a:r>
          </a:p>
          <a:p>
            <a:r>
              <a:rPr lang="en-US" altLang="zh-CN" b="1" i="0">
                <a:solidFill>
                  <a:srgbClr val="93C763"/>
                </a:solidFill>
                <a:effectLst/>
              </a:rPr>
              <a:t>float</a:t>
            </a:r>
            <a:r>
              <a:rPr lang="en-US" altLang="zh-CN" b="0" i="0">
                <a:solidFill>
                  <a:srgbClr val="E0E2E4"/>
                </a:solidFill>
                <a:effectLst/>
              </a:rPr>
              <a:t> camX = </a:t>
            </a:r>
            <a:r>
              <a:rPr lang="en-US" altLang="zh-CN" b="0" i="0">
                <a:solidFill>
                  <a:srgbClr val="8CBBAD"/>
                </a:solidFill>
                <a:effectLst/>
              </a:rPr>
              <a:t>sin</a:t>
            </a:r>
            <a:r>
              <a:rPr lang="en-US" altLang="zh-CN" b="0" i="0">
                <a:solidFill>
                  <a:srgbClr val="E0E2E4"/>
                </a:solidFill>
                <a:effectLst/>
              </a:rPr>
              <a:t>(</a:t>
            </a:r>
            <a:r>
              <a:rPr lang="en-US" altLang="zh-CN"/>
              <a:t>glfwGetTime</a:t>
            </a:r>
            <a:r>
              <a:rPr lang="en-US" altLang="zh-CN" b="0" i="0">
                <a:solidFill>
                  <a:srgbClr val="E0E2E4"/>
                </a:solidFill>
                <a:effectLst/>
              </a:rPr>
              <a:t>()) * radius; </a:t>
            </a:r>
          </a:p>
          <a:p>
            <a:r>
              <a:rPr lang="en-US" altLang="zh-CN" b="1" i="0">
                <a:solidFill>
                  <a:srgbClr val="93C763"/>
                </a:solidFill>
                <a:effectLst/>
              </a:rPr>
              <a:t>float</a:t>
            </a:r>
            <a:r>
              <a:rPr lang="en-US" altLang="zh-CN" b="0" i="0">
                <a:solidFill>
                  <a:srgbClr val="E0E2E4"/>
                </a:solidFill>
                <a:effectLst/>
              </a:rPr>
              <a:t> camZ = </a:t>
            </a:r>
            <a:r>
              <a:rPr lang="en-US" altLang="zh-CN" b="0" i="0">
                <a:solidFill>
                  <a:srgbClr val="8CBBAD"/>
                </a:solidFill>
                <a:effectLst/>
              </a:rPr>
              <a:t>cos</a:t>
            </a:r>
            <a:r>
              <a:rPr lang="en-US" altLang="zh-CN" b="0" i="0">
                <a:solidFill>
                  <a:srgbClr val="E0E2E4"/>
                </a:solidFill>
                <a:effectLst/>
              </a:rPr>
              <a:t>(</a:t>
            </a:r>
            <a:r>
              <a:rPr lang="en-US" altLang="zh-CN"/>
              <a:t>glfwGetTime</a:t>
            </a:r>
            <a:r>
              <a:rPr lang="en-US" altLang="zh-CN" b="0" i="0">
                <a:solidFill>
                  <a:srgbClr val="E0E2E4"/>
                </a:solidFill>
                <a:effectLst/>
              </a:rPr>
              <a:t>()) * radius; </a:t>
            </a:r>
          </a:p>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view; </a:t>
            </a:r>
          </a:p>
          <a:p>
            <a:r>
              <a:rPr lang="en-US" altLang="zh-CN" b="0" i="0">
                <a:solidFill>
                  <a:srgbClr val="E0E2E4"/>
                </a:solidFill>
                <a:effectLst/>
              </a:rPr>
              <a:t>view = </a:t>
            </a:r>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(camX, </a:t>
            </a:r>
            <a:r>
              <a:rPr lang="en-US" altLang="zh-CN" b="0" i="0">
                <a:solidFill>
                  <a:srgbClr val="FFCD22"/>
                </a:solidFill>
                <a:effectLst/>
              </a:rPr>
              <a:t>0.0</a:t>
            </a:r>
            <a:r>
              <a:rPr lang="en-US" altLang="zh-CN" b="0" i="0">
                <a:solidFill>
                  <a:srgbClr val="E0E2E4"/>
                </a:solidFill>
                <a:effectLst/>
              </a:rPr>
              <a:t>, camZ),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1.0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a:t>
            </a:r>
            <a:endParaRPr lang="zh-CN" altLang="en-US"/>
          </a:p>
        </p:txBody>
      </p:sp>
      <p:sp>
        <p:nvSpPr>
          <p:cNvPr id="15" name="文本框 14">
            <a:extLst>
              <a:ext uri="{FF2B5EF4-FFF2-40B4-BE49-F238E27FC236}">
                <a16:creationId xmlns:a16="http://schemas.microsoft.com/office/drawing/2014/main" id="{842C37E3-EFD6-42AC-9024-1EBE059720F9}"/>
              </a:ext>
            </a:extLst>
          </p:cNvPr>
          <p:cNvSpPr txBox="1"/>
          <p:nvPr/>
        </p:nvSpPr>
        <p:spPr>
          <a:xfrm>
            <a:off x="611658" y="8850010"/>
            <a:ext cx="9418065"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view; </a:t>
            </a:r>
          </a:p>
          <a:p>
            <a:r>
              <a:rPr lang="en-US" altLang="zh-CN" b="0" i="0">
                <a:solidFill>
                  <a:srgbClr val="E0E2E4"/>
                </a:solidFill>
                <a:effectLst/>
              </a:rPr>
              <a:t>view = </a:t>
            </a:r>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3.0f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a:t>
            </a:r>
            <a:endParaRPr lang="zh-CN" altLang="en-US"/>
          </a:p>
        </p:txBody>
      </p:sp>
      <p:pic>
        <p:nvPicPr>
          <p:cNvPr id="6" name="图片 5">
            <a:extLst>
              <a:ext uri="{FF2B5EF4-FFF2-40B4-BE49-F238E27FC236}">
                <a16:creationId xmlns:a16="http://schemas.microsoft.com/office/drawing/2014/main" id="{02A644DE-A04D-44EE-B4C8-EC06E03D8D95}"/>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2224746" y="6871564"/>
            <a:ext cx="6305550" cy="1533525"/>
          </a:xfrm>
          <a:prstGeom prst="rect">
            <a:avLst/>
          </a:prstGeom>
        </p:spPr>
      </p:pic>
      <p:pic>
        <p:nvPicPr>
          <p:cNvPr id="1239" name="camera_circle">
            <a:hlinkClick r:id="" action="ppaction://media"/>
            <a:extLst>
              <a:ext uri="{FF2B5EF4-FFF2-40B4-BE49-F238E27FC236}">
                <a16:creationId xmlns:a16="http://schemas.microsoft.com/office/drawing/2014/main" id="{1B640521-70C1-4336-9F62-94E8DCB79EF9}"/>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6600989" y="9571930"/>
            <a:ext cx="2993390" cy="2245043"/>
          </a:xfrm>
          <a:prstGeom prst="rect">
            <a:avLst/>
          </a:prstGeom>
        </p:spPr>
      </p:pic>
      <p:pic>
        <p:nvPicPr>
          <p:cNvPr id="30" name="图片 29">
            <a:extLst>
              <a:ext uri="{FF2B5EF4-FFF2-40B4-BE49-F238E27FC236}">
                <a16:creationId xmlns:a16="http://schemas.microsoft.com/office/drawing/2014/main" id="{6ABF7A0E-E59A-41A3-9A98-F6511A9A8F71}"/>
              </a:ext>
            </a:extLst>
          </p:cNvPr>
          <p:cNvPicPr>
            <a:picLocks noChangeAspect="1"/>
          </p:cNvPicPr>
          <p:nvPr/>
        </p:nvPicPr>
        <p:blipFill>
          <a:blip r:embed="rId9"/>
          <a:stretch>
            <a:fillRect/>
          </a:stretch>
        </p:blipFill>
        <p:spPr>
          <a:xfrm>
            <a:off x="955462" y="9913665"/>
            <a:ext cx="5466453" cy="540478"/>
          </a:xfrm>
          <a:prstGeom prst="rect">
            <a:avLst/>
          </a:prstGeom>
        </p:spPr>
      </p:pic>
      <p:pic>
        <p:nvPicPr>
          <p:cNvPr id="2050" name="Picture 2">
            <a:extLst>
              <a:ext uri="{FF2B5EF4-FFF2-40B4-BE49-F238E27FC236}">
                <a16:creationId xmlns:a16="http://schemas.microsoft.com/office/drawing/2014/main" id="{B83C1B55-5D2E-4081-8FC0-C0D6C24167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2292" y="4104305"/>
            <a:ext cx="2104615" cy="191099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350019A2-FB34-46FB-8999-BEAC75F37C05}"/>
              </a:ext>
            </a:extLst>
          </p:cNvPr>
          <p:cNvSpPr txBox="1"/>
          <p:nvPr/>
        </p:nvSpPr>
        <p:spPr>
          <a:xfrm>
            <a:off x="818628" y="1442684"/>
            <a:ext cx="8660652" cy="369332"/>
          </a:xfrm>
          <a:prstGeom prst="rect">
            <a:avLst/>
          </a:prstGeom>
          <a:noFill/>
        </p:spPr>
        <p:txBody>
          <a:bodyPr wrap="square">
            <a:spAutoFit/>
          </a:bodyPr>
          <a:lstStyle/>
          <a:p>
            <a:r>
              <a:rPr lang="zh-CN" altLang="en-US">
                <a:solidFill>
                  <a:schemeClr val="bg1"/>
                </a:solidFill>
              </a:rPr>
              <a:t>以相机位置为原点，创建具有3个垂直单位轴的坐标系</a:t>
            </a:r>
          </a:p>
        </p:txBody>
      </p:sp>
      <p:cxnSp>
        <p:nvCxnSpPr>
          <p:cNvPr id="7" name="直接箭头连接符 6">
            <a:extLst>
              <a:ext uri="{FF2B5EF4-FFF2-40B4-BE49-F238E27FC236}">
                <a16:creationId xmlns:a16="http://schemas.microsoft.com/office/drawing/2014/main" id="{E70EDC3A-00BF-45CF-A4F4-09779FFADC91}"/>
              </a:ext>
            </a:extLst>
          </p:cNvPr>
          <p:cNvCxnSpPr>
            <a:cxnSpLocks/>
          </p:cNvCxnSpPr>
          <p:nvPr/>
        </p:nvCxnSpPr>
        <p:spPr>
          <a:xfrm flipV="1">
            <a:off x="6090599" y="3949280"/>
            <a:ext cx="0" cy="11105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文本框 21">
            <a:extLst>
              <a:ext uri="{FF2B5EF4-FFF2-40B4-BE49-F238E27FC236}">
                <a16:creationId xmlns:a16="http://schemas.microsoft.com/office/drawing/2014/main" id="{4B0C26BC-781D-4F7F-B7C7-66EBC011A199}"/>
              </a:ext>
            </a:extLst>
          </p:cNvPr>
          <p:cNvSpPr txBox="1"/>
          <p:nvPr/>
        </p:nvSpPr>
        <p:spPr>
          <a:xfrm>
            <a:off x="574448" y="8405089"/>
            <a:ext cx="9418064" cy="369332"/>
          </a:xfrm>
          <a:prstGeom prst="rect">
            <a:avLst/>
          </a:prstGeom>
          <a:noFill/>
        </p:spPr>
        <p:txBody>
          <a:bodyPr wrap="square">
            <a:spAutoFit/>
          </a:bodyPr>
          <a:lstStyle/>
          <a:p>
            <a:r>
              <a:rPr lang="zh-CN" altLang="en-US">
                <a:solidFill>
                  <a:schemeClr val="bg1"/>
                </a:solidFill>
              </a:rPr>
              <a:t>我们只需要指定一个摄像机位置、一个目标位置和一个表示世界空间上的上方向向量的向量。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39" fill="hold"/>
                                        <p:tgtEl>
                                          <p:spTgt spid="123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39"/>
                </p:tgtEl>
              </p:cMediaNode>
            </p:video>
            <p:seq concurrent="1" nextAc="seek">
              <p:cTn id="8" restart="whenNotActive" fill="hold" evtFilter="cancelBubble" nodeType="interactiveSeq">
                <p:stCondLst>
                  <p:cond evt="onClick" delay="0">
                    <p:tgtEl>
                      <p:spTgt spid="123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39"/>
                                        </p:tgtEl>
                                      </p:cBhvr>
                                    </p:cmd>
                                  </p:childTnLst>
                                </p:cTn>
                              </p:par>
                            </p:childTnLst>
                          </p:cTn>
                        </p:par>
                      </p:childTnLst>
                    </p:cTn>
                  </p:par>
                </p:childTnLst>
              </p:cTn>
              <p:nextCondLst>
                <p:cond evt="onClick" delay="0">
                  <p:tgtEl>
                    <p:spTgt spid="123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DEB6E7-E9D9-4E59-9BD1-0A8930D03E8C}"/>
              </a:ext>
            </a:extLst>
          </p:cNvPr>
          <p:cNvSpPr txBox="1"/>
          <p:nvPr/>
        </p:nvSpPr>
        <p:spPr>
          <a:xfrm>
            <a:off x="2656101" y="313092"/>
            <a:ext cx="5312619" cy="36830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b="1" i="0">
                <a:solidFill>
                  <a:srgbClr val="FFC000"/>
                </a:solidFill>
                <a:effectLst/>
                <a:latin typeface="宋体" panose="02010600030101010101" pitchFamily="2" charset="-122"/>
                <a:ea typeface="宋体" panose="02010600030101010101" pitchFamily="2" charset="-122"/>
              </a:rPr>
              <a:t>摄像机</a:t>
            </a:r>
            <a:r>
              <a:rPr lang="en-US" altLang="zh-CN" b="1" i="0">
                <a:solidFill>
                  <a:srgbClr val="FFC000"/>
                </a:solidFill>
                <a:effectLst/>
                <a:latin typeface="宋体" panose="02010600030101010101" pitchFamily="2" charset="-122"/>
                <a:ea typeface="宋体" panose="02010600030101010101" pitchFamily="2" charset="-122"/>
              </a:rPr>
              <a:t>(Camera)</a:t>
            </a:r>
            <a:r>
              <a:rPr lang="zh-CN" altLang="en-US" b="1" i="0">
                <a:solidFill>
                  <a:srgbClr val="FFC000"/>
                </a:solidFill>
                <a:effectLst/>
                <a:latin typeface="宋体" panose="02010600030101010101" pitchFamily="2" charset="-122"/>
                <a:ea typeface="宋体" panose="02010600030101010101" pitchFamily="2" charset="-122"/>
              </a:rPr>
              <a:t>移动</a:t>
            </a:r>
            <a:endParaRPr kumimoji="0" lang="zh-CN" altLang="zh-CN" b="1" i="0" u="none" strike="noStrike" cap="none" normalizeH="0" baseline="0">
              <a:ln>
                <a:noFill/>
              </a:ln>
              <a:solidFill>
                <a:srgbClr val="FFC000"/>
              </a:solidFill>
              <a:effectLst/>
              <a:latin typeface="Open Sans" panose="020B0606030504020204" pitchFamily="34" charset="0"/>
              <a:cs typeface="Open Sans" panose="020B0606030504020204" pitchFamily="34" charset="0"/>
            </a:endParaRPr>
          </a:p>
        </p:txBody>
      </p:sp>
      <p:sp>
        <p:nvSpPr>
          <p:cNvPr id="9" name="文本框 8">
            <a:extLst>
              <a:ext uri="{FF2B5EF4-FFF2-40B4-BE49-F238E27FC236}">
                <a16:creationId xmlns:a16="http://schemas.microsoft.com/office/drawing/2014/main" id="{B8AD2BA6-E7C3-48A8-A9F0-273DAD58CF63}"/>
              </a:ext>
            </a:extLst>
          </p:cNvPr>
          <p:cNvSpPr txBox="1"/>
          <p:nvPr/>
        </p:nvSpPr>
        <p:spPr>
          <a:xfrm>
            <a:off x="753802" y="832933"/>
            <a:ext cx="9317619" cy="707886"/>
          </a:xfrm>
          <a:prstGeom prst="rect">
            <a:avLst/>
          </a:prstGeom>
          <a:noFill/>
        </p:spPr>
        <p:txBody>
          <a:bodyPr wrap="square" rtlCol="0">
            <a:spAutoFit/>
          </a:bodyPr>
          <a:lstStyle/>
          <a:p>
            <a:r>
              <a:rPr lang="zh-CN" altLang="en-US" sz="2000">
                <a:solidFill>
                  <a:schemeClr val="bg1"/>
                </a:solidFill>
              </a:rPr>
              <a:t>总是盯着一点看，看久了还是很乏味！希望能任意的拍摄。</a:t>
            </a:r>
            <a:endParaRPr lang="en-US" altLang="zh-CN" sz="2000">
              <a:solidFill>
                <a:schemeClr val="bg1"/>
              </a:solidFill>
            </a:endParaRPr>
          </a:p>
          <a:p>
            <a:r>
              <a:rPr lang="zh-CN" altLang="en-US" sz="2000">
                <a:solidFill>
                  <a:schemeClr val="bg1"/>
                </a:solidFill>
              </a:rPr>
              <a:t>在程序顶部定义一些摄像机变量非常有用：</a:t>
            </a:r>
            <a:endParaRPr lang="zh-CN" altLang="en-US" sz="2000" dirty="0">
              <a:solidFill>
                <a:schemeClr val="bg1"/>
              </a:solidFill>
            </a:endParaRPr>
          </a:p>
        </p:txBody>
      </p:sp>
      <p:sp>
        <p:nvSpPr>
          <p:cNvPr id="18" name="文本框 17">
            <a:extLst>
              <a:ext uri="{FF2B5EF4-FFF2-40B4-BE49-F238E27FC236}">
                <a16:creationId xmlns:a16="http://schemas.microsoft.com/office/drawing/2014/main" id="{10205FE4-5094-4F17-AD9C-6E1572F79991}"/>
              </a:ext>
            </a:extLst>
          </p:cNvPr>
          <p:cNvSpPr txBox="1"/>
          <p:nvPr/>
        </p:nvSpPr>
        <p:spPr>
          <a:xfrm>
            <a:off x="948690" y="1573676"/>
            <a:ext cx="8721090"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cs typeface="Calibri" panose="020F0502020204030204" pitchFamily="34" charset="0"/>
              </a:rPr>
              <a:t>glm::</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 cameraPos = glm::</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3.0f</a:t>
            </a:r>
            <a:r>
              <a:rPr lang="en-US" altLang="zh-CN" b="0" i="0">
                <a:solidFill>
                  <a:srgbClr val="E0E2E4"/>
                </a:solidFill>
                <a:effectLst/>
                <a:cs typeface="Calibri" panose="020F0502020204030204" pitchFamily="34" charset="0"/>
              </a:rPr>
              <a:t>); </a:t>
            </a:r>
          </a:p>
          <a:p>
            <a:r>
              <a:rPr lang="en-US" altLang="zh-CN" b="0" i="0">
                <a:solidFill>
                  <a:srgbClr val="E0E2E4"/>
                </a:solidFill>
                <a:effectLst/>
                <a:cs typeface="Calibri" panose="020F0502020204030204" pitchFamily="34" charset="0"/>
              </a:rPr>
              <a:t>glm::</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 cameraFront = glm::</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1.0f</a:t>
            </a:r>
            <a:r>
              <a:rPr lang="en-US" altLang="zh-CN" b="0" i="0">
                <a:solidFill>
                  <a:srgbClr val="E0E2E4"/>
                </a:solidFill>
                <a:effectLst/>
                <a:cs typeface="Calibri" panose="020F0502020204030204" pitchFamily="34" charset="0"/>
              </a:rPr>
              <a:t>); </a:t>
            </a:r>
          </a:p>
          <a:p>
            <a:r>
              <a:rPr lang="en-US" altLang="zh-CN" b="0" i="0">
                <a:solidFill>
                  <a:srgbClr val="E0E2E4"/>
                </a:solidFill>
                <a:effectLst/>
                <a:cs typeface="Calibri" panose="020F0502020204030204" pitchFamily="34" charset="0"/>
              </a:rPr>
              <a:t>glm::</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 cameraUp = glm::</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1.0f</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a:t>
            </a:r>
          </a:p>
          <a:p>
            <a:endParaRPr lang="en-US" altLang="zh-CN">
              <a:solidFill>
                <a:srgbClr val="E0E2E4"/>
              </a:solidFill>
              <a:cs typeface="Calibri" panose="020F0502020204030204" pitchFamily="34" charset="0"/>
            </a:endParaRPr>
          </a:p>
          <a:p>
            <a:r>
              <a:rPr lang="en-US" altLang="zh-CN" b="0" i="0">
                <a:solidFill>
                  <a:srgbClr val="E0E2E4"/>
                </a:solidFill>
                <a:effectLst/>
              </a:rPr>
              <a:t>view = </a:t>
            </a:r>
            <a:r>
              <a:rPr lang="en-US" altLang="zh-CN"/>
              <a:t>glm::lookAt</a:t>
            </a:r>
            <a:r>
              <a:rPr lang="en-US" altLang="zh-CN" b="0" i="0">
                <a:solidFill>
                  <a:srgbClr val="E0E2E4"/>
                </a:solidFill>
                <a:effectLst/>
              </a:rPr>
              <a:t>(cameraPos, cameraPos + cameraFront, cameraUp);</a:t>
            </a:r>
            <a:endParaRPr lang="zh-CN" altLang="en-US">
              <a:cs typeface="Calibri" panose="020F0502020204030204" pitchFamily="34" charset="0"/>
            </a:endParaRPr>
          </a:p>
        </p:txBody>
      </p:sp>
      <p:sp>
        <p:nvSpPr>
          <p:cNvPr id="19" name="文本框 18">
            <a:extLst>
              <a:ext uri="{FF2B5EF4-FFF2-40B4-BE49-F238E27FC236}">
                <a16:creationId xmlns:a16="http://schemas.microsoft.com/office/drawing/2014/main" id="{2C3E93A5-EF45-4085-9200-5209EC2EC8BA}"/>
              </a:ext>
            </a:extLst>
          </p:cNvPr>
          <p:cNvSpPr txBox="1"/>
          <p:nvPr/>
        </p:nvSpPr>
        <p:spPr>
          <a:xfrm>
            <a:off x="948690" y="3371606"/>
            <a:ext cx="8942070"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void</a:t>
            </a:r>
            <a:r>
              <a:rPr lang="en-US" altLang="zh-CN" b="0" i="0">
                <a:solidFill>
                  <a:srgbClr val="E0E2E4"/>
                </a:solidFill>
                <a:effectLst/>
              </a:rPr>
              <a:t> processInput(GLFWwindow *window) { </a:t>
            </a:r>
          </a:p>
          <a:p>
            <a:pPr lvl="1"/>
            <a:r>
              <a:rPr lang="en-US" altLang="zh-CN" b="0" i="0">
                <a:solidFill>
                  <a:srgbClr val="E0E2E4"/>
                </a:solidFill>
                <a:effectLst/>
              </a:rPr>
              <a:t>... </a:t>
            </a:r>
          </a:p>
          <a:p>
            <a:pPr lvl="1"/>
            <a:r>
              <a:rPr lang="en-US" altLang="zh-CN" b="1" i="0">
                <a:solidFill>
                  <a:srgbClr val="93C763"/>
                </a:solidFill>
                <a:effectLst/>
              </a:rPr>
              <a:t>const</a:t>
            </a:r>
            <a:r>
              <a:rPr lang="en-US" altLang="zh-CN" b="0" i="0">
                <a:solidFill>
                  <a:srgbClr val="E0E2E4"/>
                </a:solidFill>
                <a:effectLst/>
              </a:rPr>
              <a:t> </a:t>
            </a:r>
            <a:r>
              <a:rPr lang="en-US" altLang="zh-CN" b="1" i="0">
                <a:solidFill>
                  <a:srgbClr val="93C763"/>
                </a:solidFill>
                <a:effectLst/>
              </a:rPr>
              <a:t>float</a:t>
            </a:r>
            <a:r>
              <a:rPr lang="en-US" altLang="zh-CN" b="0" i="0">
                <a:solidFill>
                  <a:srgbClr val="E0E2E4"/>
                </a:solidFill>
                <a:effectLst/>
              </a:rPr>
              <a:t> cameraSpeed = </a:t>
            </a:r>
            <a:r>
              <a:rPr lang="en-US" altLang="zh-CN" b="0" i="0">
                <a:solidFill>
                  <a:srgbClr val="FFCD22"/>
                </a:solidFill>
                <a:effectLst/>
              </a:rPr>
              <a:t>0.05f</a:t>
            </a:r>
            <a:r>
              <a:rPr lang="en-US" altLang="zh-CN" b="0" i="0">
                <a:solidFill>
                  <a:srgbClr val="E0E2E4"/>
                </a:solidFill>
                <a:effectLst/>
              </a:rPr>
              <a:t>; </a:t>
            </a:r>
            <a:r>
              <a:rPr lang="en-US" altLang="zh-CN" b="0" i="0">
                <a:solidFill>
                  <a:srgbClr val="818E96"/>
                </a:solidFill>
                <a:effectLst/>
              </a:rPr>
              <a:t>// adjust accordingly</a:t>
            </a:r>
            <a:r>
              <a:rPr lang="en-US" altLang="zh-CN" b="0" i="0">
                <a:solidFill>
                  <a:srgbClr val="E0E2E4"/>
                </a:solidFill>
                <a:effectLst/>
              </a:rPr>
              <a:t> </a:t>
            </a:r>
          </a:p>
          <a:p>
            <a:pPr lvl="1"/>
            <a:r>
              <a:rPr lang="en-US" altLang="zh-CN" b="1" i="0">
                <a:solidFill>
                  <a:srgbClr val="93C763"/>
                </a:solidFill>
                <a:effectLst/>
              </a:rPr>
              <a:t>if</a:t>
            </a:r>
            <a:r>
              <a:rPr lang="en-US" altLang="zh-CN" b="0" i="0">
                <a:solidFill>
                  <a:srgbClr val="E0E2E4"/>
                </a:solidFill>
                <a:effectLst/>
              </a:rPr>
              <a:t> (glfwGetKey(window, GLFW_KEY_W) == GLFW_PRESS) </a:t>
            </a:r>
          </a:p>
          <a:p>
            <a:pPr lvl="2"/>
            <a:r>
              <a:rPr lang="en-US" altLang="zh-CN" b="0" i="0">
                <a:solidFill>
                  <a:srgbClr val="E0E2E4"/>
                </a:solidFill>
                <a:effectLst/>
              </a:rPr>
              <a:t>cameraPos += cameraSpeed * cameraFront; </a:t>
            </a:r>
          </a:p>
          <a:p>
            <a:pPr lvl="1"/>
            <a:r>
              <a:rPr lang="en-US" altLang="zh-CN" b="1" i="0">
                <a:solidFill>
                  <a:srgbClr val="93C763"/>
                </a:solidFill>
                <a:effectLst/>
              </a:rPr>
              <a:t>if</a:t>
            </a:r>
            <a:r>
              <a:rPr lang="en-US" altLang="zh-CN" b="0" i="0">
                <a:solidFill>
                  <a:srgbClr val="E0E2E4"/>
                </a:solidFill>
                <a:effectLst/>
              </a:rPr>
              <a:t> (glfwGetKey(window, GLFW_KEY_S) == GLFW_PRESS) </a:t>
            </a:r>
          </a:p>
          <a:p>
            <a:pPr lvl="2"/>
            <a:r>
              <a:rPr lang="en-US" altLang="zh-CN" b="0" i="0">
                <a:solidFill>
                  <a:srgbClr val="E0E2E4"/>
                </a:solidFill>
                <a:effectLst/>
              </a:rPr>
              <a:t>cameraPos -= cameraSpeed * cameraFront; </a:t>
            </a:r>
          </a:p>
          <a:p>
            <a:pPr lvl="1"/>
            <a:r>
              <a:rPr lang="en-US" altLang="zh-CN" b="1" i="0">
                <a:solidFill>
                  <a:srgbClr val="93C763"/>
                </a:solidFill>
                <a:effectLst/>
              </a:rPr>
              <a:t>if</a:t>
            </a:r>
            <a:r>
              <a:rPr lang="en-US" altLang="zh-CN" b="0" i="0">
                <a:solidFill>
                  <a:srgbClr val="E0E2E4"/>
                </a:solidFill>
                <a:effectLst/>
              </a:rPr>
              <a:t> (glfwGetKey(window, GLFW_KEY_A) == GLFW_PRESS) </a:t>
            </a:r>
          </a:p>
          <a:p>
            <a:pPr lvl="2"/>
            <a:r>
              <a:rPr lang="en-US" altLang="zh-CN" b="0" i="0">
                <a:solidFill>
                  <a:srgbClr val="E0E2E4"/>
                </a:solidFill>
                <a:effectLst/>
              </a:rPr>
              <a:t>cameraPos -= glm::normalize(</a:t>
            </a:r>
            <a:r>
              <a:rPr lang="en-US" altLang="zh-CN"/>
              <a:t>glm::cross</a:t>
            </a:r>
            <a:r>
              <a:rPr lang="en-US" altLang="zh-CN" b="0" i="0">
                <a:solidFill>
                  <a:srgbClr val="E0E2E4"/>
                </a:solidFill>
                <a:effectLst/>
              </a:rPr>
              <a:t>(cameraFront, cameraUp)) * cameraSpeed; </a:t>
            </a:r>
          </a:p>
          <a:p>
            <a:pPr lvl="1"/>
            <a:r>
              <a:rPr lang="en-US" altLang="zh-CN" b="1" i="0">
                <a:solidFill>
                  <a:srgbClr val="93C763"/>
                </a:solidFill>
                <a:effectLst/>
              </a:rPr>
              <a:t>if</a:t>
            </a:r>
            <a:r>
              <a:rPr lang="en-US" altLang="zh-CN" b="0" i="0">
                <a:solidFill>
                  <a:srgbClr val="E0E2E4"/>
                </a:solidFill>
                <a:effectLst/>
              </a:rPr>
              <a:t> (glfwGetKey(window, GLFW_KEY_D) == GLFW_PRESS) </a:t>
            </a:r>
          </a:p>
          <a:p>
            <a:pPr lvl="2"/>
            <a:r>
              <a:rPr lang="en-US" altLang="zh-CN" b="0" i="0">
                <a:solidFill>
                  <a:srgbClr val="E0E2E4"/>
                </a:solidFill>
                <a:effectLst/>
              </a:rPr>
              <a:t>cameraPos += glm::normalize(</a:t>
            </a:r>
            <a:r>
              <a:rPr lang="en-US" altLang="zh-CN"/>
              <a:t>glm::cross</a:t>
            </a:r>
            <a:r>
              <a:rPr lang="en-US" altLang="zh-CN" b="0" i="0">
                <a:solidFill>
                  <a:srgbClr val="E0E2E4"/>
                </a:solidFill>
                <a:effectLst/>
              </a:rPr>
              <a:t>(cameraFront, cameraUp)) * cameraSpeed; </a:t>
            </a:r>
          </a:p>
          <a:p>
            <a:r>
              <a:rPr lang="en-US" altLang="zh-CN" b="0" i="0">
                <a:solidFill>
                  <a:srgbClr val="E0E2E4"/>
                </a:solidFill>
                <a:effectLst/>
              </a:rPr>
              <a:t>}</a:t>
            </a:r>
            <a:endParaRPr lang="zh-CN" altLang="en-US">
              <a:cs typeface="Calibri" panose="020F0502020204030204" pitchFamily="34" charset="0"/>
            </a:endParaRPr>
          </a:p>
        </p:txBody>
      </p:sp>
      <p:pic>
        <p:nvPicPr>
          <p:cNvPr id="2053" name="Picture 5" descr="WSAD 的图像结果">
            <a:extLst>
              <a:ext uri="{FF2B5EF4-FFF2-40B4-BE49-F238E27FC236}">
                <a16:creationId xmlns:a16="http://schemas.microsoft.com/office/drawing/2014/main" id="{ED0F50AA-5ED3-4820-8EDD-4600C7A28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659" y="3555988"/>
            <a:ext cx="2079837" cy="1674502"/>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1606EBC2-BC27-4370-BDFA-BCFB3592BA59}"/>
              </a:ext>
            </a:extLst>
          </p:cNvPr>
          <p:cNvSpPr txBox="1"/>
          <p:nvPr/>
        </p:nvSpPr>
        <p:spPr>
          <a:xfrm>
            <a:off x="753802" y="6830774"/>
            <a:ext cx="5311140" cy="369332"/>
          </a:xfrm>
          <a:prstGeom prst="rect">
            <a:avLst/>
          </a:prstGeom>
          <a:noFill/>
        </p:spPr>
        <p:txBody>
          <a:bodyPr wrap="square">
            <a:spAutoFit/>
          </a:bodyPr>
          <a:lstStyle/>
          <a:p>
            <a:r>
              <a:rPr lang="zh-CN" altLang="en-US" b="1">
                <a:solidFill>
                  <a:srgbClr val="FFC000"/>
                </a:solidFill>
              </a:rPr>
              <a:t>移动速度</a:t>
            </a:r>
          </a:p>
        </p:txBody>
      </p:sp>
      <p:sp>
        <p:nvSpPr>
          <p:cNvPr id="5" name="文本框 4">
            <a:extLst>
              <a:ext uri="{FF2B5EF4-FFF2-40B4-BE49-F238E27FC236}">
                <a16:creationId xmlns:a16="http://schemas.microsoft.com/office/drawing/2014/main" id="{68C6F20F-DB36-4449-9881-57D311A71D72}"/>
              </a:ext>
            </a:extLst>
          </p:cNvPr>
          <p:cNvSpPr txBox="1"/>
          <p:nvPr/>
        </p:nvSpPr>
        <p:spPr>
          <a:xfrm>
            <a:off x="779462" y="7120598"/>
            <a:ext cx="6340197" cy="400110"/>
          </a:xfrm>
          <a:prstGeom prst="rect">
            <a:avLst/>
          </a:prstGeom>
          <a:noFill/>
        </p:spPr>
        <p:txBody>
          <a:bodyPr wrap="none" rtlCol="0">
            <a:spAutoFit/>
          </a:bodyPr>
          <a:lstStyle/>
          <a:p>
            <a:r>
              <a:rPr lang="zh-CN" altLang="en-US" sz="2000">
                <a:solidFill>
                  <a:schemeClr val="bg1"/>
                </a:solidFill>
              </a:rPr>
              <a:t>目前还有个小问题，不同性能的机器，移动速度不同。</a:t>
            </a:r>
            <a:endParaRPr lang="zh-CN" altLang="en-US" sz="2000" dirty="0">
              <a:solidFill>
                <a:schemeClr val="bg1"/>
              </a:solidFill>
            </a:endParaRPr>
          </a:p>
        </p:txBody>
      </p:sp>
      <p:sp>
        <p:nvSpPr>
          <p:cNvPr id="22" name="文本框 21">
            <a:extLst>
              <a:ext uri="{FF2B5EF4-FFF2-40B4-BE49-F238E27FC236}">
                <a16:creationId xmlns:a16="http://schemas.microsoft.com/office/drawing/2014/main" id="{5CC01DEC-ADD2-45BF-B5F2-2A890B881F21}"/>
              </a:ext>
            </a:extLst>
          </p:cNvPr>
          <p:cNvSpPr txBox="1"/>
          <p:nvPr/>
        </p:nvSpPr>
        <p:spPr>
          <a:xfrm>
            <a:off x="929266" y="7520708"/>
            <a:ext cx="8942070" cy="313932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cs typeface="Calibri" panose="020F0502020204030204" pitchFamily="34" charset="0"/>
              </a:rPr>
              <a:t>float</a:t>
            </a:r>
            <a:r>
              <a:rPr lang="en-US" altLang="zh-CN" b="0" i="0">
                <a:solidFill>
                  <a:srgbClr val="E0E2E4"/>
                </a:solidFill>
                <a:effectLst/>
                <a:cs typeface="Calibri" panose="020F0502020204030204" pitchFamily="34" charset="0"/>
              </a:rPr>
              <a:t> deltaTime = </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818E96"/>
                </a:solidFill>
                <a:effectLst/>
                <a:cs typeface="Calibri" panose="020F0502020204030204" pitchFamily="34" charset="0"/>
              </a:rPr>
              <a:t>// </a:t>
            </a:r>
            <a:r>
              <a:rPr lang="zh-CN" altLang="en-US" b="0" i="0">
                <a:solidFill>
                  <a:srgbClr val="818E96"/>
                </a:solidFill>
                <a:effectLst/>
                <a:cs typeface="Calibri" panose="020F0502020204030204" pitchFamily="34" charset="0"/>
              </a:rPr>
              <a:t>距离上一帧的时间间隔</a:t>
            </a:r>
            <a:r>
              <a:rPr lang="en-US" altLang="zh-CN" b="0" i="0">
                <a:solidFill>
                  <a:srgbClr val="E0E2E4"/>
                </a:solidFill>
                <a:effectLst/>
                <a:cs typeface="Calibri" panose="020F0502020204030204" pitchFamily="34" charset="0"/>
              </a:rPr>
              <a:t> </a:t>
            </a:r>
          </a:p>
          <a:p>
            <a:r>
              <a:rPr lang="en-US" altLang="zh-CN" b="1" i="0">
                <a:solidFill>
                  <a:srgbClr val="93C763"/>
                </a:solidFill>
                <a:effectLst/>
                <a:cs typeface="Calibri" panose="020F0502020204030204" pitchFamily="34" charset="0"/>
              </a:rPr>
              <a:t>float</a:t>
            </a:r>
            <a:r>
              <a:rPr lang="en-US" altLang="zh-CN" b="0" i="0">
                <a:solidFill>
                  <a:srgbClr val="E0E2E4"/>
                </a:solidFill>
                <a:effectLst/>
                <a:cs typeface="Calibri" panose="020F0502020204030204" pitchFamily="34" charset="0"/>
              </a:rPr>
              <a:t> lastFrame = </a:t>
            </a:r>
            <a:r>
              <a:rPr lang="en-US" altLang="zh-CN" b="0" i="0">
                <a:solidFill>
                  <a:srgbClr val="FFCD22"/>
                </a:solidFill>
                <a:effectLst/>
                <a:cs typeface="Calibri" panose="020F0502020204030204" pitchFamily="34" charset="0"/>
              </a:rPr>
              <a:t>0.0f</a:t>
            </a:r>
            <a:r>
              <a:rPr lang="en-US" altLang="zh-CN" b="0" i="0">
                <a:solidFill>
                  <a:srgbClr val="E0E2E4"/>
                </a:solidFill>
                <a:effectLst/>
                <a:cs typeface="Calibri" panose="020F0502020204030204" pitchFamily="34" charset="0"/>
              </a:rPr>
              <a:t>; </a:t>
            </a:r>
            <a:r>
              <a:rPr lang="en-US" altLang="zh-CN" b="0" i="0">
                <a:solidFill>
                  <a:srgbClr val="818E96"/>
                </a:solidFill>
                <a:effectLst/>
                <a:cs typeface="Calibri" panose="020F0502020204030204" pitchFamily="34" charset="0"/>
              </a:rPr>
              <a:t>// </a:t>
            </a:r>
            <a:r>
              <a:rPr lang="zh-CN" altLang="en-US" b="0" i="0">
                <a:solidFill>
                  <a:srgbClr val="818E96"/>
                </a:solidFill>
                <a:effectLst/>
                <a:cs typeface="Calibri" panose="020F0502020204030204" pitchFamily="34" charset="0"/>
              </a:rPr>
              <a:t>上一帧发生的时间</a:t>
            </a:r>
            <a:endParaRPr lang="en-US" altLang="zh-CN" b="0" i="0">
              <a:solidFill>
                <a:srgbClr val="818E96"/>
              </a:solidFill>
              <a:effectLst/>
              <a:cs typeface="Calibri" panose="020F0502020204030204" pitchFamily="34" charset="0"/>
            </a:endParaRPr>
          </a:p>
          <a:p>
            <a:endParaRPr lang="en-US" altLang="zh-CN">
              <a:solidFill>
                <a:srgbClr val="818E96"/>
              </a:solidFill>
              <a:cs typeface="Calibri" panose="020F0502020204030204" pitchFamily="34" charset="0"/>
            </a:endParaRPr>
          </a:p>
          <a:p>
            <a:r>
              <a:rPr lang="en-US" altLang="zh-CN" b="1" i="0">
                <a:solidFill>
                  <a:srgbClr val="93C763"/>
                </a:solidFill>
                <a:effectLst/>
              </a:rPr>
              <a:t>float</a:t>
            </a:r>
            <a:r>
              <a:rPr lang="en-US" altLang="zh-CN" b="0" i="0">
                <a:solidFill>
                  <a:srgbClr val="E0E2E4"/>
                </a:solidFill>
                <a:effectLst/>
              </a:rPr>
              <a:t> currentFrame = </a:t>
            </a:r>
            <a:r>
              <a:rPr lang="en-US" altLang="zh-CN"/>
              <a:t>glfwGetTime</a:t>
            </a:r>
            <a:r>
              <a:rPr lang="en-US" altLang="zh-CN" b="0" i="0">
                <a:solidFill>
                  <a:srgbClr val="E0E2E4"/>
                </a:solidFill>
                <a:effectLst/>
              </a:rPr>
              <a:t>(); </a:t>
            </a:r>
          </a:p>
          <a:p>
            <a:r>
              <a:rPr lang="en-US" altLang="zh-CN" b="0" i="0">
                <a:solidFill>
                  <a:srgbClr val="E0E2E4"/>
                </a:solidFill>
                <a:effectLst/>
              </a:rPr>
              <a:t>deltaTime = currentFrame - lastFrame; </a:t>
            </a:r>
          </a:p>
          <a:p>
            <a:r>
              <a:rPr lang="en-US" altLang="zh-CN" b="0" i="0">
                <a:solidFill>
                  <a:srgbClr val="E0E2E4"/>
                </a:solidFill>
                <a:effectLst/>
              </a:rPr>
              <a:t>lastFrame = currentFrame; </a:t>
            </a:r>
          </a:p>
          <a:p>
            <a:endParaRPr lang="en-US" altLang="zh-CN">
              <a:solidFill>
                <a:srgbClr val="E0E2E4"/>
              </a:solidFill>
              <a:cs typeface="Calibri" panose="020F0502020204030204" pitchFamily="34" charset="0"/>
            </a:endParaRPr>
          </a:p>
          <a:p>
            <a:r>
              <a:rPr lang="en-US" altLang="zh-CN" b="1" i="0">
                <a:solidFill>
                  <a:srgbClr val="93C763"/>
                </a:solidFill>
                <a:effectLst/>
              </a:rPr>
              <a:t>void</a:t>
            </a:r>
            <a:r>
              <a:rPr lang="en-US" altLang="zh-CN" b="0" i="0">
                <a:solidFill>
                  <a:srgbClr val="E0E2E4"/>
                </a:solidFill>
                <a:effectLst/>
              </a:rPr>
              <a:t> processInput(GLFWwindow *window) { </a:t>
            </a:r>
          </a:p>
          <a:p>
            <a:pPr lvl="1"/>
            <a:r>
              <a:rPr lang="en-US" altLang="zh-CN" b="1" i="0">
                <a:solidFill>
                  <a:srgbClr val="93C763"/>
                </a:solidFill>
                <a:effectLst/>
              </a:rPr>
              <a:t>float</a:t>
            </a:r>
            <a:r>
              <a:rPr lang="en-US" altLang="zh-CN" b="0" i="0">
                <a:solidFill>
                  <a:srgbClr val="E0E2E4"/>
                </a:solidFill>
                <a:effectLst/>
              </a:rPr>
              <a:t> cameraSpeed = </a:t>
            </a:r>
            <a:r>
              <a:rPr lang="en-US" altLang="zh-CN" b="0" i="0">
                <a:solidFill>
                  <a:srgbClr val="FFCD22"/>
                </a:solidFill>
                <a:effectLst/>
              </a:rPr>
              <a:t>2.5f</a:t>
            </a:r>
            <a:r>
              <a:rPr lang="en-US" altLang="zh-CN" b="0" i="0">
                <a:solidFill>
                  <a:srgbClr val="E0E2E4"/>
                </a:solidFill>
                <a:effectLst/>
              </a:rPr>
              <a:t> * deltaTime; </a:t>
            </a:r>
          </a:p>
          <a:p>
            <a:pPr lvl="1"/>
            <a:r>
              <a:rPr lang="en-US" altLang="zh-CN" b="0" i="0">
                <a:solidFill>
                  <a:srgbClr val="E0E2E4"/>
                </a:solidFill>
                <a:effectLst/>
              </a:rPr>
              <a:t>[...] </a:t>
            </a:r>
          </a:p>
          <a:p>
            <a:r>
              <a:rPr lang="en-US" altLang="zh-CN" b="0" i="0">
                <a:solidFill>
                  <a:srgbClr val="E0E2E4"/>
                </a:solidFill>
                <a:effectLst/>
              </a:rPr>
              <a:t>}</a:t>
            </a:r>
            <a:endParaRPr lang="zh-CN" altLang="en-US">
              <a:cs typeface="Calibri" panose="020F0502020204030204" pitchFamily="34" charset="0"/>
            </a:endParaRPr>
          </a:p>
        </p:txBody>
      </p:sp>
    </p:spTree>
    <p:extLst>
      <p:ext uri="{BB962C8B-B14F-4D97-AF65-F5344CB8AC3E}">
        <p14:creationId xmlns:p14="http://schemas.microsoft.com/office/powerpoint/2010/main" val="31747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A1A672-E052-482D-BC44-6F2A67C44DCE}"/>
              </a:ext>
            </a:extLst>
          </p:cNvPr>
          <p:cNvSpPr txBox="1"/>
          <p:nvPr/>
        </p:nvSpPr>
        <p:spPr>
          <a:xfrm>
            <a:off x="898684" y="817337"/>
            <a:ext cx="8032968" cy="400110"/>
          </a:xfrm>
          <a:prstGeom prst="rect">
            <a:avLst/>
          </a:prstGeom>
          <a:noFill/>
        </p:spPr>
        <p:txBody>
          <a:bodyPr wrap="none" rtlCol="0">
            <a:spAutoFit/>
          </a:bodyPr>
          <a:lstStyle/>
          <a:p>
            <a:r>
              <a:rPr lang="zh-CN" altLang="en-US" sz="2000" b="0" i="0">
                <a:solidFill>
                  <a:schemeClr val="bg1"/>
                </a:solidFill>
                <a:effectLst/>
                <a:latin typeface="+mn-ea"/>
              </a:rPr>
              <a:t>为了能够改变视角，我们需要根据鼠标的输入改变</a:t>
            </a:r>
            <a:r>
              <a:rPr lang="en-US" altLang="zh-CN" sz="2000" b="1" i="0">
                <a:effectLst/>
                <a:highlight>
                  <a:srgbClr val="00FF00"/>
                </a:highlight>
                <a:latin typeface="+mn-ea"/>
              </a:rPr>
              <a:t>cameraFront</a:t>
            </a:r>
            <a:r>
              <a:rPr lang="zh-CN" altLang="en-US" sz="2000" b="0" i="0">
                <a:solidFill>
                  <a:schemeClr val="bg1"/>
                </a:solidFill>
                <a:effectLst/>
                <a:latin typeface="+mn-ea"/>
              </a:rPr>
              <a:t>向量</a:t>
            </a:r>
            <a:endParaRPr lang="zh-CN" altLang="en-US" sz="2000" dirty="0">
              <a:solidFill>
                <a:schemeClr val="bg1"/>
              </a:solidFill>
              <a:latin typeface="+mn-ea"/>
            </a:endParaRPr>
          </a:p>
        </p:txBody>
      </p:sp>
      <p:sp>
        <p:nvSpPr>
          <p:cNvPr id="6" name="文本框 5">
            <a:extLst>
              <a:ext uri="{FF2B5EF4-FFF2-40B4-BE49-F238E27FC236}">
                <a16:creationId xmlns:a16="http://schemas.microsoft.com/office/drawing/2014/main" id="{653B6751-5869-4EE3-B0CE-15D437AED472}"/>
              </a:ext>
            </a:extLst>
          </p:cNvPr>
          <p:cNvSpPr txBox="1"/>
          <p:nvPr/>
        </p:nvSpPr>
        <p:spPr>
          <a:xfrm>
            <a:off x="926913" y="1242188"/>
            <a:ext cx="906075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rgbClr val="222222"/>
                </a:solidFill>
                <a:effectLst/>
                <a:latin typeface="+mn-ea"/>
              </a:rPr>
              <a:t>欧拉角</a:t>
            </a:r>
            <a:r>
              <a:rPr lang="en-US" altLang="zh-CN" b="1" i="0">
                <a:solidFill>
                  <a:srgbClr val="222222"/>
                </a:solidFill>
                <a:effectLst/>
                <a:latin typeface="+mn-ea"/>
              </a:rPr>
              <a:t>(Euler Angle)</a:t>
            </a:r>
            <a:r>
              <a:rPr lang="zh-CN" altLang="en-US" b="0" i="0">
                <a:solidFill>
                  <a:srgbClr val="222222"/>
                </a:solidFill>
                <a:effectLst/>
                <a:latin typeface="+mn-ea"/>
              </a:rPr>
              <a:t>：</a:t>
            </a:r>
            <a:r>
              <a:rPr lang="zh-CN" altLang="en-US" b="1" i="0">
                <a:solidFill>
                  <a:srgbClr val="222222"/>
                </a:solidFill>
                <a:effectLst/>
                <a:latin typeface="+mn-ea"/>
              </a:rPr>
              <a:t>俯仰角</a:t>
            </a:r>
            <a:r>
              <a:rPr lang="en-US" altLang="zh-CN" b="1" i="0">
                <a:solidFill>
                  <a:srgbClr val="222222"/>
                </a:solidFill>
                <a:effectLst/>
                <a:latin typeface="+mn-ea"/>
              </a:rPr>
              <a:t>(Pitch)</a:t>
            </a:r>
            <a:r>
              <a:rPr lang="zh-CN" altLang="en-US" b="1" i="0">
                <a:solidFill>
                  <a:srgbClr val="222222"/>
                </a:solidFill>
                <a:effectLst/>
                <a:latin typeface="+mn-ea"/>
              </a:rPr>
              <a:t>、偏航角</a:t>
            </a:r>
            <a:r>
              <a:rPr lang="en-US" altLang="zh-CN" b="1" i="0">
                <a:solidFill>
                  <a:srgbClr val="222222"/>
                </a:solidFill>
                <a:effectLst/>
                <a:latin typeface="+mn-ea"/>
              </a:rPr>
              <a:t>(Yaw)</a:t>
            </a:r>
            <a:r>
              <a:rPr lang="zh-CN" altLang="en-US" b="1" i="0">
                <a:solidFill>
                  <a:srgbClr val="222222"/>
                </a:solidFill>
                <a:effectLst/>
                <a:latin typeface="+mn-ea"/>
              </a:rPr>
              <a:t>和滚转角</a:t>
            </a:r>
            <a:r>
              <a:rPr lang="en-US" altLang="zh-CN" b="1" i="0">
                <a:solidFill>
                  <a:srgbClr val="222222"/>
                </a:solidFill>
                <a:effectLst/>
                <a:latin typeface="+mn-ea"/>
              </a:rPr>
              <a:t>(Roll)</a:t>
            </a:r>
            <a:r>
              <a:rPr lang="zh-CN" altLang="en-US" b="0" i="0">
                <a:solidFill>
                  <a:srgbClr val="222222"/>
                </a:solidFill>
                <a:effectLst/>
                <a:latin typeface="+mn-ea"/>
              </a:rPr>
              <a:t>：</a:t>
            </a:r>
            <a:endParaRPr lang="zh-CN" altLang="en-US">
              <a:latin typeface="+mn-ea"/>
            </a:endParaRPr>
          </a:p>
        </p:txBody>
      </p:sp>
      <p:grpSp>
        <p:nvGrpSpPr>
          <p:cNvPr id="8" name="组合 7">
            <a:extLst>
              <a:ext uri="{FF2B5EF4-FFF2-40B4-BE49-F238E27FC236}">
                <a16:creationId xmlns:a16="http://schemas.microsoft.com/office/drawing/2014/main" id="{C4C2E6C7-908C-4F09-8434-A1C4209D40D5}"/>
              </a:ext>
            </a:extLst>
          </p:cNvPr>
          <p:cNvGrpSpPr/>
          <p:nvPr/>
        </p:nvGrpSpPr>
        <p:grpSpPr>
          <a:xfrm>
            <a:off x="1281589" y="1611520"/>
            <a:ext cx="7977479" cy="2543175"/>
            <a:chOff x="1402080" y="6874686"/>
            <a:chExt cx="7977479" cy="2543175"/>
          </a:xfrm>
        </p:grpSpPr>
        <p:sp>
          <p:nvSpPr>
            <p:cNvPr id="10" name="矩形 9">
              <a:extLst>
                <a:ext uri="{FF2B5EF4-FFF2-40B4-BE49-F238E27FC236}">
                  <a16:creationId xmlns:a16="http://schemas.microsoft.com/office/drawing/2014/main" id="{5D131CDA-C90E-4DDC-AA46-BD5CD9E4F597}"/>
                </a:ext>
              </a:extLst>
            </p:cNvPr>
            <p:cNvSpPr/>
            <p:nvPr/>
          </p:nvSpPr>
          <p:spPr>
            <a:xfrm>
              <a:off x="1402080" y="6874686"/>
              <a:ext cx="7977479" cy="2543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2" name="Picture 7">
              <a:extLst>
                <a:ext uri="{FF2B5EF4-FFF2-40B4-BE49-F238E27FC236}">
                  <a16:creationId xmlns:a16="http://schemas.microsoft.com/office/drawing/2014/main" id="{D44F9B8D-E886-4E47-9FC0-3F8D80FCB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332" y="6874686"/>
              <a:ext cx="7620000" cy="25431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AutoShape 2">
            <a:extLst>
              <a:ext uri="{FF2B5EF4-FFF2-40B4-BE49-F238E27FC236}">
                <a16:creationId xmlns:a16="http://schemas.microsoft.com/office/drawing/2014/main" id="{BDD18AFB-17CF-4727-8679-8C1ABF1F934B}"/>
              </a:ext>
            </a:extLst>
          </p:cNvPr>
          <p:cNvSpPr>
            <a:spLocks noChangeAspect="1" noChangeArrowheads="1"/>
          </p:cNvSpPr>
          <p:nvPr/>
        </p:nvSpPr>
        <p:spPr bwMode="auto">
          <a:xfrm>
            <a:off x="5304257" y="25389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a:extLst>
              <a:ext uri="{FF2B5EF4-FFF2-40B4-BE49-F238E27FC236}">
                <a16:creationId xmlns:a16="http://schemas.microsoft.com/office/drawing/2014/main" id="{D30BBB10-3832-4A84-A299-6386AFA56E9E}"/>
              </a:ext>
            </a:extLst>
          </p:cNvPr>
          <p:cNvSpPr>
            <a:spLocks noChangeAspect="1" noChangeArrowheads="1"/>
          </p:cNvSpPr>
          <p:nvPr/>
        </p:nvSpPr>
        <p:spPr bwMode="auto">
          <a:xfrm>
            <a:off x="5456657" y="26913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文本框 16">
            <a:extLst>
              <a:ext uri="{FF2B5EF4-FFF2-40B4-BE49-F238E27FC236}">
                <a16:creationId xmlns:a16="http://schemas.microsoft.com/office/drawing/2014/main" id="{56E54091-1372-48DC-AAA6-F425A7C325B1}"/>
              </a:ext>
            </a:extLst>
          </p:cNvPr>
          <p:cNvSpPr txBox="1"/>
          <p:nvPr/>
        </p:nvSpPr>
        <p:spPr>
          <a:xfrm>
            <a:off x="831286" y="4307095"/>
            <a:ext cx="8739434" cy="590931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glfwSetCursorPosCallback(window, mouse_callback);</a:t>
            </a:r>
          </a:p>
          <a:p>
            <a:r>
              <a:rPr lang="en-US" altLang="zh-CN" b="1" i="0">
                <a:solidFill>
                  <a:srgbClr val="E0E2E4"/>
                </a:solidFill>
                <a:effectLst/>
              </a:rPr>
              <a:t>…</a:t>
            </a:r>
            <a:endParaRPr lang="en-US" altLang="zh-CN" b="1" i="0">
              <a:solidFill>
                <a:srgbClr val="93C763"/>
              </a:solidFill>
              <a:effectLst/>
            </a:endParaRPr>
          </a:p>
          <a:p>
            <a:r>
              <a:rPr lang="en-US" altLang="zh-CN" b="1" i="0">
                <a:solidFill>
                  <a:srgbClr val="93C763"/>
                </a:solidFill>
                <a:effectLst/>
              </a:rPr>
              <a:t>void</a:t>
            </a:r>
            <a:r>
              <a:rPr lang="en-US" altLang="zh-CN" b="0" i="0">
                <a:solidFill>
                  <a:srgbClr val="E0E2E4"/>
                </a:solidFill>
                <a:effectLst/>
              </a:rPr>
              <a:t> mouse_callback(GLFWwindow* window, </a:t>
            </a:r>
            <a:r>
              <a:rPr lang="en-US" altLang="zh-CN" b="1" i="0">
                <a:solidFill>
                  <a:srgbClr val="93C763"/>
                </a:solidFill>
                <a:effectLst/>
              </a:rPr>
              <a:t>double</a:t>
            </a:r>
            <a:r>
              <a:rPr lang="en-US" altLang="zh-CN" b="0" i="0">
                <a:solidFill>
                  <a:srgbClr val="E0E2E4"/>
                </a:solidFill>
                <a:effectLst/>
              </a:rPr>
              <a:t> xpos, </a:t>
            </a:r>
            <a:r>
              <a:rPr lang="en-US" altLang="zh-CN" b="1" i="0">
                <a:solidFill>
                  <a:srgbClr val="93C763"/>
                </a:solidFill>
                <a:effectLst/>
              </a:rPr>
              <a:t>double</a:t>
            </a:r>
            <a:r>
              <a:rPr lang="en-US" altLang="zh-CN" b="0" i="0">
                <a:solidFill>
                  <a:srgbClr val="E0E2E4"/>
                </a:solidFill>
                <a:effectLst/>
              </a:rPr>
              <a:t> ypos) { </a:t>
            </a:r>
          </a:p>
          <a:p>
            <a:pPr lvl="1"/>
            <a:r>
              <a:rPr lang="en-US" altLang="zh-CN" b="1" i="0">
                <a:solidFill>
                  <a:srgbClr val="93C763"/>
                </a:solidFill>
                <a:effectLst/>
              </a:rPr>
              <a:t>if</a:t>
            </a:r>
            <a:r>
              <a:rPr lang="en-US" altLang="zh-CN" b="0" i="0">
                <a:solidFill>
                  <a:srgbClr val="E0E2E4"/>
                </a:solidFill>
                <a:effectLst/>
              </a:rPr>
              <a:t> (</a:t>
            </a:r>
            <a:r>
              <a:rPr lang="en-US" altLang="zh-CN" b="0" i="0">
                <a:solidFill>
                  <a:srgbClr val="E0E2E4"/>
                </a:solidFill>
                <a:effectLst/>
                <a:highlight>
                  <a:srgbClr val="800000"/>
                </a:highlight>
              </a:rPr>
              <a:t>firstMouse</a:t>
            </a:r>
            <a:r>
              <a:rPr lang="en-US" altLang="zh-CN" b="0" i="0">
                <a:solidFill>
                  <a:srgbClr val="E0E2E4"/>
                </a:solidFill>
                <a:effectLst/>
              </a:rPr>
              <a:t>) { lastX = xpos; lastY = ypos; </a:t>
            </a:r>
            <a:r>
              <a:rPr lang="en-US" altLang="zh-CN" b="0" i="0">
                <a:solidFill>
                  <a:srgbClr val="E0E2E4"/>
                </a:solidFill>
                <a:effectLst/>
                <a:highlight>
                  <a:srgbClr val="800000"/>
                </a:highlight>
              </a:rPr>
              <a:t>firstMouse</a:t>
            </a:r>
            <a:r>
              <a:rPr lang="en-US" altLang="zh-CN" b="0" i="0">
                <a:solidFill>
                  <a:srgbClr val="E0E2E4"/>
                </a:solidFill>
                <a:effectLst/>
              </a:rPr>
              <a:t> = </a:t>
            </a:r>
            <a:r>
              <a:rPr lang="en-US" altLang="zh-CN" b="1" i="0">
                <a:solidFill>
                  <a:srgbClr val="93C763"/>
                </a:solidFill>
                <a:effectLst/>
              </a:rPr>
              <a:t>false</a:t>
            </a:r>
            <a:r>
              <a:rPr lang="en-US" altLang="zh-CN" b="0" i="0">
                <a:solidFill>
                  <a:srgbClr val="E0E2E4"/>
                </a:solidFill>
                <a:effectLst/>
              </a:rPr>
              <a:t>; } </a:t>
            </a:r>
          </a:p>
          <a:p>
            <a:pPr lvl="1"/>
            <a:r>
              <a:rPr lang="en-US" altLang="zh-CN" b="1" i="0">
                <a:solidFill>
                  <a:srgbClr val="93C763"/>
                </a:solidFill>
                <a:effectLst/>
              </a:rPr>
              <a:t>float</a:t>
            </a:r>
            <a:r>
              <a:rPr lang="en-US" altLang="zh-CN" b="0" i="0">
                <a:solidFill>
                  <a:srgbClr val="E0E2E4"/>
                </a:solidFill>
                <a:effectLst/>
              </a:rPr>
              <a:t> xoffset = xpos - lastX; </a:t>
            </a:r>
          </a:p>
          <a:p>
            <a:pPr lvl="1"/>
            <a:r>
              <a:rPr lang="en-US" altLang="zh-CN" b="1" i="0">
                <a:solidFill>
                  <a:srgbClr val="93C763"/>
                </a:solidFill>
                <a:effectLst/>
              </a:rPr>
              <a:t>float</a:t>
            </a:r>
            <a:r>
              <a:rPr lang="en-US" altLang="zh-CN" b="0" i="0">
                <a:solidFill>
                  <a:srgbClr val="E0E2E4"/>
                </a:solidFill>
                <a:effectLst/>
              </a:rPr>
              <a:t> yoffset = lastY - ypos; </a:t>
            </a:r>
          </a:p>
          <a:p>
            <a:pPr lvl="1"/>
            <a:r>
              <a:rPr lang="en-US" altLang="zh-CN" b="0" i="0">
                <a:solidFill>
                  <a:srgbClr val="E0E2E4"/>
                </a:solidFill>
                <a:effectLst/>
              </a:rPr>
              <a:t>lastX = xpos; </a:t>
            </a:r>
          </a:p>
          <a:p>
            <a:pPr lvl="1"/>
            <a:r>
              <a:rPr lang="en-US" altLang="zh-CN" b="0" i="0">
                <a:solidFill>
                  <a:srgbClr val="E0E2E4"/>
                </a:solidFill>
                <a:effectLst/>
              </a:rPr>
              <a:t>lastY = ypos; </a:t>
            </a:r>
          </a:p>
          <a:p>
            <a:pPr lvl="1"/>
            <a:r>
              <a:rPr lang="en-US" altLang="zh-CN" b="1" i="0">
                <a:solidFill>
                  <a:srgbClr val="93C763"/>
                </a:solidFill>
                <a:effectLst/>
              </a:rPr>
              <a:t>float</a:t>
            </a:r>
            <a:r>
              <a:rPr lang="en-US" altLang="zh-CN" b="0" i="0">
                <a:solidFill>
                  <a:srgbClr val="E0E2E4"/>
                </a:solidFill>
                <a:effectLst/>
              </a:rPr>
              <a:t> sensitivity = </a:t>
            </a:r>
            <a:r>
              <a:rPr lang="en-US" altLang="zh-CN" b="0" i="0">
                <a:solidFill>
                  <a:srgbClr val="FFCD22"/>
                </a:solidFill>
                <a:effectLst/>
              </a:rPr>
              <a:t>0.1f</a:t>
            </a:r>
            <a:r>
              <a:rPr lang="en-US" altLang="zh-CN" b="0" i="0">
                <a:solidFill>
                  <a:srgbClr val="E0E2E4"/>
                </a:solidFill>
                <a:effectLst/>
              </a:rPr>
              <a:t>; </a:t>
            </a:r>
          </a:p>
          <a:p>
            <a:pPr lvl="1"/>
            <a:r>
              <a:rPr lang="en-US" altLang="zh-CN" b="0" i="0">
                <a:solidFill>
                  <a:srgbClr val="E0E2E4"/>
                </a:solidFill>
                <a:effectLst/>
              </a:rPr>
              <a:t>xoffset *= sensitivity; </a:t>
            </a:r>
          </a:p>
          <a:p>
            <a:pPr lvl="1"/>
            <a:r>
              <a:rPr lang="en-US" altLang="zh-CN" b="0" i="0">
                <a:solidFill>
                  <a:srgbClr val="E0E2E4"/>
                </a:solidFill>
                <a:effectLst/>
              </a:rPr>
              <a:t>yoffset *= sensitivity; </a:t>
            </a:r>
          </a:p>
          <a:p>
            <a:pPr lvl="1"/>
            <a:r>
              <a:rPr lang="en-US" altLang="zh-CN" b="0" i="0">
                <a:solidFill>
                  <a:srgbClr val="E0E2E4"/>
                </a:solidFill>
                <a:effectLst/>
              </a:rPr>
              <a:t>yaw += xoffset; </a:t>
            </a:r>
          </a:p>
          <a:p>
            <a:pPr lvl="1"/>
            <a:r>
              <a:rPr lang="en-US" altLang="zh-CN" b="0" i="0">
                <a:solidFill>
                  <a:srgbClr val="E0E2E4"/>
                </a:solidFill>
                <a:effectLst/>
              </a:rPr>
              <a:t>pitch += yoffset; </a:t>
            </a:r>
          </a:p>
          <a:p>
            <a:pPr lvl="1"/>
            <a:r>
              <a:rPr lang="en-US" altLang="zh-CN" b="1" i="0">
                <a:solidFill>
                  <a:srgbClr val="93C763"/>
                </a:solidFill>
                <a:effectLst/>
              </a:rPr>
              <a:t>if</a:t>
            </a:r>
            <a:r>
              <a:rPr lang="en-US" altLang="zh-CN" b="0" i="0">
                <a:solidFill>
                  <a:srgbClr val="E0E2E4"/>
                </a:solidFill>
                <a:effectLst/>
              </a:rPr>
              <a:t>(pitch &gt; </a:t>
            </a:r>
            <a:r>
              <a:rPr lang="en-US" altLang="zh-CN" b="0" i="0">
                <a:solidFill>
                  <a:srgbClr val="FFCD22"/>
                </a:solidFill>
                <a:effectLst/>
              </a:rPr>
              <a:t>89.0f</a:t>
            </a:r>
            <a:r>
              <a:rPr lang="en-US" altLang="zh-CN" b="0" i="0">
                <a:solidFill>
                  <a:srgbClr val="E0E2E4"/>
                </a:solidFill>
                <a:effectLst/>
              </a:rPr>
              <a:t>) pitch = </a:t>
            </a:r>
            <a:r>
              <a:rPr lang="en-US" altLang="zh-CN" b="0" i="0">
                <a:solidFill>
                  <a:srgbClr val="FFCD22"/>
                </a:solidFill>
                <a:effectLst/>
              </a:rPr>
              <a:t>89.0f</a:t>
            </a:r>
            <a:r>
              <a:rPr lang="en-US" altLang="zh-CN" b="0" i="0">
                <a:solidFill>
                  <a:srgbClr val="E0E2E4"/>
                </a:solidFill>
                <a:effectLst/>
              </a:rPr>
              <a:t>; </a:t>
            </a:r>
          </a:p>
          <a:p>
            <a:pPr lvl="1"/>
            <a:r>
              <a:rPr lang="en-US" altLang="zh-CN" b="1" i="0">
                <a:solidFill>
                  <a:srgbClr val="93C763"/>
                </a:solidFill>
                <a:effectLst/>
              </a:rPr>
              <a:t>if</a:t>
            </a:r>
            <a:r>
              <a:rPr lang="en-US" altLang="zh-CN" b="0" i="0">
                <a:solidFill>
                  <a:srgbClr val="E0E2E4"/>
                </a:solidFill>
                <a:effectLst/>
              </a:rPr>
              <a:t>(pitch &lt; -</a:t>
            </a:r>
            <a:r>
              <a:rPr lang="en-US" altLang="zh-CN" b="0" i="0">
                <a:solidFill>
                  <a:srgbClr val="FFCD22"/>
                </a:solidFill>
                <a:effectLst/>
              </a:rPr>
              <a:t>89.0f</a:t>
            </a:r>
            <a:r>
              <a:rPr lang="en-US" altLang="zh-CN" b="0" i="0">
                <a:solidFill>
                  <a:srgbClr val="E0E2E4"/>
                </a:solidFill>
                <a:effectLst/>
              </a:rPr>
              <a:t>) pitch = -</a:t>
            </a:r>
            <a:r>
              <a:rPr lang="en-US" altLang="zh-CN" b="0" i="0">
                <a:solidFill>
                  <a:srgbClr val="FFCD22"/>
                </a:solidFill>
                <a:effectLst/>
              </a:rPr>
              <a:t>89.0f</a:t>
            </a:r>
            <a:r>
              <a:rPr lang="en-US" altLang="zh-CN" b="0" i="0">
                <a:solidFill>
                  <a:srgbClr val="E0E2E4"/>
                </a:solidFill>
                <a:effectLst/>
              </a:rPr>
              <a:t>;</a:t>
            </a:r>
          </a:p>
          <a:p>
            <a:pPr lvl="1"/>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direction; </a:t>
            </a:r>
          </a:p>
          <a:p>
            <a:pPr lvl="1"/>
            <a:r>
              <a:rPr lang="en-US" altLang="zh-CN" b="0" i="0">
                <a:solidFill>
                  <a:srgbClr val="E0E2E4"/>
                </a:solidFill>
                <a:effectLst/>
              </a:rPr>
              <a:t>direction.x = </a:t>
            </a:r>
            <a:r>
              <a:rPr lang="en-US" altLang="zh-CN" b="0" i="0">
                <a:solidFill>
                  <a:srgbClr val="8CBBAD"/>
                </a:solidFill>
                <a:effectLst/>
              </a:rPr>
              <a:t>cos</a:t>
            </a:r>
            <a:r>
              <a:rPr lang="en-US" altLang="zh-CN" b="0" i="0">
                <a:solidFill>
                  <a:srgbClr val="E0E2E4"/>
                </a:solidFill>
                <a:effectLst/>
              </a:rPr>
              <a:t>(</a:t>
            </a:r>
            <a:r>
              <a:rPr lang="en-US" altLang="zh-CN"/>
              <a:t>glm::radians</a:t>
            </a:r>
            <a:r>
              <a:rPr lang="en-US" altLang="zh-CN" b="0" i="0">
                <a:solidFill>
                  <a:srgbClr val="E0E2E4"/>
                </a:solidFill>
                <a:effectLst/>
              </a:rPr>
              <a:t>(yaw)) * </a:t>
            </a:r>
            <a:r>
              <a:rPr lang="en-US" altLang="zh-CN" b="0" i="0">
                <a:solidFill>
                  <a:srgbClr val="8CBBAD"/>
                </a:solidFill>
                <a:effectLst/>
              </a:rPr>
              <a:t>cos</a:t>
            </a:r>
            <a:r>
              <a:rPr lang="en-US" altLang="zh-CN" b="0" i="0">
                <a:solidFill>
                  <a:srgbClr val="E0E2E4"/>
                </a:solidFill>
                <a:effectLst/>
              </a:rPr>
              <a:t>(</a:t>
            </a:r>
            <a:r>
              <a:rPr lang="en-US" altLang="zh-CN"/>
              <a:t>glm::radians</a:t>
            </a:r>
            <a:r>
              <a:rPr lang="en-US" altLang="zh-CN" b="0" i="0">
                <a:solidFill>
                  <a:srgbClr val="E0E2E4"/>
                </a:solidFill>
                <a:effectLst/>
              </a:rPr>
              <a:t>(pitch)); </a:t>
            </a:r>
          </a:p>
          <a:p>
            <a:pPr lvl="1"/>
            <a:r>
              <a:rPr lang="en-US" altLang="zh-CN" b="0" i="0">
                <a:solidFill>
                  <a:srgbClr val="E0E2E4"/>
                </a:solidFill>
                <a:effectLst/>
              </a:rPr>
              <a:t>direction.y = </a:t>
            </a:r>
            <a:r>
              <a:rPr lang="en-US" altLang="zh-CN" b="0" i="0">
                <a:solidFill>
                  <a:srgbClr val="8CBBAD"/>
                </a:solidFill>
                <a:effectLst/>
              </a:rPr>
              <a:t>sin</a:t>
            </a:r>
            <a:r>
              <a:rPr lang="en-US" altLang="zh-CN" b="0" i="0">
                <a:solidFill>
                  <a:srgbClr val="E0E2E4"/>
                </a:solidFill>
                <a:effectLst/>
              </a:rPr>
              <a:t>(</a:t>
            </a:r>
            <a:r>
              <a:rPr lang="en-US" altLang="zh-CN"/>
              <a:t>glm::radians</a:t>
            </a:r>
            <a:r>
              <a:rPr lang="en-US" altLang="zh-CN" b="0" i="0">
                <a:solidFill>
                  <a:srgbClr val="E0E2E4"/>
                </a:solidFill>
                <a:effectLst/>
              </a:rPr>
              <a:t>(pitch)); </a:t>
            </a:r>
          </a:p>
          <a:p>
            <a:pPr lvl="1"/>
            <a:r>
              <a:rPr lang="en-US" altLang="zh-CN" b="0" i="0">
                <a:solidFill>
                  <a:srgbClr val="E0E2E4"/>
                </a:solidFill>
                <a:effectLst/>
              </a:rPr>
              <a:t>direction.z = </a:t>
            </a:r>
            <a:r>
              <a:rPr lang="en-US" altLang="zh-CN" b="0" i="0">
                <a:solidFill>
                  <a:srgbClr val="8CBBAD"/>
                </a:solidFill>
                <a:effectLst/>
              </a:rPr>
              <a:t>sin</a:t>
            </a:r>
            <a:r>
              <a:rPr lang="en-US" altLang="zh-CN" b="0" i="0">
                <a:solidFill>
                  <a:srgbClr val="E0E2E4"/>
                </a:solidFill>
                <a:effectLst/>
              </a:rPr>
              <a:t>(</a:t>
            </a:r>
            <a:r>
              <a:rPr lang="en-US" altLang="zh-CN"/>
              <a:t>glm::radians</a:t>
            </a:r>
            <a:r>
              <a:rPr lang="en-US" altLang="zh-CN" b="0" i="0">
                <a:solidFill>
                  <a:srgbClr val="E0E2E4"/>
                </a:solidFill>
                <a:effectLst/>
              </a:rPr>
              <a:t>(yaw)) * </a:t>
            </a:r>
            <a:r>
              <a:rPr lang="en-US" altLang="zh-CN" b="0" i="0">
                <a:solidFill>
                  <a:srgbClr val="8CBBAD"/>
                </a:solidFill>
                <a:effectLst/>
              </a:rPr>
              <a:t>cos</a:t>
            </a:r>
            <a:r>
              <a:rPr lang="en-US" altLang="zh-CN" b="0" i="0">
                <a:solidFill>
                  <a:srgbClr val="E0E2E4"/>
                </a:solidFill>
                <a:effectLst/>
              </a:rPr>
              <a:t>(</a:t>
            </a:r>
            <a:r>
              <a:rPr lang="en-US" altLang="zh-CN"/>
              <a:t>glm::radians</a:t>
            </a:r>
            <a:r>
              <a:rPr lang="en-US" altLang="zh-CN" b="0" i="0">
                <a:solidFill>
                  <a:srgbClr val="E0E2E4"/>
                </a:solidFill>
                <a:effectLst/>
              </a:rPr>
              <a:t>(pitch)); </a:t>
            </a:r>
          </a:p>
          <a:p>
            <a:pPr lvl="1"/>
            <a:r>
              <a:rPr lang="en-US" altLang="zh-CN" b="0" i="0">
                <a:solidFill>
                  <a:srgbClr val="E0E2E4"/>
                </a:solidFill>
                <a:effectLst/>
              </a:rPr>
              <a:t>cameraFront = glm::normalize(direction); </a:t>
            </a:r>
          </a:p>
          <a:p>
            <a:r>
              <a:rPr lang="en-US" altLang="zh-CN" b="0" i="0">
                <a:solidFill>
                  <a:srgbClr val="E0E2E4"/>
                </a:solidFill>
                <a:effectLst/>
              </a:rPr>
              <a:t>} </a:t>
            </a:r>
            <a:endParaRPr lang="zh-CN" altLang="en-US"/>
          </a:p>
        </p:txBody>
      </p:sp>
      <p:sp>
        <p:nvSpPr>
          <p:cNvPr id="15" name="文本框 14">
            <a:extLst>
              <a:ext uri="{FF2B5EF4-FFF2-40B4-BE49-F238E27FC236}">
                <a16:creationId xmlns:a16="http://schemas.microsoft.com/office/drawing/2014/main" id="{FAAA62AF-64B8-492F-A2DB-F20F6F387506}"/>
              </a:ext>
            </a:extLst>
          </p:cNvPr>
          <p:cNvSpPr txBox="1"/>
          <p:nvPr/>
        </p:nvSpPr>
        <p:spPr>
          <a:xfrm>
            <a:off x="3019338" y="292224"/>
            <a:ext cx="531114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旋转</a:t>
            </a:r>
          </a:p>
        </p:txBody>
      </p:sp>
      <p:sp>
        <p:nvSpPr>
          <p:cNvPr id="16" name="文本框 15">
            <a:extLst>
              <a:ext uri="{FF2B5EF4-FFF2-40B4-BE49-F238E27FC236}">
                <a16:creationId xmlns:a16="http://schemas.microsoft.com/office/drawing/2014/main" id="{B71D0522-5314-4454-897F-B74CA4ED1D8C}"/>
              </a:ext>
            </a:extLst>
          </p:cNvPr>
          <p:cNvSpPr txBox="1"/>
          <p:nvPr/>
        </p:nvSpPr>
        <p:spPr>
          <a:xfrm>
            <a:off x="6287206" y="5767015"/>
            <a:ext cx="3283514"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bool</a:t>
            </a:r>
            <a:r>
              <a:rPr lang="en-US" altLang="zh-CN" b="0" i="0">
                <a:solidFill>
                  <a:srgbClr val="E0E2E4"/>
                </a:solidFill>
                <a:effectLst/>
              </a:rPr>
              <a:t> firstMouse = </a:t>
            </a:r>
            <a:r>
              <a:rPr lang="en-US" altLang="zh-CN" b="1" i="0">
                <a:solidFill>
                  <a:srgbClr val="93C763"/>
                </a:solidFill>
                <a:effectLst/>
              </a:rPr>
              <a:t>true</a:t>
            </a:r>
            <a:r>
              <a:rPr lang="en-US" altLang="zh-CN" b="0" i="0">
                <a:solidFill>
                  <a:srgbClr val="E0E2E4"/>
                </a:solidFill>
                <a:effectLst/>
              </a:rPr>
              <a:t>; </a:t>
            </a:r>
          </a:p>
          <a:p>
            <a:r>
              <a:rPr lang="en-US" altLang="zh-CN" b="1" i="0">
                <a:solidFill>
                  <a:srgbClr val="93C763"/>
                </a:solidFill>
                <a:effectLst/>
              </a:rPr>
              <a:t>float</a:t>
            </a:r>
            <a:r>
              <a:rPr lang="en-US" altLang="zh-CN" b="0" i="0">
                <a:solidFill>
                  <a:srgbClr val="E0E2E4"/>
                </a:solidFill>
                <a:effectLst/>
              </a:rPr>
              <a:t> yaw = -</a:t>
            </a:r>
            <a:r>
              <a:rPr lang="en-US" altLang="zh-CN" b="0" i="0">
                <a:solidFill>
                  <a:srgbClr val="FFCD22"/>
                </a:solidFill>
                <a:effectLst/>
              </a:rPr>
              <a:t>90.0f</a:t>
            </a:r>
            <a:r>
              <a:rPr lang="en-US" altLang="zh-CN" b="0" i="0">
                <a:solidFill>
                  <a:srgbClr val="E0E2E4"/>
                </a:solidFill>
                <a:effectLst/>
              </a:rPr>
              <a:t>; </a:t>
            </a:r>
          </a:p>
          <a:p>
            <a:r>
              <a:rPr lang="en-US" altLang="zh-CN" b="1" i="0">
                <a:solidFill>
                  <a:srgbClr val="93C763"/>
                </a:solidFill>
                <a:effectLst/>
              </a:rPr>
              <a:t>float</a:t>
            </a:r>
            <a:r>
              <a:rPr lang="en-US" altLang="zh-CN" b="0" i="0">
                <a:solidFill>
                  <a:srgbClr val="E0E2E4"/>
                </a:solidFill>
                <a:effectLst/>
              </a:rPr>
              <a:t> pitch = </a:t>
            </a:r>
            <a:r>
              <a:rPr lang="en-US" altLang="zh-CN" b="0" i="0">
                <a:solidFill>
                  <a:srgbClr val="FFCD22"/>
                </a:solidFill>
                <a:effectLst/>
              </a:rPr>
              <a:t>0.0f</a:t>
            </a:r>
            <a:r>
              <a:rPr lang="en-US" altLang="zh-CN" b="0" i="0">
                <a:solidFill>
                  <a:srgbClr val="E0E2E4"/>
                </a:solidFill>
                <a:effectLst/>
              </a:rPr>
              <a:t>;</a:t>
            </a:r>
          </a:p>
          <a:p>
            <a:r>
              <a:rPr lang="en-US" altLang="zh-CN" b="1" i="0">
                <a:solidFill>
                  <a:srgbClr val="93C763"/>
                </a:solidFill>
                <a:effectLst/>
              </a:rPr>
              <a:t>float</a:t>
            </a:r>
            <a:r>
              <a:rPr lang="en-US" altLang="zh-CN" b="0" i="0">
                <a:solidFill>
                  <a:srgbClr val="E0E2E4"/>
                </a:solidFill>
                <a:effectLst/>
              </a:rPr>
              <a:t> lastX = </a:t>
            </a:r>
            <a:r>
              <a:rPr lang="en-US" altLang="zh-CN" b="0" i="0">
                <a:solidFill>
                  <a:srgbClr val="FFCD22"/>
                </a:solidFill>
                <a:effectLst/>
              </a:rPr>
              <a:t>800.0f</a:t>
            </a:r>
            <a:r>
              <a:rPr lang="en-US" altLang="zh-CN" b="0" i="0">
                <a:solidFill>
                  <a:srgbClr val="E0E2E4"/>
                </a:solidFill>
                <a:effectLst/>
              </a:rPr>
              <a:t> / </a:t>
            </a:r>
            <a:r>
              <a:rPr lang="en-US" altLang="zh-CN" b="0" i="0">
                <a:solidFill>
                  <a:srgbClr val="FFCD22"/>
                </a:solidFill>
                <a:effectLst/>
              </a:rPr>
              <a:t>2.0</a:t>
            </a:r>
            <a:r>
              <a:rPr lang="en-US" altLang="zh-CN" b="0" i="0">
                <a:solidFill>
                  <a:srgbClr val="E0E2E4"/>
                </a:solidFill>
                <a:effectLst/>
              </a:rPr>
              <a:t>; </a:t>
            </a:r>
          </a:p>
          <a:p>
            <a:r>
              <a:rPr lang="en-US" altLang="zh-CN" b="1" i="0">
                <a:solidFill>
                  <a:srgbClr val="93C763"/>
                </a:solidFill>
                <a:effectLst/>
              </a:rPr>
              <a:t>float</a:t>
            </a:r>
            <a:r>
              <a:rPr lang="en-US" altLang="zh-CN" b="0" i="0">
                <a:solidFill>
                  <a:srgbClr val="E0E2E4"/>
                </a:solidFill>
                <a:effectLst/>
              </a:rPr>
              <a:t> lastY = </a:t>
            </a:r>
            <a:r>
              <a:rPr lang="en-US" altLang="zh-CN" b="0" i="0">
                <a:solidFill>
                  <a:srgbClr val="FFCD22"/>
                </a:solidFill>
                <a:effectLst/>
              </a:rPr>
              <a:t>600.0</a:t>
            </a:r>
            <a:r>
              <a:rPr lang="en-US" altLang="zh-CN" b="0" i="0">
                <a:solidFill>
                  <a:srgbClr val="E0E2E4"/>
                </a:solidFill>
                <a:effectLst/>
              </a:rPr>
              <a:t> / </a:t>
            </a:r>
            <a:r>
              <a:rPr lang="en-US" altLang="zh-CN" b="0" i="0">
                <a:solidFill>
                  <a:srgbClr val="FFCD22"/>
                </a:solidFill>
                <a:effectLst/>
              </a:rPr>
              <a:t>2.0</a:t>
            </a:r>
            <a:r>
              <a:rPr lang="en-US" altLang="zh-CN" b="0" i="0">
                <a:solidFill>
                  <a:srgbClr val="E0E2E4"/>
                </a:solidFill>
                <a:effectLst/>
              </a:rPr>
              <a:t>;</a:t>
            </a:r>
          </a:p>
        </p:txBody>
      </p:sp>
      <p:sp>
        <p:nvSpPr>
          <p:cNvPr id="21" name="文本框 20">
            <a:extLst>
              <a:ext uri="{FF2B5EF4-FFF2-40B4-BE49-F238E27FC236}">
                <a16:creationId xmlns:a16="http://schemas.microsoft.com/office/drawing/2014/main" id="{DB725FD3-B6FC-4C69-ACEA-ADEA43EDF738}"/>
              </a:ext>
            </a:extLst>
          </p:cNvPr>
          <p:cNvSpPr txBox="1"/>
          <p:nvPr/>
        </p:nvSpPr>
        <p:spPr>
          <a:xfrm>
            <a:off x="2617823" y="10188453"/>
            <a:ext cx="531114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缩放</a:t>
            </a:r>
          </a:p>
        </p:txBody>
      </p:sp>
      <p:sp>
        <p:nvSpPr>
          <p:cNvPr id="22" name="文本框 21">
            <a:extLst>
              <a:ext uri="{FF2B5EF4-FFF2-40B4-BE49-F238E27FC236}">
                <a16:creationId xmlns:a16="http://schemas.microsoft.com/office/drawing/2014/main" id="{93B17FFA-8225-4680-AB45-90FD75EE8423}"/>
              </a:ext>
            </a:extLst>
          </p:cNvPr>
          <p:cNvSpPr txBox="1"/>
          <p:nvPr/>
        </p:nvSpPr>
        <p:spPr>
          <a:xfrm>
            <a:off x="792495" y="10557785"/>
            <a:ext cx="894969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rgbClr val="222222"/>
                </a:solidFill>
                <a:effectLst/>
                <a:latin typeface="+mn-ea"/>
              </a:rPr>
              <a:t>视野</a:t>
            </a:r>
            <a:r>
              <a:rPr lang="en-US" altLang="zh-CN" b="0" i="0">
                <a:solidFill>
                  <a:srgbClr val="222222"/>
                </a:solidFill>
                <a:effectLst/>
                <a:latin typeface="+mn-ea"/>
              </a:rPr>
              <a:t>(Field of View)</a:t>
            </a:r>
            <a:r>
              <a:rPr lang="zh-CN" altLang="en-US" b="0" i="0">
                <a:solidFill>
                  <a:srgbClr val="222222"/>
                </a:solidFill>
                <a:effectLst/>
                <a:latin typeface="+mn-ea"/>
              </a:rPr>
              <a:t>或</a:t>
            </a:r>
            <a:r>
              <a:rPr lang="en-US" altLang="zh-CN" b="1" i="0">
                <a:solidFill>
                  <a:srgbClr val="222222"/>
                </a:solidFill>
                <a:effectLst/>
                <a:latin typeface="+mn-ea"/>
              </a:rPr>
              <a:t>fov</a:t>
            </a:r>
            <a:r>
              <a:rPr lang="zh-CN" altLang="en-US" b="0" i="0">
                <a:solidFill>
                  <a:srgbClr val="222222"/>
                </a:solidFill>
                <a:effectLst/>
                <a:latin typeface="+mn-ea"/>
              </a:rPr>
              <a:t>定义了可以看到场景中多大的范围。当视野变小时，场景投影出来的空间就会减小，产生放大</a:t>
            </a:r>
            <a:r>
              <a:rPr lang="en-US" altLang="zh-CN" b="0" i="0">
                <a:solidFill>
                  <a:srgbClr val="222222"/>
                </a:solidFill>
                <a:effectLst/>
                <a:latin typeface="+mn-ea"/>
              </a:rPr>
              <a:t>(Zoom In)</a:t>
            </a:r>
            <a:r>
              <a:rPr lang="zh-CN" altLang="en-US" b="0" i="0">
                <a:solidFill>
                  <a:srgbClr val="222222"/>
                </a:solidFill>
                <a:effectLst/>
                <a:latin typeface="+mn-ea"/>
              </a:rPr>
              <a:t>了的感觉。我们会使用鼠标的滚轮来放大。</a:t>
            </a:r>
            <a:endParaRPr lang="zh-CN" altLang="en-US">
              <a:latin typeface="+mn-ea"/>
            </a:endParaRPr>
          </a:p>
        </p:txBody>
      </p:sp>
      <p:sp>
        <p:nvSpPr>
          <p:cNvPr id="23" name="文本框 22">
            <a:extLst>
              <a:ext uri="{FF2B5EF4-FFF2-40B4-BE49-F238E27FC236}">
                <a16:creationId xmlns:a16="http://schemas.microsoft.com/office/drawing/2014/main" id="{021340D1-8A08-4230-8EF4-7D400E19F7A9}"/>
              </a:ext>
            </a:extLst>
          </p:cNvPr>
          <p:cNvSpPr txBox="1"/>
          <p:nvPr/>
        </p:nvSpPr>
        <p:spPr>
          <a:xfrm>
            <a:off x="1112873" y="11294539"/>
            <a:ext cx="8176260" cy="203132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glfwSetScrollCallback(</a:t>
            </a:r>
            <a:r>
              <a:rPr lang="en-US" altLang="zh-CN" b="0" i="0">
                <a:solidFill>
                  <a:srgbClr val="E0E2E4"/>
                </a:solidFill>
                <a:effectLst/>
              </a:rPr>
              <a:t>window, scroll_callback);</a:t>
            </a:r>
          </a:p>
          <a:p>
            <a:r>
              <a:rPr lang="en-US" altLang="zh-CN">
                <a:solidFill>
                  <a:srgbClr val="E0E2E4"/>
                </a:solidFill>
              </a:rPr>
              <a:t>…</a:t>
            </a:r>
            <a:endParaRPr lang="en-US" altLang="zh-CN" b="1" i="0">
              <a:solidFill>
                <a:srgbClr val="93C763"/>
              </a:solidFill>
              <a:effectLst/>
            </a:endParaRPr>
          </a:p>
          <a:p>
            <a:r>
              <a:rPr lang="en-US" altLang="zh-CN" b="1" i="0">
                <a:solidFill>
                  <a:srgbClr val="93C763"/>
                </a:solidFill>
                <a:effectLst/>
              </a:rPr>
              <a:t>void</a:t>
            </a:r>
            <a:r>
              <a:rPr lang="en-US" altLang="zh-CN" b="0" i="0">
                <a:solidFill>
                  <a:srgbClr val="E0E2E4"/>
                </a:solidFill>
                <a:effectLst/>
              </a:rPr>
              <a:t> scroll_callback(GLFWwindow* window, </a:t>
            </a:r>
            <a:r>
              <a:rPr lang="en-US" altLang="zh-CN" b="1" i="0">
                <a:solidFill>
                  <a:srgbClr val="93C763"/>
                </a:solidFill>
                <a:effectLst/>
              </a:rPr>
              <a:t>double</a:t>
            </a:r>
            <a:r>
              <a:rPr lang="en-US" altLang="zh-CN" b="0" i="0">
                <a:solidFill>
                  <a:srgbClr val="E0E2E4"/>
                </a:solidFill>
                <a:effectLst/>
              </a:rPr>
              <a:t> xoffset, </a:t>
            </a:r>
            <a:r>
              <a:rPr lang="en-US" altLang="zh-CN" b="1" i="0">
                <a:solidFill>
                  <a:srgbClr val="93C763"/>
                </a:solidFill>
                <a:effectLst/>
              </a:rPr>
              <a:t>double</a:t>
            </a:r>
            <a:r>
              <a:rPr lang="en-US" altLang="zh-CN" b="0" i="0">
                <a:solidFill>
                  <a:srgbClr val="E0E2E4"/>
                </a:solidFill>
                <a:effectLst/>
              </a:rPr>
              <a:t> yoffset) { </a:t>
            </a:r>
          </a:p>
          <a:p>
            <a:pPr lvl="1"/>
            <a:r>
              <a:rPr lang="en-US" altLang="zh-CN" b="0" i="0">
                <a:solidFill>
                  <a:srgbClr val="E0E2E4"/>
                </a:solidFill>
                <a:effectLst/>
              </a:rPr>
              <a:t>fov -= (</a:t>
            </a:r>
            <a:r>
              <a:rPr lang="en-US" altLang="zh-CN" b="1" i="0">
                <a:solidFill>
                  <a:srgbClr val="93C763"/>
                </a:solidFill>
                <a:effectLst/>
              </a:rPr>
              <a:t>float</a:t>
            </a:r>
            <a:r>
              <a:rPr lang="en-US" altLang="zh-CN" b="0" i="0">
                <a:solidFill>
                  <a:srgbClr val="E0E2E4"/>
                </a:solidFill>
                <a:effectLst/>
              </a:rPr>
              <a:t>)yoffset; </a:t>
            </a:r>
          </a:p>
          <a:p>
            <a:pPr lvl="1"/>
            <a:r>
              <a:rPr lang="en-US" altLang="zh-CN" b="1" i="0">
                <a:solidFill>
                  <a:srgbClr val="93C763"/>
                </a:solidFill>
                <a:effectLst/>
              </a:rPr>
              <a:t>if</a:t>
            </a:r>
            <a:r>
              <a:rPr lang="en-US" altLang="zh-CN" b="0" i="0">
                <a:solidFill>
                  <a:srgbClr val="E0E2E4"/>
                </a:solidFill>
                <a:effectLst/>
              </a:rPr>
              <a:t> (fov &lt; </a:t>
            </a:r>
            <a:r>
              <a:rPr lang="en-US" altLang="zh-CN" b="0" i="0">
                <a:solidFill>
                  <a:srgbClr val="FFCD22"/>
                </a:solidFill>
                <a:effectLst/>
              </a:rPr>
              <a:t>1.0f</a:t>
            </a:r>
            <a:r>
              <a:rPr lang="en-US" altLang="zh-CN" b="0" i="0">
                <a:solidFill>
                  <a:srgbClr val="E0E2E4"/>
                </a:solidFill>
                <a:effectLst/>
              </a:rPr>
              <a:t>) fov = </a:t>
            </a:r>
            <a:r>
              <a:rPr lang="en-US" altLang="zh-CN" b="0" i="0">
                <a:solidFill>
                  <a:srgbClr val="FFCD22"/>
                </a:solidFill>
                <a:effectLst/>
              </a:rPr>
              <a:t>1.0f</a:t>
            </a:r>
            <a:r>
              <a:rPr lang="en-US" altLang="zh-CN" b="0" i="0">
                <a:solidFill>
                  <a:srgbClr val="E0E2E4"/>
                </a:solidFill>
                <a:effectLst/>
              </a:rPr>
              <a:t>; </a:t>
            </a:r>
          </a:p>
          <a:p>
            <a:pPr lvl="1"/>
            <a:r>
              <a:rPr lang="en-US" altLang="zh-CN" b="1" i="0">
                <a:solidFill>
                  <a:srgbClr val="93C763"/>
                </a:solidFill>
                <a:effectLst/>
              </a:rPr>
              <a:t>if</a:t>
            </a:r>
            <a:r>
              <a:rPr lang="en-US" altLang="zh-CN" b="0" i="0">
                <a:solidFill>
                  <a:srgbClr val="E0E2E4"/>
                </a:solidFill>
                <a:effectLst/>
              </a:rPr>
              <a:t> (fov &gt; </a:t>
            </a:r>
            <a:r>
              <a:rPr lang="en-US" altLang="zh-CN" b="0" i="0">
                <a:solidFill>
                  <a:srgbClr val="FFCD22"/>
                </a:solidFill>
                <a:effectLst/>
              </a:rPr>
              <a:t>45.0f</a:t>
            </a:r>
            <a:r>
              <a:rPr lang="en-US" altLang="zh-CN" b="0" i="0">
                <a:solidFill>
                  <a:srgbClr val="E0E2E4"/>
                </a:solidFill>
                <a:effectLst/>
              </a:rPr>
              <a:t>) fov = </a:t>
            </a:r>
            <a:r>
              <a:rPr lang="en-US" altLang="zh-CN" b="0" i="0">
                <a:solidFill>
                  <a:srgbClr val="FFCD22"/>
                </a:solidFill>
                <a:effectLst/>
              </a:rPr>
              <a:t>45.0f</a:t>
            </a:r>
            <a:r>
              <a:rPr lang="en-US" altLang="zh-CN" b="0" i="0">
                <a:solidFill>
                  <a:srgbClr val="E0E2E4"/>
                </a:solidFill>
                <a:effectLst/>
              </a:rPr>
              <a:t>; </a:t>
            </a:r>
          </a:p>
          <a:p>
            <a:r>
              <a:rPr lang="en-US" altLang="zh-CN" b="0" i="0">
                <a:solidFill>
                  <a:srgbClr val="E0E2E4"/>
                </a:solidFill>
                <a:effectLst/>
              </a:rPr>
              <a:t>}</a:t>
            </a:r>
            <a:endParaRPr lang="zh-CN" altLang="en-US"/>
          </a:p>
        </p:txBody>
      </p:sp>
    </p:spTree>
    <p:extLst>
      <p:ext uri="{BB962C8B-B14F-4D97-AF65-F5344CB8AC3E}">
        <p14:creationId xmlns:p14="http://schemas.microsoft.com/office/powerpoint/2010/main" val="170704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20EAA5-FA36-4CDF-8184-656E4BB20899}"/>
              </a:ext>
            </a:extLst>
          </p:cNvPr>
          <p:cNvSpPr txBox="1"/>
          <p:nvPr/>
        </p:nvSpPr>
        <p:spPr>
          <a:xfrm>
            <a:off x="4471034" y="445008"/>
            <a:ext cx="1498680" cy="400110"/>
          </a:xfrm>
          <a:prstGeom prst="rect">
            <a:avLst/>
          </a:prstGeom>
          <a:noFill/>
        </p:spPr>
        <p:txBody>
          <a:bodyPr wrap="none" rtlCol="0">
            <a:spAutoFit/>
          </a:bodyPr>
          <a:lstStyle/>
          <a:p>
            <a:r>
              <a:rPr lang="en-US" altLang="zh-CN" sz="2000">
                <a:solidFill>
                  <a:srgbClr val="FFC000"/>
                </a:solidFill>
              </a:rPr>
              <a:t>Camera</a:t>
            </a:r>
            <a:r>
              <a:rPr lang="zh-CN" altLang="en-US" sz="2000">
                <a:solidFill>
                  <a:srgbClr val="FFC000"/>
                </a:solidFill>
              </a:rPr>
              <a:t>封装</a:t>
            </a:r>
            <a:endParaRPr lang="zh-CN" altLang="en-US" sz="2000" dirty="0">
              <a:solidFill>
                <a:srgbClr val="FFC000"/>
              </a:solidFill>
            </a:endParaRPr>
          </a:p>
        </p:txBody>
      </p:sp>
      <p:sp>
        <p:nvSpPr>
          <p:cNvPr id="13" name="文本框 12">
            <a:extLst>
              <a:ext uri="{FF2B5EF4-FFF2-40B4-BE49-F238E27FC236}">
                <a16:creationId xmlns:a16="http://schemas.microsoft.com/office/drawing/2014/main" id="{9561FF52-8FC2-4885-AD7A-52C8A144954C}"/>
              </a:ext>
            </a:extLst>
          </p:cNvPr>
          <p:cNvSpPr txBox="1"/>
          <p:nvPr/>
        </p:nvSpPr>
        <p:spPr>
          <a:xfrm>
            <a:off x="841470" y="903376"/>
            <a:ext cx="8264429" cy="923329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void</a:t>
            </a:r>
            <a:r>
              <a:rPr lang="en-US" altLang="zh-CN" b="0" i="0">
                <a:solidFill>
                  <a:srgbClr val="E0E2E4"/>
                </a:solidFill>
                <a:effectLst/>
              </a:rPr>
              <a:t> processInput(GLFWwindow *window) { </a:t>
            </a:r>
          </a:p>
          <a:p>
            <a:pPr lvl="1"/>
            <a:r>
              <a:rPr lang="en-US" altLang="zh-CN" b="1" i="0">
                <a:solidFill>
                  <a:srgbClr val="93C763"/>
                </a:solidFill>
                <a:effectLst/>
              </a:rPr>
              <a:t>…</a:t>
            </a:r>
            <a:endParaRPr lang="en-US" altLang="zh-CN" b="0" i="0">
              <a:solidFill>
                <a:srgbClr val="E0E2E4"/>
              </a:solidFill>
              <a:effectLst/>
            </a:endParaRPr>
          </a:p>
          <a:p>
            <a:pPr lvl="1"/>
            <a:r>
              <a:rPr lang="en-US" altLang="zh-CN" b="1" i="0">
                <a:solidFill>
                  <a:srgbClr val="93C763"/>
                </a:solidFill>
                <a:effectLst/>
              </a:rPr>
              <a:t>if</a:t>
            </a:r>
            <a:r>
              <a:rPr lang="en-US" altLang="zh-CN" b="0" i="0">
                <a:solidFill>
                  <a:srgbClr val="E0E2E4"/>
                </a:solidFill>
                <a:effectLst/>
              </a:rPr>
              <a:t> (glfwGetKey(window, GLFW_KEY_W) == GLFW_PRESS) </a:t>
            </a:r>
          </a:p>
          <a:p>
            <a:pPr lvl="2"/>
            <a:r>
              <a:rPr lang="en-US" altLang="zh-CN" b="0" i="0">
                <a:solidFill>
                  <a:srgbClr val="E0E2E4"/>
                </a:solidFill>
                <a:effectLst/>
              </a:rPr>
              <a:t>camera.ProcessKeyboard(FORWARD, deltaTime); </a:t>
            </a:r>
          </a:p>
          <a:p>
            <a:pPr lvl="1"/>
            <a:r>
              <a:rPr lang="en-US" altLang="zh-CN" b="1" i="0">
                <a:solidFill>
                  <a:srgbClr val="93C763"/>
                </a:solidFill>
                <a:effectLst/>
              </a:rPr>
              <a:t>if</a:t>
            </a:r>
            <a:r>
              <a:rPr lang="en-US" altLang="zh-CN" b="0" i="0">
                <a:solidFill>
                  <a:srgbClr val="E0E2E4"/>
                </a:solidFill>
                <a:effectLst/>
              </a:rPr>
              <a:t> (glfwGetKey(window, GLFW_KEY_S) == GLFW_PRESS) </a:t>
            </a:r>
          </a:p>
          <a:p>
            <a:pPr lvl="2"/>
            <a:r>
              <a:rPr lang="en-US" altLang="zh-CN" b="0" i="0">
                <a:solidFill>
                  <a:srgbClr val="E0E2E4"/>
                </a:solidFill>
                <a:effectLst/>
              </a:rPr>
              <a:t>camera.ProcessKeyboard(BACKWARD, deltaTime); </a:t>
            </a:r>
          </a:p>
          <a:p>
            <a:pPr lvl="1"/>
            <a:r>
              <a:rPr lang="en-US" altLang="zh-CN" b="1" i="0">
                <a:solidFill>
                  <a:srgbClr val="93C763"/>
                </a:solidFill>
                <a:effectLst/>
              </a:rPr>
              <a:t>if</a:t>
            </a:r>
            <a:r>
              <a:rPr lang="en-US" altLang="zh-CN" b="0" i="0">
                <a:solidFill>
                  <a:srgbClr val="E0E2E4"/>
                </a:solidFill>
                <a:effectLst/>
              </a:rPr>
              <a:t> (glfwGetKey(window, GLFW_KEY_A) == GLFW_PRESS) </a:t>
            </a:r>
          </a:p>
          <a:p>
            <a:pPr lvl="2"/>
            <a:r>
              <a:rPr lang="en-US" altLang="zh-CN" b="0" i="0">
                <a:solidFill>
                  <a:srgbClr val="E0E2E4"/>
                </a:solidFill>
                <a:effectLst/>
              </a:rPr>
              <a:t>camera.ProcessKeyboard(LEFT, deltaTime); </a:t>
            </a:r>
          </a:p>
          <a:p>
            <a:pPr lvl="1"/>
            <a:r>
              <a:rPr lang="en-US" altLang="zh-CN" b="1" i="0">
                <a:solidFill>
                  <a:srgbClr val="93C763"/>
                </a:solidFill>
                <a:effectLst/>
              </a:rPr>
              <a:t>if</a:t>
            </a:r>
            <a:r>
              <a:rPr lang="en-US" altLang="zh-CN" b="0" i="0">
                <a:solidFill>
                  <a:srgbClr val="E0E2E4"/>
                </a:solidFill>
                <a:effectLst/>
              </a:rPr>
              <a:t> (glfwGetKey(window, GLFW_KEY_D) == GLFW_PRESS) </a:t>
            </a:r>
          </a:p>
          <a:p>
            <a:pPr lvl="2"/>
            <a:r>
              <a:rPr lang="en-US" altLang="zh-CN" b="0" i="0">
                <a:solidFill>
                  <a:srgbClr val="E0E2E4"/>
                </a:solidFill>
                <a:effectLst/>
              </a:rPr>
              <a:t>camera.ProcessKeyboard(RIGHT, deltaTime); </a:t>
            </a:r>
          </a:p>
          <a:p>
            <a:r>
              <a:rPr lang="en-US" altLang="zh-CN" b="0" i="0">
                <a:solidFill>
                  <a:srgbClr val="E0E2E4"/>
                </a:solidFill>
                <a:effectLst/>
              </a:rPr>
              <a:t>} </a:t>
            </a:r>
          </a:p>
          <a:p>
            <a:endParaRPr lang="en-US" altLang="zh-CN" b="0" i="0">
              <a:solidFill>
                <a:srgbClr val="818E96"/>
              </a:solidFill>
              <a:effectLst/>
            </a:endParaRPr>
          </a:p>
          <a:p>
            <a:endParaRPr lang="en-US" altLang="zh-CN" b="1" i="0">
              <a:solidFill>
                <a:srgbClr val="93C763"/>
              </a:solidFill>
              <a:effectLst/>
            </a:endParaRPr>
          </a:p>
          <a:p>
            <a:r>
              <a:rPr lang="en-US" altLang="zh-CN" b="1" i="0">
                <a:solidFill>
                  <a:srgbClr val="93C763"/>
                </a:solidFill>
                <a:effectLst/>
              </a:rPr>
              <a:t>void</a:t>
            </a:r>
            <a:r>
              <a:rPr lang="en-US" altLang="zh-CN" b="0" i="0">
                <a:solidFill>
                  <a:srgbClr val="E0E2E4"/>
                </a:solidFill>
                <a:effectLst/>
              </a:rPr>
              <a:t> mouse_callback(GLFWwindow* window, </a:t>
            </a:r>
            <a:r>
              <a:rPr lang="en-US" altLang="zh-CN" b="1" i="0">
                <a:solidFill>
                  <a:srgbClr val="93C763"/>
                </a:solidFill>
                <a:effectLst/>
              </a:rPr>
              <a:t>double</a:t>
            </a:r>
            <a:r>
              <a:rPr lang="en-US" altLang="zh-CN" b="0" i="0">
                <a:solidFill>
                  <a:srgbClr val="E0E2E4"/>
                </a:solidFill>
                <a:effectLst/>
              </a:rPr>
              <a:t> xposIn, </a:t>
            </a:r>
            <a:r>
              <a:rPr lang="en-US" altLang="zh-CN" b="1" i="0">
                <a:solidFill>
                  <a:srgbClr val="93C763"/>
                </a:solidFill>
                <a:effectLst/>
              </a:rPr>
              <a:t>double</a:t>
            </a:r>
            <a:r>
              <a:rPr lang="en-US" altLang="zh-CN" b="0" i="0">
                <a:solidFill>
                  <a:srgbClr val="E0E2E4"/>
                </a:solidFill>
                <a:effectLst/>
              </a:rPr>
              <a:t> yposIn) { </a:t>
            </a:r>
          </a:p>
          <a:p>
            <a:pPr lvl="1"/>
            <a:r>
              <a:rPr lang="en-US" altLang="zh-CN" b="1" i="0">
                <a:solidFill>
                  <a:srgbClr val="93C763"/>
                </a:solidFill>
                <a:effectLst/>
              </a:rPr>
              <a:t>float</a:t>
            </a:r>
            <a:r>
              <a:rPr lang="en-US" altLang="zh-CN" b="0" i="0">
                <a:solidFill>
                  <a:srgbClr val="E0E2E4"/>
                </a:solidFill>
                <a:effectLst/>
              </a:rPr>
              <a:t> xpos = </a:t>
            </a:r>
            <a:r>
              <a:rPr lang="en-US" altLang="zh-CN" b="1" i="0">
                <a:solidFill>
                  <a:srgbClr val="93C763"/>
                </a:solidFill>
                <a:effectLst/>
              </a:rPr>
              <a:t>static_cast</a:t>
            </a:r>
            <a:r>
              <a:rPr lang="en-US" altLang="zh-CN" b="0" i="0">
                <a:solidFill>
                  <a:srgbClr val="E0E2E4"/>
                </a:solidFill>
                <a:effectLst/>
              </a:rPr>
              <a:t>&lt;</a:t>
            </a:r>
            <a:r>
              <a:rPr lang="en-US" altLang="zh-CN" b="1" i="0">
                <a:solidFill>
                  <a:srgbClr val="93C763"/>
                </a:solidFill>
                <a:effectLst/>
              </a:rPr>
              <a:t>float</a:t>
            </a:r>
            <a:r>
              <a:rPr lang="en-US" altLang="zh-CN" b="0" i="0">
                <a:solidFill>
                  <a:srgbClr val="E0E2E4"/>
                </a:solidFill>
                <a:effectLst/>
              </a:rPr>
              <a:t>&gt;(xposIn); </a:t>
            </a:r>
          </a:p>
          <a:p>
            <a:pPr lvl="1"/>
            <a:r>
              <a:rPr lang="en-US" altLang="zh-CN" b="1" i="0">
                <a:solidFill>
                  <a:srgbClr val="93C763"/>
                </a:solidFill>
                <a:effectLst/>
              </a:rPr>
              <a:t>float</a:t>
            </a:r>
            <a:r>
              <a:rPr lang="en-US" altLang="zh-CN" b="0" i="0">
                <a:solidFill>
                  <a:srgbClr val="E0E2E4"/>
                </a:solidFill>
                <a:effectLst/>
              </a:rPr>
              <a:t> ypos = </a:t>
            </a:r>
            <a:r>
              <a:rPr lang="en-US" altLang="zh-CN" b="1" i="0">
                <a:solidFill>
                  <a:srgbClr val="93C763"/>
                </a:solidFill>
                <a:effectLst/>
              </a:rPr>
              <a:t>static_cast</a:t>
            </a:r>
            <a:r>
              <a:rPr lang="en-US" altLang="zh-CN" b="0" i="0">
                <a:solidFill>
                  <a:srgbClr val="E0E2E4"/>
                </a:solidFill>
                <a:effectLst/>
              </a:rPr>
              <a:t>&lt;</a:t>
            </a:r>
            <a:r>
              <a:rPr lang="en-US" altLang="zh-CN" b="1" i="0">
                <a:solidFill>
                  <a:srgbClr val="93C763"/>
                </a:solidFill>
                <a:effectLst/>
              </a:rPr>
              <a:t>float</a:t>
            </a:r>
            <a:r>
              <a:rPr lang="en-US" altLang="zh-CN" b="0" i="0">
                <a:solidFill>
                  <a:srgbClr val="E0E2E4"/>
                </a:solidFill>
                <a:effectLst/>
              </a:rPr>
              <a:t>&gt;(yposIn); </a:t>
            </a:r>
          </a:p>
          <a:p>
            <a:pPr lvl="1"/>
            <a:r>
              <a:rPr lang="en-US" altLang="zh-CN" b="1" i="0">
                <a:solidFill>
                  <a:srgbClr val="93C763"/>
                </a:solidFill>
                <a:effectLst/>
              </a:rPr>
              <a:t>if</a:t>
            </a:r>
            <a:r>
              <a:rPr lang="en-US" altLang="zh-CN" b="0" i="0">
                <a:solidFill>
                  <a:srgbClr val="E0E2E4"/>
                </a:solidFill>
                <a:effectLst/>
              </a:rPr>
              <a:t> (firstMouse) { </a:t>
            </a:r>
          </a:p>
          <a:p>
            <a:pPr lvl="2"/>
            <a:r>
              <a:rPr lang="en-US" altLang="zh-CN" b="0" i="0">
                <a:solidFill>
                  <a:srgbClr val="E0E2E4"/>
                </a:solidFill>
                <a:effectLst/>
              </a:rPr>
              <a:t>lastX = xpos; </a:t>
            </a:r>
          </a:p>
          <a:p>
            <a:pPr lvl="2"/>
            <a:r>
              <a:rPr lang="en-US" altLang="zh-CN" b="0" i="0">
                <a:solidFill>
                  <a:srgbClr val="E0E2E4"/>
                </a:solidFill>
                <a:effectLst/>
              </a:rPr>
              <a:t>lastY = ypos; </a:t>
            </a:r>
          </a:p>
          <a:p>
            <a:pPr lvl="2"/>
            <a:r>
              <a:rPr lang="en-US" altLang="zh-CN" b="0" i="0">
                <a:solidFill>
                  <a:srgbClr val="E0E2E4"/>
                </a:solidFill>
                <a:effectLst/>
              </a:rPr>
              <a:t>firstMouse = </a:t>
            </a:r>
            <a:r>
              <a:rPr lang="en-US" altLang="zh-CN" b="1" i="0">
                <a:solidFill>
                  <a:srgbClr val="93C763"/>
                </a:solidFill>
                <a:effectLst/>
              </a:rPr>
              <a:t>false</a:t>
            </a:r>
            <a:r>
              <a:rPr lang="en-US" altLang="zh-CN" b="0" i="0">
                <a:solidFill>
                  <a:srgbClr val="E0E2E4"/>
                </a:solidFill>
                <a:effectLst/>
              </a:rPr>
              <a:t>; </a:t>
            </a:r>
          </a:p>
          <a:p>
            <a:pPr lvl="1"/>
            <a:r>
              <a:rPr lang="en-US" altLang="zh-CN" b="0" i="0">
                <a:solidFill>
                  <a:srgbClr val="E0E2E4"/>
                </a:solidFill>
                <a:effectLst/>
              </a:rPr>
              <a:t>} </a:t>
            </a:r>
          </a:p>
          <a:p>
            <a:pPr lvl="1"/>
            <a:r>
              <a:rPr lang="en-US" altLang="zh-CN" b="1" i="0">
                <a:solidFill>
                  <a:srgbClr val="93C763"/>
                </a:solidFill>
                <a:effectLst/>
              </a:rPr>
              <a:t>float</a:t>
            </a:r>
            <a:r>
              <a:rPr lang="en-US" altLang="zh-CN" b="0" i="0">
                <a:solidFill>
                  <a:srgbClr val="E0E2E4"/>
                </a:solidFill>
                <a:effectLst/>
              </a:rPr>
              <a:t> xoffset = xpos - lastX; </a:t>
            </a:r>
          </a:p>
          <a:p>
            <a:pPr lvl="1"/>
            <a:r>
              <a:rPr lang="en-US" altLang="zh-CN" b="1" i="0">
                <a:solidFill>
                  <a:srgbClr val="93C763"/>
                </a:solidFill>
                <a:effectLst/>
              </a:rPr>
              <a:t>float</a:t>
            </a:r>
            <a:r>
              <a:rPr lang="en-US" altLang="zh-CN" b="0" i="0">
                <a:solidFill>
                  <a:srgbClr val="E0E2E4"/>
                </a:solidFill>
                <a:effectLst/>
              </a:rPr>
              <a:t> yoffset = lastY - ypos; </a:t>
            </a:r>
          </a:p>
          <a:p>
            <a:pPr lvl="1"/>
            <a:endParaRPr lang="en-US" altLang="zh-CN" b="0" i="0">
              <a:solidFill>
                <a:srgbClr val="818E96"/>
              </a:solidFill>
              <a:effectLst/>
            </a:endParaRPr>
          </a:p>
          <a:p>
            <a:pPr lvl="1"/>
            <a:r>
              <a:rPr lang="en-US" altLang="zh-CN" b="0" i="0">
                <a:solidFill>
                  <a:srgbClr val="E0E2E4"/>
                </a:solidFill>
                <a:effectLst/>
              </a:rPr>
              <a:t>lastX = xpos; </a:t>
            </a:r>
          </a:p>
          <a:p>
            <a:pPr lvl="1"/>
            <a:r>
              <a:rPr lang="en-US" altLang="zh-CN" b="0" i="0">
                <a:solidFill>
                  <a:srgbClr val="E0E2E4"/>
                </a:solidFill>
                <a:effectLst/>
              </a:rPr>
              <a:t>lastY = ypos; </a:t>
            </a:r>
          </a:p>
          <a:p>
            <a:pPr lvl="1"/>
            <a:r>
              <a:rPr lang="en-US" altLang="zh-CN" b="0" i="0">
                <a:solidFill>
                  <a:srgbClr val="E0E2E4"/>
                </a:solidFill>
                <a:effectLst/>
              </a:rPr>
              <a:t>camera.ProcessMouseMovement(xoffset, yoffset); </a:t>
            </a:r>
          </a:p>
          <a:p>
            <a:r>
              <a:rPr lang="en-US" altLang="zh-CN" b="0" i="0">
                <a:solidFill>
                  <a:srgbClr val="E0E2E4"/>
                </a:solidFill>
                <a:effectLst/>
              </a:rPr>
              <a:t>} </a:t>
            </a:r>
          </a:p>
          <a:p>
            <a:endParaRPr lang="en-US" altLang="zh-CN" b="0" i="0">
              <a:solidFill>
                <a:srgbClr val="818E96"/>
              </a:solidFill>
              <a:effectLst/>
            </a:endParaRPr>
          </a:p>
          <a:p>
            <a:r>
              <a:rPr lang="en-US" altLang="zh-CN" b="1" i="0">
                <a:solidFill>
                  <a:srgbClr val="93C763"/>
                </a:solidFill>
                <a:effectLst/>
              </a:rPr>
              <a:t>void</a:t>
            </a:r>
            <a:r>
              <a:rPr lang="en-US" altLang="zh-CN" b="0" i="0">
                <a:solidFill>
                  <a:srgbClr val="E0E2E4"/>
                </a:solidFill>
                <a:effectLst/>
              </a:rPr>
              <a:t> scroll_callback(GLFWwindow* window, </a:t>
            </a:r>
            <a:r>
              <a:rPr lang="en-US" altLang="zh-CN" b="1" i="0">
                <a:solidFill>
                  <a:srgbClr val="93C763"/>
                </a:solidFill>
                <a:effectLst/>
              </a:rPr>
              <a:t>double</a:t>
            </a:r>
            <a:r>
              <a:rPr lang="en-US" altLang="zh-CN" b="0" i="0">
                <a:solidFill>
                  <a:srgbClr val="E0E2E4"/>
                </a:solidFill>
                <a:effectLst/>
              </a:rPr>
              <a:t> xoffset, </a:t>
            </a:r>
            <a:r>
              <a:rPr lang="en-US" altLang="zh-CN" b="1" i="0">
                <a:solidFill>
                  <a:srgbClr val="93C763"/>
                </a:solidFill>
                <a:effectLst/>
              </a:rPr>
              <a:t>double</a:t>
            </a:r>
            <a:r>
              <a:rPr lang="en-US" altLang="zh-CN" b="0" i="0">
                <a:solidFill>
                  <a:srgbClr val="E0E2E4"/>
                </a:solidFill>
                <a:effectLst/>
              </a:rPr>
              <a:t> yoffset) { </a:t>
            </a:r>
          </a:p>
          <a:p>
            <a:pPr lvl="1"/>
            <a:r>
              <a:rPr lang="en-US" altLang="zh-CN" b="0" i="0">
                <a:solidFill>
                  <a:srgbClr val="E0E2E4"/>
                </a:solidFill>
                <a:effectLst/>
              </a:rPr>
              <a:t>camera.ProcessMouseScroll(</a:t>
            </a:r>
            <a:r>
              <a:rPr lang="en-US" altLang="zh-CN" b="1" i="0">
                <a:solidFill>
                  <a:srgbClr val="93C763"/>
                </a:solidFill>
                <a:effectLst/>
              </a:rPr>
              <a:t>static_cast</a:t>
            </a:r>
            <a:r>
              <a:rPr lang="en-US" altLang="zh-CN" b="0" i="0">
                <a:solidFill>
                  <a:srgbClr val="E0E2E4"/>
                </a:solidFill>
                <a:effectLst/>
              </a:rPr>
              <a:t>&lt;</a:t>
            </a:r>
            <a:r>
              <a:rPr lang="en-US" altLang="zh-CN" b="1" i="0">
                <a:solidFill>
                  <a:srgbClr val="93C763"/>
                </a:solidFill>
                <a:effectLst/>
              </a:rPr>
              <a:t>float</a:t>
            </a:r>
            <a:r>
              <a:rPr lang="en-US" altLang="zh-CN" b="0" i="0">
                <a:solidFill>
                  <a:srgbClr val="E0E2E4"/>
                </a:solidFill>
                <a:effectLst/>
              </a:rPr>
              <a:t>&gt;(yoffset)); </a:t>
            </a:r>
          </a:p>
          <a:p>
            <a:r>
              <a:rPr lang="en-US" altLang="zh-CN" b="0" i="0">
                <a:solidFill>
                  <a:srgbClr val="E0E2E4"/>
                </a:solidFill>
                <a:effectLst/>
              </a:rPr>
              <a:t>}</a:t>
            </a:r>
            <a:endParaRPr lang="zh-CN" altLang="en-US"/>
          </a:p>
        </p:txBody>
      </p:sp>
      <p:sp>
        <p:nvSpPr>
          <p:cNvPr id="11" name="矩形 10">
            <a:extLst>
              <a:ext uri="{FF2B5EF4-FFF2-40B4-BE49-F238E27FC236}">
                <a16:creationId xmlns:a16="http://schemas.microsoft.com/office/drawing/2014/main" id="{D72DE712-39CA-425C-B859-16344F5F24EC}"/>
              </a:ext>
            </a:extLst>
          </p:cNvPr>
          <p:cNvSpPr/>
          <p:nvPr/>
        </p:nvSpPr>
        <p:spPr>
          <a:xfrm>
            <a:off x="7760208" y="845118"/>
            <a:ext cx="1200912" cy="547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3" name="对象 2">
            <a:extLst>
              <a:ext uri="{FF2B5EF4-FFF2-40B4-BE49-F238E27FC236}">
                <a16:creationId xmlns:a16="http://schemas.microsoft.com/office/drawing/2014/main" id="{C8F4AA15-2125-429F-8EF9-59A6BE96B985}"/>
              </a:ext>
            </a:extLst>
          </p:cNvPr>
          <p:cNvGraphicFramePr>
            <a:graphicFrameLocks noChangeAspect="1"/>
          </p:cNvGraphicFramePr>
          <p:nvPr>
            <p:extLst>
              <p:ext uri="{D42A27DB-BD31-4B8C-83A1-F6EECF244321}">
                <p14:modId xmlns:p14="http://schemas.microsoft.com/office/powerpoint/2010/main" val="111975653"/>
              </p:ext>
            </p:extLst>
          </p:nvPr>
        </p:nvGraphicFramePr>
        <p:xfrm>
          <a:off x="8089773" y="898014"/>
          <a:ext cx="534988" cy="439737"/>
        </p:xfrm>
        <a:graphic>
          <a:graphicData uri="http://schemas.openxmlformats.org/presentationml/2006/ole">
            <mc:AlternateContent xmlns:mc="http://schemas.openxmlformats.org/markup-compatibility/2006">
              <mc:Choice xmlns:v="urn:schemas-microsoft-com:vml" Requires="v">
                <p:oleObj spid="_x0000_s1030" name="包装程序外壳对象" showAsIcon="1" r:id="rId3" imgW="535320" imgH="439560" progId="Package">
                  <p:embed/>
                </p:oleObj>
              </mc:Choice>
              <mc:Fallback>
                <p:oleObj name="包装程序外壳对象" showAsIcon="1" r:id="rId3" imgW="535320" imgH="439560" progId="Package">
                  <p:embed/>
                  <p:pic>
                    <p:nvPicPr>
                      <p:cNvPr id="0" name=""/>
                      <p:cNvPicPr/>
                      <p:nvPr/>
                    </p:nvPicPr>
                    <p:blipFill>
                      <a:blip r:embed="rId4"/>
                      <a:stretch>
                        <a:fillRect/>
                      </a:stretch>
                    </p:blipFill>
                    <p:spPr>
                      <a:xfrm>
                        <a:off x="8089773" y="898014"/>
                        <a:ext cx="534988" cy="439737"/>
                      </a:xfrm>
                      <a:prstGeom prst="rect">
                        <a:avLst/>
                      </a:prstGeom>
                    </p:spPr>
                  </p:pic>
                </p:oleObj>
              </mc:Fallback>
            </mc:AlternateContent>
          </a:graphicData>
        </a:graphic>
      </p:graphicFrame>
    </p:spTree>
    <p:extLst>
      <p:ext uri="{BB962C8B-B14F-4D97-AF65-F5344CB8AC3E}">
        <p14:creationId xmlns:p14="http://schemas.microsoft.com/office/powerpoint/2010/main" val="340678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89A3B6-6676-419C-B873-0782D7F9A01A}"/>
              </a:ext>
            </a:extLst>
          </p:cNvPr>
          <p:cNvSpPr txBox="1"/>
          <p:nvPr/>
        </p:nvSpPr>
        <p:spPr>
          <a:xfrm>
            <a:off x="462438" y="936854"/>
            <a:ext cx="3294475" cy="3139321"/>
          </a:xfrm>
          <a:prstGeom prst="rect">
            <a:avLst/>
          </a:prstGeom>
          <a:noFill/>
        </p:spPr>
        <p:txBody>
          <a:bodyPr wrap="square">
            <a:spAutoFit/>
          </a:bodyPr>
          <a:lstStyle/>
          <a:p>
            <a:pPr algn="l">
              <a:buFont typeface="Arial" panose="020B0604020202020204" pitchFamily="34" charset="0"/>
              <a:buChar char="•"/>
            </a:pPr>
            <a:r>
              <a:rPr lang="zh-CN" altLang="en-US" b="0" i="0">
                <a:solidFill>
                  <a:schemeClr val="bg1"/>
                </a:solidFill>
                <a:effectLst/>
                <a:latin typeface="宋体" panose="02010600030101010101" pitchFamily="2" charset="-122"/>
                <a:ea typeface="宋体" panose="02010600030101010101" pitchFamily="2" charset="-122"/>
              </a:rPr>
              <a:t>看看是否能够修改摄像机类，使得其能够变成一个</a:t>
            </a:r>
            <a:r>
              <a:rPr lang="zh-CN" altLang="en-US" b="1" i="0">
                <a:solidFill>
                  <a:schemeClr val="bg1"/>
                </a:solidFill>
                <a:effectLst/>
                <a:latin typeface="宋体" panose="02010600030101010101" pitchFamily="2" charset="-122"/>
                <a:ea typeface="宋体" panose="02010600030101010101" pitchFamily="2" charset="-122"/>
              </a:rPr>
              <a:t>真正的</a:t>
            </a:r>
            <a:r>
              <a:rPr lang="en-US" altLang="zh-CN" b="0" i="0">
                <a:solidFill>
                  <a:schemeClr val="bg1"/>
                </a:solidFill>
                <a:effectLst/>
                <a:latin typeface="宋体" panose="02010600030101010101" pitchFamily="2" charset="-122"/>
                <a:ea typeface="宋体" panose="02010600030101010101" pitchFamily="2" charset="-122"/>
              </a:rPr>
              <a:t>FPS</a:t>
            </a:r>
            <a:r>
              <a:rPr lang="zh-CN" altLang="en-US" b="0" i="0">
                <a:solidFill>
                  <a:schemeClr val="bg1"/>
                </a:solidFill>
                <a:effectLst/>
                <a:latin typeface="宋体" panose="02010600030101010101" pitchFamily="2" charset="-122"/>
                <a:ea typeface="宋体" panose="02010600030101010101" pitchFamily="2" charset="-122"/>
              </a:rPr>
              <a:t>摄像机（也就是说不能够随意飞行）；你只能够呆在</a:t>
            </a:r>
            <a:r>
              <a:rPr lang="en-US" altLang="zh-CN" b="0" i="0">
                <a:solidFill>
                  <a:schemeClr val="bg1"/>
                </a:solidFill>
                <a:effectLst/>
                <a:latin typeface="宋体" panose="02010600030101010101" pitchFamily="2" charset="-122"/>
                <a:ea typeface="宋体" panose="02010600030101010101" pitchFamily="2" charset="-122"/>
              </a:rPr>
              <a:t>xz</a:t>
            </a:r>
            <a:r>
              <a:rPr lang="zh-CN" altLang="en-US" b="0" i="0">
                <a:solidFill>
                  <a:schemeClr val="bg1"/>
                </a:solidFill>
                <a:effectLst/>
                <a:latin typeface="宋体" panose="02010600030101010101" pitchFamily="2" charset="-122"/>
                <a:ea typeface="宋体" panose="02010600030101010101" pitchFamily="2" charset="-122"/>
              </a:rPr>
              <a:t>平面上：</a:t>
            </a:r>
            <a:r>
              <a:rPr lang="zh-CN" altLang="en-US" b="0" i="0" u="none" strike="noStrike">
                <a:solidFill>
                  <a:schemeClr val="bg1"/>
                </a:solidFill>
                <a:effectLst/>
                <a:latin typeface="宋体" panose="02010600030101010101" pitchFamily="2" charset="-122"/>
                <a:ea typeface="宋体" panose="02010600030101010101" pitchFamily="2" charset="-122"/>
                <a:hlinkClick r:id="rId2">
                  <a:extLst>
                    <a:ext uri="{A12FA001-AC4F-418D-AE19-62706E023703}">
                      <ahyp:hlinkClr xmlns:ahyp="http://schemas.microsoft.com/office/drawing/2018/hyperlinkcolor" val="tx"/>
                    </a:ext>
                  </a:extLst>
                </a:hlinkClick>
              </a:rPr>
              <a:t>参考解答</a:t>
            </a:r>
            <a:endParaRPr lang="zh-CN" altLang="en-US" b="0" i="0">
              <a:solidFill>
                <a:schemeClr val="bg1"/>
              </a:solidFill>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b="0" i="0">
                <a:solidFill>
                  <a:schemeClr val="bg1"/>
                </a:solidFill>
                <a:effectLst/>
                <a:latin typeface="宋体" panose="02010600030101010101" pitchFamily="2" charset="-122"/>
                <a:ea typeface="宋体" panose="02010600030101010101" pitchFamily="2" charset="-122"/>
              </a:rPr>
              <a:t>试着创建自己的</a:t>
            </a:r>
            <a:r>
              <a:rPr lang="en-US" altLang="zh-CN" b="0" i="0">
                <a:solidFill>
                  <a:schemeClr val="bg1"/>
                </a:solidFill>
                <a:effectLst/>
                <a:latin typeface="宋体" panose="02010600030101010101" pitchFamily="2" charset="-122"/>
                <a:ea typeface="宋体" panose="02010600030101010101" pitchFamily="2" charset="-122"/>
              </a:rPr>
              <a:t>LookAt</a:t>
            </a:r>
            <a:r>
              <a:rPr lang="zh-CN" altLang="en-US" b="0" i="0">
                <a:solidFill>
                  <a:schemeClr val="bg1"/>
                </a:solidFill>
                <a:effectLst/>
                <a:latin typeface="宋体" panose="02010600030101010101" pitchFamily="2" charset="-122"/>
                <a:ea typeface="宋体" panose="02010600030101010101" pitchFamily="2" charset="-122"/>
              </a:rPr>
              <a:t>函数，其中需要手动创建一个我们在一开始讨论的观察矩阵。用你的函数实现来替换</a:t>
            </a:r>
            <a:r>
              <a:rPr lang="en-US" altLang="zh-CN" b="0" i="0">
                <a:solidFill>
                  <a:schemeClr val="bg1"/>
                </a:solidFill>
                <a:effectLst/>
                <a:latin typeface="宋体" panose="02010600030101010101" pitchFamily="2" charset="-122"/>
                <a:ea typeface="宋体" panose="02010600030101010101" pitchFamily="2" charset="-122"/>
              </a:rPr>
              <a:t>LookAt</a:t>
            </a:r>
            <a:r>
              <a:rPr lang="zh-CN" altLang="en-US" b="0" i="0">
                <a:solidFill>
                  <a:schemeClr val="bg1"/>
                </a:solidFill>
                <a:effectLst/>
                <a:latin typeface="宋体" panose="02010600030101010101" pitchFamily="2" charset="-122"/>
                <a:ea typeface="宋体" panose="02010600030101010101" pitchFamily="2" charset="-122"/>
              </a:rPr>
              <a:t>函数，看看它是否还能一样地工作：</a:t>
            </a:r>
            <a:r>
              <a:rPr lang="zh-CN" altLang="en-US" b="0" i="0" u="none" strike="noStrike">
                <a:solidFill>
                  <a:schemeClr val="bg1"/>
                </a:solidFill>
                <a:effectLst/>
                <a:latin typeface="宋体" panose="02010600030101010101" pitchFamily="2" charset="-122"/>
                <a:ea typeface="宋体" panose="02010600030101010101" pitchFamily="2" charset="-122"/>
                <a:hlinkClick r:id="rId3">
                  <a:extLst>
                    <a:ext uri="{A12FA001-AC4F-418D-AE19-62706E023703}">
                      <ahyp:hlinkClr xmlns:ahyp="http://schemas.microsoft.com/office/drawing/2018/hyperlinkcolor" val="tx"/>
                    </a:ext>
                  </a:extLst>
                </a:hlinkClick>
              </a:rPr>
              <a:t>参考解答</a:t>
            </a:r>
            <a:endParaRPr lang="zh-CN" altLang="en-US" b="0" i="0">
              <a:solidFill>
                <a:schemeClr val="bg1"/>
              </a:solidFill>
              <a:effectLst/>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4DCCE447-9E8D-44EE-BBB1-BF4159250976}"/>
              </a:ext>
            </a:extLst>
          </p:cNvPr>
          <p:cNvSpPr txBox="1"/>
          <p:nvPr/>
        </p:nvSpPr>
        <p:spPr>
          <a:xfrm>
            <a:off x="4963755" y="297180"/>
            <a:ext cx="697627" cy="400110"/>
          </a:xfrm>
          <a:prstGeom prst="rect">
            <a:avLst/>
          </a:prstGeom>
          <a:noFill/>
        </p:spPr>
        <p:txBody>
          <a:bodyPr wrap="none" rtlCol="0">
            <a:spAutoFit/>
          </a:bodyPr>
          <a:lstStyle/>
          <a:p>
            <a:r>
              <a:rPr lang="zh-CN" altLang="en-US" sz="2000" b="1">
                <a:solidFill>
                  <a:schemeClr val="accent3"/>
                </a:solidFill>
                <a:latin typeface="Arial" panose="020B0604020202020204" pitchFamily="34" charset="0"/>
              </a:rPr>
              <a:t>练习</a:t>
            </a:r>
            <a:endParaRPr lang="zh-CN" altLang="en-US" sz="2000" dirty="0">
              <a:solidFill>
                <a:schemeClr val="accent3"/>
              </a:solidFill>
            </a:endParaRPr>
          </a:p>
        </p:txBody>
      </p:sp>
      <p:sp>
        <p:nvSpPr>
          <p:cNvPr id="8" name="文本框 7">
            <a:extLst>
              <a:ext uri="{FF2B5EF4-FFF2-40B4-BE49-F238E27FC236}">
                <a16:creationId xmlns:a16="http://schemas.microsoft.com/office/drawing/2014/main" id="{9556C4D5-AEBA-468A-9748-B47752464A90}"/>
              </a:ext>
            </a:extLst>
          </p:cNvPr>
          <p:cNvSpPr txBox="1"/>
          <p:nvPr/>
        </p:nvSpPr>
        <p:spPr>
          <a:xfrm>
            <a:off x="564038" y="4501158"/>
            <a:ext cx="9700260" cy="923329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calculate_lookAt_matrix(glm::</a:t>
            </a:r>
            <a:r>
              <a:rPr lang="en-US" altLang="zh-CN" b="0" i="0">
                <a:solidFill>
                  <a:srgbClr val="8CBBAD"/>
                </a:solidFill>
                <a:effectLst/>
              </a:rPr>
              <a:t>vec3</a:t>
            </a:r>
            <a:r>
              <a:rPr lang="en-US" altLang="zh-CN" b="0" i="0">
                <a:solidFill>
                  <a:srgbClr val="E0E2E4"/>
                </a:solidFill>
                <a:effectLst/>
              </a:rPr>
              <a:t> position, glm::</a:t>
            </a:r>
            <a:r>
              <a:rPr lang="en-US" altLang="zh-CN" b="0" i="0">
                <a:solidFill>
                  <a:srgbClr val="8CBBAD"/>
                </a:solidFill>
                <a:effectLst/>
              </a:rPr>
              <a:t>vec3</a:t>
            </a:r>
            <a:r>
              <a:rPr lang="en-US" altLang="zh-CN" b="0" i="0">
                <a:solidFill>
                  <a:srgbClr val="E0E2E4"/>
                </a:solidFill>
                <a:effectLst/>
              </a:rPr>
              <a:t> target, glm::</a:t>
            </a:r>
            <a:r>
              <a:rPr lang="en-US" altLang="zh-CN" b="0" i="0">
                <a:solidFill>
                  <a:srgbClr val="8CBBAD"/>
                </a:solidFill>
                <a:effectLst/>
              </a:rPr>
              <a:t>vec3</a:t>
            </a:r>
            <a:r>
              <a:rPr lang="en-US" altLang="zh-CN" b="0" i="0">
                <a:solidFill>
                  <a:srgbClr val="E0E2E4"/>
                </a:solidFill>
                <a:effectLst/>
              </a:rPr>
              <a:t> worldUp) { </a:t>
            </a:r>
          </a:p>
          <a:p>
            <a:pPr lvl="1"/>
            <a:r>
              <a:rPr lang="en-US" altLang="zh-CN" b="0" i="0">
                <a:solidFill>
                  <a:srgbClr val="818E96"/>
                </a:solidFill>
                <a:effectLst/>
              </a:rPr>
              <a:t>// 1. </a:t>
            </a:r>
            <a:r>
              <a:rPr lang="zh-CN" altLang="en-US">
                <a:solidFill>
                  <a:srgbClr val="818E96"/>
                </a:solidFill>
              </a:rPr>
              <a:t>位置</a:t>
            </a:r>
            <a:r>
              <a:rPr lang="en-US" altLang="zh-CN" b="0" i="0">
                <a:solidFill>
                  <a:srgbClr val="818E96"/>
                </a:solidFill>
                <a:effectLst/>
              </a:rPr>
              <a:t> = </a:t>
            </a:r>
            <a:r>
              <a:rPr lang="zh-CN" altLang="en-US" b="0" i="0">
                <a:solidFill>
                  <a:srgbClr val="818E96"/>
                </a:solidFill>
                <a:effectLst/>
              </a:rPr>
              <a:t>已知</a:t>
            </a:r>
            <a:r>
              <a:rPr lang="en-US" altLang="zh-CN" b="0" i="0">
                <a:solidFill>
                  <a:srgbClr val="E0E2E4"/>
                </a:solidFill>
                <a:effectLst/>
              </a:rPr>
              <a:t> </a:t>
            </a:r>
          </a:p>
          <a:p>
            <a:pPr lvl="1"/>
            <a:r>
              <a:rPr lang="en-US" altLang="zh-CN" b="0" i="0">
                <a:solidFill>
                  <a:srgbClr val="818E96"/>
                </a:solidFill>
                <a:effectLst/>
              </a:rPr>
              <a:t>// 2. </a:t>
            </a:r>
            <a:r>
              <a:rPr lang="zh-CN" altLang="en-US" b="0" i="0">
                <a:solidFill>
                  <a:srgbClr val="818E96"/>
                </a:solidFill>
                <a:effectLst/>
              </a:rPr>
              <a:t>计算</a:t>
            </a:r>
            <a:r>
              <a:rPr lang="zh-CN" altLang="en-US">
                <a:solidFill>
                  <a:srgbClr val="818E96"/>
                </a:solidFill>
              </a:rPr>
              <a:t>方向</a:t>
            </a:r>
            <a:r>
              <a:rPr lang="en-US" altLang="zh-CN" b="0" i="0">
                <a:solidFill>
                  <a:srgbClr val="E0E2E4"/>
                </a:solidFill>
                <a:effectLst/>
              </a:rPr>
              <a:t> </a:t>
            </a:r>
          </a:p>
          <a:p>
            <a:pPr lvl="1"/>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zaxis = glm::normalize(position - target); </a:t>
            </a:r>
          </a:p>
          <a:p>
            <a:pPr lvl="1"/>
            <a:r>
              <a:rPr lang="en-US" altLang="zh-CN" b="0" i="0">
                <a:solidFill>
                  <a:srgbClr val="818E96"/>
                </a:solidFill>
                <a:effectLst/>
              </a:rPr>
              <a:t>// 3. </a:t>
            </a:r>
            <a:r>
              <a:rPr lang="zh-CN" altLang="en-US" b="0" i="0">
                <a:solidFill>
                  <a:srgbClr val="818E96"/>
                </a:solidFill>
                <a:effectLst/>
              </a:rPr>
              <a:t>获取右轴</a:t>
            </a:r>
            <a:endParaRPr lang="en-US" altLang="zh-CN" b="0" i="0">
              <a:solidFill>
                <a:srgbClr val="818E96"/>
              </a:solidFill>
              <a:effectLst/>
            </a:endParaRPr>
          </a:p>
          <a:p>
            <a:pPr lvl="1"/>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xaxis = glm::normalize</a:t>
            </a:r>
            <a:r>
              <a:rPr lang="en-US" altLang="zh-CN"/>
              <a:t>(glm::cross(</a:t>
            </a:r>
            <a:r>
              <a:rPr lang="en-US" altLang="zh-CN" b="0" i="0">
                <a:solidFill>
                  <a:srgbClr val="E0E2E4"/>
                </a:solidFill>
                <a:effectLst/>
              </a:rPr>
              <a:t>glm::normalize(worldUp), zaxis)); </a:t>
            </a:r>
          </a:p>
          <a:p>
            <a:pPr lvl="1"/>
            <a:r>
              <a:rPr lang="en-US" altLang="zh-CN" b="0" i="0">
                <a:solidFill>
                  <a:srgbClr val="818E96"/>
                </a:solidFill>
                <a:effectLst/>
              </a:rPr>
              <a:t>// 4. </a:t>
            </a:r>
            <a:r>
              <a:rPr lang="zh-CN" altLang="en-US" b="0" i="0">
                <a:solidFill>
                  <a:srgbClr val="818E96"/>
                </a:solidFill>
                <a:effectLst/>
              </a:rPr>
              <a:t>计算向上的向量</a:t>
            </a:r>
            <a:r>
              <a:rPr lang="en-US" altLang="zh-CN" b="0" i="0">
                <a:solidFill>
                  <a:srgbClr val="E0E2E4"/>
                </a:solidFill>
                <a:effectLst/>
              </a:rPr>
              <a:t> </a:t>
            </a:r>
          </a:p>
          <a:p>
            <a:pPr lvl="1"/>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 yaxis =</a:t>
            </a:r>
            <a:r>
              <a:rPr lang="en-US" altLang="zh-CN"/>
              <a:t> glm::cross(</a:t>
            </a:r>
            <a:r>
              <a:rPr lang="en-US" altLang="zh-CN" b="0" i="0">
                <a:solidFill>
                  <a:srgbClr val="E0E2E4"/>
                </a:solidFill>
                <a:effectLst/>
              </a:rPr>
              <a:t>zaxis, xaxis); </a:t>
            </a:r>
          </a:p>
          <a:p>
            <a:pPr lvl="1"/>
            <a:r>
              <a:rPr lang="en-US" altLang="zh-CN" b="0" i="0">
                <a:solidFill>
                  <a:srgbClr val="818E96"/>
                </a:solidFill>
                <a:effectLst/>
              </a:rPr>
              <a:t>// </a:t>
            </a:r>
            <a:r>
              <a:rPr lang="zh-CN" altLang="en-US" b="0" i="0">
                <a:solidFill>
                  <a:srgbClr val="818E96"/>
                </a:solidFill>
                <a:effectLst/>
              </a:rPr>
              <a:t>创建位移和旋转矩阵</a:t>
            </a:r>
            <a:endParaRPr lang="en-US" altLang="zh-CN" b="0" i="0">
              <a:solidFill>
                <a:srgbClr val="E0E2E4"/>
              </a:solidFill>
              <a:effectLst/>
            </a:endParaRPr>
          </a:p>
          <a:p>
            <a:pPr lvl="1"/>
            <a:r>
              <a:rPr lang="en-US" altLang="zh-CN" b="0" i="0">
                <a:solidFill>
                  <a:srgbClr val="818E96"/>
                </a:solidFill>
                <a:effectLst/>
              </a:rPr>
              <a:t>// </a:t>
            </a:r>
            <a:r>
              <a:rPr lang="zh-CN" altLang="en-US" b="0" i="0">
                <a:solidFill>
                  <a:srgbClr val="818E96"/>
                </a:solidFill>
                <a:effectLst/>
              </a:rPr>
              <a:t>在</a:t>
            </a:r>
            <a:r>
              <a:rPr lang="en-US" altLang="zh-CN" b="0" i="0">
                <a:solidFill>
                  <a:srgbClr val="818E96"/>
                </a:solidFill>
                <a:effectLst/>
              </a:rPr>
              <a:t>GLM</a:t>
            </a:r>
            <a:r>
              <a:rPr lang="zh-CN" altLang="en-US" b="0" i="0">
                <a:solidFill>
                  <a:srgbClr val="818E96"/>
                </a:solidFill>
                <a:effectLst/>
              </a:rPr>
              <a:t>中，采用</a:t>
            </a:r>
            <a:r>
              <a:rPr lang="en-US" altLang="zh-CN" b="0" i="0">
                <a:solidFill>
                  <a:srgbClr val="818E96"/>
                </a:solidFill>
                <a:effectLst/>
              </a:rPr>
              <a:t>[col][row] </a:t>
            </a:r>
            <a:r>
              <a:rPr lang="zh-CN" altLang="en-US" b="0" i="0">
                <a:solidFill>
                  <a:srgbClr val="818E96"/>
                </a:solidFill>
                <a:effectLst/>
              </a:rPr>
              <a:t>方式</a:t>
            </a:r>
            <a:r>
              <a:rPr lang="en-US" altLang="zh-CN" b="0" i="0">
                <a:solidFill>
                  <a:srgbClr val="E0E2E4"/>
                </a:solidFill>
                <a:effectLst/>
              </a:rPr>
              <a:t> </a:t>
            </a:r>
          </a:p>
          <a:p>
            <a:pPr lvl="1"/>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translation = glm::</a:t>
            </a:r>
            <a:r>
              <a:rPr lang="en-US" altLang="zh-CN" b="0" i="0">
                <a:solidFill>
                  <a:srgbClr val="8CBBAD"/>
                </a:solidFill>
                <a:effectLst/>
              </a:rPr>
              <a:t>mat4</a:t>
            </a:r>
            <a:r>
              <a:rPr lang="en-US" altLang="zh-CN" b="0" i="0">
                <a:solidFill>
                  <a:srgbClr val="E0E2E4"/>
                </a:solidFill>
                <a:effectLst/>
              </a:rPr>
              <a:t>(</a:t>
            </a:r>
            <a:r>
              <a:rPr lang="en-US" altLang="zh-CN" b="0" i="0">
                <a:solidFill>
                  <a:srgbClr val="FFCD22"/>
                </a:solidFill>
                <a:effectLst/>
              </a:rPr>
              <a:t>1.0f</a:t>
            </a:r>
            <a:r>
              <a:rPr lang="en-US" altLang="zh-CN" b="0" i="0">
                <a:solidFill>
                  <a:srgbClr val="E0E2E4"/>
                </a:solidFill>
                <a:effectLst/>
              </a:rPr>
              <a:t>); </a:t>
            </a:r>
            <a:r>
              <a:rPr lang="en-US" altLang="zh-CN" b="0" i="0">
                <a:solidFill>
                  <a:srgbClr val="818E96"/>
                </a:solidFill>
                <a:effectLst/>
              </a:rPr>
              <a:t>// </a:t>
            </a:r>
            <a:r>
              <a:rPr lang="zh-CN" altLang="en-US">
                <a:solidFill>
                  <a:srgbClr val="818E96"/>
                </a:solidFill>
              </a:rPr>
              <a:t>初始化为</a:t>
            </a:r>
            <a:r>
              <a:rPr lang="en-US" altLang="zh-CN">
                <a:solidFill>
                  <a:srgbClr val="818E96"/>
                </a:solidFill>
              </a:rPr>
              <a:t>4X4</a:t>
            </a:r>
            <a:r>
              <a:rPr lang="zh-CN" altLang="en-US">
                <a:solidFill>
                  <a:srgbClr val="818E96"/>
                </a:solidFill>
              </a:rPr>
              <a:t>单位矩阵</a:t>
            </a:r>
            <a:endParaRPr lang="en-US" altLang="zh-CN" b="0" i="0">
              <a:solidFill>
                <a:srgbClr val="E0E2E4"/>
              </a:solidFill>
              <a:effectLst/>
            </a:endParaRPr>
          </a:p>
          <a:p>
            <a:pPr lvl="1"/>
            <a:r>
              <a:rPr lang="en-US" altLang="zh-CN" b="0" i="0">
                <a:solidFill>
                  <a:srgbClr val="E0E2E4"/>
                </a:solidFill>
                <a:effectLst/>
              </a:rPr>
              <a:t>translation[</a:t>
            </a:r>
            <a:r>
              <a:rPr lang="en-US" altLang="zh-CN" b="0" i="0">
                <a:solidFill>
                  <a:srgbClr val="FFCD22"/>
                </a:solidFill>
                <a:effectLst/>
              </a:rPr>
              <a:t>3</a:t>
            </a:r>
            <a:r>
              <a:rPr lang="en-US" altLang="zh-CN" b="0" i="0">
                <a:solidFill>
                  <a:srgbClr val="E0E2E4"/>
                </a:solidFill>
                <a:effectLst/>
              </a:rPr>
              <a:t>][</a:t>
            </a:r>
            <a:r>
              <a:rPr lang="en-US" altLang="zh-CN" b="0" i="0">
                <a:solidFill>
                  <a:srgbClr val="FFCD22"/>
                </a:solidFill>
                <a:effectLst/>
              </a:rPr>
              <a:t>0</a:t>
            </a:r>
            <a:r>
              <a:rPr lang="en-US" altLang="zh-CN" b="0" i="0">
                <a:solidFill>
                  <a:srgbClr val="E0E2E4"/>
                </a:solidFill>
                <a:effectLst/>
              </a:rPr>
              <a:t>] = -position.x; </a:t>
            </a:r>
            <a:r>
              <a:rPr lang="en-US" altLang="zh-CN" b="0" i="0">
                <a:solidFill>
                  <a:srgbClr val="818E96"/>
                </a:solidFill>
                <a:effectLst/>
              </a:rPr>
              <a:t>// </a:t>
            </a:r>
            <a:r>
              <a:rPr lang="zh-CN" altLang="en-US" b="0" i="0">
                <a:solidFill>
                  <a:srgbClr val="818E96"/>
                </a:solidFill>
                <a:effectLst/>
              </a:rPr>
              <a:t>第四列第一行</a:t>
            </a:r>
            <a:endParaRPr lang="en-US" altLang="zh-CN" b="0" i="0">
              <a:solidFill>
                <a:srgbClr val="E0E2E4"/>
              </a:solidFill>
              <a:effectLst/>
            </a:endParaRPr>
          </a:p>
          <a:p>
            <a:pPr lvl="1"/>
            <a:r>
              <a:rPr lang="en-US" altLang="zh-CN" b="0" i="0">
                <a:solidFill>
                  <a:srgbClr val="E0E2E4"/>
                </a:solidFill>
                <a:effectLst/>
              </a:rPr>
              <a:t>translation[</a:t>
            </a:r>
            <a:r>
              <a:rPr lang="en-US" altLang="zh-CN" b="0" i="0">
                <a:solidFill>
                  <a:srgbClr val="FFCD22"/>
                </a:solidFill>
                <a:effectLst/>
              </a:rPr>
              <a:t>3</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 -position.y; </a:t>
            </a:r>
          </a:p>
          <a:p>
            <a:pPr lvl="1"/>
            <a:r>
              <a:rPr lang="en-US" altLang="zh-CN" b="0" i="0">
                <a:solidFill>
                  <a:srgbClr val="E0E2E4"/>
                </a:solidFill>
                <a:effectLst/>
              </a:rPr>
              <a:t>translation[</a:t>
            </a:r>
            <a:r>
              <a:rPr lang="en-US" altLang="zh-CN" b="0" i="0">
                <a:solidFill>
                  <a:srgbClr val="FFCD22"/>
                </a:solidFill>
                <a:effectLst/>
              </a:rPr>
              <a:t>3</a:t>
            </a:r>
            <a:r>
              <a:rPr lang="en-US" altLang="zh-CN" b="0" i="0">
                <a:solidFill>
                  <a:srgbClr val="E0E2E4"/>
                </a:solidFill>
                <a:effectLst/>
              </a:rPr>
              <a:t>][</a:t>
            </a:r>
            <a:r>
              <a:rPr lang="en-US" altLang="zh-CN" b="0" i="0">
                <a:solidFill>
                  <a:srgbClr val="FFCD22"/>
                </a:solidFill>
                <a:effectLst/>
              </a:rPr>
              <a:t>2</a:t>
            </a:r>
            <a:r>
              <a:rPr lang="en-US" altLang="zh-CN" b="0" i="0">
                <a:solidFill>
                  <a:srgbClr val="E0E2E4"/>
                </a:solidFill>
                <a:effectLst/>
              </a:rPr>
              <a:t>] = -position.z; </a:t>
            </a:r>
          </a:p>
          <a:p>
            <a:pPr lvl="1"/>
            <a:endParaRPr lang="en-US" altLang="zh-CN" b="0" i="0">
              <a:solidFill>
                <a:srgbClr val="E0E2E4"/>
              </a:solidFill>
              <a:effectLst/>
            </a:endParaRPr>
          </a:p>
          <a:p>
            <a:pPr lvl="1"/>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rotation = glm::</a:t>
            </a:r>
            <a:r>
              <a:rPr lang="en-US" altLang="zh-CN" b="0" i="0">
                <a:solidFill>
                  <a:srgbClr val="8CBBAD"/>
                </a:solidFill>
                <a:effectLst/>
              </a:rPr>
              <a:t>mat4</a:t>
            </a:r>
            <a:r>
              <a:rPr lang="en-US" altLang="zh-CN" b="0" i="0">
                <a:solidFill>
                  <a:srgbClr val="E0E2E4"/>
                </a:solidFill>
                <a:effectLst/>
              </a:rPr>
              <a:t>(</a:t>
            </a:r>
            <a:r>
              <a:rPr lang="en-US" altLang="zh-CN" b="0" i="0">
                <a:solidFill>
                  <a:srgbClr val="FFCD22"/>
                </a:solidFill>
                <a:effectLst/>
              </a:rPr>
              <a:t>1.0f</a:t>
            </a:r>
            <a:r>
              <a:rPr lang="en-US" altLang="zh-CN" b="0" i="0">
                <a:solidFill>
                  <a:srgbClr val="E0E2E4"/>
                </a:solidFill>
                <a:effectLst/>
              </a:rPr>
              <a:t>); </a:t>
            </a:r>
          </a:p>
          <a:p>
            <a:pPr lvl="1"/>
            <a:r>
              <a:rPr lang="en-US" altLang="zh-CN" b="0" i="0">
                <a:solidFill>
                  <a:srgbClr val="E0E2E4"/>
                </a:solidFill>
                <a:effectLst/>
              </a:rPr>
              <a:t>rotation[</a:t>
            </a:r>
            <a:r>
              <a:rPr lang="en-US" altLang="zh-CN" b="0" i="0">
                <a:solidFill>
                  <a:srgbClr val="FFCD22"/>
                </a:solidFill>
                <a:effectLst/>
              </a:rPr>
              <a:t>0</a:t>
            </a:r>
            <a:r>
              <a:rPr lang="en-US" altLang="zh-CN" b="0" i="0">
                <a:solidFill>
                  <a:srgbClr val="E0E2E4"/>
                </a:solidFill>
                <a:effectLst/>
              </a:rPr>
              <a:t>][</a:t>
            </a:r>
            <a:r>
              <a:rPr lang="en-US" altLang="zh-CN" b="0" i="0">
                <a:solidFill>
                  <a:srgbClr val="FFCD22"/>
                </a:solidFill>
                <a:effectLst/>
              </a:rPr>
              <a:t>0</a:t>
            </a:r>
            <a:r>
              <a:rPr lang="en-US" altLang="zh-CN" b="0" i="0">
                <a:solidFill>
                  <a:srgbClr val="E0E2E4"/>
                </a:solidFill>
                <a:effectLst/>
              </a:rPr>
              <a:t>] = xaxis.x; </a:t>
            </a:r>
            <a:r>
              <a:rPr lang="en-US" altLang="zh-CN" b="0" i="0">
                <a:solidFill>
                  <a:srgbClr val="818E96"/>
                </a:solidFill>
                <a:effectLst/>
              </a:rPr>
              <a:t>// </a:t>
            </a:r>
            <a:r>
              <a:rPr lang="zh-CN" altLang="en-US" b="0" i="0">
                <a:solidFill>
                  <a:srgbClr val="818E96"/>
                </a:solidFill>
                <a:effectLst/>
              </a:rPr>
              <a:t>第一列，第一行</a:t>
            </a:r>
            <a:r>
              <a:rPr lang="en-US" altLang="zh-CN" b="0" i="0">
                <a:solidFill>
                  <a:srgbClr val="E0E2E4"/>
                </a:solidFill>
                <a:effectLst/>
              </a:rPr>
              <a:t> </a:t>
            </a:r>
          </a:p>
          <a:p>
            <a:pPr lvl="1"/>
            <a:r>
              <a:rPr lang="en-US" altLang="zh-CN" b="0" i="0">
                <a:solidFill>
                  <a:srgbClr val="E0E2E4"/>
                </a:solidFill>
                <a:effectLst/>
              </a:rPr>
              <a:t>rotation[</a:t>
            </a:r>
            <a:r>
              <a:rPr lang="en-US" altLang="zh-CN" b="0" i="0">
                <a:solidFill>
                  <a:srgbClr val="FFCD22"/>
                </a:solidFill>
                <a:effectLst/>
              </a:rPr>
              <a:t>1</a:t>
            </a:r>
            <a:r>
              <a:rPr lang="en-US" altLang="zh-CN" b="0" i="0">
                <a:solidFill>
                  <a:srgbClr val="E0E2E4"/>
                </a:solidFill>
                <a:effectLst/>
              </a:rPr>
              <a:t>][</a:t>
            </a:r>
            <a:r>
              <a:rPr lang="en-US" altLang="zh-CN" b="0" i="0">
                <a:solidFill>
                  <a:srgbClr val="FFCD22"/>
                </a:solidFill>
                <a:effectLst/>
              </a:rPr>
              <a:t>0</a:t>
            </a:r>
            <a:r>
              <a:rPr lang="en-US" altLang="zh-CN" b="0" i="0">
                <a:solidFill>
                  <a:srgbClr val="E0E2E4"/>
                </a:solidFill>
                <a:effectLst/>
              </a:rPr>
              <a:t>] = xaxis.y; </a:t>
            </a:r>
          </a:p>
          <a:p>
            <a:pPr lvl="1"/>
            <a:r>
              <a:rPr lang="en-US" altLang="zh-CN" b="0" i="0">
                <a:solidFill>
                  <a:srgbClr val="E0E2E4"/>
                </a:solidFill>
                <a:effectLst/>
              </a:rPr>
              <a:t>rotation[</a:t>
            </a:r>
            <a:r>
              <a:rPr lang="en-US" altLang="zh-CN" b="0" i="0">
                <a:solidFill>
                  <a:srgbClr val="FFCD22"/>
                </a:solidFill>
                <a:effectLst/>
              </a:rPr>
              <a:t>2</a:t>
            </a:r>
            <a:r>
              <a:rPr lang="en-US" altLang="zh-CN" b="0" i="0">
                <a:solidFill>
                  <a:srgbClr val="E0E2E4"/>
                </a:solidFill>
                <a:effectLst/>
              </a:rPr>
              <a:t>][</a:t>
            </a:r>
            <a:r>
              <a:rPr lang="en-US" altLang="zh-CN" b="0" i="0">
                <a:solidFill>
                  <a:srgbClr val="FFCD22"/>
                </a:solidFill>
                <a:effectLst/>
              </a:rPr>
              <a:t>0</a:t>
            </a:r>
            <a:r>
              <a:rPr lang="en-US" altLang="zh-CN" b="0" i="0">
                <a:solidFill>
                  <a:srgbClr val="E0E2E4"/>
                </a:solidFill>
                <a:effectLst/>
              </a:rPr>
              <a:t>] = xaxis.z; </a:t>
            </a:r>
          </a:p>
          <a:p>
            <a:pPr lvl="1"/>
            <a:r>
              <a:rPr lang="en-US" altLang="zh-CN" b="0" i="0">
                <a:solidFill>
                  <a:srgbClr val="E0E2E4"/>
                </a:solidFill>
                <a:effectLst/>
              </a:rPr>
              <a:t>rotation[</a:t>
            </a:r>
            <a:r>
              <a:rPr lang="en-US" altLang="zh-CN" b="0" i="0">
                <a:solidFill>
                  <a:srgbClr val="FFCD22"/>
                </a:solidFill>
                <a:effectLst/>
              </a:rPr>
              <a:t>0</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 yaxis.x; </a:t>
            </a:r>
            <a:r>
              <a:rPr lang="en-US" altLang="zh-CN" b="0" i="0">
                <a:solidFill>
                  <a:srgbClr val="818E96"/>
                </a:solidFill>
                <a:effectLst/>
              </a:rPr>
              <a:t>// </a:t>
            </a:r>
            <a:r>
              <a:rPr lang="zh-CN" altLang="en-US" b="0" i="0">
                <a:solidFill>
                  <a:srgbClr val="818E96"/>
                </a:solidFill>
                <a:effectLst/>
              </a:rPr>
              <a:t>第一列，第二行</a:t>
            </a:r>
            <a:r>
              <a:rPr lang="en-US" altLang="zh-CN" b="0" i="0">
                <a:solidFill>
                  <a:srgbClr val="E0E2E4"/>
                </a:solidFill>
                <a:effectLst/>
              </a:rPr>
              <a:t> </a:t>
            </a:r>
          </a:p>
          <a:p>
            <a:pPr lvl="1"/>
            <a:r>
              <a:rPr lang="en-US" altLang="zh-CN" b="0" i="0">
                <a:solidFill>
                  <a:srgbClr val="E0E2E4"/>
                </a:solidFill>
                <a:effectLst/>
              </a:rPr>
              <a:t>rotation[</a:t>
            </a:r>
            <a:r>
              <a:rPr lang="en-US" altLang="zh-CN" b="0" i="0">
                <a:solidFill>
                  <a:srgbClr val="FFCD22"/>
                </a:solidFill>
                <a:effectLst/>
              </a:rPr>
              <a:t>1</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 yaxis.y; </a:t>
            </a:r>
          </a:p>
          <a:p>
            <a:pPr lvl="1"/>
            <a:r>
              <a:rPr lang="en-US" altLang="zh-CN" b="0" i="0">
                <a:solidFill>
                  <a:srgbClr val="E0E2E4"/>
                </a:solidFill>
                <a:effectLst/>
              </a:rPr>
              <a:t>rotation[</a:t>
            </a:r>
            <a:r>
              <a:rPr lang="en-US" altLang="zh-CN" b="0" i="0">
                <a:solidFill>
                  <a:srgbClr val="FFCD22"/>
                </a:solidFill>
                <a:effectLst/>
              </a:rPr>
              <a:t>2</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 yaxis.z;</a:t>
            </a:r>
          </a:p>
          <a:p>
            <a:pPr lvl="1"/>
            <a:r>
              <a:rPr lang="en-US" altLang="zh-CN" b="0" i="0">
                <a:solidFill>
                  <a:srgbClr val="E0E2E4"/>
                </a:solidFill>
                <a:effectLst/>
              </a:rPr>
              <a:t>rotation[</a:t>
            </a:r>
            <a:r>
              <a:rPr lang="en-US" altLang="zh-CN" b="0" i="0">
                <a:solidFill>
                  <a:srgbClr val="FFCD22"/>
                </a:solidFill>
                <a:effectLst/>
              </a:rPr>
              <a:t>0</a:t>
            </a:r>
            <a:r>
              <a:rPr lang="en-US" altLang="zh-CN" b="0" i="0">
                <a:solidFill>
                  <a:srgbClr val="E0E2E4"/>
                </a:solidFill>
                <a:effectLst/>
              </a:rPr>
              <a:t>][</a:t>
            </a:r>
            <a:r>
              <a:rPr lang="en-US" altLang="zh-CN" b="0" i="0">
                <a:solidFill>
                  <a:srgbClr val="FFCD22"/>
                </a:solidFill>
                <a:effectLst/>
              </a:rPr>
              <a:t>2</a:t>
            </a:r>
            <a:r>
              <a:rPr lang="en-US" altLang="zh-CN" b="0" i="0">
                <a:solidFill>
                  <a:srgbClr val="E0E2E4"/>
                </a:solidFill>
                <a:effectLst/>
              </a:rPr>
              <a:t>] = zaxis.x; </a:t>
            </a:r>
            <a:r>
              <a:rPr lang="en-US" altLang="zh-CN" b="0" i="0">
                <a:solidFill>
                  <a:srgbClr val="818E96"/>
                </a:solidFill>
                <a:effectLst/>
              </a:rPr>
              <a:t>// </a:t>
            </a:r>
            <a:r>
              <a:rPr lang="zh-CN" altLang="en-US" b="0" i="0">
                <a:solidFill>
                  <a:srgbClr val="818E96"/>
                </a:solidFill>
                <a:effectLst/>
              </a:rPr>
              <a:t>第一列，第三行</a:t>
            </a:r>
            <a:r>
              <a:rPr lang="en-US" altLang="zh-CN" b="0" i="0">
                <a:solidFill>
                  <a:srgbClr val="E0E2E4"/>
                </a:solidFill>
                <a:effectLst/>
              </a:rPr>
              <a:t> </a:t>
            </a:r>
          </a:p>
          <a:p>
            <a:pPr lvl="1"/>
            <a:r>
              <a:rPr lang="en-US" altLang="zh-CN" b="0" i="0">
                <a:solidFill>
                  <a:srgbClr val="E0E2E4"/>
                </a:solidFill>
                <a:effectLst/>
              </a:rPr>
              <a:t>rotation[</a:t>
            </a:r>
            <a:r>
              <a:rPr lang="en-US" altLang="zh-CN" b="0" i="0">
                <a:solidFill>
                  <a:srgbClr val="FFCD22"/>
                </a:solidFill>
                <a:effectLst/>
              </a:rPr>
              <a:t>1</a:t>
            </a:r>
            <a:r>
              <a:rPr lang="en-US" altLang="zh-CN" b="0" i="0">
                <a:solidFill>
                  <a:srgbClr val="E0E2E4"/>
                </a:solidFill>
                <a:effectLst/>
              </a:rPr>
              <a:t>][</a:t>
            </a:r>
            <a:r>
              <a:rPr lang="en-US" altLang="zh-CN" b="0" i="0">
                <a:solidFill>
                  <a:srgbClr val="FFCD22"/>
                </a:solidFill>
                <a:effectLst/>
              </a:rPr>
              <a:t>2</a:t>
            </a:r>
            <a:r>
              <a:rPr lang="en-US" altLang="zh-CN" b="0" i="0">
                <a:solidFill>
                  <a:srgbClr val="E0E2E4"/>
                </a:solidFill>
                <a:effectLst/>
              </a:rPr>
              <a:t>] = zaxis.y; </a:t>
            </a:r>
          </a:p>
          <a:p>
            <a:pPr lvl="1"/>
            <a:r>
              <a:rPr lang="en-US" altLang="zh-CN" b="0" i="0">
                <a:solidFill>
                  <a:srgbClr val="E0E2E4"/>
                </a:solidFill>
                <a:effectLst/>
              </a:rPr>
              <a:t>rotation[</a:t>
            </a:r>
            <a:r>
              <a:rPr lang="en-US" altLang="zh-CN" b="0" i="0">
                <a:solidFill>
                  <a:srgbClr val="FFCD22"/>
                </a:solidFill>
                <a:effectLst/>
              </a:rPr>
              <a:t>2</a:t>
            </a:r>
            <a:r>
              <a:rPr lang="en-US" altLang="zh-CN" b="0" i="0">
                <a:solidFill>
                  <a:srgbClr val="E0E2E4"/>
                </a:solidFill>
                <a:effectLst/>
              </a:rPr>
              <a:t>][</a:t>
            </a:r>
            <a:r>
              <a:rPr lang="en-US" altLang="zh-CN" b="0" i="0">
                <a:solidFill>
                  <a:srgbClr val="FFCD22"/>
                </a:solidFill>
                <a:effectLst/>
              </a:rPr>
              <a:t>2</a:t>
            </a:r>
            <a:r>
              <a:rPr lang="en-US" altLang="zh-CN" b="0" i="0">
                <a:solidFill>
                  <a:srgbClr val="E0E2E4"/>
                </a:solidFill>
                <a:effectLst/>
              </a:rPr>
              <a:t>] = zaxis.z; </a:t>
            </a:r>
          </a:p>
          <a:p>
            <a:pPr lvl="1"/>
            <a:r>
              <a:rPr lang="en-US" altLang="zh-CN" b="0" i="0">
                <a:solidFill>
                  <a:srgbClr val="E0E2E4"/>
                </a:solidFill>
                <a:effectLst/>
              </a:rPr>
              <a:t> </a:t>
            </a:r>
          </a:p>
          <a:p>
            <a:pPr lvl="1"/>
            <a:r>
              <a:rPr lang="en-US" altLang="zh-CN" b="1" i="0">
                <a:solidFill>
                  <a:srgbClr val="93C763"/>
                </a:solidFill>
                <a:effectLst/>
              </a:rPr>
              <a:t>return</a:t>
            </a:r>
            <a:r>
              <a:rPr lang="en-US" altLang="zh-CN" b="0" i="0">
                <a:solidFill>
                  <a:srgbClr val="E0E2E4"/>
                </a:solidFill>
                <a:effectLst/>
              </a:rPr>
              <a:t> rotation * translation; </a:t>
            </a:r>
            <a:r>
              <a:rPr lang="en-US" altLang="zh-CN" b="0" i="0">
                <a:solidFill>
                  <a:srgbClr val="818E96"/>
                </a:solidFill>
                <a:effectLst/>
              </a:rPr>
              <a:t>// (</a:t>
            </a:r>
            <a:r>
              <a:rPr lang="zh-CN" altLang="en-US" b="0" i="0">
                <a:solidFill>
                  <a:srgbClr val="818E96"/>
                </a:solidFill>
                <a:effectLst/>
              </a:rPr>
              <a:t>先位移再旋转</a:t>
            </a:r>
            <a:r>
              <a:rPr lang="en-US" altLang="zh-CN" b="0" i="0">
                <a:solidFill>
                  <a:srgbClr val="818E96"/>
                </a:solidFill>
                <a:effectLst/>
              </a:rPr>
              <a:t>)</a:t>
            </a:r>
            <a:r>
              <a:rPr lang="en-US" altLang="zh-CN" b="0" i="0">
                <a:solidFill>
                  <a:srgbClr val="E0E2E4"/>
                </a:solidFill>
                <a:effectLst/>
              </a:rPr>
              <a:t> </a:t>
            </a:r>
          </a:p>
          <a:p>
            <a:r>
              <a:rPr lang="en-US" altLang="zh-CN" b="0" i="0">
                <a:solidFill>
                  <a:srgbClr val="E0E2E4"/>
                </a:solidFill>
                <a:effectLst/>
              </a:rPr>
              <a:t>} </a:t>
            </a:r>
          </a:p>
          <a:p>
            <a:r>
              <a:rPr lang="en-US" altLang="zh-CN" b="0" i="0">
                <a:solidFill>
                  <a:srgbClr val="818E96"/>
                </a:solidFill>
                <a:effectLst/>
              </a:rPr>
              <a:t>// </a:t>
            </a:r>
            <a:r>
              <a:rPr lang="zh-CN" altLang="en-US" b="0" i="0">
                <a:solidFill>
                  <a:srgbClr val="818E96"/>
                </a:solidFill>
                <a:effectLst/>
              </a:rPr>
              <a:t>使用我们自定义的函数替换</a:t>
            </a:r>
            <a:r>
              <a:rPr lang="en-US" altLang="zh-CN">
                <a:solidFill>
                  <a:srgbClr val="818E96"/>
                </a:solidFill>
                <a:effectLst/>
              </a:rPr>
              <a:t> glm::lookAt </a:t>
            </a:r>
            <a:endParaRPr lang="en-US" altLang="zh-CN" b="0" i="0">
              <a:solidFill>
                <a:srgbClr val="E0E2E4"/>
              </a:solidFill>
              <a:effectLst/>
            </a:endParaRPr>
          </a:p>
          <a:p>
            <a:r>
              <a:rPr lang="en-US" altLang="zh-CN" b="0" i="0">
                <a:solidFill>
                  <a:srgbClr val="818E96"/>
                </a:solidFill>
                <a:effectLst/>
              </a:rPr>
              <a:t>// view =</a:t>
            </a:r>
            <a:r>
              <a:rPr lang="en-US" altLang="zh-CN">
                <a:solidFill>
                  <a:srgbClr val="818E96"/>
                </a:solidFill>
                <a:effectLst/>
              </a:rPr>
              <a:t> glm::lookAt(</a:t>
            </a:r>
            <a:r>
              <a:rPr lang="en-US" altLang="zh-CN" b="0" i="0">
                <a:solidFill>
                  <a:srgbClr val="818E96"/>
                </a:solidFill>
                <a:effectLst/>
              </a:rPr>
              <a:t>glm::vec3(camX, 0.0f, camZ), glm::vec3(0.0f, 0.0f, 0.0f), glm::vec3(0.0f, 1.0f, 0.0f));</a:t>
            </a:r>
            <a:r>
              <a:rPr lang="en-US" altLang="zh-CN" b="0" i="0">
                <a:solidFill>
                  <a:srgbClr val="E0E2E4"/>
                </a:solidFill>
                <a:effectLst/>
              </a:rPr>
              <a:t> </a:t>
            </a:r>
          </a:p>
          <a:p>
            <a:r>
              <a:rPr lang="en-US" altLang="zh-CN" b="0" i="0">
                <a:solidFill>
                  <a:srgbClr val="E0E2E4"/>
                </a:solidFill>
                <a:effectLst/>
              </a:rPr>
              <a:t>view = calculate_lookAt_matrix(glm::</a:t>
            </a:r>
            <a:r>
              <a:rPr lang="en-US" altLang="zh-CN" b="0" i="0">
                <a:solidFill>
                  <a:srgbClr val="8CBBAD"/>
                </a:solidFill>
                <a:effectLst/>
              </a:rPr>
              <a:t>vec3</a:t>
            </a:r>
            <a:r>
              <a:rPr lang="en-US" altLang="zh-CN" b="0" i="0">
                <a:solidFill>
                  <a:srgbClr val="E0E2E4"/>
                </a:solidFill>
                <a:effectLst/>
              </a:rPr>
              <a:t>(camX, </a:t>
            </a:r>
            <a:r>
              <a:rPr lang="en-US" altLang="zh-CN" b="0" i="0">
                <a:solidFill>
                  <a:srgbClr val="FFCD22"/>
                </a:solidFill>
                <a:effectLst/>
              </a:rPr>
              <a:t>0.0f</a:t>
            </a:r>
            <a:r>
              <a:rPr lang="en-US" altLang="zh-CN" b="0" i="0">
                <a:solidFill>
                  <a:srgbClr val="E0E2E4"/>
                </a:solidFill>
                <a:effectLst/>
              </a:rPr>
              <a:t>, camZ), </a:t>
            </a:r>
          </a:p>
          <a:p>
            <a:r>
              <a:rPr lang="en-US" altLang="zh-CN">
                <a:solidFill>
                  <a:srgbClr val="E0E2E4"/>
                </a:solidFill>
              </a:rPr>
              <a:t>			    </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a:t>
            </a:r>
          </a:p>
          <a:p>
            <a:r>
              <a:rPr lang="en-US" altLang="zh-CN">
                <a:solidFill>
                  <a:srgbClr val="E0E2E4"/>
                </a:solidFill>
              </a:rPr>
              <a:t>			   </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a:t>
            </a:r>
            <a:endParaRPr lang="zh-CN" altLang="en-US"/>
          </a:p>
        </p:txBody>
      </p:sp>
      <p:pic>
        <p:nvPicPr>
          <p:cNvPr id="5" name="图片 4">
            <a:extLst>
              <a:ext uri="{FF2B5EF4-FFF2-40B4-BE49-F238E27FC236}">
                <a16:creationId xmlns:a16="http://schemas.microsoft.com/office/drawing/2014/main" id="{CB25C71A-D25C-4A1B-8D1F-04ADCA28FE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092407" y="7814478"/>
            <a:ext cx="4968693" cy="1208398"/>
          </a:xfrm>
          <a:prstGeom prst="rect">
            <a:avLst/>
          </a:prstGeom>
        </p:spPr>
      </p:pic>
      <p:sp>
        <p:nvSpPr>
          <p:cNvPr id="12" name="文本框 11">
            <a:extLst>
              <a:ext uri="{FF2B5EF4-FFF2-40B4-BE49-F238E27FC236}">
                <a16:creationId xmlns:a16="http://schemas.microsoft.com/office/drawing/2014/main" id="{3C921E3E-AA39-45B4-8B29-85774F8EAB8B}"/>
              </a:ext>
            </a:extLst>
          </p:cNvPr>
          <p:cNvSpPr txBox="1"/>
          <p:nvPr/>
        </p:nvSpPr>
        <p:spPr>
          <a:xfrm>
            <a:off x="3756913" y="696745"/>
            <a:ext cx="6729149" cy="369331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ProcessKeyboard(Camera_Movement direction, </a:t>
            </a:r>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deltaTime) {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velocity = MovementSpeed * deltaTime; </a:t>
            </a:r>
          </a:p>
          <a:p>
            <a:pPr lvl="1"/>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 (direction == FORWARD) </a:t>
            </a:r>
          </a:p>
          <a:p>
            <a:pPr lvl="1"/>
            <a:r>
              <a:rPr lang="en-US" altLang="zh-CN" b="0" i="0">
                <a:solidFill>
                  <a:srgbClr val="E0E2E4"/>
                </a:solidFill>
                <a:effectLst/>
                <a:latin typeface="Calibri" panose="020F0502020204030204" pitchFamily="34" charset="0"/>
                <a:cs typeface="Calibri" panose="020F0502020204030204" pitchFamily="34" charset="0"/>
              </a:rPr>
              <a:t>	Position += Front * velocity; </a:t>
            </a:r>
          </a:p>
          <a:p>
            <a:pPr lvl="1"/>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 (direction == BACKWARD) </a:t>
            </a:r>
          </a:p>
          <a:p>
            <a:pPr lvl="1"/>
            <a:r>
              <a:rPr lang="en-US" altLang="zh-CN" b="0" i="0">
                <a:solidFill>
                  <a:srgbClr val="E0E2E4"/>
                </a:solidFill>
                <a:effectLst/>
                <a:latin typeface="Calibri" panose="020F0502020204030204" pitchFamily="34" charset="0"/>
                <a:cs typeface="Calibri" panose="020F0502020204030204" pitchFamily="34" charset="0"/>
              </a:rPr>
              <a:t>	Position -= Front * velocity;</a:t>
            </a:r>
          </a:p>
          <a:p>
            <a:pPr lvl="1"/>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 (direction == LEFT) </a:t>
            </a:r>
          </a:p>
          <a:p>
            <a:pPr lvl="1"/>
            <a:r>
              <a:rPr lang="en-US" altLang="zh-CN" b="0" i="0">
                <a:solidFill>
                  <a:srgbClr val="E0E2E4"/>
                </a:solidFill>
                <a:effectLst/>
                <a:latin typeface="Calibri" panose="020F0502020204030204" pitchFamily="34" charset="0"/>
                <a:cs typeface="Calibri" panose="020F0502020204030204" pitchFamily="34" charset="0"/>
              </a:rPr>
              <a:t>	Position -= Right * velocity; </a:t>
            </a:r>
          </a:p>
          <a:p>
            <a:pPr lvl="1"/>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 (direction == RIGHT) </a:t>
            </a:r>
          </a:p>
          <a:p>
            <a:pPr lvl="1"/>
            <a:r>
              <a:rPr lang="en-US" altLang="zh-CN" b="0" i="0">
                <a:solidFill>
                  <a:srgbClr val="E0E2E4"/>
                </a:solidFill>
                <a:effectLst/>
                <a:latin typeface="Calibri" panose="020F0502020204030204" pitchFamily="34" charset="0"/>
                <a:cs typeface="Calibri" panose="020F0502020204030204" pitchFamily="34" charset="0"/>
              </a:rPr>
              <a:t>	Position += Right * velocity; </a:t>
            </a:r>
            <a:endParaRPr lang="en-US" altLang="zh-CN" b="0" i="0">
              <a:solidFill>
                <a:srgbClr val="818E96"/>
              </a:solidFill>
              <a:effectLst/>
              <a:latin typeface="Calibri" panose="020F0502020204030204" pitchFamily="34" charset="0"/>
              <a:cs typeface="Calibri" panose="020F0502020204030204" pitchFamily="34" charset="0"/>
            </a:endParaRPr>
          </a:p>
          <a:p>
            <a:pPr lvl="1"/>
            <a:r>
              <a:rPr lang="en-US" altLang="zh-CN" b="0" i="0">
                <a:solidFill>
                  <a:srgbClr val="E0E2E4"/>
                </a:solidFill>
                <a:effectLst/>
                <a:highlight>
                  <a:srgbClr val="800000"/>
                </a:highlight>
                <a:latin typeface="Calibri" panose="020F0502020204030204" pitchFamily="34" charset="0"/>
                <a:cs typeface="Calibri" panose="020F0502020204030204" pitchFamily="34" charset="0"/>
              </a:rPr>
              <a:t>Position.y = </a:t>
            </a:r>
            <a:r>
              <a:rPr lang="en-US" altLang="zh-CN" b="0" i="0">
                <a:solidFill>
                  <a:srgbClr val="FFCD22"/>
                </a:solidFill>
                <a:effectLst/>
                <a:highlight>
                  <a:srgbClr val="800000"/>
                </a:highlight>
                <a:latin typeface="Calibri" panose="020F0502020204030204" pitchFamily="34" charset="0"/>
                <a:cs typeface="Calibri" panose="020F0502020204030204" pitchFamily="34" charset="0"/>
              </a:rPr>
              <a:t>0.0f</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a:t>
            </a:r>
            <a:endParaRPr lang="en-US" altLang="zh-CN" b="0" i="0">
              <a:solidFill>
                <a:srgbClr val="818E96"/>
              </a:solidFill>
              <a:effectLst/>
              <a:highlight>
                <a:srgbClr val="800000"/>
              </a:highlight>
              <a:latin typeface="Calibri" panose="020F0502020204030204" pitchFamily="34" charset="0"/>
              <a:cs typeface="Calibri" panose="020F0502020204030204" pitchFamily="34" charset="0"/>
            </a:endParaRP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6782183"/>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2478</TotalTime>
  <Words>1730</Words>
  <Application>Microsoft Office PowerPoint</Application>
  <PresentationFormat>自定义</PresentationFormat>
  <Paragraphs>175</Paragraphs>
  <Slides>5</Slides>
  <Notes>1</Notes>
  <HiddenSlides>0</HiddenSlides>
  <MMClips>1</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14" baseType="lpstr">
      <vt:lpstr>等线</vt:lpstr>
      <vt:lpstr>华文琥珀</vt:lpstr>
      <vt:lpstr>宋体</vt:lpstr>
      <vt:lpstr>Arial</vt:lpstr>
      <vt:lpstr>Calibri</vt:lpstr>
      <vt:lpstr>Cambria</vt:lpstr>
      <vt:lpstr>Open Sans</vt:lpstr>
      <vt:lpstr>4_第一PPT，www.1ppt.com</vt:lpstr>
      <vt:lpstr>程序包</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1626</cp:revision>
  <dcterms:created xsi:type="dcterms:W3CDTF">2020-06-26T01:00:00Z</dcterms:created>
  <dcterms:modified xsi:type="dcterms:W3CDTF">2022-02-15T12:52:58Z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35C8A0B9FA4B4BC7B03E97E74C2317FB</vt:lpwstr>
  </property>
</Properties>
</file>