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16" r:id="rId2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F54E01-4EF1-4652-AD5E-BDA7E3B94D0E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5519" autoAdjust="0"/>
  </p:normalViewPr>
  <p:slideViewPr>
    <p:cSldViewPr snapToGrid="0" showGuides="1">
      <p:cViewPr>
        <p:scale>
          <a:sx n="100" d="100"/>
          <a:sy n="100" d="100"/>
        </p:scale>
        <p:origin x="485" y="-4339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656101" y="313092"/>
            <a:ext cx="531261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i="0">
                <a:solidFill>
                  <a:srgbClr val="FFC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颜色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01BE49-6F92-4FAE-9EB2-01E0F59AA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882" y="857926"/>
            <a:ext cx="425767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721A02-2573-4BBD-9ACD-48EC0040B67F}"/>
              </a:ext>
            </a:extLst>
          </p:cNvPr>
          <p:cNvSpPr txBox="1"/>
          <p:nvPr/>
        </p:nvSpPr>
        <p:spPr>
          <a:xfrm>
            <a:off x="899159" y="857926"/>
            <a:ext cx="4785360" cy="16893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现实生活中看到物体的颜色并不是这个物体真正拥有的颜色，而是它所</a:t>
            </a:r>
            <a:r>
              <a:rPr lang="zh-CN" altLang="en-US">
                <a:latin typeface="+mn-ea"/>
              </a:rPr>
              <a:t>反射的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颜色</a:t>
            </a:r>
            <a:endParaRPr lang="en-US" altLang="zh-CN" b="0" i="0">
              <a:solidFill>
                <a:srgbClr val="222222"/>
              </a:solidFill>
              <a:effectLst/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太阳光能被看见的白光其实是由许多不同的颜色组合而成的</a:t>
            </a:r>
            <a:endParaRPr lang="zh-CN" altLang="en-US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0B9978-1289-47C5-818C-0B65A994ACFD}"/>
              </a:ext>
            </a:extLst>
          </p:cNvPr>
          <p:cNvSpPr txBox="1"/>
          <p:nvPr/>
        </p:nvSpPr>
        <p:spPr>
          <a:xfrm>
            <a:off x="780100" y="2772534"/>
            <a:ext cx="51838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颜色可以数字化的由红色</a:t>
            </a:r>
            <a:r>
              <a:rPr lang="en-US" altLang="zh-CN" b="0" i="0">
                <a:solidFill>
                  <a:schemeClr val="bg1"/>
                </a:solidFill>
                <a:effectLst/>
                <a:latin typeface="+mn-ea"/>
              </a:rPr>
              <a:t>(Red)</a:t>
            </a: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、绿色</a:t>
            </a:r>
            <a:r>
              <a:rPr lang="en-US" altLang="zh-CN" b="0" i="0">
                <a:solidFill>
                  <a:schemeClr val="bg1"/>
                </a:solidFill>
                <a:effectLst/>
                <a:latin typeface="+mn-ea"/>
              </a:rPr>
              <a:t>(Green)</a:t>
            </a: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和蓝色</a:t>
            </a:r>
            <a:r>
              <a:rPr lang="en-US" altLang="zh-CN" b="0" i="0">
                <a:solidFill>
                  <a:schemeClr val="bg1"/>
                </a:solidFill>
                <a:effectLst/>
                <a:latin typeface="+mn-ea"/>
              </a:rPr>
              <a:t>(Blue)</a:t>
            </a: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三个分量组成，它们通常被缩写为</a:t>
            </a:r>
            <a:r>
              <a:rPr lang="en-US" altLang="zh-CN" b="0" i="0">
                <a:solidFill>
                  <a:schemeClr val="bg1"/>
                </a:solidFill>
                <a:effectLst/>
                <a:latin typeface="+mn-ea"/>
              </a:rPr>
              <a:t>RGB</a:t>
            </a:r>
            <a:r>
              <a:rPr lang="zh-CN" altLang="en-US" b="1" i="0">
                <a:solidFill>
                  <a:schemeClr val="bg1"/>
                </a:solidFill>
                <a:effectLst/>
                <a:latin typeface="+mn-ea"/>
              </a:rPr>
              <a:t>珊瑚红</a:t>
            </a:r>
            <a:r>
              <a:rPr lang="en-US" altLang="zh-CN" b="1" i="0">
                <a:solidFill>
                  <a:schemeClr val="bg1"/>
                </a:solidFill>
                <a:effectLst/>
                <a:latin typeface="+mn-ea"/>
              </a:rPr>
              <a:t>(Coral)</a:t>
            </a: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色：</a:t>
            </a:r>
            <a:endParaRPr lang="en-US" altLang="zh-CN" b="0" i="0">
              <a:solidFill>
                <a:schemeClr val="bg1"/>
              </a:solidFill>
              <a:effectLst/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3D8FD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coral</a:t>
            </a:r>
            <a:r>
              <a:rPr lang="en-US" altLang="zh-CN" b="0" i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(1.0f, 0.5f, 0.31f)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617B64-B4E7-4FD3-BE03-1AE64A33226A}"/>
              </a:ext>
            </a:extLst>
          </p:cNvPr>
          <p:cNvSpPr txBox="1"/>
          <p:nvPr/>
        </p:nvSpPr>
        <p:spPr>
          <a:xfrm>
            <a:off x="899159" y="4304740"/>
            <a:ext cx="876300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E0E2E4"/>
                </a:solidFill>
                <a:effectLst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lightColor(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3D8FD1"/>
                </a:solidFill>
                <a:effectLst/>
              </a:rPr>
              <a:t> 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toyColor(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0.31f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3D8FD1"/>
                </a:solidFill>
                <a:effectLst/>
              </a:rPr>
              <a:t> 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result = lightColor * toyColor;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//=(1.0f, 0.5f, 0.31f);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71164" y="4101510"/>
            <a:ext cx="2593156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latin typeface="+mn-ea"/>
              </a:rPr>
              <a:t>分量</a:t>
            </a:r>
            <a:r>
              <a:rPr lang="zh-CN" altLang="en-US" sz="2000">
                <a:ln w="0"/>
                <a:solidFill>
                  <a:schemeClr val="tx1"/>
                </a:solidFill>
                <a:latin typeface="+mn-ea"/>
              </a:rPr>
              <a:t>相乘，不是点乘也不是叉乘</a:t>
            </a:r>
            <a:endParaRPr lang="zh-CN" altLang="en-US" sz="2000" dirty="0">
              <a:ln w="0"/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2ACFAF-C515-445D-BBA7-F6A111B21AA7}"/>
              </a:ext>
            </a:extLst>
          </p:cNvPr>
          <p:cNvSpPr txBox="1"/>
          <p:nvPr/>
        </p:nvSpPr>
        <p:spPr>
          <a:xfrm>
            <a:off x="899160" y="5346510"/>
            <a:ext cx="876300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E0E2E4"/>
                </a:solidFill>
                <a:effectLst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lightColor(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toyColor(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0.31f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result = lightColor * toyColor; 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//=(0.0f, 0.5f, 0.0f);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80A7D7F-2EF2-41CC-A4A3-3E67D363F391}"/>
              </a:ext>
            </a:extLst>
          </p:cNvPr>
          <p:cNvSpPr txBox="1"/>
          <p:nvPr/>
        </p:nvSpPr>
        <p:spPr>
          <a:xfrm>
            <a:off x="899159" y="6399959"/>
            <a:ext cx="876300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E0E2E4"/>
                </a:solidFill>
                <a:effectLst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lightColor(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0.33f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0.42f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0.18f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toyColor(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0.31f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result = lightColor * toyColor;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//=(0.33f,0.21f</a:t>
            </a:r>
            <a:r>
              <a:rPr lang="en-US" altLang="zh-CN">
                <a:solidFill>
                  <a:srgbClr val="818E96"/>
                </a:solidFill>
              </a:rPr>
              <a:t>,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0.06f);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4ABEA1-C33E-4BFD-9C51-BA8F8913491B}"/>
              </a:ext>
            </a:extLst>
          </p:cNvPr>
          <p:cNvSpPr txBox="1"/>
          <p:nvPr/>
        </p:nvSpPr>
        <p:spPr>
          <a:xfrm>
            <a:off x="404594" y="7507224"/>
            <a:ext cx="531261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创建一个光照场景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A2F68D3-376D-4694-A1A4-5C2399A78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017" y="7998149"/>
            <a:ext cx="4381450" cy="342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F654A6D-A65A-4640-BEFC-721E13CF432C}"/>
              </a:ext>
            </a:extLst>
          </p:cNvPr>
          <p:cNvSpPr txBox="1"/>
          <p:nvPr/>
        </p:nvSpPr>
        <p:spPr>
          <a:xfrm>
            <a:off x="504393" y="7951827"/>
            <a:ext cx="5113023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FragColor;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objectColor;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lightColor;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(lightColor * objectColor,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</a:t>
            </a: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66368C8-5CAF-4188-828E-12180395630F}"/>
              </a:ext>
            </a:extLst>
          </p:cNvPr>
          <p:cNvSpPr/>
          <p:nvPr/>
        </p:nvSpPr>
        <p:spPr>
          <a:xfrm>
            <a:off x="3967778" y="7951827"/>
            <a:ext cx="1649638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片段着色器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0C848D4-184B-4F03-91A0-400B28BA8DA4}"/>
              </a:ext>
            </a:extLst>
          </p:cNvPr>
          <p:cNvSpPr txBox="1"/>
          <p:nvPr/>
        </p:nvSpPr>
        <p:spPr>
          <a:xfrm>
            <a:off x="504390" y="10511647"/>
            <a:ext cx="5113023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lightPos(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1.2f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b="0" i="0">
              <a:solidFill>
                <a:srgbClr val="E0E2E4"/>
              </a:solidFill>
              <a:effectLst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model = 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model = </a:t>
            </a:r>
            <a:r>
              <a:rPr lang="en-US" altLang="zh-CN"/>
              <a:t>glm::translate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(model, lightPos);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model = </a:t>
            </a:r>
            <a:r>
              <a:rPr lang="en-US" altLang="zh-CN"/>
              <a:t>glm::scale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(model, 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0.2f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)); 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DDC70CB-2066-4CF0-9B77-FE8AC6DF1625}"/>
              </a:ext>
            </a:extLst>
          </p:cNvPr>
          <p:cNvSpPr txBox="1"/>
          <p:nvPr/>
        </p:nvSpPr>
        <p:spPr>
          <a:xfrm>
            <a:off x="350520" y="10099542"/>
            <a:ext cx="2400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设置灯的</a:t>
            </a:r>
            <a:r>
              <a:rPr lang="en-US" altLang="zh-CN" sz="2000">
                <a:solidFill>
                  <a:schemeClr val="bg1"/>
                </a:solidFill>
              </a:rPr>
              <a:t>Model</a:t>
            </a:r>
            <a:r>
              <a:rPr lang="zh-CN" altLang="en-US" sz="2000">
                <a:solidFill>
                  <a:schemeClr val="bg1"/>
                </a:solidFill>
              </a:rPr>
              <a:t>矩阵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53C7B37C-7E4C-47BF-9EF2-057D8FB186B5}"/>
              </a:ext>
            </a:extLst>
          </p:cNvPr>
          <p:cNvSpPr txBox="1"/>
          <p:nvPr/>
        </p:nvSpPr>
        <p:spPr>
          <a:xfrm>
            <a:off x="504390" y="12194304"/>
            <a:ext cx="885223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ourShader.setVec3(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"objectColor"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0.31f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ourShader.setVec3(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"lightColor"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2118</TotalTime>
  <Words>315</Words>
  <Application>Microsoft Office PowerPoint</Application>
  <PresentationFormat>自定义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等线</vt:lpstr>
      <vt:lpstr>华文琥珀</vt:lpstr>
      <vt:lpstr>宋体</vt:lpstr>
      <vt:lpstr>Arial</vt:lpstr>
      <vt:lpstr>Calibri</vt:lpstr>
      <vt:lpstr>Cambria</vt:lpstr>
      <vt:lpstr>Consolas</vt:lpstr>
      <vt:lpstr>Courier New</vt:lpstr>
      <vt:lpstr>Open Sans</vt:lpstr>
      <vt:lpstr>4_第一PPT，www.1ppt.com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1654</cp:revision>
  <dcterms:created xsi:type="dcterms:W3CDTF">2020-06-26T01:00:00Z</dcterms:created>
  <dcterms:modified xsi:type="dcterms:W3CDTF">2022-02-16T13:49:17Z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35C8A0B9FA4B4BC7B03E97E74C2317FB</vt:lpwstr>
  </property>
</Properties>
</file>