
<file path=[Content_Types].xml><?xml version="1.0" encoding="utf-8"?>
<Types xmlns="http://schemas.openxmlformats.org/package/2006/content-types">
  <Default Extension="bin" ContentType="application/vnd.openxmlformats-officedocument.oleObject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319" r:id="rId2"/>
    <p:sldId id="321" r:id="rId3"/>
  </p:sldIdLst>
  <p:sldSz cx="10625138" cy="1440021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9F54E01-4EF1-4652-AD5E-BDA7E3B94D0E}">
          <p14:sldIdLst>
            <p14:sldId id="319"/>
            <p14:sldId id="321"/>
          </p14:sldIdLst>
        </p14:section>
      </p14:sectionLst>
    </p:ext>
    <p:ext uri="{EFAFB233-063F-42B5-8137-9DF3F51BA10A}">
      <p15:sldGuideLst xmlns:p15="http://schemas.microsoft.com/office/powerpoint/2012/main">
        <p15:guide id="1" pos="412">
          <p15:clr>
            <a:srgbClr val="A4A3A4"/>
          </p15:clr>
        </p15:guide>
        <p15:guide id="2" orient="horz" pos="45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1F1F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65" autoAdjust="0"/>
    <p:restoredTop sz="95519" autoAdjust="0"/>
  </p:normalViewPr>
  <p:slideViewPr>
    <p:cSldViewPr snapToGrid="0" showGuides="1">
      <p:cViewPr>
        <p:scale>
          <a:sx n="100" d="100"/>
          <a:sy n="100" d="100"/>
        </p:scale>
        <p:origin x="490" y="-230"/>
      </p:cViewPr>
      <p:guideLst>
        <p:guide pos="412"/>
        <p:guide orient="horz" pos="45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24449D-D9B6-4318-96E7-94981150098A}" type="datetimeFigureOut">
              <a:rPr lang="zh-CN" altLang="en-US" smtClean="0"/>
              <a:t>2022/2/19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C24301-1F08-4A3D-91B6-592D1EF7B2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C13B3F-2B31-4A61-B985-2117CDAFE2AD}" type="datetimeFigureOut">
              <a:rPr lang="zh-CN" altLang="en-US" smtClean="0"/>
              <a:t>2022/2/19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1143000"/>
            <a:ext cx="22764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70FF05-BDD8-42F0-BA90-04AD6ABB1C0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28142" y="2356703"/>
            <a:ext cx="7968854" cy="5013407"/>
          </a:xfrm>
        </p:spPr>
        <p:txBody>
          <a:bodyPr anchor="b"/>
          <a:lstStyle>
            <a:lvl1pPr algn="ctr">
              <a:defRPr sz="523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28142" y="7563446"/>
            <a:ext cx="7968854" cy="3476717"/>
          </a:xfrm>
        </p:spPr>
        <p:txBody>
          <a:bodyPr/>
          <a:lstStyle>
            <a:lvl1pPr marL="0" indent="0" algn="ctr">
              <a:buNone/>
              <a:defRPr sz="2090"/>
            </a:lvl1pPr>
            <a:lvl2pPr marL="398145" indent="0" algn="ctr">
              <a:buNone/>
              <a:defRPr sz="1745"/>
            </a:lvl2pPr>
            <a:lvl3pPr marL="796925" indent="0" algn="ctr">
              <a:buNone/>
              <a:defRPr sz="1570"/>
            </a:lvl3pPr>
            <a:lvl4pPr marL="1195070" indent="0" algn="ctr">
              <a:buNone/>
              <a:defRPr sz="1395"/>
            </a:lvl4pPr>
            <a:lvl5pPr marL="1593850" indent="0" algn="ctr">
              <a:buNone/>
              <a:defRPr sz="1395"/>
            </a:lvl5pPr>
            <a:lvl6pPr marL="1991995" indent="0" algn="ctr">
              <a:buNone/>
              <a:defRPr sz="1395"/>
            </a:lvl6pPr>
            <a:lvl7pPr marL="2390775" indent="0" algn="ctr">
              <a:buNone/>
              <a:defRPr sz="1395"/>
            </a:lvl7pPr>
            <a:lvl8pPr marL="2788920" indent="0" algn="ctr">
              <a:buNone/>
              <a:defRPr sz="1395"/>
            </a:lvl8pPr>
            <a:lvl9pPr marL="3187700" indent="0" algn="ctr">
              <a:buNone/>
              <a:defRPr sz="1395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603615" y="766678"/>
            <a:ext cx="2291045" cy="1220351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30478" y="766678"/>
            <a:ext cx="6740322" cy="1220351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4944" y="3590055"/>
            <a:ext cx="9164182" cy="5990088"/>
          </a:xfrm>
        </p:spPr>
        <p:txBody>
          <a:bodyPr anchor="b"/>
          <a:lstStyle>
            <a:lvl1pPr>
              <a:defRPr sz="523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4944" y="9636811"/>
            <a:ext cx="9164182" cy="3150046"/>
          </a:xfrm>
        </p:spPr>
        <p:txBody>
          <a:bodyPr/>
          <a:lstStyle>
            <a:lvl1pPr marL="0" indent="0">
              <a:buNone/>
              <a:defRPr sz="2090">
                <a:solidFill>
                  <a:schemeClr val="tx1">
                    <a:tint val="75000"/>
                  </a:schemeClr>
                </a:solidFill>
              </a:defRPr>
            </a:lvl1pPr>
            <a:lvl2pPr marL="398145" indent="0">
              <a:buNone/>
              <a:defRPr sz="1745">
                <a:solidFill>
                  <a:schemeClr val="tx1">
                    <a:tint val="75000"/>
                  </a:schemeClr>
                </a:solidFill>
              </a:defRPr>
            </a:lvl2pPr>
            <a:lvl3pPr marL="796925" indent="0">
              <a:buNone/>
              <a:defRPr sz="1570">
                <a:solidFill>
                  <a:schemeClr val="tx1">
                    <a:tint val="75000"/>
                  </a:schemeClr>
                </a:solidFill>
              </a:defRPr>
            </a:lvl3pPr>
            <a:lvl4pPr marL="119507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4pPr>
            <a:lvl5pPr marL="159385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5pPr>
            <a:lvl6pPr marL="1991995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6pPr>
            <a:lvl7pPr marL="2390775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7pPr>
            <a:lvl8pPr marL="278892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8pPr>
            <a:lvl9pPr marL="318770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30478" y="3833390"/>
            <a:ext cx="4515684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378976" y="3833390"/>
            <a:ext cx="4515684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2" y="766679"/>
            <a:ext cx="9164182" cy="278337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1863" y="3530053"/>
            <a:ext cx="4494931" cy="1730025"/>
          </a:xfrm>
        </p:spPr>
        <p:txBody>
          <a:bodyPr anchor="b"/>
          <a:lstStyle>
            <a:lvl1pPr marL="0" indent="0">
              <a:buNone/>
              <a:defRPr sz="2090" b="1"/>
            </a:lvl1pPr>
            <a:lvl2pPr marL="398145" indent="0">
              <a:buNone/>
              <a:defRPr sz="1745" b="1"/>
            </a:lvl2pPr>
            <a:lvl3pPr marL="796925" indent="0">
              <a:buNone/>
              <a:defRPr sz="1570" b="1"/>
            </a:lvl3pPr>
            <a:lvl4pPr marL="1195070" indent="0">
              <a:buNone/>
              <a:defRPr sz="1395" b="1"/>
            </a:lvl4pPr>
            <a:lvl5pPr marL="1593850" indent="0">
              <a:buNone/>
              <a:defRPr sz="1395" b="1"/>
            </a:lvl5pPr>
            <a:lvl6pPr marL="1991995" indent="0">
              <a:buNone/>
              <a:defRPr sz="1395" b="1"/>
            </a:lvl6pPr>
            <a:lvl7pPr marL="2390775" indent="0">
              <a:buNone/>
              <a:defRPr sz="1395" b="1"/>
            </a:lvl7pPr>
            <a:lvl8pPr marL="2788920" indent="0">
              <a:buNone/>
              <a:defRPr sz="1395" b="1"/>
            </a:lvl8pPr>
            <a:lvl9pPr marL="3187700" indent="0">
              <a:buNone/>
              <a:defRPr sz="139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31863" y="5260078"/>
            <a:ext cx="4494931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378976" y="3530053"/>
            <a:ext cx="4517068" cy="1730025"/>
          </a:xfrm>
        </p:spPr>
        <p:txBody>
          <a:bodyPr anchor="b"/>
          <a:lstStyle>
            <a:lvl1pPr marL="0" indent="0">
              <a:buNone/>
              <a:defRPr sz="2090" b="1"/>
            </a:lvl1pPr>
            <a:lvl2pPr marL="398145" indent="0">
              <a:buNone/>
              <a:defRPr sz="1745" b="1"/>
            </a:lvl2pPr>
            <a:lvl3pPr marL="796925" indent="0">
              <a:buNone/>
              <a:defRPr sz="1570" b="1"/>
            </a:lvl3pPr>
            <a:lvl4pPr marL="1195070" indent="0">
              <a:buNone/>
              <a:defRPr sz="1395" b="1"/>
            </a:lvl4pPr>
            <a:lvl5pPr marL="1593850" indent="0">
              <a:buNone/>
              <a:defRPr sz="1395" b="1"/>
            </a:lvl5pPr>
            <a:lvl6pPr marL="1991995" indent="0">
              <a:buNone/>
              <a:defRPr sz="1395" b="1"/>
            </a:lvl6pPr>
            <a:lvl7pPr marL="2390775" indent="0">
              <a:buNone/>
              <a:defRPr sz="1395" b="1"/>
            </a:lvl7pPr>
            <a:lvl8pPr marL="2788920" indent="0">
              <a:buNone/>
              <a:defRPr sz="1395" b="1"/>
            </a:lvl8pPr>
            <a:lvl9pPr marL="3187700" indent="0">
              <a:buNone/>
              <a:defRPr sz="139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378976" y="5260078"/>
            <a:ext cx="4517068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2022/2/19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230529" y="12153097"/>
            <a:ext cx="67551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2" name="矩形 11"/>
          <p:cNvSpPr/>
          <p:nvPr userDrawn="1"/>
        </p:nvSpPr>
        <p:spPr>
          <a:xfrm>
            <a:off x="7230529" y="12153097"/>
            <a:ext cx="67551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2022/2/19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2022/2/19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3" y="960014"/>
            <a:ext cx="3426883" cy="3360050"/>
          </a:xfrm>
        </p:spPr>
        <p:txBody>
          <a:bodyPr anchor="b"/>
          <a:lstStyle>
            <a:lvl1pPr>
              <a:defRPr sz="279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17068" y="2073365"/>
            <a:ext cx="5378976" cy="10233485"/>
          </a:xfrm>
        </p:spPr>
        <p:txBody>
          <a:bodyPr/>
          <a:lstStyle>
            <a:lvl1pPr>
              <a:defRPr sz="2790"/>
            </a:lvl1pPr>
            <a:lvl2pPr>
              <a:defRPr sz="2440"/>
            </a:lvl2pPr>
            <a:lvl3pPr>
              <a:defRPr sz="2090"/>
            </a:lvl3pPr>
            <a:lvl4pPr>
              <a:defRPr sz="1745"/>
            </a:lvl4pPr>
            <a:lvl5pPr>
              <a:defRPr sz="1745"/>
            </a:lvl5pPr>
            <a:lvl6pPr>
              <a:defRPr sz="1745"/>
            </a:lvl6pPr>
            <a:lvl7pPr>
              <a:defRPr sz="1745"/>
            </a:lvl7pPr>
            <a:lvl8pPr>
              <a:defRPr sz="1745"/>
            </a:lvl8pPr>
            <a:lvl9pPr>
              <a:defRPr sz="174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1863" y="4320064"/>
            <a:ext cx="3426883" cy="8003453"/>
          </a:xfrm>
        </p:spPr>
        <p:txBody>
          <a:bodyPr/>
          <a:lstStyle>
            <a:lvl1pPr marL="0" indent="0">
              <a:buNone/>
              <a:defRPr sz="1395"/>
            </a:lvl1pPr>
            <a:lvl2pPr marL="398145" indent="0">
              <a:buNone/>
              <a:defRPr sz="1220"/>
            </a:lvl2pPr>
            <a:lvl3pPr marL="796925" indent="0">
              <a:buNone/>
              <a:defRPr sz="1045"/>
            </a:lvl3pPr>
            <a:lvl4pPr marL="1195070" indent="0">
              <a:buNone/>
              <a:defRPr sz="870"/>
            </a:lvl4pPr>
            <a:lvl5pPr marL="1593850" indent="0">
              <a:buNone/>
              <a:defRPr sz="870"/>
            </a:lvl5pPr>
            <a:lvl6pPr marL="1991995" indent="0">
              <a:buNone/>
              <a:defRPr sz="870"/>
            </a:lvl6pPr>
            <a:lvl7pPr marL="2390775" indent="0">
              <a:buNone/>
              <a:defRPr sz="870"/>
            </a:lvl7pPr>
            <a:lvl8pPr marL="2788920" indent="0">
              <a:buNone/>
              <a:defRPr sz="870"/>
            </a:lvl8pPr>
            <a:lvl9pPr marL="3187700" indent="0">
              <a:buNone/>
              <a:defRPr sz="87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3" y="960014"/>
            <a:ext cx="3426883" cy="3360050"/>
          </a:xfrm>
        </p:spPr>
        <p:txBody>
          <a:bodyPr anchor="b"/>
          <a:lstStyle>
            <a:lvl1pPr>
              <a:defRPr sz="279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17068" y="2073365"/>
            <a:ext cx="5378976" cy="10233485"/>
          </a:xfrm>
        </p:spPr>
        <p:txBody>
          <a:bodyPr/>
          <a:lstStyle>
            <a:lvl1pPr marL="0" indent="0">
              <a:buNone/>
              <a:defRPr sz="2790"/>
            </a:lvl1pPr>
            <a:lvl2pPr marL="398145" indent="0">
              <a:buNone/>
              <a:defRPr sz="2440"/>
            </a:lvl2pPr>
            <a:lvl3pPr marL="796925" indent="0">
              <a:buNone/>
              <a:defRPr sz="2090"/>
            </a:lvl3pPr>
            <a:lvl4pPr marL="1195070" indent="0">
              <a:buNone/>
              <a:defRPr sz="1745"/>
            </a:lvl4pPr>
            <a:lvl5pPr marL="1593850" indent="0">
              <a:buNone/>
              <a:defRPr sz="1745"/>
            </a:lvl5pPr>
            <a:lvl6pPr marL="1991995" indent="0">
              <a:buNone/>
              <a:defRPr sz="1745"/>
            </a:lvl6pPr>
            <a:lvl7pPr marL="2390775" indent="0">
              <a:buNone/>
              <a:defRPr sz="1745"/>
            </a:lvl7pPr>
            <a:lvl8pPr marL="2788920" indent="0">
              <a:buNone/>
              <a:defRPr sz="1745"/>
            </a:lvl8pPr>
            <a:lvl9pPr marL="3187700" indent="0">
              <a:buNone/>
              <a:defRPr sz="1745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1863" y="4320064"/>
            <a:ext cx="3426883" cy="8003453"/>
          </a:xfrm>
        </p:spPr>
        <p:txBody>
          <a:bodyPr/>
          <a:lstStyle>
            <a:lvl1pPr marL="0" indent="0">
              <a:buNone/>
              <a:defRPr sz="1395"/>
            </a:lvl1pPr>
            <a:lvl2pPr marL="398145" indent="0">
              <a:buNone/>
              <a:defRPr sz="1220"/>
            </a:lvl2pPr>
            <a:lvl3pPr marL="796925" indent="0">
              <a:buNone/>
              <a:defRPr sz="1045"/>
            </a:lvl3pPr>
            <a:lvl4pPr marL="1195070" indent="0">
              <a:buNone/>
              <a:defRPr sz="870"/>
            </a:lvl4pPr>
            <a:lvl5pPr marL="1593850" indent="0">
              <a:buNone/>
              <a:defRPr sz="870"/>
            </a:lvl5pPr>
            <a:lvl6pPr marL="1991995" indent="0">
              <a:buNone/>
              <a:defRPr sz="870"/>
            </a:lvl6pPr>
            <a:lvl7pPr marL="2390775" indent="0">
              <a:buNone/>
              <a:defRPr sz="870"/>
            </a:lvl7pPr>
            <a:lvl8pPr marL="2788920" indent="0">
              <a:buNone/>
              <a:defRPr sz="870"/>
            </a:lvl8pPr>
            <a:lvl9pPr marL="3187700" indent="0">
              <a:buNone/>
              <a:defRPr sz="87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730478" y="766679"/>
            <a:ext cx="9164182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0478" y="3833390"/>
            <a:ext cx="9164182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30478" y="13346865"/>
            <a:ext cx="2390656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43034-5666-4088-908E-90BF970F5519}" type="datetimeFigureOut">
              <a:rPr lang="zh-CN" altLang="en-US" smtClean="0"/>
              <a:t>2022/2/19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9577" y="13346865"/>
            <a:ext cx="3585984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504004" y="13346865"/>
            <a:ext cx="2390656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 descr="图标&#10;&#10;描述已自动生成"/>
          <p:cNvPicPr>
            <a:picLocks noChangeAspect="1"/>
          </p:cNvPicPr>
          <p:nvPr userDrawn="1"/>
        </p:nvPicPr>
        <p:blipFill>
          <a:blip r:embed="rId1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8482" y="286670"/>
            <a:ext cx="458896" cy="458896"/>
          </a:xfrm>
          <a:prstGeom prst="rect">
            <a:avLst/>
          </a:prstGeom>
        </p:spPr>
      </p:pic>
      <p:sp>
        <p:nvSpPr>
          <p:cNvPr id="12" name="文本框 11"/>
          <p:cNvSpPr txBox="1"/>
          <p:nvPr userDrawn="1"/>
        </p:nvSpPr>
        <p:spPr>
          <a:xfrm>
            <a:off x="844866" y="339207"/>
            <a:ext cx="156324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@</a:t>
            </a:r>
            <a:r>
              <a:rPr lang="zh-CN" altLang="en-US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阿西拜</a:t>
            </a:r>
            <a:r>
              <a:rPr lang="en-US" altLang="zh-CN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-</a:t>
            </a:r>
            <a:r>
              <a:rPr lang="zh-CN" altLang="en-US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南昌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796925" rtl="0" eaLnBrk="1" latinLnBrk="0" hangingPunct="1">
        <a:lnSpc>
          <a:spcPct val="90000"/>
        </a:lnSpc>
        <a:spcBef>
          <a:spcPct val="0"/>
        </a:spcBef>
        <a:buNone/>
        <a:defRPr sz="383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9390" indent="-199390" algn="l" defTabSz="796925" rtl="0" eaLnBrk="1" latinLnBrk="0" hangingPunct="1">
        <a:lnSpc>
          <a:spcPct val="90000"/>
        </a:lnSpc>
        <a:spcBef>
          <a:spcPts val="870"/>
        </a:spcBef>
        <a:buFont typeface="Arial" panose="020B0604020202020204" pitchFamily="34" charset="0"/>
        <a:buChar char="•"/>
        <a:defRPr sz="2440" kern="1200">
          <a:solidFill>
            <a:schemeClr val="tx1"/>
          </a:solidFill>
          <a:latin typeface="+mn-lt"/>
          <a:ea typeface="+mn-ea"/>
          <a:cs typeface="+mn-cs"/>
        </a:defRPr>
      </a:lvl1pPr>
      <a:lvl2pPr marL="59753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2090" kern="1200">
          <a:solidFill>
            <a:schemeClr val="tx1"/>
          </a:solidFill>
          <a:latin typeface="+mn-lt"/>
          <a:ea typeface="+mn-ea"/>
          <a:cs typeface="+mn-cs"/>
        </a:defRPr>
      </a:lvl2pPr>
      <a:lvl3pPr marL="99631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745" kern="1200">
          <a:solidFill>
            <a:schemeClr val="tx1"/>
          </a:solidFill>
          <a:latin typeface="+mn-lt"/>
          <a:ea typeface="+mn-ea"/>
          <a:cs typeface="+mn-cs"/>
        </a:defRPr>
      </a:lvl3pPr>
      <a:lvl4pPr marL="139446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4pPr>
      <a:lvl5pPr marL="179324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5pPr>
      <a:lvl6pPr marL="219138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59016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98831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38709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1pPr>
      <a:lvl2pPr marL="39814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2pPr>
      <a:lvl3pPr marL="79692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3pPr>
      <a:lvl4pPr marL="119507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4pPr>
      <a:lvl5pPr marL="159385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5pPr>
      <a:lvl6pPr marL="199199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39077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18770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png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hyperlink" Target="https://learnopengl-cn.github.io/img/02/04/lighting_maps_specular_color.png" TargetMode="External"/><Relationship Id="rId7" Type="http://schemas.openxmlformats.org/officeDocument/2006/relationships/hyperlink" Target="https://learnopengl-cn.github.io/img/02/04/lighting_maps_exercise4.png" TargetMode="External"/><Relationship Id="rId2" Type="http://schemas.openxmlformats.org/officeDocument/2006/relationships/hyperlink" Target="https://learnopengl.com/code_viewer.php?code=lighting/lighting_maps-exercise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earnopengl.com/code_viewer_gh.php?code=src/2.lighting/4.4.lighting_maps_exercise4/lighting_maps_exercise4.cpp" TargetMode="External"/><Relationship Id="rId5" Type="http://schemas.openxmlformats.org/officeDocument/2006/relationships/hyperlink" Target="https://learnopengl-cn.github.io/img/02/04/matrix.jpg" TargetMode="External"/><Relationship Id="rId4" Type="http://schemas.openxmlformats.org/officeDocument/2006/relationships/hyperlink" Target="https://learnopengl-cn.github.io/img/02/04/lighting_maps_exercise3.png" TargetMode="External"/><Relationship Id="rId9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B0BD3F3-F4F1-4405-9D32-3262EB7D65FD}"/>
              </a:ext>
            </a:extLst>
          </p:cNvPr>
          <p:cNvSpPr txBox="1"/>
          <p:nvPr/>
        </p:nvSpPr>
        <p:spPr>
          <a:xfrm>
            <a:off x="4579035" y="284922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b="1" i="0">
                <a:solidFill>
                  <a:schemeClr val="accent3"/>
                </a:solidFill>
                <a:effectLst/>
                <a:latin typeface="Open Sans" panose="020B0606030504020204" pitchFamily="34" charset="0"/>
              </a:rPr>
              <a:t>光照贴图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4ACF226-9D97-4475-8877-1BF4A96FCA73}"/>
              </a:ext>
            </a:extLst>
          </p:cNvPr>
          <p:cNvSpPr txBox="1"/>
          <p:nvPr/>
        </p:nvSpPr>
        <p:spPr>
          <a:xfrm>
            <a:off x="931763" y="861400"/>
            <a:ext cx="7587205" cy="8583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i="0">
                <a:effectLst/>
                <a:latin typeface="+mn-ea"/>
              </a:rPr>
              <a:t>现实世界中的物体通常并不只包含有一种材质，而是由多种材质所组成</a:t>
            </a:r>
            <a:endParaRPr lang="en-US" altLang="zh-CN" i="0">
              <a:effectLst/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0" i="0">
                <a:solidFill>
                  <a:srgbClr val="222222"/>
                </a:solidFill>
                <a:effectLst/>
                <a:latin typeface="+mn-ea"/>
              </a:rPr>
              <a:t>所以我们需要拓展之前的系统，引入</a:t>
            </a:r>
            <a:r>
              <a:rPr lang="zh-CN" altLang="en-US" b="1" i="0">
                <a:solidFill>
                  <a:srgbClr val="222222"/>
                </a:solidFill>
                <a:effectLst/>
                <a:latin typeface="+mn-ea"/>
              </a:rPr>
              <a:t>漫反射</a:t>
            </a:r>
            <a:r>
              <a:rPr lang="zh-CN" altLang="en-US" b="0" i="0">
                <a:solidFill>
                  <a:srgbClr val="222222"/>
                </a:solidFill>
                <a:effectLst/>
                <a:latin typeface="+mn-ea"/>
              </a:rPr>
              <a:t>和</a:t>
            </a:r>
            <a:r>
              <a:rPr lang="zh-CN" altLang="en-US" b="1" i="0">
                <a:solidFill>
                  <a:srgbClr val="222222"/>
                </a:solidFill>
                <a:effectLst/>
                <a:latin typeface="+mn-ea"/>
              </a:rPr>
              <a:t>镜面光</a:t>
            </a:r>
            <a:r>
              <a:rPr lang="zh-CN" altLang="en-US" b="0" i="0">
                <a:solidFill>
                  <a:srgbClr val="222222"/>
                </a:solidFill>
                <a:effectLst/>
                <a:latin typeface="+mn-ea"/>
              </a:rPr>
              <a:t>贴图</a:t>
            </a:r>
            <a:r>
              <a:rPr lang="en-US" altLang="zh-CN" b="0" i="0">
                <a:solidFill>
                  <a:srgbClr val="222222"/>
                </a:solidFill>
                <a:effectLst/>
                <a:latin typeface="+mn-ea"/>
              </a:rPr>
              <a:t>(Map)</a:t>
            </a:r>
            <a:endParaRPr lang="zh-CN" altLang="en-US">
              <a:latin typeface="+mn-ea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090D2C2-0173-49E3-A4EF-ADA099B0B08D}"/>
              </a:ext>
            </a:extLst>
          </p:cNvPr>
          <p:cNvSpPr txBox="1"/>
          <p:nvPr/>
        </p:nvSpPr>
        <p:spPr>
          <a:xfrm>
            <a:off x="931763" y="1840902"/>
            <a:ext cx="53127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>
                <a:solidFill>
                  <a:srgbClr val="FFC000"/>
                </a:solidFill>
                <a:latin typeface="+mj-ea"/>
                <a:ea typeface="+mj-ea"/>
              </a:rPr>
              <a:t>漫反射贴图</a:t>
            </a:r>
            <a:r>
              <a:rPr lang="en-US" altLang="zh-CN" b="0" i="0">
                <a:solidFill>
                  <a:srgbClr val="FFC000"/>
                </a:solidFill>
                <a:effectLst/>
                <a:latin typeface="+mj-ea"/>
                <a:ea typeface="+mj-ea"/>
              </a:rPr>
              <a:t>(Diffuse Map)</a:t>
            </a:r>
            <a:endParaRPr lang="zh-CN" altLang="en-US">
              <a:solidFill>
                <a:srgbClr val="FFC000"/>
              </a:solidFill>
              <a:latin typeface="+mj-ea"/>
              <a:ea typeface="+mj-ea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826CA07C-6B85-44C2-8DBD-1F2E397AB0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1938" y="2210234"/>
            <a:ext cx="3419440" cy="341944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1985BDC6-5F20-43CC-A644-2C59FDEF7914}"/>
              </a:ext>
            </a:extLst>
          </p:cNvPr>
          <p:cNvSpPr txBox="1"/>
          <p:nvPr/>
        </p:nvSpPr>
        <p:spPr>
          <a:xfrm>
            <a:off x="876783" y="3086284"/>
            <a:ext cx="5312778" cy="20313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1" i="0">
                <a:solidFill>
                  <a:srgbClr val="93C763"/>
                </a:solidFill>
                <a:effectLst/>
                <a:latin typeface="Courier New" panose="02070309020205020404" pitchFamily="49" charset="0"/>
              </a:rPr>
              <a:t>struct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Material { </a:t>
            </a:r>
          </a:p>
          <a:p>
            <a:pPr lvl="1"/>
            <a:r>
              <a:rPr lang="en-US" altLang="zh-CN" b="0" i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sampler2D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diffuse; </a:t>
            </a:r>
          </a:p>
          <a:p>
            <a:pPr lvl="1"/>
            <a:r>
              <a:rPr lang="en-US" altLang="zh-CN" b="0" i="0">
                <a:solidFill>
                  <a:srgbClr val="8CBBAD"/>
                </a:solidFill>
                <a:effectLst/>
                <a:latin typeface="Courier New" panose="02070309020205020404" pitchFamily="49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specular; </a:t>
            </a:r>
          </a:p>
          <a:p>
            <a:pPr lvl="1"/>
            <a:r>
              <a:rPr lang="en-US" altLang="zh-CN" b="1" i="0">
                <a:solidFill>
                  <a:srgbClr val="93C763"/>
                </a:solidFill>
                <a:effectLst/>
                <a:latin typeface="Courier New" panose="02070309020205020404" pitchFamily="49" charset="0"/>
              </a:rPr>
              <a:t>float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shininess;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};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...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ourier New" panose="02070309020205020404" pitchFamily="49" charset="0"/>
              </a:rPr>
              <a:t>vec2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TexCoords;</a:t>
            </a:r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463BC26-8705-4AD8-B845-4DBC68E286D2}"/>
              </a:ext>
            </a:extLst>
          </p:cNvPr>
          <p:cNvSpPr txBox="1"/>
          <p:nvPr/>
        </p:nvSpPr>
        <p:spPr>
          <a:xfrm>
            <a:off x="810228" y="5274254"/>
            <a:ext cx="5434313" cy="6463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>
                <a:ln>
                  <a:noFill/>
                </a:ln>
                <a:solidFill>
                  <a:srgbClr val="444444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Gudea"/>
              </a:rPr>
              <a:t>sampler2D</a:t>
            </a:r>
            <a:r>
              <a:rPr kumimoji="0" lang="zh-CN" altLang="en-US" b="0" i="0" u="none" strike="noStrike" cap="none" normalizeH="0" baseline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Gudea"/>
              </a:rPr>
              <a:t>是一种所谓的不透明类型，这意味着我们不能实例化这些类型，而只能将它们定义为</a:t>
            </a:r>
            <a:r>
              <a:rPr kumimoji="0" lang="en-US" altLang="zh-CN" b="0" i="0" u="none" strike="noStrike" cap="none" normalizeH="0" baseline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Gudea"/>
              </a:rPr>
              <a:t>uniform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64C1CEB-EB2B-4123-9809-5F7BBC91713E}"/>
              </a:ext>
            </a:extLst>
          </p:cNvPr>
          <p:cNvSpPr txBox="1"/>
          <p:nvPr/>
        </p:nvSpPr>
        <p:spPr>
          <a:xfrm>
            <a:off x="810228" y="2301056"/>
            <a:ext cx="5408271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b="0" i="0">
                <a:solidFill>
                  <a:srgbClr val="22222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移除了环境光材质颜色向量，因为环境光颜色在几乎所有情况下都等于漫反射颜色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6AF5AB0-8F80-4BB6-A3B8-49BB3C64FA55}"/>
              </a:ext>
            </a:extLst>
          </p:cNvPr>
          <p:cNvSpPr txBox="1"/>
          <p:nvPr/>
        </p:nvSpPr>
        <p:spPr>
          <a:xfrm>
            <a:off x="7015163" y="5629674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</a:rPr>
              <a:t>有金属边框的木箱子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D12EB4CB-0A12-42B1-8D5D-2A55942685F5}"/>
              </a:ext>
            </a:extLst>
          </p:cNvPr>
          <p:cNvSpPr txBox="1"/>
          <p:nvPr/>
        </p:nvSpPr>
        <p:spPr>
          <a:xfrm>
            <a:off x="1256881" y="6185693"/>
            <a:ext cx="7511197" cy="286232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0" i="0">
                <a:solidFill>
                  <a:srgbClr val="8CBBAD"/>
                </a:solidFill>
                <a:effectLst/>
                <a:latin typeface="Courier New" panose="02070309020205020404" pitchFamily="49" charset="0"/>
              </a:rPr>
              <a:t>#version 330 core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ourier New" panose="02070309020205020404" pitchFamily="49" charset="0"/>
              </a:rPr>
              <a:t>layout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(location =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) </a:t>
            </a:r>
            <a:r>
              <a:rPr lang="en-US" altLang="zh-CN" b="1" i="0">
                <a:solidFill>
                  <a:srgbClr val="93C763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ourier New" panose="02070309020205020404" pitchFamily="49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aPos;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ourier New" panose="02070309020205020404" pitchFamily="49" charset="0"/>
              </a:rPr>
              <a:t>layout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(location =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) </a:t>
            </a:r>
            <a:r>
              <a:rPr lang="en-US" altLang="zh-CN" b="1" i="0">
                <a:solidFill>
                  <a:srgbClr val="93C763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ourier New" panose="02070309020205020404" pitchFamily="49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aNormal;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ourier New" panose="02070309020205020404" pitchFamily="49" charset="0"/>
              </a:rPr>
              <a:t>layout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(location =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) </a:t>
            </a:r>
            <a:r>
              <a:rPr lang="en-US" altLang="zh-CN" b="1" i="0">
                <a:solidFill>
                  <a:srgbClr val="93C763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ourier New" panose="02070309020205020404" pitchFamily="49" charset="0"/>
              </a:rPr>
              <a:t>vec2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aTexCoords;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...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ourier New" panose="02070309020205020404" pitchFamily="49" charset="0"/>
              </a:rPr>
              <a:t>out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ourier New" panose="02070309020205020404" pitchFamily="49" charset="0"/>
              </a:rPr>
              <a:t>vec2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TexCoords;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main() {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...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TexCoords = aTexCoords;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} </a:t>
            </a:r>
            <a:endParaRPr lang="zh-CN" altLang="en-US"/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9EE3CEFA-3CED-4BBA-86CE-E39F95B4E115}"/>
              </a:ext>
            </a:extLst>
          </p:cNvPr>
          <p:cNvGrpSpPr/>
          <p:nvPr/>
        </p:nvGrpSpPr>
        <p:grpSpPr>
          <a:xfrm>
            <a:off x="7212023" y="6994832"/>
            <a:ext cx="1063024" cy="1241435"/>
            <a:chOff x="2732026" y="6288454"/>
            <a:chExt cx="1063024" cy="1241435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8E8BBFAB-977C-4DD2-AB1A-BCE2B84AF4D9}"/>
                </a:ext>
              </a:extLst>
            </p:cNvPr>
            <p:cNvSpPr/>
            <p:nvPr/>
          </p:nvSpPr>
          <p:spPr>
            <a:xfrm>
              <a:off x="2732026" y="6288454"/>
              <a:ext cx="1063024" cy="124143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19" name="对象 18">
              <a:extLst>
                <a:ext uri="{FF2B5EF4-FFF2-40B4-BE49-F238E27FC236}">
                  <a16:creationId xmlns:a16="http://schemas.microsoft.com/office/drawing/2014/main" id="{3C8B4A85-888D-4FA1-BC63-0EB7028636A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41953794"/>
                </p:ext>
              </p:extLst>
            </p:nvPr>
          </p:nvGraphicFramePr>
          <p:xfrm>
            <a:off x="2857901" y="6405309"/>
            <a:ext cx="811274" cy="10077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5" name="包装程序外壳对象" showAsIcon="1" r:id="rId4" imgW="354600" imgH="439560" progId="Package">
                    <p:embed/>
                  </p:oleObj>
                </mc:Choice>
                <mc:Fallback>
                  <p:oleObj name="包装程序外壳对象" showAsIcon="1" r:id="rId4" imgW="354600" imgH="439560" progId="Package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857901" y="6405309"/>
                          <a:ext cx="811274" cy="100772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7" name="文本框 36">
            <a:extLst>
              <a:ext uri="{FF2B5EF4-FFF2-40B4-BE49-F238E27FC236}">
                <a16:creationId xmlns:a16="http://schemas.microsoft.com/office/drawing/2014/main" id="{CD92B758-E2BA-4D64-A0FD-F6A5A1A63A11}"/>
              </a:ext>
            </a:extLst>
          </p:cNvPr>
          <p:cNvSpPr txBox="1"/>
          <p:nvPr/>
        </p:nvSpPr>
        <p:spPr>
          <a:xfrm>
            <a:off x="1256881" y="9280868"/>
            <a:ext cx="7511197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fr-FR" altLang="zh-CN" b="0" i="0">
                <a:solidFill>
                  <a:srgbClr val="8CBBAD"/>
                </a:solidFill>
                <a:effectLst/>
                <a:cs typeface="Calibri" panose="020F0502020204030204" pitchFamily="34" charset="0"/>
              </a:rPr>
              <a:t>vec3</a:t>
            </a:r>
            <a:r>
              <a:rPr lang="fr-FR" altLang="zh-CN" b="0" i="0">
                <a:solidFill>
                  <a:srgbClr val="E0E2E4"/>
                </a:solidFill>
                <a:effectLst/>
                <a:cs typeface="Calibri" panose="020F0502020204030204" pitchFamily="34" charset="0"/>
              </a:rPr>
              <a:t> diffuse = light.diffuse * diff * </a:t>
            </a:r>
            <a:r>
              <a:rPr lang="fr-FR" altLang="zh-CN" b="0" i="0">
                <a:solidFill>
                  <a:srgbClr val="8CBBAD"/>
                </a:solidFill>
                <a:effectLst/>
                <a:cs typeface="Calibri" panose="020F0502020204030204" pitchFamily="34" charset="0"/>
              </a:rPr>
              <a:t>vec3</a:t>
            </a:r>
            <a:r>
              <a:rPr lang="fr-FR" altLang="zh-CN" b="0" i="0">
                <a:solidFill>
                  <a:srgbClr val="E0E2E4"/>
                </a:solidFill>
                <a:effectLst/>
                <a:cs typeface="Calibri" panose="020F0502020204030204" pitchFamily="34" charset="0"/>
              </a:rPr>
              <a:t>(texture(material.diffuse, TexCoords));</a:t>
            </a:r>
          </a:p>
          <a:p>
            <a:r>
              <a:rPr lang="fr-FR" altLang="zh-CN" b="0" i="0">
                <a:solidFill>
                  <a:srgbClr val="8CBBAD"/>
                </a:solidFill>
                <a:effectLst/>
              </a:rPr>
              <a:t>vec3</a:t>
            </a:r>
            <a:r>
              <a:rPr lang="fr-FR" altLang="zh-CN" b="0" i="0">
                <a:solidFill>
                  <a:srgbClr val="E0E2E4"/>
                </a:solidFill>
                <a:effectLst/>
              </a:rPr>
              <a:t> ambient = light.ambient * </a:t>
            </a:r>
            <a:r>
              <a:rPr lang="fr-FR" altLang="zh-CN" b="0" i="0">
                <a:solidFill>
                  <a:srgbClr val="8CBBAD"/>
                </a:solidFill>
                <a:effectLst/>
              </a:rPr>
              <a:t>vec3</a:t>
            </a:r>
            <a:r>
              <a:rPr lang="fr-FR" altLang="zh-CN" b="0" i="0">
                <a:solidFill>
                  <a:srgbClr val="E0E2E4"/>
                </a:solidFill>
                <a:effectLst/>
              </a:rPr>
              <a:t>(texture(material.diffuse, TexCoords));</a:t>
            </a:r>
            <a:r>
              <a:rPr lang="fr-FR" altLang="zh-CN" b="0" i="0">
                <a:solidFill>
                  <a:srgbClr val="E0E2E4"/>
                </a:solidFill>
                <a:effectLst/>
                <a:cs typeface="Calibri" panose="020F0502020204030204" pitchFamily="34" charset="0"/>
              </a:rPr>
              <a:t> </a:t>
            </a:r>
            <a:endParaRPr lang="zh-CN" altLang="en-US">
              <a:cs typeface="Calibri" panose="020F0502020204030204" pitchFamily="34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E73D3ED1-E045-432C-BF56-9A95B20A4A3F}"/>
              </a:ext>
            </a:extLst>
          </p:cNvPr>
          <p:cNvSpPr txBox="1"/>
          <p:nvPr/>
        </p:nvSpPr>
        <p:spPr>
          <a:xfrm>
            <a:off x="1256880" y="10156368"/>
            <a:ext cx="7511197" cy="12003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0" i="0">
                <a:solidFill>
                  <a:srgbClr val="E0E2E4"/>
                </a:solidFill>
                <a:effectLst/>
              </a:rPr>
              <a:t>ourShader.setInt(</a:t>
            </a:r>
            <a:r>
              <a:rPr lang="en-US" altLang="zh-CN" b="0" i="0">
                <a:solidFill>
                  <a:srgbClr val="EC7600"/>
                </a:solidFill>
                <a:effectLst/>
              </a:rPr>
              <a:t>"material.diffuse"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0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);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</a:rPr>
              <a:t>... </a:t>
            </a:r>
          </a:p>
          <a:p>
            <a:r>
              <a:rPr lang="en-US" altLang="zh-CN"/>
              <a:t>glActiveTexture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(GL_TEXTURE0); </a:t>
            </a:r>
          </a:p>
          <a:p>
            <a:r>
              <a:rPr lang="en-US" altLang="zh-CN"/>
              <a:t>glBindTexture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(GL_TEXTURE_2D, diffuseMap);</a:t>
            </a:r>
            <a:endParaRPr lang="zh-CN" altLang="en-US">
              <a:cs typeface="Calibri" panose="020F0502020204030204" pitchFamily="34" charset="0"/>
            </a:endParaRPr>
          </a:p>
        </p:txBody>
      </p:sp>
      <p:pic>
        <p:nvPicPr>
          <p:cNvPr id="1041" name="Picture 17">
            <a:extLst>
              <a:ext uri="{FF2B5EF4-FFF2-40B4-BE49-F238E27FC236}">
                <a16:creationId xmlns:a16="http://schemas.microsoft.com/office/drawing/2014/main" id="{047E232F-FDD0-4BC4-B593-2DE31529F9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7431" y="9968452"/>
            <a:ext cx="1674777" cy="1309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文本框 29">
            <a:extLst>
              <a:ext uri="{FF2B5EF4-FFF2-40B4-BE49-F238E27FC236}">
                <a16:creationId xmlns:a16="http://schemas.microsoft.com/office/drawing/2014/main" id="{6FA5E82E-53C5-4EE6-9392-EEFEA0C66E87}"/>
              </a:ext>
            </a:extLst>
          </p:cNvPr>
          <p:cNvSpPr txBox="1"/>
          <p:nvPr/>
        </p:nvSpPr>
        <p:spPr>
          <a:xfrm>
            <a:off x="953871" y="11593687"/>
            <a:ext cx="53127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>
                <a:solidFill>
                  <a:srgbClr val="FFC000"/>
                </a:solidFill>
                <a:effectLst/>
                <a:latin typeface="Open Sans" panose="020B0606030504020204" pitchFamily="34" charset="0"/>
              </a:rPr>
              <a:t>镜面光贴图</a:t>
            </a:r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CFACA4DD-9514-45A6-9015-6901B3DFE08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7431" y="11460581"/>
            <a:ext cx="2440280" cy="2440280"/>
          </a:xfrm>
          <a:prstGeom prst="rect">
            <a:avLst/>
          </a:prstGeom>
        </p:spPr>
      </p:pic>
      <p:sp>
        <p:nvSpPr>
          <p:cNvPr id="32" name="文本框 31">
            <a:extLst>
              <a:ext uri="{FF2B5EF4-FFF2-40B4-BE49-F238E27FC236}">
                <a16:creationId xmlns:a16="http://schemas.microsoft.com/office/drawing/2014/main" id="{4D4099B4-0C55-4DBA-88C3-2EFE077A0FDB}"/>
              </a:ext>
            </a:extLst>
          </p:cNvPr>
          <p:cNvSpPr txBox="1"/>
          <p:nvPr/>
        </p:nvSpPr>
        <p:spPr>
          <a:xfrm>
            <a:off x="830545" y="13132040"/>
            <a:ext cx="6549246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b="0" i="0">
                <a:solidFill>
                  <a:srgbClr val="444444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木头也有镜面光，尽管它的反光度</a:t>
            </a:r>
            <a:r>
              <a:rPr lang="en-US" altLang="zh-CN" b="0" i="0">
                <a:solidFill>
                  <a:srgbClr val="444444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(Shininess)</a:t>
            </a:r>
            <a:r>
              <a:rPr lang="zh-CN" altLang="en-US" b="0" i="0">
                <a:solidFill>
                  <a:srgbClr val="444444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很小（更多的光被散射），影响也小。我们假设木头不会对镜面光有任何反应。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501A6678-D224-473C-90D8-1C1AB73BB0F0}"/>
              </a:ext>
            </a:extLst>
          </p:cNvPr>
          <p:cNvSpPr txBox="1"/>
          <p:nvPr/>
        </p:nvSpPr>
        <p:spPr>
          <a:xfrm>
            <a:off x="2339017" y="11593687"/>
            <a:ext cx="5040774" cy="14773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1" i="0">
                <a:solidFill>
                  <a:srgbClr val="93C763"/>
                </a:solidFill>
                <a:effectLst/>
                <a:latin typeface="Courier New" panose="02070309020205020404" pitchFamily="49" charset="0"/>
              </a:rPr>
              <a:t>struct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Material {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sampler2D diffuse;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800000"/>
                </a:highlight>
                <a:latin typeface="Courier New" panose="02070309020205020404" pitchFamily="49" charset="0"/>
              </a:rPr>
              <a:t>sampler2D specular; </a:t>
            </a:r>
          </a:p>
          <a:p>
            <a:pPr lvl="1"/>
            <a:r>
              <a:rPr lang="en-US" altLang="zh-CN" b="1" i="0">
                <a:solidFill>
                  <a:srgbClr val="93C763"/>
                </a:solidFill>
                <a:effectLst/>
                <a:latin typeface="Courier New" panose="02070309020205020404" pitchFamily="49" charset="0"/>
              </a:rPr>
              <a:t>float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shininess;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}; 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8766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18E69C6C-8C20-4D46-819E-7784B53D2FB6}"/>
              </a:ext>
            </a:extLst>
          </p:cNvPr>
          <p:cNvSpPr txBox="1"/>
          <p:nvPr/>
        </p:nvSpPr>
        <p:spPr>
          <a:xfrm>
            <a:off x="1002030" y="824865"/>
            <a:ext cx="852297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>
                <a:solidFill>
                  <a:schemeClr val="bg1"/>
                </a:solidFill>
                <a:effectLst/>
                <a:latin typeface="+mn-ea"/>
              </a:rPr>
              <a:t>在片段着色器中反转镜面光贴图的颜色值，让木头显示镜面高光而钢制边缘不反光：</a:t>
            </a:r>
            <a:r>
              <a:rPr lang="zh-CN" altLang="en-US" b="0" i="0" u="none" strike="noStrike">
                <a:solidFill>
                  <a:schemeClr val="bg1"/>
                </a:solidFill>
                <a:effectLst/>
                <a:latin typeface="+mn-ea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参考解答</a:t>
            </a:r>
            <a:endParaRPr lang="zh-CN" altLang="en-US" b="0" i="0">
              <a:solidFill>
                <a:schemeClr val="bg1"/>
              </a:solidFill>
              <a:effectLst/>
              <a:latin typeface="+mn-ea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>
                <a:solidFill>
                  <a:schemeClr val="bg1"/>
                </a:solidFill>
                <a:effectLst/>
                <a:latin typeface="+mn-ea"/>
              </a:rPr>
              <a:t>创建一个彩色而不是黑白的镜面光贴图。可以使用这张</a:t>
            </a:r>
            <a:r>
              <a:rPr lang="zh-CN" altLang="en-US" b="0" i="0" u="none" strike="noStrike">
                <a:solidFill>
                  <a:schemeClr val="bg1"/>
                </a:solidFill>
                <a:effectLst/>
                <a:latin typeface="+mn-ea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彩色的镜面光贴图</a:t>
            </a:r>
            <a:r>
              <a:rPr lang="zh-CN" altLang="en-US" b="0" i="0">
                <a:solidFill>
                  <a:schemeClr val="bg1"/>
                </a:solidFill>
                <a:effectLst/>
                <a:latin typeface="+mn-ea"/>
              </a:rPr>
              <a:t>：</a:t>
            </a:r>
            <a:r>
              <a:rPr lang="zh-CN" altLang="en-US" b="0" i="0" u="none" strike="noStrike">
                <a:solidFill>
                  <a:schemeClr val="bg1"/>
                </a:solidFill>
                <a:effectLst/>
                <a:latin typeface="+mn-ea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最终效果</a:t>
            </a:r>
            <a:endParaRPr lang="zh-CN" altLang="en-US" b="0" i="0">
              <a:solidFill>
                <a:schemeClr val="bg1"/>
              </a:solidFill>
              <a:effectLst/>
              <a:latin typeface="+mn-ea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>
                <a:solidFill>
                  <a:schemeClr val="bg1"/>
                </a:solidFill>
                <a:effectLst/>
                <a:latin typeface="+mn-ea"/>
              </a:rPr>
              <a:t>添加一个叫做放射光贴图</a:t>
            </a:r>
            <a:r>
              <a:rPr lang="en-US" altLang="zh-CN" b="0" i="0">
                <a:solidFill>
                  <a:schemeClr val="bg1"/>
                </a:solidFill>
                <a:effectLst/>
                <a:latin typeface="+mn-ea"/>
              </a:rPr>
              <a:t>(Emission Map)</a:t>
            </a:r>
            <a:r>
              <a:rPr lang="zh-CN" altLang="en-US" b="0" i="0">
                <a:solidFill>
                  <a:schemeClr val="bg1"/>
                </a:solidFill>
                <a:effectLst/>
                <a:latin typeface="+mn-ea"/>
              </a:rPr>
              <a:t>的东西，它是一个储存了每个片段的发光值</a:t>
            </a:r>
            <a:r>
              <a:rPr lang="en-US" altLang="zh-CN" b="0" i="0">
                <a:solidFill>
                  <a:schemeClr val="bg1"/>
                </a:solidFill>
                <a:effectLst/>
                <a:latin typeface="+mn-ea"/>
              </a:rPr>
              <a:t>(Emission Value)</a:t>
            </a:r>
            <a:r>
              <a:rPr lang="zh-CN" altLang="en-US" b="0" i="0">
                <a:solidFill>
                  <a:schemeClr val="bg1"/>
                </a:solidFill>
                <a:effectLst/>
                <a:latin typeface="+mn-ea"/>
              </a:rPr>
              <a:t>的贴图。将</a:t>
            </a:r>
            <a:r>
              <a:rPr lang="zh-CN" altLang="en-US" b="0" i="0" u="none" strike="noStrike">
                <a:solidFill>
                  <a:schemeClr val="bg1"/>
                </a:solidFill>
                <a:effectLst/>
                <a:latin typeface="+mn-ea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这个</a:t>
            </a:r>
            <a:r>
              <a:rPr lang="zh-CN" altLang="en-US" b="0" i="0">
                <a:solidFill>
                  <a:schemeClr val="bg1"/>
                </a:solidFill>
                <a:effectLst/>
                <a:latin typeface="+mn-ea"/>
              </a:rPr>
              <a:t>纹理（作者为 </a:t>
            </a:r>
            <a:r>
              <a:rPr lang="en-US" altLang="zh-CN" b="0" i="0">
                <a:solidFill>
                  <a:schemeClr val="bg1"/>
                </a:solidFill>
                <a:effectLst/>
                <a:latin typeface="+mn-ea"/>
              </a:rPr>
              <a:t>creativesam</a:t>
            </a:r>
            <a:r>
              <a:rPr lang="zh-CN" altLang="en-US" b="0" i="0">
                <a:solidFill>
                  <a:schemeClr val="bg1"/>
                </a:solidFill>
                <a:effectLst/>
                <a:latin typeface="+mn-ea"/>
              </a:rPr>
              <a:t>）作为放射光贴图添加到箱子上，产生这些字母都在发光的效果：</a:t>
            </a:r>
            <a:r>
              <a:rPr lang="zh-CN" altLang="en-US" b="0" i="0" u="none" strike="noStrike">
                <a:solidFill>
                  <a:schemeClr val="bg1"/>
                </a:solidFill>
                <a:effectLst/>
                <a:latin typeface="+mn-ea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参考解答</a:t>
            </a:r>
            <a:r>
              <a:rPr lang="zh-CN" altLang="en-US" b="0" i="0">
                <a:solidFill>
                  <a:schemeClr val="bg1"/>
                </a:solidFill>
                <a:effectLst/>
                <a:latin typeface="+mn-ea"/>
              </a:rPr>
              <a:t>，</a:t>
            </a:r>
            <a:r>
              <a:rPr lang="zh-CN" altLang="en-US" b="0" i="0" u="none" strike="noStrike">
                <a:solidFill>
                  <a:schemeClr val="bg1"/>
                </a:solidFill>
                <a:effectLst/>
                <a:latin typeface="+mn-ea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最终效果</a:t>
            </a:r>
            <a:endParaRPr lang="zh-CN" altLang="en-US" b="0" i="0">
              <a:solidFill>
                <a:schemeClr val="bg1"/>
              </a:solidFill>
              <a:effectLst/>
              <a:latin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61EE1B9-7F92-4F8B-BB86-7DA65ED089BD}"/>
              </a:ext>
            </a:extLst>
          </p:cNvPr>
          <p:cNvSpPr txBox="1"/>
          <p:nvPr/>
        </p:nvSpPr>
        <p:spPr>
          <a:xfrm>
            <a:off x="2656999" y="280154"/>
            <a:ext cx="5311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0" i="0">
                <a:solidFill>
                  <a:srgbClr val="FFC000"/>
                </a:solidFill>
                <a:effectLst/>
                <a:latin typeface="Open Sans" panose="020B0606030504020204" pitchFamily="34" charset="0"/>
              </a:rPr>
              <a:t>练习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7B43A802-A11B-4162-B98C-45844BDC80A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639" y="3146166"/>
            <a:ext cx="5080000" cy="22479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4DBDB9A8-31DE-40CA-B5A8-2D5E6D3B27E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5863" y="3051451"/>
            <a:ext cx="2353151" cy="2353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831751"/>
      </p:ext>
    </p:extLst>
  </p:cSld>
  <p:clrMapOvr>
    <a:masterClrMapping/>
  </p:clrMapOvr>
</p:sld>
</file>

<file path=ppt/theme/theme1.xml><?xml version="1.0" encoding="utf-8"?>
<a:theme xmlns:a="http://schemas.openxmlformats.org/drawingml/2006/main" name="4_第一PPT，www.1ppt.com">
  <a:themeElements>
    <a:clrScheme name="字幕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反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40000"/>
                <a:lumMod val="105000"/>
              </a:schemeClr>
            </a:gs>
            <a:gs pos="41000">
              <a:schemeClr val="phClr">
                <a:tint val="57000"/>
                <a:satMod val="160000"/>
                <a:lumMod val="99000"/>
              </a:schemeClr>
            </a:gs>
            <a:gs pos="100000">
              <a:schemeClr val="phClr">
                <a:tint val="80000"/>
                <a:satMod val="18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atMod val="115000"/>
                <a:lumMod val="114000"/>
              </a:schemeClr>
            </a:gs>
            <a:gs pos="60000">
              <a:schemeClr val="phClr">
                <a:tint val="100000"/>
                <a:shade val="96000"/>
                <a:satMod val="100000"/>
                <a:lumMod val="108000"/>
              </a:schemeClr>
            </a:gs>
            <a:gs pos="100000">
              <a:schemeClr val="phClr">
                <a:shade val="91000"/>
                <a:sat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50800" dist="31750" dir="5400000" sy="98000" rotWithShape="0">
              <a:srgbClr val="000000">
                <a:alpha val="4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>
            <a:bevelT w="25400" h="44450"/>
          </a:sp3d>
        </a:effectStyle>
        <a:effectStyle>
          <a:effectLst>
            <a:reflection blurRad="25400" stA="32000" endPos="28000" dist="8889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000" dirty="0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第4章：程序流程之循环</Template>
  <TotalTime>4519</TotalTime>
  <Words>395</Words>
  <Application>Microsoft Office PowerPoint</Application>
  <PresentationFormat>自定义</PresentationFormat>
  <Paragraphs>41</Paragraphs>
  <Slides>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3" baseType="lpstr">
      <vt:lpstr>等线</vt:lpstr>
      <vt:lpstr>黑体</vt:lpstr>
      <vt:lpstr>华文琥珀</vt:lpstr>
      <vt:lpstr>宋体</vt:lpstr>
      <vt:lpstr>Arial</vt:lpstr>
      <vt:lpstr>Calibri</vt:lpstr>
      <vt:lpstr>Cambria</vt:lpstr>
      <vt:lpstr>Courier New</vt:lpstr>
      <vt:lpstr>Open Sans</vt:lpstr>
      <vt:lpstr>4_第一PPT，www.1ppt.com</vt:lpstr>
      <vt:lpstr>包装程序外壳对象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蔡乐</dc:creator>
  <cp:lastModifiedBy>乐</cp:lastModifiedBy>
  <cp:revision>1719</cp:revision>
  <dcterms:created xsi:type="dcterms:W3CDTF">2020-06-26T01:00:00Z</dcterms:created>
  <dcterms:modified xsi:type="dcterms:W3CDTF">2022-02-19T06:05:38Z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2052-11.1.0.10700</vt:lpwstr>
  </property>
  <property fmtid="{D5CDD505-2E9C-101B-9397-08002B2CF9AE}" pid="3" name="ICV">
    <vt:lpwstr>35C8A0B9FA4B4BC7B03E97E74C2317FB</vt:lpwstr>
  </property>
</Properties>
</file>