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notesSlides/notesSlide1.xml" ContentType="application/vnd.openxmlformats-officedocument.presentationml.notesSlide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321" r:id="rId2"/>
    <p:sldId id="322" r:id="rId3"/>
    <p:sldId id="323" r:id="rId4"/>
    <p:sldId id="324" r:id="rId5"/>
  </p:sldIdLst>
  <p:sldSz cx="10625138" cy="1440021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E9F54E01-4EF1-4652-AD5E-BDA7E3B94D0E}">
          <p14:sldIdLst>
            <p14:sldId id="321"/>
            <p14:sldId id="322"/>
            <p14:sldId id="323"/>
            <p14:sldId id="324"/>
          </p14:sldIdLst>
        </p14:section>
      </p14:sectionLst>
    </p:ext>
    <p:ext uri="{EFAFB233-063F-42B5-8137-9DF3F51BA10A}">
      <p15:sldGuideLst xmlns:p15="http://schemas.microsoft.com/office/powerpoint/2012/main">
        <p15:guide id="1" pos="412">
          <p15:clr>
            <a:srgbClr val="A4A3A4"/>
          </p15:clr>
        </p15:guide>
        <p15:guide id="2" orient="horz" pos="455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1F1F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78" autoAdjust="0"/>
    <p:restoredTop sz="95519" autoAdjust="0"/>
  </p:normalViewPr>
  <p:slideViewPr>
    <p:cSldViewPr snapToGrid="0" showGuides="1">
      <p:cViewPr>
        <p:scale>
          <a:sx n="100" d="100"/>
          <a:sy n="100" d="100"/>
        </p:scale>
        <p:origin x="475" y="-86"/>
      </p:cViewPr>
      <p:guideLst>
        <p:guide pos="412"/>
        <p:guide orient="horz" pos="455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3154" y="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24449D-D9B6-4318-96E7-94981150098A}" type="datetimeFigureOut">
              <a:rPr lang="zh-CN" altLang="en-US" smtClean="0"/>
              <a:t>2022/2/20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C24301-1F08-4A3D-91B6-592D1EF7B2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9T01:00:21.3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385 358 24575,'-3'-2'0,"0"0"0,1 0 0,-1 0 0,0 1 0,0-1 0,0 1 0,-1-1 0,1 1 0,0 0 0,0 1 0,-1-1 0,1 0 0,0 1 0,-1 0 0,1 0 0,0 0 0,-1 0 0,1 0 0,-1 1 0,-2 0 0,-11 3 0,1 0 0,-28 12 0,30-10 0,-39 9 0,38-11 0,-1 0 0,-29 13 0,41-15 0,-1 1 0,1-1 0,0 1 0,0 0 0,0 0 0,0 0 0,1 1 0,-1-1 0,1 1 0,0 0 0,0 0 0,0 0 0,1 0 0,-3 5 0,-2 7 0,0 0 0,2 1 0,0-1 0,0 1 0,2 0 0,0 1 0,1-1 0,0 0 0,2 1 0,0-1 0,1 1 0,4 22 0,-4-36 0,0 0 0,0-1 0,0 1 0,0-1 0,1 1 0,-1-1 0,1 0 0,0 0 0,0 0 0,0 0 0,1 0 0,-1 0 0,1 0 0,-1-1 0,1 1 0,0-1 0,0 0 0,6 4 0,-5-5 0,0 1 0,1-1 0,-1 0 0,1 0 0,-1 0 0,1-1 0,-1 0 0,1 0 0,-1 0 0,1 0 0,-1-1 0,1 0 0,5-1 0,8-4 0,1-1 0,-1 0 0,-1-2 0,0 0 0,31-22 0,15-13 0,-3-3 0,94-93 0,-145 130 0,0 0 0,0-1 0,-1-1 0,0 0 0,-1 0 0,-1 0 0,1-1 0,4-15 0,-9 21 0,0 0 0,0-1 0,-1 1 0,0-1 0,0 1 0,-1-1 0,0 0 0,0 1 0,-1-1 0,0 1 0,0-1 0,-1 1 0,0 0 0,0-1 0,-1 1 0,-5-11 0,-2 2-59,-1 0 0,0 0-1,-1 2 1,-1-1-1,0 2 1,-1-1 0,0 2-1,-1 0 1,0 1 0,-1 0-1,-1 1 1,1 1 0,-1 1-1,-1 0 1,0 1-1,0 1 1,0 1 0,-1 1-1,1 0 1,-1 1 0,0 1-1,-31 1 1,-10 6-6767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0T02:57:18.5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104 40 24575,'-9'17'0,"-59"133"0,62-134 0,1 0 0,1 1 0,0-1 0,1 1 0,1 0 0,0 0 0,1 24 0,2-38 0,-1 0 0,0 0 0,1 0 0,-1 0 0,1 0 0,0 0 0,0 0 0,0 0 0,0 0 0,0 0 0,1 0 0,-1-1 0,1 1 0,0-1 0,2 3 0,-2-3 0,0-1 0,0 1 0,0-1 0,0 0 0,0 1 0,0-1 0,0 0 0,0-1 0,1 1 0,-1 0 0,0-1 0,1 1 0,-1-1 0,0 0 0,5 1 0,0-2 0,-1 0 0,1 0 0,-1-1 0,0 1 0,1-1 0,-1-1 0,0 1 0,0-1 0,0 0 0,0 0 0,-1-1 0,11-8 0,-4 1 0,1-1 0,-1-1 0,-1 0 0,-1-1 0,0 0 0,0 0 0,-1-1 0,8-21 0,-12 24 0,0 0 0,-1 0 0,0-1 0,-1 1 0,-1-1 0,0 0 0,-1 0 0,0 0 0,-1 0 0,0 0 0,-4-22 0,3 29 15,-1 1 0,1 0 0,-1 0 0,0 0 0,0 0 0,-1 0 0,-3-5 0,5 8-98,-1 0 1,1 0-1,-1 0 1,1 0-1,-1 0 1,0 1-1,0-1 1,0 0-1,0 1 1,0 0-1,0-1 1,0 1-1,-1 0 1,1 0-1,0 0 1,-1 1-1,-3-2 1,-8 2-6744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0T02:57:18.8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24575,'3'25'0,"6"9"0,7-2 0,9-7 0,4-6 0,3-8 0,1-5 0,1-4 0,-4-2-8191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0T02:57:19.9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21 24575,'0'25'0,"0"13"0,3 2 0,2-1 0,3-4 0,4-8 0,3-9 0,4-14 0,5-15 0,5-17 0,2-14 0,3-10 0,3-8 0,-6 6-8191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0T02:57:20.7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24575,'7'22'0,"6"10"0,1 4 0,1-5 0,2-7 0,2-8 0,1-10 0,1-14 0,4-16 0,1-14 0,0-9 0,-4 4-8191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0T02:51:55.6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0T02:57:05.8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1 156 24575,'8'-2'0,"1"1"0,-1-2 0,1 1 0,-1-1 0,0-1 0,0 1 0,9-7 0,-11 7 0,77-44 0,36-17 0,-112 61 0,-4 1 0,-1 1 0,1-1 0,0 1 0,0 0 0,-1 0 0,1 1 0,0-1 0,0 1 0,4-1 0,-6 1 0,0 1 0,0-1 0,0 0 0,-1 1 0,1-1 0,0 1 0,0 0 0,0-1 0,0 1 0,0 0 0,-1-1 0,1 1 0,0 0 0,-1 0 0,1 0 0,0 0 0,-1 0 0,1 0 0,-1 0 0,0 0 0,1 0 0,-1 0 0,0 0 0,1 0 0,-1 0 0,0 0 0,0 0 0,0 0 0,0 0 0,0 2 0,22 211 0,-19-196-1365,2-5-5461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0T02:57:10.1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27 24575,'6'9'0,"0"1"0,0 0 0,-1 0 0,0 0 0,-1 0 0,0 1 0,2 11 0,-3-12 0,9 32 0,-9-26 0,2-1 0,0 0 0,11 25 0,-16-39 0,1 0 0,-1-1 0,0 1 0,0 0 0,1 0 0,-1-1 0,1 1 0,-1 0 0,0 0 0,1-1 0,-1 1 0,1 0 0,0-1 0,-1 1 0,1 0 0,-1-1 0,1 1 0,0-1 0,0 0 0,-1 1 0,1-1 0,0 1 0,0-1 0,-1 0 0,1 1 0,0-1 0,0 0 0,0 0 0,0 0 0,-1 0 0,1 0 0,0 0 0,0 0 0,0 0 0,0 0 0,0 0 0,-1 0 0,1-1 0,0 1 0,0 0 0,0 0 0,-1-1 0,1 1 0,0-1 0,0 1 0,-1-1 0,1 1 0,0-1 0,-1 1 0,1-1 0,-1 0 0,2 0 0,3-6 0,0 0 0,-1 0 0,1 0 0,4-13 0,-2 6 0,95-175-1365,-94 175-5461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0T02:57:12.7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108 5126 24575,'0'-611'0,"-2"569"0,-8-47 0,0 12 0,9 66 0,-19-349 0,20 305 0,3 1 0,1-1 0,3 1 0,15-54 0,-12 65 0,-2 0 0,-3 0 0,-1 0 0,-2-61 0,8-122 0,0 20 0,-10-1315 0,-4 1433 0,-24-135 0,13 131 0,-2-105 0,10 94 0,-26-137 0,17 142 0,-5-127 0,17 190-682,0-36-1,4 62-6143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0T02:57:14.2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164 0 24575,'3'0'0,"-2"4"0,-4 4 0,-7 8 0,-7 6 0,-5 2 0,-3 0 0,0 1 0,4-2 0,2-3 0,4-3 0,5-3-8191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0T02:57:14.6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24575,'10'4'0,"8"4"0,4 2 0,3-2 0,-5 2 0,-4-1-8191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0T02:57:16.0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167 0 24575,'-22'22'0,"-10"13"0,0 6 0,1-5 0,4-5 0,5-7-8191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0T02:57:16.4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24575,'10'4'0,"8"4"0,4 1 0,3 3 0,-1-1 0,0 2 0,-1-2 0,0-3 0,-1 2 0,0-2 0,-1-2 0,0-2 0,-3-2-8191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0T02:57:17.2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 24575,'15'-3'0,"1"0"0,0 1 0,0 0 0,0 2 0,0 0 0,0 0 0,21 5 0,-30-4 0,-1 1 0,1 0 0,0 1 0,-1 0 0,1 0 0,-1 0 0,0 1 0,0 0 0,0 0 0,0 0 0,-1 1 0,0 0 0,0 0 0,0 0 0,0 1 0,-1-1 0,0 1 0,6 12 0,1 6-136,-1 1-1,-2 1 1,0-1-1,-2 1 1,-1 0-1,-1 1 1,-1-1-1,-1 1 0,-2 33 1,-1-51-6690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C13B3F-2B31-4A61-B985-2117CDAFE2AD}" type="datetimeFigureOut">
              <a:rPr lang="zh-CN" altLang="en-US" smtClean="0"/>
              <a:t>2022/2/20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1143000"/>
            <a:ext cx="22764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70FF05-BDD8-42F0-BA90-04AD6ABB1C0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70FF05-BDD8-42F0-BA90-04AD6ABB1C0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01717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28142" y="2356703"/>
            <a:ext cx="7968854" cy="5013407"/>
          </a:xfrm>
        </p:spPr>
        <p:txBody>
          <a:bodyPr anchor="b"/>
          <a:lstStyle>
            <a:lvl1pPr algn="ctr">
              <a:defRPr sz="523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28142" y="7563446"/>
            <a:ext cx="7968854" cy="3476717"/>
          </a:xfrm>
        </p:spPr>
        <p:txBody>
          <a:bodyPr/>
          <a:lstStyle>
            <a:lvl1pPr marL="0" indent="0" algn="ctr">
              <a:buNone/>
              <a:defRPr sz="2090"/>
            </a:lvl1pPr>
            <a:lvl2pPr marL="398145" indent="0" algn="ctr">
              <a:buNone/>
              <a:defRPr sz="1745"/>
            </a:lvl2pPr>
            <a:lvl3pPr marL="796925" indent="0" algn="ctr">
              <a:buNone/>
              <a:defRPr sz="1570"/>
            </a:lvl3pPr>
            <a:lvl4pPr marL="1195070" indent="0" algn="ctr">
              <a:buNone/>
              <a:defRPr sz="1395"/>
            </a:lvl4pPr>
            <a:lvl5pPr marL="1593850" indent="0" algn="ctr">
              <a:buNone/>
              <a:defRPr sz="1395"/>
            </a:lvl5pPr>
            <a:lvl6pPr marL="1991995" indent="0" algn="ctr">
              <a:buNone/>
              <a:defRPr sz="1395"/>
            </a:lvl6pPr>
            <a:lvl7pPr marL="2390775" indent="0" algn="ctr">
              <a:buNone/>
              <a:defRPr sz="1395"/>
            </a:lvl7pPr>
            <a:lvl8pPr marL="2788920" indent="0" algn="ctr">
              <a:buNone/>
              <a:defRPr sz="1395"/>
            </a:lvl8pPr>
            <a:lvl9pPr marL="3187700" indent="0" algn="ctr">
              <a:buNone/>
              <a:defRPr sz="1395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603615" y="766678"/>
            <a:ext cx="2291045" cy="1220351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30478" y="766678"/>
            <a:ext cx="6740322" cy="1220351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4944" y="3590055"/>
            <a:ext cx="9164182" cy="5990088"/>
          </a:xfrm>
        </p:spPr>
        <p:txBody>
          <a:bodyPr anchor="b"/>
          <a:lstStyle>
            <a:lvl1pPr>
              <a:defRPr sz="523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4944" y="9636811"/>
            <a:ext cx="9164182" cy="3150046"/>
          </a:xfrm>
        </p:spPr>
        <p:txBody>
          <a:bodyPr/>
          <a:lstStyle>
            <a:lvl1pPr marL="0" indent="0">
              <a:buNone/>
              <a:defRPr sz="2090">
                <a:solidFill>
                  <a:schemeClr val="tx1">
                    <a:tint val="75000"/>
                  </a:schemeClr>
                </a:solidFill>
              </a:defRPr>
            </a:lvl1pPr>
            <a:lvl2pPr marL="398145" indent="0">
              <a:buNone/>
              <a:defRPr sz="1745">
                <a:solidFill>
                  <a:schemeClr val="tx1">
                    <a:tint val="75000"/>
                  </a:schemeClr>
                </a:solidFill>
              </a:defRPr>
            </a:lvl2pPr>
            <a:lvl3pPr marL="796925" indent="0">
              <a:buNone/>
              <a:defRPr sz="1570">
                <a:solidFill>
                  <a:schemeClr val="tx1">
                    <a:tint val="75000"/>
                  </a:schemeClr>
                </a:solidFill>
              </a:defRPr>
            </a:lvl3pPr>
            <a:lvl4pPr marL="119507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4pPr>
            <a:lvl5pPr marL="159385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5pPr>
            <a:lvl6pPr marL="1991995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6pPr>
            <a:lvl7pPr marL="2390775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7pPr>
            <a:lvl8pPr marL="278892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8pPr>
            <a:lvl9pPr marL="318770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30478" y="3833390"/>
            <a:ext cx="4515684" cy="91368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378976" y="3833390"/>
            <a:ext cx="4515684" cy="91368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2022/2/20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862" y="766679"/>
            <a:ext cx="9164182" cy="278337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31863" y="3530053"/>
            <a:ext cx="4494931" cy="1730025"/>
          </a:xfrm>
        </p:spPr>
        <p:txBody>
          <a:bodyPr anchor="b"/>
          <a:lstStyle>
            <a:lvl1pPr marL="0" indent="0">
              <a:buNone/>
              <a:defRPr sz="2090" b="1"/>
            </a:lvl1pPr>
            <a:lvl2pPr marL="398145" indent="0">
              <a:buNone/>
              <a:defRPr sz="1745" b="1"/>
            </a:lvl2pPr>
            <a:lvl3pPr marL="796925" indent="0">
              <a:buNone/>
              <a:defRPr sz="1570" b="1"/>
            </a:lvl3pPr>
            <a:lvl4pPr marL="1195070" indent="0">
              <a:buNone/>
              <a:defRPr sz="1395" b="1"/>
            </a:lvl4pPr>
            <a:lvl5pPr marL="1593850" indent="0">
              <a:buNone/>
              <a:defRPr sz="1395" b="1"/>
            </a:lvl5pPr>
            <a:lvl6pPr marL="1991995" indent="0">
              <a:buNone/>
              <a:defRPr sz="1395" b="1"/>
            </a:lvl6pPr>
            <a:lvl7pPr marL="2390775" indent="0">
              <a:buNone/>
              <a:defRPr sz="1395" b="1"/>
            </a:lvl7pPr>
            <a:lvl8pPr marL="2788920" indent="0">
              <a:buNone/>
              <a:defRPr sz="1395" b="1"/>
            </a:lvl8pPr>
            <a:lvl9pPr marL="3187700" indent="0">
              <a:buNone/>
              <a:defRPr sz="139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31863" y="5260078"/>
            <a:ext cx="4494931" cy="77367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378976" y="3530053"/>
            <a:ext cx="4517068" cy="1730025"/>
          </a:xfrm>
        </p:spPr>
        <p:txBody>
          <a:bodyPr anchor="b"/>
          <a:lstStyle>
            <a:lvl1pPr marL="0" indent="0">
              <a:buNone/>
              <a:defRPr sz="2090" b="1"/>
            </a:lvl1pPr>
            <a:lvl2pPr marL="398145" indent="0">
              <a:buNone/>
              <a:defRPr sz="1745" b="1"/>
            </a:lvl2pPr>
            <a:lvl3pPr marL="796925" indent="0">
              <a:buNone/>
              <a:defRPr sz="1570" b="1"/>
            </a:lvl3pPr>
            <a:lvl4pPr marL="1195070" indent="0">
              <a:buNone/>
              <a:defRPr sz="1395" b="1"/>
            </a:lvl4pPr>
            <a:lvl5pPr marL="1593850" indent="0">
              <a:buNone/>
              <a:defRPr sz="1395" b="1"/>
            </a:lvl5pPr>
            <a:lvl6pPr marL="1991995" indent="0">
              <a:buNone/>
              <a:defRPr sz="1395" b="1"/>
            </a:lvl6pPr>
            <a:lvl7pPr marL="2390775" indent="0">
              <a:buNone/>
              <a:defRPr sz="1395" b="1"/>
            </a:lvl7pPr>
            <a:lvl8pPr marL="2788920" indent="0">
              <a:buNone/>
              <a:defRPr sz="1395" b="1"/>
            </a:lvl8pPr>
            <a:lvl9pPr marL="3187700" indent="0">
              <a:buNone/>
              <a:defRPr sz="139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378976" y="5260078"/>
            <a:ext cx="4517068" cy="77367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2022/2/20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7230529" y="12153097"/>
            <a:ext cx="67551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   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素材：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图表：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精美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课件：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www.1ppt.com/kejian/           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工作总结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www.1ppt.com/xiazai/zongjie/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工作计划：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www.1ppt.com/xiazai/jihua/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商务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www.1ppt.com/moban/shangwu/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个人简历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www.1ppt.com/xiazai/jianli/ 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毕业答辩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www.1ppt.com/xiazai/dabian/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工作汇报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www.1ppt.com/xiazai/huibao/    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12" name="矩形 11"/>
          <p:cNvSpPr/>
          <p:nvPr userDrawn="1"/>
        </p:nvSpPr>
        <p:spPr>
          <a:xfrm>
            <a:off x="7230529" y="12153097"/>
            <a:ext cx="67551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   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素材：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图表：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精美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课件：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www.1ppt.com/kejian/           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工作总结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www.1ppt.com/xiazai/zongjie/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工作计划：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www.1ppt.com/xiazai/jihua/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商务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www.1ppt.com/moban/shangwu/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个人简历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www.1ppt.com/xiazai/jianli/ 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毕业答辩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www.1ppt.com/xiazai/dabian/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工作汇报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www.1ppt.com/xiazai/huibao/    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2022/2/20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2022/2/20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863" y="960014"/>
            <a:ext cx="3426883" cy="3360050"/>
          </a:xfrm>
        </p:spPr>
        <p:txBody>
          <a:bodyPr anchor="b"/>
          <a:lstStyle>
            <a:lvl1pPr>
              <a:defRPr sz="279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17068" y="2073365"/>
            <a:ext cx="5378976" cy="10233485"/>
          </a:xfrm>
        </p:spPr>
        <p:txBody>
          <a:bodyPr/>
          <a:lstStyle>
            <a:lvl1pPr>
              <a:defRPr sz="2790"/>
            </a:lvl1pPr>
            <a:lvl2pPr>
              <a:defRPr sz="2440"/>
            </a:lvl2pPr>
            <a:lvl3pPr>
              <a:defRPr sz="2090"/>
            </a:lvl3pPr>
            <a:lvl4pPr>
              <a:defRPr sz="1745"/>
            </a:lvl4pPr>
            <a:lvl5pPr>
              <a:defRPr sz="1745"/>
            </a:lvl5pPr>
            <a:lvl6pPr>
              <a:defRPr sz="1745"/>
            </a:lvl6pPr>
            <a:lvl7pPr>
              <a:defRPr sz="1745"/>
            </a:lvl7pPr>
            <a:lvl8pPr>
              <a:defRPr sz="1745"/>
            </a:lvl8pPr>
            <a:lvl9pPr>
              <a:defRPr sz="174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31863" y="4320064"/>
            <a:ext cx="3426883" cy="8003453"/>
          </a:xfrm>
        </p:spPr>
        <p:txBody>
          <a:bodyPr/>
          <a:lstStyle>
            <a:lvl1pPr marL="0" indent="0">
              <a:buNone/>
              <a:defRPr sz="1395"/>
            </a:lvl1pPr>
            <a:lvl2pPr marL="398145" indent="0">
              <a:buNone/>
              <a:defRPr sz="1220"/>
            </a:lvl2pPr>
            <a:lvl3pPr marL="796925" indent="0">
              <a:buNone/>
              <a:defRPr sz="1045"/>
            </a:lvl3pPr>
            <a:lvl4pPr marL="1195070" indent="0">
              <a:buNone/>
              <a:defRPr sz="870"/>
            </a:lvl4pPr>
            <a:lvl5pPr marL="1593850" indent="0">
              <a:buNone/>
              <a:defRPr sz="870"/>
            </a:lvl5pPr>
            <a:lvl6pPr marL="1991995" indent="0">
              <a:buNone/>
              <a:defRPr sz="870"/>
            </a:lvl6pPr>
            <a:lvl7pPr marL="2390775" indent="0">
              <a:buNone/>
              <a:defRPr sz="870"/>
            </a:lvl7pPr>
            <a:lvl8pPr marL="2788920" indent="0">
              <a:buNone/>
              <a:defRPr sz="870"/>
            </a:lvl8pPr>
            <a:lvl9pPr marL="3187700" indent="0">
              <a:buNone/>
              <a:defRPr sz="87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2022/2/20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863" y="960014"/>
            <a:ext cx="3426883" cy="3360050"/>
          </a:xfrm>
        </p:spPr>
        <p:txBody>
          <a:bodyPr anchor="b"/>
          <a:lstStyle>
            <a:lvl1pPr>
              <a:defRPr sz="279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517068" y="2073365"/>
            <a:ext cx="5378976" cy="10233485"/>
          </a:xfrm>
        </p:spPr>
        <p:txBody>
          <a:bodyPr/>
          <a:lstStyle>
            <a:lvl1pPr marL="0" indent="0">
              <a:buNone/>
              <a:defRPr sz="2790"/>
            </a:lvl1pPr>
            <a:lvl2pPr marL="398145" indent="0">
              <a:buNone/>
              <a:defRPr sz="2440"/>
            </a:lvl2pPr>
            <a:lvl3pPr marL="796925" indent="0">
              <a:buNone/>
              <a:defRPr sz="2090"/>
            </a:lvl3pPr>
            <a:lvl4pPr marL="1195070" indent="0">
              <a:buNone/>
              <a:defRPr sz="1745"/>
            </a:lvl4pPr>
            <a:lvl5pPr marL="1593850" indent="0">
              <a:buNone/>
              <a:defRPr sz="1745"/>
            </a:lvl5pPr>
            <a:lvl6pPr marL="1991995" indent="0">
              <a:buNone/>
              <a:defRPr sz="1745"/>
            </a:lvl6pPr>
            <a:lvl7pPr marL="2390775" indent="0">
              <a:buNone/>
              <a:defRPr sz="1745"/>
            </a:lvl7pPr>
            <a:lvl8pPr marL="2788920" indent="0">
              <a:buNone/>
              <a:defRPr sz="1745"/>
            </a:lvl8pPr>
            <a:lvl9pPr marL="3187700" indent="0">
              <a:buNone/>
              <a:defRPr sz="1745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31863" y="4320064"/>
            <a:ext cx="3426883" cy="8003453"/>
          </a:xfrm>
        </p:spPr>
        <p:txBody>
          <a:bodyPr/>
          <a:lstStyle>
            <a:lvl1pPr marL="0" indent="0">
              <a:buNone/>
              <a:defRPr sz="1395"/>
            </a:lvl1pPr>
            <a:lvl2pPr marL="398145" indent="0">
              <a:buNone/>
              <a:defRPr sz="1220"/>
            </a:lvl2pPr>
            <a:lvl3pPr marL="796925" indent="0">
              <a:buNone/>
              <a:defRPr sz="1045"/>
            </a:lvl3pPr>
            <a:lvl4pPr marL="1195070" indent="0">
              <a:buNone/>
              <a:defRPr sz="870"/>
            </a:lvl4pPr>
            <a:lvl5pPr marL="1593850" indent="0">
              <a:buNone/>
              <a:defRPr sz="870"/>
            </a:lvl5pPr>
            <a:lvl6pPr marL="1991995" indent="0">
              <a:buNone/>
              <a:defRPr sz="870"/>
            </a:lvl6pPr>
            <a:lvl7pPr marL="2390775" indent="0">
              <a:buNone/>
              <a:defRPr sz="870"/>
            </a:lvl7pPr>
            <a:lvl8pPr marL="2788920" indent="0">
              <a:buNone/>
              <a:defRPr sz="870"/>
            </a:lvl8pPr>
            <a:lvl9pPr marL="3187700" indent="0">
              <a:buNone/>
              <a:defRPr sz="87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2022/2/20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730478" y="766679"/>
            <a:ext cx="9164182" cy="2783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30478" y="3833390"/>
            <a:ext cx="9164182" cy="9136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30478" y="13346865"/>
            <a:ext cx="2390656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B43034-5666-4088-908E-90BF970F5519}" type="datetimeFigureOut">
              <a:rPr lang="zh-CN" altLang="en-US" smtClean="0"/>
              <a:t>2022/2/20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19577" y="13346865"/>
            <a:ext cx="3585984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504004" y="13346865"/>
            <a:ext cx="2390656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 descr="图标&#10;&#10;描述已自动生成"/>
          <p:cNvPicPr>
            <a:picLocks noChangeAspect="1"/>
          </p:cNvPicPr>
          <p:nvPr userDrawn="1"/>
        </p:nvPicPr>
        <p:blipFill>
          <a:blip r:embed="rId15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8482" y="286670"/>
            <a:ext cx="458896" cy="458896"/>
          </a:xfrm>
          <a:prstGeom prst="rect">
            <a:avLst/>
          </a:prstGeom>
        </p:spPr>
      </p:pic>
      <p:sp>
        <p:nvSpPr>
          <p:cNvPr id="12" name="文本框 11"/>
          <p:cNvSpPr txBox="1"/>
          <p:nvPr userDrawn="1"/>
        </p:nvSpPr>
        <p:spPr>
          <a:xfrm>
            <a:off x="844866" y="339207"/>
            <a:ext cx="156324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80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@</a:t>
            </a:r>
            <a:r>
              <a:rPr lang="zh-CN" altLang="en-US" sz="180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阿西拜</a:t>
            </a:r>
            <a:r>
              <a:rPr lang="en-US" altLang="zh-CN" sz="180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-</a:t>
            </a:r>
            <a:r>
              <a:rPr lang="zh-CN" altLang="en-US" sz="180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南昌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796925" rtl="0" eaLnBrk="1" latinLnBrk="0" hangingPunct="1">
        <a:lnSpc>
          <a:spcPct val="90000"/>
        </a:lnSpc>
        <a:spcBef>
          <a:spcPct val="0"/>
        </a:spcBef>
        <a:buNone/>
        <a:defRPr sz="383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9390" indent="-199390" algn="l" defTabSz="796925" rtl="0" eaLnBrk="1" latinLnBrk="0" hangingPunct="1">
        <a:lnSpc>
          <a:spcPct val="90000"/>
        </a:lnSpc>
        <a:spcBef>
          <a:spcPts val="870"/>
        </a:spcBef>
        <a:buFont typeface="Arial" panose="020B0604020202020204" pitchFamily="34" charset="0"/>
        <a:buChar char="•"/>
        <a:defRPr sz="2440" kern="1200">
          <a:solidFill>
            <a:schemeClr val="tx1"/>
          </a:solidFill>
          <a:latin typeface="+mn-lt"/>
          <a:ea typeface="+mn-ea"/>
          <a:cs typeface="+mn-cs"/>
        </a:defRPr>
      </a:lvl1pPr>
      <a:lvl2pPr marL="597535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2090" kern="1200">
          <a:solidFill>
            <a:schemeClr val="tx1"/>
          </a:solidFill>
          <a:latin typeface="+mn-lt"/>
          <a:ea typeface="+mn-ea"/>
          <a:cs typeface="+mn-cs"/>
        </a:defRPr>
      </a:lvl2pPr>
      <a:lvl3pPr marL="996315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745" kern="1200">
          <a:solidFill>
            <a:schemeClr val="tx1"/>
          </a:solidFill>
          <a:latin typeface="+mn-lt"/>
          <a:ea typeface="+mn-ea"/>
          <a:cs typeface="+mn-cs"/>
        </a:defRPr>
      </a:lvl3pPr>
      <a:lvl4pPr marL="1394460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4pPr>
      <a:lvl5pPr marL="1793240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5pPr>
      <a:lvl6pPr marL="2191385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6pPr>
      <a:lvl7pPr marL="2590165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7pPr>
      <a:lvl8pPr marL="2988310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8pPr>
      <a:lvl9pPr marL="3387090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1pPr>
      <a:lvl2pPr marL="398145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2pPr>
      <a:lvl3pPr marL="796925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3pPr>
      <a:lvl4pPr marL="119507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4pPr>
      <a:lvl5pPr marL="159385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5pPr>
      <a:lvl6pPr marL="1991995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6pPr>
      <a:lvl7pPr marL="2390775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8pPr>
      <a:lvl9pPr marL="318770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8.png"/><Relationship Id="rId7" Type="http://schemas.openxmlformats.org/officeDocument/2006/relationships/customXml" Target="../ink/ink1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80.png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customXml" Target="../ink/ink6.xml"/><Relationship Id="rId18" Type="http://schemas.openxmlformats.org/officeDocument/2006/relationships/image" Target="../media/image20.png"/><Relationship Id="rId26" Type="http://schemas.openxmlformats.org/officeDocument/2006/relationships/image" Target="../media/image24.png"/><Relationship Id="rId3" Type="http://schemas.openxmlformats.org/officeDocument/2006/relationships/image" Target="../media/image9.png"/><Relationship Id="rId21" Type="http://schemas.openxmlformats.org/officeDocument/2006/relationships/customXml" Target="../ink/ink10.xml"/><Relationship Id="rId7" Type="http://schemas.openxmlformats.org/officeDocument/2006/relationships/customXml" Target="../ink/ink3.xml"/><Relationship Id="rId12" Type="http://schemas.openxmlformats.org/officeDocument/2006/relationships/image" Target="../media/image17.png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9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customXml" Target="../ink/ink5.xml"/><Relationship Id="rId24" Type="http://schemas.openxmlformats.org/officeDocument/2006/relationships/image" Target="../media/image23.png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25.png"/><Relationship Id="rId10" Type="http://schemas.openxmlformats.org/officeDocument/2006/relationships/image" Target="../media/image16.png"/><Relationship Id="rId19" Type="http://schemas.openxmlformats.org/officeDocument/2006/relationships/customXml" Target="../ink/ink9.xml"/><Relationship Id="rId4" Type="http://schemas.openxmlformats.org/officeDocument/2006/relationships/image" Target="../media/image10.png"/><Relationship Id="rId9" Type="http://schemas.openxmlformats.org/officeDocument/2006/relationships/customXml" Target="../ink/ink4.xml"/><Relationship Id="rId14" Type="http://schemas.openxmlformats.org/officeDocument/2006/relationships/image" Target="../media/image18.png"/><Relationship Id="rId22" Type="http://schemas.openxmlformats.org/officeDocument/2006/relationships/image" Target="../media/image22.png"/><Relationship Id="rId27" Type="http://schemas.openxmlformats.org/officeDocument/2006/relationships/customXml" Target="../ink/ink1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6.png"/><Relationship Id="rId7" Type="http://schemas.openxmlformats.org/officeDocument/2006/relationships/customXml" Target="../ink/ink14.xml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4BFEFC3A-1758-4EA6-AA0A-38899E363F16}"/>
              </a:ext>
            </a:extLst>
          </p:cNvPr>
          <p:cNvSpPr txBox="1"/>
          <p:nvPr/>
        </p:nvSpPr>
        <p:spPr>
          <a:xfrm>
            <a:off x="886509" y="889410"/>
            <a:ext cx="70816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现实世界中，我们有很多种类的光照，每种的表现都不同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870E9A7-C1F6-425C-9EED-2083B2824C8F}"/>
              </a:ext>
            </a:extLst>
          </p:cNvPr>
          <p:cNvSpPr txBox="1"/>
          <p:nvPr/>
        </p:nvSpPr>
        <p:spPr>
          <a:xfrm>
            <a:off x="2662413" y="370064"/>
            <a:ext cx="53174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b="1" i="0">
                <a:solidFill>
                  <a:srgbClr val="FFC000"/>
                </a:solidFill>
                <a:effectLst/>
                <a:latin typeface="Open Sans" panose="020B0606030504020204" pitchFamily="34" charset="0"/>
              </a:rPr>
              <a:t>平行光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C6A70A5-2975-42CC-B6F2-017C030427D3}"/>
              </a:ext>
            </a:extLst>
          </p:cNvPr>
          <p:cNvSpPr txBox="1"/>
          <p:nvPr/>
        </p:nvSpPr>
        <p:spPr>
          <a:xfrm>
            <a:off x="6008888" y="4634038"/>
            <a:ext cx="3918502" cy="85837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0" i="0">
                <a:solidFill>
                  <a:srgbClr val="22222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当一个光源处于很远的地方时，来自光源的每条光线就会近似于互相平行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90EE10F-447F-4602-8EE8-1B6EBE08D14A}"/>
              </a:ext>
            </a:extLst>
          </p:cNvPr>
          <p:cNvSpPr txBox="1"/>
          <p:nvPr/>
        </p:nvSpPr>
        <p:spPr>
          <a:xfrm>
            <a:off x="766188" y="1435920"/>
            <a:ext cx="4529261" cy="397031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struct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Light { </a:t>
            </a:r>
          </a:p>
          <a:p>
            <a:pPr lvl="1"/>
            <a:r>
              <a:rPr lang="en-US" altLang="zh-CN" b="0" i="0">
                <a:solidFill>
                  <a:srgbClr val="818E9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// vec3 position; </a:t>
            </a:r>
          </a:p>
          <a:p>
            <a:pPr lvl="1"/>
            <a:r>
              <a:rPr lang="en-US" altLang="zh-CN" b="0" i="0">
                <a:solidFill>
                  <a:srgbClr val="818E9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// </a:t>
            </a:r>
            <a:r>
              <a:rPr lang="zh-CN" altLang="en-US" b="0" i="0">
                <a:solidFill>
                  <a:srgbClr val="818E9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有方向就不需要位置了</a:t>
            </a:r>
            <a:endParaRPr lang="en-US" altLang="zh-CN" b="0" i="0">
              <a:solidFill>
                <a:srgbClr val="818E96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vec3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direction; </a:t>
            </a:r>
          </a:p>
          <a:p>
            <a:pPr lvl="1"/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vec3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ambient; </a:t>
            </a:r>
          </a:p>
          <a:p>
            <a:pPr lvl="1"/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vec3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diffuse; </a:t>
            </a:r>
          </a:p>
          <a:p>
            <a:pPr lvl="1"/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vec3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specular; </a:t>
            </a:r>
          </a:p>
          <a:p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}; </a:t>
            </a:r>
          </a:p>
          <a:p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[...] </a:t>
            </a:r>
          </a:p>
          <a:p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void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main() { </a:t>
            </a:r>
          </a:p>
          <a:p>
            <a:pPr lvl="1"/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vec3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lightDir = normalize(-light.direction); </a:t>
            </a:r>
          </a:p>
          <a:p>
            <a:pPr lvl="1"/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[...] </a:t>
            </a:r>
          </a:p>
          <a:p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09743F2-30F0-4A8F-AAB8-AACFD8E7E3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450" y="1435920"/>
            <a:ext cx="4905375" cy="3067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F6C1C548-DB7B-4D5A-B6C1-890240668A23}"/>
              </a:ext>
            </a:extLst>
          </p:cNvPr>
          <p:cNvSpPr txBox="1"/>
          <p:nvPr/>
        </p:nvSpPr>
        <p:spPr>
          <a:xfrm>
            <a:off x="1649275" y="3612583"/>
            <a:ext cx="3663294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zh-CN" altLang="en-US" b="0" i="0">
                <a:solidFill>
                  <a:schemeClr val="tx1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我们可以定义一个光线方向向量而不是位置向量来模拟一个定向光</a:t>
            </a:r>
            <a:endParaRPr lang="zh-CN" altLang="en-US">
              <a:solidFill>
                <a:schemeClr val="tx1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86102FE2-C365-4F26-AB7F-BA8CEB738785}"/>
              </a:ext>
            </a:extLst>
          </p:cNvPr>
          <p:cNvSpPr/>
          <p:nvPr/>
        </p:nvSpPr>
        <p:spPr>
          <a:xfrm>
            <a:off x="1058239" y="1738590"/>
            <a:ext cx="3799840" cy="884820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D888D80A-9C34-4D35-BC0C-1B0A4F47F72D}"/>
              </a:ext>
            </a:extLst>
          </p:cNvPr>
          <p:cNvCxnSpPr/>
          <p:nvPr/>
        </p:nvCxnSpPr>
        <p:spPr>
          <a:xfrm>
            <a:off x="3882719" y="2623410"/>
            <a:ext cx="0" cy="989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B4E20CB6-3554-44D2-A59E-EAAFABC72163}"/>
              </a:ext>
            </a:extLst>
          </p:cNvPr>
          <p:cNvSpPr txBox="1"/>
          <p:nvPr/>
        </p:nvSpPr>
        <p:spPr>
          <a:xfrm>
            <a:off x="830739" y="6489534"/>
            <a:ext cx="909665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为了清楚地展示定向光对多个物体具有相同的影响，我们将会再次使用</a:t>
            </a:r>
            <a:r>
              <a:rPr lang="zh-CN" altLang="en-US" b="0" i="0" u="none" strike="noStrike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坐标系统</a:t>
            </a:r>
            <a:r>
              <a:rPr lang="zh-CN" altLang="en-US" b="0" i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章节最后的那个箱子派对的场景：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366E1DCE-EE98-40C0-A895-600C5380B4E8}"/>
              </a:ext>
            </a:extLst>
          </p:cNvPr>
          <p:cNvSpPr txBox="1"/>
          <p:nvPr/>
        </p:nvSpPr>
        <p:spPr>
          <a:xfrm>
            <a:off x="886509" y="7193319"/>
            <a:ext cx="8763752" cy="230832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b="1" i="0">
                <a:solidFill>
                  <a:srgbClr val="93C763"/>
                </a:solidFill>
                <a:effectLst/>
              </a:rPr>
              <a:t>for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(</a:t>
            </a:r>
            <a:r>
              <a:rPr lang="en-US" altLang="zh-CN" b="1" i="0">
                <a:solidFill>
                  <a:srgbClr val="93C763"/>
                </a:solidFill>
                <a:effectLst/>
              </a:rPr>
              <a:t>unsigned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</a:t>
            </a:r>
            <a:r>
              <a:rPr lang="en-US" altLang="zh-CN" b="1" i="0">
                <a:solidFill>
                  <a:srgbClr val="93C763"/>
                </a:solidFill>
                <a:effectLst/>
              </a:rPr>
              <a:t>int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i = </a:t>
            </a:r>
            <a:r>
              <a:rPr lang="en-US" altLang="zh-CN" b="0" i="0">
                <a:solidFill>
                  <a:srgbClr val="FFCD22"/>
                </a:solidFill>
                <a:effectLst/>
              </a:rPr>
              <a:t>0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; i &lt; </a:t>
            </a:r>
            <a:r>
              <a:rPr lang="en-US" altLang="zh-CN" b="0" i="0">
                <a:solidFill>
                  <a:srgbClr val="FFCD22"/>
                </a:solidFill>
                <a:effectLst/>
              </a:rPr>
              <a:t>10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; i++) { </a:t>
            </a:r>
          </a:p>
          <a:p>
            <a:pPr lvl="1"/>
            <a:r>
              <a:rPr lang="en-US" altLang="zh-CN" b="0" i="0">
                <a:solidFill>
                  <a:srgbClr val="E0E2E4"/>
                </a:solidFill>
                <a:effectLst/>
              </a:rPr>
              <a:t>glm::</a:t>
            </a:r>
            <a:r>
              <a:rPr lang="en-US" altLang="zh-CN" b="0" i="0">
                <a:solidFill>
                  <a:srgbClr val="8CBBAD"/>
                </a:solidFill>
                <a:effectLst/>
              </a:rPr>
              <a:t>mat4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model = glm::</a:t>
            </a:r>
            <a:r>
              <a:rPr lang="en-US" altLang="zh-CN" b="0" i="0">
                <a:solidFill>
                  <a:srgbClr val="8CBBAD"/>
                </a:solidFill>
                <a:effectLst/>
              </a:rPr>
              <a:t>mat4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(</a:t>
            </a:r>
            <a:r>
              <a:rPr lang="en-US" altLang="zh-CN" b="0" i="0">
                <a:solidFill>
                  <a:srgbClr val="FFCD22"/>
                </a:solidFill>
                <a:effectLst/>
              </a:rPr>
              <a:t>1.0f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); </a:t>
            </a:r>
          </a:p>
          <a:p>
            <a:pPr lvl="1"/>
            <a:r>
              <a:rPr lang="en-US" altLang="zh-CN" b="0" i="0">
                <a:solidFill>
                  <a:srgbClr val="E0E2E4"/>
                </a:solidFill>
                <a:effectLst/>
              </a:rPr>
              <a:t>model = </a:t>
            </a:r>
            <a:r>
              <a:rPr lang="en-US" altLang="zh-CN"/>
              <a:t>glm::translate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(model, cubePositions[i]); </a:t>
            </a:r>
          </a:p>
          <a:p>
            <a:pPr lvl="1"/>
            <a:r>
              <a:rPr lang="en-US" altLang="zh-CN" b="1" i="0">
                <a:solidFill>
                  <a:srgbClr val="93C763"/>
                </a:solidFill>
                <a:effectLst/>
              </a:rPr>
              <a:t>float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angle = </a:t>
            </a:r>
            <a:r>
              <a:rPr lang="en-US" altLang="zh-CN" b="0" i="0">
                <a:solidFill>
                  <a:srgbClr val="FFCD22"/>
                </a:solidFill>
                <a:effectLst/>
              </a:rPr>
              <a:t>20.0f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* i; </a:t>
            </a:r>
          </a:p>
          <a:p>
            <a:pPr lvl="1"/>
            <a:r>
              <a:rPr lang="en-US" altLang="zh-CN" b="0" i="0">
                <a:solidFill>
                  <a:srgbClr val="E0E2E4"/>
                </a:solidFill>
                <a:effectLst/>
              </a:rPr>
              <a:t>model = </a:t>
            </a:r>
            <a:r>
              <a:rPr lang="en-US" altLang="zh-CN"/>
              <a:t>glm::rotate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(model, </a:t>
            </a:r>
            <a:r>
              <a:rPr lang="en-US" altLang="zh-CN"/>
              <a:t>glm::radians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(angle), glm::</a:t>
            </a:r>
            <a:r>
              <a:rPr lang="en-US" altLang="zh-CN" b="0" i="0">
                <a:solidFill>
                  <a:srgbClr val="8CBBAD"/>
                </a:solidFill>
                <a:effectLst/>
              </a:rPr>
              <a:t>vec3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(</a:t>
            </a:r>
            <a:r>
              <a:rPr lang="en-US" altLang="zh-CN" b="0" i="0">
                <a:solidFill>
                  <a:srgbClr val="FFCD22"/>
                </a:solidFill>
                <a:effectLst/>
              </a:rPr>
              <a:t>1.0f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</a:rPr>
              <a:t>0.3f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</a:rPr>
              <a:t>0.5f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)); </a:t>
            </a:r>
          </a:p>
          <a:p>
            <a:pPr lvl="1"/>
            <a:r>
              <a:rPr lang="en-US" altLang="zh-CN" b="0" i="0">
                <a:solidFill>
                  <a:srgbClr val="E0E2E4"/>
                </a:solidFill>
                <a:effectLst/>
              </a:rPr>
              <a:t>ourShader.setMat4(</a:t>
            </a:r>
            <a:r>
              <a:rPr lang="en-US" altLang="zh-CN" b="0" i="0">
                <a:solidFill>
                  <a:srgbClr val="EC7600"/>
                </a:solidFill>
                <a:effectLst/>
              </a:rPr>
              <a:t>"model"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, model); </a:t>
            </a:r>
          </a:p>
          <a:p>
            <a:pPr lvl="1"/>
            <a:r>
              <a:rPr lang="en-US" altLang="zh-CN"/>
              <a:t>glDrawArrays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(GL_TRIANGLES, </a:t>
            </a:r>
            <a:r>
              <a:rPr lang="en-US" altLang="zh-CN" b="0" i="0">
                <a:solidFill>
                  <a:srgbClr val="FFCD22"/>
                </a:solidFill>
                <a:effectLst/>
              </a:rPr>
              <a:t>0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</a:rPr>
              <a:t>36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); </a:t>
            </a:r>
          </a:p>
          <a:p>
            <a:r>
              <a:rPr lang="en-US" altLang="zh-CN" b="0" i="0">
                <a:solidFill>
                  <a:srgbClr val="E0E2E4"/>
                </a:solidFill>
                <a:effectLst/>
              </a:rPr>
              <a:t>}</a:t>
            </a:r>
            <a:endParaRPr lang="zh-CN" altLang="en-US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E7932FD3-E4D4-4C33-AF3C-A870850AA865}"/>
              </a:ext>
            </a:extLst>
          </p:cNvPr>
          <p:cNvSpPr txBox="1"/>
          <p:nvPr/>
        </p:nvSpPr>
        <p:spPr>
          <a:xfrm>
            <a:off x="894128" y="5900099"/>
            <a:ext cx="8763752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ourShader.setVec3(</a:t>
            </a:r>
            <a:r>
              <a:rPr lang="en-US" altLang="zh-CN" b="0" i="0">
                <a:solidFill>
                  <a:srgbClr val="EC76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"light.direction"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-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0.2f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-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1.0f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-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0.3f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); </a:t>
            </a:r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4DEF7A1-6538-4006-ACAA-8FB9A27828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0769" y="7336431"/>
            <a:ext cx="1621451" cy="1757747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3E795A61-8F99-49F7-BC6B-37CBC0062F0E}"/>
              </a:ext>
            </a:extLst>
          </p:cNvPr>
          <p:cNvSpPr txBox="1"/>
          <p:nvPr/>
        </p:nvSpPr>
        <p:spPr>
          <a:xfrm>
            <a:off x="886508" y="9824972"/>
            <a:ext cx="4343181" cy="36933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b="0" i="0">
                <a:solidFill>
                  <a:srgbClr val="818E9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// positions all containers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glm::</a:t>
            </a:r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vec3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cubePositions[] = { </a:t>
            </a:r>
          </a:p>
          <a:p>
            <a:pPr lvl="1"/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glm::</a:t>
            </a:r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vec3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0.0f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0.0f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0.0f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), </a:t>
            </a:r>
          </a:p>
          <a:p>
            <a:pPr lvl="1"/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glm::</a:t>
            </a:r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vec3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2.0f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5.0f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-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15.0f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), </a:t>
            </a:r>
          </a:p>
          <a:p>
            <a:pPr lvl="1"/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glm::</a:t>
            </a:r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vec3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(-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1.5f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-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2.2f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-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2.5f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), </a:t>
            </a:r>
          </a:p>
          <a:p>
            <a:pPr lvl="1"/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glm::</a:t>
            </a:r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vec3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(-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3.8f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-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2.0f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-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12.3f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), </a:t>
            </a:r>
          </a:p>
          <a:p>
            <a:pPr lvl="1"/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glm::</a:t>
            </a:r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vec3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2.4f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-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0.4f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-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3.5f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), </a:t>
            </a:r>
          </a:p>
          <a:p>
            <a:pPr lvl="1"/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glm::</a:t>
            </a:r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vec3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(-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1.7f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3.0f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-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7.5f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), </a:t>
            </a:r>
          </a:p>
          <a:p>
            <a:pPr lvl="1"/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glm::</a:t>
            </a:r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vec3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1.3f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-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2.0f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-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2.5f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), </a:t>
            </a:r>
          </a:p>
          <a:p>
            <a:pPr lvl="1"/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glm::</a:t>
            </a:r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vec3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1.5f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2.0f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-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2.5f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), </a:t>
            </a:r>
          </a:p>
          <a:p>
            <a:pPr lvl="1"/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glm::</a:t>
            </a:r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vec3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1.5f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0.2f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-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1.5f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), </a:t>
            </a:r>
          </a:p>
          <a:p>
            <a:pPr lvl="1"/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glm::</a:t>
            </a:r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vec3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(-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1.3f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1.0f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-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1.5f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</a:p>
          <a:p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};</a:t>
            </a:r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E2A1695-FA83-44E3-98D5-19FA79BA4E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0165" y="9903267"/>
            <a:ext cx="4228465" cy="3312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8E06556A-4300-4D40-84BD-4DF92F008DA7}"/>
              </a:ext>
            </a:extLst>
          </p:cNvPr>
          <p:cNvSpPr txBox="1"/>
          <p:nvPr/>
        </p:nvSpPr>
        <p:spPr>
          <a:xfrm>
            <a:off x="6115820" y="5853361"/>
            <a:ext cx="3542060" cy="40011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sz="2000">
                <a:solidFill>
                  <a:schemeClr val="tx1"/>
                </a:solidFill>
              </a:rPr>
              <a:t>如果用</a:t>
            </a:r>
            <a:r>
              <a:rPr lang="en-US" altLang="zh-CN" sz="2000">
                <a:solidFill>
                  <a:schemeClr val="tx1"/>
                </a:solidFill>
              </a:rPr>
              <a:t>vec4</a:t>
            </a:r>
            <a:r>
              <a:rPr lang="zh-CN" altLang="en-US" sz="2000">
                <a:solidFill>
                  <a:schemeClr val="tx1"/>
                </a:solidFill>
              </a:rPr>
              <a:t>类型，</a:t>
            </a:r>
            <a:r>
              <a:rPr lang="en-US" altLang="zh-CN" sz="2000">
                <a:solidFill>
                  <a:schemeClr val="tx1"/>
                </a:solidFill>
              </a:rPr>
              <a:t>w</a:t>
            </a:r>
            <a:r>
              <a:rPr lang="zh-CN" altLang="en-US" sz="2000">
                <a:solidFill>
                  <a:schemeClr val="tx1"/>
                </a:solidFill>
              </a:rPr>
              <a:t>需要等于</a:t>
            </a:r>
            <a:r>
              <a:rPr lang="en-US" altLang="zh-CN" sz="2000">
                <a:solidFill>
                  <a:schemeClr val="tx1"/>
                </a:solidFill>
              </a:rPr>
              <a:t>0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6831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799E9094-8C9A-4F31-8DE3-2D50B408B803}"/>
              </a:ext>
            </a:extLst>
          </p:cNvPr>
          <p:cNvSpPr txBox="1"/>
          <p:nvPr/>
        </p:nvSpPr>
        <p:spPr>
          <a:xfrm>
            <a:off x="2671126" y="299949"/>
            <a:ext cx="53136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b="1" i="0">
                <a:solidFill>
                  <a:srgbClr val="FFC000"/>
                </a:solidFill>
                <a:effectLst/>
                <a:latin typeface="Open Sans" panose="020B0606030504020204" pitchFamily="34" charset="0"/>
              </a:rPr>
              <a:t>点光源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CF3B2BE4-6296-4971-997D-A9CE87B4C6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9120" y="1435517"/>
            <a:ext cx="5629275" cy="3067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3821AD59-4107-42BF-A5D4-72200E50FA1F}"/>
              </a:ext>
            </a:extLst>
          </p:cNvPr>
          <p:cNvSpPr txBox="1"/>
          <p:nvPr/>
        </p:nvSpPr>
        <p:spPr>
          <a:xfrm>
            <a:off x="695960" y="789186"/>
            <a:ext cx="90068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>
                <a:solidFill>
                  <a:schemeClr val="bg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点光源是处于世界中某一个位置的光源，它会朝着所有方向发光，但光线会随着距离逐渐衰减。想象作为投光物的灯泡和火把，它们都是点光源。</a:t>
            </a:r>
            <a:endParaRPr lang="zh-CN" altLang="en-US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3FEF9BA-5BF2-4751-8051-706CF87C6CEE}"/>
              </a:ext>
            </a:extLst>
          </p:cNvPr>
          <p:cNvSpPr txBox="1"/>
          <p:nvPr/>
        </p:nvSpPr>
        <p:spPr>
          <a:xfrm>
            <a:off x="780495" y="1550242"/>
            <a:ext cx="3320891" cy="286232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b="1" i="0">
                <a:solidFill>
                  <a:srgbClr val="93C763"/>
                </a:solidFill>
                <a:effectLst/>
                <a:latin typeface="Courier New" panose="02070309020205020404" pitchFamily="49" charset="0"/>
              </a:rPr>
              <a:t>struct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 Light { </a:t>
            </a:r>
          </a:p>
          <a:p>
            <a:pPr lvl="1"/>
            <a:r>
              <a:rPr lang="en-US" altLang="zh-CN" b="0" i="0">
                <a:solidFill>
                  <a:srgbClr val="8CBBAD"/>
                </a:solidFill>
                <a:effectLst/>
                <a:latin typeface="Courier New" panose="02070309020205020404" pitchFamily="49" charset="0"/>
              </a:rPr>
              <a:t>vec3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 position; </a:t>
            </a:r>
          </a:p>
          <a:p>
            <a:pPr lvl="1"/>
            <a:r>
              <a:rPr lang="en-US" altLang="zh-CN" b="0" i="0">
                <a:solidFill>
                  <a:srgbClr val="8CBBAD"/>
                </a:solidFill>
                <a:effectLst/>
                <a:latin typeface="Courier New" panose="02070309020205020404" pitchFamily="49" charset="0"/>
              </a:rPr>
              <a:t>vec3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 ambient; </a:t>
            </a:r>
          </a:p>
          <a:p>
            <a:pPr lvl="1"/>
            <a:r>
              <a:rPr lang="en-US" altLang="zh-CN" b="0" i="0">
                <a:solidFill>
                  <a:srgbClr val="8CBBAD"/>
                </a:solidFill>
                <a:effectLst/>
                <a:latin typeface="Courier New" panose="02070309020205020404" pitchFamily="49" charset="0"/>
              </a:rPr>
              <a:t>vec3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 diffuse; </a:t>
            </a:r>
          </a:p>
          <a:p>
            <a:pPr lvl="1"/>
            <a:r>
              <a:rPr lang="en-US" altLang="zh-CN" b="0" i="0">
                <a:solidFill>
                  <a:srgbClr val="8CBBAD"/>
                </a:solidFill>
                <a:effectLst/>
                <a:latin typeface="Courier New" panose="02070309020205020404" pitchFamily="49" charset="0"/>
              </a:rPr>
              <a:t>vec3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 specular; </a:t>
            </a:r>
          </a:p>
          <a:p>
            <a:pPr lvl="1"/>
            <a:endParaRPr lang="en-US" altLang="zh-CN" b="0" i="0">
              <a:solidFill>
                <a:srgbClr val="E0E2E4"/>
              </a:solidFill>
              <a:effectLst/>
              <a:latin typeface="Courier New" panose="02070309020205020404" pitchFamily="49" charset="0"/>
            </a:endParaRPr>
          </a:p>
          <a:p>
            <a:pPr lvl="1"/>
            <a:r>
              <a:rPr lang="en-US" altLang="zh-CN" b="1" i="0">
                <a:solidFill>
                  <a:srgbClr val="93C763"/>
                </a:solidFill>
                <a:effectLst/>
                <a:highlight>
                  <a:srgbClr val="800000"/>
                </a:highlight>
                <a:latin typeface="Courier New" panose="02070309020205020404" pitchFamily="49" charset="0"/>
              </a:rPr>
              <a:t>float</a:t>
            </a:r>
            <a:r>
              <a:rPr lang="en-US" altLang="zh-CN" b="0" i="0">
                <a:solidFill>
                  <a:srgbClr val="E0E2E4"/>
                </a:solidFill>
                <a:effectLst/>
                <a:highlight>
                  <a:srgbClr val="800000"/>
                </a:highlight>
                <a:latin typeface="Courier New" panose="02070309020205020404" pitchFamily="49" charset="0"/>
              </a:rPr>
              <a:t> constant; </a:t>
            </a:r>
          </a:p>
          <a:p>
            <a:pPr lvl="1"/>
            <a:r>
              <a:rPr lang="en-US" altLang="zh-CN" b="1" i="0">
                <a:solidFill>
                  <a:srgbClr val="93C763"/>
                </a:solidFill>
                <a:effectLst/>
                <a:highlight>
                  <a:srgbClr val="800000"/>
                </a:highlight>
                <a:latin typeface="Courier New" panose="02070309020205020404" pitchFamily="49" charset="0"/>
              </a:rPr>
              <a:t>float</a:t>
            </a:r>
            <a:r>
              <a:rPr lang="en-US" altLang="zh-CN" b="0" i="0">
                <a:solidFill>
                  <a:srgbClr val="E0E2E4"/>
                </a:solidFill>
                <a:effectLst/>
                <a:highlight>
                  <a:srgbClr val="800000"/>
                </a:highlight>
                <a:latin typeface="Courier New" panose="02070309020205020404" pitchFamily="49" charset="0"/>
              </a:rPr>
              <a:t> linear; </a:t>
            </a:r>
          </a:p>
          <a:p>
            <a:pPr lvl="1"/>
            <a:r>
              <a:rPr lang="en-US" altLang="zh-CN" b="1" i="0">
                <a:solidFill>
                  <a:srgbClr val="93C763"/>
                </a:solidFill>
                <a:effectLst/>
                <a:highlight>
                  <a:srgbClr val="800000"/>
                </a:highlight>
                <a:latin typeface="Courier New" panose="02070309020205020404" pitchFamily="49" charset="0"/>
              </a:rPr>
              <a:t>float</a:t>
            </a:r>
            <a:r>
              <a:rPr lang="en-US" altLang="zh-CN" b="0" i="0">
                <a:solidFill>
                  <a:srgbClr val="E0E2E4"/>
                </a:solidFill>
                <a:effectLst/>
                <a:highlight>
                  <a:srgbClr val="800000"/>
                </a:highlight>
                <a:latin typeface="Courier New" panose="02070309020205020404" pitchFamily="49" charset="0"/>
              </a:rPr>
              <a:t> quadratic; </a:t>
            </a:r>
          </a:p>
          <a:p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}; </a:t>
            </a:r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80FF035-3A5D-47A6-AEF1-F3B6F51CF37A}"/>
              </a:ext>
            </a:extLst>
          </p:cNvPr>
          <p:cNvSpPr txBox="1"/>
          <p:nvPr/>
        </p:nvSpPr>
        <p:spPr>
          <a:xfrm>
            <a:off x="289402" y="10324938"/>
            <a:ext cx="5908355" cy="9233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ourShader.setFloat(</a:t>
            </a:r>
            <a:r>
              <a:rPr lang="en-US" altLang="zh-CN" b="0" i="0">
                <a:solidFill>
                  <a:srgbClr val="EC76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"light.constant"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1.0f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); </a:t>
            </a:r>
          </a:p>
          <a:p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ourShader.setFloat(</a:t>
            </a:r>
            <a:r>
              <a:rPr lang="en-US" altLang="zh-CN" b="0" i="0">
                <a:solidFill>
                  <a:srgbClr val="EC76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"light.linear"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0.09f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); </a:t>
            </a:r>
          </a:p>
          <a:p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ourShader.setFloat(</a:t>
            </a:r>
            <a:r>
              <a:rPr lang="en-US" altLang="zh-CN" b="0" i="0">
                <a:solidFill>
                  <a:srgbClr val="EC76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"light.quadratic"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0.032f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); </a:t>
            </a:r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081" name="Picture 9">
            <a:extLst>
              <a:ext uri="{FF2B5EF4-FFF2-40B4-BE49-F238E27FC236}">
                <a16:creationId xmlns:a16="http://schemas.microsoft.com/office/drawing/2014/main" id="{13E51BD2-5E90-45DF-B41E-6CA6B4F9AE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7966" y="4582405"/>
            <a:ext cx="4524375" cy="2562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766A2643-CE34-40D1-B74B-F6E7ABBB0A5C}"/>
                  </a:ext>
                </a:extLst>
              </p:cNvPr>
              <p:cNvSpPr txBox="1"/>
              <p:nvPr/>
            </p:nvSpPr>
            <p:spPr>
              <a:xfrm>
                <a:off x="624840" y="4822310"/>
                <a:ext cx="4400628" cy="79688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𝑎𝑡𝑡</m:t>
                          </m:r>
                        </m:sub>
                      </m:sSub>
                      <m:r>
                        <a:rPr lang="en-US" altLang="zh-CN" sz="24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altLang="zh-CN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sSup>
                            <m:sSupPr>
                              <m:ctrlPr>
                                <a:rPr lang="en-US" altLang="zh-CN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CN" alt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766A2643-CE34-40D1-B74B-F6E7ABBB0A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840" y="4822310"/>
                <a:ext cx="4400628" cy="79688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文本框 21">
            <a:extLst>
              <a:ext uri="{FF2B5EF4-FFF2-40B4-BE49-F238E27FC236}">
                <a16:creationId xmlns:a16="http://schemas.microsoft.com/office/drawing/2014/main" id="{6533FB7E-EA1E-4C3B-965E-D23B2DAFFEB6}"/>
              </a:ext>
            </a:extLst>
          </p:cNvPr>
          <p:cNvSpPr txBox="1"/>
          <p:nvPr/>
        </p:nvSpPr>
        <p:spPr>
          <a:xfrm>
            <a:off x="624840" y="4675703"/>
            <a:ext cx="53136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b="0" i="0">
                <a:solidFill>
                  <a:srgbClr val="FFC000"/>
                </a:solidFill>
                <a:effectLst/>
                <a:latin typeface="Open Sans" panose="020B0606030504020204" pitchFamily="34" charset="0"/>
              </a:rPr>
              <a:t>衰减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A14557F9-2713-4FF1-B506-A2EF2B66BC52}"/>
                  </a:ext>
                </a:extLst>
              </p:cNvPr>
              <p:cNvSpPr txBox="1"/>
              <p:nvPr/>
            </p:nvSpPr>
            <p:spPr>
              <a:xfrm>
                <a:off x="695960" y="5729139"/>
                <a:ext cx="4552456" cy="3766865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lvl="0" eaLnBrk="0" fontAlgn="base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zh-CN" altLang="zh-CN" b="0" i="0" u="none" strike="noStrike" cap="none" normalizeH="0" baseline="0">
                    <a:ln>
                      <a:noFill/>
                    </a:ln>
                    <a:solidFill>
                      <a:srgbClr val="222222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</a:rPr>
                  <a:t>常数项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 smtClean="0">
                            <a:solidFill>
                              <a:schemeClr val="bg1"/>
                            </a:solidFill>
                            <a:highlight>
                              <a:srgbClr val="800000"/>
                            </a:highligh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solidFill>
                              <a:schemeClr val="bg1"/>
                            </a:solidFill>
                            <a:highlight>
                              <a:srgbClr val="800000"/>
                            </a:highlight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CN" sz="1800" b="0" i="1" smtClean="0">
                            <a:solidFill>
                              <a:schemeClr val="bg1"/>
                            </a:solidFill>
                            <a:highlight>
                              <a:srgbClr val="800000"/>
                            </a:highlight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kumimoji="0" lang="zh-CN" altLang="zh-CN" b="0" i="0" u="none" strike="noStrike" cap="none" normalizeH="0" baseline="0">
                    <a:ln>
                      <a:noFill/>
                    </a:ln>
                    <a:solidFill>
                      <a:srgbClr val="222222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</a:rPr>
                  <a:t>、一次项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bg1"/>
                            </a:solidFill>
                            <a:highlight>
                              <a:srgbClr val="800000"/>
                            </a:highligh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bg1"/>
                            </a:solidFill>
                            <a:highlight>
                              <a:srgbClr val="800000"/>
                            </a:highlight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bg1"/>
                            </a:solidFill>
                            <a:highlight>
                              <a:srgbClr val="800000"/>
                            </a:highlight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kumimoji="0" lang="zh-CN" altLang="zh-CN" b="0" i="0" u="none" strike="noStrike" cap="none" normalizeH="0" baseline="0">
                    <a:ln>
                      <a:noFill/>
                    </a:ln>
                    <a:solidFill>
                      <a:srgbClr val="222222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</a:rPr>
                  <a:t>和二次项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bg1"/>
                            </a:solidFill>
                            <a:highlight>
                              <a:srgbClr val="800000"/>
                            </a:highligh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bg1"/>
                            </a:solidFill>
                            <a:highlight>
                              <a:srgbClr val="800000"/>
                            </a:highlight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bg1"/>
                            </a:solidFill>
                            <a:highlight>
                              <a:srgbClr val="800000"/>
                            </a:highlight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kumimoji="0" lang="en-US" altLang="zh-CN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</a:rPr>
                  <a:t>:</a:t>
                </a:r>
                <a:endParaRPr kumimoji="0" lang="zh-CN" altLang="zh-CN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</a:pPr>
                <a:r>
                  <a:rPr kumimoji="0" lang="zh-CN" altLang="zh-CN" b="0" i="0" u="none" strike="noStrike" cap="none" normalizeH="0" baseline="0">
                    <a:ln>
                      <a:noFill/>
                    </a:ln>
                    <a:solidFill>
                      <a:srgbClr val="222222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</a:rPr>
                  <a:t>常数项通常保持为1.0，它的主要作用是保证分母永远不会比1小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</a:pPr>
                <a:r>
                  <a:rPr kumimoji="0" lang="zh-CN" altLang="zh-CN" b="0" i="0" u="none" strike="noStrike" cap="none" normalizeH="0" baseline="0">
                    <a:ln>
                      <a:noFill/>
                    </a:ln>
                    <a:solidFill>
                      <a:srgbClr val="222222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</a:rPr>
                  <a:t>一次项会与距离值相乘，以线性的方式减少强度。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</a:pPr>
                <a:r>
                  <a:rPr kumimoji="0" lang="zh-CN" altLang="zh-CN" b="0" i="0" u="none" strike="noStrike" cap="none" normalizeH="0" baseline="0">
                    <a:ln>
                      <a:noFill/>
                    </a:ln>
                    <a:solidFill>
                      <a:srgbClr val="222222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</a:rPr>
                  <a:t>二次项会与距离的平方相乘，让光源以二次递减的方式减少强度。二次项在距离比较小的时候影响会比一次项小很多，但当距离值比较大的时候它就会比一次项更大了</a:t>
                </a:r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A14557F9-2713-4FF1-B506-A2EF2B66BC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960" y="5729139"/>
                <a:ext cx="4552456" cy="37668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49677C28-0BE7-40F6-9D26-CB36354EA2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1130032"/>
              </p:ext>
            </p:extLst>
          </p:nvPr>
        </p:nvGraphicFramePr>
        <p:xfrm>
          <a:off x="6236019" y="7144738"/>
          <a:ext cx="3616320" cy="4358640"/>
        </p:xfrm>
        <a:graphic>
          <a:graphicData uri="http://schemas.openxmlformats.org/drawingml/2006/table">
            <a:tbl>
              <a:tblPr/>
              <a:tblGrid>
                <a:gridCol w="904080">
                  <a:extLst>
                    <a:ext uri="{9D8B030D-6E8A-4147-A177-3AD203B41FA5}">
                      <a16:colId xmlns:a16="http://schemas.microsoft.com/office/drawing/2014/main" val="3355872201"/>
                    </a:ext>
                  </a:extLst>
                </a:gridCol>
                <a:gridCol w="904080">
                  <a:extLst>
                    <a:ext uri="{9D8B030D-6E8A-4147-A177-3AD203B41FA5}">
                      <a16:colId xmlns:a16="http://schemas.microsoft.com/office/drawing/2014/main" val="1570605505"/>
                    </a:ext>
                  </a:extLst>
                </a:gridCol>
                <a:gridCol w="904080">
                  <a:extLst>
                    <a:ext uri="{9D8B030D-6E8A-4147-A177-3AD203B41FA5}">
                      <a16:colId xmlns:a16="http://schemas.microsoft.com/office/drawing/2014/main" val="4028523906"/>
                    </a:ext>
                  </a:extLst>
                </a:gridCol>
                <a:gridCol w="904080">
                  <a:extLst>
                    <a:ext uri="{9D8B030D-6E8A-4147-A177-3AD203B41FA5}">
                      <a16:colId xmlns:a16="http://schemas.microsoft.com/office/drawing/2014/main" val="379741220"/>
                    </a:ext>
                  </a:extLst>
                </a:gridCol>
              </a:tblGrid>
              <a:tr h="33070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effectLst/>
                        </a:rPr>
                        <a:t>d</a:t>
                      </a:r>
                      <a:r>
                        <a:rPr lang="en-US" sz="1600">
                          <a:effectLst/>
                        </a:rPr>
                        <a:t>istance</a:t>
                      </a: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Constant</a:t>
                      </a: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Linear</a:t>
                      </a: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Quadratic</a:t>
                      </a: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4191987"/>
                  </a:ext>
                </a:extLst>
              </a:tr>
              <a:tr h="33070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effectLst/>
                        </a:rPr>
                        <a:t>7</a:t>
                      </a: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effectLst/>
                        </a:rPr>
                        <a:t>1.0</a:t>
                      </a: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effectLst/>
                        </a:rPr>
                        <a:t>0.7</a:t>
                      </a: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effectLst/>
                        </a:rPr>
                        <a:t>1.8</a:t>
                      </a: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2348664"/>
                  </a:ext>
                </a:extLst>
              </a:tr>
              <a:tr h="33070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effectLst/>
                        </a:rPr>
                        <a:t>13</a:t>
                      </a: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effectLst/>
                        </a:rPr>
                        <a:t>1.0</a:t>
                      </a: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effectLst/>
                        </a:rPr>
                        <a:t>0.35</a:t>
                      </a: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effectLst/>
                        </a:rPr>
                        <a:t>0.44</a:t>
                      </a: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5821120"/>
                  </a:ext>
                </a:extLst>
              </a:tr>
              <a:tr h="33070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effectLst/>
                        </a:rPr>
                        <a:t>20</a:t>
                      </a: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effectLst/>
                        </a:rPr>
                        <a:t>1.0</a:t>
                      </a: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effectLst/>
                        </a:rPr>
                        <a:t>0.22</a:t>
                      </a: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effectLst/>
                        </a:rPr>
                        <a:t>0.20</a:t>
                      </a: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9503768"/>
                  </a:ext>
                </a:extLst>
              </a:tr>
              <a:tr h="33070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effectLst/>
                        </a:rPr>
                        <a:t>32</a:t>
                      </a: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effectLst/>
                        </a:rPr>
                        <a:t>1.0</a:t>
                      </a: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effectLst/>
                        </a:rPr>
                        <a:t>0.14</a:t>
                      </a: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effectLst/>
                        </a:rPr>
                        <a:t>0.07</a:t>
                      </a: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0191678"/>
                  </a:ext>
                </a:extLst>
              </a:tr>
              <a:tr h="33070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effectLst/>
                          <a:highlight>
                            <a:srgbClr val="FFFF00"/>
                          </a:highlight>
                        </a:rPr>
                        <a:t>50</a:t>
                      </a: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effectLst/>
                          <a:highlight>
                            <a:srgbClr val="FFFF00"/>
                          </a:highlight>
                        </a:rPr>
                        <a:t>1.0</a:t>
                      </a: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effectLst/>
                          <a:highlight>
                            <a:srgbClr val="FFFF00"/>
                          </a:highlight>
                        </a:rPr>
                        <a:t>0.09</a:t>
                      </a: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effectLst/>
                          <a:highlight>
                            <a:srgbClr val="FFFF00"/>
                          </a:highlight>
                        </a:rPr>
                        <a:t>0.032</a:t>
                      </a: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1725468"/>
                  </a:ext>
                </a:extLst>
              </a:tr>
              <a:tr h="33070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effectLst/>
                        </a:rPr>
                        <a:t>65</a:t>
                      </a: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effectLst/>
                        </a:rPr>
                        <a:t>1.0</a:t>
                      </a: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effectLst/>
                        </a:rPr>
                        <a:t>0.07</a:t>
                      </a: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effectLst/>
                        </a:rPr>
                        <a:t>0.017</a:t>
                      </a: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0588461"/>
                  </a:ext>
                </a:extLst>
              </a:tr>
              <a:tr h="33070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effectLst/>
                        </a:rPr>
                        <a:t>100</a:t>
                      </a: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effectLst/>
                        </a:rPr>
                        <a:t>1.0</a:t>
                      </a: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effectLst/>
                        </a:rPr>
                        <a:t>0.045</a:t>
                      </a: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effectLst/>
                        </a:rPr>
                        <a:t>0.0075</a:t>
                      </a: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7987214"/>
                  </a:ext>
                </a:extLst>
              </a:tr>
              <a:tr h="33070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effectLst/>
                        </a:rPr>
                        <a:t>160</a:t>
                      </a: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effectLst/>
                        </a:rPr>
                        <a:t>1.0</a:t>
                      </a: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effectLst/>
                        </a:rPr>
                        <a:t>0.027</a:t>
                      </a: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effectLst/>
                        </a:rPr>
                        <a:t>0.0028</a:t>
                      </a: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4426258"/>
                  </a:ext>
                </a:extLst>
              </a:tr>
              <a:tr h="33070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effectLst/>
                        </a:rPr>
                        <a:t>200</a:t>
                      </a: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effectLst/>
                        </a:rPr>
                        <a:t>1.0</a:t>
                      </a: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effectLst/>
                        </a:rPr>
                        <a:t>0.022</a:t>
                      </a: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effectLst/>
                        </a:rPr>
                        <a:t>0.0019</a:t>
                      </a: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154615"/>
                  </a:ext>
                </a:extLst>
              </a:tr>
              <a:tr h="33070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effectLst/>
                        </a:rPr>
                        <a:t>325</a:t>
                      </a: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effectLst/>
                        </a:rPr>
                        <a:t>1.0</a:t>
                      </a: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effectLst/>
                        </a:rPr>
                        <a:t>0.014</a:t>
                      </a: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effectLst/>
                        </a:rPr>
                        <a:t>0.0007</a:t>
                      </a: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2729585"/>
                  </a:ext>
                </a:extLst>
              </a:tr>
              <a:tr h="33070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effectLst/>
                        </a:rPr>
                        <a:t>600</a:t>
                      </a: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effectLst/>
                        </a:rPr>
                        <a:t>1.0</a:t>
                      </a: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effectLst/>
                        </a:rPr>
                        <a:t>0.007</a:t>
                      </a: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effectLst/>
                        </a:rPr>
                        <a:t>0.0002</a:t>
                      </a: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4902517"/>
                  </a:ext>
                </a:extLst>
              </a:tr>
              <a:tr h="33070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effectLst/>
                        </a:rPr>
                        <a:t>3250</a:t>
                      </a: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effectLst/>
                        </a:rPr>
                        <a:t>1.0</a:t>
                      </a: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effectLst/>
                        </a:rPr>
                        <a:t>0.0014</a:t>
                      </a: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effectLst/>
                        </a:rPr>
                        <a:t>0.000007</a:t>
                      </a: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9962749"/>
                  </a:ext>
                </a:extLst>
              </a:tr>
            </a:tbl>
          </a:graphicData>
        </a:graphic>
      </p:graphicFrame>
      <p:sp>
        <p:nvSpPr>
          <p:cNvPr id="23" name="文本框 22">
            <a:extLst>
              <a:ext uri="{FF2B5EF4-FFF2-40B4-BE49-F238E27FC236}">
                <a16:creationId xmlns:a16="http://schemas.microsoft.com/office/drawing/2014/main" id="{5359CFB3-3C0D-44C4-A942-4CB998EFAB0F}"/>
              </a:ext>
            </a:extLst>
          </p:cNvPr>
          <p:cNvSpPr txBox="1"/>
          <p:nvPr/>
        </p:nvSpPr>
        <p:spPr>
          <a:xfrm>
            <a:off x="1392242" y="9674696"/>
            <a:ext cx="3489960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b="0" i="0">
                <a:solidFill>
                  <a:srgbClr val="22222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第一列指定光所能覆盖的距离</a:t>
            </a:r>
            <a:endParaRPr lang="zh-CN" altLang="en-US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B0BB32D5-958C-45FE-A95B-A33A39456028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4882202" y="9859362"/>
            <a:ext cx="13155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6B1DB7FB-7C2D-44BD-BC8C-F931DA674FCC}"/>
              </a:ext>
            </a:extLst>
          </p:cNvPr>
          <p:cNvCxnSpPr>
            <a:cxnSpLocks/>
          </p:cNvCxnSpPr>
          <p:nvPr/>
        </p:nvCxnSpPr>
        <p:spPr>
          <a:xfrm flipV="1">
            <a:off x="5297174" y="9161681"/>
            <a:ext cx="4721221" cy="11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82" name="直接箭头连接符 3081">
            <a:extLst>
              <a:ext uri="{FF2B5EF4-FFF2-40B4-BE49-F238E27FC236}">
                <a16:creationId xmlns:a16="http://schemas.microsoft.com/office/drawing/2014/main" id="{49221790-90E8-416F-82B5-04D2109D3996}"/>
              </a:ext>
            </a:extLst>
          </p:cNvPr>
          <p:cNvCxnSpPr>
            <a:cxnSpLocks/>
          </p:cNvCxnSpPr>
          <p:nvPr/>
        </p:nvCxnSpPr>
        <p:spPr>
          <a:xfrm flipH="1">
            <a:off x="6236015" y="10723083"/>
            <a:ext cx="25876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084" name="直接连接符 3083">
            <a:extLst>
              <a:ext uri="{FF2B5EF4-FFF2-40B4-BE49-F238E27FC236}">
                <a16:creationId xmlns:a16="http://schemas.microsoft.com/office/drawing/2014/main" id="{D79D1687-4F20-4874-8A9A-143A70C085DD}"/>
              </a:ext>
            </a:extLst>
          </p:cNvPr>
          <p:cNvCxnSpPr>
            <a:cxnSpLocks/>
          </p:cNvCxnSpPr>
          <p:nvPr/>
        </p:nvCxnSpPr>
        <p:spPr>
          <a:xfrm>
            <a:off x="6494780" y="9161681"/>
            <a:ext cx="0" cy="1597759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6" name="文本框 45">
            <a:extLst>
              <a:ext uri="{FF2B5EF4-FFF2-40B4-BE49-F238E27FC236}">
                <a16:creationId xmlns:a16="http://schemas.microsoft.com/office/drawing/2014/main" id="{60F7ECA5-A782-4B78-AACE-1E58C1251297}"/>
              </a:ext>
            </a:extLst>
          </p:cNvPr>
          <p:cNvSpPr txBox="1"/>
          <p:nvPr/>
        </p:nvSpPr>
        <p:spPr>
          <a:xfrm>
            <a:off x="809908" y="11551352"/>
            <a:ext cx="4231640" cy="9233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fr-FR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ambient *= attenuation; </a:t>
            </a:r>
          </a:p>
          <a:p>
            <a:r>
              <a:rPr lang="fr-FR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diffuse *= attenuation; </a:t>
            </a:r>
          </a:p>
          <a:p>
            <a:r>
              <a:rPr lang="fr-FR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specular *= attenuation; </a:t>
            </a:r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91EF0E2D-2629-4125-98DE-B3233E921C9E}"/>
                  </a:ext>
                </a:extLst>
              </p:cNvPr>
              <p:cNvSpPr txBox="1"/>
              <p:nvPr/>
            </p:nvSpPr>
            <p:spPr>
              <a:xfrm>
                <a:off x="5170840" y="11953310"/>
                <a:ext cx="4400628" cy="79688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𝑎𝑡𝑡</m:t>
                          </m:r>
                        </m:sub>
                      </m:sSub>
                      <m:r>
                        <a:rPr lang="en-US" altLang="zh-CN" sz="24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altLang="zh-CN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sSup>
                            <m:sSupPr>
                              <m:ctrlPr>
                                <a:rPr lang="en-US" altLang="zh-CN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CN" alt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91EF0E2D-2629-4125-98DE-B3233E921C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0840" y="11953310"/>
                <a:ext cx="4400628" cy="79688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文本框 47">
            <a:extLst>
              <a:ext uri="{FF2B5EF4-FFF2-40B4-BE49-F238E27FC236}">
                <a16:creationId xmlns:a16="http://schemas.microsoft.com/office/drawing/2014/main" id="{CE92E0B8-9DF8-4242-BC23-BB05F4563AA7}"/>
              </a:ext>
            </a:extLst>
          </p:cNvPr>
          <p:cNvSpPr txBox="1"/>
          <p:nvPr/>
        </p:nvSpPr>
        <p:spPr>
          <a:xfrm>
            <a:off x="780495" y="13113553"/>
            <a:ext cx="8652153" cy="9233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float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distance = length(light.position - FragPos);</a:t>
            </a:r>
          </a:p>
          <a:p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float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attenuation =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1.0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/ (light.constant + light.linear * distance + </a:t>
            </a:r>
          </a:p>
          <a:p>
            <a:r>
              <a:rPr lang="en-US" altLang="zh-CN">
                <a:solidFill>
                  <a:srgbClr val="E0E2E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		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light.quadratic * (distance * distance)); </a:t>
            </a:r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087" name="直接箭头连接符 3086">
            <a:extLst>
              <a:ext uri="{FF2B5EF4-FFF2-40B4-BE49-F238E27FC236}">
                <a16:creationId xmlns:a16="http://schemas.microsoft.com/office/drawing/2014/main" id="{949CD5F2-DDDF-49CA-8CB2-D908E9DBFE45}"/>
              </a:ext>
            </a:extLst>
          </p:cNvPr>
          <p:cNvCxnSpPr>
            <a:cxnSpLocks/>
          </p:cNvCxnSpPr>
          <p:nvPr/>
        </p:nvCxnSpPr>
        <p:spPr>
          <a:xfrm>
            <a:off x="7407797" y="12801600"/>
            <a:ext cx="0" cy="2746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281" name="墨迹 3280">
                <a:extLst>
                  <a:ext uri="{FF2B5EF4-FFF2-40B4-BE49-F238E27FC236}">
                    <a16:creationId xmlns:a16="http://schemas.microsoft.com/office/drawing/2014/main" id="{644C40D7-B2FC-4E0E-91FD-AD285A16BA8E}"/>
                  </a:ext>
                </a:extLst>
              </p14:cNvPr>
              <p14:cNvContentPartPr/>
              <p14:nvPr/>
            </p14:nvContentPartPr>
            <p14:xfrm>
              <a:off x="9538560" y="6568920"/>
              <a:ext cx="221760" cy="280800"/>
            </p14:xfrm>
          </p:contentPart>
        </mc:Choice>
        <mc:Fallback xmlns="">
          <p:pic>
            <p:nvPicPr>
              <p:cNvPr id="3281" name="墨迹 3280">
                <a:extLst>
                  <a:ext uri="{FF2B5EF4-FFF2-40B4-BE49-F238E27FC236}">
                    <a16:creationId xmlns:a16="http://schemas.microsoft.com/office/drawing/2014/main" id="{644C40D7-B2FC-4E0E-91FD-AD285A16BA8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529920" y="6560280"/>
                <a:ext cx="239400" cy="298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59142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>
            <a:extLst>
              <a:ext uri="{FF2B5EF4-FFF2-40B4-BE49-F238E27FC236}">
                <a16:creationId xmlns:a16="http://schemas.microsoft.com/office/drawing/2014/main" id="{343AB77D-5870-40AA-A0C8-3E3101C03CF2}"/>
              </a:ext>
            </a:extLst>
          </p:cNvPr>
          <p:cNvSpPr/>
          <p:nvPr/>
        </p:nvSpPr>
        <p:spPr>
          <a:xfrm>
            <a:off x="5706536" y="671199"/>
            <a:ext cx="3719175" cy="406983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CC95A9C-A7ED-465A-82B4-2C2EAEBE6727}"/>
              </a:ext>
            </a:extLst>
          </p:cNvPr>
          <p:cNvSpPr txBox="1"/>
          <p:nvPr/>
        </p:nvSpPr>
        <p:spPr>
          <a:xfrm>
            <a:off x="2681640" y="284572"/>
            <a:ext cx="53127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b="1" i="0">
                <a:solidFill>
                  <a:srgbClr val="FFC000"/>
                </a:solidFill>
                <a:effectLst/>
              </a:rPr>
              <a:t>聚光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A36FFE5-99A6-4CC8-B5E2-BBB0085A2A20}"/>
              </a:ext>
            </a:extLst>
          </p:cNvPr>
          <p:cNvSpPr txBox="1"/>
          <p:nvPr/>
        </p:nvSpPr>
        <p:spPr>
          <a:xfrm>
            <a:off x="826031" y="956408"/>
            <a:ext cx="4858626" cy="25315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+mn-ea"/>
              </a:rPr>
              <a:t>LightDir：光源</a:t>
            </a:r>
            <a:r>
              <a:rPr kumimoji="0" lang="zh-CN" altLang="en-US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+mn-ea"/>
              </a:rPr>
              <a:t>指向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+mn-ea"/>
              </a:rPr>
              <a:t>片段的向量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+mn-ea"/>
              </a:rPr>
              <a:t>SpotDir：聚光所指向的方向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+mn-ea"/>
              </a:rPr>
              <a:t>ϕ：指定了聚光半径的切光角</a:t>
            </a:r>
            <a:r>
              <a:rPr kumimoji="0" lang="en-US" altLang="zh-CN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+mn-ea"/>
              </a:rPr>
              <a:t>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+mn-ea"/>
              </a:rPr>
              <a:t>落在这个角度之外的物体都不会被这个聚光所照亮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b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+mn-ea"/>
              </a:rPr>
              <a:t>θ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+mn-ea"/>
              </a:rPr>
              <a:t>：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+mn-ea"/>
                <a:cs typeface="Courier New" panose="02070309020205020404" pitchFamily="49" charset="0"/>
              </a:rPr>
              <a:t>LightDir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+mn-ea"/>
              </a:rPr>
              <a:t>向量和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+mn-ea"/>
                <a:cs typeface="Courier New" panose="02070309020205020404" pitchFamily="49" charset="0"/>
              </a:rPr>
              <a:t>SpotDir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+mn-ea"/>
              </a:rPr>
              <a:t>向量之间的夹角。在聚光内部的话θ值应该比ϕ值小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41389F97-549F-4014-BE63-E8FFDC5EC5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1" y="636608"/>
            <a:ext cx="5709919" cy="4162166"/>
          </a:xfrm>
          <a:prstGeom prst="rect">
            <a:avLst/>
          </a:prstGeom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74DBA026-1A76-4583-8E4C-3BE9AF1F5E8C}"/>
              </a:ext>
            </a:extLst>
          </p:cNvPr>
          <p:cNvSpPr txBox="1"/>
          <p:nvPr/>
        </p:nvSpPr>
        <p:spPr>
          <a:xfrm>
            <a:off x="4712060" y="4975867"/>
            <a:ext cx="4451149" cy="6463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zh-CN" altLang="en-US" b="0" i="0">
                <a:solidFill>
                  <a:srgbClr val="22222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手电筒就是普通的聚光，它的位置和方向会随着玩家的位置和朝向不断更新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40AA2BD7-F9F2-45CE-A7C8-346799D45322}"/>
              </a:ext>
            </a:extLst>
          </p:cNvPr>
          <p:cNvSpPr txBox="1"/>
          <p:nvPr/>
        </p:nvSpPr>
        <p:spPr>
          <a:xfrm>
            <a:off x="1019434" y="4246248"/>
            <a:ext cx="3018589" cy="175432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b="1" i="0">
                <a:solidFill>
                  <a:srgbClr val="93C763"/>
                </a:solidFill>
                <a:effectLst/>
                <a:latin typeface="Courier New" panose="02070309020205020404" pitchFamily="49" charset="0"/>
              </a:rPr>
              <a:t>struct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 Light { </a:t>
            </a:r>
          </a:p>
          <a:p>
            <a:pPr lvl="1"/>
            <a:r>
              <a:rPr lang="en-US" altLang="zh-CN" b="0" i="0">
                <a:solidFill>
                  <a:srgbClr val="8CBBAD"/>
                </a:solidFill>
                <a:effectLst/>
                <a:latin typeface="Courier New" panose="02070309020205020404" pitchFamily="49" charset="0"/>
              </a:rPr>
              <a:t>vec3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 position; </a:t>
            </a:r>
          </a:p>
          <a:p>
            <a:pPr lvl="1"/>
            <a:r>
              <a:rPr lang="en-US" altLang="zh-CN" b="0" i="0">
                <a:solidFill>
                  <a:srgbClr val="8CBBAD"/>
                </a:solidFill>
                <a:effectLst/>
                <a:latin typeface="Courier New" panose="02070309020205020404" pitchFamily="49" charset="0"/>
              </a:rPr>
              <a:t>vec3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 direction; </a:t>
            </a:r>
          </a:p>
          <a:p>
            <a:pPr lvl="1"/>
            <a:r>
              <a:rPr lang="en-US" altLang="zh-CN" b="1" i="0">
                <a:solidFill>
                  <a:srgbClr val="93C763"/>
                </a:solidFill>
                <a:effectLst/>
                <a:latin typeface="Courier New" panose="02070309020205020404" pitchFamily="49" charset="0"/>
              </a:rPr>
              <a:t>float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 cutOff;</a:t>
            </a:r>
          </a:p>
          <a:p>
            <a:pPr lvl="1"/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 ... </a:t>
            </a:r>
          </a:p>
          <a:p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}; </a:t>
            </a:r>
            <a:endParaRPr lang="zh-CN" altLang="en-US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701325B1-883C-4E79-A672-3E797A5F241C}"/>
              </a:ext>
            </a:extLst>
          </p:cNvPr>
          <p:cNvSpPr txBox="1"/>
          <p:nvPr/>
        </p:nvSpPr>
        <p:spPr>
          <a:xfrm>
            <a:off x="1019434" y="8218129"/>
            <a:ext cx="8539480" cy="286232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>
                <a:solidFill>
                  <a:srgbClr val="808000"/>
                </a:solidFill>
                <a:effectLst/>
              </a:rPr>
              <a:t>vec3</a:t>
            </a:r>
            <a:r>
              <a:rPr lang="en-US" altLang="zh-CN">
                <a:solidFill>
                  <a:srgbClr val="C0C0C0"/>
                </a:solidFill>
                <a:effectLst/>
              </a:rPr>
              <a:t> </a:t>
            </a:r>
            <a:r>
              <a:rPr lang="en-US" altLang="zh-CN"/>
              <a:t>lightDir=normalize(FragPos-light.position);</a:t>
            </a:r>
            <a:endParaRPr lang="en-US" altLang="zh-CN" b="1" i="0">
              <a:solidFill>
                <a:srgbClr val="93C763"/>
              </a:solidFill>
              <a:effectLst/>
              <a:cs typeface="Calibri" panose="020F0502020204030204" pitchFamily="34" charset="0"/>
            </a:endParaRPr>
          </a:p>
          <a:p>
            <a:r>
              <a:rPr lang="en-US" altLang="zh-CN" b="1" i="0">
                <a:solidFill>
                  <a:srgbClr val="93C763"/>
                </a:solidFill>
                <a:effectLst/>
                <a:cs typeface="Calibri" panose="020F0502020204030204" pitchFamily="34" charset="0"/>
              </a:rPr>
              <a:t>float</a:t>
            </a:r>
            <a:r>
              <a:rPr lang="en-US" altLang="zh-CN" b="0" i="0">
                <a:solidFill>
                  <a:srgbClr val="E0E2E4"/>
                </a:solidFill>
                <a:effectLst/>
                <a:cs typeface="Calibri" panose="020F0502020204030204" pitchFamily="34" charset="0"/>
              </a:rPr>
              <a:t> theta = dot(lightDir, normalize(light.direction));</a:t>
            </a:r>
          </a:p>
          <a:p>
            <a:r>
              <a:rPr lang="en-US" altLang="zh-CN" b="1" i="0">
                <a:solidFill>
                  <a:srgbClr val="93C763"/>
                </a:solidFill>
                <a:effectLst/>
                <a:cs typeface="Calibri" panose="020F0502020204030204" pitchFamily="34" charset="0"/>
              </a:rPr>
              <a:t>if</a:t>
            </a:r>
            <a:r>
              <a:rPr lang="en-US" altLang="zh-CN" b="0" i="0">
                <a:solidFill>
                  <a:srgbClr val="E0E2E4"/>
                </a:solidFill>
                <a:effectLst/>
                <a:cs typeface="Calibri" panose="020F0502020204030204" pitchFamily="34" charset="0"/>
              </a:rPr>
              <a:t>(theta &gt; light.cutOff) { </a:t>
            </a:r>
          </a:p>
          <a:p>
            <a:pPr lvl="1"/>
            <a:r>
              <a:rPr lang="en-US" altLang="zh-CN" b="0" i="0">
                <a:solidFill>
                  <a:srgbClr val="818E96"/>
                </a:solidFill>
                <a:effectLst/>
                <a:cs typeface="Calibri" panose="020F0502020204030204" pitchFamily="34" charset="0"/>
              </a:rPr>
              <a:t>// </a:t>
            </a:r>
            <a:r>
              <a:rPr lang="zh-CN" altLang="en-US" b="0" i="0">
                <a:solidFill>
                  <a:srgbClr val="818E96"/>
                </a:solidFill>
                <a:effectLst/>
                <a:cs typeface="Calibri" panose="020F0502020204030204" pitchFamily="34" charset="0"/>
              </a:rPr>
              <a:t>正常计算光照</a:t>
            </a:r>
            <a:endParaRPr lang="en-US" altLang="zh-CN">
              <a:solidFill>
                <a:srgbClr val="E0E2E4"/>
              </a:solidFill>
              <a:cs typeface="Calibri" panose="020F0502020204030204" pitchFamily="34" charset="0"/>
            </a:endParaRPr>
          </a:p>
          <a:p>
            <a:pPr lvl="1"/>
            <a:r>
              <a:rPr lang="en-US" altLang="zh-CN" b="0" i="0">
                <a:solidFill>
                  <a:srgbClr val="818E96"/>
                </a:solidFill>
                <a:effectLst/>
              </a:rPr>
              <a:t>…</a:t>
            </a:r>
            <a:endParaRPr lang="en-US" altLang="zh-CN" b="0" i="0">
              <a:solidFill>
                <a:srgbClr val="E0E2E4"/>
              </a:solidFill>
              <a:effectLst/>
              <a:cs typeface="Calibri" panose="020F0502020204030204" pitchFamily="34" charset="0"/>
            </a:endParaRPr>
          </a:p>
          <a:p>
            <a:pPr lvl="1"/>
            <a:r>
              <a:rPr lang="en-US" altLang="zh-CN" b="0" i="0">
                <a:solidFill>
                  <a:srgbClr val="818E96"/>
                </a:solidFill>
                <a:effectLst/>
                <a:highlight>
                  <a:srgbClr val="FFFF00"/>
                </a:highlight>
              </a:rPr>
              <a:t>// ambient *= attenuation;</a:t>
            </a:r>
          </a:p>
          <a:p>
            <a:pPr lvl="1"/>
            <a:r>
              <a:rPr lang="en-US" altLang="zh-CN" b="0" i="0">
                <a:solidFill>
                  <a:srgbClr val="8CBBAD"/>
                </a:solidFill>
                <a:effectLst/>
              </a:rPr>
              <a:t>vec3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result = ambient + diffuse + specular; </a:t>
            </a:r>
          </a:p>
          <a:p>
            <a:pPr lvl="1"/>
            <a:r>
              <a:rPr lang="en-US" altLang="zh-CN" b="0" i="0">
                <a:solidFill>
                  <a:srgbClr val="E0E2E4"/>
                </a:solidFill>
                <a:effectLst/>
              </a:rPr>
              <a:t>FragColor = </a:t>
            </a:r>
            <a:r>
              <a:rPr lang="en-US" altLang="zh-CN" b="0" i="0">
                <a:solidFill>
                  <a:srgbClr val="8CBBAD"/>
                </a:solidFill>
                <a:effectLst/>
              </a:rPr>
              <a:t>vec4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(result, </a:t>
            </a:r>
            <a:r>
              <a:rPr lang="en-US" altLang="zh-CN" b="0" i="0">
                <a:solidFill>
                  <a:srgbClr val="FFCD22"/>
                </a:solidFill>
                <a:effectLst/>
              </a:rPr>
              <a:t>1.0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);</a:t>
            </a:r>
            <a:endParaRPr lang="en-US" altLang="zh-CN" b="0" i="0">
              <a:solidFill>
                <a:srgbClr val="E0E2E4"/>
              </a:solidFill>
              <a:effectLst/>
              <a:highlight>
                <a:srgbClr val="FFFF00"/>
              </a:highlight>
              <a:cs typeface="Calibri" panose="020F0502020204030204" pitchFamily="34" charset="0"/>
            </a:endParaRPr>
          </a:p>
          <a:p>
            <a:r>
              <a:rPr lang="en-US" altLang="zh-CN" b="0" i="0">
                <a:solidFill>
                  <a:srgbClr val="E0E2E4"/>
                </a:solidFill>
                <a:effectLst/>
                <a:cs typeface="Calibri" panose="020F0502020204030204" pitchFamily="34" charset="0"/>
              </a:rPr>
              <a:t>} </a:t>
            </a:r>
            <a:r>
              <a:rPr lang="en-US" altLang="zh-CN" b="1" i="0">
                <a:solidFill>
                  <a:srgbClr val="93C763"/>
                </a:solidFill>
                <a:effectLst/>
                <a:cs typeface="Calibri" panose="020F0502020204030204" pitchFamily="34" charset="0"/>
              </a:rPr>
              <a:t>else</a:t>
            </a:r>
            <a:r>
              <a:rPr lang="en-US" altLang="zh-CN" b="0" i="0">
                <a:solidFill>
                  <a:srgbClr val="E0E2E4"/>
                </a:solidFill>
                <a:effectLst/>
                <a:cs typeface="Calibri" panose="020F0502020204030204" pitchFamily="34" charset="0"/>
              </a:rPr>
              <a:t> </a:t>
            </a:r>
            <a:r>
              <a:rPr lang="en-US" altLang="zh-CN" b="0" i="0">
                <a:solidFill>
                  <a:srgbClr val="818E96"/>
                </a:solidFill>
                <a:effectLst/>
                <a:cs typeface="Calibri" panose="020F0502020204030204" pitchFamily="34" charset="0"/>
              </a:rPr>
              <a:t>// </a:t>
            </a:r>
            <a:r>
              <a:rPr lang="zh-CN" altLang="en-US" b="0" i="0">
                <a:solidFill>
                  <a:srgbClr val="818E96"/>
                </a:solidFill>
                <a:effectLst/>
                <a:cs typeface="Calibri" panose="020F0502020204030204" pitchFamily="34" charset="0"/>
              </a:rPr>
              <a:t>仅保留环境光</a:t>
            </a:r>
            <a:r>
              <a:rPr lang="en-US" altLang="zh-CN" b="0" i="0">
                <a:solidFill>
                  <a:srgbClr val="E0E2E4"/>
                </a:solidFill>
                <a:effectLst/>
                <a:cs typeface="Calibri" panose="020F0502020204030204" pitchFamily="34" charset="0"/>
              </a:rPr>
              <a:t> </a:t>
            </a:r>
          </a:p>
          <a:p>
            <a:pPr lvl="1"/>
            <a:r>
              <a:rPr lang="en-US" altLang="zh-CN" b="0" i="0">
                <a:solidFill>
                  <a:srgbClr val="E0E2E4"/>
                </a:solidFill>
                <a:effectLst/>
              </a:rPr>
              <a:t>FragColor</a:t>
            </a:r>
            <a:r>
              <a:rPr lang="en-US" altLang="zh-CN" b="0" i="0">
                <a:solidFill>
                  <a:srgbClr val="E0E2E4"/>
                </a:solidFill>
                <a:effectLst/>
                <a:cs typeface="Calibri" panose="020F0502020204030204" pitchFamily="34" charset="0"/>
              </a:rPr>
              <a:t> = </a:t>
            </a:r>
            <a:r>
              <a:rPr lang="en-US" altLang="zh-CN" b="0" i="0">
                <a:solidFill>
                  <a:srgbClr val="8CBBAD"/>
                </a:solidFill>
                <a:effectLst/>
                <a:cs typeface="Calibri" panose="020F0502020204030204" pitchFamily="34" charset="0"/>
              </a:rPr>
              <a:t>vec4</a:t>
            </a:r>
            <a:r>
              <a:rPr lang="en-US" altLang="zh-CN" b="0" i="0">
                <a:solidFill>
                  <a:srgbClr val="E0E2E4"/>
                </a:solidFill>
                <a:effectLst/>
                <a:cs typeface="Calibri" panose="020F0502020204030204" pitchFamily="34" charset="0"/>
              </a:rPr>
              <a:t>(light.ambient * </a:t>
            </a:r>
            <a:r>
              <a:rPr lang="en-US" altLang="zh-CN" b="0" i="0">
                <a:solidFill>
                  <a:srgbClr val="8CBBAD"/>
                </a:solidFill>
                <a:effectLst/>
                <a:cs typeface="Calibri" panose="020F0502020204030204" pitchFamily="34" charset="0"/>
              </a:rPr>
              <a:t>vec3</a:t>
            </a:r>
            <a:r>
              <a:rPr lang="en-US" altLang="zh-CN" b="0" i="0">
                <a:solidFill>
                  <a:srgbClr val="E0E2E4"/>
                </a:solidFill>
                <a:effectLst/>
                <a:cs typeface="Calibri" panose="020F0502020204030204" pitchFamily="34" charset="0"/>
              </a:rPr>
              <a:t>(texture(material.diffuse, TexCoords)), </a:t>
            </a:r>
            <a:r>
              <a:rPr lang="en-US" altLang="zh-CN" b="0" i="0">
                <a:solidFill>
                  <a:srgbClr val="FFCD22"/>
                </a:solidFill>
                <a:effectLst/>
                <a:cs typeface="Calibri" panose="020F0502020204030204" pitchFamily="34" charset="0"/>
              </a:rPr>
              <a:t>1.0</a:t>
            </a:r>
            <a:r>
              <a:rPr lang="en-US" altLang="zh-CN" b="0" i="0">
                <a:solidFill>
                  <a:srgbClr val="E0E2E4"/>
                </a:solidFill>
                <a:effectLst/>
                <a:cs typeface="Calibri" panose="020F0502020204030204" pitchFamily="34" charset="0"/>
              </a:rPr>
              <a:t>);</a:t>
            </a:r>
            <a:endParaRPr lang="zh-CN" altLang="en-US">
              <a:cs typeface="Calibri" panose="020F0502020204030204" pitchFamily="34" charset="0"/>
            </a:endParaRPr>
          </a:p>
        </p:txBody>
      </p:sp>
      <p:pic>
        <p:nvPicPr>
          <p:cNvPr id="34" name="图片 33">
            <a:extLst>
              <a:ext uri="{FF2B5EF4-FFF2-40B4-BE49-F238E27FC236}">
                <a16:creationId xmlns:a16="http://schemas.microsoft.com/office/drawing/2014/main" id="{D1E5697C-5733-4E1A-B8AE-982FBE7256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0792" y="7197844"/>
            <a:ext cx="3358744" cy="1819540"/>
          </a:xfrm>
          <a:prstGeom prst="rect">
            <a:avLst/>
          </a:prstGeom>
        </p:spPr>
      </p:pic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2E6DC89F-C995-4CBA-9F4C-C648B958268C}"/>
              </a:ext>
            </a:extLst>
          </p:cNvPr>
          <p:cNvCxnSpPr>
            <a:cxnSpLocks/>
          </p:cNvCxnSpPr>
          <p:nvPr/>
        </p:nvCxnSpPr>
        <p:spPr>
          <a:xfrm>
            <a:off x="5023104" y="7123002"/>
            <a:ext cx="0" cy="426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2D2F9433-0E11-45E1-A62F-79C9E5E3ED22}"/>
              </a:ext>
            </a:extLst>
          </p:cNvPr>
          <p:cNvSpPr txBox="1"/>
          <p:nvPr/>
        </p:nvSpPr>
        <p:spPr>
          <a:xfrm>
            <a:off x="2777899" y="7591392"/>
            <a:ext cx="2906758" cy="40011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20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cutOff</a:t>
            </a:r>
            <a:r>
              <a:rPr lang="zh-CN" altLang="en-US" sz="20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是</a:t>
            </a:r>
            <a:r>
              <a:rPr lang="en-US" altLang="zh-CN" sz="20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cos</a:t>
            </a:r>
            <a:r>
              <a:rPr lang="zh-CN" altLang="en-US" sz="20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值，所以是 </a:t>
            </a:r>
            <a:r>
              <a:rPr lang="en-US" altLang="zh-CN" sz="20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&gt;</a:t>
            </a:r>
            <a:endParaRPr lang="zh-CN" altLang="en-US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E677F646-2C24-48D0-AFFA-BAB6F27C1F45}"/>
              </a:ext>
            </a:extLst>
          </p:cNvPr>
          <p:cNvSpPr txBox="1"/>
          <p:nvPr/>
        </p:nvSpPr>
        <p:spPr>
          <a:xfrm>
            <a:off x="826031" y="6145130"/>
            <a:ext cx="8912329" cy="9233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b="0" i="0">
                <a:solidFill>
                  <a:srgbClr val="E0E2E4"/>
                </a:solidFill>
                <a:effectLst/>
              </a:rPr>
              <a:t>ourShader.setVec3(</a:t>
            </a:r>
            <a:r>
              <a:rPr lang="en-US" altLang="zh-CN" b="0" i="0">
                <a:solidFill>
                  <a:srgbClr val="EC7600"/>
                </a:solidFill>
                <a:effectLst/>
              </a:rPr>
              <a:t>"light.position"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, camera.Position); </a:t>
            </a:r>
          </a:p>
          <a:p>
            <a:r>
              <a:rPr lang="en-US" altLang="zh-CN" b="0" i="0">
                <a:solidFill>
                  <a:srgbClr val="E0E2E4"/>
                </a:solidFill>
                <a:effectLst/>
              </a:rPr>
              <a:t>ourShader.setVec3(</a:t>
            </a:r>
            <a:r>
              <a:rPr lang="en-US" altLang="zh-CN" b="0" i="0">
                <a:solidFill>
                  <a:srgbClr val="EC7600"/>
                </a:solidFill>
                <a:effectLst/>
              </a:rPr>
              <a:t>"light.direction"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, camera.Front); </a:t>
            </a:r>
          </a:p>
          <a:p>
            <a:r>
              <a:rPr lang="en-US" altLang="zh-CN" b="0" i="0">
                <a:solidFill>
                  <a:srgbClr val="E0E2E4"/>
                </a:solidFill>
                <a:effectLst/>
              </a:rPr>
              <a:t>ourShader.setFloat(</a:t>
            </a:r>
            <a:r>
              <a:rPr lang="en-US" altLang="zh-CN" b="0" i="0">
                <a:solidFill>
                  <a:srgbClr val="EC7600"/>
                </a:solidFill>
                <a:effectLst/>
              </a:rPr>
              <a:t>"light.cutOff"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, glm::</a:t>
            </a:r>
            <a:r>
              <a:rPr lang="en-US" altLang="zh-CN" b="0" i="0">
                <a:solidFill>
                  <a:srgbClr val="8CBBAD"/>
                </a:solidFill>
                <a:effectLst/>
              </a:rPr>
              <a:t>cos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(</a:t>
            </a:r>
            <a:r>
              <a:rPr lang="en-US" altLang="zh-CN"/>
              <a:t>glm::radians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(</a:t>
            </a:r>
            <a:r>
              <a:rPr lang="en-US" altLang="zh-CN" b="0" i="0">
                <a:solidFill>
                  <a:srgbClr val="FFCD22"/>
                </a:solidFill>
                <a:effectLst/>
              </a:rPr>
              <a:t>12.5f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)));</a:t>
            </a:r>
            <a:endParaRPr lang="zh-CN" altLang="en-US"/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B0D74A30-98D3-4002-AA81-A7F28DDB055B}"/>
              </a:ext>
            </a:extLst>
          </p:cNvPr>
          <p:cNvCxnSpPr/>
          <p:nvPr/>
        </p:nvCxnSpPr>
        <p:spPr>
          <a:xfrm flipH="1">
            <a:off x="7261860" y="671199"/>
            <a:ext cx="121920" cy="6775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EA8E66C1-D867-4EAF-9936-B9031DB325A6}"/>
              </a:ext>
            </a:extLst>
          </p:cNvPr>
          <p:cNvCxnSpPr/>
          <p:nvPr/>
        </p:nvCxnSpPr>
        <p:spPr>
          <a:xfrm>
            <a:off x="7818724" y="671199"/>
            <a:ext cx="91440" cy="7086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85" name="墨迹 184">
                <a:extLst>
                  <a:ext uri="{FF2B5EF4-FFF2-40B4-BE49-F238E27FC236}">
                    <a16:creationId xmlns:a16="http://schemas.microsoft.com/office/drawing/2014/main" id="{99EB3FFA-E365-4435-A0E4-402E2B0FB765}"/>
                  </a:ext>
                </a:extLst>
              </p14:cNvPr>
              <p14:cNvContentPartPr/>
              <p14:nvPr/>
            </p14:nvContentPartPr>
            <p14:xfrm>
              <a:off x="7238700" y="2184000"/>
              <a:ext cx="133200" cy="98280"/>
            </p14:xfrm>
          </p:contentPart>
        </mc:Choice>
        <mc:Fallback>
          <p:pic>
            <p:nvPicPr>
              <p:cNvPr id="185" name="墨迹 184">
                <a:extLst>
                  <a:ext uri="{FF2B5EF4-FFF2-40B4-BE49-F238E27FC236}">
                    <a16:creationId xmlns:a16="http://schemas.microsoft.com/office/drawing/2014/main" id="{99EB3FFA-E365-4435-A0E4-402E2B0FB76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230060" y="2175360"/>
                <a:ext cx="150840" cy="11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86" name="墨迹 185">
                <a:extLst>
                  <a:ext uri="{FF2B5EF4-FFF2-40B4-BE49-F238E27FC236}">
                    <a16:creationId xmlns:a16="http://schemas.microsoft.com/office/drawing/2014/main" id="{9B86F338-E174-4E65-BA1E-DF83648F0D6C}"/>
                  </a:ext>
                </a:extLst>
              </p14:cNvPr>
              <p14:cNvContentPartPr/>
              <p14:nvPr/>
            </p14:nvContentPartPr>
            <p14:xfrm>
              <a:off x="7573860" y="2436000"/>
              <a:ext cx="96480" cy="98640"/>
            </p14:xfrm>
          </p:contentPart>
        </mc:Choice>
        <mc:Fallback>
          <p:pic>
            <p:nvPicPr>
              <p:cNvPr id="186" name="墨迹 185">
                <a:extLst>
                  <a:ext uri="{FF2B5EF4-FFF2-40B4-BE49-F238E27FC236}">
                    <a16:creationId xmlns:a16="http://schemas.microsoft.com/office/drawing/2014/main" id="{9B86F338-E174-4E65-BA1E-DF83648F0D6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565220" y="2427000"/>
                <a:ext cx="114120" cy="11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87" name="墨迹 186">
                <a:extLst>
                  <a:ext uri="{FF2B5EF4-FFF2-40B4-BE49-F238E27FC236}">
                    <a16:creationId xmlns:a16="http://schemas.microsoft.com/office/drawing/2014/main" id="{93164AD4-E62A-4EE4-849F-30BC0ABD10FD}"/>
                  </a:ext>
                </a:extLst>
              </p14:cNvPr>
              <p14:cNvContentPartPr/>
              <p14:nvPr/>
            </p14:nvContentPartPr>
            <p14:xfrm>
              <a:off x="6841980" y="1484520"/>
              <a:ext cx="54360" cy="1845720"/>
            </p14:xfrm>
          </p:contentPart>
        </mc:Choice>
        <mc:Fallback>
          <p:pic>
            <p:nvPicPr>
              <p:cNvPr id="187" name="墨迹 186">
                <a:extLst>
                  <a:ext uri="{FF2B5EF4-FFF2-40B4-BE49-F238E27FC236}">
                    <a16:creationId xmlns:a16="http://schemas.microsoft.com/office/drawing/2014/main" id="{93164AD4-E62A-4EE4-849F-30BC0ABD10FD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833340" y="1475520"/>
                <a:ext cx="72000" cy="186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88" name="墨迹 187">
                <a:extLst>
                  <a:ext uri="{FF2B5EF4-FFF2-40B4-BE49-F238E27FC236}">
                    <a16:creationId xmlns:a16="http://schemas.microsoft.com/office/drawing/2014/main" id="{B81E17C7-6C9B-401E-8C79-A139F9AF9CA9}"/>
                  </a:ext>
                </a:extLst>
              </p14:cNvPr>
              <p14:cNvContentPartPr/>
              <p14:nvPr/>
            </p14:nvContentPartPr>
            <p14:xfrm>
              <a:off x="6836940" y="2019120"/>
              <a:ext cx="60840" cy="71280"/>
            </p14:xfrm>
          </p:contentPart>
        </mc:Choice>
        <mc:Fallback>
          <p:pic>
            <p:nvPicPr>
              <p:cNvPr id="188" name="墨迹 187">
                <a:extLst>
                  <a:ext uri="{FF2B5EF4-FFF2-40B4-BE49-F238E27FC236}">
                    <a16:creationId xmlns:a16="http://schemas.microsoft.com/office/drawing/2014/main" id="{B81E17C7-6C9B-401E-8C79-A139F9AF9CA9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828300" y="2010120"/>
                <a:ext cx="78480" cy="8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89" name="墨迹 188">
                <a:extLst>
                  <a:ext uri="{FF2B5EF4-FFF2-40B4-BE49-F238E27FC236}">
                    <a16:creationId xmlns:a16="http://schemas.microsoft.com/office/drawing/2014/main" id="{9DF44586-0458-48EC-9960-052F554D35BB}"/>
                  </a:ext>
                </a:extLst>
              </p14:cNvPr>
              <p14:cNvContentPartPr/>
              <p14:nvPr/>
            </p14:nvContentPartPr>
            <p14:xfrm>
              <a:off x="6880500" y="2026680"/>
              <a:ext cx="40320" cy="18000"/>
            </p14:xfrm>
          </p:contentPart>
        </mc:Choice>
        <mc:Fallback>
          <p:pic>
            <p:nvPicPr>
              <p:cNvPr id="189" name="墨迹 188">
                <a:extLst>
                  <a:ext uri="{FF2B5EF4-FFF2-40B4-BE49-F238E27FC236}">
                    <a16:creationId xmlns:a16="http://schemas.microsoft.com/office/drawing/2014/main" id="{9DF44586-0458-48EC-9960-052F554D35BB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871860" y="2017680"/>
                <a:ext cx="57960" cy="3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91" name="墨迹 190">
                <a:extLst>
                  <a:ext uri="{FF2B5EF4-FFF2-40B4-BE49-F238E27FC236}">
                    <a16:creationId xmlns:a16="http://schemas.microsoft.com/office/drawing/2014/main" id="{BFE66BFD-82C9-4B6F-B145-39C2DB5F45C2}"/>
                  </a:ext>
                </a:extLst>
              </p14:cNvPr>
              <p14:cNvContentPartPr/>
              <p14:nvPr/>
            </p14:nvContentPartPr>
            <p14:xfrm>
              <a:off x="6820740" y="2019120"/>
              <a:ext cx="60120" cy="68400"/>
            </p14:xfrm>
          </p:contentPart>
        </mc:Choice>
        <mc:Fallback>
          <p:pic>
            <p:nvPicPr>
              <p:cNvPr id="191" name="墨迹 190">
                <a:extLst>
                  <a:ext uri="{FF2B5EF4-FFF2-40B4-BE49-F238E27FC236}">
                    <a16:creationId xmlns:a16="http://schemas.microsoft.com/office/drawing/2014/main" id="{BFE66BFD-82C9-4B6F-B145-39C2DB5F45C2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812100" y="2010120"/>
                <a:ext cx="77760" cy="8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92" name="墨迹 191">
                <a:extLst>
                  <a:ext uri="{FF2B5EF4-FFF2-40B4-BE49-F238E27FC236}">
                    <a16:creationId xmlns:a16="http://schemas.microsoft.com/office/drawing/2014/main" id="{D9960579-18AD-4CC3-A9E0-ECCF4F2568D3}"/>
                  </a:ext>
                </a:extLst>
              </p14:cNvPr>
              <p14:cNvContentPartPr/>
              <p14:nvPr/>
            </p14:nvContentPartPr>
            <p14:xfrm>
              <a:off x="6880500" y="2019120"/>
              <a:ext cx="98640" cy="38520"/>
            </p14:xfrm>
          </p:contentPart>
        </mc:Choice>
        <mc:Fallback>
          <p:pic>
            <p:nvPicPr>
              <p:cNvPr id="192" name="墨迹 191">
                <a:extLst>
                  <a:ext uri="{FF2B5EF4-FFF2-40B4-BE49-F238E27FC236}">
                    <a16:creationId xmlns:a16="http://schemas.microsoft.com/office/drawing/2014/main" id="{D9960579-18AD-4CC3-A9E0-ECCF4F2568D3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871860" y="2010120"/>
                <a:ext cx="116280" cy="56160"/>
              </a:xfrm>
              <a:prstGeom prst="rect">
                <a:avLst/>
              </a:prstGeom>
            </p:spPr>
          </p:pic>
        </mc:Fallback>
      </mc:AlternateContent>
      <p:grpSp>
        <p:nvGrpSpPr>
          <p:cNvPr id="200" name="组合 199">
            <a:extLst>
              <a:ext uri="{FF2B5EF4-FFF2-40B4-BE49-F238E27FC236}">
                <a16:creationId xmlns:a16="http://schemas.microsoft.com/office/drawing/2014/main" id="{DE266772-EAB4-4BEE-AAD8-84E2E08BC6E3}"/>
              </a:ext>
            </a:extLst>
          </p:cNvPr>
          <p:cNvGrpSpPr/>
          <p:nvPr/>
        </p:nvGrpSpPr>
        <p:grpSpPr>
          <a:xfrm>
            <a:off x="6918660" y="2438160"/>
            <a:ext cx="272880" cy="504000"/>
            <a:chOff x="6918660" y="2438160"/>
            <a:chExt cx="272880" cy="504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93" name="墨迹 192">
                  <a:extLst>
                    <a:ext uri="{FF2B5EF4-FFF2-40B4-BE49-F238E27FC236}">
                      <a16:creationId xmlns:a16="http://schemas.microsoft.com/office/drawing/2014/main" id="{0569EF0A-6AA6-4E63-B33A-4328D2D7E890}"/>
                    </a:ext>
                  </a:extLst>
                </p14:cNvPr>
                <p14:cNvContentPartPr/>
                <p14:nvPr/>
              </p14:nvContentPartPr>
              <p14:xfrm>
                <a:off x="6918660" y="2799960"/>
                <a:ext cx="114840" cy="142200"/>
              </p14:xfrm>
            </p:contentPart>
          </mc:Choice>
          <mc:Fallback>
            <p:pic>
              <p:nvPicPr>
                <p:cNvPr id="193" name="墨迹 192">
                  <a:extLst>
                    <a:ext uri="{FF2B5EF4-FFF2-40B4-BE49-F238E27FC236}">
                      <a16:creationId xmlns:a16="http://schemas.microsoft.com/office/drawing/2014/main" id="{0569EF0A-6AA6-4E63-B33A-4328D2D7E890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6910020" y="2791320"/>
                  <a:ext cx="13248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95" name="墨迹 194">
                  <a:extLst>
                    <a:ext uri="{FF2B5EF4-FFF2-40B4-BE49-F238E27FC236}">
                      <a16:creationId xmlns:a16="http://schemas.microsoft.com/office/drawing/2014/main" id="{DAF3D5FA-2015-473E-81D1-DAD613CB8420}"/>
                    </a:ext>
                  </a:extLst>
                </p14:cNvPr>
                <p14:cNvContentPartPr/>
                <p14:nvPr/>
              </p14:nvContentPartPr>
              <p14:xfrm>
                <a:off x="6965460" y="2515200"/>
                <a:ext cx="100440" cy="153720"/>
              </p14:xfrm>
            </p:contentPart>
          </mc:Choice>
          <mc:Fallback>
            <p:pic>
              <p:nvPicPr>
                <p:cNvPr id="195" name="墨迹 194">
                  <a:extLst>
                    <a:ext uri="{FF2B5EF4-FFF2-40B4-BE49-F238E27FC236}">
                      <a16:creationId xmlns:a16="http://schemas.microsoft.com/office/drawing/2014/main" id="{DAF3D5FA-2015-473E-81D1-DAD613CB8420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6956460" y="2506200"/>
                  <a:ext cx="11808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196" name="墨迹 195">
                  <a:extLst>
                    <a:ext uri="{FF2B5EF4-FFF2-40B4-BE49-F238E27FC236}">
                      <a16:creationId xmlns:a16="http://schemas.microsoft.com/office/drawing/2014/main" id="{89D7B87D-884E-4DB4-8961-F75BC9D6D2A1}"/>
                    </a:ext>
                  </a:extLst>
                </p14:cNvPr>
                <p14:cNvContentPartPr/>
                <p14:nvPr/>
              </p14:nvContentPartPr>
              <p14:xfrm>
                <a:off x="7002540" y="2529600"/>
                <a:ext cx="76320" cy="55800"/>
              </p14:xfrm>
            </p:contentPart>
          </mc:Choice>
          <mc:Fallback>
            <p:pic>
              <p:nvPicPr>
                <p:cNvPr id="196" name="墨迹 195">
                  <a:extLst>
                    <a:ext uri="{FF2B5EF4-FFF2-40B4-BE49-F238E27FC236}">
                      <a16:creationId xmlns:a16="http://schemas.microsoft.com/office/drawing/2014/main" id="{89D7B87D-884E-4DB4-8961-F75BC9D6D2A1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6993900" y="2520600"/>
                  <a:ext cx="9396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198" name="墨迹 197">
                  <a:extLst>
                    <a:ext uri="{FF2B5EF4-FFF2-40B4-BE49-F238E27FC236}">
                      <a16:creationId xmlns:a16="http://schemas.microsoft.com/office/drawing/2014/main" id="{F3A07E76-0EEB-4715-A96E-52C137A3FC5D}"/>
                    </a:ext>
                  </a:extLst>
                </p14:cNvPr>
                <p14:cNvContentPartPr/>
                <p14:nvPr/>
              </p14:nvContentPartPr>
              <p14:xfrm>
                <a:off x="7101540" y="2438160"/>
                <a:ext cx="90000" cy="89280"/>
              </p14:xfrm>
            </p:contentPart>
          </mc:Choice>
          <mc:Fallback>
            <p:pic>
              <p:nvPicPr>
                <p:cNvPr id="198" name="墨迹 197">
                  <a:extLst>
                    <a:ext uri="{FF2B5EF4-FFF2-40B4-BE49-F238E27FC236}">
                      <a16:creationId xmlns:a16="http://schemas.microsoft.com/office/drawing/2014/main" id="{F3A07E76-0EEB-4715-A96E-52C137A3FC5D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7092900" y="2429160"/>
                  <a:ext cx="107640" cy="106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199" name="墨迹 198">
                <a:extLst>
                  <a:ext uri="{FF2B5EF4-FFF2-40B4-BE49-F238E27FC236}">
                    <a16:creationId xmlns:a16="http://schemas.microsoft.com/office/drawing/2014/main" id="{D2612FE9-EF09-43DF-B426-1F1D4652CBD0}"/>
                  </a:ext>
                </a:extLst>
              </p14:cNvPr>
              <p14:cNvContentPartPr/>
              <p14:nvPr/>
            </p14:nvContentPartPr>
            <p14:xfrm>
              <a:off x="7421580" y="2590800"/>
              <a:ext cx="81360" cy="60480"/>
            </p14:xfrm>
          </p:contentPart>
        </mc:Choice>
        <mc:Fallback>
          <p:pic>
            <p:nvPicPr>
              <p:cNvPr id="199" name="墨迹 198">
                <a:extLst>
                  <a:ext uri="{FF2B5EF4-FFF2-40B4-BE49-F238E27FC236}">
                    <a16:creationId xmlns:a16="http://schemas.microsoft.com/office/drawing/2014/main" id="{D2612FE9-EF09-43DF-B426-1F1D4652CBD0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7412940" y="2581800"/>
                <a:ext cx="99000" cy="78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631199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椭圆 153">
            <a:extLst>
              <a:ext uri="{FF2B5EF4-FFF2-40B4-BE49-F238E27FC236}">
                <a16:creationId xmlns:a16="http://schemas.microsoft.com/office/drawing/2014/main" id="{CA92DAB0-EB14-4289-B0C6-318B142AE9C8}"/>
              </a:ext>
            </a:extLst>
          </p:cNvPr>
          <p:cNvSpPr/>
          <p:nvPr/>
        </p:nvSpPr>
        <p:spPr>
          <a:xfrm>
            <a:off x="4792237" y="5008551"/>
            <a:ext cx="1944597" cy="7485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7" name="椭圆 156">
            <a:extLst>
              <a:ext uri="{FF2B5EF4-FFF2-40B4-BE49-F238E27FC236}">
                <a16:creationId xmlns:a16="http://schemas.microsoft.com/office/drawing/2014/main" id="{B0FA216C-3C1E-4A06-9D44-4DCFDE8B000C}"/>
              </a:ext>
            </a:extLst>
          </p:cNvPr>
          <p:cNvSpPr/>
          <p:nvPr/>
        </p:nvSpPr>
        <p:spPr>
          <a:xfrm>
            <a:off x="5278387" y="5199051"/>
            <a:ext cx="972300" cy="28194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4D45662-317C-4DCF-9B5A-A7D78FEEC1B2}"/>
              </a:ext>
            </a:extLst>
          </p:cNvPr>
          <p:cNvSpPr txBox="1"/>
          <p:nvPr/>
        </p:nvSpPr>
        <p:spPr>
          <a:xfrm>
            <a:off x="941872" y="9198695"/>
            <a:ext cx="9091913" cy="258532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float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theta = dot(lightDir, normalize(-light.direction)); </a:t>
            </a:r>
          </a:p>
          <a:p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float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epsilon = light.cutOff - light.outerCutOff; </a:t>
            </a:r>
          </a:p>
          <a:p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float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intensity = </a:t>
            </a:r>
            <a:r>
              <a:rPr lang="en-US" altLang="zh-CN" b="0" i="0">
                <a:solidFill>
                  <a:srgbClr val="E0E2E4"/>
                </a:solidFill>
                <a:effectLst/>
                <a:highlight>
                  <a:srgbClr val="8000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clamp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((theta - light.outerCutOff) / epsilon,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0.0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1.0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); </a:t>
            </a:r>
          </a:p>
          <a:p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... </a:t>
            </a:r>
          </a:p>
          <a:p>
            <a:endParaRPr lang="en-US" altLang="zh-CN" b="0" i="0">
              <a:solidFill>
                <a:srgbClr val="E0E2E4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CN" b="0" i="0">
                <a:solidFill>
                  <a:srgbClr val="818E9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// we'll leave ambient unaffected so we always have a little light.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diffuse *= intensity; </a:t>
            </a:r>
          </a:p>
          <a:p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specular *= intensity; </a:t>
            </a:r>
          </a:p>
          <a:p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...</a:t>
            </a:r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58DF816-D69D-47C4-AE9E-CC8B1B486AD0}"/>
              </a:ext>
            </a:extLst>
          </p:cNvPr>
          <p:cNvSpPr txBox="1"/>
          <p:nvPr/>
        </p:nvSpPr>
        <p:spPr>
          <a:xfrm>
            <a:off x="1052362" y="768365"/>
            <a:ext cx="7001978" cy="3744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看起来有些假，主要是因为聚光有一圈硬边</a:t>
            </a:r>
            <a:r>
              <a:rPr lang="en-US" altLang="zh-CN" b="0" i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</a:t>
            </a:r>
            <a:r>
              <a:rPr lang="zh-CN" altLang="en-US" b="0" i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需要进行</a:t>
            </a:r>
            <a:r>
              <a:rPr lang="zh-CN" altLang="en-US" b="1" i="0">
                <a:solidFill>
                  <a:srgbClr val="FFC000"/>
                </a:solidFill>
                <a:effectLst/>
                <a:latin typeface="Open Sans" panose="020B0606030504020204" pitchFamily="34" charset="0"/>
              </a:rPr>
              <a:t>平滑</a:t>
            </a:r>
            <a:r>
              <a:rPr lang="en-US" altLang="zh-CN" b="1" i="0">
                <a:solidFill>
                  <a:srgbClr val="FFC000"/>
                </a:solidFill>
                <a:effectLst/>
                <a:latin typeface="Open Sans" panose="020B0606030504020204" pitchFamily="34" charset="0"/>
              </a:rPr>
              <a:t>/</a:t>
            </a:r>
            <a:r>
              <a:rPr lang="zh-CN" altLang="en-US" b="1" i="0">
                <a:solidFill>
                  <a:srgbClr val="FFC000"/>
                </a:solidFill>
                <a:effectLst/>
                <a:latin typeface="Open Sans" panose="020B0606030504020204" pitchFamily="34" charset="0"/>
              </a:rPr>
              <a:t>软化边缘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A093AE4E-D89E-4B25-B93A-3530B06F0574}"/>
                  </a:ext>
                </a:extLst>
              </p:cNvPr>
              <p:cNvSpPr txBox="1"/>
              <p:nvPr/>
            </p:nvSpPr>
            <p:spPr>
              <a:xfrm>
                <a:off x="4992127" y="1816334"/>
                <a:ext cx="1535164" cy="813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altLang="zh-CN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altLang="zh-CN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𝛾</m:t>
                          </m:r>
                        </m:num>
                        <m:den>
                          <m:r>
                            <a:rPr lang="zh-CN" alt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den>
                      </m:f>
                    </m:oMath>
                  </m:oMathPara>
                </a14:m>
                <a:endParaRPr lang="zh-CN" altLang="en-US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A093AE4E-D89E-4B25-B93A-3530B06F05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2127" y="1816334"/>
                <a:ext cx="1535164" cy="81310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本框 7">
            <a:extLst>
              <a:ext uri="{FF2B5EF4-FFF2-40B4-BE49-F238E27FC236}">
                <a16:creationId xmlns:a16="http://schemas.microsoft.com/office/drawing/2014/main" id="{B88DA298-05B4-4B92-8271-09FEEC68AD39}"/>
              </a:ext>
            </a:extLst>
          </p:cNvPr>
          <p:cNvSpPr txBox="1"/>
          <p:nvPr/>
        </p:nvSpPr>
        <p:spPr>
          <a:xfrm>
            <a:off x="1317910" y="1649217"/>
            <a:ext cx="3436970" cy="120032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这里ϵ(Epsilon)是内圆锥（ϕ）和外圆锥（γ）之间的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highlight>
                  <a:srgbClr val="FFFF00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余弦值差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（ϵ=ϕ−γ）。最终的</a:t>
            </a:r>
            <a:r>
              <a:rPr kumimoji="0" lang="en-US" altLang="zh-CN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0" lang="en-US" altLang="zh-CN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值就是在当前片段聚光的强度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BB341D86-70D4-4099-9FB6-C4CFB146FE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4793152"/>
              </p:ext>
            </p:extLst>
          </p:nvPr>
        </p:nvGraphicFramePr>
        <p:xfrm>
          <a:off x="791234" y="6613705"/>
          <a:ext cx="9393190" cy="2346960"/>
        </p:xfrm>
        <a:graphic>
          <a:graphicData uri="http://schemas.openxmlformats.org/drawingml/2006/table">
            <a:tbl>
              <a:tblPr/>
              <a:tblGrid>
                <a:gridCol w="885166">
                  <a:extLst>
                    <a:ext uri="{9D8B030D-6E8A-4147-A177-3AD203B41FA5}">
                      <a16:colId xmlns:a16="http://schemas.microsoft.com/office/drawing/2014/main" val="2092896540"/>
                    </a:ext>
                  </a:extLst>
                </a:gridCol>
                <a:gridCol w="906780">
                  <a:extLst>
                    <a:ext uri="{9D8B030D-6E8A-4147-A177-3AD203B41FA5}">
                      <a16:colId xmlns:a16="http://schemas.microsoft.com/office/drawing/2014/main" val="1289442427"/>
                    </a:ext>
                  </a:extLst>
                </a:gridCol>
                <a:gridCol w="967740">
                  <a:extLst>
                    <a:ext uri="{9D8B030D-6E8A-4147-A177-3AD203B41FA5}">
                      <a16:colId xmlns:a16="http://schemas.microsoft.com/office/drawing/2014/main" val="3958536363"/>
                    </a:ext>
                  </a:extLst>
                </a:gridCol>
                <a:gridCol w="868680">
                  <a:extLst>
                    <a:ext uri="{9D8B030D-6E8A-4147-A177-3AD203B41FA5}">
                      <a16:colId xmlns:a16="http://schemas.microsoft.com/office/drawing/2014/main" val="2005713639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319070334"/>
                    </a:ext>
                  </a:extLst>
                </a:gridCol>
                <a:gridCol w="757659">
                  <a:extLst>
                    <a:ext uri="{9D8B030D-6E8A-4147-A177-3AD203B41FA5}">
                      <a16:colId xmlns:a16="http://schemas.microsoft.com/office/drawing/2014/main" val="3448423030"/>
                    </a:ext>
                  </a:extLst>
                </a:gridCol>
                <a:gridCol w="1736203">
                  <a:extLst>
                    <a:ext uri="{9D8B030D-6E8A-4147-A177-3AD203B41FA5}">
                      <a16:colId xmlns:a16="http://schemas.microsoft.com/office/drawing/2014/main" val="1428033265"/>
                    </a:ext>
                  </a:extLst>
                </a:gridCol>
                <a:gridCol w="2219402">
                  <a:extLst>
                    <a:ext uri="{9D8B030D-6E8A-4147-A177-3AD203B41FA5}">
                      <a16:colId xmlns:a16="http://schemas.microsoft.com/office/drawing/2014/main" val="38839881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l-GR" sz="1400" b="0" i="0" u="none" strike="noStrike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θ</a:t>
                      </a:r>
                      <a:r>
                        <a:rPr lang="el-GR" altLang="zh-CN" sz="140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（</a:t>
                      </a:r>
                      <a:r>
                        <a:rPr lang="en-US" altLang="zh-CN" sz="140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cos</a:t>
                      </a:r>
                      <a:r>
                        <a:rPr lang="zh-CN" alt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值）</a:t>
                      </a:r>
                      <a:endParaRPr lang="el-GR" sz="140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60960" marR="60960" marT="60960" marB="6096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1400" b="0" i="0" u="none" strike="noStrike">
                          <a:effectLst/>
                          <a:latin typeface="+mn-lt"/>
                        </a:rPr>
                        <a:t>θ</a:t>
                      </a:r>
                      <a:r>
                        <a:rPr lang="el-GR" sz="1400">
                          <a:effectLst/>
                          <a:latin typeface="+mn-lt"/>
                        </a:rPr>
                        <a:t>（</a:t>
                      </a:r>
                      <a:r>
                        <a:rPr lang="zh-CN" altLang="en-US" sz="1400">
                          <a:effectLst/>
                          <a:latin typeface="+mn-lt"/>
                        </a:rPr>
                        <a:t>角度）</a:t>
                      </a:r>
                    </a:p>
                  </a:txBody>
                  <a:tcPr marL="60960" marR="60960" marT="60960" marB="6096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1400" b="0" i="0" u="none" strike="noStrike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ϕ</a:t>
                      </a:r>
                      <a:r>
                        <a:rPr lang="el-GR" sz="140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（</a:t>
                      </a:r>
                      <a:r>
                        <a:rPr lang="zh-CN" alt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内锥值）</a:t>
                      </a:r>
                    </a:p>
                  </a:txBody>
                  <a:tcPr marL="60960" marR="60960" marT="60960" marB="6096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1400" b="0" i="0" u="none" strike="noStrike">
                          <a:effectLst/>
                          <a:latin typeface="+mn-lt"/>
                        </a:rPr>
                        <a:t>ϕ</a:t>
                      </a:r>
                      <a:r>
                        <a:rPr lang="el-GR" sz="1400">
                          <a:effectLst/>
                          <a:latin typeface="+mn-lt"/>
                        </a:rPr>
                        <a:t>（</a:t>
                      </a:r>
                      <a:r>
                        <a:rPr lang="zh-CN" altLang="en-US" sz="1400">
                          <a:effectLst/>
                          <a:latin typeface="+mn-lt"/>
                        </a:rPr>
                        <a:t>角度）</a:t>
                      </a:r>
                    </a:p>
                  </a:txBody>
                  <a:tcPr marL="60960" marR="60960" marT="60960" marB="6096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1400" b="0" i="0" u="none" strike="noStrike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γ</a:t>
                      </a:r>
                      <a:r>
                        <a:rPr lang="el-GR" sz="140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（</a:t>
                      </a:r>
                      <a:r>
                        <a:rPr lang="zh-CN" alt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外锥值）</a:t>
                      </a:r>
                    </a:p>
                  </a:txBody>
                  <a:tcPr marL="60960" marR="60960" marT="60960" marB="6096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1400" b="0" i="0" u="none" strike="noStrike">
                          <a:effectLst/>
                          <a:latin typeface="+mn-lt"/>
                        </a:rPr>
                        <a:t>γ</a:t>
                      </a:r>
                      <a:r>
                        <a:rPr lang="el-GR" sz="1400">
                          <a:effectLst/>
                          <a:latin typeface="+mn-lt"/>
                        </a:rPr>
                        <a:t>（</a:t>
                      </a:r>
                      <a:r>
                        <a:rPr lang="zh-CN" altLang="en-US" sz="1400">
                          <a:effectLst/>
                          <a:latin typeface="+mn-lt"/>
                        </a:rPr>
                        <a:t>角度）</a:t>
                      </a:r>
                    </a:p>
                  </a:txBody>
                  <a:tcPr marL="60960" marR="60960" marT="60960" marB="6096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1400" b="0" i="0" u="none" strike="noStrike">
                          <a:effectLst/>
                          <a:latin typeface="+mn-lt"/>
                        </a:rPr>
                        <a:t>ϵ</a:t>
                      </a:r>
                      <a:endParaRPr lang="el-GR" sz="1400">
                        <a:effectLst/>
                        <a:latin typeface="+mn-lt"/>
                      </a:endParaRPr>
                    </a:p>
                  </a:txBody>
                  <a:tcPr marL="60960" marR="60960" marT="60960" marB="6096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effectLst/>
                          <a:latin typeface="+mn-lt"/>
                        </a:rPr>
                        <a:t>I</a:t>
                      </a:r>
                      <a:endParaRPr lang="en-US" sz="1400">
                        <a:effectLst/>
                        <a:latin typeface="+mn-lt"/>
                      </a:endParaRPr>
                    </a:p>
                  </a:txBody>
                  <a:tcPr marL="60960" marR="60960" marT="60960" marB="6096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03097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40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0.87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400">
                          <a:effectLst/>
                          <a:latin typeface="+mn-lt"/>
                        </a:rPr>
                        <a:t>30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40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0.91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400">
                          <a:effectLst/>
                          <a:latin typeface="+mn-lt"/>
                        </a:rPr>
                        <a:t>25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40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0.82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400">
                          <a:effectLst/>
                          <a:latin typeface="+mn-lt"/>
                        </a:rPr>
                        <a:t>35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400">
                          <a:effectLst/>
                          <a:latin typeface="+mn-lt"/>
                        </a:rPr>
                        <a:t>0.91 - 0.82 = 0.09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400">
                          <a:effectLst/>
                          <a:latin typeface="+mn-lt"/>
                        </a:rPr>
                        <a:t>0.87 - 0.82 / 0.09 = 0.56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31975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40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0.9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400">
                          <a:effectLst/>
                          <a:latin typeface="+mn-lt"/>
                        </a:rPr>
                        <a:t>26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40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0.91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400">
                          <a:effectLst/>
                          <a:latin typeface="+mn-lt"/>
                        </a:rPr>
                        <a:t>25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40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0.82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400">
                          <a:effectLst/>
                          <a:latin typeface="+mn-lt"/>
                        </a:rPr>
                        <a:t>35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400">
                          <a:effectLst/>
                          <a:latin typeface="+mn-lt"/>
                        </a:rPr>
                        <a:t>0.91 - 0.82 = 0.09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400">
                          <a:effectLst/>
                          <a:latin typeface="+mn-lt"/>
                        </a:rPr>
                        <a:t>0.9 - 0.82 / 0.09 = 0.89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8347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40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0.97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400">
                          <a:effectLst/>
                          <a:latin typeface="+mn-lt"/>
                        </a:rPr>
                        <a:t>14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40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0.91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400">
                          <a:effectLst/>
                          <a:latin typeface="+mn-lt"/>
                        </a:rPr>
                        <a:t>25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40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0.82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400">
                          <a:effectLst/>
                          <a:latin typeface="+mn-lt"/>
                        </a:rPr>
                        <a:t>35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400">
                          <a:effectLst/>
                          <a:latin typeface="+mn-lt"/>
                        </a:rPr>
                        <a:t>0.91 - 0.82 = 0.09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400">
                          <a:effectLst/>
                          <a:latin typeface="+mn-lt"/>
                        </a:rPr>
                        <a:t>0.97 - 0.82 / 0.09 = 1.67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12800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40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0.83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400">
                          <a:effectLst/>
                          <a:latin typeface="+mn-lt"/>
                        </a:rPr>
                        <a:t>34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40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0.91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400">
                          <a:effectLst/>
                          <a:latin typeface="+mn-lt"/>
                        </a:rPr>
                        <a:t>25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40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0.82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400">
                          <a:effectLst/>
                          <a:latin typeface="+mn-lt"/>
                        </a:rPr>
                        <a:t>35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400">
                          <a:effectLst/>
                          <a:latin typeface="+mn-lt"/>
                        </a:rPr>
                        <a:t>0.91 - 0.82 = 0.09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400">
                          <a:effectLst/>
                          <a:latin typeface="+mn-lt"/>
                        </a:rPr>
                        <a:t>0.83 - 0.82 / 0.09 = 0.11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73356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40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0.64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400">
                          <a:effectLst/>
                          <a:latin typeface="+mn-lt"/>
                        </a:rPr>
                        <a:t>50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40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0.91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400">
                          <a:effectLst/>
                          <a:latin typeface="+mn-lt"/>
                        </a:rPr>
                        <a:t>25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40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0.82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400">
                          <a:effectLst/>
                          <a:latin typeface="+mn-lt"/>
                        </a:rPr>
                        <a:t>35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400">
                          <a:effectLst/>
                          <a:latin typeface="+mn-lt"/>
                        </a:rPr>
                        <a:t>0.91 - 0.82 = 0.09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400">
                          <a:effectLst/>
                          <a:latin typeface="+mn-lt"/>
                        </a:rPr>
                        <a:t>0.64 - 0.82 / 0.09 = -2.0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3189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40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0.966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400">
                          <a:effectLst/>
                          <a:latin typeface="+mn-lt"/>
                        </a:rPr>
                        <a:t>15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40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0.9978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400">
                          <a:effectLst/>
                          <a:latin typeface="+mn-lt"/>
                        </a:rPr>
                        <a:t>12.5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40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0.953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400">
                          <a:effectLst/>
                          <a:latin typeface="+mn-lt"/>
                        </a:rPr>
                        <a:t>17.5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400">
                          <a:effectLst/>
                          <a:latin typeface="+mn-lt"/>
                        </a:rPr>
                        <a:t>0.966 - 0.953 = 0.0448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400">
                          <a:effectLst/>
                          <a:latin typeface="+mn-lt"/>
                        </a:rPr>
                        <a:t>0.966 - 0.953 / 0.0448 = 0.29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4203379"/>
                  </a:ext>
                </a:extLst>
              </a:tr>
            </a:tbl>
          </a:graphicData>
        </a:graphic>
      </p:graphicFrame>
      <p:sp>
        <p:nvSpPr>
          <p:cNvPr id="11" name="文本框 10">
            <a:extLst>
              <a:ext uri="{FF2B5EF4-FFF2-40B4-BE49-F238E27FC236}">
                <a16:creationId xmlns:a16="http://schemas.microsoft.com/office/drawing/2014/main" id="{ACAAD5AF-1758-490C-8ECE-B06D23DD0DEB}"/>
              </a:ext>
            </a:extLst>
          </p:cNvPr>
          <p:cNvSpPr txBox="1"/>
          <p:nvPr/>
        </p:nvSpPr>
        <p:spPr>
          <a:xfrm>
            <a:off x="1244448" y="1142795"/>
            <a:ext cx="8572851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zh-CN" altLang="en-US" b="0" i="0">
                <a:solidFill>
                  <a:srgbClr val="222222"/>
                </a:solidFill>
                <a:effectLst/>
                <a:latin typeface="+mn-ea"/>
              </a:rPr>
              <a:t>模拟一个</a:t>
            </a:r>
            <a:r>
              <a:rPr lang="zh-CN" altLang="en-US">
                <a:latin typeface="+mn-ea"/>
              </a:rPr>
              <a:t>内</a:t>
            </a:r>
            <a:r>
              <a:rPr lang="zh-CN" altLang="en-US" b="0" i="0">
                <a:solidFill>
                  <a:srgbClr val="222222"/>
                </a:solidFill>
                <a:effectLst/>
                <a:latin typeface="+mn-ea"/>
              </a:rPr>
              <a:t>圆锥和一个</a:t>
            </a:r>
            <a:r>
              <a:rPr lang="zh-CN" altLang="en-US">
                <a:latin typeface="+mn-ea"/>
              </a:rPr>
              <a:t>外</a:t>
            </a:r>
            <a:r>
              <a:rPr lang="zh-CN" altLang="en-US" b="0" i="0">
                <a:solidFill>
                  <a:srgbClr val="222222"/>
                </a:solidFill>
                <a:effectLst/>
                <a:latin typeface="+mn-ea"/>
              </a:rPr>
              <a:t>圆锥</a:t>
            </a:r>
            <a:r>
              <a:rPr lang="en-US" altLang="zh-CN" b="0" i="0">
                <a:solidFill>
                  <a:srgbClr val="222222"/>
                </a:solidFill>
                <a:effectLst/>
                <a:latin typeface="+mn-ea"/>
              </a:rPr>
              <a:t>,</a:t>
            </a:r>
            <a:r>
              <a:rPr lang="zh-CN" altLang="en-US" b="0" i="0">
                <a:solidFill>
                  <a:srgbClr val="22222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让光从内圆锥逐渐减暗</a:t>
            </a:r>
            <a:endParaRPr lang="zh-CN" altLang="en-US">
              <a:latin typeface="+mn-ea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45A8331-2AEB-4BC9-B2D7-B615161528D3}"/>
              </a:ext>
            </a:extLst>
          </p:cNvPr>
          <p:cNvSpPr txBox="1"/>
          <p:nvPr/>
        </p:nvSpPr>
        <p:spPr>
          <a:xfrm>
            <a:off x="6946378" y="2020272"/>
            <a:ext cx="2594610" cy="64633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zh-CN" altLang="en-US" b="0" i="0">
                <a:effectLst/>
                <a:latin typeface="+mn-ea"/>
              </a:rPr>
              <a:t>如果片段在内圆锥之内，它的强度就是</a:t>
            </a:r>
            <a:r>
              <a:rPr lang="en-US" altLang="zh-CN" b="0" i="0">
                <a:effectLst/>
                <a:latin typeface="+mn-ea"/>
              </a:rPr>
              <a:t>1.0</a:t>
            </a:r>
            <a:endParaRPr lang="zh-CN" altLang="en-US">
              <a:latin typeface="+mn-ea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AF7233BB-22BE-4654-B784-8B9418F46583}"/>
              </a:ext>
            </a:extLst>
          </p:cNvPr>
          <p:cNvSpPr txBox="1"/>
          <p:nvPr/>
        </p:nvSpPr>
        <p:spPr>
          <a:xfrm>
            <a:off x="941871" y="12037933"/>
            <a:ext cx="9091913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b="0" i="0">
                <a:solidFill>
                  <a:srgbClr val="E0E2E4"/>
                </a:solidFill>
                <a:effectLst/>
              </a:rPr>
              <a:t>ourShader.setFloat(</a:t>
            </a:r>
            <a:r>
              <a:rPr lang="en-US" altLang="zh-CN" b="0" i="0">
                <a:solidFill>
                  <a:srgbClr val="EC7600"/>
                </a:solidFill>
                <a:effectLst/>
              </a:rPr>
              <a:t>"light.outerCutOff"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, glm::</a:t>
            </a:r>
            <a:r>
              <a:rPr lang="en-US" altLang="zh-CN" b="0" i="0">
                <a:solidFill>
                  <a:srgbClr val="8CBBAD"/>
                </a:solidFill>
                <a:effectLst/>
              </a:rPr>
              <a:t>cos</a:t>
            </a:r>
            <a:r>
              <a:rPr lang="en-US" altLang="zh-CN"/>
              <a:t>(glm::radians(</a:t>
            </a:r>
            <a:r>
              <a:rPr lang="en-US" altLang="zh-CN" b="0" i="0">
                <a:solidFill>
                  <a:srgbClr val="FFCD22"/>
                </a:solidFill>
                <a:effectLst/>
              </a:rPr>
              <a:t>17.5f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)));</a:t>
            </a:r>
            <a:endParaRPr lang="zh-CN" altLang="en-US">
              <a:cs typeface="Calibri" panose="020F0502020204030204" pitchFamily="34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DA3B19D7-29FB-4A62-9D87-E13D3B19308F}"/>
              </a:ext>
            </a:extLst>
          </p:cNvPr>
          <p:cNvSpPr txBox="1"/>
          <p:nvPr/>
        </p:nvSpPr>
        <p:spPr>
          <a:xfrm>
            <a:off x="2503788" y="10168191"/>
            <a:ext cx="6138789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/>
              <a:t>clamp</a:t>
            </a:r>
            <a:r>
              <a:rPr lang="zh-CN" altLang="en-US" b="0" i="0">
                <a:solidFill>
                  <a:srgbClr val="22222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函数，它把第一个参数约束</a:t>
            </a:r>
            <a:r>
              <a:rPr lang="en-US" altLang="zh-CN" b="0" i="0">
                <a:solidFill>
                  <a:srgbClr val="22222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(Clamp)</a:t>
            </a:r>
            <a:r>
              <a:rPr lang="zh-CN" altLang="en-US" b="0" i="0">
                <a:solidFill>
                  <a:srgbClr val="22222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在了</a:t>
            </a:r>
            <a:r>
              <a:rPr lang="en-US" altLang="zh-CN" b="0" i="0">
                <a:solidFill>
                  <a:srgbClr val="22222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0.0</a:t>
            </a:r>
            <a:r>
              <a:rPr lang="zh-CN" altLang="en-US" b="0" i="0">
                <a:solidFill>
                  <a:srgbClr val="22222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到</a:t>
            </a:r>
            <a:r>
              <a:rPr lang="en-US" altLang="zh-CN" b="0" i="0">
                <a:solidFill>
                  <a:srgbClr val="22222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1.0</a:t>
            </a:r>
            <a:r>
              <a:rPr lang="zh-CN" altLang="en-US" b="0" i="0">
                <a:solidFill>
                  <a:srgbClr val="22222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之间</a:t>
            </a:r>
            <a:endParaRPr lang="zh-CN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A9F3B63B-D584-401B-B573-79CB561681F2}"/>
              </a:ext>
            </a:extLst>
          </p:cNvPr>
          <p:cNvSpPr txBox="1"/>
          <p:nvPr/>
        </p:nvSpPr>
        <p:spPr>
          <a:xfrm>
            <a:off x="2438400" y="288715"/>
            <a:ext cx="53111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i="0">
                <a:solidFill>
                  <a:srgbClr val="FFC000"/>
                </a:solidFill>
                <a:effectLst/>
                <a:latin typeface="Gudea"/>
              </a:rPr>
              <a:t>Smooth/Soft edges</a:t>
            </a:r>
          </a:p>
        </p:txBody>
      </p:sp>
      <p:pic>
        <p:nvPicPr>
          <p:cNvPr id="148" name="图形 147" descr="手电筒">
            <a:extLst>
              <a:ext uri="{FF2B5EF4-FFF2-40B4-BE49-F238E27FC236}">
                <a16:creationId xmlns:a16="http://schemas.microsoft.com/office/drawing/2014/main" id="{0A3D6F7E-5F59-4B46-AF4D-4EB5F602B4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8032713">
            <a:off x="5501068" y="2780022"/>
            <a:ext cx="539117" cy="539117"/>
          </a:xfrm>
          <a:prstGeom prst="rect">
            <a:avLst/>
          </a:prstGeom>
        </p:spPr>
      </p:pic>
      <p:cxnSp>
        <p:nvCxnSpPr>
          <p:cNvPr id="150" name="直接箭头连接符 149">
            <a:extLst>
              <a:ext uri="{FF2B5EF4-FFF2-40B4-BE49-F238E27FC236}">
                <a16:creationId xmlns:a16="http://schemas.microsoft.com/office/drawing/2014/main" id="{3C962E9E-9D38-4953-BE49-C49ECCE3A426}"/>
              </a:ext>
            </a:extLst>
          </p:cNvPr>
          <p:cNvCxnSpPr>
            <a:cxnSpLocks/>
          </p:cNvCxnSpPr>
          <p:nvPr/>
        </p:nvCxnSpPr>
        <p:spPr>
          <a:xfrm>
            <a:off x="5764536" y="3294051"/>
            <a:ext cx="0" cy="20421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53" name="直接箭头连接符 152">
            <a:extLst>
              <a:ext uri="{FF2B5EF4-FFF2-40B4-BE49-F238E27FC236}">
                <a16:creationId xmlns:a16="http://schemas.microsoft.com/office/drawing/2014/main" id="{28FD24ED-57C6-485F-B407-2956F624E884}"/>
              </a:ext>
            </a:extLst>
          </p:cNvPr>
          <p:cNvCxnSpPr>
            <a:cxnSpLocks/>
            <a:endCxn id="154" idx="2"/>
          </p:cNvCxnSpPr>
          <p:nvPr/>
        </p:nvCxnSpPr>
        <p:spPr>
          <a:xfrm flipH="1">
            <a:off x="4792237" y="3294051"/>
            <a:ext cx="972300" cy="20887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59" name="直接箭头连接符 158">
            <a:extLst>
              <a:ext uri="{FF2B5EF4-FFF2-40B4-BE49-F238E27FC236}">
                <a16:creationId xmlns:a16="http://schemas.microsoft.com/office/drawing/2014/main" id="{F2E9CB81-3D9D-4DAA-B8FF-4AA1D0DACEAC}"/>
              </a:ext>
            </a:extLst>
          </p:cNvPr>
          <p:cNvCxnSpPr>
            <a:endCxn id="157" idx="2"/>
          </p:cNvCxnSpPr>
          <p:nvPr/>
        </p:nvCxnSpPr>
        <p:spPr>
          <a:xfrm flipH="1">
            <a:off x="5278387" y="3294051"/>
            <a:ext cx="486149" cy="20459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1" name="直接箭头连接符 160">
            <a:extLst>
              <a:ext uri="{FF2B5EF4-FFF2-40B4-BE49-F238E27FC236}">
                <a16:creationId xmlns:a16="http://schemas.microsoft.com/office/drawing/2014/main" id="{017883DF-4A68-4872-ADC0-0DE0BC843A44}"/>
              </a:ext>
            </a:extLst>
          </p:cNvPr>
          <p:cNvCxnSpPr>
            <a:cxnSpLocks/>
          </p:cNvCxnSpPr>
          <p:nvPr/>
        </p:nvCxnSpPr>
        <p:spPr>
          <a:xfrm flipH="1">
            <a:off x="5538166" y="3294051"/>
            <a:ext cx="226373" cy="2045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440" name="图片 439">
            <a:extLst>
              <a:ext uri="{FF2B5EF4-FFF2-40B4-BE49-F238E27FC236}">
                <a16:creationId xmlns:a16="http://schemas.microsoft.com/office/drawing/2014/main" id="{441A0673-B412-4D2C-B4D3-8E4C4D5080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5662" y="3044171"/>
            <a:ext cx="3284187" cy="2625682"/>
          </a:xfrm>
          <a:prstGeom prst="rect">
            <a:avLst/>
          </a:prstGeom>
        </p:spPr>
      </p:pic>
      <p:pic>
        <p:nvPicPr>
          <p:cNvPr id="554" name="图片 553">
            <a:extLst>
              <a:ext uri="{FF2B5EF4-FFF2-40B4-BE49-F238E27FC236}">
                <a16:creationId xmlns:a16="http://schemas.microsoft.com/office/drawing/2014/main" id="{2A0A56D4-E795-4835-A487-11145331E04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50305" y="3049580"/>
            <a:ext cx="2960598" cy="2641196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547" name="墨迹 546">
                <a:extLst>
                  <a:ext uri="{FF2B5EF4-FFF2-40B4-BE49-F238E27FC236}">
                    <a16:creationId xmlns:a16="http://schemas.microsoft.com/office/drawing/2014/main" id="{625DC1DE-793C-4A15-9E7D-41F282DD10DD}"/>
                  </a:ext>
                </a:extLst>
              </p14:cNvPr>
              <p14:cNvContentPartPr/>
              <p14:nvPr/>
            </p14:nvContentPartPr>
            <p14:xfrm>
              <a:off x="10240740" y="9547560"/>
              <a:ext cx="360" cy="360"/>
            </p14:xfrm>
          </p:contentPart>
        </mc:Choice>
        <mc:Fallback>
          <p:pic>
            <p:nvPicPr>
              <p:cNvPr id="547" name="墨迹 546">
                <a:extLst>
                  <a:ext uri="{FF2B5EF4-FFF2-40B4-BE49-F238E27FC236}">
                    <a16:creationId xmlns:a16="http://schemas.microsoft.com/office/drawing/2014/main" id="{625DC1DE-793C-4A15-9E7D-41F282DD10D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0232100" y="9538560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86086764"/>
      </p:ext>
    </p:extLst>
  </p:cSld>
  <p:clrMapOvr>
    <a:masterClrMapping/>
  </p:clrMapOvr>
</p:sld>
</file>

<file path=ppt/theme/theme1.xml><?xml version="1.0" encoding="utf-8"?>
<a:theme xmlns:a="http://schemas.openxmlformats.org/drawingml/2006/main" name="4_第一PPT，www.1ppt.com">
  <a:themeElements>
    <a:clrScheme name="字幕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Cambria-Calibri">
      <a:majorFont>
        <a:latin typeface="Cambria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反射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40000"/>
                <a:lumMod val="105000"/>
              </a:schemeClr>
            </a:gs>
            <a:gs pos="41000">
              <a:schemeClr val="phClr">
                <a:tint val="57000"/>
                <a:satMod val="160000"/>
                <a:lumMod val="99000"/>
              </a:schemeClr>
            </a:gs>
            <a:gs pos="100000">
              <a:schemeClr val="phClr">
                <a:tint val="80000"/>
                <a:satMod val="18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7000"/>
                <a:satMod val="115000"/>
                <a:lumMod val="114000"/>
              </a:schemeClr>
            </a:gs>
            <a:gs pos="60000">
              <a:schemeClr val="phClr">
                <a:tint val="100000"/>
                <a:shade val="96000"/>
                <a:satMod val="100000"/>
                <a:lumMod val="108000"/>
              </a:schemeClr>
            </a:gs>
            <a:gs pos="100000">
              <a:schemeClr val="phClr">
                <a:shade val="91000"/>
                <a:sat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50800" dist="31750" dir="5400000" sy="98000" rotWithShape="0">
              <a:srgbClr val="000000">
                <a:alpha val="47000"/>
              </a:srgbClr>
            </a:outerShdw>
          </a:effectLst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>
            <a:bevelT w="25400" h="44450"/>
          </a:sp3d>
        </a:effectStyle>
        <a:effectStyle>
          <a:effectLst>
            <a:reflection blurRad="25400" stA="32000" endPos="28000" dist="8889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2000" dirty="0" smtClean="0">
            <a:solidFill>
              <a:schemeClr val="bg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第4章：程序流程之循环</Template>
  <TotalTime>5496</TotalTime>
  <Words>1261</Words>
  <Application>Microsoft Office PowerPoint</Application>
  <PresentationFormat>自定义</PresentationFormat>
  <Paragraphs>223</Paragraphs>
  <Slides>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7" baseType="lpstr">
      <vt:lpstr>Gudea</vt:lpstr>
      <vt:lpstr>等线</vt:lpstr>
      <vt:lpstr>华文琥珀</vt:lpstr>
      <vt:lpstr>隶书</vt:lpstr>
      <vt:lpstr>宋体</vt:lpstr>
      <vt:lpstr>Microsoft Yahei</vt:lpstr>
      <vt:lpstr>Arial</vt:lpstr>
      <vt:lpstr>Calibri</vt:lpstr>
      <vt:lpstr>Cambria</vt:lpstr>
      <vt:lpstr>Cambria Math</vt:lpstr>
      <vt:lpstr>Courier New</vt:lpstr>
      <vt:lpstr>Open Sans</vt:lpstr>
      <vt:lpstr>4_第一PPT，www.1ppt.com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蔡乐</dc:creator>
  <cp:lastModifiedBy>乐</cp:lastModifiedBy>
  <cp:revision>1742</cp:revision>
  <dcterms:created xsi:type="dcterms:W3CDTF">2020-06-26T01:00:00Z</dcterms:created>
  <dcterms:modified xsi:type="dcterms:W3CDTF">2022-02-20T03:46:43Z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2052-11.1.0.10700</vt:lpwstr>
  </property>
  <property fmtid="{D5CDD505-2E9C-101B-9397-08002B2CF9AE}" pid="3" name="ICV">
    <vt:lpwstr>35C8A0B9FA4B4BC7B03E97E74C2317FB</vt:lpwstr>
  </property>
</Properties>
</file>