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1" r:id="rId2"/>
    <p:sldId id="322" r:id="rId3"/>
    <p:sldId id="323" r:id="rId4"/>
    <p:sldId id="324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5" y="-282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opengl.com/code_viewer.php?code=lighting/multiple_lights-exercise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56999" y="2801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多光源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36867" y="850948"/>
            <a:ext cx="8751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创建一个包含六个光源的场景。我们将模拟一个类似太阳的定向光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(Directional Light)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光源，四个分散在场景中的点光源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(Point Light)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，以及一个手电筒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(Flashlight)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6866" y="1698741"/>
            <a:ext cx="851193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定义一个用于输出的变量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output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818E96"/>
                </a:solidFill>
                <a:latin typeface="Courier New" panose="02070309020205020404" pitchFamily="49" charset="0"/>
              </a:rPr>
              <a:t>自定义一个定向光的函数，并调用它</a:t>
            </a:r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output += someFunctionToCalculateDirectionalLight();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定义一个点光源的函数，并调用它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nr_of_point_lights; i++)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output += someFunctionToCalculatePointLight();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定义一个聚光的函数，并调用它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output += someFunctionToCalculateSpotLight();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(output,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6866" y="5593522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定向光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3609" y="9689294"/>
            <a:ext cx="851193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CalcDirLight(DirLight light,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normal,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lightDir = normalize(-light.direction);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diffuse shading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specular shading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reflectDir = reflect(-lightDir, normal);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material.shininess);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combine results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ambient = light.ambient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diffuse = light.diffuse * diff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specular = light.specular * spec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(texture(material.specular, TexCoords));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(ambient + diffuse + specular);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3609" y="8102837"/>
            <a:ext cx="851193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directional light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"dirLight.direction"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2858" y="6023979"/>
            <a:ext cx="851193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DirLight dirLight;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1333" y="844957"/>
            <a:ext cx="9002471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PointLight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constant;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linear;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quadratic;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#define NR_POINT_LIGHTS 4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PointLight pointLights[NR_POINT_LIGHTS];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69" y="578054"/>
            <a:ext cx="3738722" cy="26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723234" y="3472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点光源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6473" y="4099039"/>
            <a:ext cx="9285886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CalcPointLight(PointLight light,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normalize(light.position - fragPos);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 shading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 shading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material.shininess);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attenuation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length(light.position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	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/(light.constant+light.linear*distance+light.quadratic*(distance*distance));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combine results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light.ambient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light.diffuse * diff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light.specular * spec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(texture(material.specular, TexCoords));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ambient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attenuation;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(ambient + diffuse + specular);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7874DB-F2B8-4507-A304-083FD8125ACC}"/>
              </a:ext>
            </a:extLst>
          </p:cNvPr>
          <p:cNvSpPr txBox="1"/>
          <p:nvPr/>
        </p:nvSpPr>
        <p:spPr>
          <a:xfrm>
            <a:off x="692308" y="10209981"/>
            <a:ext cx="924052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point light 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"pointLights[0].position"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pointLightPositions[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"pointLights[0].constant"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"pointLights[0].linear"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0.09f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"pointLights[0].quadratic"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0.032f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point light 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point light 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point light 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B69F1B-2247-486D-9623-518A32C77557}"/>
              </a:ext>
            </a:extLst>
          </p:cNvPr>
          <p:cNvSpPr txBox="1"/>
          <p:nvPr/>
        </p:nvSpPr>
        <p:spPr>
          <a:xfrm>
            <a:off x="6001184" y="8326297"/>
            <a:ext cx="395089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pointLightPositions[] =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5057" y="9927582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合并结果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5480" y="833462"/>
            <a:ext cx="9834177" cy="7017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calculates the color when using a spot light.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CalcSpotLight(SpotLight light,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normalize(light.position - fragPos);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 shading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 shading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material.shininess);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attenuation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length(light.position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(light.constant + light.linear * distance + light.quadratic * (distance * distance));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spotlight intensity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theta = dot(lightDir, normalize(-light.direction));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epsilon = light.cutOff - light.outerCutOff;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intensity = clamp((theta - light.outerCutOff) / epsilon,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combine results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light.ambient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light.diffuse * diff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light.specular * spec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(texture(material.specular, TexCoords));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ambient *= attenuation * intensity;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attenuation * intensity;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attenuation * intensity;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(ambient + diffuse + specular);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2339ED-6714-42D3-BB98-D991DDF92CE9}"/>
              </a:ext>
            </a:extLst>
          </p:cNvPr>
          <p:cNvSpPr txBox="1"/>
          <p:nvPr/>
        </p:nvSpPr>
        <p:spPr>
          <a:xfrm>
            <a:off x="605224" y="10296914"/>
            <a:ext cx="924052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properties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phase 1: Directional lighting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CalcDirLight(dirLight, norm, viewDir);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phase 2: Point lights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NR_POINT_LIGHTS; i++)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result += CalcPointLight(pointLights[i], norm, FragPos, viewDir);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phase 3: Spot light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CalcSpotLight(spotLight, norm, FragPos, viewDir);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451CC4-58B5-4764-A9BF-A225C37607B1}"/>
              </a:ext>
            </a:extLst>
          </p:cNvPr>
          <p:cNvSpPr txBox="1"/>
          <p:nvPr/>
        </p:nvSpPr>
        <p:spPr>
          <a:xfrm>
            <a:off x="3000756" y="409980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latin typeface="Open Sans" panose="020B0606030504020204" pitchFamily="34" charset="0"/>
              </a:rPr>
              <a:t>聚光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F64AB8-BEE5-4411-97DF-A51F9DBD1E18}"/>
              </a:ext>
            </a:extLst>
          </p:cNvPr>
          <p:cNvSpPr txBox="1"/>
          <p:nvPr/>
        </p:nvSpPr>
        <p:spPr>
          <a:xfrm>
            <a:off x="395480" y="7850768"/>
            <a:ext cx="983417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spotLight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lightingShader.setVec3(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"spotLight.position"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camera.Position); lightingShader.setVec3(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"spotLight.direction"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camera.Front); lightingShader.setVec3(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"spotLight.ambient"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lightingShader.setFloat(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"spotLight.cutOff"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(glm::radians(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lightingShader.setFloat(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"spotLight.outerCutOff"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(glm::radians(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2680" y="884535"/>
            <a:ext cx="804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你能通过调节光照属性变量，（大概地）重现最后一张图片上不同的氛围吗？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参考解答</a:t>
            </a:r>
            <a:endParaRPr lang="zh-CN" altLang="en-US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0020" y="2979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练习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15" y="1441013"/>
            <a:ext cx="5188585" cy="39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852A97-0819-43E9-A03E-D4ED647E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371" y="6041747"/>
            <a:ext cx="4021257" cy="3203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A15770-D45C-43DF-A0EF-CF43C75A9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691" y="6041747"/>
            <a:ext cx="4031716" cy="32036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811</TotalTime>
  <Words>1230</Words>
  <Application>Microsoft Office PowerPoint</Application>
  <PresentationFormat>自定义</PresentationFormat>
  <Paragraphs>140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华文琥珀</vt:lpstr>
      <vt:lpstr>微软雅黑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1767</cp:revision>
  <dcterms:created xsi:type="dcterms:W3CDTF">2020-06-26T01:00:00Z</dcterms:created>
  <dcterms:modified xsi:type="dcterms:W3CDTF">2022-02-21T06:59:25Z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