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6" r:id="rId2"/>
    <p:sldId id="317" r:id="rId3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5519" autoAdjust="0"/>
  </p:normalViewPr>
  <p:slideViewPr>
    <p:cSldViewPr snapToGrid="0" showGuides="1">
      <p:cViewPr varScale="1">
        <p:scale>
          <a:sx n="44" d="100"/>
          <a:sy n="44" d="100"/>
        </p:scale>
        <p:origin x="2386" y="7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download/details.aspx?id=6812" TargetMode="External"/><Relationship Id="rId3" Type="http://schemas.openxmlformats.org/officeDocument/2006/relationships/hyperlink" Target="http://assimp.org/index.php/downloads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make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502569" y="4249714"/>
            <a:ext cx="7534910" cy="428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模型加载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6902" y="979694"/>
            <a:ext cx="482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不太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手工定义房子、汽车或者人形角色这样的复杂形状所有的顶点、法线和纹理坐标。我们想要的是将这些模型</a:t>
            </a:r>
            <a:r>
              <a:rPr lang="zh-CN" altLang="en-US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到程序当中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5739" y="2132057"/>
            <a:ext cx="36331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不同种类的文件格式有很多，它们之间通常并没有一个通用的结构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8970" y="2900712"/>
            <a:ext cx="4846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Asset Import Library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b="0" i="0" u="none" strike="noStrike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一个非常流行的模型</a:t>
            </a:r>
            <a:r>
              <a:rPr lang="zh-CN" altLang="en-US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将所有的模型数据加载至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的通用数据结构中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9" y="4277997"/>
            <a:ext cx="7620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877315" y="9088040"/>
            <a:ext cx="887050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场景</a:t>
            </a:r>
            <a:r>
              <a:rPr lang="zh-CN" altLang="en-US" b="1" u="sng">
                <a:solidFill>
                  <a:srgbClr val="222222"/>
                </a:solidFill>
                <a:latin typeface="+mn-ea"/>
              </a:rPr>
              <a:t>（</a:t>
            </a:r>
            <a:r>
              <a:rPr lang="en-US" altLang="zh-CN" b="1" u="sng">
                <a:solidFill>
                  <a:srgbClr val="222222"/>
                </a:solidFill>
                <a:latin typeface="+mn-ea"/>
              </a:rPr>
              <a:t>Scene</a:t>
            </a:r>
            <a:r>
              <a:rPr lang="zh-CN" altLang="en-US" b="1" u="sng">
                <a:solidFill>
                  <a:srgbClr val="222222"/>
                </a:solidFill>
                <a:latin typeface="+mn-ea"/>
              </a:rPr>
              <a:t>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：所有的场景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/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模型数据（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材质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网格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）都包含在场景对象中。场景对象也包含了场景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根节点的引用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根节点（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Root Node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场景根节点可能包含子节点（和其它的节点一样），它会有一系列指向场景对象中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数组中储存的</a:t>
            </a:r>
            <a:r>
              <a:rPr lang="zh-CN" altLang="en-US" b="0" i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+mn-ea"/>
              </a:rPr>
              <a:t>网格数据的索引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。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zh-CN" altLang="en-US" b="0" i="0">
              <a:solidFill>
                <a:srgbClr val="222222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对象：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一个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对象本身包含了渲染所需要的所有相关数据，像是顶点位置、法向量、纹理坐标、面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(Face)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和物体的材质。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面（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Face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：一个网格包含了多个面。面代表的是物体的渲染图元（三角形、方形、点）。一个面包含了组成图元的顶点的索引（见</a:t>
            </a:r>
            <a:r>
              <a:rPr lang="zh-CN" altLang="en-US" b="0" i="0" strike="noStrike">
                <a:solidFill>
                  <a:srgbClr val="008CBA"/>
                </a:solidFill>
                <a:effectLst/>
                <a:latin typeface="+mn-ea"/>
              </a:rPr>
              <a:t>你好，三角形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材料（</a:t>
            </a:r>
            <a:r>
              <a:rPr lang="en-US" altLang="zh-CN" b="1" i="0" u="sng">
                <a:solidFill>
                  <a:srgbClr val="222222"/>
                </a:solidFill>
                <a:effectLst/>
                <a:latin typeface="+mn-ea"/>
              </a:rPr>
              <a:t>Material</a:t>
            </a:r>
            <a:r>
              <a:rPr lang="zh-CN" altLang="en-US" b="1" i="0" u="sng">
                <a:solidFill>
                  <a:srgbClr val="222222"/>
                </a:solidFill>
                <a:effectLst/>
                <a:latin typeface="+mn-ea"/>
              </a:rPr>
              <a:t>）对象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：一个网格也包含了一个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Material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对象，它包含了一些函数能让我们获取物体的材质属性，比如说颜色和纹理贴图（比如漫反射和镜面光贴图）。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39114" y="10332981"/>
            <a:ext cx="545973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Scene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下的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数组储存了真正的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Mesh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对象，节点中的</a:t>
            </a:r>
            <a:r>
              <a:rPr lang="en-US" altLang="zh-CN" b="0" i="0">
                <a:solidFill>
                  <a:srgbClr val="222277"/>
                </a:solidFill>
                <a:effectLst/>
                <a:latin typeface="+mn-ea"/>
              </a:rPr>
              <a:t>mMeshes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数组保存的只是场景中网格数组的索引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E5A2C2-34EE-4495-9DE7-E5C18ED8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723" y="979694"/>
            <a:ext cx="4223047" cy="306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9F6044-BDC9-46C7-87A2-E3D226C3441C}"/>
              </a:ext>
            </a:extLst>
          </p:cNvPr>
          <p:cNvSpPr txBox="1"/>
          <p:nvPr/>
        </p:nvSpPr>
        <p:spPr>
          <a:xfrm>
            <a:off x="3063240" y="3385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编译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Assimp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04E097-1C6F-44C7-8241-97ABBE12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68" y="12848996"/>
            <a:ext cx="3629025" cy="1190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F0A8C-7062-4EF3-AF7C-1B893EBF4495}"/>
              </a:ext>
            </a:extLst>
          </p:cNvPr>
          <p:cNvSpPr txBox="1"/>
          <p:nvPr/>
        </p:nvSpPr>
        <p:spPr>
          <a:xfrm>
            <a:off x="1192696" y="13090365"/>
            <a:ext cx="34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需要将编译生成的</a:t>
            </a:r>
            <a:r>
              <a:rPr lang="en-US" altLang="zh-CN" sz="2000">
                <a:solidFill>
                  <a:schemeClr val="bg1"/>
                </a:solidFill>
              </a:rPr>
              <a:t>config.h</a:t>
            </a:r>
            <a:r>
              <a:rPr lang="zh-CN" altLang="en-US" sz="2000">
                <a:solidFill>
                  <a:schemeClr val="bg1"/>
                </a:solidFill>
              </a:rPr>
              <a:t>头文件加入到</a:t>
            </a:r>
            <a:r>
              <a:rPr lang="en-US" altLang="zh-CN" sz="2000">
                <a:solidFill>
                  <a:schemeClr val="bg1"/>
                </a:solidFill>
              </a:rPr>
              <a:t>include</a:t>
            </a:r>
            <a:r>
              <a:rPr lang="zh-CN" altLang="en-US" sz="2000">
                <a:solidFill>
                  <a:schemeClr val="bg1"/>
                </a:solidFill>
              </a:rPr>
              <a:t>目录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7F6AB-487D-4CB1-965A-4CB476B8FEA7}"/>
              </a:ext>
            </a:extLst>
          </p:cNvPr>
          <p:cNvSpPr txBox="1"/>
          <p:nvPr/>
        </p:nvSpPr>
        <p:spPr>
          <a:xfrm>
            <a:off x="903578" y="776914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Assimp 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下载地址：</a:t>
            </a:r>
            <a:r>
              <a:rPr lang="en-US" altLang="zh-CN">
                <a:hlinkClick r:id="rId3"/>
              </a:rPr>
              <a:t>Downloads (assimp.org)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EEEAA8-BD11-4D6B-B000-054B79E22ADF}"/>
              </a:ext>
            </a:extLst>
          </p:cNvPr>
          <p:cNvSpPr txBox="1"/>
          <p:nvPr/>
        </p:nvSpPr>
        <p:spPr>
          <a:xfrm>
            <a:off x="5718203" y="776914"/>
            <a:ext cx="423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CMake 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下载地址：</a:t>
            </a:r>
            <a:r>
              <a:rPr lang="en-US" altLang="zh-CN">
                <a:hlinkClick r:id="rId4"/>
              </a:rPr>
              <a:t>Download | CMake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CBF9BD-0712-426B-B9E3-F4C21B7AF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78" y="1215254"/>
            <a:ext cx="6998193" cy="4251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CD4591-5718-4A0C-87FE-CCE81158A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409" y="5406023"/>
            <a:ext cx="6279356" cy="3872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B4BF77-1C3F-4A70-840B-7456F3505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878" y="9382361"/>
            <a:ext cx="7419975" cy="3362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BD3F69D-7C68-4FC2-BB62-E33B1B729196}"/>
              </a:ext>
            </a:extLst>
          </p:cNvPr>
          <p:cNvSpPr txBox="1"/>
          <p:nvPr/>
        </p:nvSpPr>
        <p:spPr>
          <a:xfrm>
            <a:off x="4272682" y="4222420"/>
            <a:ext cx="551688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 not locate DirectX CMake Error at cmake-modules/FindPkgMacros.cmake: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(message): Required library DirectX not found! Install the library (including dev packages) and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again. If the library is already installed,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missing variables manually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cmake.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6765AC-F4BC-4EEB-A20A-2D96029E086B}"/>
              </a:ext>
            </a:extLst>
          </p:cNvPr>
          <p:cNvSpPr/>
          <p:nvPr/>
        </p:nvSpPr>
        <p:spPr>
          <a:xfrm>
            <a:off x="4259982" y="3554231"/>
            <a:ext cx="5516880" cy="633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如果按照过程一致遇到下面的问题，可能是没有安装</a:t>
            </a:r>
            <a:r>
              <a:rPr lang="en-US" altLang="zh-CN" b="0" i="0">
                <a:solidFill>
                  <a:schemeClr val="tx1"/>
                </a:solidFill>
                <a:effectLst/>
                <a:latin typeface="Gudea"/>
              </a:rPr>
              <a:t>DirectX SDK</a:t>
            </a:r>
            <a:r>
              <a:rPr lang="zh-CN" altLang="en-US">
                <a:solidFill>
                  <a:schemeClr val="tx1"/>
                </a:solidFill>
                <a:latin typeface="Gudea"/>
              </a:rPr>
              <a:t>，下载地址：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DirectX Software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659A86-04D9-4EE7-8919-F4CB96F8A02F}"/>
              </a:ext>
            </a:extLst>
          </p:cNvPr>
          <p:cNvSpPr/>
          <p:nvPr/>
        </p:nvSpPr>
        <p:spPr>
          <a:xfrm>
            <a:off x="7299960" y="6420202"/>
            <a:ext cx="2651760" cy="15598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安装</a:t>
            </a:r>
            <a:r>
              <a:rPr lang="en-US" altLang="zh-CN">
                <a:solidFill>
                  <a:schemeClr val="tx1"/>
                </a:solidFill>
              </a:rPr>
              <a:t>DirectX SDK</a:t>
            </a:r>
            <a:r>
              <a:rPr lang="zh-CN" altLang="en-US">
                <a:solidFill>
                  <a:schemeClr val="tx1"/>
                </a:solidFill>
              </a:rPr>
              <a:t>时，可能会弹出</a:t>
            </a:r>
            <a:r>
              <a:rPr lang="en-US" altLang="zh-CN">
                <a:solidFill>
                  <a:schemeClr val="tx1"/>
                </a:solidFill>
              </a:rPr>
              <a:t>s1023</a:t>
            </a:r>
            <a:r>
              <a:rPr lang="zh-CN" altLang="en-US">
                <a:solidFill>
                  <a:schemeClr val="tx1"/>
                </a:solidFill>
              </a:rPr>
              <a:t>错误。在这种情况下，首先需要在安装</a:t>
            </a:r>
            <a:r>
              <a:rPr lang="en-US" altLang="zh-CN">
                <a:solidFill>
                  <a:schemeClr val="tx1"/>
                </a:solidFill>
              </a:rPr>
              <a:t>SDK</a:t>
            </a:r>
            <a:r>
              <a:rPr lang="zh-CN" altLang="en-US">
                <a:solidFill>
                  <a:schemeClr val="tx1"/>
                </a:solidFill>
              </a:rPr>
              <a:t>之前卸载</a:t>
            </a:r>
            <a:r>
              <a:rPr lang="en-US" altLang="zh-CN">
                <a:solidFill>
                  <a:schemeClr val="tx1"/>
                </a:solidFill>
              </a:rPr>
              <a:t>C++ Redistributable package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408351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1374</TotalTime>
  <Words>445</Words>
  <Application>Microsoft Office PowerPoint</Application>
  <PresentationFormat>自定义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Gudea</vt:lpstr>
      <vt:lpstr>等线</vt:lpstr>
      <vt:lpstr>华文琥珀</vt:lpstr>
      <vt:lpstr>宋体</vt:lpstr>
      <vt:lpstr>微软雅黑</vt:lpstr>
      <vt:lpstr>Arial</vt:lpstr>
      <vt:lpstr>Calibri</vt:lpstr>
      <vt:lpstr>Cambria</vt:lpstr>
      <vt:lpstr>Open Sans</vt:lpstr>
      <vt:lpstr>4_第一PPT，www.1ppt.com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1675</cp:revision>
  <dcterms:created xsi:type="dcterms:W3CDTF">2020-06-26T01:00:00Z</dcterms:created>
  <dcterms:modified xsi:type="dcterms:W3CDTF">2022-02-25T13:58:52Z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