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7" r:id="rId2"/>
    <p:sldId id="318" r:id="rId3"/>
    <p:sldId id="320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5" y="-2611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6236" y="2358859"/>
            <a:ext cx="922848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一个网格应该至少需要：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顶点数据：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至少包含一个位置向量、一个法向量和一个纹理坐标向量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材质数据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（漫反射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镜面光贴图）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索引数据</a:t>
            </a:r>
            <a:endParaRPr lang="zh-CN" altLang="en-US">
              <a:solidFill>
                <a:schemeClr val="tx1"/>
              </a:solidFill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7360" y="3708227"/>
            <a:ext cx="3981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Vertex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Normal;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3125" y="3640716"/>
            <a:ext cx="2616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type; </a:t>
            </a:r>
          </a:p>
          <a:p>
            <a:pPr lvl="1"/>
            <a:r>
              <a:rPr lang="en-US" altLang="zh-CN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string</a:t>
            </a:r>
            <a:r>
              <a:rPr lang="en-US" altLang="zh-CN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path;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告诉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如何渲染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Mesh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1" name="图片 810">
            <a:extLst>
              <a:ext uri="{FF2B5EF4-FFF2-40B4-BE49-F238E27FC236}">
                <a16:creationId xmlns:a16="http://schemas.microsoft.com/office/drawing/2014/main" id="{C245ECBA-EF3E-4C9A-8AB6-96BF2FA6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09" y="907297"/>
            <a:ext cx="6408437" cy="122565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96BEDE3-33F3-4C72-91EF-CC76653561F6}"/>
              </a:ext>
            </a:extLst>
          </p:cNvPr>
          <p:cNvSpPr txBox="1"/>
          <p:nvPr/>
        </p:nvSpPr>
        <p:spPr>
          <a:xfrm>
            <a:off x="856916" y="5473092"/>
            <a:ext cx="922848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Mesh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mesh 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&lt;Vertex&gt; vertices;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indices;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&lt;Vertex&gt; vertices,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indices,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Draw(Shader &amp;shader);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render 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VAO, VBO, EBO;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setupMesh();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66E76F-F29B-4EA6-A7E0-E005CCB32A03}"/>
              </a:ext>
            </a:extLst>
          </p:cNvPr>
          <p:cNvCxnSpPr>
            <a:cxnSpLocks/>
          </p:cNvCxnSpPr>
          <p:nvPr/>
        </p:nvCxnSpPr>
        <p:spPr>
          <a:xfrm>
            <a:off x="8997513" y="3559188"/>
            <a:ext cx="58003" cy="32039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B85033-867B-4EC1-88B9-56ED54263E01}"/>
              </a:ext>
            </a:extLst>
          </p:cNvPr>
          <p:cNvCxnSpPr>
            <a:cxnSpLocks/>
          </p:cNvCxnSpPr>
          <p:nvPr/>
        </p:nvCxnSpPr>
        <p:spPr>
          <a:xfrm flipH="1">
            <a:off x="4969073" y="6763156"/>
            <a:ext cx="4086443" cy="2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D0DEB63-C315-4CFB-9056-FEDF51A615AB}"/>
              </a:ext>
            </a:extLst>
          </p:cNvPr>
          <p:cNvSpPr/>
          <p:nvPr/>
        </p:nvSpPr>
        <p:spPr>
          <a:xfrm>
            <a:off x="1097280" y="6337062"/>
            <a:ext cx="3573780" cy="8763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7AFF93-DEF6-46D4-BC63-2C910762DE07}"/>
              </a:ext>
            </a:extLst>
          </p:cNvPr>
          <p:cNvSpPr txBox="1"/>
          <p:nvPr/>
        </p:nvSpPr>
        <p:spPr>
          <a:xfrm>
            <a:off x="856916" y="9730947"/>
            <a:ext cx="922848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&lt;Vertex&gt; vertices,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indices,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-&gt;vertices = vertices;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-&gt;indices = indices;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-&gt;textures = textures;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setupMesh();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B3F20A-7656-4C22-B65B-C5C0A6B18153}"/>
              </a:ext>
            </a:extLst>
          </p:cNvPr>
          <p:cNvSpPr/>
          <p:nvPr/>
        </p:nvSpPr>
        <p:spPr>
          <a:xfrm>
            <a:off x="5077621" y="10948091"/>
            <a:ext cx="2397760" cy="698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数据结构填充好之后就可以初始化了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EF29BF-5EE7-4E35-BD5E-045CA5728BEA}"/>
              </a:ext>
            </a:extLst>
          </p:cNvPr>
          <p:cNvCxnSpPr/>
          <p:nvPr/>
        </p:nvCxnSpPr>
        <p:spPr>
          <a:xfrm flipH="1">
            <a:off x="2755322" y="11297482"/>
            <a:ext cx="2322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D8AE986-BA19-4B2C-A77A-8362976B8B84}"/>
              </a:ext>
            </a:extLst>
          </p:cNvPr>
          <p:cNvSpPr txBox="1"/>
          <p:nvPr/>
        </p:nvSpPr>
        <p:spPr>
          <a:xfrm>
            <a:off x="509285" y="904746"/>
            <a:ext cx="9816463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setupMesh() { </a:t>
            </a:r>
          </a:p>
          <a:p>
            <a:pPr lvl="1"/>
            <a:r>
              <a:rPr lang="en-US" altLang="zh-CN"/>
              <a:t>glGenVertexArrays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&amp;VAO); </a:t>
            </a:r>
          </a:p>
          <a:p>
            <a:pPr lvl="1"/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&amp;VBO); </a:t>
            </a:r>
          </a:p>
          <a:p>
            <a:pPr lvl="1"/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&amp;EBO);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(VAO); </a:t>
            </a:r>
          </a:p>
          <a:p>
            <a:pPr lvl="1"/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VBO); </a:t>
            </a:r>
          </a:p>
          <a:p>
            <a:pPr lvl="1"/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vertices.size()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(Vertex), &amp;vertices[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 </a:t>
            </a:r>
          </a:p>
          <a:p>
            <a:pPr lvl="1"/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(GL_ELEMENT_ARRAY_BUFFER, EBO); </a:t>
            </a:r>
          </a:p>
          <a:p>
            <a:pPr lvl="1"/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(GL_ELEMENT_ARRAY_BUFFER, indices.size()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							&amp;indices[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vertex positions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vertex normals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*)offsetof(Vertex, Normal));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vertex texture coords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*)offsetof(Vertex, TexCoords));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u="none" strike="noStrike" cap="none" normalizeH="0" baseline="0">
                <a:ln>
                  <a:noFill/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构造函数与初始化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899C6-D0A0-44EF-91CB-B2FACC817131}"/>
              </a:ext>
            </a:extLst>
          </p:cNvPr>
          <p:cNvSpPr txBox="1"/>
          <p:nvPr/>
        </p:nvSpPr>
        <p:spPr>
          <a:xfrm>
            <a:off x="7519049" y="5404080"/>
            <a:ext cx="26549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000080"/>
                </a:solidFill>
                <a:effectLst/>
              </a:rPr>
              <a:t>offsetof</a:t>
            </a:r>
            <a:r>
              <a:rPr lang="en-US" altLang="zh-CN"/>
              <a:t>(TYPE,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MEMBER)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039BCF-C42A-41F0-9ED5-BED4FF160A7E}"/>
              </a:ext>
            </a:extLst>
          </p:cNvPr>
          <p:cNvSpPr/>
          <p:nvPr/>
        </p:nvSpPr>
        <p:spPr>
          <a:xfrm>
            <a:off x="7519049" y="904746"/>
            <a:ext cx="2806700" cy="633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Initialization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C55B53-70B0-4E75-94C1-EE004486F863}"/>
              </a:ext>
            </a:extLst>
          </p:cNvPr>
          <p:cNvSpPr txBox="1"/>
          <p:nvPr/>
        </p:nvSpPr>
        <p:spPr>
          <a:xfrm>
            <a:off x="509284" y="7209855"/>
            <a:ext cx="9816463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Draw(Shader &amp;shader)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diffuseNr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specularNr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textures.size(); i++) { </a:t>
            </a:r>
          </a:p>
          <a:p>
            <a:pPr lvl="2"/>
            <a:r>
              <a:rPr lang="en-US" altLang="zh-CN">
                <a:highlight>
                  <a:srgbClr val="800000"/>
                </a:highlight>
              </a:rPr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(GL_TEXTURE0 + i);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activate proper texture unit before binding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retrieve texture number (the N in diffuse_textureN)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number;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name = textures[i].type; </a:t>
            </a:r>
          </a:p>
          <a:p>
            <a:pPr lvl="2"/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(name ==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"texture_diffuse"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</a:rPr>
              <a:t>number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::to_string(diffuseNr++);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(name ==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"texture_specular"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</a:rPr>
              <a:t>number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::to_string(specularNr++); </a:t>
            </a:r>
          </a:p>
          <a:p>
            <a:pPr lvl="3"/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shader.setFloat((</a:t>
            </a:r>
            <a:r>
              <a:rPr lang="en-US" altLang="zh-CN" b="0" i="0">
                <a:solidFill>
                  <a:srgbClr val="EC7600"/>
                </a:solidFill>
                <a:effectLst/>
                <a:highlight>
                  <a:srgbClr val="0000FF"/>
                </a:highlight>
              </a:rPr>
              <a:t>"material."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 + name + number).c_str(), i); </a:t>
            </a:r>
          </a:p>
          <a:p>
            <a:pPr lvl="2"/>
            <a:r>
              <a:rPr lang="en-US" altLang="zh-CN">
                <a:highlight>
                  <a:srgbClr val="800000"/>
                </a:highlight>
              </a:rPr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(GL_TEXTURE_2D, textures[i].id);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draw mesh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(VAO); </a:t>
            </a:r>
          </a:p>
          <a:p>
            <a:pPr lvl="1"/>
            <a:r>
              <a:rPr lang="en-US" altLang="zh-CN"/>
              <a:t>glDrawElements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indices.size(),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301662-915D-4029-99E5-7CB97F8C5204}"/>
              </a:ext>
            </a:extLst>
          </p:cNvPr>
          <p:cNvSpPr/>
          <p:nvPr/>
        </p:nvSpPr>
        <p:spPr>
          <a:xfrm>
            <a:off x="6949439" y="9266321"/>
            <a:ext cx="3224537" cy="17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texture_diffuse1;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texture_diffuse2;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texture_diffuse3;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texture_specular1;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texture_specular2;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AD80E0-B58E-4BB3-9CF9-5BAE53217B84}"/>
              </a:ext>
            </a:extLst>
          </p:cNvPr>
          <p:cNvSpPr/>
          <p:nvPr/>
        </p:nvSpPr>
        <p:spPr>
          <a:xfrm>
            <a:off x="8010301" y="8524240"/>
            <a:ext cx="2163676" cy="77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片段着色器（</a:t>
            </a:r>
            <a:r>
              <a:rPr lang="en-US" altLang="zh-CN"/>
              <a:t>Material Struct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532" y="843280"/>
            <a:ext cx="9562954" cy="8412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Mesh processMesh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vector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_vertices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vector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93C76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_indices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vector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Texture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_textures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800">
                <a:solidFill>
                  <a:srgbClr val="93C76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nn-NO" altLang="zh-CN" sz="1800">
                <a:solidFill>
                  <a:srgbClr val="93C76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36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nn-NO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Vertex vert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Position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fr-FR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Position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fr-FR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Position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fr-FR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fr-FR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fr-FR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fr-FR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Normal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nn-NO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Normal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nn-NO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Normal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nn-NO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nn-NO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nn-NO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TexCoords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vert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TexCoords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>
                <a:solidFill>
                  <a:srgbClr val="FFCD2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_vertices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push_back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_indices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push_back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Texture 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 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diffuseMap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 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"texture_diffuse"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_textures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push_back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 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specularMap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 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"texture_specular"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_textures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push_back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Mesh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_vertices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_indices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_textures</a:t>
            </a:r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Mesh</a:t>
            </a: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1421</TotalTime>
  <Words>905</Words>
  <Application>Microsoft Office PowerPoint</Application>
  <PresentationFormat>自定义</PresentationFormat>
  <Paragraphs>121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Gudea</vt:lpstr>
      <vt:lpstr>等线</vt:lpstr>
      <vt:lpstr>华文琥珀</vt:lpstr>
      <vt:lpstr>宋体</vt:lpstr>
      <vt:lpstr>新宋体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1682</cp:revision>
  <dcterms:created xsi:type="dcterms:W3CDTF">2020-06-26T01:00:00Z</dcterms:created>
  <dcterms:modified xsi:type="dcterms:W3CDTF">2022-02-23T03:36:21Z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