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8" r:id="rId2"/>
    <p:sldId id="319" r:id="rId3"/>
    <p:sldId id="320" r:id="rId4"/>
    <p:sldId id="321" r:id="rId5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70" y="-505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8:03:35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152 847 24575,'572'11'0,"70"-1"0,-603-8 0,47 7 0,-46-4 0,44 1 0,-68-6 0,-6 0 0,0 1 0,0-2 0,-1 0 0,16-3 0,-23 4 0,1-1 0,0 0 0,-1 0 0,1 0 0,-1-1 0,0 1 0,1 0 0,-1-1 0,0 0 0,0 1 0,0-1 0,0 0 0,0 0 0,-1 0 0,1 0 0,0 0 0,-1-1 0,0 1 0,1 0 0,-1-1 0,1-2 0,25-75 0,26-65 0,-46 123 0,-1 0 0,0-1 0,-2 1 0,0-1 0,-2-1 0,0 1 0,-2 0 0,-1 0 0,0-1 0,-2 1 0,0 0 0,-2 1 0,-1-1 0,-8-21 0,12 39 0,0 0 0,0 0 0,0 1 0,-1-1 0,0 1 0,0 0 0,0 0 0,0 0 0,-1 0 0,0 0 0,1 1 0,-1-1 0,-1 1 0,1 0 0,-6-3 0,-4 0 0,0 1 0,0-1 0,-27-4 0,2-1 0,-218-49 0,165 41 0,-22-2 0,0 5 0,-118 0 0,85 8 0,-114-2 0,207 11 0,0 2 0,-97 20 0,119-18 0,20-4 0,1 1 0,0 0 0,-13 4 0,22-5 0,-1 0 0,1 0 0,-1 0 0,1 0 0,-1 1 0,1-1 0,0 1 0,0 0 0,0-1 0,0 1 0,0 0 0,0 0 0,0 0 0,0 1 0,1-1 0,-1 0 0,-1 5 0,-4 12 0,2-1 0,0 1 0,1 1 0,-2 34 0,2 84 0,4-84 0,-1 25 0,4 212 0,-3-286 0,0 0 0,1-1 0,0 1 0,0 0 0,0-1 0,0 1 0,1-1 0,0 0 0,-1 1 0,2-1 0,-1 0 0,4 5 0,-4-6 0,1-1 0,0 0 0,0 0 0,0 0 0,0 0 0,0 0 0,0 0 0,0-1 0,0 1 0,1-1 0,-1 0 0,1 0 0,-1 0 0,1-1 0,-1 1 0,6-1 0,49 2 0,79-7 0,-40-1 0,348-16 0,-374 23-1365,-47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8:03:36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0 24575,'-26'29'0,"-18"23"0,-13 19 0,-5 10 0,3 3 0,10-6 0,10-13 0,12-13 0,14-17 0,20-20 0,8-13-8191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8:03:3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505 0 24575,'-37'32'0,"-21"22"0,-17 12 0,-5 6 0,3 2 0,7-9 0,9-12 0,15-14-8191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8:03:37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24575,'-8'29'0,"-8"31"0,-6 27 0,-7 20 0,-1 14 0,4 0 0,10-6 0,15-15 0,26-24 0,26-26 0,30-28 0,30-29 0,25-31 0,18-23 0,8-20 0,2-10 0,-28 10-8191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8:06:2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2367 678 24575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ssimp.sourceforge.net/lib_html/postprocess_8h.html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367C58B-15D0-4988-AC03-6CE85442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109" y="6397797"/>
            <a:ext cx="4223047" cy="30692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2931" y="1722062"/>
            <a:ext cx="9378950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{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*path) {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loadModel(path);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Draw(Shader &amp;shader);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model data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&lt;Mesh&gt; meshes;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directory; </a:t>
            </a:r>
          </a:p>
          <a:p>
            <a:pPr lvl="1"/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loadModel(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path);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processNode(aiNode *node,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aiScene *scene);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Mesh processMesh(aiMesh *mesh,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aiScene *scene);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loadMaterialTextures(aiMaterial *mat, aiTextureType type,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typeName);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2D28-4FB5-4916-BA9D-35184B8CB82B}"/>
              </a:ext>
            </a:extLst>
          </p:cNvPr>
          <p:cNvSpPr/>
          <p:nvPr/>
        </p:nvSpPr>
        <p:spPr>
          <a:xfrm>
            <a:off x="6291126" y="1512739"/>
            <a:ext cx="3710759" cy="2207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56101" y="331549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09286" y="1722062"/>
            <a:ext cx="265639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通过Assimp加载模型，将其转换为多个网格（</a:t>
            </a:r>
            <a:r>
              <a:rPr lang="en-US" altLang="zh-CN"/>
              <a:t>Mesh</a:t>
            </a:r>
            <a:r>
              <a:rPr lang="zh-CN" altLang="en-US"/>
              <a:t>）对象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23094" y="9467067"/>
            <a:ext cx="9378950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loadModel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path)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Assimp::Importer import;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aiScene *</a:t>
            </a:r>
            <a:r>
              <a:rPr lang="en-US" altLang="zh-CN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import.ReadFile(path, aiProcess_Triangulate | aiProcess_FlipUVs);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(!scene || scene-&gt;mFlags &amp; AI_SCENE_FLAGS_INCOMPLETE || !scene-&gt;mRootNode) {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qDebug()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"ERROR::ASSIMP::"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&lt;&lt; import.GetErrorString() ;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directory = path.substr(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path.find_last_of(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'/'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processNode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(scene-&gt;mRootNode, </a:t>
            </a:r>
            <a:r>
              <a:rPr lang="en-US" altLang="zh-CN" b="0" i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scene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3" y="6481468"/>
            <a:ext cx="5147945" cy="268097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5421472" y="9287092"/>
            <a:ext cx="465201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111111"/>
                </a:solidFill>
                <a:effectLst/>
                <a:latin typeface="Gudea"/>
              </a:rPr>
              <a:t>一旦有了场景对象，就可以从加载的模型中访问我们需要的所有数据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427192" y="10946740"/>
            <a:ext cx="665822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aiProcess_Triangulate</a:t>
            </a:r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 : </a:t>
            </a:r>
            <a:r>
              <a:rPr lang="zh-CN" altLang="en-US" b="0" i="0">
                <a:solidFill>
                  <a:srgbClr val="111111"/>
                </a:solidFill>
                <a:effectLst/>
                <a:latin typeface="Gudea"/>
              </a:rPr>
              <a:t>告诉</a:t>
            </a:r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Assimp</a:t>
            </a:r>
            <a:r>
              <a:rPr lang="zh-CN" altLang="en-US" b="0" i="0">
                <a:solidFill>
                  <a:srgbClr val="111111"/>
                </a:solidFill>
                <a:effectLst/>
                <a:latin typeface="Gudea"/>
              </a:rPr>
              <a:t>，如果模型（不完全）由三角形组成，它应该首先将模型的所有基本形状转换为三角形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401782" y="11855792"/>
            <a:ext cx="368363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111111"/>
                </a:solidFill>
                <a:latin typeface="Gudea"/>
              </a:rPr>
              <a:t>返回从</a:t>
            </a:r>
            <a:r>
              <a:rPr lang="en-US" altLang="zh-CN">
                <a:solidFill>
                  <a:srgbClr val="111111"/>
                </a:solidFill>
                <a:latin typeface="Gudea"/>
              </a:rPr>
              <a:t>0</a:t>
            </a:r>
            <a:r>
              <a:rPr lang="zh-CN" altLang="en-US">
                <a:solidFill>
                  <a:srgbClr val="111111"/>
                </a:solidFill>
                <a:latin typeface="Gudea"/>
              </a:rPr>
              <a:t>位置开始，到最后一个</a:t>
            </a:r>
            <a:r>
              <a:rPr lang="en-US" altLang="zh-CN">
                <a:solidFill>
                  <a:srgbClr val="111111"/>
                </a:solidFill>
                <a:latin typeface="Gudea"/>
              </a:rPr>
              <a:t>’/’</a:t>
            </a:r>
          </a:p>
          <a:p>
            <a:pPr algn="ctr"/>
            <a:r>
              <a:rPr lang="zh-CN" altLang="en-US">
                <a:solidFill>
                  <a:srgbClr val="111111"/>
                </a:solidFill>
                <a:latin typeface="Gudea"/>
              </a:rPr>
              <a:t>（从</a:t>
            </a:r>
            <a:r>
              <a:rPr lang="en-US" altLang="zh-CN">
                <a:solidFill>
                  <a:srgbClr val="111111"/>
                </a:solidFill>
                <a:latin typeface="Gudea"/>
              </a:rPr>
              <a:t>path</a:t>
            </a:r>
            <a:r>
              <a:rPr lang="zh-CN" altLang="en-US">
                <a:solidFill>
                  <a:srgbClr val="111111"/>
                </a:solidFill>
                <a:latin typeface="Gudea"/>
              </a:rPr>
              <a:t>里去除了文件名）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489261" y="893434"/>
            <a:ext cx="334161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编译器版本需要与</a:t>
            </a:r>
            <a:r>
              <a:rPr lang="en-US" altLang="zh-CN"/>
              <a:t>Assimp</a:t>
            </a:r>
            <a:r>
              <a:rPr lang="zh-CN" altLang="en-US"/>
              <a:t>编译的版本一致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EC4B6836-3489-4C1F-9F17-C962380A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26" y="1565231"/>
            <a:ext cx="3710759" cy="212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5" name="文本框 424">
            <a:extLst>
              <a:ext uri="{FF2B5EF4-FFF2-40B4-BE49-F238E27FC236}">
                <a16:creationId xmlns:a16="http://schemas.microsoft.com/office/drawing/2014/main" id="{DFDAE2C4-1C80-4C37-9801-604E27478163}"/>
              </a:ext>
            </a:extLst>
          </p:cNvPr>
          <p:cNvSpPr txBox="1"/>
          <p:nvPr/>
        </p:nvSpPr>
        <p:spPr>
          <a:xfrm>
            <a:off x="527447" y="766812"/>
            <a:ext cx="53127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#include &lt;assimp/Importer.hpp&gt;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#include &lt;assimp/scene.h&gt;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#include &lt;assimp/postprocess.h&gt;</a:t>
            </a:r>
            <a:endParaRPr lang="en-US" altLang="zh-CN" b="1" i="0">
              <a:solidFill>
                <a:srgbClr val="93C76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348B80-47C6-4CF5-8403-AB47659C5306}"/>
              </a:ext>
            </a:extLst>
          </p:cNvPr>
          <p:cNvSpPr txBox="1"/>
          <p:nvPr/>
        </p:nvSpPr>
        <p:spPr>
          <a:xfrm>
            <a:off x="5421472" y="3667605"/>
            <a:ext cx="473268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Draw(Shader &amp;shader)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meshes.size(); i++)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meshes[i].Draw(shader);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D99A7FE-1AB2-4DF0-8E17-A716774FDBAA}"/>
              </a:ext>
            </a:extLst>
          </p:cNvPr>
          <p:cNvCxnSpPr/>
          <p:nvPr/>
        </p:nvCxnSpPr>
        <p:spPr>
          <a:xfrm>
            <a:off x="3836512" y="3285420"/>
            <a:ext cx="1584960" cy="38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C5E90-231B-4159-8A96-E3A17F737534}"/>
              </a:ext>
            </a:extLst>
          </p:cNvPr>
          <p:cNvSpPr txBox="1"/>
          <p:nvPr/>
        </p:nvSpPr>
        <p:spPr>
          <a:xfrm>
            <a:off x="623094" y="12623335"/>
            <a:ext cx="9338787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22277"/>
                </a:solidFill>
                <a:effectLst/>
              </a:rPr>
              <a:t>aiProcess_GenNormals</a:t>
            </a:r>
            <a:r>
              <a:rPr lang="en-US" altLang="zh-CN" b="0" i="0">
                <a:solidFill>
                  <a:srgbClr val="111111"/>
                </a:solidFill>
                <a:effectLst/>
              </a:rPr>
              <a:t>: </a:t>
            </a:r>
            <a:r>
              <a:rPr lang="zh-CN" altLang="en-US" b="0" i="0">
                <a:solidFill>
                  <a:srgbClr val="111111"/>
                </a:solidFill>
                <a:effectLst/>
              </a:rPr>
              <a:t>如果模型不包含法线向量，则为每个顶点创建法线向量。</a:t>
            </a:r>
            <a:endParaRPr lang="en-US" altLang="zh-CN" b="0" i="0">
              <a:solidFill>
                <a:srgbClr val="11111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22277"/>
                </a:solidFill>
                <a:effectLst/>
              </a:rPr>
              <a:t>aiProcess_SplitLargeMeshes</a:t>
            </a:r>
            <a:r>
              <a:rPr lang="en-US" altLang="zh-CN" b="0" i="0">
                <a:solidFill>
                  <a:srgbClr val="111111"/>
                </a:solidFill>
                <a:effectLst/>
              </a:rPr>
              <a:t>: </a:t>
            </a:r>
            <a:r>
              <a:rPr lang="zh-CN" altLang="en-US" b="0" i="0">
                <a:solidFill>
                  <a:srgbClr val="111111"/>
                </a:solidFill>
                <a:effectLst/>
              </a:rPr>
              <a:t>将大网格拆分为更小的子网格，如果渲染具有允许的最大顶点数，并且只能处理更小的网格，这将非常有用。</a:t>
            </a:r>
            <a:endParaRPr lang="en-US" altLang="zh-CN" b="0" i="0">
              <a:solidFill>
                <a:srgbClr val="11111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22277"/>
                </a:solidFill>
                <a:effectLst/>
              </a:rPr>
              <a:t>aiProcess_OptimizeMeshes</a:t>
            </a:r>
            <a:r>
              <a:rPr lang="en-US" altLang="zh-CN" b="0" i="0">
                <a:solidFill>
                  <a:srgbClr val="111111"/>
                </a:solidFill>
                <a:effectLst/>
              </a:rPr>
              <a:t>: </a:t>
            </a:r>
            <a:r>
              <a:rPr lang="zh-CN" altLang="en-US" b="0" i="0">
                <a:solidFill>
                  <a:srgbClr val="111111"/>
                </a:solidFill>
                <a:effectLst/>
              </a:rPr>
              <a:t>相反，尝试将多个网格连接到一个更大的网格中，以减少需要优化的绘图需求。</a:t>
            </a:r>
            <a:endParaRPr lang="en-US" altLang="zh-CN" b="0" i="0">
              <a:solidFill>
                <a:srgbClr val="111111"/>
              </a:solidFill>
              <a:effectLst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040D20C-503E-4BB4-B1AC-64915B6BEF07}"/>
              </a:ext>
            </a:extLst>
          </p:cNvPr>
          <p:cNvSpPr txBox="1"/>
          <p:nvPr/>
        </p:nvSpPr>
        <p:spPr>
          <a:xfrm>
            <a:off x="7314991" y="13817575"/>
            <a:ext cx="264689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111111"/>
                </a:solidFill>
                <a:latin typeface="Gudea"/>
                <a:hlinkClick r:id="rId5"/>
              </a:rPr>
              <a:t>更多后期处理选项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3826" y="3768906"/>
            <a:ext cx="9013964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processNode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(aiNode *node,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aiScene *scene)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process all the node's meshes (if any)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i &lt; node-&gt;mNumMeshes; i++) {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aiMesh *mesh = scene-&gt;mMeshes[node-&gt;mMeshes[i]];</a:t>
            </a:r>
          </a:p>
          <a:p>
            <a:pPr lvl="2"/>
            <a:r>
              <a:rPr lang="en-US" altLang="zh-CN" b="1" i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ourier New" panose="02070309020205020404" pitchFamily="49" charset="0"/>
              </a:rPr>
              <a:t>meshes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80"/>
                </a:highlight>
                <a:latin typeface="Courier New" panose="02070309020205020404" pitchFamily="49" charset="0"/>
              </a:rPr>
              <a:t>.push_back(processMesh(mesh, scene));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then do the same for each of its children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i &lt; node-&gt;mNumChildren; i++) {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processNode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(node-&gt;mChildren[i], scene);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871" y="1019334"/>
            <a:ext cx="7686675" cy="21812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93826" y="3399574"/>
            <a:ext cx="90139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Assimp</a:t>
            </a:r>
            <a:r>
              <a:rPr lang="zh-CN" altLang="en-US" b="0" i="0">
                <a:solidFill>
                  <a:srgbClr val="111111"/>
                </a:solidFill>
                <a:effectLst/>
                <a:latin typeface="Gudea"/>
              </a:rPr>
              <a:t>里的结构：每个节点包含一组网格索引，每个索引指向场景对象中的特定网格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84200" y="7015440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的数据解析到上一节中创建的</a:t>
            </a:r>
            <a:r>
              <a:rPr lang="en-US" altLang="zh-CN">
                <a:solidFill>
                  <a:schemeClr val="bg1"/>
                </a:solidFill>
              </a:rPr>
              <a:t>Mesh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类中：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3825" y="7384772"/>
            <a:ext cx="9013963" cy="5078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Mesh processMesh(aiMesh *mesh, 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aiScene *scene)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&lt;Vertex&gt; vertices;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&lt;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&gt; indices;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&lt;Texture&gt; textures;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 i &lt; mesh-&gt;mNumVertices; i++) {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Vertex vertex;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6B7394"/>
                </a:solidFill>
                <a:effectLst/>
              </a:rPr>
              <a:t>处理顶点位置、法线和纹理坐标</a:t>
            </a:r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[...]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vertices.push_back(vertex);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6B7394"/>
                </a:solidFill>
                <a:effectLst/>
              </a:rPr>
              <a:t>处理索引</a:t>
            </a:r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[...]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6B7394"/>
                </a:solidFill>
                <a:effectLst/>
              </a:rPr>
              <a:t>处理材质</a:t>
            </a:r>
            <a:endParaRPr lang="en-US" altLang="zh-CN" b="0" i="0">
              <a:solidFill>
                <a:srgbClr val="6B7394"/>
              </a:solidFill>
              <a:effectLst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(mesh-&gt;mMaterialIndex &gt;=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	[...]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Mesh(vertices, indices, textures);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12568" y="8856075"/>
            <a:ext cx="4952997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.x = mesh-&gt;mVertices[i].x;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.y = mesh-&gt;mVertices[i].y;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.z = mesh-&gt;mVertices[i].z;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vertex.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  <a:cs typeface="Calibri" panose="020F0502020204030204" pitchFamily="34" charset="0"/>
              </a:rPr>
              <a:t>Position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=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</a:t>
            </a:r>
          </a:p>
          <a:p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8CBBAD"/>
                </a:solidFill>
                <a:effectLst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.x = mesh-&gt;mNormals[i].x;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.y = mesh-&gt;mNormals[i].y;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.z = mesh-&gt;mNormals[i].z;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vertex.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  <a:cs typeface="Calibri" panose="020F0502020204030204" pitchFamily="34" charset="0"/>
              </a:rPr>
              <a:t>Normal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=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 </a:t>
            </a:r>
          </a:p>
          <a:p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(mesh-&gt;mTextureCoords[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])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6B7394"/>
                </a:solidFill>
                <a:effectLst/>
              </a:rPr>
              <a:t>有纹理坐标？</a:t>
            </a:r>
            <a:endParaRPr lang="en-US" altLang="zh-CN" b="0" i="0">
              <a:solidFill>
                <a:srgbClr val="6B739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vec;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vec.x = mesh-&gt;mTextureCoords[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][i].x;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vec.y = mesh-&gt;mTextureCoords[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][i].y; vertex.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</a:rPr>
              <a:t>TexCoords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= vec;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vertex.TexCoords =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>
              <a:cs typeface="Calibri" panose="020F0502020204030204" pitchFamily="3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052320" y="9509760"/>
            <a:ext cx="307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11884" y="687512"/>
            <a:ext cx="8873404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mesh-&gt;mNumFaces; i++)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aiFace face = mesh-&gt;mFaces[i];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j &lt; face.mNumIndices; j++)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indices.push_back(face.mIndices[j]);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1884" y="2240700"/>
            <a:ext cx="8769232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(mesh-&gt;mMaterialIndex &gt;=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aiMaterial *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scene-&gt;mMaterials[mesh-&gt;mMaterialIndex];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diffuseMaps = 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loadMaterialTextures(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aiTextureType_DIFFUSE, 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"texture_diffuse"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textures.insert(textures.end(), diffuseMaps.begin(), diffuseMaps.end());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specularMaps = 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loadMaterialTextures(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aiTextureType_SPECULAR, 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"texture_specular"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textures.insert(textures.end(), specularMaps.begin(), specularMaps.end());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02613" y="687512"/>
            <a:ext cx="1182675" cy="472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索引</a:t>
            </a:r>
          </a:p>
        </p:txBody>
      </p:sp>
      <p:sp>
        <p:nvSpPr>
          <p:cNvPr id="11" name="矩形 10"/>
          <p:cNvSpPr/>
          <p:nvPr/>
        </p:nvSpPr>
        <p:spPr>
          <a:xfrm>
            <a:off x="8398441" y="2228432"/>
            <a:ext cx="1182675" cy="472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材质纹理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0069" y="7114795"/>
            <a:ext cx="9001369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loadMaterialTextures(aiMaterial *mat, aiTextureType type,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typeName)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textures;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mat-&gt;GetTextureCount(type); i++) {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aiString str;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mat-&gt;GetTexture(type, i, &amp;str);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 texture;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texture.id = TextureFromFile(str.C_Str(), directory);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texture.type = typeName;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texture.path = str</a:t>
            </a:r>
            <a:r>
              <a:rPr lang="en-US" altLang="zh-CN">
                <a:highlight>
                  <a:srgbClr val="800000"/>
                </a:highlight>
              </a:rPr>
              <a:t>.C_Str()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textures.push_back(texture);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textures;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0068" y="10808114"/>
            <a:ext cx="9001369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unsigned int </a:t>
            </a:r>
            <a:r>
              <a:rPr lang="en-US" altLang="zh-CN" i="0">
                <a:effectLst/>
              </a:rPr>
              <a:t>Model::TextureFromFile(</a:t>
            </a:r>
            <a:r>
              <a:rPr lang="en-US" altLang="zh-CN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const char </a:t>
            </a:r>
            <a:r>
              <a:rPr lang="en-US" altLang="zh-CN" i="0">
                <a:effectLst/>
              </a:rPr>
              <a:t>*path, </a:t>
            </a:r>
            <a:r>
              <a:rPr lang="en-US" altLang="zh-CN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const string </a:t>
            </a:r>
            <a:r>
              <a:rPr lang="en-US" altLang="zh-CN" i="0">
                <a:effectLst/>
              </a:rPr>
              <a:t>&amp;directory){</a:t>
            </a:r>
          </a:p>
          <a:p>
            <a:r>
              <a:rPr lang="en-US" altLang="zh-CN" i="0">
                <a:effectLst/>
              </a:rPr>
              <a:t>    </a:t>
            </a:r>
            <a:r>
              <a:rPr lang="en-US" altLang="zh-CN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string </a:t>
            </a:r>
            <a:r>
              <a:rPr lang="en-US" altLang="zh-CN" i="0">
                <a:effectLst/>
              </a:rPr>
              <a:t>filename = string(path);</a:t>
            </a:r>
          </a:p>
          <a:p>
            <a:r>
              <a:rPr lang="en-US" altLang="zh-CN" i="0">
                <a:effectLst/>
              </a:rPr>
              <a:t>    filename = directory + '/' + filename;</a:t>
            </a:r>
          </a:p>
          <a:p>
            <a:endParaRPr lang="en-US" altLang="zh-CN" i="0">
              <a:effectLst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unsigned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textureID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glGenTextures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textureID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width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height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nrComponents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unsigned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char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data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stbi_load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filename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c_str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(),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width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height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nrComponents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0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</a:p>
          <a:p>
            <a:r>
              <a:rPr lang="en-US" altLang="zh-CN">
                <a:solidFill>
                  <a:srgbClr val="E8E2B7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>
                <a:solidFill>
                  <a:srgbClr val="E8E2B7"/>
                </a:solidFill>
                <a:highlight>
                  <a:srgbClr val="800000"/>
                </a:highlight>
                <a:ea typeface="新宋体" panose="02010609030101010101" pitchFamily="49" charset="-122"/>
              </a:rPr>
              <a:t>……</a:t>
            </a:r>
            <a:endParaRPr lang="en-US" altLang="zh-CN" sz="1800">
              <a:solidFill>
                <a:srgbClr val="F1F2F3"/>
              </a:solidFill>
              <a:highlight>
                <a:srgbClr val="800000"/>
              </a:highlight>
              <a:ea typeface="新宋体" panose="02010609030101010101" pitchFamily="49" charset="-122"/>
            </a:endParaRPr>
          </a:p>
          <a:p>
            <a:r>
              <a:rPr lang="en-US" altLang="zh-CN" i="0">
                <a:effectLst/>
              </a:rPr>
              <a:t>    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return 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textureID</a:t>
            </a:r>
            <a:r>
              <a:rPr lang="en-US" altLang="zh-CN" i="0">
                <a:effectLst/>
              </a:rPr>
              <a:t>;</a:t>
            </a:r>
          </a:p>
          <a:p>
            <a:r>
              <a:rPr lang="en-US" altLang="zh-CN" i="0">
                <a:effectLst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B15950-F47D-4974-A97E-68838CBF5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58" y="4527659"/>
            <a:ext cx="7112883" cy="2616657"/>
          </a:xfrm>
          <a:prstGeom prst="rect">
            <a:avLst/>
          </a:prstGeom>
        </p:spPr>
      </p:pic>
      <p:grpSp>
        <p:nvGrpSpPr>
          <p:cNvPr id="406" name="组合 405">
            <a:extLst>
              <a:ext uri="{FF2B5EF4-FFF2-40B4-BE49-F238E27FC236}">
                <a16:creationId xmlns:a16="http://schemas.microsoft.com/office/drawing/2014/main" id="{CA37B100-A12E-416A-891A-97EABE8CFD32}"/>
              </a:ext>
            </a:extLst>
          </p:cNvPr>
          <p:cNvGrpSpPr/>
          <p:nvPr/>
        </p:nvGrpSpPr>
        <p:grpSpPr>
          <a:xfrm>
            <a:off x="7115640" y="5821560"/>
            <a:ext cx="833400" cy="518760"/>
            <a:chOff x="7115640" y="5821560"/>
            <a:chExt cx="83340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02" name="墨迹 401">
                  <a:extLst>
                    <a:ext uri="{FF2B5EF4-FFF2-40B4-BE49-F238E27FC236}">
                      <a16:creationId xmlns:a16="http://schemas.microsoft.com/office/drawing/2014/main" id="{82301BCD-92F4-4AF4-A95B-58DDF8AD6012}"/>
                    </a:ext>
                  </a:extLst>
                </p14:cNvPr>
                <p14:cNvContentPartPr/>
                <p14:nvPr/>
              </p14:nvContentPartPr>
              <p14:xfrm>
                <a:off x="7115640" y="6019560"/>
                <a:ext cx="666360" cy="320760"/>
              </p14:xfrm>
            </p:contentPart>
          </mc:Choice>
          <mc:Fallback>
            <p:pic>
              <p:nvPicPr>
                <p:cNvPr id="402" name="墨迹 401">
                  <a:extLst>
                    <a:ext uri="{FF2B5EF4-FFF2-40B4-BE49-F238E27FC236}">
                      <a16:creationId xmlns:a16="http://schemas.microsoft.com/office/drawing/2014/main" id="{82301BCD-92F4-4AF4-A95B-58DDF8AD601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07000" y="6010920"/>
                  <a:ext cx="6840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03" name="墨迹 402">
                  <a:extLst>
                    <a:ext uri="{FF2B5EF4-FFF2-40B4-BE49-F238E27FC236}">
                      <a16:creationId xmlns:a16="http://schemas.microsoft.com/office/drawing/2014/main" id="{2524FD40-EC64-4E52-AE47-8838BC313A89}"/>
                    </a:ext>
                  </a:extLst>
                </p14:cNvPr>
                <p14:cNvContentPartPr/>
                <p14:nvPr/>
              </p14:nvContentPartPr>
              <p14:xfrm>
                <a:off x="7598760" y="5821560"/>
                <a:ext cx="135720" cy="203400"/>
              </p14:xfrm>
            </p:contentPart>
          </mc:Choice>
          <mc:Fallback>
            <p:pic>
              <p:nvPicPr>
                <p:cNvPr id="403" name="墨迹 402">
                  <a:extLst>
                    <a:ext uri="{FF2B5EF4-FFF2-40B4-BE49-F238E27FC236}">
                      <a16:creationId xmlns:a16="http://schemas.microsoft.com/office/drawing/2014/main" id="{2524FD40-EC64-4E52-AE47-8838BC313A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90120" y="5812560"/>
                  <a:ext cx="153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04" name="墨迹 403">
                  <a:extLst>
                    <a:ext uri="{FF2B5EF4-FFF2-40B4-BE49-F238E27FC236}">
                      <a16:creationId xmlns:a16="http://schemas.microsoft.com/office/drawing/2014/main" id="{38EBB8C4-6994-4A70-9972-8DDA025FD0C5}"/>
                    </a:ext>
                  </a:extLst>
                </p14:cNvPr>
                <p14:cNvContentPartPr/>
                <p14:nvPr/>
              </p14:nvContentPartPr>
              <p14:xfrm>
                <a:off x="7697400" y="5852160"/>
                <a:ext cx="181800" cy="164160"/>
              </p14:xfrm>
            </p:contentPart>
          </mc:Choice>
          <mc:Fallback>
            <p:pic>
              <p:nvPicPr>
                <p:cNvPr id="404" name="墨迹 403">
                  <a:extLst>
                    <a:ext uri="{FF2B5EF4-FFF2-40B4-BE49-F238E27FC236}">
                      <a16:creationId xmlns:a16="http://schemas.microsoft.com/office/drawing/2014/main" id="{38EBB8C4-6994-4A70-9972-8DDA025FD0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88760" y="5843160"/>
                  <a:ext cx="199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05" name="墨迹 404">
                  <a:extLst>
                    <a:ext uri="{FF2B5EF4-FFF2-40B4-BE49-F238E27FC236}">
                      <a16:creationId xmlns:a16="http://schemas.microsoft.com/office/drawing/2014/main" id="{45700927-0520-4CF5-9676-2E7F805F37BA}"/>
                    </a:ext>
                  </a:extLst>
                </p14:cNvPr>
                <p14:cNvContentPartPr/>
                <p14:nvPr/>
              </p14:nvContentPartPr>
              <p14:xfrm>
                <a:off x="7581480" y="5844240"/>
                <a:ext cx="367560" cy="320040"/>
              </p14:xfrm>
            </p:contentPart>
          </mc:Choice>
          <mc:Fallback>
            <p:pic>
              <p:nvPicPr>
                <p:cNvPr id="405" name="墨迹 404">
                  <a:extLst>
                    <a:ext uri="{FF2B5EF4-FFF2-40B4-BE49-F238E27FC236}">
                      <a16:creationId xmlns:a16="http://schemas.microsoft.com/office/drawing/2014/main" id="{45700927-0520-4CF5-9676-2E7F805F37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72840" y="5835240"/>
                  <a:ext cx="385200" cy="337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63240" y="33857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重大优化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8360" y="85673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大多数场景都会在多个网格中重用部分纹理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308" y="1226066"/>
            <a:ext cx="9259411" cy="108952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Texture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type;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path;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we store the path of the texture to compare with other textures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endParaRPr lang="en-US" altLang="zh-CN">
              <a:solidFill>
                <a:srgbClr val="E0E2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Model {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model data </a:t>
            </a:r>
            <a:endParaRPr lang="en-US" altLang="zh-CN">
              <a:solidFill>
                <a:srgbClr val="E0E2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textures_loaded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…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>
              <a:solidFill>
                <a:srgbClr val="E0E2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loadMaterialTextures(aiMaterial *mat, aiTextureType type,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typeName)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textures;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mat-&gt;GetTextureCount(type); i++) {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aiString str;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mat-&gt;GetTexture(type, i, &amp;str);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skip =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j &lt;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textures_loaded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.size(); j++) { </a:t>
            </a:r>
          </a:p>
          <a:p>
            <a:pPr lvl="3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strcmp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textures_loaded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[j].path.data(), str.C_Str()) ==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 {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textures.push_back(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textures_loaded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[j]);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skip =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3"/>
            <a:r>
              <a:rPr lang="en-US" altLang="zh-CN">
                <a:solidFill>
                  <a:srgbClr val="E0E2E4"/>
                </a:solidFill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(!skip) { </a:t>
            </a:r>
          </a:p>
          <a:p>
            <a:pPr lvl="3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if texture hasn't been loaded already, load it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 texture;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texture.id = TextureFromFile(str.C_Str(), directory);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texture.type = typeName;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texture.path = str.C_Str();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textures.push_back(texture);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textures_loaded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.push_back(texture);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add to loaded textures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textures;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6FEBB50-636E-421A-A97B-B340B5652F3C}"/>
                  </a:ext>
                </a:extLst>
              </p14:cNvPr>
              <p14:cNvContentPartPr/>
              <p14:nvPr/>
            </p14:nvContentPartPr>
            <p14:xfrm>
              <a:off x="4731720" y="3848040"/>
              <a:ext cx="360" cy="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6FEBB50-636E-421A-A97B-B340B5652F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3080" y="38390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2063</TotalTime>
  <Words>1427</Words>
  <Application>Microsoft Office PowerPoint</Application>
  <PresentationFormat>自定义</PresentationFormat>
  <Paragraphs>177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Gudea</vt:lpstr>
      <vt:lpstr>等线</vt:lpstr>
      <vt:lpstr>华文琥珀</vt:lpstr>
      <vt:lpstr>宋体</vt:lpstr>
      <vt:lpstr>微软雅黑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1693</cp:revision>
  <dcterms:created xsi:type="dcterms:W3CDTF">2020-06-26T01:00:00Z</dcterms:created>
  <dcterms:modified xsi:type="dcterms:W3CDTF">2022-02-25T08:51:41Z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