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Roboto" panose="02000000000000000000" pitchFamily="2" charset="0"/>
      <p:regular r:id="rId17"/>
      <p:bold r:id="rId18"/>
      <p:italic r:id="rId19"/>
      <p:boldItalic r:id="rId20"/>
    </p:embeddedFont>
    <p:embeddedFont>
      <p:font typeface="Trebuchet MS" panose="020B0703020202090204" pitchFamily="34"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3f755d973_0_4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3f755d973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3f755d973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s-Latn-BA"/>
              <a:t>Now Im happy to share about our models and evaluation. First of all, we choose a simple linear model as our baseline. Then we tried 3 different models, random forest, lightgbm and xgboost.</a:t>
            </a:r>
            <a:endParaRPr/>
          </a:p>
        </p:txBody>
      </p:sp>
      <p:sp>
        <p:nvSpPr>
          <p:cNvPr id="156" name="Google Shape;156;g103f755d973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3f755d97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s-Latn-BA"/>
              <a:t>among those 4 models, random forest reached the best r square score. Also, we analyse the feature importance of these models. </a:t>
            </a:r>
            <a:endParaRPr/>
          </a:p>
          <a:p>
            <a:pPr marL="0" lvl="0" indent="0" algn="l" rtl="0">
              <a:spcBef>
                <a:spcPts val="0"/>
              </a:spcBef>
              <a:spcAft>
                <a:spcPts val="0"/>
              </a:spcAft>
              <a:buNone/>
            </a:pPr>
            <a:r>
              <a:rPr lang="bs-Latn-BA"/>
              <a:t>we can find that the feature  `have_description`,`track_artist_homo`, and `artist popularity` are more important. </a:t>
            </a:r>
            <a:endParaRPr/>
          </a:p>
        </p:txBody>
      </p:sp>
      <p:sp>
        <p:nvSpPr>
          <p:cNvPr id="163" name="Google Shape;163;g103f755d973_0_3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708dbf44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bs-Latn-BA" sz="1200">
                <a:solidFill>
                  <a:schemeClr val="dk1"/>
                </a:solidFill>
                <a:latin typeface="Times New Roman"/>
                <a:ea typeface="Times New Roman"/>
                <a:cs typeface="Times New Roman"/>
                <a:sym typeface="Times New Roman"/>
              </a:rPr>
              <a:t>Even the best model has a really poor performance in predicting the log number of followers of the playlists. There are still much space for improvement, either by getting more informative data and building better models.</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bs-Latn-BA" sz="1200">
                <a:solidFill>
                  <a:schemeClr val="dk1"/>
                </a:solidFill>
                <a:latin typeface="Times New Roman"/>
                <a:ea typeface="Times New Roman"/>
                <a:cs typeface="Times New Roman"/>
                <a:sym typeface="Times New Roman"/>
              </a:rPr>
              <a:t>We speculate that playlist popularity can be related to playlist creators’ popularity. If we are able to retrieve features related to users who created the playlists, we might be able to improve the performance of the model. However, if this strongly boost model performance, models are less focused on exploring what playlist characteristics make them popular, and perhaps popularity of a playlist does not really depend on its own characteristics but more on the popularity and publicity of the creators, and this might mean that there is much space for Spotify to improve the recommendation system so that playlists created by non-popular users can also get noticed. </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
        <p:nvSpPr>
          <p:cNvPr id="176" name="Google Shape;176;g10708dbf44f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3f755d973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103f755d973_0_4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3f755d973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103f755d973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3f755d973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103f755d973_0_3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3f755d973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103f755d973_0_3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3f755d973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s-Latn-BA"/>
              <a:t>According to our observation, the original data set from AIcrowd is kind of limited, and we would like to get more data from other sources. We found that Spotify provides an open API, and with a lightweight Python library called Spotipy, we can get access to more data provided by the Spotify platform. We collected more features for artists and tracks based on the Spotify API.</a:t>
            </a:r>
            <a:endParaRPr/>
          </a:p>
          <a:p>
            <a:pPr marL="0" lvl="0" indent="0" algn="l" rtl="0">
              <a:spcBef>
                <a:spcPts val="0"/>
              </a:spcBef>
              <a:spcAft>
                <a:spcPts val="0"/>
              </a:spcAft>
              <a:buClr>
                <a:schemeClr val="dk1"/>
              </a:buClr>
              <a:buSzPts val="1100"/>
              <a:buFont typeface="Arial"/>
              <a:buNone/>
            </a:pPr>
            <a:r>
              <a:rPr lang="bs-Latn-BA"/>
              <a:t>Since we speculate that playlist popularity should be related to the tracks and the artists of these tracks in the playlist, we extract audio features for the tracks and information for the artists.</a:t>
            </a:r>
            <a:endParaRPr/>
          </a:p>
          <a:p>
            <a:pPr marL="0" lvl="0" indent="0" algn="l" rtl="0">
              <a:spcBef>
                <a:spcPts val="0"/>
              </a:spcBef>
              <a:spcAft>
                <a:spcPts val="0"/>
              </a:spcAft>
              <a:buNone/>
            </a:pPr>
            <a:endParaRPr/>
          </a:p>
        </p:txBody>
      </p:sp>
      <p:sp>
        <p:nvSpPr>
          <p:cNvPr id="107" name="Google Shape;107;g103f755d973_0_3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3f755d973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s-Latn-BA"/>
              <a:t>In the exploratory data analysis, we generated a lot of graphs to visualize possible relationship among the variables. Here are some of the plots we have created.</a:t>
            </a:r>
            <a:endParaRPr/>
          </a:p>
        </p:txBody>
      </p:sp>
      <p:sp>
        <p:nvSpPr>
          <p:cNvPr id="115" name="Google Shape;115;g103f755d973_0_2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3f755d973_0_4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3f755d973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s-Latn-BA"/>
              <a:t>We made the number of followers into a categorical variable with levels low, medium and high, and we generated a new feature that represents the similarity between tracks in the playlists. The top left boxplot with outliers removed shows a slight difference, probably implying that a more homogenous playlist corresponds to a higher popularity. </a:t>
            </a:r>
            <a:endParaRPr/>
          </a:p>
          <a:p>
            <a:pPr marL="0" lvl="0" indent="0" algn="l" rtl="0">
              <a:spcBef>
                <a:spcPts val="0"/>
              </a:spcBef>
              <a:spcAft>
                <a:spcPts val="0"/>
              </a:spcAft>
              <a:buNone/>
            </a:pPr>
            <a:endParaRPr/>
          </a:p>
          <a:p>
            <a:pPr marL="0" lvl="0" indent="0" algn="l" rtl="0">
              <a:spcBef>
                <a:spcPts val="0"/>
              </a:spcBef>
              <a:spcAft>
                <a:spcPts val="0"/>
              </a:spcAft>
              <a:buNone/>
            </a:pPr>
            <a:r>
              <a:rPr lang="bs-Latn-BA"/>
              <a:t>The second boxplot shows that playlists with description provided has an higher average number of followers than playlists without description. This is good feature to be included in the prediction model.</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bs-Latn-BA">
                <a:solidFill>
                  <a:schemeClr val="dk1"/>
                </a:solidFill>
              </a:rPr>
              <a:t>The two words clouds are built based on the show up frequencies of the artists and the genres. We can see that some artists and genres show up way more often than others, and we are thus inspired to do more feature engineering related to artists and genre later.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3f755d973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103f755d973_0_3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3f755d973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03f755d973_0_3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10995300" y="5661233"/>
            <a:ext cx="1196700" cy="11967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995300" y="5661167"/>
            <a:ext cx="1196700" cy="11967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520700" y="2425700"/>
            <a:ext cx="10962900" cy="1244700"/>
          </a:xfrm>
          <a:prstGeom prst="rect">
            <a:avLst/>
          </a:prstGeom>
        </p:spPr>
        <p:txBody>
          <a:bodyPr spcFirstLastPara="1" wrap="square" lIns="121900" tIns="121900" rIns="121900" bIns="121900" anchor="b"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13" name="Google Shape;13;p2"/>
          <p:cNvSpPr txBox="1">
            <a:spLocks noGrp="1"/>
          </p:cNvSpPr>
          <p:nvPr>
            <p:ph type="subTitle" idx="1"/>
          </p:nvPr>
        </p:nvSpPr>
        <p:spPr>
          <a:xfrm>
            <a:off x="520700" y="3718840"/>
            <a:ext cx="10962900" cy="5772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400"/>
              <a:buNone/>
              <a:defRPr>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4" name="Google Shape;14;p2"/>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634000" y="1678033"/>
            <a:ext cx="109629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dk2"/>
              </a:buClr>
              <a:buSzPts val="16000"/>
              <a:buNone/>
              <a:defRPr sz="16000">
                <a:solidFill>
                  <a:schemeClr val="dk2"/>
                </a:solidFill>
              </a:defRPr>
            </a:lvl1pPr>
            <a:lvl2pPr lvl="1" algn="ctr">
              <a:spcBef>
                <a:spcPts val="0"/>
              </a:spcBef>
              <a:spcAft>
                <a:spcPts val="0"/>
              </a:spcAft>
              <a:buClr>
                <a:schemeClr val="dk2"/>
              </a:buClr>
              <a:buSzPts val="16000"/>
              <a:buNone/>
              <a:defRPr sz="16000">
                <a:solidFill>
                  <a:schemeClr val="dk2"/>
                </a:solidFill>
              </a:defRPr>
            </a:lvl2pPr>
            <a:lvl3pPr lvl="2" algn="ctr">
              <a:spcBef>
                <a:spcPts val="0"/>
              </a:spcBef>
              <a:spcAft>
                <a:spcPts val="0"/>
              </a:spcAft>
              <a:buClr>
                <a:schemeClr val="dk2"/>
              </a:buClr>
              <a:buSzPts val="16000"/>
              <a:buNone/>
              <a:defRPr sz="16000">
                <a:solidFill>
                  <a:schemeClr val="dk2"/>
                </a:solidFill>
              </a:defRPr>
            </a:lvl3pPr>
            <a:lvl4pPr lvl="3" algn="ctr">
              <a:spcBef>
                <a:spcPts val="0"/>
              </a:spcBef>
              <a:spcAft>
                <a:spcPts val="0"/>
              </a:spcAft>
              <a:buClr>
                <a:schemeClr val="dk2"/>
              </a:buClr>
              <a:buSzPts val="16000"/>
              <a:buNone/>
              <a:defRPr sz="16000">
                <a:solidFill>
                  <a:schemeClr val="dk2"/>
                </a:solidFill>
              </a:defRPr>
            </a:lvl4pPr>
            <a:lvl5pPr lvl="4" algn="ctr">
              <a:spcBef>
                <a:spcPts val="0"/>
              </a:spcBef>
              <a:spcAft>
                <a:spcPts val="0"/>
              </a:spcAft>
              <a:buClr>
                <a:schemeClr val="dk2"/>
              </a:buClr>
              <a:buSzPts val="16000"/>
              <a:buNone/>
              <a:defRPr sz="16000">
                <a:solidFill>
                  <a:schemeClr val="dk2"/>
                </a:solidFill>
              </a:defRPr>
            </a:lvl5pPr>
            <a:lvl6pPr lvl="5" algn="ctr">
              <a:spcBef>
                <a:spcPts val="0"/>
              </a:spcBef>
              <a:spcAft>
                <a:spcPts val="0"/>
              </a:spcAft>
              <a:buClr>
                <a:schemeClr val="dk2"/>
              </a:buClr>
              <a:buSzPts val="16000"/>
              <a:buNone/>
              <a:defRPr sz="16000">
                <a:solidFill>
                  <a:schemeClr val="dk2"/>
                </a:solidFill>
              </a:defRPr>
            </a:lvl6pPr>
            <a:lvl7pPr lvl="6" algn="ctr">
              <a:spcBef>
                <a:spcPts val="0"/>
              </a:spcBef>
              <a:spcAft>
                <a:spcPts val="0"/>
              </a:spcAft>
              <a:buClr>
                <a:schemeClr val="dk2"/>
              </a:buClr>
              <a:buSzPts val="16000"/>
              <a:buNone/>
              <a:defRPr sz="16000">
                <a:solidFill>
                  <a:schemeClr val="dk2"/>
                </a:solidFill>
              </a:defRPr>
            </a:lvl7pPr>
            <a:lvl8pPr lvl="7" algn="ctr">
              <a:spcBef>
                <a:spcPts val="0"/>
              </a:spcBef>
              <a:spcAft>
                <a:spcPts val="0"/>
              </a:spcAft>
              <a:buClr>
                <a:schemeClr val="dk2"/>
              </a:buClr>
              <a:buSzPts val="16000"/>
              <a:buNone/>
              <a:defRPr sz="16000">
                <a:solidFill>
                  <a:schemeClr val="dk2"/>
                </a:solidFill>
              </a:defRPr>
            </a:lvl8pPr>
            <a:lvl9pPr lvl="8" algn="ctr">
              <a:spcBef>
                <a:spcPts val="0"/>
              </a:spcBef>
              <a:spcAft>
                <a:spcPts val="0"/>
              </a:spcAft>
              <a:buClr>
                <a:schemeClr val="dk2"/>
              </a:buClr>
              <a:buSzPts val="16000"/>
              <a:buNone/>
              <a:defRPr sz="16000">
                <a:solidFill>
                  <a:schemeClr val="dk2"/>
                </a:solidFill>
              </a:defRPr>
            </a:lvl9pPr>
          </a:lstStyle>
          <a:p>
            <a:r>
              <a:t>xx%</a:t>
            </a:r>
          </a:p>
        </p:txBody>
      </p:sp>
      <p:sp>
        <p:nvSpPr>
          <p:cNvPr id="59" name="Google Shape;59;p11"/>
          <p:cNvSpPr txBox="1">
            <a:spLocks noGrp="1"/>
          </p:cNvSpPr>
          <p:nvPr>
            <p:ph type="body" idx="1"/>
          </p:nvPr>
        </p:nvSpPr>
        <p:spPr>
          <a:xfrm>
            <a:off x="634000" y="4406167"/>
            <a:ext cx="109629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60" name="Google Shape;60;p11"/>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ctr" rtl="0">
              <a:lnSpc>
                <a:spcPct val="90000"/>
              </a:lnSpc>
              <a:spcBef>
                <a:spcPts val="0"/>
              </a:spcBef>
              <a:spcAft>
                <a:spcPts val="0"/>
              </a:spcAft>
              <a:buClr>
                <a:srgbClr val="1ED65F"/>
              </a:buClr>
              <a:buSzPts val="18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65" name="Google Shape;65;p13"/>
          <p:cNvSpPr txBox="1">
            <a:spLocks noGrp="1"/>
          </p:cNvSpPr>
          <p:nvPr>
            <p:ph type="body" idx="1"/>
          </p:nvPr>
        </p:nvSpPr>
        <p:spPr>
          <a:xfrm>
            <a:off x="838200" y="1789611"/>
            <a:ext cx="10515600" cy="4006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1600"/>
              </a:spcBef>
              <a:spcAft>
                <a:spcPts val="0"/>
              </a:spcAft>
              <a:buClr>
                <a:schemeClr val="lt1"/>
              </a:buClr>
              <a:buSzPts val="1800"/>
              <a:buChar char="○"/>
              <a:defRPr/>
            </a:lvl2pPr>
            <a:lvl3pPr marL="1371600" lvl="2" indent="-342900" algn="l" rtl="0">
              <a:lnSpc>
                <a:spcPct val="90000"/>
              </a:lnSpc>
              <a:spcBef>
                <a:spcPts val="1600"/>
              </a:spcBef>
              <a:spcAft>
                <a:spcPts val="0"/>
              </a:spcAft>
              <a:buClr>
                <a:schemeClr val="lt1"/>
              </a:buClr>
              <a:buSzPts val="1800"/>
              <a:buChar char="■"/>
              <a:defRPr/>
            </a:lvl3pPr>
            <a:lvl4pPr marL="1828800" lvl="3" indent="-342900" algn="l" rtl="0">
              <a:lnSpc>
                <a:spcPct val="90000"/>
              </a:lnSpc>
              <a:spcBef>
                <a:spcPts val="1600"/>
              </a:spcBef>
              <a:spcAft>
                <a:spcPts val="0"/>
              </a:spcAft>
              <a:buClr>
                <a:schemeClr val="lt1"/>
              </a:buClr>
              <a:buSzPts val="1800"/>
              <a:buChar char="●"/>
              <a:defRPr/>
            </a:lvl4pPr>
            <a:lvl5pPr marL="2286000" lvl="4" indent="-342900" algn="l" rtl="0">
              <a:lnSpc>
                <a:spcPct val="90000"/>
              </a:lnSpc>
              <a:spcBef>
                <a:spcPts val="1600"/>
              </a:spcBef>
              <a:spcAft>
                <a:spcPts val="0"/>
              </a:spcAft>
              <a:buClr>
                <a:schemeClr val="lt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6" name="Google Shape;66;p13"/>
          <p:cNvSpPr txBox="1">
            <a:spLocks noGrp="1"/>
          </p:cNvSpPr>
          <p:nvPr>
            <p:ph type="dt" idx="10"/>
          </p:nvPr>
        </p:nvSpPr>
        <p:spPr>
          <a:xfrm>
            <a:off x="838200" y="603279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03279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032790"/>
            <a:ext cx="6600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2B41BC"/>
              </a:buClr>
              <a:buSzPts val="5400"/>
              <a:buFont typeface="Trebuchet MS"/>
              <a:buNone/>
              <a:defRPr sz="5400">
                <a:solidFill>
                  <a:srgbClr val="2B41BC"/>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71" name="Google Shape;71;p14"/>
          <p:cNvSpPr txBox="1">
            <a:spLocks noGrp="1"/>
          </p:cNvSpPr>
          <p:nvPr>
            <p:ph type="body" idx="1"/>
          </p:nvPr>
        </p:nvSpPr>
        <p:spPr>
          <a:xfrm>
            <a:off x="831850" y="4589463"/>
            <a:ext cx="10515600" cy="10938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2B41BC"/>
              </a:buClr>
              <a:buSzPts val="2400"/>
              <a:buNone/>
              <a:defRPr sz="2400">
                <a:solidFill>
                  <a:srgbClr val="2B41BC"/>
                </a:solidFill>
              </a:defRPr>
            </a:lvl1pPr>
            <a:lvl2pPr marL="914400" lvl="1" indent="-228600" algn="l" rtl="0">
              <a:lnSpc>
                <a:spcPct val="90000"/>
              </a:lnSpc>
              <a:spcBef>
                <a:spcPts val="1600"/>
              </a:spcBef>
              <a:spcAft>
                <a:spcPts val="0"/>
              </a:spcAft>
              <a:buClr>
                <a:srgbClr val="888888"/>
              </a:buClr>
              <a:buSzPts val="2000"/>
              <a:buNone/>
              <a:defRPr sz="2000">
                <a:solidFill>
                  <a:srgbClr val="888888"/>
                </a:solidFill>
              </a:defRPr>
            </a:lvl2pPr>
            <a:lvl3pPr marL="1371600" lvl="2" indent="-228600" algn="l" rtl="0">
              <a:lnSpc>
                <a:spcPct val="90000"/>
              </a:lnSpc>
              <a:spcBef>
                <a:spcPts val="1600"/>
              </a:spcBef>
              <a:spcAft>
                <a:spcPts val="0"/>
              </a:spcAft>
              <a:buClr>
                <a:srgbClr val="888888"/>
              </a:buClr>
              <a:buSzPts val="1800"/>
              <a:buNone/>
              <a:defRPr sz="1800">
                <a:solidFill>
                  <a:srgbClr val="888888"/>
                </a:solidFill>
              </a:defRPr>
            </a:lvl3pPr>
            <a:lvl4pPr marL="1828800" lvl="3" indent="-228600" algn="l" rtl="0">
              <a:lnSpc>
                <a:spcPct val="90000"/>
              </a:lnSpc>
              <a:spcBef>
                <a:spcPts val="1600"/>
              </a:spcBef>
              <a:spcAft>
                <a:spcPts val="0"/>
              </a:spcAft>
              <a:buClr>
                <a:srgbClr val="888888"/>
              </a:buClr>
              <a:buSzPts val="1600"/>
              <a:buNone/>
              <a:defRPr sz="1600">
                <a:solidFill>
                  <a:srgbClr val="888888"/>
                </a:solidFill>
              </a:defRPr>
            </a:lvl4pPr>
            <a:lvl5pPr marL="2286000" lvl="4" indent="-228600" algn="l" rtl="0">
              <a:lnSpc>
                <a:spcPct val="90000"/>
              </a:lnSpc>
              <a:spcBef>
                <a:spcPts val="1600"/>
              </a:spcBef>
              <a:spcAft>
                <a:spcPts val="0"/>
              </a:spcAft>
              <a:buClr>
                <a:srgbClr val="888888"/>
              </a:buClr>
              <a:buSzPts val="1600"/>
              <a:buNone/>
              <a:defRPr sz="1600">
                <a:solidFill>
                  <a:srgbClr val="888888"/>
                </a:solidFill>
              </a:defRPr>
            </a:lvl5pPr>
            <a:lvl6pPr marL="2743200" lvl="5" indent="-228600" algn="l" rtl="0">
              <a:lnSpc>
                <a:spcPct val="90000"/>
              </a:lnSpc>
              <a:spcBef>
                <a:spcPts val="1600"/>
              </a:spcBef>
              <a:spcAft>
                <a:spcPts val="0"/>
              </a:spcAft>
              <a:buClr>
                <a:srgbClr val="888888"/>
              </a:buClr>
              <a:buSzPts val="1600"/>
              <a:buNone/>
              <a:defRPr sz="1600">
                <a:solidFill>
                  <a:srgbClr val="888888"/>
                </a:solidFill>
              </a:defRPr>
            </a:lvl6pPr>
            <a:lvl7pPr marL="3200400" lvl="6" indent="-228600" algn="l" rtl="0">
              <a:lnSpc>
                <a:spcPct val="90000"/>
              </a:lnSpc>
              <a:spcBef>
                <a:spcPts val="1600"/>
              </a:spcBef>
              <a:spcAft>
                <a:spcPts val="0"/>
              </a:spcAft>
              <a:buClr>
                <a:srgbClr val="888888"/>
              </a:buClr>
              <a:buSzPts val="1600"/>
              <a:buNone/>
              <a:defRPr sz="1600">
                <a:solidFill>
                  <a:srgbClr val="888888"/>
                </a:solidFill>
              </a:defRPr>
            </a:lvl7pPr>
            <a:lvl8pPr marL="3657600" lvl="7" indent="-228600" algn="l" rtl="0">
              <a:lnSpc>
                <a:spcPct val="90000"/>
              </a:lnSpc>
              <a:spcBef>
                <a:spcPts val="1600"/>
              </a:spcBef>
              <a:spcAft>
                <a:spcPts val="0"/>
              </a:spcAft>
              <a:buClr>
                <a:srgbClr val="888888"/>
              </a:buClr>
              <a:buSzPts val="1600"/>
              <a:buNone/>
              <a:defRPr sz="1600">
                <a:solidFill>
                  <a:srgbClr val="888888"/>
                </a:solidFill>
              </a:defRPr>
            </a:lvl8pPr>
            <a:lvl9pPr marL="4114800" lvl="8" indent="-228600" algn="l" rtl="0">
              <a:lnSpc>
                <a:spcPct val="90000"/>
              </a:lnSpc>
              <a:spcBef>
                <a:spcPts val="1600"/>
              </a:spcBef>
              <a:spcAft>
                <a:spcPts val="1600"/>
              </a:spcAft>
              <a:buClr>
                <a:srgbClr val="888888"/>
              </a:buClr>
              <a:buSzPts val="1600"/>
              <a:buNone/>
              <a:defRPr sz="1600">
                <a:solidFill>
                  <a:srgbClr val="888888"/>
                </a:solidFill>
              </a:defRPr>
            </a:lvl9pPr>
          </a:lstStyle>
          <a:p>
            <a:endParaRPr/>
          </a:p>
        </p:txBody>
      </p:sp>
      <p:sp>
        <p:nvSpPr>
          <p:cNvPr id="72" name="Google Shape;72;p14"/>
          <p:cNvSpPr txBox="1">
            <a:spLocks noGrp="1"/>
          </p:cNvSpPr>
          <p:nvPr>
            <p:ph type="dt" idx="10"/>
          </p:nvPr>
        </p:nvSpPr>
        <p:spPr>
          <a:xfrm>
            <a:off x="838200" y="603279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2B41B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4038600" y="603279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solidFill>
                  <a:srgbClr val="2B41B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8610600" y="6032790"/>
            <a:ext cx="6600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sz="1200">
                <a:solidFill>
                  <a:srgbClr val="2B41BC"/>
                </a:solidFill>
                <a:latin typeface="Trebuchet MS"/>
                <a:ea typeface="Trebuchet MS"/>
                <a:cs typeface="Trebuchet MS"/>
                <a:sym typeface="Trebuchet MS"/>
              </a:defRPr>
            </a:lvl1pPr>
            <a:lvl2pPr marL="0" lvl="1" indent="0" algn="r" rtl="0">
              <a:spcBef>
                <a:spcPts val="0"/>
              </a:spcBef>
              <a:buNone/>
              <a:defRPr sz="1200">
                <a:solidFill>
                  <a:srgbClr val="2B41BC"/>
                </a:solidFill>
                <a:latin typeface="Trebuchet MS"/>
                <a:ea typeface="Trebuchet MS"/>
                <a:cs typeface="Trebuchet MS"/>
                <a:sym typeface="Trebuchet MS"/>
              </a:defRPr>
            </a:lvl2pPr>
            <a:lvl3pPr marL="0" lvl="2" indent="0" algn="r" rtl="0">
              <a:spcBef>
                <a:spcPts val="0"/>
              </a:spcBef>
              <a:buNone/>
              <a:defRPr sz="1200">
                <a:solidFill>
                  <a:srgbClr val="2B41BC"/>
                </a:solidFill>
                <a:latin typeface="Trebuchet MS"/>
                <a:ea typeface="Trebuchet MS"/>
                <a:cs typeface="Trebuchet MS"/>
                <a:sym typeface="Trebuchet MS"/>
              </a:defRPr>
            </a:lvl3pPr>
            <a:lvl4pPr marL="0" lvl="3" indent="0" algn="r" rtl="0">
              <a:spcBef>
                <a:spcPts val="0"/>
              </a:spcBef>
              <a:buNone/>
              <a:defRPr sz="1200">
                <a:solidFill>
                  <a:srgbClr val="2B41BC"/>
                </a:solidFill>
                <a:latin typeface="Trebuchet MS"/>
                <a:ea typeface="Trebuchet MS"/>
                <a:cs typeface="Trebuchet MS"/>
                <a:sym typeface="Trebuchet MS"/>
              </a:defRPr>
            </a:lvl4pPr>
            <a:lvl5pPr marL="0" lvl="4" indent="0" algn="r" rtl="0">
              <a:spcBef>
                <a:spcPts val="0"/>
              </a:spcBef>
              <a:buNone/>
              <a:defRPr sz="1200">
                <a:solidFill>
                  <a:srgbClr val="2B41BC"/>
                </a:solidFill>
                <a:latin typeface="Trebuchet MS"/>
                <a:ea typeface="Trebuchet MS"/>
                <a:cs typeface="Trebuchet MS"/>
                <a:sym typeface="Trebuchet MS"/>
              </a:defRPr>
            </a:lvl5pPr>
            <a:lvl6pPr marL="0" lvl="5" indent="0" algn="r" rtl="0">
              <a:spcBef>
                <a:spcPts val="0"/>
              </a:spcBef>
              <a:buNone/>
              <a:defRPr sz="1200">
                <a:solidFill>
                  <a:srgbClr val="2B41BC"/>
                </a:solidFill>
                <a:latin typeface="Trebuchet MS"/>
                <a:ea typeface="Trebuchet MS"/>
                <a:cs typeface="Trebuchet MS"/>
                <a:sym typeface="Trebuchet MS"/>
              </a:defRPr>
            </a:lvl6pPr>
            <a:lvl7pPr marL="0" lvl="6" indent="0" algn="r" rtl="0">
              <a:spcBef>
                <a:spcPts val="0"/>
              </a:spcBef>
              <a:buNone/>
              <a:defRPr sz="1200">
                <a:solidFill>
                  <a:srgbClr val="2B41BC"/>
                </a:solidFill>
                <a:latin typeface="Trebuchet MS"/>
                <a:ea typeface="Trebuchet MS"/>
                <a:cs typeface="Trebuchet MS"/>
                <a:sym typeface="Trebuchet MS"/>
              </a:defRPr>
            </a:lvl7pPr>
            <a:lvl8pPr marL="0" lvl="7" indent="0" algn="r" rtl="0">
              <a:spcBef>
                <a:spcPts val="0"/>
              </a:spcBef>
              <a:buNone/>
              <a:defRPr sz="1200">
                <a:solidFill>
                  <a:srgbClr val="2B41BC"/>
                </a:solidFill>
                <a:latin typeface="Trebuchet MS"/>
                <a:ea typeface="Trebuchet MS"/>
                <a:cs typeface="Trebuchet MS"/>
                <a:sym typeface="Trebuchet MS"/>
              </a:defRPr>
            </a:lvl8pPr>
            <a:lvl9pPr marL="0" lvl="8" indent="0" algn="r" rtl="0">
              <a:spcBef>
                <a:spcPts val="0"/>
              </a:spcBef>
              <a:buNone/>
              <a:defRPr sz="1200">
                <a:solidFill>
                  <a:srgbClr val="2B41BC"/>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14600" y="2753800"/>
            <a:ext cx="10962900" cy="1350300"/>
          </a:xfrm>
          <a:prstGeom prst="rect">
            <a:avLst/>
          </a:prstGeom>
        </p:spPr>
        <p:txBody>
          <a:bodyPr spcFirstLastPara="1" wrap="square" lIns="121900" tIns="121900" rIns="121900" bIns="121900" anchor="ctr"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7" name="Google Shape;17;p3"/>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2247900"/>
            <a:ext cx="12192000" cy="46101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4"/>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629200" y="984967"/>
            <a:ext cx="10962900" cy="1023600"/>
          </a:xfrm>
          <a:prstGeom prst="rect">
            <a:avLst/>
          </a:prstGeom>
        </p:spPr>
        <p:txBody>
          <a:bodyPr spcFirstLastPara="1" wrap="square" lIns="121900" tIns="121900" rIns="121900" bIns="121900" anchor="b" anchorCtr="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22" name="Google Shape;22;p4"/>
          <p:cNvSpPr txBox="1">
            <a:spLocks noGrp="1"/>
          </p:cNvSpPr>
          <p:nvPr>
            <p:ph type="body" idx="1"/>
          </p:nvPr>
        </p:nvSpPr>
        <p:spPr>
          <a:xfrm>
            <a:off x="629200" y="2558767"/>
            <a:ext cx="10962900" cy="36135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p4"/>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2247900"/>
            <a:ext cx="12192000" cy="46101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5"/>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629200" y="984967"/>
            <a:ext cx="10962900" cy="1023600"/>
          </a:xfrm>
          <a:prstGeom prst="rect">
            <a:avLst/>
          </a:prstGeom>
        </p:spPr>
        <p:txBody>
          <a:bodyPr spcFirstLastPara="1" wrap="square" lIns="121900" tIns="121900" rIns="121900" bIns="121900" anchor="b" anchorCtr="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28" name="Google Shape;28;p5"/>
          <p:cNvSpPr txBox="1">
            <a:spLocks noGrp="1"/>
          </p:cNvSpPr>
          <p:nvPr>
            <p:ph type="body" idx="1"/>
          </p:nvPr>
        </p:nvSpPr>
        <p:spPr>
          <a:xfrm>
            <a:off x="629200" y="2558767"/>
            <a:ext cx="5333100" cy="36135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9" name="Google Shape;29;p5"/>
          <p:cNvSpPr txBox="1">
            <a:spLocks noGrp="1"/>
          </p:cNvSpPr>
          <p:nvPr>
            <p:ph type="body" idx="2"/>
          </p:nvPr>
        </p:nvSpPr>
        <p:spPr>
          <a:xfrm>
            <a:off x="6259000" y="2558767"/>
            <a:ext cx="5333100" cy="36135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5"/>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875100"/>
            <a:ext cx="12192000" cy="59829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6"/>
          <p:cNvSpPr/>
          <p:nvPr/>
        </p:nvSpPr>
        <p:spPr>
          <a:xfrm>
            <a:off x="0" y="875133"/>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131000" y="21800"/>
            <a:ext cx="11768700" cy="803700"/>
          </a:xfrm>
          <a:prstGeom prst="rect">
            <a:avLst/>
          </a:prstGeom>
        </p:spPr>
        <p:txBody>
          <a:bodyPr spcFirstLastPara="1" wrap="square" lIns="121900" tIns="121900" rIns="121900" bIns="121900" anchor="ctr"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6"/>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4368800" y="33"/>
            <a:ext cx="78231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1012250" y="3356550"/>
            <a:ext cx="6858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301437" y="477067"/>
            <a:ext cx="3744000" cy="12711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0" name="Google Shape;40;p7"/>
          <p:cNvSpPr txBox="1">
            <a:spLocks noGrp="1"/>
          </p:cNvSpPr>
          <p:nvPr>
            <p:ph type="body" idx="1"/>
          </p:nvPr>
        </p:nvSpPr>
        <p:spPr>
          <a:xfrm>
            <a:off x="301433" y="1954400"/>
            <a:ext cx="3744000" cy="42180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Clr>
                <a:schemeClr val="lt1"/>
              </a:buClr>
              <a:buSzPts val="1600"/>
              <a:buChar char="●"/>
              <a:defRPr sz="1600">
                <a:solidFill>
                  <a:schemeClr val="lt1"/>
                </a:solidFill>
              </a:defRPr>
            </a:lvl1pPr>
            <a:lvl2pPr marL="914400" lvl="1" indent="-330200">
              <a:spcBef>
                <a:spcPts val="0"/>
              </a:spcBef>
              <a:spcAft>
                <a:spcPts val="0"/>
              </a:spcAft>
              <a:buClr>
                <a:schemeClr val="lt1"/>
              </a:buClr>
              <a:buSzPts val="1600"/>
              <a:buChar char="○"/>
              <a:defRPr sz="1600">
                <a:solidFill>
                  <a:schemeClr val="lt1"/>
                </a:solidFill>
              </a:defRPr>
            </a:lvl2pPr>
            <a:lvl3pPr marL="1371600" lvl="2" indent="-330200">
              <a:spcBef>
                <a:spcPts val="0"/>
              </a:spcBef>
              <a:spcAft>
                <a:spcPts val="0"/>
              </a:spcAft>
              <a:buClr>
                <a:schemeClr val="lt1"/>
              </a:buClr>
              <a:buSzPts val="1600"/>
              <a:buChar char="■"/>
              <a:defRPr sz="1600">
                <a:solidFill>
                  <a:schemeClr val="lt1"/>
                </a:solidFill>
              </a:defRPr>
            </a:lvl3pPr>
            <a:lvl4pPr marL="1828800" lvl="3" indent="-330200">
              <a:spcBef>
                <a:spcPts val="0"/>
              </a:spcBef>
              <a:spcAft>
                <a:spcPts val="0"/>
              </a:spcAft>
              <a:buClr>
                <a:schemeClr val="lt1"/>
              </a:buClr>
              <a:buSzPts val="1600"/>
              <a:buChar char="●"/>
              <a:defRPr sz="1600">
                <a:solidFill>
                  <a:schemeClr val="lt1"/>
                </a:solidFill>
              </a:defRPr>
            </a:lvl4pPr>
            <a:lvl5pPr marL="2286000" lvl="4" indent="-330200">
              <a:spcBef>
                <a:spcPts val="0"/>
              </a:spcBef>
              <a:spcAft>
                <a:spcPts val="0"/>
              </a:spcAft>
              <a:buClr>
                <a:schemeClr val="lt1"/>
              </a:buClr>
              <a:buSzPts val="1600"/>
              <a:buChar char="○"/>
              <a:defRPr sz="1600">
                <a:solidFill>
                  <a:schemeClr val="lt1"/>
                </a:solidFill>
              </a:defRPr>
            </a:lvl5pPr>
            <a:lvl6pPr marL="2743200" lvl="5" indent="-330200">
              <a:spcBef>
                <a:spcPts val="0"/>
              </a:spcBef>
              <a:spcAft>
                <a:spcPts val="0"/>
              </a:spcAft>
              <a:buClr>
                <a:schemeClr val="lt1"/>
              </a:buClr>
              <a:buSzPts val="1600"/>
              <a:buChar char="■"/>
              <a:defRPr sz="1600">
                <a:solidFill>
                  <a:schemeClr val="lt1"/>
                </a:solidFill>
              </a:defRPr>
            </a:lvl6pPr>
            <a:lvl7pPr marL="3200400" lvl="6" indent="-330200">
              <a:spcBef>
                <a:spcPts val="0"/>
              </a:spcBef>
              <a:spcAft>
                <a:spcPts val="0"/>
              </a:spcAft>
              <a:buClr>
                <a:schemeClr val="lt1"/>
              </a:buClr>
              <a:buSzPts val="1600"/>
              <a:buChar char="●"/>
              <a:defRPr sz="1600">
                <a:solidFill>
                  <a:schemeClr val="lt1"/>
                </a:solidFill>
              </a:defRPr>
            </a:lvl7pPr>
            <a:lvl8pPr marL="3657600" lvl="7" indent="-330200">
              <a:spcBef>
                <a:spcPts val="0"/>
              </a:spcBef>
              <a:spcAft>
                <a:spcPts val="0"/>
              </a:spcAft>
              <a:buClr>
                <a:schemeClr val="lt1"/>
              </a:buClr>
              <a:buSzPts val="1600"/>
              <a:buChar char="○"/>
              <a:defRPr sz="1600">
                <a:solidFill>
                  <a:schemeClr val="lt1"/>
                </a:solidFill>
              </a:defRPr>
            </a:lvl8pPr>
            <a:lvl9pPr marL="4114800" lvl="8" indent="-330200">
              <a:spcBef>
                <a:spcPts val="0"/>
              </a:spcBef>
              <a:spcAft>
                <a:spcPts val="0"/>
              </a:spcAft>
              <a:buClr>
                <a:schemeClr val="lt1"/>
              </a:buClr>
              <a:buSzPts val="1600"/>
              <a:buChar char="■"/>
              <a:defRPr sz="1600">
                <a:solidFill>
                  <a:schemeClr val="lt1"/>
                </a:solidFill>
              </a:defRPr>
            </a:lvl9pPr>
          </a:lstStyle>
          <a:p>
            <a:endParaRPr/>
          </a:p>
        </p:txBody>
      </p:sp>
      <p:sp>
        <p:nvSpPr>
          <p:cNvPr id="41" name="Google Shape;41;p7"/>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651000"/>
            <a:ext cx="83028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44" name="Google Shape;44;p8"/>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2595233" y="3356900"/>
            <a:ext cx="68571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dk2"/>
              </a:buClr>
              <a:buSzPts val="5600"/>
              <a:buNone/>
              <a:defRPr sz="5600">
                <a:solidFill>
                  <a:schemeClr val="dk2"/>
                </a:solidFill>
              </a:defRPr>
            </a:lvl1pPr>
            <a:lvl2pPr lvl="1" algn="ctr">
              <a:spcBef>
                <a:spcPts val="0"/>
              </a:spcBef>
              <a:spcAft>
                <a:spcPts val="0"/>
              </a:spcAft>
              <a:buClr>
                <a:schemeClr val="dk2"/>
              </a:buClr>
              <a:buSzPts val="5600"/>
              <a:buNone/>
              <a:defRPr sz="5600">
                <a:solidFill>
                  <a:schemeClr val="dk2"/>
                </a:solidFill>
              </a:defRPr>
            </a:lvl2pPr>
            <a:lvl3pPr lvl="2" algn="ctr">
              <a:spcBef>
                <a:spcPts val="0"/>
              </a:spcBef>
              <a:spcAft>
                <a:spcPts val="0"/>
              </a:spcAft>
              <a:buClr>
                <a:schemeClr val="dk2"/>
              </a:buClr>
              <a:buSzPts val="5600"/>
              <a:buNone/>
              <a:defRPr sz="5600">
                <a:solidFill>
                  <a:schemeClr val="dk2"/>
                </a:solidFill>
              </a:defRPr>
            </a:lvl3pPr>
            <a:lvl4pPr lvl="3" algn="ctr">
              <a:spcBef>
                <a:spcPts val="0"/>
              </a:spcBef>
              <a:spcAft>
                <a:spcPts val="0"/>
              </a:spcAft>
              <a:buClr>
                <a:schemeClr val="dk2"/>
              </a:buClr>
              <a:buSzPts val="5600"/>
              <a:buNone/>
              <a:defRPr sz="5600">
                <a:solidFill>
                  <a:schemeClr val="dk2"/>
                </a:solidFill>
              </a:defRPr>
            </a:lvl4pPr>
            <a:lvl5pPr lvl="4" algn="ctr">
              <a:spcBef>
                <a:spcPts val="0"/>
              </a:spcBef>
              <a:spcAft>
                <a:spcPts val="0"/>
              </a:spcAft>
              <a:buClr>
                <a:schemeClr val="dk2"/>
              </a:buClr>
              <a:buSzPts val="5600"/>
              <a:buNone/>
              <a:defRPr sz="5600">
                <a:solidFill>
                  <a:schemeClr val="dk2"/>
                </a:solidFill>
              </a:defRPr>
            </a:lvl5pPr>
            <a:lvl6pPr lvl="5" algn="ctr">
              <a:spcBef>
                <a:spcPts val="0"/>
              </a:spcBef>
              <a:spcAft>
                <a:spcPts val="0"/>
              </a:spcAft>
              <a:buClr>
                <a:schemeClr val="dk2"/>
              </a:buClr>
              <a:buSzPts val="5600"/>
              <a:buNone/>
              <a:defRPr sz="5600">
                <a:solidFill>
                  <a:schemeClr val="dk2"/>
                </a:solidFill>
              </a:defRPr>
            </a:lvl6pPr>
            <a:lvl7pPr lvl="6" algn="ctr">
              <a:spcBef>
                <a:spcPts val="0"/>
              </a:spcBef>
              <a:spcAft>
                <a:spcPts val="0"/>
              </a:spcAft>
              <a:buClr>
                <a:schemeClr val="dk2"/>
              </a:buClr>
              <a:buSzPts val="5600"/>
              <a:buNone/>
              <a:defRPr sz="5600">
                <a:solidFill>
                  <a:schemeClr val="dk2"/>
                </a:solidFill>
              </a:defRPr>
            </a:lvl7pPr>
            <a:lvl8pPr lvl="7" algn="ctr">
              <a:spcBef>
                <a:spcPts val="0"/>
              </a:spcBef>
              <a:spcAft>
                <a:spcPts val="0"/>
              </a:spcAft>
              <a:buClr>
                <a:schemeClr val="dk2"/>
              </a:buClr>
              <a:buSzPts val="5600"/>
              <a:buNone/>
              <a:defRPr sz="5600">
                <a:solidFill>
                  <a:schemeClr val="dk2"/>
                </a:solidFill>
              </a:defRPr>
            </a:lvl8pPr>
            <a:lvl9pPr lvl="8" algn="ctr">
              <a:spcBef>
                <a:spcPts val="0"/>
              </a:spcBef>
              <a:spcAft>
                <a:spcPts val="0"/>
              </a:spcAft>
              <a:buClr>
                <a:schemeClr val="dk2"/>
              </a:buClr>
              <a:buSzPts val="5600"/>
              <a:buNone/>
              <a:defRPr sz="5600">
                <a:solidFill>
                  <a:schemeClr val="dk2"/>
                </a:solidFill>
              </a:defRPr>
            </a:lvl9pPr>
          </a:lstStyle>
          <a:p>
            <a:endParaRPr/>
          </a:p>
        </p:txBody>
      </p:sp>
      <p:sp>
        <p:nvSpPr>
          <p:cNvPr id="49" name="Google Shape;49;p9"/>
          <p:cNvSpPr txBox="1">
            <a:spLocks noGrp="1"/>
          </p:cNvSpPr>
          <p:nvPr>
            <p:ph type="subTitle" idx="1"/>
          </p:nvPr>
        </p:nvSpPr>
        <p:spPr>
          <a:xfrm>
            <a:off x="354000" y="3705956"/>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0" name="Google Shape;50;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51" name="Google Shape;51;p9"/>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100"/>
            <a:ext cx="12192000" cy="62613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6163733"/>
            <a:ext cx="12192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76200" y="6262433"/>
            <a:ext cx="11175900" cy="5955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lt1"/>
              </a:buClr>
              <a:buSzPts val="1600"/>
              <a:buNone/>
              <a:defRPr sz="1600">
                <a:solidFill>
                  <a:schemeClr val="lt1"/>
                </a:solidFill>
              </a:defRPr>
            </a:lvl1pPr>
          </a:lstStyle>
          <a:p>
            <a:endParaRPr/>
          </a:p>
        </p:txBody>
      </p:sp>
      <p:sp>
        <p:nvSpPr>
          <p:cNvPr id="56" name="Google Shape;56;p10"/>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bs-Latn-B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7"/>
            <a:ext cx="10962900" cy="10236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1pPr>
            <a:lvl2pPr lvl="1">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2pPr>
            <a:lvl3pPr lvl="2">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3pPr>
            <a:lvl4pPr lvl="3">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4pPr>
            <a:lvl5pPr lvl="4">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5pPr>
            <a:lvl6pPr lvl="5">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6pPr>
            <a:lvl7pPr lvl="6">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7pPr>
            <a:lvl8pPr lvl="7">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8pPr>
            <a:lvl9pPr lvl="8">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7"/>
            <a:ext cx="10962900" cy="36135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lt2"/>
              </a:buClr>
              <a:buSzPts val="2400"/>
              <a:buFont typeface="Roboto"/>
              <a:buChar char="●"/>
              <a:defRPr sz="2400">
                <a:solidFill>
                  <a:schemeClr val="lt2"/>
                </a:solidFill>
                <a:latin typeface="Roboto"/>
                <a:ea typeface="Roboto"/>
                <a:cs typeface="Roboto"/>
                <a:sym typeface="Roboto"/>
              </a:defRPr>
            </a:lvl1pPr>
            <a:lvl2pPr marL="914400" lvl="1" indent="-349250">
              <a:lnSpc>
                <a:spcPct val="115000"/>
              </a:lnSpc>
              <a:spcBef>
                <a:spcPts val="0"/>
              </a:spcBef>
              <a:spcAft>
                <a:spcPts val="0"/>
              </a:spcAft>
              <a:buClr>
                <a:schemeClr val="lt2"/>
              </a:buClr>
              <a:buSzPts val="1900"/>
              <a:buFont typeface="Roboto"/>
              <a:buChar char="○"/>
              <a:defRPr sz="1900">
                <a:solidFill>
                  <a:schemeClr val="lt2"/>
                </a:solidFill>
                <a:latin typeface="Roboto"/>
                <a:ea typeface="Roboto"/>
                <a:cs typeface="Roboto"/>
                <a:sym typeface="Roboto"/>
              </a:defRPr>
            </a:lvl2pPr>
            <a:lvl3pPr marL="1371600" lvl="2" indent="-349250">
              <a:lnSpc>
                <a:spcPct val="115000"/>
              </a:lnSpc>
              <a:spcBef>
                <a:spcPts val="0"/>
              </a:spcBef>
              <a:spcAft>
                <a:spcPts val="0"/>
              </a:spcAft>
              <a:buClr>
                <a:schemeClr val="lt2"/>
              </a:buClr>
              <a:buSzPts val="1900"/>
              <a:buFont typeface="Roboto"/>
              <a:buChar char="■"/>
              <a:defRPr sz="1900">
                <a:solidFill>
                  <a:schemeClr val="lt2"/>
                </a:solidFill>
                <a:latin typeface="Roboto"/>
                <a:ea typeface="Roboto"/>
                <a:cs typeface="Roboto"/>
                <a:sym typeface="Roboto"/>
              </a:defRPr>
            </a:lvl3pPr>
            <a:lvl4pPr marL="1828800" lvl="3" indent="-349250">
              <a:lnSpc>
                <a:spcPct val="115000"/>
              </a:lnSpc>
              <a:spcBef>
                <a:spcPts val="0"/>
              </a:spcBef>
              <a:spcAft>
                <a:spcPts val="0"/>
              </a:spcAft>
              <a:buClr>
                <a:schemeClr val="lt2"/>
              </a:buClr>
              <a:buSzPts val="1900"/>
              <a:buFont typeface="Roboto"/>
              <a:buChar char="●"/>
              <a:defRPr sz="1900">
                <a:solidFill>
                  <a:schemeClr val="lt2"/>
                </a:solidFill>
                <a:latin typeface="Roboto"/>
                <a:ea typeface="Roboto"/>
                <a:cs typeface="Roboto"/>
                <a:sym typeface="Roboto"/>
              </a:defRPr>
            </a:lvl4pPr>
            <a:lvl5pPr marL="2286000" lvl="4" indent="-349250">
              <a:lnSpc>
                <a:spcPct val="115000"/>
              </a:lnSpc>
              <a:spcBef>
                <a:spcPts val="0"/>
              </a:spcBef>
              <a:spcAft>
                <a:spcPts val="0"/>
              </a:spcAft>
              <a:buClr>
                <a:schemeClr val="lt2"/>
              </a:buClr>
              <a:buSzPts val="1900"/>
              <a:buFont typeface="Roboto"/>
              <a:buChar char="○"/>
              <a:defRPr sz="1900">
                <a:solidFill>
                  <a:schemeClr val="lt2"/>
                </a:solidFill>
                <a:latin typeface="Roboto"/>
                <a:ea typeface="Roboto"/>
                <a:cs typeface="Roboto"/>
                <a:sym typeface="Roboto"/>
              </a:defRPr>
            </a:lvl5pPr>
            <a:lvl6pPr marL="2743200" lvl="5" indent="-349250">
              <a:lnSpc>
                <a:spcPct val="115000"/>
              </a:lnSpc>
              <a:spcBef>
                <a:spcPts val="0"/>
              </a:spcBef>
              <a:spcAft>
                <a:spcPts val="0"/>
              </a:spcAft>
              <a:buClr>
                <a:schemeClr val="lt2"/>
              </a:buClr>
              <a:buSzPts val="1900"/>
              <a:buFont typeface="Roboto"/>
              <a:buChar char="■"/>
              <a:defRPr sz="1900">
                <a:solidFill>
                  <a:schemeClr val="lt2"/>
                </a:solidFill>
                <a:latin typeface="Roboto"/>
                <a:ea typeface="Roboto"/>
                <a:cs typeface="Roboto"/>
                <a:sym typeface="Roboto"/>
              </a:defRPr>
            </a:lvl6pPr>
            <a:lvl7pPr marL="3200400" lvl="6" indent="-349250">
              <a:lnSpc>
                <a:spcPct val="115000"/>
              </a:lnSpc>
              <a:spcBef>
                <a:spcPts val="0"/>
              </a:spcBef>
              <a:spcAft>
                <a:spcPts val="0"/>
              </a:spcAft>
              <a:buClr>
                <a:schemeClr val="lt2"/>
              </a:buClr>
              <a:buSzPts val="1900"/>
              <a:buFont typeface="Roboto"/>
              <a:buChar char="●"/>
              <a:defRPr sz="1900">
                <a:solidFill>
                  <a:schemeClr val="lt2"/>
                </a:solidFill>
                <a:latin typeface="Roboto"/>
                <a:ea typeface="Roboto"/>
                <a:cs typeface="Roboto"/>
                <a:sym typeface="Roboto"/>
              </a:defRPr>
            </a:lvl7pPr>
            <a:lvl8pPr marL="3657600" lvl="7" indent="-349250">
              <a:lnSpc>
                <a:spcPct val="115000"/>
              </a:lnSpc>
              <a:spcBef>
                <a:spcPts val="0"/>
              </a:spcBef>
              <a:spcAft>
                <a:spcPts val="0"/>
              </a:spcAft>
              <a:buClr>
                <a:schemeClr val="lt2"/>
              </a:buClr>
              <a:buSzPts val="1900"/>
              <a:buFont typeface="Roboto"/>
              <a:buChar char="○"/>
              <a:defRPr sz="1900">
                <a:solidFill>
                  <a:schemeClr val="lt2"/>
                </a:solidFill>
                <a:latin typeface="Roboto"/>
                <a:ea typeface="Roboto"/>
                <a:cs typeface="Roboto"/>
                <a:sym typeface="Roboto"/>
              </a:defRPr>
            </a:lvl8pPr>
            <a:lvl9pPr marL="4114800" lvl="8" indent="-349250">
              <a:lnSpc>
                <a:spcPct val="115000"/>
              </a:lnSpc>
              <a:spcBef>
                <a:spcPts val="0"/>
              </a:spcBef>
              <a:spcAft>
                <a:spcPts val="0"/>
              </a:spcAft>
              <a:buClr>
                <a:schemeClr val="lt2"/>
              </a:buClr>
              <a:buSzPts val="1900"/>
              <a:buFont typeface="Roboto"/>
              <a:buChar char="■"/>
              <a:defRPr sz="1900">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64722" y="6260831"/>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2"/>
                </a:solidFill>
                <a:latin typeface="Roboto"/>
                <a:ea typeface="Roboto"/>
                <a:cs typeface="Roboto"/>
                <a:sym typeface="Roboto"/>
              </a:defRPr>
            </a:lvl1pPr>
            <a:lvl2pPr lvl="1" algn="r">
              <a:buNone/>
              <a:defRPr sz="1300">
                <a:solidFill>
                  <a:schemeClr val="lt2"/>
                </a:solidFill>
                <a:latin typeface="Roboto"/>
                <a:ea typeface="Roboto"/>
                <a:cs typeface="Roboto"/>
                <a:sym typeface="Roboto"/>
              </a:defRPr>
            </a:lvl2pPr>
            <a:lvl3pPr lvl="2" algn="r">
              <a:buNone/>
              <a:defRPr sz="1300">
                <a:solidFill>
                  <a:schemeClr val="lt2"/>
                </a:solidFill>
                <a:latin typeface="Roboto"/>
                <a:ea typeface="Roboto"/>
                <a:cs typeface="Roboto"/>
                <a:sym typeface="Roboto"/>
              </a:defRPr>
            </a:lvl3pPr>
            <a:lvl4pPr lvl="3" algn="r">
              <a:buNone/>
              <a:defRPr sz="1300">
                <a:solidFill>
                  <a:schemeClr val="lt2"/>
                </a:solidFill>
                <a:latin typeface="Roboto"/>
                <a:ea typeface="Roboto"/>
                <a:cs typeface="Roboto"/>
                <a:sym typeface="Roboto"/>
              </a:defRPr>
            </a:lvl4pPr>
            <a:lvl5pPr lvl="4" algn="r">
              <a:buNone/>
              <a:defRPr sz="1300">
                <a:solidFill>
                  <a:schemeClr val="lt2"/>
                </a:solidFill>
                <a:latin typeface="Roboto"/>
                <a:ea typeface="Roboto"/>
                <a:cs typeface="Roboto"/>
                <a:sym typeface="Roboto"/>
              </a:defRPr>
            </a:lvl5pPr>
            <a:lvl6pPr lvl="5" algn="r">
              <a:buNone/>
              <a:defRPr sz="1300">
                <a:solidFill>
                  <a:schemeClr val="lt2"/>
                </a:solidFill>
                <a:latin typeface="Roboto"/>
                <a:ea typeface="Roboto"/>
                <a:cs typeface="Roboto"/>
                <a:sym typeface="Roboto"/>
              </a:defRPr>
            </a:lvl6pPr>
            <a:lvl7pPr lvl="6" algn="r">
              <a:buNone/>
              <a:defRPr sz="1300">
                <a:solidFill>
                  <a:schemeClr val="lt2"/>
                </a:solidFill>
                <a:latin typeface="Roboto"/>
                <a:ea typeface="Roboto"/>
                <a:cs typeface="Roboto"/>
                <a:sym typeface="Roboto"/>
              </a:defRPr>
            </a:lvl7pPr>
            <a:lvl8pPr lvl="7" algn="r">
              <a:buNone/>
              <a:defRPr sz="1300">
                <a:solidFill>
                  <a:schemeClr val="lt2"/>
                </a:solidFill>
                <a:latin typeface="Roboto"/>
                <a:ea typeface="Roboto"/>
                <a:cs typeface="Roboto"/>
                <a:sym typeface="Roboto"/>
              </a:defRPr>
            </a:lvl8pPr>
            <a:lvl9pPr lvl="8" algn="r">
              <a:buNone/>
              <a:defRPr sz="13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bs-Latn-B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l="5697" t="25686" r="25493" b="7158"/>
          <a:stretch/>
        </p:blipFill>
        <p:spPr>
          <a:xfrm>
            <a:off x="4906500" y="0"/>
            <a:ext cx="7285501" cy="4266100"/>
          </a:xfrm>
          <a:prstGeom prst="rect">
            <a:avLst/>
          </a:prstGeom>
          <a:noFill/>
          <a:ln>
            <a:noFill/>
          </a:ln>
        </p:spPr>
      </p:pic>
      <p:pic>
        <p:nvPicPr>
          <p:cNvPr id="80" name="Google Shape;80;p15"/>
          <p:cNvPicPr preferRelativeResize="0"/>
          <p:nvPr/>
        </p:nvPicPr>
        <p:blipFill>
          <a:blip r:embed="rId4">
            <a:alphaModFix/>
          </a:blip>
          <a:stretch>
            <a:fillRect/>
          </a:stretch>
        </p:blipFill>
        <p:spPr>
          <a:xfrm>
            <a:off x="149325" y="5892800"/>
            <a:ext cx="2893574" cy="869201"/>
          </a:xfrm>
          <a:prstGeom prst="rect">
            <a:avLst/>
          </a:prstGeom>
          <a:noFill/>
          <a:ln>
            <a:noFill/>
          </a:ln>
        </p:spPr>
      </p:pic>
      <p:sp>
        <p:nvSpPr>
          <p:cNvPr id="81" name="Google Shape;81;p15"/>
          <p:cNvSpPr txBox="1">
            <a:spLocks noGrp="1"/>
          </p:cNvSpPr>
          <p:nvPr>
            <p:ph type="ctrTitle"/>
          </p:nvPr>
        </p:nvSpPr>
        <p:spPr>
          <a:xfrm>
            <a:off x="520700" y="2425700"/>
            <a:ext cx="10962900" cy="1244700"/>
          </a:xfrm>
          <a:prstGeom prst="rect">
            <a:avLst/>
          </a:prstGeom>
        </p:spPr>
        <p:txBody>
          <a:bodyPr spcFirstLastPara="1" wrap="square" lIns="121900" tIns="121900" rIns="121900" bIns="121900" anchor="b" anchorCtr="0">
            <a:normAutofit fontScale="90000"/>
          </a:bodyPr>
          <a:lstStyle/>
          <a:p>
            <a:pPr marL="0" lvl="0" indent="0" algn="l" rtl="0">
              <a:spcBef>
                <a:spcPts val="0"/>
              </a:spcBef>
              <a:spcAft>
                <a:spcPts val="0"/>
              </a:spcAft>
              <a:buNone/>
            </a:pPr>
            <a:r>
              <a:rPr lang="bs-Latn-BA" b="1"/>
              <a:t>Final Project Presentation</a:t>
            </a:r>
            <a:endParaRPr b="1"/>
          </a:p>
          <a:p>
            <a:pPr marL="0" lvl="0" indent="0" algn="l" rtl="0">
              <a:spcBef>
                <a:spcPts val="0"/>
              </a:spcBef>
              <a:spcAft>
                <a:spcPts val="0"/>
              </a:spcAft>
              <a:buNone/>
            </a:pPr>
            <a:r>
              <a:rPr lang="bs-Latn-BA" b="1"/>
              <a:t>Group #9</a:t>
            </a:r>
            <a:endParaRPr b="1"/>
          </a:p>
        </p:txBody>
      </p:sp>
      <p:sp>
        <p:nvSpPr>
          <p:cNvPr id="82" name="Google Shape;82;p15"/>
          <p:cNvSpPr txBox="1">
            <a:spLocks noGrp="1"/>
          </p:cNvSpPr>
          <p:nvPr>
            <p:ph type="subTitle" idx="1"/>
          </p:nvPr>
        </p:nvSpPr>
        <p:spPr>
          <a:xfrm>
            <a:off x="520700" y="3718871"/>
            <a:ext cx="10962900" cy="1805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bs-Latn-BA" b="1"/>
              <a:t>Project L: What makes a playlist popular?</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45"/>
        <p:cNvGrpSpPr/>
        <p:nvPr/>
      </p:nvGrpSpPr>
      <p:grpSpPr>
        <a:xfrm>
          <a:off x="0" y="0"/>
          <a:ext cx="0" cy="0"/>
          <a:chOff x="0" y="0"/>
          <a:chExt cx="0" cy="0"/>
        </a:xfrm>
      </p:grpSpPr>
      <p:sp>
        <p:nvSpPr>
          <p:cNvPr id="146" name="Google Shape;146;p24"/>
          <p:cNvSpPr txBox="1"/>
          <p:nvPr/>
        </p:nvSpPr>
        <p:spPr>
          <a:xfrm>
            <a:off x="2932125" y="77250"/>
            <a:ext cx="4742700" cy="670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Column                     Non-Null Count  Dtype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                     --------------  -----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0   duration_s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1   num_edits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2   num_artists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3   num_albums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4   num_tracks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5   num_followers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6   popularity_level           21069 non-null  category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7   have_description           21069 non-null  bool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8   log_followers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9   artist_popularity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10  artist_followers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11  track_album_homo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12  track_artist_homo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13  danceability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14  energy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15  key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16  loudness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17  mode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18  speechiness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19  acousticness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20  instrumentalness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21  liveness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22  valence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23  tempo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24  time_signature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25  modified_at_FROMNOW        21069 non-null  float64</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26  genres_score_album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27  genres_score_alternative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28  genres_score_art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29  genres_score_atl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30  genres_score_australian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31  genres_score_blues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32  genres_score_canadian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33  genres_score_ccm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34  genres_score_christian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35  genres_score_classic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36  genres_score_coast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endParaRPr/>
          </a:p>
        </p:txBody>
      </p:sp>
      <p:sp>
        <p:nvSpPr>
          <p:cNvPr id="147" name="Google Shape;147;p24"/>
          <p:cNvSpPr txBox="1"/>
          <p:nvPr/>
        </p:nvSpPr>
        <p:spPr>
          <a:xfrm>
            <a:off x="7446225" y="104250"/>
            <a:ext cx="8820000" cy="664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37  genres_score_contemporary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38  genres_score_country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39  genres_score_dance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40  genres_score_edm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41  genres_score_electro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42  genres_score_electropop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43  genres_score_folk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44  genres_score_funk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45  genres_score_gangster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46  genres_score_gold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47  genres_score_hip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48  genres_score_holler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49  genres_score_hop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50  genres_score_house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51  genres_score_indie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52  genres_score_jazz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53  genres_score_latin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54  genres_score_mellow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55  genres_score_metal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56  genres_score_modern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57  genres_score_neo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58  genres_score_new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59  genres_score_pop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60  genres_score_post-teen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61  genres_score_punk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62  genres_score_r&amp;b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63  genres_score_rap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64  genres_score_road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65  genres_score_rock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66  genres_score_soft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67  genres_score_soul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68  genres_score_southern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69  genres_score_stomp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70  genres_score_trap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71  genres_score_tropical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72  genres_score_uk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73  genres_score_urban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74  genres_score_wave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75  genres_score_worship       21069 non-null  int64  </a:t>
            </a:r>
            <a:endParaRPr sz="1050">
              <a:solidFill>
                <a:srgbClr val="212121"/>
              </a:solidFill>
              <a:latin typeface="Courier New"/>
              <a:ea typeface="Courier New"/>
              <a:cs typeface="Courier New"/>
              <a:sym typeface="Courier New"/>
            </a:endParaRPr>
          </a:p>
          <a:p>
            <a:pPr marL="0" lvl="0" indent="0" algn="l" rtl="0">
              <a:spcBef>
                <a:spcPts val="0"/>
              </a:spcBef>
              <a:spcAft>
                <a:spcPts val="0"/>
              </a:spcAft>
              <a:buNone/>
            </a:pPr>
            <a:r>
              <a:rPr lang="bs-Latn-BA" sz="1050">
                <a:solidFill>
                  <a:srgbClr val="212121"/>
                </a:solidFill>
                <a:latin typeface="Courier New"/>
                <a:ea typeface="Courier New"/>
                <a:cs typeface="Courier New"/>
                <a:sym typeface="Courier New"/>
              </a:rPr>
              <a:t> 76  cluster	               21069 non-null  category  </a:t>
            </a:r>
            <a:endParaRPr/>
          </a:p>
        </p:txBody>
      </p:sp>
      <p:sp>
        <p:nvSpPr>
          <p:cNvPr id="148" name="Google Shape;148;p24"/>
          <p:cNvSpPr txBox="1"/>
          <p:nvPr/>
        </p:nvSpPr>
        <p:spPr>
          <a:xfrm>
            <a:off x="187150" y="160425"/>
            <a:ext cx="2706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s-Latn-BA" sz="3300" b="1">
                <a:solidFill>
                  <a:srgbClr val="1ED65F"/>
                </a:solidFill>
                <a:latin typeface="Roboto"/>
                <a:ea typeface="Roboto"/>
                <a:cs typeface="Roboto"/>
                <a:sym typeface="Roboto"/>
              </a:rPr>
              <a:t>Feature Engineering</a:t>
            </a:r>
            <a:endParaRPr sz="3300" b="1">
              <a:solidFill>
                <a:srgbClr val="1ED65F"/>
              </a:solidFill>
              <a:latin typeface="Roboto"/>
              <a:ea typeface="Roboto"/>
              <a:cs typeface="Roboto"/>
              <a:sym typeface="Roboto"/>
            </a:endParaRPr>
          </a:p>
        </p:txBody>
      </p:sp>
      <p:pic>
        <p:nvPicPr>
          <p:cNvPr id="149" name="Google Shape;149;p24"/>
          <p:cNvPicPr preferRelativeResize="0"/>
          <p:nvPr/>
        </p:nvPicPr>
        <p:blipFill>
          <a:blip r:embed="rId3">
            <a:alphaModFix/>
          </a:blip>
          <a:stretch>
            <a:fillRect/>
          </a:stretch>
        </p:blipFill>
        <p:spPr>
          <a:xfrm>
            <a:off x="-12" y="5988793"/>
            <a:ext cx="2893574" cy="869201"/>
          </a:xfrm>
          <a:prstGeom prst="rect">
            <a:avLst/>
          </a:prstGeom>
          <a:noFill/>
          <a:ln>
            <a:noFill/>
          </a:ln>
        </p:spPr>
      </p:pic>
      <p:sp>
        <p:nvSpPr>
          <p:cNvPr id="150" name="Google Shape;150;p24"/>
          <p:cNvSpPr/>
          <p:nvPr/>
        </p:nvSpPr>
        <p:spPr>
          <a:xfrm>
            <a:off x="3003175" y="1613650"/>
            <a:ext cx="1822800" cy="164400"/>
          </a:xfrm>
          <a:prstGeom prst="roundRect">
            <a:avLst>
              <a:gd name="adj" fmla="val 16667"/>
            </a:avLst>
          </a:prstGeom>
          <a:noFill/>
          <a:ln w="9525" cap="flat" cmpd="sng">
            <a:solidFill>
              <a:srgbClr val="1ED6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3003175" y="1942350"/>
            <a:ext cx="1822800" cy="2554800"/>
          </a:xfrm>
          <a:prstGeom prst="roundRect">
            <a:avLst>
              <a:gd name="adj" fmla="val 16667"/>
            </a:avLst>
          </a:prstGeom>
          <a:noFill/>
          <a:ln w="9525" cap="flat" cmpd="sng">
            <a:solidFill>
              <a:srgbClr val="1ED6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7875375" y="3759442"/>
            <a:ext cx="1822800" cy="164400"/>
          </a:xfrm>
          <a:prstGeom prst="roundRect">
            <a:avLst>
              <a:gd name="adj" fmla="val 16667"/>
            </a:avLst>
          </a:prstGeom>
          <a:noFill/>
          <a:ln w="9525" cap="flat" cmpd="sng">
            <a:solidFill>
              <a:srgbClr val="1ED6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7875375" y="4688792"/>
            <a:ext cx="1822800" cy="164400"/>
          </a:xfrm>
          <a:prstGeom prst="roundRect">
            <a:avLst>
              <a:gd name="adj" fmla="val 16667"/>
            </a:avLst>
          </a:prstGeom>
          <a:noFill/>
          <a:ln w="9525" cap="flat" cmpd="sng">
            <a:solidFill>
              <a:srgbClr val="1ED6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629200" y="984967"/>
            <a:ext cx="10962900" cy="1023600"/>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bs-Latn-BA" b="1">
                <a:solidFill>
                  <a:srgbClr val="212121"/>
                </a:solidFill>
              </a:rPr>
              <a:t>Modeling and Evaluation</a:t>
            </a:r>
            <a:endParaRPr b="1">
              <a:solidFill>
                <a:srgbClr val="212121"/>
              </a:solidFill>
            </a:endParaRPr>
          </a:p>
        </p:txBody>
      </p:sp>
      <p:sp>
        <p:nvSpPr>
          <p:cNvPr id="159" name="Google Shape;159;p25"/>
          <p:cNvSpPr txBox="1">
            <a:spLocks noGrp="1"/>
          </p:cNvSpPr>
          <p:nvPr>
            <p:ph type="body" idx="1"/>
          </p:nvPr>
        </p:nvSpPr>
        <p:spPr>
          <a:xfrm>
            <a:off x="629200" y="2558767"/>
            <a:ext cx="10962900" cy="3613500"/>
          </a:xfrm>
          <a:prstGeom prst="rect">
            <a:avLst/>
          </a:prstGeom>
        </p:spPr>
        <p:txBody>
          <a:bodyPr spcFirstLastPara="1" wrap="square" lIns="121900" tIns="121900" rIns="121900" bIns="121900" anchor="t" anchorCtr="0">
            <a:normAutofit fontScale="85000" lnSpcReduction="20000"/>
          </a:bodyPr>
          <a:lstStyle/>
          <a:p>
            <a:pPr marL="0" lvl="0" indent="0" algn="l" rtl="0">
              <a:spcBef>
                <a:spcPts val="0"/>
              </a:spcBef>
              <a:spcAft>
                <a:spcPts val="0"/>
              </a:spcAft>
              <a:buNone/>
            </a:pPr>
            <a:r>
              <a:rPr lang="bs-Latn-BA" b="1" dirty="0">
                <a:solidFill>
                  <a:schemeClr val="dk2"/>
                </a:solidFill>
              </a:rPr>
              <a:t>Model </a:t>
            </a:r>
            <a:r>
              <a:rPr lang="bs-Latn-BA" b="1" dirty="0" err="1">
                <a:solidFill>
                  <a:schemeClr val="dk2"/>
                </a:solidFill>
              </a:rPr>
              <a:t>Choices</a:t>
            </a:r>
            <a:r>
              <a:rPr lang="bs-Latn-BA" b="1" dirty="0">
                <a:solidFill>
                  <a:schemeClr val="dk2"/>
                </a:solidFill>
              </a:rPr>
              <a:t>:</a:t>
            </a:r>
            <a:endParaRPr b="1" dirty="0">
              <a:solidFill>
                <a:schemeClr val="dk2"/>
              </a:solidFill>
            </a:endParaRPr>
          </a:p>
          <a:p>
            <a:pPr marL="0" lvl="0" indent="0" algn="l" rtl="0">
              <a:spcBef>
                <a:spcPts val="1600"/>
              </a:spcBef>
              <a:spcAft>
                <a:spcPts val="0"/>
              </a:spcAft>
              <a:buNone/>
            </a:pPr>
            <a:r>
              <a:rPr lang="bs-Latn-BA" dirty="0" err="1">
                <a:solidFill>
                  <a:srgbClr val="1ED65F"/>
                </a:solidFill>
              </a:rPr>
              <a:t>Linear</a:t>
            </a:r>
            <a:r>
              <a:rPr lang="bs-Latn-BA" dirty="0">
                <a:solidFill>
                  <a:srgbClr val="1ED65F"/>
                </a:solidFill>
              </a:rPr>
              <a:t> </a:t>
            </a:r>
            <a:r>
              <a:rPr lang="bs-Latn-BA" dirty="0" err="1">
                <a:solidFill>
                  <a:srgbClr val="1ED65F"/>
                </a:solidFill>
              </a:rPr>
              <a:t>Regression</a:t>
            </a:r>
            <a:r>
              <a:rPr lang="bs-Latn-BA" dirty="0">
                <a:solidFill>
                  <a:srgbClr val="1ED65F"/>
                </a:solidFill>
              </a:rPr>
              <a:t>: </a:t>
            </a:r>
            <a:r>
              <a:rPr lang="bs-Latn-BA" dirty="0" err="1">
                <a:solidFill>
                  <a:schemeClr val="dk2"/>
                </a:solidFill>
              </a:rPr>
              <a:t>used</a:t>
            </a:r>
            <a:r>
              <a:rPr lang="bs-Latn-BA" dirty="0">
                <a:solidFill>
                  <a:schemeClr val="dk2"/>
                </a:solidFill>
              </a:rPr>
              <a:t> as </a:t>
            </a:r>
            <a:r>
              <a:rPr lang="bs-Latn-BA" dirty="0" err="1">
                <a:solidFill>
                  <a:schemeClr val="dk2"/>
                </a:solidFill>
              </a:rPr>
              <a:t>baseline</a:t>
            </a:r>
            <a:r>
              <a:rPr lang="bs-Latn-BA" dirty="0">
                <a:solidFill>
                  <a:schemeClr val="dk2"/>
                </a:solidFill>
              </a:rPr>
              <a:t> model</a:t>
            </a:r>
            <a:endParaRPr dirty="0">
              <a:solidFill>
                <a:schemeClr val="dk2"/>
              </a:solidFill>
            </a:endParaRPr>
          </a:p>
          <a:p>
            <a:pPr marL="0" lvl="0" indent="0" algn="l" rtl="0">
              <a:spcBef>
                <a:spcPts val="1600"/>
              </a:spcBef>
              <a:spcAft>
                <a:spcPts val="0"/>
              </a:spcAft>
              <a:buNone/>
            </a:pPr>
            <a:r>
              <a:rPr lang="bs-Latn-BA" dirty="0">
                <a:solidFill>
                  <a:srgbClr val="1ED65F"/>
                </a:solidFill>
              </a:rPr>
              <a:t>Random </a:t>
            </a:r>
            <a:r>
              <a:rPr lang="bs-Latn-BA" dirty="0" err="1">
                <a:solidFill>
                  <a:srgbClr val="1ED65F"/>
                </a:solidFill>
              </a:rPr>
              <a:t>Forest</a:t>
            </a:r>
            <a:r>
              <a:rPr lang="bs-Latn-BA" dirty="0">
                <a:solidFill>
                  <a:srgbClr val="1ED65F"/>
                </a:solidFill>
              </a:rPr>
              <a:t>: </a:t>
            </a:r>
            <a:r>
              <a:rPr lang="bs-Latn-BA" dirty="0" err="1">
                <a:solidFill>
                  <a:schemeClr val="dk2"/>
                </a:solidFill>
              </a:rPr>
              <a:t>bagging</a:t>
            </a:r>
            <a:r>
              <a:rPr lang="bs-Latn-BA" dirty="0">
                <a:solidFill>
                  <a:schemeClr val="dk2"/>
                </a:solidFill>
              </a:rPr>
              <a:t> </a:t>
            </a:r>
            <a:r>
              <a:rPr lang="bs-Latn-BA" dirty="0" err="1">
                <a:solidFill>
                  <a:schemeClr val="dk2"/>
                </a:solidFill>
              </a:rPr>
              <a:t>ensemble</a:t>
            </a:r>
            <a:r>
              <a:rPr lang="bs-Latn-BA" dirty="0">
                <a:solidFill>
                  <a:schemeClr val="dk2"/>
                </a:solidFill>
              </a:rPr>
              <a:t> </a:t>
            </a:r>
            <a:r>
              <a:rPr lang="bs-Latn-BA" dirty="0" err="1">
                <a:solidFill>
                  <a:schemeClr val="dk2"/>
                </a:solidFill>
              </a:rPr>
              <a:t>method</a:t>
            </a:r>
            <a:endParaRPr dirty="0">
              <a:solidFill>
                <a:schemeClr val="dk2"/>
              </a:solidFill>
            </a:endParaRPr>
          </a:p>
          <a:p>
            <a:pPr marL="0" lvl="0" indent="0" algn="l" rtl="0">
              <a:spcBef>
                <a:spcPts val="1600"/>
              </a:spcBef>
              <a:spcAft>
                <a:spcPts val="0"/>
              </a:spcAft>
              <a:buNone/>
            </a:pPr>
            <a:r>
              <a:rPr lang="bs-Latn-BA" dirty="0" err="1">
                <a:solidFill>
                  <a:srgbClr val="1ED65F"/>
                </a:solidFill>
              </a:rPr>
              <a:t>LightGBM</a:t>
            </a:r>
            <a:r>
              <a:rPr lang="bs-Latn-BA" dirty="0">
                <a:solidFill>
                  <a:srgbClr val="1ED65F"/>
                </a:solidFill>
              </a:rPr>
              <a:t>:</a:t>
            </a:r>
            <a:r>
              <a:rPr lang="bs-Latn-BA" dirty="0">
                <a:solidFill>
                  <a:schemeClr val="dk2"/>
                </a:solidFill>
              </a:rPr>
              <a:t> </a:t>
            </a:r>
            <a:r>
              <a:rPr lang="bs-Latn-BA" dirty="0" err="1">
                <a:solidFill>
                  <a:schemeClr val="dk2"/>
                </a:solidFill>
              </a:rPr>
              <a:t>boosting</a:t>
            </a:r>
            <a:r>
              <a:rPr lang="bs-Latn-BA" dirty="0">
                <a:solidFill>
                  <a:schemeClr val="dk2"/>
                </a:solidFill>
              </a:rPr>
              <a:t> </a:t>
            </a:r>
            <a:r>
              <a:rPr lang="bs-Latn-BA" dirty="0" err="1">
                <a:solidFill>
                  <a:schemeClr val="dk2"/>
                </a:solidFill>
              </a:rPr>
              <a:t>ensemble</a:t>
            </a:r>
            <a:r>
              <a:rPr lang="bs-Latn-BA" dirty="0">
                <a:solidFill>
                  <a:schemeClr val="dk2"/>
                </a:solidFill>
              </a:rPr>
              <a:t> </a:t>
            </a:r>
            <a:r>
              <a:rPr lang="bs-Latn-BA" dirty="0" err="1">
                <a:solidFill>
                  <a:schemeClr val="dk2"/>
                </a:solidFill>
              </a:rPr>
              <a:t>method</a:t>
            </a:r>
            <a:r>
              <a:rPr lang="bs-Latn-BA" dirty="0">
                <a:solidFill>
                  <a:schemeClr val="dk2"/>
                </a:solidFill>
              </a:rPr>
              <a:t>, </a:t>
            </a:r>
            <a:r>
              <a:rPr lang="bs-Latn-BA" dirty="0" err="1">
                <a:solidFill>
                  <a:schemeClr val="dk2"/>
                </a:solidFill>
              </a:rPr>
              <a:t>fast</a:t>
            </a:r>
            <a:r>
              <a:rPr lang="bs-Latn-BA" dirty="0">
                <a:solidFill>
                  <a:schemeClr val="dk2"/>
                </a:solidFill>
              </a:rPr>
              <a:t>, </a:t>
            </a:r>
            <a:r>
              <a:rPr lang="bs-Latn-BA" dirty="0" err="1">
                <a:solidFill>
                  <a:schemeClr val="dk2"/>
                </a:solidFill>
              </a:rPr>
              <a:t>distributed</a:t>
            </a:r>
            <a:r>
              <a:rPr lang="bs-Latn-BA" dirty="0">
                <a:solidFill>
                  <a:schemeClr val="dk2"/>
                </a:solidFill>
              </a:rPr>
              <a:t>, </a:t>
            </a:r>
            <a:r>
              <a:rPr lang="bs-Latn-BA" dirty="0" err="1">
                <a:solidFill>
                  <a:schemeClr val="dk2"/>
                </a:solidFill>
              </a:rPr>
              <a:t>high-performance</a:t>
            </a:r>
            <a:r>
              <a:rPr lang="bs-Latn-BA" dirty="0">
                <a:solidFill>
                  <a:schemeClr val="dk2"/>
                </a:solidFill>
              </a:rPr>
              <a:t>, </a:t>
            </a:r>
            <a:r>
              <a:rPr lang="bs-Latn-BA" dirty="0" err="1">
                <a:solidFill>
                  <a:schemeClr val="dk2"/>
                </a:solidFill>
              </a:rPr>
              <a:t>high-compatibility</a:t>
            </a:r>
            <a:r>
              <a:rPr lang="bs-Latn-BA" dirty="0">
                <a:solidFill>
                  <a:schemeClr val="dk2"/>
                </a:solidFill>
              </a:rPr>
              <a:t>, </a:t>
            </a:r>
            <a:r>
              <a:rPr lang="bs-Latn-BA" dirty="0" err="1">
                <a:solidFill>
                  <a:schemeClr val="dk2"/>
                </a:solidFill>
              </a:rPr>
              <a:t>uses</a:t>
            </a:r>
            <a:r>
              <a:rPr lang="bs-Latn-BA" dirty="0">
                <a:solidFill>
                  <a:schemeClr val="dk2"/>
                </a:solidFill>
              </a:rPr>
              <a:t> GOSS to filter data to </a:t>
            </a:r>
            <a:r>
              <a:rPr lang="bs-Latn-BA" dirty="0" err="1">
                <a:solidFill>
                  <a:schemeClr val="dk2"/>
                </a:solidFill>
              </a:rPr>
              <a:t>define</a:t>
            </a:r>
            <a:r>
              <a:rPr lang="bs-Latn-BA" dirty="0">
                <a:solidFill>
                  <a:schemeClr val="dk2"/>
                </a:solidFill>
              </a:rPr>
              <a:t> a </a:t>
            </a:r>
            <a:r>
              <a:rPr lang="bs-Latn-BA" dirty="0" err="1">
                <a:solidFill>
                  <a:schemeClr val="dk2"/>
                </a:solidFill>
              </a:rPr>
              <a:t>split</a:t>
            </a:r>
            <a:endParaRPr dirty="0">
              <a:solidFill>
                <a:schemeClr val="dk2"/>
              </a:solidFill>
            </a:endParaRPr>
          </a:p>
          <a:p>
            <a:pPr marL="0" lvl="0" indent="0" algn="l" rtl="0">
              <a:spcBef>
                <a:spcPts val="1600"/>
              </a:spcBef>
              <a:spcAft>
                <a:spcPts val="1600"/>
              </a:spcAft>
              <a:buNone/>
            </a:pPr>
            <a:br>
              <a:rPr lang="bs-Latn-BA" dirty="0">
                <a:solidFill>
                  <a:schemeClr val="dk2"/>
                </a:solidFill>
              </a:rPr>
            </a:br>
            <a:r>
              <a:rPr lang="bs-Latn-BA" dirty="0" err="1">
                <a:solidFill>
                  <a:srgbClr val="1ED65F"/>
                </a:solidFill>
              </a:rPr>
              <a:t>XGBoost</a:t>
            </a:r>
            <a:r>
              <a:rPr lang="bs-Latn-BA" dirty="0">
                <a:solidFill>
                  <a:srgbClr val="1ED65F"/>
                </a:solidFill>
              </a:rPr>
              <a:t>:</a:t>
            </a:r>
            <a:r>
              <a:rPr lang="bs-Latn-BA" dirty="0">
                <a:solidFill>
                  <a:schemeClr val="dk2"/>
                </a:solidFill>
              </a:rPr>
              <a:t>  </a:t>
            </a:r>
            <a:r>
              <a:rPr lang="bs-Latn-BA" dirty="0" err="1">
                <a:solidFill>
                  <a:schemeClr val="dk2"/>
                </a:solidFill>
              </a:rPr>
              <a:t>boosting</a:t>
            </a:r>
            <a:r>
              <a:rPr lang="bs-Latn-BA" dirty="0">
                <a:solidFill>
                  <a:schemeClr val="dk2"/>
                </a:solidFill>
              </a:rPr>
              <a:t> </a:t>
            </a:r>
            <a:r>
              <a:rPr lang="bs-Latn-BA" dirty="0" err="1">
                <a:solidFill>
                  <a:schemeClr val="dk2"/>
                </a:solidFill>
              </a:rPr>
              <a:t>ensemble</a:t>
            </a:r>
            <a:r>
              <a:rPr lang="bs-Latn-BA" dirty="0">
                <a:solidFill>
                  <a:schemeClr val="dk2"/>
                </a:solidFill>
              </a:rPr>
              <a:t> </a:t>
            </a:r>
            <a:r>
              <a:rPr lang="bs-Latn-BA" dirty="0" err="1">
                <a:solidFill>
                  <a:schemeClr val="dk2"/>
                </a:solidFill>
              </a:rPr>
              <a:t>method</a:t>
            </a:r>
            <a:r>
              <a:rPr lang="bs-Latn-BA" dirty="0">
                <a:solidFill>
                  <a:schemeClr val="dk2"/>
                </a:solidFill>
              </a:rPr>
              <a:t>, </a:t>
            </a:r>
            <a:r>
              <a:rPr lang="bs-Latn-BA" dirty="0" err="1">
                <a:solidFill>
                  <a:schemeClr val="dk2"/>
                </a:solidFill>
              </a:rPr>
              <a:t>fast</a:t>
            </a:r>
            <a:r>
              <a:rPr lang="bs-Latn-BA" dirty="0">
                <a:solidFill>
                  <a:schemeClr val="dk2"/>
                </a:solidFill>
              </a:rPr>
              <a:t>, </a:t>
            </a:r>
            <a:r>
              <a:rPr lang="bs-Latn-BA" dirty="0" err="1">
                <a:solidFill>
                  <a:schemeClr val="dk2"/>
                </a:solidFill>
              </a:rPr>
              <a:t>paralleled</a:t>
            </a:r>
            <a:r>
              <a:rPr lang="bs-Latn-BA" dirty="0">
                <a:solidFill>
                  <a:schemeClr val="dk2"/>
                </a:solidFill>
              </a:rPr>
              <a:t>, </a:t>
            </a:r>
            <a:r>
              <a:rPr lang="bs-Latn-BA" dirty="0" err="1">
                <a:solidFill>
                  <a:schemeClr val="dk2"/>
                </a:solidFill>
              </a:rPr>
              <a:t>uses</a:t>
            </a:r>
            <a:r>
              <a:rPr lang="bs-Latn-BA" dirty="0">
                <a:solidFill>
                  <a:schemeClr val="dk2"/>
                </a:solidFill>
              </a:rPr>
              <a:t> </a:t>
            </a:r>
            <a:r>
              <a:rPr lang="bs-Latn-BA" dirty="0" err="1">
                <a:solidFill>
                  <a:schemeClr val="dk2"/>
                </a:solidFill>
              </a:rPr>
              <a:t>pre-sorted</a:t>
            </a:r>
            <a:r>
              <a:rPr lang="bs-Latn-BA" dirty="0">
                <a:solidFill>
                  <a:schemeClr val="dk2"/>
                </a:solidFill>
              </a:rPr>
              <a:t> </a:t>
            </a:r>
            <a:r>
              <a:rPr lang="bs-Latn-BA" dirty="0" err="1">
                <a:solidFill>
                  <a:schemeClr val="dk2"/>
                </a:solidFill>
              </a:rPr>
              <a:t>algorithm</a:t>
            </a:r>
            <a:r>
              <a:rPr lang="bs-Latn-BA" dirty="0">
                <a:solidFill>
                  <a:schemeClr val="dk2"/>
                </a:solidFill>
              </a:rPr>
              <a:t> &amp; </a:t>
            </a:r>
            <a:r>
              <a:rPr lang="bs-Latn-BA" dirty="0" err="1">
                <a:solidFill>
                  <a:schemeClr val="dk2"/>
                </a:solidFill>
              </a:rPr>
              <a:t>histogram-based</a:t>
            </a:r>
            <a:r>
              <a:rPr lang="bs-Latn-BA" dirty="0">
                <a:solidFill>
                  <a:schemeClr val="dk2"/>
                </a:solidFill>
              </a:rPr>
              <a:t> </a:t>
            </a:r>
            <a:r>
              <a:rPr lang="bs-Latn-BA" dirty="0" err="1">
                <a:solidFill>
                  <a:schemeClr val="dk2"/>
                </a:solidFill>
              </a:rPr>
              <a:t>algorithm</a:t>
            </a:r>
            <a:r>
              <a:rPr lang="bs-Latn-BA" dirty="0">
                <a:solidFill>
                  <a:schemeClr val="dk2"/>
                </a:solidFill>
              </a:rPr>
              <a:t> </a:t>
            </a:r>
            <a:r>
              <a:rPr lang="bs-Latn-BA" dirty="0" err="1">
                <a:solidFill>
                  <a:schemeClr val="dk2"/>
                </a:solidFill>
              </a:rPr>
              <a:t>for</a:t>
            </a:r>
            <a:r>
              <a:rPr lang="bs-Latn-BA" dirty="0">
                <a:solidFill>
                  <a:schemeClr val="dk2"/>
                </a:solidFill>
              </a:rPr>
              <a:t> </a:t>
            </a:r>
            <a:r>
              <a:rPr lang="bs-Latn-BA" dirty="0" err="1">
                <a:solidFill>
                  <a:schemeClr val="dk2"/>
                </a:solidFill>
              </a:rPr>
              <a:t>computing</a:t>
            </a:r>
            <a:r>
              <a:rPr lang="bs-Latn-BA" dirty="0">
                <a:solidFill>
                  <a:schemeClr val="dk2"/>
                </a:solidFill>
              </a:rPr>
              <a:t> </a:t>
            </a:r>
            <a:r>
              <a:rPr lang="bs-Latn-BA" dirty="0" err="1">
                <a:solidFill>
                  <a:schemeClr val="dk2"/>
                </a:solidFill>
              </a:rPr>
              <a:t>the</a:t>
            </a:r>
            <a:r>
              <a:rPr lang="bs-Latn-BA" dirty="0">
                <a:solidFill>
                  <a:schemeClr val="dk2"/>
                </a:solidFill>
              </a:rPr>
              <a:t> </a:t>
            </a:r>
            <a:r>
              <a:rPr lang="bs-Latn-BA" dirty="0" err="1">
                <a:solidFill>
                  <a:schemeClr val="dk2"/>
                </a:solidFill>
              </a:rPr>
              <a:t>best</a:t>
            </a:r>
            <a:r>
              <a:rPr lang="bs-Latn-BA" dirty="0">
                <a:solidFill>
                  <a:schemeClr val="dk2"/>
                </a:solidFill>
              </a:rPr>
              <a:t> </a:t>
            </a:r>
            <a:r>
              <a:rPr lang="bs-Latn-BA" dirty="0" err="1">
                <a:solidFill>
                  <a:schemeClr val="dk2"/>
                </a:solidFill>
              </a:rPr>
              <a:t>split</a:t>
            </a:r>
            <a:r>
              <a:rPr lang="bs-Latn-BA" dirty="0">
                <a:solidFill>
                  <a:schemeClr val="dk2"/>
                </a:solidFill>
              </a:rPr>
              <a:t>.</a:t>
            </a:r>
            <a:endParaRPr dirty="0">
              <a:solidFill>
                <a:schemeClr val="dk2"/>
              </a:solidFill>
            </a:endParaRPr>
          </a:p>
        </p:txBody>
      </p:sp>
      <p:pic>
        <p:nvPicPr>
          <p:cNvPr id="160" name="Google Shape;160;p25"/>
          <p:cNvPicPr preferRelativeResize="0"/>
          <p:nvPr/>
        </p:nvPicPr>
        <p:blipFill>
          <a:blip r:embed="rId3">
            <a:alphaModFix/>
          </a:blip>
          <a:stretch>
            <a:fillRect/>
          </a:stretch>
        </p:blipFill>
        <p:spPr>
          <a:xfrm>
            <a:off x="9298425" y="1296775"/>
            <a:ext cx="2893574" cy="869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31000" y="21800"/>
            <a:ext cx="11768700" cy="8037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None/>
            </a:pPr>
            <a:r>
              <a:rPr lang="bs-Latn-BA" b="1">
                <a:solidFill>
                  <a:srgbClr val="292929"/>
                </a:solidFill>
              </a:rPr>
              <a:t>Modeling and Evaluation</a:t>
            </a:r>
            <a:endParaRPr b="1">
              <a:solidFill>
                <a:srgbClr val="292929"/>
              </a:solidFill>
            </a:endParaRPr>
          </a:p>
        </p:txBody>
      </p:sp>
      <p:sp>
        <p:nvSpPr>
          <p:cNvPr id="166" name="Google Shape;166;p26"/>
          <p:cNvSpPr txBox="1">
            <a:spLocks noGrp="1"/>
          </p:cNvSpPr>
          <p:nvPr>
            <p:ph type="body" idx="4294967295"/>
          </p:nvPr>
        </p:nvSpPr>
        <p:spPr>
          <a:xfrm>
            <a:off x="330375" y="1249875"/>
            <a:ext cx="6034500" cy="50949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bs-Latn-BA">
                <a:solidFill>
                  <a:schemeClr val="dk2"/>
                </a:solidFill>
              </a:rPr>
              <a:t>Linear Regression: </a:t>
            </a:r>
            <a:endParaRPr>
              <a:solidFill>
                <a:schemeClr val="dk2"/>
              </a:solidFill>
            </a:endParaRPr>
          </a:p>
          <a:p>
            <a:pPr marL="0" lvl="0" indent="0" algn="l" rtl="0">
              <a:spcBef>
                <a:spcPts val="1600"/>
              </a:spcBef>
              <a:spcAft>
                <a:spcPts val="0"/>
              </a:spcAft>
              <a:buNone/>
            </a:pPr>
            <a:endParaRPr b="1">
              <a:solidFill>
                <a:srgbClr val="1ED65F"/>
              </a:solidFill>
            </a:endParaRPr>
          </a:p>
          <a:p>
            <a:pPr marL="0" lvl="0" indent="0" algn="l" rtl="0">
              <a:spcBef>
                <a:spcPts val="1600"/>
              </a:spcBef>
              <a:spcAft>
                <a:spcPts val="0"/>
              </a:spcAft>
              <a:buNone/>
            </a:pPr>
            <a:r>
              <a:rPr lang="bs-Latn-BA" b="1">
                <a:solidFill>
                  <a:srgbClr val="1ED65F"/>
                </a:solidFill>
              </a:rPr>
              <a:t>Random Forest: </a:t>
            </a:r>
            <a:endParaRPr b="1">
              <a:solidFill>
                <a:srgbClr val="1ED65F"/>
              </a:solidFill>
            </a:endParaRPr>
          </a:p>
          <a:p>
            <a:pPr marL="0" lvl="0" indent="0" algn="l" rtl="0">
              <a:spcBef>
                <a:spcPts val="1600"/>
              </a:spcBef>
              <a:spcAft>
                <a:spcPts val="0"/>
              </a:spcAft>
              <a:buNone/>
            </a:pPr>
            <a:endParaRPr>
              <a:solidFill>
                <a:schemeClr val="dk2"/>
              </a:solidFill>
            </a:endParaRPr>
          </a:p>
          <a:p>
            <a:pPr marL="0" lvl="0" indent="0" algn="l" rtl="0">
              <a:spcBef>
                <a:spcPts val="1600"/>
              </a:spcBef>
              <a:spcAft>
                <a:spcPts val="0"/>
              </a:spcAft>
              <a:buNone/>
            </a:pPr>
            <a:r>
              <a:rPr lang="bs-Latn-BA">
                <a:solidFill>
                  <a:schemeClr val="dk2"/>
                </a:solidFill>
              </a:rPr>
              <a:t>LightGBM: </a:t>
            </a:r>
            <a:endParaRPr>
              <a:solidFill>
                <a:schemeClr val="dk2"/>
              </a:solidFill>
            </a:endParaRPr>
          </a:p>
          <a:p>
            <a:pPr marL="0" lvl="0" indent="0" algn="l" rtl="0">
              <a:spcBef>
                <a:spcPts val="1600"/>
              </a:spcBef>
              <a:spcAft>
                <a:spcPts val="0"/>
              </a:spcAft>
              <a:buNone/>
            </a:pPr>
            <a:endParaRPr>
              <a:solidFill>
                <a:schemeClr val="dk2"/>
              </a:solidFill>
            </a:endParaRPr>
          </a:p>
          <a:p>
            <a:pPr marL="0" lvl="0" indent="0" algn="l" rtl="0">
              <a:spcBef>
                <a:spcPts val="1600"/>
              </a:spcBef>
              <a:spcAft>
                <a:spcPts val="1600"/>
              </a:spcAft>
              <a:buNone/>
            </a:pPr>
            <a:r>
              <a:rPr lang="bs-Latn-BA">
                <a:solidFill>
                  <a:schemeClr val="dk2"/>
                </a:solidFill>
              </a:rPr>
              <a:t>XGBoost:  </a:t>
            </a:r>
            <a:endParaRPr>
              <a:solidFill>
                <a:schemeClr val="dk2"/>
              </a:solidFill>
            </a:endParaRPr>
          </a:p>
        </p:txBody>
      </p:sp>
      <p:pic>
        <p:nvPicPr>
          <p:cNvPr id="167" name="Google Shape;167;p26"/>
          <p:cNvPicPr preferRelativeResize="0"/>
          <p:nvPr/>
        </p:nvPicPr>
        <p:blipFill>
          <a:blip r:embed="rId3">
            <a:alphaModFix/>
          </a:blip>
          <a:stretch>
            <a:fillRect/>
          </a:stretch>
        </p:blipFill>
        <p:spPr>
          <a:xfrm>
            <a:off x="9298425" y="-10950"/>
            <a:ext cx="2893574" cy="869201"/>
          </a:xfrm>
          <a:prstGeom prst="rect">
            <a:avLst/>
          </a:prstGeom>
          <a:noFill/>
          <a:ln>
            <a:noFill/>
          </a:ln>
        </p:spPr>
      </p:pic>
      <p:pic>
        <p:nvPicPr>
          <p:cNvPr id="168" name="Google Shape;168;p26"/>
          <p:cNvPicPr preferRelativeResize="0"/>
          <p:nvPr/>
        </p:nvPicPr>
        <p:blipFill>
          <a:blip r:embed="rId4">
            <a:alphaModFix/>
          </a:blip>
          <a:stretch>
            <a:fillRect/>
          </a:stretch>
        </p:blipFill>
        <p:spPr>
          <a:xfrm>
            <a:off x="5887995" y="1249863"/>
            <a:ext cx="5952999" cy="2636575"/>
          </a:xfrm>
          <a:prstGeom prst="rect">
            <a:avLst/>
          </a:prstGeom>
          <a:noFill/>
          <a:ln>
            <a:noFill/>
          </a:ln>
        </p:spPr>
      </p:pic>
      <p:pic>
        <p:nvPicPr>
          <p:cNvPr id="169" name="Google Shape;169;p26"/>
          <p:cNvPicPr preferRelativeResize="0"/>
          <p:nvPr/>
        </p:nvPicPr>
        <p:blipFill>
          <a:blip r:embed="rId5">
            <a:alphaModFix/>
          </a:blip>
          <a:stretch>
            <a:fillRect/>
          </a:stretch>
        </p:blipFill>
        <p:spPr>
          <a:xfrm>
            <a:off x="5888078" y="3929800"/>
            <a:ext cx="5952923" cy="2636550"/>
          </a:xfrm>
          <a:prstGeom prst="rect">
            <a:avLst/>
          </a:prstGeom>
          <a:noFill/>
          <a:ln>
            <a:noFill/>
          </a:ln>
        </p:spPr>
      </p:pic>
      <p:pic>
        <p:nvPicPr>
          <p:cNvPr id="170" name="Google Shape;170;p26"/>
          <p:cNvPicPr preferRelativeResize="0"/>
          <p:nvPr/>
        </p:nvPicPr>
        <p:blipFill>
          <a:blip r:embed="rId6">
            <a:alphaModFix/>
          </a:blip>
          <a:stretch>
            <a:fillRect/>
          </a:stretch>
        </p:blipFill>
        <p:spPr>
          <a:xfrm>
            <a:off x="858375" y="1862175"/>
            <a:ext cx="4423024" cy="516025"/>
          </a:xfrm>
          <a:prstGeom prst="rect">
            <a:avLst/>
          </a:prstGeom>
          <a:noFill/>
          <a:ln>
            <a:noFill/>
          </a:ln>
        </p:spPr>
      </p:pic>
      <p:pic>
        <p:nvPicPr>
          <p:cNvPr id="171" name="Google Shape;171;p26"/>
          <p:cNvPicPr preferRelativeResize="0"/>
          <p:nvPr/>
        </p:nvPicPr>
        <p:blipFill>
          <a:blip r:embed="rId7">
            <a:alphaModFix/>
          </a:blip>
          <a:stretch>
            <a:fillRect/>
          </a:stretch>
        </p:blipFill>
        <p:spPr>
          <a:xfrm>
            <a:off x="992850" y="3125800"/>
            <a:ext cx="3753025" cy="409975"/>
          </a:xfrm>
          <a:prstGeom prst="rect">
            <a:avLst/>
          </a:prstGeom>
          <a:noFill/>
          <a:ln>
            <a:noFill/>
          </a:ln>
        </p:spPr>
      </p:pic>
      <p:pic>
        <p:nvPicPr>
          <p:cNvPr id="172" name="Google Shape;172;p26"/>
          <p:cNvPicPr preferRelativeResize="0"/>
          <p:nvPr/>
        </p:nvPicPr>
        <p:blipFill>
          <a:blip r:embed="rId8">
            <a:alphaModFix/>
          </a:blip>
          <a:stretch>
            <a:fillRect/>
          </a:stretch>
        </p:blipFill>
        <p:spPr>
          <a:xfrm>
            <a:off x="858375" y="4387975"/>
            <a:ext cx="4423026" cy="489033"/>
          </a:xfrm>
          <a:prstGeom prst="rect">
            <a:avLst/>
          </a:prstGeom>
          <a:noFill/>
          <a:ln>
            <a:noFill/>
          </a:ln>
        </p:spPr>
      </p:pic>
      <p:pic>
        <p:nvPicPr>
          <p:cNvPr id="173" name="Google Shape;173;p26"/>
          <p:cNvPicPr preferRelativeResize="0"/>
          <p:nvPr/>
        </p:nvPicPr>
        <p:blipFill>
          <a:blip r:embed="rId9">
            <a:alphaModFix/>
          </a:blip>
          <a:stretch>
            <a:fillRect/>
          </a:stretch>
        </p:blipFill>
        <p:spPr>
          <a:xfrm>
            <a:off x="858375" y="5729200"/>
            <a:ext cx="4299482" cy="409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54000" y="653633"/>
            <a:ext cx="5393700" cy="1976400"/>
          </a:xfrm>
          <a:prstGeom prst="rect">
            <a:avLst/>
          </a:prstGeom>
        </p:spPr>
        <p:txBody>
          <a:bodyPr spcFirstLastPara="1" wrap="square" lIns="121900" tIns="121900" rIns="121900" bIns="121900" anchor="b" anchorCtr="0">
            <a:normAutofit/>
          </a:bodyPr>
          <a:lstStyle/>
          <a:p>
            <a:pPr marL="0" lvl="0" indent="0" algn="ctr" rtl="0">
              <a:spcBef>
                <a:spcPts val="0"/>
              </a:spcBef>
              <a:spcAft>
                <a:spcPts val="0"/>
              </a:spcAft>
              <a:buNone/>
            </a:pPr>
            <a:r>
              <a:rPr lang="bs-Latn-BA" sz="4700" b="1">
                <a:solidFill>
                  <a:srgbClr val="222222"/>
                </a:solidFill>
              </a:rPr>
              <a:t>Conclusion</a:t>
            </a:r>
            <a:endParaRPr sz="4700" b="1">
              <a:solidFill>
                <a:srgbClr val="222222"/>
              </a:solidFill>
            </a:endParaRPr>
          </a:p>
        </p:txBody>
      </p:sp>
      <p:sp>
        <p:nvSpPr>
          <p:cNvPr id="179" name="Google Shape;179;p27"/>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endParaRPr sz="1100">
              <a:solidFill>
                <a:srgbClr val="212121"/>
              </a:solidFill>
            </a:endParaRPr>
          </a:p>
          <a:p>
            <a:pPr marL="0" lvl="0" indent="0" algn="l" rtl="0">
              <a:lnSpc>
                <a:spcPct val="100000"/>
              </a:lnSpc>
              <a:spcBef>
                <a:spcPts val="0"/>
              </a:spcBef>
              <a:spcAft>
                <a:spcPts val="0"/>
              </a:spcAft>
              <a:buNone/>
            </a:pPr>
            <a:r>
              <a:rPr lang="bs-Latn-BA" sz="1900" b="1">
                <a:solidFill>
                  <a:srgbClr val="212121"/>
                </a:solidFill>
              </a:rPr>
              <a:t>The best model is Random Forest, </a:t>
            </a:r>
            <a:endParaRPr sz="1900" b="1">
              <a:solidFill>
                <a:srgbClr val="212121"/>
              </a:solidFill>
            </a:endParaRPr>
          </a:p>
          <a:p>
            <a:pPr marL="0" lvl="0" indent="0" algn="l" rtl="0">
              <a:lnSpc>
                <a:spcPct val="100000"/>
              </a:lnSpc>
              <a:spcBef>
                <a:spcPts val="0"/>
              </a:spcBef>
              <a:spcAft>
                <a:spcPts val="0"/>
              </a:spcAft>
              <a:buNone/>
            </a:pPr>
            <a:r>
              <a:rPr lang="bs-Latn-BA" sz="1900" b="1">
                <a:solidFill>
                  <a:srgbClr val="212121"/>
                </a:solidFill>
              </a:rPr>
              <a:t>test R-squared = 0.11648  </a:t>
            </a:r>
            <a:endParaRPr sz="1900" b="1">
              <a:solidFill>
                <a:srgbClr val="212121"/>
              </a:solidFill>
            </a:endParaRPr>
          </a:p>
          <a:p>
            <a:pPr marL="0" lvl="0" indent="0" algn="l" rtl="0">
              <a:lnSpc>
                <a:spcPct val="100000"/>
              </a:lnSpc>
              <a:spcBef>
                <a:spcPts val="0"/>
              </a:spcBef>
              <a:spcAft>
                <a:spcPts val="0"/>
              </a:spcAft>
              <a:buNone/>
            </a:pPr>
            <a:endParaRPr sz="1900" b="1">
              <a:solidFill>
                <a:srgbClr val="212121"/>
              </a:solidFill>
              <a:highlight>
                <a:schemeClr val="lt1"/>
              </a:highlight>
            </a:endParaRPr>
          </a:p>
          <a:p>
            <a:pPr marL="0" lvl="0" indent="0" algn="l" rtl="0">
              <a:lnSpc>
                <a:spcPct val="100000"/>
              </a:lnSpc>
              <a:spcBef>
                <a:spcPts val="0"/>
              </a:spcBef>
              <a:spcAft>
                <a:spcPts val="0"/>
              </a:spcAft>
              <a:buNone/>
            </a:pPr>
            <a:r>
              <a:rPr lang="bs-Latn-BA" sz="1900" b="1">
                <a:solidFill>
                  <a:srgbClr val="212121"/>
                </a:solidFill>
                <a:highlight>
                  <a:schemeClr val="lt1"/>
                </a:highlight>
              </a:rPr>
              <a:t> </a:t>
            </a:r>
            <a:r>
              <a:rPr lang="bs-Latn-BA" sz="1900" b="1">
                <a:solidFill>
                  <a:srgbClr val="212121"/>
                </a:solidFill>
                <a:highlight>
                  <a:schemeClr val="dk2"/>
                </a:highlight>
              </a:rPr>
              <a:t> </a:t>
            </a:r>
            <a:endParaRPr sz="1100">
              <a:solidFill>
                <a:srgbClr val="212121"/>
              </a:solidFill>
            </a:endParaRPr>
          </a:p>
          <a:p>
            <a:pPr marL="0" lvl="0" indent="0" algn="l" rtl="0">
              <a:spcBef>
                <a:spcPts val="0"/>
              </a:spcBef>
              <a:spcAft>
                <a:spcPts val="1600"/>
              </a:spcAft>
              <a:buNone/>
            </a:pPr>
            <a:r>
              <a:rPr lang="bs-Latn-BA" sz="1900">
                <a:solidFill>
                  <a:srgbClr val="212121"/>
                </a:solidFill>
              </a:rPr>
              <a:t>The random forest model is able to explain about 11.648% of the variation in the response variable, log number of followers. </a:t>
            </a:r>
            <a:endParaRPr sz="1900">
              <a:solidFill>
                <a:srgbClr val="212121"/>
              </a:solidFill>
            </a:endParaRPr>
          </a:p>
        </p:txBody>
      </p:sp>
      <p:pic>
        <p:nvPicPr>
          <p:cNvPr id="180" name="Google Shape;180;p27"/>
          <p:cNvPicPr preferRelativeResize="0"/>
          <p:nvPr/>
        </p:nvPicPr>
        <p:blipFill>
          <a:blip r:embed="rId3">
            <a:alphaModFix/>
          </a:blip>
          <a:stretch>
            <a:fillRect/>
          </a:stretch>
        </p:blipFill>
        <p:spPr>
          <a:xfrm>
            <a:off x="9298425" y="5988800"/>
            <a:ext cx="2893574" cy="869201"/>
          </a:xfrm>
          <a:prstGeom prst="rect">
            <a:avLst/>
          </a:prstGeom>
          <a:noFill/>
          <a:ln>
            <a:noFill/>
          </a:ln>
        </p:spPr>
      </p:pic>
      <p:sp>
        <p:nvSpPr>
          <p:cNvPr id="181" name="Google Shape;181;p27"/>
          <p:cNvSpPr txBox="1">
            <a:spLocks noGrp="1"/>
          </p:cNvSpPr>
          <p:nvPr>
            <p:ph type="subTitle" idx="1"/>
          </p:nvPr>
        </p:nvSpPr>
        <p:spPr>
          <a:xfrm>
            <a:off x="354000" y="2715349"/>
            <a:ext cx="5393700" cy="1976400"/>
          </a:xfrm>
          <a:prstGeom prst="rect">
            <a:avLst/>
          </a:prstGeom>
        </p:spPr>
        <p:txBody>
          <a:bodyPr spcFirstLastPara="1" wrap="square" lIns="121900" tIns="121900" rIns="121900" bIns="121900" anchor="t" anchorCtr="0">
            <a:normAutofit/>
          </a:bodyPr>
          <a:lstStyle/>
          <a:p>
            <a:pPr marL="0" marR="0" lvl="0" indent="0" algn="ctr" rtl="0">
              <a:lnSpc>
                <a:spcPct val="150000"/>
              </a:lnSpc>
              <a:spcBef>
                <a:spcPts val="0"/>
              </a:spcBef>
              <a:spcAft>
                <a:spcPts val="0"/>
              </a:spcAft>
              <a:buNone/>
            </a:pPr>
            <a:r>
              <a:rPr lang="bs-Latn-BA" sz="1600">
                <a:solidFill>
                  <a:schemeClr val="dk2"/>
                </a:solidFill>
              </a:rPr>
              <a:t>Poor Performance in Model predictability</a:t>
            </a:r>
            <a:endParaRPr sz="1600">
              <a:solidFill>
                <a:schemeClr val="dk2"/>
              </a:solidFill>
            </a:endParaRPr>
          </a:p>
          <a:p>
            <a:pPr marL="0" marR="0" lvl="0" indent="0" algn="ctr" rtl="0">
              <a:lnSpc>
                <a:spcPct val="150000"/>
              </a:lnSpc>
              <a:spcBef>
                <a:spcPts val="0"/>
              </a:spcBef>
              <a:spcAft>
                <a:spcPts val="0"/>
              </a:spcAft>
              <a:buNone/>
            </a:pPr>
            <a:r>
              <a:rPr lang="bs-Latn-BA" sz="1600">
                <a:solidFill>
                  <a:schemeClr val="dk2"/>
                </a:solidFill>
              </a:rPr>
              <a:t>Improvement: Data &amp; Model</a:t>
            </a:r>
            <a:endParaRPr sz="1600">
              <a:solidFill>
                <a:schemeClr val="dk2"/>
              </a:solidFill>
            </a:endParaRPr>
          </a:p>
          <a:p>
            <a:pPr marL="0" marR="0" lvl="0" indent="0" algn="ctr" rtl="0">
              <a:lnSpc>
                <a:spcPct val="150000"/>
              </a:lnSpc>
              <a:spcBef>
                <a:spcPts val="0"/>
              </a:spcBef>
              <a:spcAft>
                <a:spcPts val="0"/>
              </a:spcAft>
              <a:buNone/>
            </a:pPr>
            <a:r>
              <a:rPr lang="bs-Latn-BA" sz="1600">
                <a:solidFill>
                  <a:schemeClr val="dk2"/>
                </a:solidFill>
              </a:rPr>
              <a:t>Features related to Playlist Creators</a:t>
            </a:r>
            <a:endParaRPr sz="1600">
              <a:solidFill>
                <a:schemeClr val="dk2"/>
              </a:solidFill>
            </a:endParaRPr>
          </a:p>
          <a:p>
            <a:pPr marL="0" marR="0" lvl="0" indent="0" algn="ctr" rtl="0">
              <a:lnSpc>
                <a:spcPct val="150000"/>
              </a:lnSpc>
              <a:spcBef>
                <a:spcPts val="0"/>
              </a:spcBef>
              <a:spcAft>
                <a:spcPts val="0"/>
              </a:spcAft>
              <a:buNone/>
            </a:pPr>
            <a:r>
              <a:rPr lang="bs-Latn-BA" sz="1600">
                <a:solidFill>
                  <a:schemeClr val="dk2"/>
                </a:solidFill>
              </a:rPr>
              <a:t>Predictability v.s Exploration</a:t>
            </a:r>
            <a:endParaRPr sz="1600">
              <a:solidFill>
                <a:schemeClr val="dk2"/>
              </a:solidFill>
            </a:endParaRPr>
          </a:p>
          <a:p>
            <a:pPr marL="0" marR="0" lvl="0" indent="0" algn="ctr" rtl="0">
              <a:lnSpc>
                <a:spcPct val="150000"/>
              </a:lnSpc>
              <a:spcBef>
                <a:spcPts val="0"/>
              </a:spcBef>
              <a:spcAft>
                <a:spcPts val="0"/>
              </a:spcAft>
              <a:buNone/>
            </a:pPr>
            <a:r>
              <a:rPr lang="bs-Latn-BA" sz="1600">
                <a:solidFill>
                  <a:schemeClr val="dk2"/>
                </a:solidFill>
              </a:rPr>
              <a:t>Better recommendation</a:t>
            </a:r>
            <a:endParaRPr sz="16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185"/>
        <p:cNvGrpSpPr/>
        <p:nvPr/>
      </p:nvGrpSpPr>
      <p:grpSpPr>
        <a:xfrm>
          <a:off x="0" y="0"/>
          <a:ext cx="0" cy="0"/>
          <a:chOff x="0" y="0"/>
          <a:chExt cx="0" cy="0"/>
        </a:xfrm>
      </p:grpSpPr>
      <p:pic>
        <p:nvPicPr>
          <p:cNvPr id="186" name="Google Shape;186;p28"/>
          <p:cNvPicPr preferRelativeResize="0"/>
          <p:nvPr/>
        </p:nvPicPr>
        <p:blipFill rotWithShape="1">
          <a:blip r:embed="rId3">
            <a:alphaModFix/>
          </a:blip>
          <a:srcRect l="5697" t="25686" r="25493" b="7158"/>
          <a:stretch/>
        </p:blipFill>
        <p:spPr>
          <a:xfrm>
            <a:off x="4906500" y="0"/>
            <a:ext cx="7285501" cy="4266100"/>
          </a:xfrm>
          <a:prstGeom prst="rect">
            <a:avLst/>
          </a:prstGeom>
          <a:noFill/>
          <a:ln>
            <a:noFill/>
          </a:ln>
        </p:spPr>
      </p:pic>
      <p:pic>
        <p:nvPicPr>
          <p:cNvPr id="187" name="Google Shape;187;p28"/>
          <p:cNvPicPr preferRelativeResize="0"/>
          <p:nvPr/>
        </p:nvPicPr>
        <p:blipFill>
          <a:blip r:embed="rId4">
            <a:alphaModFix/>
          </a:blip>
          <a:stretch>
            <a:fillRect/>
          </a:stretch>
        </p:blipFill>
        <p:spPr>
          <a:xfrm>
            <a:off x="149325" y="5892800"/>
            <a:ext cx="2893574" cy="869201"/>
          </a:xfrm>
          <a:prstGeom prst="rect">
            <a:avLst/>
          </a:prstGeom>
          <a:noFill/>
          <a:ln>
            <a:noFill/>
          </a:ln>
        </p:spPr>
      </p:pic>
      <p:sp>
        <p:nvSpPr>
          <p:cNvPr id="188" name="Google Shape;188;p28"/>
          <p:cNvSpPr txBox="1">
            <a:spLocks noGrp="1"/>
          </p:cNvSpPr>
          <p:nvPr>
            <p:ph type="ctrTitle"/>
          </p:nvPr>
        </p:nvSpPr>
        <p:spPr>
          <a:xfrm>
            <a:off x="520700" y="2425700"/>
            <a:ext cx="10962900" cy="1244700"/>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bs-Latn-BA" b="1"/>
              <a:t>Thank you for watching!</a:t>
            </a:r>
            <a:endParaRPr b="1"/>
          </a:p>
        </p:txBody>
      </p:sp>
      <p:sp>
        <p:nvSpPr>
          <p:cNvPr id="189" name="Google Shape;189;p28"/>
          <p:cNvSpPr txBox="1">
            <a:spLocks noGrp="1"/>
          </p:cNvSpPr>
          <p:nvPr>
            <p:ph type="subTitle" idx="1"/>
          </p:nvPr>
        </p:nvSpPr>
        <p:spPr>
          <a:xfrm>
            <a:off x="520700" y="3718871"/>
            <a:ext cx="10962900" cy="1805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bs-Latn-BA" b="1"/>
              <a:t>CS109A/AC209A 2021: Introduction to Data Science</a:t>
            </a:r>
            <a:endParaRPr b="1"/>
          </a:p>
          <a:p>
            <a:pPr marL="0" lvl="0" indent="0" algn="l" rtl="0">
              <a:spcBef>
                <a:spcPts val="0"/>
              </a:spcBef>
              <a:spcAft>
                <a:spcPts val="0"/>
              </a:spcAft>
              <a:buNone/>
            </a:pPr>
            <a:r>
              <a:rPr lang="bs-Latn-BA" b="1"/>
              <a:t>Group #9   </a:t>
            </a:r>
            <a:r>
              <a:rPr lang="bs-Latn-BA" i="1"/>
              <a:t>Chelsea Chen, Mengyuan Li, Xinran Tang, Jing Xu</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838200" y="365125"/>
            <a:ext cx="6832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bs-Latn-BA" b="1"/>
              <a:t>Problem Statement</a:t>
            </a:r>
            <a:endParaRPr b="1"/>
          </a:p>
        </p:txBody>
      </p:sp>
      <p:sp>
        <p:nvSpPr>
          <p:cNvPr id="88" name="Google Shape;88;p16"/>
          <p:cNvSpPr txBox="1">
            <a:spLocks noGrp="1"/>
          </p:cNvSpPr>
          <p:nvPr>
            <p:ph type="body" idx="1"/>
          </p:nvPr>
        </p:nvSpPr>
        <p:spPr>
          <a:xfrm>
            <a:off x="838200" y="1789600"/>
            <a:ext cx="9691200" cy="4006200"/>
          </a:xfrm>
          <a:prstGeom prst="rect">
            <a:avLst/>
          </a:prstGeom>
        </p:spPr>
        <p:txBody>
          <a:bodyPr spcFirstLastPara="1" wrap="square" lIns="91425" tIns="45700" rIns="91425" bIns="45700" anchor="t" anchorCtr="0">
            <a:normAutofit/>
          </a:bodyPr>
          <a:lstStyle/>
          <a:p>
            <a:pPr marL="0" marR="0" lvl="0" indent="0" algn="l" rtl="0">
              <a:lnSpc>
                <a:spcPct val="115000"/>
              </a:lnSpc>
              <a:spcBef>
                <a:spcPts val="0"/>
              </a:spcBef>
              <a:spcAft>
                <a:spcPts val="0"/>
              </a:spcAft>
              <a:buNone/>
            </a:pPr>
            <a:endParaRPr sz="3300" b="1">
              <a:solidFill>
                <a:schemeClr val="lt1"/>
              </a:solidFill>
              <a:highlight>
                <a:schemeClr val="dk2"/>
              </a:highlight>
            </a:endParaRPr>
          </a:p>
          <a:p>
            <a:pPr marL="0" marR="0" lvl="0" indent="0" algn="l" rtl="0">
              <a:lnSpc>
                <a:spcPct val="115000"/>
              </a:lnSpc>
              <a:spcBef>
                <a:spcPts val="1600"/>
              </a:spcBef>
              <a:spcAft>
                <a:spcPts val="0"/>
              </a:spcAft>
              <a:buNone/>
            </a:pPr>
            <a:r>
              <a:rPr lang="bs-Latn-BA" sz="3300" b="1">
                <a:solidFill>
                  <a:schemeClr val="lt1"/>
                </a:solidFill>
                <a:highlight>
                  <a:schemeClr val="dk2"/>
                </a:highlight>
              </a:rPr>
              <a:t>what will make a playlist popular</a:t>
            </a:r>
            <a:endParaRPr sz="2200" b="1">
              <a:solidFill>
                <a:schemeClr val="lt1"/>
              </a:solidFill>
            </a:endParaRPr>
          </a:p>
          <a:p>
            <a:pPr marL="0" marR="0" lvl="0" indent="0" algn="l" rtl="0">
              <a:lnSpc>
                <a:spcPct val="115000"/>
              </a:lnSpc>
              <a:spcBef>
                <a:spcPts val="1600"/>
              </a:spcBef>
              <a:spcAft>
                <a:spcPts val="0"/>
              </a:spcAft>
              <a:buNone/>
            </a:pPr>
            <a:endParaRPr sz="2200" b="1">
              <a:solidFill>
                <a:schemeClr val="lt1"/>
              </a:solidFill>
            </a:endParaRPr>
          </a:p>
          <a:p>
            <a:pPr marL="0" marR="0" lvl="0" indent="0" algn="l" rtl="0">
              <a:lnSpc>
                <a:spcPct val="115000"/>
              </a:lnSpc>
              <a:spcBef>
                <a:spcPts val="1600"/>
              </a:spcBef>
              <a:spcAft>
                <a:spcPts val="0"/>
              </a:spcAft>
              <a:buNone/>
            </a:pPr>
            <a:r>
              <a:rPr lang="bs-Latn-BA" sz="2200">
                <a:solidFill>
                  <a:schemeClr val="lt1"/>
                </a:solidFill>
              </a:rPr>
              <a:t>The aim of project was to work with the public dataset on </a:t>
            </a:r>
            <a:r>
              <a:rPr lang="bs-Latn-BA" sz="2200" u="sng">
                <a:solidFill>
                  <a:schemeClr val="lt1"/>
                </a:solidFill>
              </a:rPr>
              <a:t>AIcrowd</a:t>
            </a:r>
            <a:r>
              <a:rPr lang="bs-Latn-BA" sz="2200">
                <a:solidFill>
                  <a:schemeClr val="lt1"/>
                </a:solidFill>
              </a:rPr>
              <a:t> develop a predictive model for the popularity for a Spotify playlist. </a:t>
            </a:r>
            <a:endParaRPr sz="2200">
              <a:solidFill>
                <a:schemeClr val="lt1"/>
              </a:solidFill>
            </a:endParaRPr>
          </a:p>
          <a:p>
            <a:pPr marL="0" marR="0" lvl="0" indent="0" algn="l" rtl="0">
              <a:lnSpc>
                <a:spcPct val="115000"/>
              </a:lnSpc>
              <a:spcBef>
                <a:spcPts val="1600"/>
              </a:spcBef>
              <a:spcAft>
                <a:spcPts val="1600"/>
              </a:spcAft>
              <a:buNone/>
            </a:pPr>
            <a:r>
              <a:rPr lang="bs-Latn-BA" sz="2200">
                <a:solidFill>
                  <a:schemeClr val="lt1"/>
                </a:solidFill>
              </a:rPr>
              <a:t>The popularity of a playlist is defined by </a:t>
            </a:r>
            <a:r>
              <a:rPr lang="bs-Latn-BA" sz="2200" u="sng">
                <a:solidFill>
                  <a:schemeClr val="lt1"/>
                </a:solidFill>
              </a:rPr>
              <a:t>the number of followers</a:t>
            </a:r>
            <a:r>
              <a:rPr lang="bs-Latn-BA" sz="2200">
                <a:solidFill>
                  <a:schemeClr val="lt1"/>
                </a:solidFill>
              </a:rPr>
              <a:t>.</a:t>
            </a:r>
            <a:endParaRPr sz="2300">
              <a:solidFill>
                <a:schemeClr val="lt1"/>
              </a:solidFill>
            </a:endParaRPr>
          </a:p>
        </p:txBody>
      </p:sp>
      <p:pic>
        <p:nvPicPr>
          <p:cNvPr id="89" name="Google Shape;89;p16"/>
          <p:cNvPicPr preferRelativeResize="0"/>
          <p:nvPr/>
        </p:nvPicPr>
        <p:blipFill>
          <a:blip r:embed="rId3">
            <a:alphaModFix/>
          </a:blip>
          <a:stretch>
            <a:fillRect/>
          </a:stretch>
        </p:blipFill>
        <p:spPr>
          <a:xfrm>
            <a:off x="9298425" y="5988800"/>
            <a:ext cx="2893574" cy="869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629200" y="984967"/>
            <a:ext cx="10962900" cy="1023600"/>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bs-Latn-BA" b="1"/>
              <a:t>Data Collection</a:t>
            </a:r>
            <a:endParaRPr b="1"/>
          </a:p>
        </p:txBody>
      </p:sp>
      <p:sp>
        <p:nvSpPr>
          <p:cNvPr id="95" name="Google Shape;95;p17"/>
          <p:cNvSpPr txBox="1">
            <a:spLocks noGrp="1"/>
          </p:cNvSpPr>
          <p:nvPr>
            <p:ph type="body" idx="1"/>
          </p:nvPr>
        </p:nvSpPr>
        <p:spPr>
          <a:xfrm>
            <a:off x="629200" y="2558767"/>
            <a:ext cx="10962900" cy="3613500"/>
          </a:xfrm>
          <a:prstGeom prst="rect">
            <a:avLst/>
          </a:prstGeom>
        </p:spPr>
        <p:txBody>
          <a:bodyPr spcFirstLastPara="1" wrap="square" lIns="121900" tIns="121900" rIns="121900" bIns="121900" anchor="t" anchorCtr="0">
            <a:normAutofit/>
          </a:bodyPr>
          <a:lstStyle/>
          <a:p>
            <a:pPr marL="0" marR="0" lvl="0" indent="0" algn="l" rtl="0">
              <a:lnSpc>
                <a:spcPct val="115000"/>
              </a:lnSpc>
              <a:spcBef>
                <a:spcPts val="0"/>
              </a:spcBef>
              <a:spcAft>
                <a:spcPts val="0"/>
              </a:spcAft>
              <a:buNone/>
            </a:pPr>
            <a:r>
              <a:rPr lang="bs-Latn-BA" sz="2200" b="1">
                <a:solidFill>
                  <a:schemeClr val="dk2"/>
                </a:solidFill>
              </a:rPr>
              <a:t>Data Source:</a:t>
            </a:r>
            <a:endParaRPr sz="2200" b="1">
              <a:solidFill>
                <a:schemeClr val="dk2"/>
              </a:solidFill>
            </a:endParaRPr>
          </a:p>
          <a:p>
            <a:pPr marL="0" marR="0" lvl="0" indent="0" algn="l" rtl="0">
              <a:lnSpc>
                <a:spcPct val="115000"/>
              </a:lnSpc>
              <a:spcBef>
                <a:spcPts val="1600"/>
              </a:spcBef>
              <a:spcAft>
                <a:spcPts val="0"/>
              </a:spcAft>
              <a:buNone/>
            </a:pPr>
            <a:r>
              <a:rPr lang="bs-Latn-BA" sz="2200">
                <a:solidFill>
                  <a:schemeClr val="dk2"/>
                </a:solidFill>
              </a:rPr>
              <a:t>We work with the </a:t>
            </a:r>
            <a:r>
              <a:rPr lang="bs-Latn-BA" sz="2200">
                <a:solidFill>
                  <a:schemeClr val="lt1"/>
                </a:solidFill>
                <a:highlight>
                  <a:srgbClr val="1ED65F"/>
                </a:highlight>
              </a:rPr>
              <a:t>open data set</a:t>
            </a:r>
            <a:r>
              <a:rPr lang="bs-Latn-BA" sz="2200">
                <a:solidFill>
                  <a:schemeClr val="dk2"/>
                </a:solidFill>
              </a:rPr>
              <a:t> and data collected from </a:t>
            </a:r>
            <a:r>
              <a:rPr lang="bs-Latn-BA" sz="2200">
                <a:solidFill>
                  <a:schemeClr val="lt1"/>
                </a:solidFill>
                <a:highlight>
                  <a:srgbClr val="1ED65F"/>
                </a:highlight>
              </a:rPr>
              <a:t>Spotify API</a:t>
            </a:r>
            <a:r>
              <a:rPr lang="bs-Latn-BA" sz="2200">
                <a:solidFill>
                  <a:schemeClr val="dk2"/>
                </a:solidFill>
              </a:rPr>
              <a:t>.</a:t>
            </a:r>
            <a:endParaRPr sz="2200">
              <a:solidFill>
                <a:schemeClr val="dk2"/>
              </a:solidFill>
            </a:endParaRPr>
          </a:p>
          <a:p>
            <a:pPr marL="0" marR="0" lvl="0" indent="0" algn="l" rtl="0">
              <a:lnSpc>
                <a:spcPct val="115000"/>
              </a:lnSpc>
              <a:spcBef>
                <a:spcPts val="1600"/>
              </a:spcBef>
              <a:spcAft>
                <a:spcPts val="0"/>
              </a:spcAft>
              <a:buNone/>
            </a:pPr>
            <a:r>
              <a:rPr lang="bs-Latn-BA" sz="2200" b="1">
                <a:solidFill>
                  <a:schemeClr val="dk2"/>
                </a:solidFill>
              </a:rPr>
              <a:t>Data Acquisition Method:</a:t>
            </a:r>
            <a:endParaRPr sz="2200" b="1">
              <a:solidFill>
                <a:schemeClr val="dk2"/>
              </a:solidFill>
            </a:endParaRPr>
          </a:p>
          <a:p>
            <a:pPr marL="0" marR="0" lvl="0" indent="0" algn="l" rtl="0">
              <a:lnSpc>
                <a:spcPct val="115000"/>
              </a:lnSpc>
              <a:spcBef>
                <a:spcPts val="1600"/>
              </a:spcBef>
              <a:spcAft>
                <a:spcPts val="1600"/>
              </a:spcAft>
              <a:buNone/>
            </a:pPr>
            <a:r>
              <a:rPr lang="bs-Latn-BA" sz="2200">
                <a:solidFill>
                  <a:schemeClr val="dk2"/>
                </a:solidFill>
              </a:rPr>
              <a:t>We downloaded the open data set from AIcrowd and collected the complementary data from Spotify API using spotipy library.</a:t>
            </a:r>
            <a:endParaRPr sz="2200">
              <a:solidFill>
                <a:schemeClr val="dk2"/>
              </a:solidFill>
            </a:endParaRPr>
          </a:p>
        </p:txBody>
      </p:sp>
      <p:pic>
        <p:nvPicPr>
          <p:cNvPr id="96" name="Google Shape;96;p17"/>
          <p:cNvPicPr preferRelativeResize="0"/>
          <p:nvPr/>
        </p:nvPicPr>
        <p:blipFill>
          <a:blip r:embed="rId3">
            <a:alphaModFix/>
          </a:blip>
          <a:stretch>
            <a:fillRect/>
          </a:stretch>
        </p:blipFill>
        <p:spPr>
          <a:xfrm>
            <a:off x="9298425" y="1296775"/>
            <a:ext cx="2893574" cy="869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01437" y="477067"/>
            <a:ext cx="3744000" cy="1271100"/>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bs-Latn-BA" b="1"/>
              <a:t>Data Description</a:t>
            </a:r>
            <a:endParaRPr b="1"/>
          </a:p>
        </p:txBody>
      </p:sp>
      <p:sp>
        <p:nvSpPr>
          <p:cNvPr id="102" name="Google Shape;102;p18"/>
          <p:cNvSpPr txBox="1">
            <a:spLocks noGrp="1"/>
          </p:cNvSpPr>
          <p:nvPr>
            <p:ph type="body" idx="1"/>
          </p:nvPr>
        </p:nvSpPr>
        <p:spPr>
          <a:xfrm>
            <a:off x="301433" y="1954400"/>
            <a:ext cx="3744000" cy="4218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bs-Latn-BA" sz="2000" b="1">
                <a:highlight>
                  <a:srgbClr val="404040"/>
                </a:highlight>
              </a:rPr>
              <a:t>Original Data</a:t>
            </a:r>
            <a:endParaRPr sz="2000" b="1">
              <a:highlight>
                <a:srgbClr val="404040"/>
              </a:highlight>
            </a:endParaRPr>
          </a:p>
          <a:p>
            <a:pPr marL="0" lvl="0" indent="0" algn="l" rtl="0">
              <a:lnSpc>
                <a:spcPct val="100000"/>
              </a:lnSpc>
              <a:spcBef>
                <a:spcPts val="1600"/>
              </a:spcBef>
              <a:spcAft>
                <a:spcPts val="0"/>
              </a:spcAft>
              <a:buNone/>
            </a:pPr>
            <a:r>
              <a:rPr lang="bs-Latn-BA" sz="2000"/>
              <a:t>The original data sets contain 1,000,000 playlists, which are stored in multiple json files. We extract two further data sets for distinct tracks, and artists based on the original data set.</a:t>
            </a:r>
            <a:endParaRPr sz="2000"/>
          </a:p>
          <a:p>
            <a:pPr marL="0" lvl="0" indent="0" algn="l" rtl="0">
              <a:lnSpc>
                <a:spcPct val="100000"/>
              </a:lnSpc>
              <a:spcBef>
                <a:spcPts val="0"/>
              </a:spcBef>
              <a:spcAft>
                <a:spcPts val="0"/>
              </a:spcAft>
              <a:buNone/>
            </a:pPr>
            <a:endParaRPr sz="2000"/>
          </a:p>
          <a:p>
            <a:pPr marL="0" lvl="0" indent="0" algn="l" rtl="0">
              <a:spcBef>
                <a:spcPts val="0"/>
              </a:spcBef>
              <a:spcAft>
                <a:spcPts val="0"/>
              </a:spcAft>
              <a:buNone/>
            </a:pPr>
            <a:endParaRPr sz="2000" b="1"/>
          </a:p>
          <a:p>
            <a:pPr marL="0" lvl="0" indent="0" algn="l" rtl="0">
              <a:spcBef>
                <a:spcPts val="1600"/>
              </a:spcBef>
              <a:spcAft>
                <a:spcPts val="0"/>
              </a:spcAft>
              <a:buNone/>
            </a:pPr>
            <a:endParaRPr sz="2000"/>
          </a:p>
          <a:p>
            <a:pPr marL="0" lvl="0" indent="0" algn="l" rtl="0">
              <a:spcBef>
                <a:spcPts val="1600"/>
              </a:spcBef>
              <a:spcAft>
                <a:spcPts val="1600"/>
              </a:spcAft>
              <a:buNone/>
            </a:pPr>
            <a:endParaRPr sz="2000"/>
          </a:p>
        </p:txBody>
      </p:sp>
      <p:pic>
        <p:nvPicPr>
          <p:cNvPr id="103" name="Google Shape;103;p18"/>
          <p:cNvPicPr preferRelativeResize="0"/>
          <p:nvPr/>
        </p:nvPicPr>
        <p:blipFill>
          <a:blip r:embed="rId3">
            <a:alphaModFix/>
          </a:blip>
          <a:stretch>
            <a:fillRect/>
          </a:stretch>
        </p:blipFill>
        <p:spPr>
          <a:xfrm>
            <a:off x="1453850" y="5988800"/>
            <a:ext cx="2893574" cy="869201"/>
          </a:xfrm>
          <a:prstGeom prst="rect">
            <a:avLst/>
          </a:prstGeom>
          <a:noFill/>
          <a:ln>
            <a:noFill/>
          </a:ln>
        </p:spPr>
      </p:pic>
      <p:sp>
        <p:nvSpPr>
          <p:cNvPr id="104" name="Google Shape;104;p18"/>
          <p:cNvSpPr txBox="1">
            <a:spLocks noGrp="1"/>
          </p:cNvSpPr>
          <p:nvPr>
            <p:ph type="body" idx="1"/>
          </p:nvPr>
        </p:nvSpPr>
        <p:spPr>
          <a:xfrm>
            <a:off x="5158200" y="477075"/>
            <a:ext cx="6433800" cy="5695200"/>
          </a:xfrm>
          <a:prstGeom prst="rect">
            <a:avLst/>
          </a:prstGeom>
        </p:spPr>
        <p:txBody>
          <a:bodyPr spcFirstLastPara="1" wrap="square" lIns="121900" tIns="121900" rIns="121900" bIns="121900" anchor="t" anchorCtr="0">
            <a:normAutofit lnSpcReduction="10000"/>
          </a:bodyPr>
          <a:lstStyle/>
          <a:p>
            <a:pPr marL="0" lvl="0" indent="0" algn="l" rtl="0">
              <a:spcBef>
                <a:spcPts val="0"/>
              </a:spcBef>
              <a:spcAft>
                <a:spcPts val="0"/>
              </a:spcAft>
              <a:buNone/>
            </a:pPr>
            <a:r>
              <a:rPr lang="bs-Latn-BA" b="1">
                <a:solidFill>
                  <a:srgbClr val="1ED65F"/>
                </a:solidFill>
              </a:rPr>
              <a:t>Playlists Data Set:</a:t>
            </a:r>
            <a:endParaRPr b="1">
              <a:solidFill>
                <a:srgbClr val="1ED65F"/>
              </a:solidFill>
            </a:endParaRPr>
          </a:p>
          <a:p>
            <a:pPr marL="0" lvl="0" indent="0" algn="l" rtl="0">
              <a:spcBef>
                <a:spcPts val="1600"/>
              </a:spcBef>
              <a:spcAft>
                <a:spcPts val="0"/>
              </a:spcAft>
              <a:buNone/>
            </a:pPr>
            <a:r>
              <a:rPr lang="bs-Latn-BA">
                <a:solidFill>
                  <a:schemeClr val="dk2"/>
                </a:solidFill>
              </a:rPr>
              <a:t>Contains information about playlists, such as name, collaborative, etc. Each playlist is associated with multiple tracks, and thus multiple artists and multiple albums.</a:t>
            </a:r>
            <a:endParaRPr b="1">
              <a:solidFill>
                <a:schemeClr val="dk2"/>
              </a:solidFill>
            </a:endParaRPr>
          </a:p>
          <a:p>
            <a:pPr marL="0" lvl="0" indent="0" algn="l" rtl="0">
              <a:spcBef>
                <a:spcPts val="1600"/>
              </a:spcBef>
              <a:spcAft>
                <a:spcPts val="0"/>
              </a:spcAft>
              <a:buNone/>
            </a:pPr>
            <a:r>
              <a:rPr lang="bs-Latn-BA" b="1">
                <a:solidFill>
                  <a:srgbClr val="1ED65F"/>
                </a:solidFill>
              </a:rPr>
              <a:t>Tracks Data Set:</a:t>
            </a:r>
            <a:endParaRPr b="1">
              <a:solidFill>
                <a:srgbClr val="1ED65F"/>
              </a:solidFill>
            </a:endParaRPr>
          </a:p>
          <a:p>
            <a:pPr marL="0" lvl="0" indent="0" algn="l" rtl="0">
              <a:spcBef>
                <a:spcPts val="1600"/>
              </a:spcBef>
              <a:spcAft>
                <a:spcPts val="0"/>
              </a:spcAft>
              <a:buNone/>
            </a:pPr>
            <a:r>
              <a:rPr lang="bs-Latn-BA">
                <a:solidFill>
                  <a:schemeClr val="dk2"/>
                </a:solidFill>
              </a:rPr>
              <a:t>Contains distinct tracks information extracted, each track is associated with multiple playlists, and usually (but not always) one single artist and one single album.</a:t>
            </a:r>
            <a:endParaRPr>
              <a:solidFill>
                <a:schemeClr val="dk2"/>
              </a:solidFill>
            </a:endParaRPr>
          </a:p>
          <a:p>
            <a:pPr marL="0" lvl="0" indent="0" algn="l" rtl="0">
              <a:spcBef>
                <a:spcPts val="1600"/>
              </a:spcBef>
              <a:spcAft>
                <a:spcPts val="0"/>
              </a:spcAft>
              <a:buNone/>
            </a:pPr>
            <a:r>
              <a:rPr lang="bs-Latn-BA">
                <a:solidFill>
                  <a:schemeClr val="dk2"/>
                </a:solidFill>
              </a:rPr>
              <a:t>The position information of the track in each playlist are also recorded.</a:t>
            </a:r>
            <a:endParaRPr>
              <a:solidFill>
                <a:schemeClr val="dk2"/>
              </a:solidFill>
            </a:endParaRPr>
          </a:p>
          <a:p>
            <a:pPr marL="0" lvl="0" indent="0" algn="l" rtl="0">
              <a:spcBef>
                <a:spcPts val="1600"/>
              </a:spcBef>
              <a:spcAft>
                <a:spcPts val="0"/>
              </a:spcAft>
              <a:buNone/>
            </a:pPr>
            <a:r>
              <a:rPr lang="bs-Latn-BA" b="1">
                <a:solidFill>
                  <a:srgbClr val="1ED65F"/>
                </a:solidFill>
              </a:rPr>
              <a:t>Artists Data Set:</a:t>
            </a:r>
            <a:endParaRPr b="1">
              <a:solidFill>
                <a:srgbClr val="1ED65F"/>
              </a:solidFill>
            </a:endParaRPr>
          </a:p>
          <a:p>
            <a:pPr marL="0" lvl="0" indent="0" algn="l" rtl="0">
              <a:spcBef>
                <a:spcPts val="1600"/>
              </a:spcBef>
              <a:spcAft>
                <a:spcPts val="0"/>
              </a:spcAft>
              <a:buNone/>
            </a:pPr>
            <a:r>
              <a:rPr lang="bs-Latn-BA">
                <a:solidFill>
                  <a:schemeClr val="dk2"/>
                </a:solidFill>
              </a:rPr>
              <a:t>Contains distinct artists information extracted, each artist is associated with multiple tracks, multiple albums, and multiple playlists.</a:t>
            </a:r>
            <a:endParaRPr>
              <a:solidFill>
                <a:schemeClr val="dk2"/>
              </a:solidFill>
            </a:endParaRPr>
          </a:p>
          <a:p>
            <a:pPr marL="0" lvl="0" indent="0" algn="l" rtl="0">
              <a:spcBef>
                <a:spcPts val="1600"/>
              </a:spcBef>
              <a:spcAft>
                <a:spcPts val="1600"/>
              </a:spcAft>
              <a:buNone/>
            </a:pPr>
            <a:endParaRPr b="1">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54000" y="653633"/>
            <a:ext cx="5393700" cy="1976400"/>
          </a:xfrm>
          <a:prstGeom prst="rect">
            <a:avLst/>
          </a:prstGeom>
        </p:spPr>
        <p:txBody>
          <a:bodyPr spcFirstLastPara="1" wrap="square" lIns="121900" tIns="121900" rIns="121900" bIns="121900" anchor="b" anchorCtr="0">
            <a:normAutofit/>
          </a:bodyPr>
          <a:lstStyle/>
          <a:p>
            <a:pPr marL="0" lvl="0" indent="0" algn="ctr" rtl="0">
              <a:spcBef>
                <a:spcPts val="0"/>
              </a:spcBef>
              <a:spcAft>
                <a:spcPts val="0"/>
              </a:spcAft>
              <a:buNone/>
            </a:pPr>
            <a:r>
              <a:rPr lang="bs-Latn-BA" sz="4700" b="1"/>
              <a:t>Extended Features</a:t>
            </a:r>
            <a:endParaRPr sz="4700" b="1"/>
          </a:p>
        </p:txBody>
      </p:sp>
      <p:sp>
        <p:nvSpPr>
          <p:cNvPr id="110" name="Google Shape;110;p1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bs-Latn-BA" sz="1900" b="1">
                <a:highlight>
                  <a:schemeClr val="dk2"/>
                </a:highlight>
              </a:rPr>
              <a:t>Tracks Data Set:</a:t>
            </a:r>
            <a:endParaRPr sz="1900" b="1">
              <a:highlight>
                <a:schemeClr val="dk2"/>
              </a:highlight>
            </a:endParaRPr>
          </a:p>
          <a:p>
            <a:pPr marL="0" lvl="0" indent="0" algn="l" rtl="0">
              <a:lnSpc>
                <a:spcPct val="100000"/>
              </a:lnSpc>
              <a:spcBef>
                <a:spcPts val="0"/>
              </a:spcBef>
              <a:spcAft>
                <a:spcPts val="0"/>
              </a:spcAft>
              <a:buNone/>
            </a:pPr>
            <a:r>
              <a:rPr lang="bs-Latn-BA" sz="1900"/>
              <a:t>Collected audio features from Spotify API: </a:t>
            </a:r>
            <a:endParaRPr sz="1900"/>
          </a:p>
          <a:p>
            <a:pPr marL="0" lvl="0" indent="0" algn="l" rtl="0">
              <a:lnSpc>
                <a:spcPct val="135714"/>
              </a:lnSpc>
              <a:spcBef>
                <a:spcPts val="0"/>
              </a:spcBef>
              <a:spcAft>
                <a:spcPts val="0"/>
              </a:spcAft>
              <a:buNone/>
            </a:pPr>
            <a:r>
              <a:rPr lang="bs-Latn-BA" sz="1900"/>
              <a:t>danceability, energy, key, loudness, mode, speechiness, acousticness, instrumentalness, liveness, valence, tempo, time_signature</a:t>
            </a:r>
            <a:endParaRPr sz="1900"/>
          </a:p>
          <a:p>
            <a:pPr marL="0" lvl="0" indent="0" algn="l" rtl="0">
              <a:lnSpc>
                <a:spcPct val="100000"/>
              </a:lnSpc>
              <a:spcBef>
                <a:spcPts val="0"/>
              </a:spcBef>
              <a:spcAft>
                <a:spcPts val="0"/>
              </a:spcAft>
              <a:buNone/>
            </a:pPr>
            <a:endParaRPr sz="1900"/>
          </a:p>
          <a:p>
            <a:pPr marL="0" lvl="0" indent="0" algn="l" rtl="0">
              <a:lnSpc>
                <a:spcPct val="100000"/>
              </a:lnSpc>
              <a:spcBef>
                <a:spcPts val="0"/>
              </a:spcBef>
              <a:spcAft>
                <a:spcPts val="0"/>
              </a:spcAft>
              <a:buNone/>
            </a:pPr>
            <a:r>
              <a:rPr lang="bs-Latn-BA" sz="1900" b="1">
                <a:highlight>
                  <a:srgbClr val="212121"/>
                </a:highlight>
              </a:rPr>
              <a:t>Artists Data Set:</a:t>
            </a:r>
            <a:endParaRPr sz="1900" b="1">
              <a:highlight>
                <a:srgbClr val="212121"/>
              </a:highlight>
            </a:endParaRPr>
          </a:p>
          <a:p>
            <a:pPr marL="0" lvl="0" indent="0" algn="l" rtl="0">
              <a:lnSpc>
                <a:spcPct val="100000"/>
              </a:lnSpc>
              <a:spcBef>
                <a:spcPts val="0"/>
              </a:spcBef>
              <a:spcAft>
                <a:spcPts val="0"/>
              </a:spcAft>
              <a:buNone/>
            </a:pPr>
            <a:r>
              <a:rPr lang="bs-Latn-BA" sz="1900"/>
              <a:t>Collected artist features from Spotify API:</a:t>
            </a:r>
            <a:endParaRPr sz="1900"/>
          </a:p>
          <a:p>
            <a:pPr marL="0" lvl="0" indent="0" algn="l" rtl="0">
              <a:lnSpc>
                <a:spcPct val="100000"/>
              </a:lnSpc>
              <a:spcBef>
                <a:spcPts val="0"/>
              </a:spcBef>
              <a:spcAft>
                <a:spcPts val="0"/>
              </a:spcAft>
              <a:buNone/>
            </a:pPr>
            <a:r>
              <a:rPr lang="bs-Latn-BA" sz="1900"/>
              <a:t>popularity, followers, genres, tracks, albums</a:t>
            </a:r>
            <a:endParaRPr sz="1100"/>
          </a:p>
          <a:p>
            <a:pPr marL="0" lvl="0" indent="0" algn="l" rtl="0">
              <a:spcBef>
                <a:spcPts val="0"/>
              </a:spcBef>
              <a:spcAft>
                <a:spcPts val="1600"/>
              </a:spcAft>
              <a:buNone/>
            </a:pPr>
            <a:endParaRPr sz="1100"/>
          </a:p>
        </p:txBody>
      </p:sp>
      <p:pic>
        <p:nvPicPr>
          <p:cNvPr id="111" name="Google Shape;111;p19"/>
          <p:cNvPicPr preferRelativeResize="0"/>
          <p:nvPr/>
        </p:nvPicPr>
        <p:blipFill>
          <a:blip r:embed="rId3">
            <a:alphaModFix/>
          </a:blip>
          <a:stretch>
            <a:fillRect/>
          </a:stretch>
        </p:blipFill>
        <p:spPr>
          <a:xfrm>
            <a:off x="3165000" y="5988800"/>
            <a:ext cx="2893574" cy="869201"/>
          </a:xfrm>
          <a:prstGeom prst="rect">
            <a:avLst/>
          </a:prstGeom>
          <a:noFill/>
          <a:ln>
            <a:noFill/>
          </a:ln>
        </p:spPr>
      </p:pic>
      <p:sp>
        <p:nvSpPr>
          <p:cNvPr id="112" name="Google Shape;112;p19"/>
          <p:cNvSpPr txBox="1">
            <a:spLocks noGrp="1"/>
          </p:cNvSpPr>
          <p:nvPr>
            <p:ph type="subTitle" idx="1"/>
          </p:nvPr>
        </p:nvSpPr>
        <p:spPr>
          <a:xfrm>
            <a:off x="354000" y="2715349"/>
            <a:ext cx="5393700" cy="1976400"/>
          </a:xfrm>
          <a:prstGeom prst="rect">
            <a:avLst/>
          </a:prstGeom>
        </p:spPr>
        <p:txBody>
          <a:bodyPr spcFirstLastPara="1" wrap="square" lIns="121900" tIns="121900" rIns="121900" bIns="121900" anchor="t" anchorCtr="0">
            <a:normAutofit/>
          </a:bodyPr>
          <a:lstStyle/>
          <a:p>
            <a:pPr marL="0" marR="0" lvl="0" indent="0" algn="ctr" rtl="0">
              <a:lnSpc>
                <a:spcPct val="150000"/>
              </a:lnSpc>
              <a:spcBef>
                <a:spcPts val="0"/>
              </a:spcBef>
              <a:spcAft>
                <a:spcPts val="0"/>
              </a:spcAft>
              <a:buNone/>
            </a:pPr>
            <a:r>
              <a:rPr lang="bs-Latn-BA" sz="2500">
                <a:solidFill>
                  <a:schemeClr val="dk2"/>
                </a:solidFill>
              </a:rPr>
              <a:t>Spotify API</a:t>
            </a:r>
            <a:endParaRPr sz="2500">
              <a:solidFill>
                <a:schemeClr val="dk2"/>
              </a:solidFill>
            </a:endParaRPr>
          </a:p>
          <a:p>
            <a:pPr marL="0" marR="0" lvl="0" indent="0" algn="ctr" rtl="0">
              <a:lnSpc>
                <a:spcPct val="150000"/>
              </a:lnSpc>
              <a:spcBef>
                <a:spcPts val="0"/>
              </a:spcBef>
              <a:spcAft>
                <a:spcPts val="0"/>
              </a:spcAft>
              <a:buNone/>
            </a:pPr>
            <a:r>
              <a:rPr lang="bs-Latn-BA" sz="2500">
                <a:solidFill>
                  <a:schemeClr val="dk2"/>
                </a:solidFill>
              </a:rPr>
              <a:t>Spotipy</a:t>
            </a:r>
            <a:endParaRPr sz="2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88475" y="-213150"/>
            <a:ext cx="3348000" cy="25740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bs-Latn-BA" sz="9600" b="1">
                <a:solidFill>
                  <a:srgbClr val="212121"/>
                </a:solidFill>
                <a:latin typeface="Arial"/>
                <a:ea typeface="Arial"/>
                <a:cs typeface="Arial"/>
                <a:sym typeface="Arial"/>
              </a:rPr>
              <a:t>EDA</a:t>
            </a:r>
            <a:endParaRPr sz="9600" b="1">
              <a:solidFill>
                <a:srgbClr val="212121"/>
              </a:solidFill>
              <a:latin typeface="Arial"/>
              <a:ea typeface="Arial"/>
              <a:cs typeface="Arial"/>
              <a:sym typeface="Arial"/>
            </a:endParaRPr>
          </a:p>
        </p:txBody>
      </p:sp>
      <p:sp>
        <p:nvSpPr>
          <p:cNvPr id="118" name="Google Shape;118;p20"/>
          <p:cNvSpPr txBox="1">
            <a:spLocks noGrp="1"/>
          </p:cNvSpPr>
          <p:nvPr>
            <p:ph type="body" idx="4294967295"/>
          </p:nvPr>
        </p:nvSpPr>
        <p:spPr>
          <a:xfrm>
            <a:off x="2196350" y="1388900"/>
            <a:ext cx="8800500" cy="5200200"/>
          </a:xfrm>
          <a:prstGeom prst="rect">
            <a:avLst/>
          </a:prstGeom>
        </p:spPr>
        <p:txBody>
          <a:bodyPr spcFirstLastPara="1" wrap="square" lIns="121900" tIns="121900" rIns="121900" bIns="121900" anchor="t" anchorCtr="0">
            <a:normAutofit/>
          </a:bodyPr>
          <a:lstStyle/>
          <a:p>
            <a:pPr marL="0" marR="0" lvl="0" indent="0" algn="ctr" rtl="0">
              <a:lnSpc>
                <a:spcPct val="150000"/>
              </a:lnSpc>
              <a:spcBef>
                <a:spcPts val="0"/>
              </a:spcBef>
              <a:spcAft>
                <a:spcPts val="0"/>
              </a:spcAft>
              <a:buNone/>
            </a:pPr>
            <a:endParaRPr sz="2200" b="1">
              <a:solidFill>
                <a:schemeClr val="lt1"/>
              </a:solidFill>
              <a:highlight>
                <a:srgbClr val="212121"/>
              </a:highlight>
              <a:latin typeface="Arial"/>
              <a:ea typeface="Arial"/>
              <a:cs typeface="Arial"/>
              <a:sym typeface="Arial"/>
            </a:endParaRPr>
          </a:p>
          <a:p>
            <a:pPr marL="457200" marR="0" lvl="0" indent="0" algn="ctr" rtl="0">
              <a:lnSpc>
                <a:spcPct val="150000"/>
              </a:lnSpc>
              <a:spcBef>
                <a:spcPts val="0"/>
              </a:spcBef>
              <a:spcAft>
                <a:spcPts val="0"/>
              </a:spcAft>
              <a:buNone/>
            </a:pPr>
            <a:r>
              <a:rPr lang="bs-Latn-BA" sz="2200" b="1">
                <a:solidFill>
                  <a:schemeClr val="lt1"/>
                </a:solidFill>
                <a:highlight>
                  <a:srgbClr val="212121"/>
                </a:highlight>
                <a:latin typeface="Arial"/>
                <a:ea typeface="Arial"/>
                <a:cs typeface="Arial"/>
                <a:sym typeface="Arial"/>
              </a:rPr>
              <a:t>           Distribution of the response variable</a:t>
            </a:r>
            <a:r>
              <a:rPr lang="bs-Latn-BA" sz="2200" b="1">
                <a:solidFill>
                  <a:srgbClr val="212121"/>
                </a:solidFill>
                <a:highlight>
                  <a:srgbClr val="212121"/>
                </a:highlight>
                <a:latin typeface="Arial"/>
                <a:ea typeface="Arial"/>
                <a:cs typeface="Arial"/>
                <a:sym typeface="Arial"/>
              </a:rPr>
              <a:t>eeee1e </a:t>
            </a:r>
            <a:r>
              <a:rPr lang="bs-Latn-BA" sz="2200" b="1">
                <a:solidFill>
                  <a:schemeClr val="dk2"/>
                </a:solidFill>
                <a:highlight>
                  <a:srgbClr val="212121"/>
                </a:highlight>
                <a:latin typeface="Arial"/>
                <a:ea typeface="Arial"/>
                <a:cs typeface="Arial"/>
                <a:sym typeface="Arial"/>
              </a:rPr>
              <a:t> </a:t>
            </a:r>
            <a:endParaRPr sz="2200" b="1">
              <a:solidFill>
                <a:schemeClr val="dk2"/>
              </a:solidFill>
              <a:highlight>
                <a:srgbClr val="212121"/>
              </a:highlight>
              <a:latin typeface="Arial"/>
              <a:ea typeface="Arial"/>
              <a:cs typeface="Arial"/>
              <a:sym typeface="Arial"/>
            </a:endParaRPr>
          </a:p>
          <a:p>
            <a:pPr marL="457200" marR="0" lvl="0" indent="0" algn="ctr" rtl="0">
              <a:lnSpc>
                <a:spcPct val="150000"/>
              </a:lnSpc>
              <a:spcBef>
                <a:spcPts val="0"/>
              </a:spcBef>
              <a:spcAft>
                <a:spcPts val="0"/>
              </a:spcAft>
              <a:buNone/>
            </a:pPr>
            <a:r>
              <a:rPr lang="bs-Latn-BA" sz="2200" b="1">
                <a:solidFill>
                  <a:schemeClr val="lt1"/>
                </a:solidFill>
                <a:highlight>
                  <a:srgbClr val="212121"/>
                </a:highlight>
                <a:latin typeface="Arial"/>
                <a:ea typeface="Arial"/>
                <a:cs typeface="Arial"/>
                <a:sym typeface="Arial"/>
              </a:rPr>
              <a:t>             Scatterplot for continuous features </a:t>
            </a:r>
            <a:r>
              <a:rPr lang="bs-Latn-BA" sz="2200" b="1">
                <a:solidFill>
                  <a:srgbClr val="212121"/>
                </a:solidFill>
                <a:highlight>
                  <a:srgbClr val="212121"/>
                </a:highlight>
                <a:latin typeface="Arial"/>
                <a:ea typeface="Arial"/>
                <a:cs typeface="Arial"/>
                <a:sym typeface="Arial"/>
              </a:rPr>
              <a:t>3451678</a:t>
            </a:r>
            <a:endParaRPr sz="2200" b="1">
              <a:solidFill>
                <a:srgbClr val="212121"/>
              </a:solidFill>
              <a:highlight>
                <a:srgbClr val="212121"/>
              </a:highlight>
              <a:latin typeface="Arial"/>
              <a:ea typeface="Arial"/>
              <a:cs typeface="Arial"/>
              <a:sym typeface="Arial"/>
            </a:endParaRPr>
          </a:p>
          <a:p>
            <a:pPr marL="457200" marR="0" lvl="0" indent="0" algn="ctr" rtl="0">
              <a:lnSpc>
                <a:spcPct val="150000"/>
              </a:lnSpc>
              <a:spcBef>
                <a:spcPts val="0"/>
              </a:spcBef>
              <a:spcAft>
                <a:spcPts val="0"/>
              </a:spcAft>
              <a:buNone/>
            </a:pPr>
            <a:r>
              <a:rPr lang="bs-Latn-BA" sz="2200" b="1">
                <a:solidFill>
                  <a:schemeClr val="lt1"/>
                </a:solidFill>
                <a:highlight>
                  <a:srgbClr val="212121"/>
                </a:highlight>
                <a:latin typeface="Arial"/>
                <a:ea typeface="Arial"/>
                <a:cs typeface="Arial"/>
                <a:sym typeface="Arial"/>
              </a:rPr>
              <a:t>                 Boxplot for catogorical features</a:t>
            </a:r>
            <a:r>
              <a:rPr lang="bs-Latn-BA" sz="2200" b="1">
                <a:solidFill>
                  <a:srgbClr val="212121"/>
                </a:solidFill>
                <a:highlight>
                  <a:srgbClr val="212121"/>
                </a:highlight>
                <a:latin typeface="Arial"/>
                <a:ea typeface="Arial"/>
                <a:cs typeface="Arial"/>
                <a:sym typeface="Arial"/>
              </a:rPr>
              <a:t>eeeeeeeee1</a:t>
            </a:r>
            <a:endParaRPr sz="2200" b="1">
              <a:solidFill>
                <a:srgbClr val="212121"/>
              </a:solidFill>
              <a:highlight>
                <a:srgbClr val="212121"/>
              </a:highlight>
              <a:latin typeface="Arial"/>
              <a:ea typeface="Arial"/>
              <a:cs typeface="Arial"/>
              <a:sym typeface="Arial"/>
            </a:endParaRPr>
          </a:p>
          <a:p>
            <a:pPr marL="457200" marR="0" lvl="0" indent="0" algn="ctr" rtl="0">
              <a:lnSpc>
                <a:spcPct val="150000"/>
              </a:lnSpc>
              <a:spcBef>
                <a:spcPts val="0"/>
              </a:spcBef>
              <a:spcAft>
                <a:spcPts val="0"/>
              </a:spcAft>
              <a:buNone/>
            </a:pPr>
            <a:r>
              <a:rPr lang="bs-Latn-BA" sz="2200" b="1">
                <a:solidFill>
                  <a:schemeClr val="lt1"/>
                </a:solidFill>
                <a:highlight>
                  <a:srgbClr val="212121"/>
                </a:highlight>
                <a:latin typeface="Arial"/>
                <a:ea typeface="Arial"/>
                <a:cs typeface="Arial"/>
                <a:sym typeface="Arial"/>
              </a:rPr>
              <a:t>                           WordCloud for text features</a:t>
            </a:r>
            <a:r>
              <a:rPr lang="bs-Latn-BA" sz="2200" b="1">
                <a:solidFill>
                  <a:srgbClr val="212121"/>
                </a:solidFill>
                <a:highlight>
                  <a:srgbClr val="212121"/>
                </a:highlight>
                <a:latin typeface="Arial"/>
                <a:ea typeface="Arial"/>
                <a:cs typeface="Arial"/>
                <a:sym typeface="Arial"/>
              </a:rPr>
              <a:t>eeeeeeeee1eee1</a:t>
            </a:r>
            <a:endParaRPr sz="2200" b="1">
              <a:solidFill>
                <a:srgbClr val="212121"/>
              </a:solidFill>
              <a:highlight>
                <a:srgbClr val="212121"/>
              </a:highlight>
              <a:latin typeface="Arial"/>
              <a:ea typeface="Arial"/>
              <a:cs typeface="Arial"/>
              <a:sym typeface="Arial"/>
            </a:endParaRPr>
          </a:p>
          <a:p>
            <a:pPr marL="457200" marR="0" lvl="0" indent="0" algn="ctr" rtl="0">
              <a:lnSpc>
                <a:spcPct val="150000"/>
              </a:lnSpc>
              <a:spcBef>
                <a:spcPts val="0"/>
              </a:spcBef>
              <a:spcAft>
                <a:spcPts val="0"/>
              </a:spcAft>
              <a:buNone/>
            </a:pPr>
            <a:r>
              <a:rPr lang="bs-Latn-BA" sz="2200" b="1">
                <a:solidFill>
                  <a:schemeClr val="lt1"/>
                </a:solidFill>
                <a:highlight>
                  <a:srgbClr val="212121"/>
                </a:highlight>
                <a:latin typeface="Arial"/>
                <a:ea typeface="Arial"/>
                <a:cs typeface="Arial"/>
                <a:sym typeface="Arial"/>
              </a:rPr>
              <a:t>               Scatterplot for transformed datetime</a:t>
            </a:r>
            <a:r>
              <a:rPr lang="bs-Latn-BA" sz="2200" b="1">
                <a:solidFill>
                  <a:srgbClr val="212121"/>
                </a:solidFill>
                <a:highlight>
                  <a:srgbClr val="212121"/>
                </a:highlight>
                <a:latin typeface="Arial"/>
                <a:ea typeface="Arial"/>
                <a:cs typeface="Arial"/>
                <a:sym typeface="Arial"/>
              </a:rPr>
              <a:t>eee1111</a:t>
            </a:r>
            <a:endParaRPr sz="2200" b="1">
              <a:solidFill>
                <a:srgbClr val="212121"/>
              </a:solidFill>
              <a:highlight>
                <a:srgbClr val="212121"/>
              </a:highlight>
              <a:latin typeface="Arial"/>
              <a:ea typeface="Arial"/>
              <a:cs typeface="Arial"/>
              <a:sym typeface="Arial"/>
            </a:endParaRPr>
          </a:p>
          <a:p>
            <a:pPr marL="457200" marR="0" lvl="0" indent="0" algn="ctr" rtl="0">
              <a:lnSpc>
                <a:spcPct val="150000"/>
              </a:lnSpc>
              <a:spcBef>
                <a:spcPts val="0"/>
              </a:spcBef>
              <a:spcAft>
                <a:spcPts val="0"/>
              </a:spcAft>
              <a:buNone/>
            </a:pPr>
            <a:r>
              <a:rPr lang="bs-Latn-BA" sz="2200" b="1">
                <a:solidFill>
                  <a:schemeClr val="lt1"/>
                </a:solidFill>
                <a:highlight>
                  <a:srgbClr val="212121"/>
                </a:highlight>
                <a:latin typeface="Arial"/>
                <a:ea typeface="Arial"/>
                <a:cs typeface="Arial"/>
                <a:sym typeface="Arial"/>
              </a:rPr>
              <a:t>                Scatterplot for fetched mean artist features         </a:t>
            </a:r>
            <a:r>
              <a:rPr lang="bs-Latn-BA" sz="2200" b="1">
                <a:solidFill>
                  <a:srgbClr val="212121"/>
                </a:solidFill>
                <a:highlight>
                  <a:srgbClr val="212121"/>
                </a:highlight>
                <a:latin typeface="Arial"/>
                <a:ea typeface="Arial"/>
                <a:cs typeface="Arial"/>
                <a:sym typeface="Arial"/>
              </a:rPr>
              <a:t>1</a:t>
            </a:r>
            <a:endParaRPr sz="2200" b="1">
              <a:solidFill>
                <a:srgbClr val="212121"/>
              </a:solidFill>
              <a:highlight>
                <a:srgbClr val="212121"/>
              </a:highlight>
              <a:latin typeface="Arial"/>
              <a:ea typeface="Arial"/>
              <a:cs typeface="Arial"/>
              <a:sym typeface="Arial"/>
            </a:endParaRPr>
          </a:p>
          <a:p>
            <a:pPr marL="457200" marR="0" lvl="0" indent="0" algn="ctr" rtl="0">
              <a:lnSpc>
                <a:spcPct val="150000"/>
              </a:lnSpc>
              <a:spcBef>
                <a:spcPts val="0"/>
              </a:spcBef>
              <a:spcAft>
                <a:spcPts val="0"/>
              </a:spcAft>
              <a:buNone/>
            </a:pPr>
            <a:r>
              <a:rPr lang="bs-Latn-BA" sz="2200" b="1">
                <a:solidFill>
                  <a:schemeClr val="lt1"/>
                </a:solidFill>
                <a:highlight>
                  <a:srgbClr val="212121"/>
                </a:highlight>
                <a:latin typeface="Arial"/>
                <a:ea typeface="Arial"/>
                <a:cs typeface="Arial"/>
                <a:sym typeface="Arial"/>
              </a:rPr>
              <a:t>             Wordcloud for text artist features</a:t>
            </a:r>
            <a:r>
              <a:rPr lang="bs-Latn-BA" sz="2200" b="1">
                <a:solidFill>
                  <a:srgbClr val="212121"/>
                </a:solidFill>
                <a:highlight>
                  <a:srgbClr val="212121"/>
                </a:highlight>
                <a:latin typeface="Arial"/>
                <a:ea typeface="Arial"/>
                <a:cs typeface="Arial"/>
                <a:sym typeface="Arial"/>
              </a:rPr>
              <a:t>2223e</a:t>
            </a:r>
            <a:endParaRPr b="1">
              <a:solidFill>
                <a:srgbClr val="212121"/>
              </a:solidFill>
              <a:highlight>
                <a:srgbClr val="212121"/>
              </a:highlight>
              <a:latin typeface="Arial"/>
              <a:ea typeface="Arial"/>
              <a:cs typeface="Arial"/>
              <a:sym typeface="Arial"/>
            </a:endParaRPr>
          </a:p>
        </p:txBody>
      </p:sp>
      <p:pic>
        <p:nvPicPr>
          <p:cNvPr id="119" name="Google Shape;119;p20"/>
          <p:cNvPicPr preferRelativeResize="0"/>
          <p:nvPr/>
        </p:nvPicPr>
        <p:blipFill>
          <a:blip r:embed="rId3">
            <a:alphaModFix/>
          </a:blip>
          <a:stretch>
            <a:fillRect/>
          </a:stretch>
        </p:blipFill>
        <p:spPr>
          <a:xfrm>
            <a:off x="9298425" y="5988800"/>
            <a:ext cx="2893574" cy="869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pic>
        <p:nvPicPr>
          <p:cNvPr id="124" name="Google Shape;124;p21"/>
          <p:cNvPicPr preferRelativeResize="0"/>
          <p:nvPr/>
        </p:nvPicPr>
        <p:blipFill rotWithShape="1">
          <a:blip r:embed="rId3">
            <a:alphaModFix/>
          </a:blip>
          <a:srcRect l="52303" t="8012"/>
          <a:stretch/>
        </p:blipFill>
        <p:spPr>
          <a:xfrm>
            <a:off x="5944350" y="592182"/>
            <a:ext cx="3346551" cy="2998500"/>
          </a:xfrm>
          <a:prstGeom prst="rect">
            <a:avLst/>
          </a:prstGeom>
          <a:noFill/>
          <a:ln>
            <a:noFill/>
          </a:ln>
        </p:spPr>
      </p:pic>
      <p:pic>
        <p:nvPicPr>
          <p:cNvPr id="125" name="Google Shape;125;p21"/>
          <p:cNvPicPr preferRelativeResize="0"/>
          <p:nvPr/>
        </p:nvPicPr>
        <p:blipFill>
          <a:blip r:embed="rId4">
            <a:alphaModFix/>
          </a:blip>
          <a:stretch>
            <a:fillRect/>
          </a:stretch>
        </p:blipFill>
        <p:spPr>
          <a:xfrm>
            <a:off x="1135050" y="3744600"/>
            <a:ext cx="4641777" cy="2449100"/>
          </a:xfrm>
          <a:prstGeom prst="rect">
            <a:avLst/>
          </a:prstGeom>
          <a:noFill/>
          <a:ln>
            <a:noFill/>
          </a:ln>
        </p:spPr>
      </p:pic>
      <p:pic>
        <p:nvPicPr>
          <p:cNvPr id="126" name="Google Shape;126;p21"/>
          <p:cNvPicPr preferRelativeResize="0"/>
          <p:nvPr/>
        </p:nvPicPr>
        <p:blipFill>
          <a:blip r:embed="rId5">
            <a:alphaModFix/>
          </a:blip>
          <a:stretch>
            <a:fillRect/>
          </a:stretch>
        </p:blipFill>
        <p:spPr>
          <a:xfrm>
            <a:off x="6535577" y="4013545"/>
            <a:ext cx="4641777" cy="2449100"/>
          </a:xfrm>
          <a:prstGeom prst="rect">
            <a:avLst/>
          </a:prstGeom>
          <a:noFill/>
          <a:ln>
            <a:noFill/>
          </a:ln>
        </p:spPr>
      </p:pic>
      <p:pic>
        <p:nvPicPr>
          <p:cNvPr id="127" name="Google Shape;127;p21"/>
          <p:cNvPicPr preferRelativeResize="0"/>
          <p:nvPr/>
        </p:nvPicPr>
        <p:blipFill>
          <a:blip r:embed="rId6">
            <a:alphaModFix/>
          </a:blip>
          <a:stretch>
            <a:fillRect/>
          </a:stretch>
        </p:blipFill>
        <p:spPr>
          <a:xfrm>
            <a:off x="1446974" y="398888"/>
            <a:ext cx="3255250" cy="26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629200" y="984967"/>
            <a:ext cx="10962900" cy="1023600"/>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bs-Latn-BA" b="1">
                <a:solidFill>
                  <a:srgbClr val="212121"/>
                </a:solidFill>
              </a:rPr>
              <a:t>Imbalanced Data</a:t>
            </a:r>
            <a:endParaRPr b="1">
              <a:solidFill>
                <a:srgbClr val="212121"/>
              </a:solidFill>
            </a:endParaRPr>
          </a:p>
        </p:txBody>
      </p:sp>
      <p:sp>
        <p:nvSpPr>
          <p:cNvPr id="133" name="Google Shape;133;p22"/>
          <p:cNvSpPr txBox="1">
            <a:spLocks noGrp="1"/>
          </p:cNvSpPr>
          <p:nvPr>
            <p:ph type="body" idx="1"/>
          </p:nvPr>
        </p:nvSpPr>
        <p:spPr>
          <a:xfrm>
            <a:off x="629200" y="2558767"/>
            <a:ext cx="10962900" cy="3613500"/>
          </a:xfrm>
          <a:prstGeom prst="rect">
            <a:avLst/>
          </a:prstGeom>
        </p:spPr>
        <p:txBody>
          <a:bodyPr spcFirstLastPara="1" wrap="square" lIns="121900" tIns="121900" rIns="121900" bIns="121900" anchor="t" anchorCtr="0">
            <a:noAutofit/>
          </a:bodyPr>
          <a:lstStyle/>
          <a:p>
            <a:pPr marL="0" lvl="0" indent="0" algn="l" rtl="0">
              <a:lnSpc>
                <a:spcPct val="90000"/>
              </a:lnSpc>
              <a:spcBef>
                <a:spcPts val="0"/>
              </a:spcBef>
              <a:spcAft>
                <a:spcPts val="0"/>
              </a:spcAft>
              <a:buSzPts val="935"/>
              <a:buNone/>
            </a:pPr>
            <a:r>
              <a:rPr lang="bs-Latn-BA" sz="2200">
                <a:solidFill>
                  <a:schemeClr val="dk2"/>
                </a:solidFill>
              </a:rPr>
              <a:t>We found that the playlist data set is highly </a:t>
            </a:r>
            <a:r>
              <a:rPr lang="bs-Latn-BA" sz="2200">
                <a:solidFill>
                  <a:schemeClr val="lt1"/>
                </a:solidFill>
                <a:highlight>
                  <a:srgbClr val="1ED65F"/>
                </a:highlight>
              </a:rPr>
              <a:t>imbalanced</a:t>
            </a:r>
            <a:r>
              <a:rPr lang="bs-Latn-BA" sz="2200">
                <a:solidFill>
                  <a:schemeClr val="dk2"/>
                </a:solidFill>
              </a:rPr>
              <a:t> in terms of number of followers. </a:t>
            </a:r>
            <a:endParaRPr sz="2200">
              <a:solidFill>
                <a:schemeClr val="dk2"/>
              </a:solidFill>
            </a:endParaRPr>
          </a:p>
          <a:p>
            <a:pPr marL="0" lvl="0" indent="0" algn="l" rtl="0">
              <a:lnSpc>
                <a:spcPct val="90000"/>
              </a:lnSpc>
              <a:spcBef>
                <a:spcPts val="0"/>
              </a:spcBef>
              <a:spcAft>
                <a:spcPts val="0"/>
              </a:spcAft>
              <a:buSzPts val="935"/>
              <a:buNone/>
            </a:pPr>
            <a:endParaRPr sz="2200">
              <a:solidFill>
                <a:schemeClr val="dk2"/>
              </a:solidFill>
            </a:endParaRPr>
          </a:p>
          <a:p>
            <a:pPr marL="0" lvl="0" indent="0" algn="l" rtl="0">
              <a:lnSpc>
                <a:spcPct val="90000"/>
              </a:lnSpc>
              <a:spcBef>
                <a:spcPts val="0"/>
              </a:spcBef>
              <a:spcAft>
                <a:spcPts val="0"/>
              </a:spcAft>
              <a:buSzPts val="935"/>
              <a:buNone/>
            </a:pPr>
            <a:r>
              <a:rPr lang="bs-Latn-BA" sz="2200">
                <a:solidFill>
                  <a:schemeClr val="dk2"/>
                </a:solidFill>
              </a:rPr>
              <a:t>We define playlists with more than 10 followers as the minority and less than or equal to 10 followers as the majority.</a:t>
            </a:r>
            <a:endParaRPr sz="2200">
              <a:solidFill>
                <a:schemeClr val="dk2"/>
              </a:solidFill>
            </a:endParaRPr>
          </a:p>
          <a:p>
            <a:pPr marL="0" lvl="0" indent="0" algn="l" rtl="0">
              <a:lnSpc>
                <a:spcPct val="90000"/>
              </a:lnSpc>
              <a:spcBef>
                <a:spcPts val="0"/>
              </a:spcBef>
              <a:spcAft>
                <a:spcPts val="0"/>
              </a:spcAft>
              <a:buSzPts val="935"/>
              <a:buNone/>
            </a:pPr>
            <a:endParaRPr sz="2200">
              <a:solidFill>
                <a:schemeClr val="dk2"/>
              </a:solidFill>
            </a:endParaRPr>
          </a:p>
          <a:p>
            <a:pPr marL="0" lvl="0" indent="0" algn="l" rtl="0">
              <a:lnSpc>
                <a:spcPct val="90000"/>
              </a:lnSpc>
              <a:spcBef>
                <a:spcPts val="0"/>
              </a:spcBef>
              <a:spcAft>
                <a:spcPts val="0"/>
              </a:spcAft>
              <a:buSzPts val="935"/>
              <a:buNone/>
            </a:pPr>
            <a:r>
              <a:rPr lang="bs-Latn-BA" sz="2200">
                <a:solidFill>
                  <a:schemeClr val="dk2"/>
                </a:solidFill>
              </a:rPr>
              <a:t>For the majority, we downsampled them, making a final dataset with </a:t>
            </a:r>
            <a:r>
              <a:rPr lang="bs-Latn-BA" sz="2200">
                <a:solidFill>
                  <a:schemeClr val="lt1"/>
                </a:solidFill>
                <a:highlight>
                  <a:srgbClr val="1ED65F"/>
                </a:highlight>
              </a:rPr>
              <a:t>25% playlists</a:t>
            </a:r>
            <a:r>
              <a:rPr lang="bs-Latn-BA" sz="2200">
                <a:solidFill>
                  <a:schemeClr val="dk2"/>
                </a:solidFill>
              </a:rPr>
              <a:t> as the minority. </a:t>
            </a:r>
            <a:endParaRPr sz="2200">
              <a:solidFill>
                <a:schemeClr val="dk2"/>
              </a:solidFill>
            </a:endParaRPr>
          </a:p>
          <a:p>
            <a:pPr marL="0" lvl="0" indent="0" algn="l" rtl="0">
              <a:lnSpc>
                <a:spcPct val="90000"/>
              </a:lnSpc>
              <a:spcBef>
                <a:spcPts val="0"/>
              </a:spcBef>
              <a:spcAft>
                <a:spcPts val="0"/>
              </a:spcAft>
              <a:buSzPts val="935"/>
              <a:buNone/>
            </a:pPr>
            <a:endParaRPr sz="2200">
              <a:solidFill>
                <a:schemeClr val="dk2"/>
              </a:solidFill>
            </a:endParaRPr>
          </a:p>
          <a:p>
            <a:pPr marL="0" lvl="0" indent="0" algn="l" rtl="0">
              <a:lnSpc>
                <a:spcPct val="90000"/>
              </a:lnSpc>
              <a:spcBef>
                <a:spcPts val="0"/>
              </a:spcBef>
              <a:spcAft>
                <a:spcPts val="0"/>
              </a:spcAft>
              <a:buSzPts val="935"/>
              <a:buNone/>
            </a:pPr>
            <a:endParaRPr sz="2200">
              <a:solidFill>
                <a:schemeClr val="dk2"/>
              </a:solidFill>
            </a:endParaRPr>
          </a:p>
          <a:p>
            <a:pPr marL="0" lvl="0" indent="0" algn="l" rtl="0">
              <a:lnSpc>
                <a:spcPct val="105000"/>
              </a:lnSpc>
              <a:spcBef>
                <a:spcPts val="0"/>
              </a:spcBef>
              <a:spcAft>
                <a:spcPts val="1600"/>
              </a:spcAft>
              <a:buSzPts val="935"/>
              <a:buNone/>
            </a:pPr>
            <a:endParaRPr sz="2200">
              <a:solidFill>
                <a:schemeClr val="dk2"/>
              </a:solidFill>
            </a:endParaRPr>
          </a:p>
        </p:txBody>
      </p:sp>
      <p:pic>
        <p:nvPicPr>
          <p:cNvPr id="134" name="Google Shape;134;p22"/>
          <p:cNvPicPr preferRelativeResize="0"/>
          <p:nvPr/>
        </p:nvPicPr>
        <p:blipFill>
          <a:blip r:embed="rId3">
            <a:alphaModFix/>
          </a:blip>
          <a:stretch>
            <a:fillRect/>
          </a:stretch>
        </p:blipFill>
        <p:spPr>
          <a:xfrm>
            <a:off x="9298425" y="1296775"/>
            <a:ext cx="2893574" cy="869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D65F"/>
        </a:solidFill>
        <a:effectLst/>
      </p:bgPr>
    </p:bg>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131000" y="21800"/>
            <a:ext cx="11768700" cy="8037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None/>
            </a:pPr>
            <a:r>
              <a:rPr lang="bs-Latn-BA" b="1">
                <a:solidFill>
                  <a:srgbClr val="212121"/>
                </a:solidFill>
              </a:rPr>
              <a:t>Feature Engineering</a:t>
            </a:r>
            <a:endParaRPr b="1">
              <a:solidFill>
                <a:srgbClr val="212121"/>
              </a:solidFill>
            </a:endParaRPr>
          </a:p>
        </p:txBody>
      </p:sp>
      <p:pic>
        <p:nvPicPr>
          <p:cNvPr id="140" name="Google Shape;140;p23"/>
          <p:cNvPicPr preferRelativeResize="0"/>
          <p:nvPr/>
        </p:nvPicPr>
        <p:blipFill>
          <a:blip r:embed="rId3">
            <a:alphaModFix/>
          </a:blip>
          <a:stretch>
            <a:fillRect/>
          </a:stretch>
        </p:blipFill>
        <p:spPr>
          <a:xfrm>
            <a:off x="9298425" y="2418"/>
            <a:ext cx="2893574" cy="869201"/>
          </a:xfrm>
          <a:prstGeom prst="rect">
            <a:avLst/>
          </a:prstGeom>
          <a:noFill/>
          <a:ln>
            <a:noFill/>
          </a:ln>
        </p:spPr>
      </p:pic>
      <p:sp>
        <p:nvSpPr>
          <p:cNvPr id="141" name="Google Shape;141;p23"/>
          <p:cNvSpPr txBox="1">
            <a:spLocks noGrp="1"/>
          </p:cNvSpPr>
          <p:nvPr>
            <p:ph type="body" idx="4294967295"/>
          </p:nvPr>
        </p:nvSpPr>
        <p:spPr>
          <a:xfrm>
            <a:off x="629200" y="1200978"/>
            <a:ext cx="10962900" cy="4971300"/>
          </a:xfrm>
          <a:prstGeom prst="rect">
            <a:avLst/>
          </a:prstGeom>
        </p:spPr>
        <p:txBody>
          <a:bodyPr spcFirstLastPara="1" wrap="square" lIns="121900" tIns="121900" rIns="121900" bIns="121900" anchor="t" anchorCtr="0">
            <a:noAutofit/>
          </a:bodyPr>
          <a:lstStyle/>
          <a:p>
            <a:pPr marL="0" lvl="0" indent="0" algn="l" rtl="0">
              <a:spcBef>
                <a:spcPts val="900"/>
              </a:spcBef>
              <a:spcAft>
                <a:spcPts val="0"/>
              </a:spcAft>
              <a:buNone/>
            </a:pPr>
            <a:r>
              <a:rPr lang="bs-Latn-BA" sz="1800" b="1">
                <a:solidFill>
                  <a:schemeClr val="dk2"/>
                </a:solidFill>
              </a:rPr>
              <a:t>Features Based on Playlist Description</a:t>
            </a:r>
            <a:endParaRPr sz="1800" b="1">
              <a:solidFill>
                <a:schemeClr val="dk2"/>
              </a:solidFill>
            </a:endParaRPr>
          </a:p>
          <a:p>
            <a:pPr marL="0" lvl="0" indent="0" algn="l" rtl="0">
              <a:spcBef>
                <a:spcPts val="900"/>
              </a:spcBef>
              <a:spcAft>
                <a:spcPts val="0"/>
              </a:spcAft>
              <a:buNone/>
            </a:pPr>
            <a:r>
              <a:rPr lang="bs-Latn-BA" sz="1800" i="1">
                <a:solidFill>
                  <a:schemeClr val="dk2"/>
                </a:solidFill>
                <a:highlight>
                  <a:srgbClr val="1ED65F"/>
                </a:highlight>
              </a:rPr>
              <a:t>cluster</a:t>
            </a:r>
            <a:r>
              <a:rPr lang="bs-Latn-BA" sz="1800">
                <a:solidFill>
                  <a:schemeClr val="dk2"/>
                </a:solidFill>
                <a:highlight>
                  <a:srgbClr val="1ED65F"/>
                </a:highlight>
              </a:rPr>
              <a:t>:</a:t>
            </a:r>
            <a:r>
              <a:rPr lang="bs-Latn-BA" sz="1800">
                <a:solidFill>
                  <a:schemeClr val="dk2"/>
                </a:solidFill>
              </a:rPr>
              <a:t> 10 Clusters based on existing playlist descriptions;</a:t>
            </a:r>
            <a:endParaRPr sz="1800">
              <a:solidFill>
                <a:schemeClr val="dk2"/>
              </a:solidFill>
            </a:endParaRPr>
          </a:p>
          <a:p>
            <a:pPr marL="0" lvl="0" indent="0" algn="l" rtl="0">
              <a:spcBef>
                <a:spcPts val="900"/>
              </a:spcBef>
              <a:spcAft>
                <a:spcPts val="0"/>
              </a:spcAft>
              <a:buNone/>
            </a:pPr>
            <a:r>
              <a:rPr lang="bs-Latn-BA" sz="1800" i="1">
                <a:solidFill>
                  <a:schemeClr val="dk2"/>
                </a:solidFill>
                <a:highlight>
                  <a:srgbClr val="1ED65F"/>
                </a:highlight>
              </a:rPr>
              <a:t>has_description</a:t>
            </a:r>
            <a:r>
              <a:rPr lang="bs-Latn-BA" sz="1800" b="1">
                <a:solidFill>
                  <a:schemeClr val="dk2"/>
                </a:solidFill>
              </a:rPr>
              <a:t>.</a:t>
            </a:r>
            <a:endParaRPr sz="1800" b="1">
              <a:solidFill>
                <a:schemeClr val="dk2"/>
              </a:solidFill>
            </a:endParaRPr>
          </a:p>
          <a:p>
            <a:pPr marL="0" lvl="0" indent="0" algn="l" rtl="0">
              <a:spcBef>
                <a:spcPts val="900"/>
              </a:spcBef>
              <a:spcAft>
                <a:spcPts val="0"/>
              </a:spcAft>
              <a:buNone/>
            </a:pPr>
            <a:endParaRPr sz="1800" b="1">
              <a:solidFill>
                <a:schemeClr val="dk2"/>
              </a:solidFill>
            </a:endParaRPr>
          </a:p>
          <a:p>
            <a:pPr marL="0" lvl="0" indent="0" algn="l" rtl="0">
              <a:spcBef>
                <a:spcPts val="900"/>
              </a:spcBef>
              <a:spcAft>
                <a:spcPts val="0"/>
              </a:spcAft>
              <a:buNone/>
            </a:pPr>
            <a:r>
              <a:rPr lang="bs-Latn-BA" sz="1800" b="1">
                <a:solidFill>
                  <a:schemeClr val="dk2"/>
                </a:solidFill>
              </a:rPr>
              <a:t>Averaged Album and Artist information of each Track:</a:t>
            </a:r>
            <a:endParaRPr sz="1800">
              <a:solidFill>
                <a:schemeClr val="dk2"/>
              </a:solidFill>
            </a:endParaRPr>
          </a:p>
          <a:p>
            <a:pPr marL="0" lvl="0" indent="0" algn="l" rtl="0">
              <a:spcBef>
                <a:spcPts val="1200"/>
              </a:spcBef>
              <a:spcAft>
                <a:spcPts val="0"/>
              </a:spcAft>
              <a:buNone/>
            </a:pPr>
            <a:r>
              <a:rPr lang="bs-Latn-BA" sz="1800" i="1">
                <a:solidFill>
                  <a:schemeClr val="dk2"/>
                </a:solidFill>
                <a:highlight>
                  <a:srgbClr val="1ED65F"/>
                </a:highlight>
              </a:rPr>
              <a:t>track_artist_homo</a:t>
            </a:r>
            <a:r>
              <a:rPr lang="bs-Latn-BA" sz="1800" i="1">
                <a:solidFill>
                  <a:srgbClr val="212121"/>
                </a:solidFill>
              </a:rPr>
              <a:t>: </a:t>
            </a:r>
            <a:r>
              <a:rPr lang="bs-Latn-BA" sz="1800">
                <a:solidFill>
                  <a:schemeClr val="dk2"/>
                </a:solidFill>
              </a:rPr>
              <a:t>ratio of num_tracks to num_artists; </a:t>
            </a:r>
            <a:endParaRPr sz="1800">
              <a:solidFill>
                <a:schemeClr val="dk2"/>
              </a:solidFill>
            </a:endParaRPr>
          </a:p>
          <a:p>
            <a:pPr marL="0" lvl="0" indent="0" algn="l" rtl="0">
              <a:spcBef>
                <a:spcPts val="1200"/>
              </a:spcBef>
              <a:spcAft>
                <a:spcPts val="0"/>
              </a:spcAft>
              <a:buNone/>
            </a:pPr>
            <a:r>
              <a:rPr lang="bs-Latn-BA" sz="1800" i="1">
                <a:solidFill>
                  <a:schemeClr val="dk2"/>
                </a:solidFill>
                <a:highlight>
                  <a:srgbClr val="1ED65F"/>
                </a:highlight>
              </a:rPr>
              <a:t>track_album_homo</a:t>
            </a:r>
            <a:r>
              <a:rPr lang="bs-Latn-BA" sz="1800" i="1">
                <a:solidFill>
                  <a:srgbClr val="212121"/>
                </a:solidFill>
              </a:rPr>
              <a:t>: </a:t>
            </a:r>
            <a:r>
              <a:rPr lang="bs-Latn-BA" sz="1800">
                <a:solidFill>
                  <a:schemeClr val="dk2"/>
                </a:solidFill>
              </a:rPr>
              <a:t>ratio of num_tracks to num_albums.</a:t>
            </a:r>
            <a:endParaRPr sz="1800">
              <a:solidFill>
                <a:schemeClr val="dk2"/>
              </a:solidFill>
            </a:endParaRPr>
          </a:p>
          <a:p>
            <a:pPr marL="0" lvl="0" indent="0" algn="l" rtl="0">
              <a:spcBef>
                <a:spcPts val="1200"/>
              </a:spcBef>
              <a:spcAft>
                <a:spcPts val="0"/>
              </a:spcAft>
              <a:buNone/>
            </a:pPr>
            <a:endParaRPr sz="1800">
              <a:solidFill>
                <a:schemeClr val="dk2"/>
              </a:solidFill>
            </a:endParaRPr>
          </a:p>
          <a:p>
            <a:pPr marL="0" lvl="0" indent="0" algn="l" rtl="0">
              <a:spcBef>
                <a:spcPts val="1200"/>
              </a:spcBef>
              <a:spcAft>
                <a:spcPts val="0"/>
              </a:spcAft>
              <a:buNone/>
            </a:pPr>
            <a:r>
              <a:rPr lang="bs-Latn-BA" sz="1800" b="1">
                <a:solidFill>
                  <a:schemeClr val="dk2"/>
                </a:solidFill>
              </a:rPr>
              <a:t>Averaged Audio features of each Track</a:t>
            </a:r>
            <a:endParaRPr sz="1800" b="1">
              <a:solidFill>
                <a:srgbClr val="212121"/>
              </a:solidFill>
            </a:endParaRPr>
          </a:p>
          <a:p>
            <a:pPr marL="0" lvl="0" indent="0" algn="l" rtl="0">
              <a:lnSpc>
                <a:spcPct val="90000"/>
              </a:lnSpc>
              <a:spcBef>
                <a:spcPts val="1000"/>
              </a:spcBef>
              <a:spcAft>
                <a:spcPts val="0"/>
              </a:spcAft>
              <a:buSzPts val="935"/>
              <a:buNone/>
            </a:pPr>
            <a:r>
              <a:rPr lang="bs-Latn-BA" sz="1800">
                <a:solidFill>
                  <a:schemeClr val="dk2"/>
                </a:solidFill>
              </a:rPr>
              <a:t>Averaged the audio feature values of tracks within each playlist collected from Spotify API.</a:t>
            </a:r>
            <a:endParaRPr sz="1800">
              <a:solidFill>
                <a:schemeClr val="dk2"/>
              </a:solidFill>
            </a:endParaRPr>
          </a:p>
          <a:p>
            <a:pPr marL="0" lvl="0" indent="0" algn="l" rtl="0">
              <a:lnSpc>
                <a:spcPct val="90000"/>
              </a:lnSpc>
              <a:spcBef>
                <a:spcPts val="0"/>
              </a:spcBef>
              <a:spcAft>
                <a:spcPts val="0"/>
              </a:spcAft>
              <a:buSzPts val="935"/>
              <a:buNone/>
            </a:pPr>
            <a:endParaRPr sz="1800">
              <a:solidFill>
                <a:schemeClr val="dk2"/>
              </a:solidFill>
            </a:endParaRPr>
          </a:p>
          <a:p>
            <a:pPr marL="0" lvl="0" indent="0" algn="l" rtl="0">
              <a:lnSpc>
                <a:spcPct val="90000"/>
              </a:lnSpc>
              <a:spcBef>
                <a:spcPts val="0"/>
              </a:spcBef>
              <a:spcAft>
                <a:spcPts val="0"/>
              </a:spcAft>
              <a:buSzPts val="935"/>
              <a:buNone/>
            </a:pPr>
            <a:endParaRPr sz="1800">
              <a:solidFill>
                <a:schemeClr val="dk2"/>
              </a:solidFill>
            </a:endParaRPr>
          </a:p>
          <a:p>
            <a:pPr marL="0" lvl="0" indent="0" algn="l" rtl="0">
              <a:lnSpc>
                <a:spcPct val="90000"/>
              </a:lnSpc>
              <a:spcBef>
                <a:spcPts val="0"/>
              </a:spcBef>
              <a:spcAft>
                <a:spcPts val="0"/>
              </a:spcAft>
              <a:buSzPts val="935"/>
              <a:buNone/>
            </a:pPr>
            <a:r>
              <a:rPr lang="bs-Latn-BA" sz="1800" b="1">
                <a:solidFill>
                  <a:schemeClr val="dk2"/>
                </a:solidFill>
              </a:rPr>
              <a:t>Genres Scores based on artists’ genres</a:t>
            </a:r>
            <a:endParaRPr sz="1800" b="1">
              <a:solidFill>
                <a:schemeClr val="dk2"/>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1907</Words>
  <Application>Microsoft Macintosh PowerPoint</Application>
  <PresentationFormat>Widescreen</PresentationFormat>
  <Paragraphs>189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Roboto</vt:lpstr>
      <vt:lpstr>Trebuchet MS</vt:lpstr>
      <vt:lpstr>Times New Roman</vt:lpstr>
      <vt:lpstr>Material</vt:lpstr>
      <vt:lpstr>Final Project Presentation Group #9</vt:lpstr>
      <vt:lpstr>Problem Statement</vt:lpstr>
      <vt:lpstr>Data Collection</vt:lpstr>
      <vt:lpstr>Data Description</vt:lpstr>
      <vt:lpstr>Extended Features</vt:lpstr>
      <vt:lpstr>EDA</vt:lpstr>
      <vt:lpstr>PowerPoint Presentation</vt:lpstr>
      <vt:lpstr>Imbalanced Data</vt:lpstr>
      <vt:lpstr>Feature Engineering</vt:lpstr>
      <vt:lpstr>PowerPoint Presentation</vt:lpstr>
      <vt:lpstr>Modeling and Evaluation</vt:lpstr>
      <vt:lpstr>Modeling and Evaluation</vt:lpstr>
      <vt:lpstr>Conclusion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Group #9</dc:title>
  <cp:lastModifiedBy>唐欣然</cp:lastModifiedBy>
  <cp:revision>1</cp:revision>
  <dcterms:modified xsi:type="dcterms:W3CDTF">2021-12-11T03:52:17Z</dcterms:modified>
</cp:coreProperties>
</file>