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660"/>
  </p:normalViewPr>
  <p:slideViewPr>
    <p:cSldViewPr snapToGrid="0">
      <p:cViewPr>
        <p:scale>
          <a:sx n="66" d="100"/>
          <a:sy n="66" d="100"/>
        </p:scale>
        <p:origin x="1292" y="3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bea4d88ffb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bea4d88ffb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bea4d88ffb_1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bea4d88ffb_1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bea4d88ffb_1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bea4d88ffb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bea4d88ffb_1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bea4d88ffb_1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bea4d88ffb_1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bea4d88ffb_1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be13394136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be1339413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be13394136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be1339413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be1339413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be1339413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be13394136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be1339413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be1339413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be1339413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bea4d88ffb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bea4d88ffb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bea4d88ffb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bea4d88ffb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bea4d88ffb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bea4d88ffb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bea4d88ffb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bea4d88ffb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bea4d88ffb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bea4d88ffb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52400" y="1371600"/>
            <a:ext cx="8839200" cy="196321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16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low-level test case 3: tb_special </a:t>
            </a:r>
            <a:endParaRPr/>
          </a:p>
        </p:txBody>
      </p:sp>
      <p:sp>
        <p:nvSpPr>
          <p:cNvPr id="116" name="Google Shape;116;p22"/>
          <p:cNvSpPr txBox="1">
            <a:spLocks noGrp="1"/>
          </p:cNvSpPr>
          <p:nvPr>
            <p:ph type="body" idx="1"/>
          </p:nvPr>
        </p:nvSpPr>
        <p:spPr>
          <a:xfrm>
            <a:off x="311700" y="4003125"/>
            <a:ext cx="8520600" cy="1076100"/>
          </a:xfrm>
          <a:prstGeom prst="rect">
            <a:avLst/>
          </a:prstGeom>
        </p:spPr>
        <p:txBody>
          <a:bodyPr spcFirstLastPara="1" wrap="square" lIns="91425" tIns="91425" rIns="91425" bIns="91425" anchor="t" anchorCtr="0">
            <a:normAutofit fontScale="85000" lnSpcReduction="20000"/>
          </a:bodyPr>
          <a:lstStyle/>
          <a:p>
            <a:pPr marL="0" lvl="0" indent="0" algn="l" rtl="0">
              <a:lnSpc>
                <a:spcPct val="95000"/>
              </a:lnSpc>
              <a:spcBef>
                <a:spcPts val="0"/>
              </a:spcBef>
              <a:spcAft>
                <a:spcPts val="0"/>
              </a:spcAft>
              <a:buSzPts val="852"/>
              <a:buNone/>
            </a:pPr>
            <a:r>
              <a:rPr lang="en" sz="1395"/>
              <a:t>tb_special tested load and store instructions about some special addresses in data memory. Including the address that stored N numbers of us, the address in which the data will be output to the LED, and the address in which the data is input from Switches.</a:t>
            </a:r>
            <a:endParaRPr sz="1395"/>
          </a:p>
          <a:p>
            <a:pPr marL="0" lvl="0" indent="0" algn="l" rtl="0">
              <a:lnSpc>
                <a:spcPct val="95000"/>
              </a:lnSpc>
              <a:spcBef>
                <a:spcPts val="1200"/>
              </a:spcBef>
              <a:spcAft>
                <a:spcPts val="1200"/>
              </a:spcAft>
              <a:buSzPts val="852"/>
              <a:buNone/>
            </a:pPr>
            <a:r>
              <a:rPr lang="en" sz="1395"/>
              <a:t>(Left are the instructions stored in instruction memory, right are the output loaded into registers.</a:t>
            </a:r>
            <a:endParaRPr sz="1395"/>
          </a:p>
        </p:txBody>
      </p:sp>
      <p:pic>
        <p:nvPicPr>
          <p:cNvPr id="117" name="Google Shape;117;p22"/>
          <p:cNvPicPr preferRelativeResize="0"/>
          <p:nvPr/>
        </p:nvPicPr>
        <p:blipFill>
          <a:blip r:embed="rId3">
            <a:alphaModFix/>
          </a:blip>
          <a:stretch>
            <a:fillRect/>
          </a:stretch>
        </p:blipFill>
        <p:spPr>
          <a:xfrm>
            <a:off x="1277550" y="891525"/>
            <a:ext cx="5985589" cy="31116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16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high-level test case 1: tb_RC5</a:t>
            </a:r>
            <a:endParaRPr/>
          </a:p>
        </p:txBody>
      </p:sp>
      <p:sp>
        <p:nvSpPr>
          <p:cNvPr id="123" name="Google Shape;123;p23"/>
          <p:cNvSpPr txBox="1">
            <a:spLocks noGrp="1"/>
          </p:cNvSpPr>
          <p:nvPr>
            <p:ph type="body" idx="1"/>
          </p:nvPr>
        </p:nvSpPr>
        <p:spPr>
          <a:xfrm>
            <a:off x="133200" y="3904325"/>
            <a:ext cx="9010800" cy="1089300"/>
          </a:xfrm>
          <a:prstGeom prst="rect">
            <a:avLst/>
          </a:prstGeom>
        </p:spPr>
        <p:txBody>
          <a:bodyPr spcFirstLastPara="1" wrap="square" lIns="91425" tIns="91425" rIns="91425" bIns="91425" anchor="t" anchorCtr="0">
            <a:normAutofit fontScale="92500" lnSpcReduction="20000"/>
          </a:bodyPr>
          <a:lstStyle/>
          <a:p>
            <a:pPr marL="0" lvl="0" indent="0" algn="l" rtl="0">
              <a:lnSpc>
                <a:spcPct val="95000"/>
              </a:lnSpc>
              <a:spcBef>
                <a:spcPts val="0"/>
              </a:spcBef>
              <a:spcAft>
                <a:spcPts val="0"/>
              </a:spcAft>
              <a:buSzPts val="852"/>
              <a:buNone/>
            </a:pPr>
            <a:r>
              <a:rPr lang="en" sz="1395"/>
              <a:t>The input plaintexts of RC5 are two numbers: 123456, 777888 (1e240, bdea0 in hex)</a:t>
            </a:r>
            <a:endParaRPr sz="1395"/>
          </a:p>
          <a:p>
            <a:pPr marL="0" lvl="0" indent="0" algn="l" rtl="0">
              <a:lnSpc>
                <a:spcPct val="95000"/>
              </a:lnSpc>
              <a:spcBef>
                <a:spcPts val="1200"/>
              </a:spcBef>
              <a:spcAft>
                <a:spcPts val="0"/>
              </a:spcAft>
              <a:buSzPts val="852"/>
              <a:buNone/>
            </a:pPr>
            <a:r>
              <a:rPr lang="en" sz="1395"/>
              <a:t>The ciphertexts after encoding are: 1679031343, 438249255 (6413fc2f, 1a1f2727 in hex)</a:t>
            </a:r>
            <a:endParaRPr sz="1395"/>
          </a:p>
          <a:p>
            <a:pPr marL="0" lvl="0" indent="0" algn="l" rtl="0">
              <a:lnSpc>
                <a:spcPct val="95000"/>
              </a:lnSpc>
              <a:spcBef>
                <a:spcPts val="1200"/>
              </a:spcBef>
              <a:spcAft>
                <a:spcPts val="1200"/>
              </a:spcAft>
              <a:buSzPts val="852"/>
              <a:buNone/>
            </a:pPr>
            <a:r>
              <a:rPr lang="en" sz="1395"/>
              <a:t>Ciphertext results are stored in registers x23, x24; plaintext results gotten from decoding are stored in x21, x22</a:t>
            </a:r>
            <a:endParaRPr sz="1395"/>
          </a:p>
        </p:txBody>
      </p:sp>
      <p:pic>
        <p:nvPicPr>
          <p:cNvPr id="124" name="Google Shape;124;p23"/>
          <p:cNvPicPr preferRelativeResize="0"/>
          <p:nvPr/>
        </p:nvPicPr>
        <p:blipFill>
          <a:blip r:embed="rId3">
            <a:alphaModFix/>
          </a:blip>
          <a:stretch>
            <a:fillRect/>
          </a:stretch>
        </p:blipFill>
        <p:spPr>
          <a:xfrm>
            <a:off x="698900" y="739125"/>
            <a:ext cx="7969435" cy="3165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16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high-level test case 1: tb_RC5</a:t>
            </a:r>
            <a:endParaRPr/>
          </a:p>
        </p:txBody>
      </p:sp>
      <p:sp>
        <p:nvSpPr>
          <p:cNvPr id="130" name="Google Shape;130;p24"/>
          <p:cNvSpPr txBox="1">
            <a:spLocks noGrp="1"/>
          </p:cNvSpPr>
          <p:nvPr>
            <p:ph type="body" idx="1"/>
          </p:nvPr>
        </p:nvSpPr>
        <p:spPr>
          <a:xfrm>
            <a:off x="133200" y="4209125"/>
            <a:ext cx="9010800" cy="784500"/>
          </a:xfrm>
          <a:prstGeom prst="rect">
            <a:avLst/>
          </a:prstGeom>
        </p:spPr>
        <p:txBody>
          <a:bodyPr spcFirstLastPara="1" wrap="square" lIns="91425" tIns="91425" rIns="91425" bIns="91425" anchor="t" anchorCtr="0">
            <a:normAutofit fontScale="85000" lnSpcReduction="20000"/>
          </a:bodyPr>
          <a:lstStyle/>
          <a:p>
            <a:pPr marL="0" lvl="0" indent="0" algn="l" rtl="0">
              <a:lnSpc>
                <a:spcPct val="95000"/>
              </a:lnSpc>
              <a:spcBef>
                <a:spcPts val="0"/>
              </a:spcBef>
              <a:spcAft>
                <a:spcPts val="0"/>
              </a:spcAft>
              <a:buSzPct val="61111"/>
              <a:buNone/>
            </a:pPr>
            <a:r>
              <a:rPr lang="en" sz="1395"/>
              <a:t>Runtime of RC5_final3.mem is 19570s (1957 clock cycles), for 427 instructions (after counting loop) in total.</a:t>
            </a:r>
            <a:endParaRPr sz="1395"/>
          </a:p>
          <a:p>
            <a:pPr marL="0" lvl="0" indent="0" algn="l" rtl="0">
              <a:lnSpc>
                <a:spcPct val="95000"/>
              </a:lnSpc>
              <a:spcBef>
                <a:spcPts val="1200"/>
              </a:spcBef>
              <a:spcAft>
                <a:spcPts val="1200"/>
              </a:spcAft>
              <a:buSzPct val="61111"/>
              <a:buNone/>
            </a:pPr>
            <a:r>
              <a:rPr lang="en" sz="1395"/>
              <a:t>Each instruction run for 4.58 cycles on average. (4 for instruction without load/store function, 5 for load/store instructions)</a:t>
            </a:r>
            <a:endParaRPr sz="1395"/>
          </a:p>
        </p:txBody>
      </p:sp>
      <p:pic>
        <p:nvPicPr>
          <p:cNvPr id="131" name="Google Shape;131;p24"/>
          <p:cNvPicPr preferRelativeResize="0"/>
          <p:nvPr/>
        </p:nvPicPr>
        <p:blipFill>
          <a:blip r:embed="rId3">
            <a:alphaModFix/>
          </a:blip>
          <a:stretch>
            <a:fillRect/>
          </a:stretch>
        </p:blipFill>
        <p:spPr>
          <a:xfrm>
            <a:off x="3489950" y="1110125"/>
            <a:ext cx="5654049" cy="2923251"/>
          </a:xfrm>
          <a:prstGeom prst="rect">
            <a:avLst/>
          </a:prstGeom>
          <a:noFill/>
          <a:ln>
            <a:noFill/>
          </a:ln>
        </p:spPr>
      </p:pic>
      <p:pic>
        <p:nvPicPr>
          <p:cNvPr id="132" name="Google Shape;132;p24"/>
          <p:cNvPicPr preferRelativeResize="0"/>
          <p:nvPr/>
        </p:nvPicPr>
        <p:blipFill>
          <a:blip r:embed="rId4">
            <a:alphaModFix/>
          </a:blip>
          <a:stretch>
            <a:fillRect/>
          </a:stretch>
        </p:blipFill>
        <p:spPr>
          <a:xfrm>
            <a:off x="258125" y="795075"/>
            <a:ext cx="4919399" cy="1972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16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high-level test case 2: tb_bubble2</a:t>
            </a:r>
            <a:endParaRPr/>
          </a:p>
        </p:txBody>
      </p:sp>
      <p:sp>
        <p:nvSpPr>
          <p:cNvPr id="138" name="Google Shape;138;p25"/>
          <p:cNvSpPr txBox="1">
            <a:spLocks noGrp="1"/>
          </p:cNvSpPr>
          <p:nvPr>
            <p:ph type="body" idx="1"/>
          </p:nvPr>
        </p:nvSpPr>
        <p:spPr>
          <a:xfrm>
            <a:off x="133200" y="3904325"/>
            <a:ext cx="9010800" cy="1089300"/>
          </a:xfrm>
          <a:prstGeom prst="rect">
            <a:avLst/>
          </a:prstGeom>
        </p:spPr>
        <p:txBody>
          <a:bodyPr spcFirstLastPara="1" wrap="square" lIns="91425" tIns="91425" rIns="91425" bIns="91425" anchor="t" anchorCtr="0">
            <a:normAutofit fontScale="92500" lnSpcReduction="20000"/>
          </a:bodyPr>
          <a:lstStyle/>
          <a:p>
            <a:pPr marL="0" lvl="0" indent="0" algn="l" rtl="0">
              <a:lnSpc>
                <a:spcPct val="95000"/>
              </a:lnSpc>
              <a:spcBef>
                <a:spcPts val="0"/>
              </a:spcBef>
              <a:spcAft>
                <a:spcPts val="0"/>
              </a:spcAft>
              <a:buSzPts val="852"/>
              <a:buNone/>
            </a:pPr>
            <a:r>
              <a:rPr lang="en" sz="1395"/>
              <a:t>The input of bubble sort is 5 numbers not in order: 58,89,71,35,6</a:t>
            </a:r>
            <a:endParaRPr sz="1395"/>
          </a:p>
          <a:p>
            <a:pPr marL="0" lvl="0" indent="0" algn="l" rtl="0">
              <a:lnSpc>
                <a:spcPct val="95000"/>
              </a:lnSpc>
              <a:spcBef>
                <a:spcPts val="1200"/>
              </a:spcBef>
              <a:spcAft>
                <a:spcPts val="0"/>
              </a:spcAft>
              <a:buSzPts val="852"/>
              <a:buNone/>
            </a:pPr>
            <a:r>
              <a:rPr lang="en" sz="1395"/>
              <a:t>The output of bubble sort is 5 numbers in order, from small to large (stored in x21 to x25): 6, 35, 58, 71, 89</a:t>
            </a:r>
            <a:endParaRPr sz="1395"/>
          </a:p>
          <a:p>
            <a:pPr marL="0" lvl="0" indent="0" algn="l" rtl="0">
              <a:lnSpc>
                <a:spcPct val="95000"/>
              </a:lnSpc>
              <a:spcBef>
                <a:spcPts val="1200"/>
              </a:spcBef>
              <a:spcAft>
                <a:spcPts val="1200"/>
              </a:spcAft>
              <a:buClr>
                <a:schemeClr val="dk1"/>
              </a:buClr>
              <a:buSzPts val="852"/>
              <a:buFont typeface="Arial"/>
              <a:buNone/>
            </a:pPr>
            <a:r>
              <a:rPr lang="en" sz="1395"/>
              <a:t>(6, 23, 3a, 47, 59 in hex)</a:t>
            </a:r>
            <a:endParaRPr sz="1395"/>
          </a:p>
        </p:txBody>
      </p:sp>
      <p:pic>
        <p:nvPicPr>
          <p:cNvPr id="139" name="Google Shape;139;p25"/>
          <p:cNvPicPr preferRelativeResize="0"/>
          <p:nvPr/>
        </p:nvPicPr>
        <p:blipFill>
          <a:blip r:embed="rId3">
            <a:alphaModFix/>
          </a:blip>
          <a:stretch>
            <a:fillRect/>
          </a:stretch>
        </p:blipFill>
        <p:spPr>
          <a:xfrm>
            <a:off x="484600" y="835550"/>
            <a:ext cx="7222066" cy="2860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16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high-level test case 1: tb_bubble2</a:t>
            </a:r>
            <a:endParaRPr/>
          </a:p>
        </p:txBody>
      </p:sp>
      <p:sp>
        <p:nvSpPr>
          <p:cNvPr id="145" name="Google Shape;145;p26"/>
          <p:cNvSpPr txBox="1">
            <a:spLocks noGrp="1"/>
          </p:cNvSpPr>
          <p:nvPr>
            <p:ph type="body" idx="1"/>
          </p:nvPr>
        </p:nvSpPr>
        <p:spPr>
          <a:xfrm>
            <a:off x="133200" y="4209125"/>
            <a:ext cx="9010800" cy="784500"/>
          </a:xfrm>
          <a:prstGeom prst="rect">
            <a:avLst/>
          </a:prstGeom>
        </p:spPr>
        <p:txBody>
          <a:bodyPr spcFirstLastPara="1" wrap="square" lIns="91425" tIns="91425" rIns="91425" bIns="91425" anchor="t" anchorCtr="0">
            <a:normAutofit fontScale="85000" lnSpcReduction="20000"/>
          </a:bodyPr>
          <a:lstStyle/>
          <a:p>
            <a:pPr marL="0" lvl="0" indent="0" algn="l" rtl="0">
              <a:lnSpc>
                <a:spcPct val="95000"/>
              </a:lnSpc>
              <a:spcBef>
                <a:spcPts val="0"/>
              </a:spcBef>
              <a:spcAft>
                <a:spcPts val="0"/>
              </a:spcAft>
              <a:buSzPct val="61111"/>
              <a:buNone/>
            </a:pPr>
            <a:r>
              <a:rPr lang="en" sz="1395"/>
              <a:t>Runtime of bubble2_new2.mem is 25750s (2575 clock cycles), for 571 instructions (after counting loop) in total.</a:t>
            </a:r>
            <a:endParaRPr sz="1395"/>
          </a:p>
          <a:p>
            <a:pPr marL="0" lvl="0" indent="0" algn="l" rtl="0">
              <a:lnSpc>
                <a:spcPct val="95000"/>
              </a:lnSpc>
              <a:spcBef>
                <a:spcPts val="1200"/>
              </a:spcBef>
              <a:spcAft>
                <a:spcPts val="1200"/>
              </a:spcAft>
              <a:buSzPct val="61111"/>
              <a:buNone/>
            </a:pPr>
            <a:r>
              <a:rPr lang="en" sz="1395"/>
              <a:t>Each instruction run for 4.51 cycles on average. (4 for instruction without load/store function, 5 for load/store instructions)</a:t>
            </a:r>
            <a:endParaRPr sz="1395"/>
          </a:p>
        </p:txBody>
      </p:sp>
      <p:pic>
        <p:nvPicPr>
          <p:cNvPr id="146" name="Google Shape;146;p26"/>
          <p:cNvPicPr preferRelativeResize="0"/>
          <p:nvPr/>
        </p:nvPicPr>
        <p:blipFill>
          <a:blip r:embed="rId3">
            <a:alphaModFix/>
          </a:blip>
          <a:stretch>
            <a:fillRect/>
          </a:stretch>
        </p:blipFill>
        <p:spPr>
          <a:xfrm>
            <a:off x="1872499" y="1045163"/>
            <a:ext cx="7153626" cy="2857925"/>
          </a:xfrm>
          <a:prstGeom prst="rect">
            <a:avLst/>
          </a:prstGeom>
          <a:noFill/>
          <a:ln>
            <a:noFill/>
          </a:ln>
        </p:spPr>
      </p:pic>
      <p:pic>
        <p:nvPicPr>
          <p:cNvPr id="147" name="Google Shape;147;p26"/>
          <p:cNvPicPr preferRelativeResize="0"/>
          <p:nvPr/>
        </p:nvPicPr>
        <p:blipFill>
          <a:blip r:embed="rId4">
            <a:alphaModFix/>
          </a:blip>
          <a:stretch>
            <a:fillRect/>
          </a:stretch>
        </p:blipFill>
        <p:spPr>
          <a:xfrm>
            <a:off x="133200" y="803425"/>
            <a:ext cx="5101373" cy="2014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311700" y="445025"/>
            <a:ext cx="839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dirty="0"/>
              <a:t>performance and area analysis of design </a:t>
            </a:r>
            <a:endParaRPr dirty="0"/>
          </a:p>
        </p:txBody>
      </p:sp>
      <p:sp>
        <p:nvSpPr>
          <p:cNvPr id="153" name="Google Shape;153;p27"/>
          <p:cNvSpPr txBox="1">
            <a:spLocks noGrp="1"/>
          </p:cNvSpPr>
          <p:nvPr>
            <p:ph type="body" idx="1"/>
          </p:nvPr>
        </p:nvSpPr>
        <p:spPr>
          <a:xfrm>
            <a:off x="311700" y="1362303"/>
            <a:ext cx="8520600" cy="2736000"/>
          </a:xfrm>
          <a:prstGeom prst="rect">
            <a:avLst/>
          </a:prstGeom>
        </p:spPr>
        <p:txBody>
          <a:bodyPr spcFirstLastPara="1" wrap="square" lIns="91425" tIns="91425" rIns="91425" bIns="91425" anchor="t" anchorCtr="0">
            <a:normAutofit/>
          </a:bodyPr>
          <a:lstStyle/>
          <a:p>
            <a:pPr marL="285750" indent="-285750"/>
            <a:r>
              <a:rPr lang="en" dirty="0"/>
              <a:t>Multi-cycle</a:t>
            </a:r>
          </a:p>
          <a:p>
            <a:pPr marL="285750" indent="-285750"/>
            <a:endParaRPr lang="en" dirty="0"/>
          </a:p>
          <a:p>
            <a:pPr marL="285750" indent="-285750"/>
            <a:r>
              <a:rPr lang="en" dirty="0"/>
              <a:t>Skipping memory stage</a:t>
            </a:r>
          </a:p>
          <a:p>
            <a:pPr marL="285750" indent="-285750"/>
            <a:endParaRPr lang="en" dirty="0"/>
          </a:p>
          <a:p>
            <a:pPr marL="285750" indent="-285750"/>
            <a:r>
              <a:rPr lang="en" dirty="0"/>
              <a:t>Components only active when needed in stage</a:t>
            </a:r>
          </a:p>
          <a:p>
            <a:pPr marL="285750" indent="-285750"/>
            <a:endParaRPr lang="en" dirty="0"/>
          </a:p>
          <a:p>
            <a:pPr marL="285750" indent="-285750"/>
            <a:r>
              <a:rPr lang="en" dirty="0"/>
              <a:t>No unexpected components</a:t>
            </a:r>
            <a:endParaRPr dirty="0"/>
          </a:p>
          <a:p>
            <a:pPr marL="0" lvl="0" indent="0" algn="l" rtl="0">
              <a:spcBef>
                <a:spcPts val="1200"/>
              </a:spcBef>
              <a:spcAft>
                <a:spcPts val="120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optimization and improvement</a:t>
            </a:r>
            <a:endParaRPr/>
          </a:p>
        </p:txBody>
      </p:sp>
      <p:sp>
        <p:nvSpPr>
          <p:cNvPr id="159" name="Google Shape;159;p28"/>
          <p:cNvSpPr txBox="1">
            <a:spLocks noGrp="1"/>
          </p:cNvSpPr>
          <p:nvPr>
            <p:ph type="body" idx="1"/>
          </p:nvPr>
        </p:nvSpPr>
        <p:spPr>
          <a:xfrm>
            <a:off x="311700" y="1444200"/>
            <a:ext cx="8520600" cy="3416400"/>
          </a:xfrm>
          <a:prstGeom prst="rect">
            <a:avLst/>
          </a:prstGeom>
        </p:spPr>
        <p:txBody>
          <a:bodyPr spcFirstLastPara="1" wrap="square" lIns="91425" tIns="91425" rIns="91425" bIns="91425" anchor="t" anchorCtr="0">
            <a:normAutofit/>
          </a:bodyPr>
          <a:lstStyle/>
          <a:p>
            <a:pPr marL="285750" indent="-285750"/>
            <a:r>
              <a:rPr lang="en" dirty="0"/>
              <a:t>Use Pipelined Design</a:t>
            </a:r>
          </a:p>
          <a:p>
            <a:pPr marL="285750" indent="-285750"/>
            <a:endParaRPr lang="en" dirty="0"/>
          </a:p>
          <a:p>
            <a:pPr marL="285750" indent="-285750"/>
            <a:r>
              <a:rPr lang="en" dirty="0"/>
              <a:t>Add MAF(multiply-add-fused)</a:t>
            </a:r>
          </a:p>
          <a:p>
            <a:pPr marL="285750" indent="-285750"/>
            <a:endParaRPr lang="en" dirty="0"/>
          </a:p>
          <a:p>
            <a:pPr marL="285750" indent="-285750"/>
            <a:r>
              <a:rPr lang="en" dirty="0"/>
              <a:t>Future Work</a:t>
            </a:r>
          </a:p>
          <a:p>
            <a:pPr marL="742950" lvl="1" indent="-285750"/>
            <a:r>
              <a:rPr lang="en" sz="1800" dirty="0"/>
              <a:t>Instruction Memory</a:t>
            </a:r>
          </a:p>
          <a:p>
            <a:pPr marL="742950" lvl="1" indent="-285750"/>
            <a:r>
              <a:rPr lang="en" sz="1800" dirty="0"/>
              <a:t>Control Unit</a:t>
            </a:r>
            <a:endParaRPr sz="1800" dirty="0"/>
          </a:p>
          <a:p>
            <a:pPr marL="0" lvl="0" indent="0" algn="l" rtl="0">
              <a:spcBef>
                <a:spcPts val="1200"/>
              </a:spcBef>
              <a:spcAft>
                <a:spcPts val="120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DF7D179-D3C9-AE33-F78A-7E63BC32AE13}"/>
              </a:ext>
            </a:extLst>
          </p:cNvPr>
          <p:cNvSpPr txBox="1"/>
          <p:nvPr/>
        </p:nvSpPr>
        <p:spPr>
          <a:xfrm>
            <a:off x="2896879" y="1805748"/>
            <a:ext cx="4956202" cy="707886"/>
          </a:xfrm>
          <a:prstGeom prst="rect">
            <a:avLst/>
          </a:prstGeom>
          <a:noFill/>
        </p:spPr>
        <p:txBody>
          <a:bodyPr wrap="square" rtlCol="0">
            <a:spAutoFit/>
          </a:bodyPr>
          <a:lstStyle/>
          <a:p>
            <a:r>
              <a:rPr lang="en-US" altLang="zh-CN" sz="4000" b="1" dirty="0"/>
              <a:t>Thank You!</a:t>
            </a:r>
            <a:endParaRPr lang="zh-CN" altLang="en-US" sz="4000" b="1" dirty="0"/>
          </a:p>
        </p:txBody>
      </p:sp>
    </p:spTree>
    <p:extLst>
      <p:ext uri="{BB962C8B-B14F-4D97-AF65-F5344CB8AC3E}">
        <p14:creationId xmlns:p14="http://schemas.microsoft.com/office/powerpoint/2010/main" val="194370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Design Datapath</a:t>
            </a:r>
            <a:endParaRPr/>
          </a:p>
        </p:txBody>
      </p:sp>
      <p:pic>
        <p:nvPicPr>
          <p:cNvPr id="60" name="Google Shape;60;p14"/>
          <p:cNvPicPr preferRelativeResize="0"/>
          <p:nvPr/>
        </p:nvPicPr>
        <p:blipFill rotWithShape="1">
          <a:blip r:embed="rId3">
            <a:alphaModFix/>
          </a:blip>
          <a:srcRect t="9"/>
          <a:stretch/>
        </p:blipFill>
        <p:spPr>
          <a:xfrm>
            <a:off x="2037089" y="1017725"/>
            <a:ext cx="5069824" cy="37829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FSM Diagram</a:t>
            </a:r>
            <a:endParaRPr/>
          </a:p>
        </p:txBody>
      </p:sp>
      <p:pic>
        <p:nvPicPr>
          <p:cNvPr id="66" name="Google Shape;66;p15"/>
          <p:cNvPicPr preferRelativeResize="0"/>
          <p:nvPr/>
        </p:nvPicPr>
        <p:blipFill>
          <a:blip r:embed="rId3">
            <a:alphaModFix/>
          </a:blip>
          <a:stretch>
            <a:fillRect/>
          </a:stretch>
        </p:blipFill>
        <p:spPr>
          <a:xfrm>
            <a:off x="311700" y="1457276"/>
            <a:ext cx="8163026" cy="2588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16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low-level test case 1: tb_main2_processor </a:t>
            </a:r>
            <a:endParaRPr/>
          </a:p>
        </p:txBody>
      </p:sp>
      <p:sp>
        <p:nvSpPr>
          <p:cNvPr id="72" name="Google Shape;72;p16"/>
          <p:cNvSpPr txBox="1">
            <a:spLocks noGrp="1"/>
          </p:cNvSpPr>
          <p:nvPr>
            <p:ph type="body" idx="1"/>
          </p:nvPr>
        </p:nvSpPr>
        <p:spPr>
          <a:xfrm>
            <a:off x="311700" y="4155525"/>
            <a:ext cx="8520600" cy="795000"/>
          </a:xfrm>
          <a:prstGeom prst="rect">
            <a:avLst/>
          </a:prstGeom>
        </p:spPr>
        <p:txBody>
          <a:bodyPr spcFirstLastPara="1" wrap="square" lIns="91425" tIns="91425" rIns="91425" bIns="91425" anchor="t" anchorCtr="0">
            <a:normAutofit fontScale="92500" lnSpcReduction="20000"/>
          </a:bodyPr>
          <a:lstStyle/>
          <a:p>
            <a:pPr marL="0" lvl="0" indent="0" algn="l" rtl="0">
              <a:lnSpc>
                <a:spcPct val="95000"/>
              </a:lnSpc>
              <a:spcBef>
                <a:spcPts val="0"/>
              </a:spcBef>
              <a:spcAft>
                <a:spcPts val="1200"/>
              </a:spcAft>
              <a:buSzPts val="852"/>
              <a:buNone/>
            </a:pPr>
            <a:r>
              <a:rPr lang="en" sz="1395"/>
              <a:t>tb_main2_processor tested many instructions including ADDI, SLTI, SLTIU, XORI, ORI, ANDI, SLLI, SRLI, SRAI, ADD, SUB, SLL, SLT, SLTU, XOR, SRL, SRA, OR, AND, LUI, AUIPC, ADDI, LUI, SB, SH, SW, LB, LH, LW, LBU, LHU (all required instructions without branch-related instructions)</a:t>
            </a:r>
            <a:endParaRPr sz="1395"/>
          </a:p>
        </p:txBody>
      </p:sp>
      <p:pic>
        <p:nvPicPr>
          <p:cNvPr id="73" name="Google Shape;73;p16"/>
          <p:cNvPicPr preferRelativeResize="0"/>
          <p:nvPr/>
        </p:nvPicPr>
        <p:blipFill>
          <a:blip r:embed="rId3">
            <a:alphaModFix/>
          </a:blip>
          <a:stretch>
            <a:fillRect/>
          </a:stretch>
        </p:blipFill>
        <p:spPr>
          <a:xfrm>
            <a:off x="354575" y="739125"/>
            <a:ext cx="7060578" cy="341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16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low-level test case 1: tb_main2_processor </a:t>
            </a:r>
            <a:endParaRPr/>
          </a:p>
        </p:txBody>
      </p:sp>
      <p:sp>
        <p:nvSpPr>
          <p:cNvPr id="79" name="Google Shape;79;p17"/>
          <p:cNvSpPr txBox="1">
            <a:spLocks noGrp="1"/>
          </p:cNvSpPr>
          <p:nvPr>
            <p:ph type="body" idx="1"/>
          </p:nvPr>
        </p:nvSpPr>
        <p:spPr>
          <a:xfrm>
            <a:off x="311700" y="4198400"/>
            <a:ext cx="8520600" cy="784500"/>
          </a:xfrm>
          <a:prstGeom prst="rect">
            <a:avLst/>
          </a:prstGeom>
        </p:spPr>
        <p:txBody>
          <a:bodyPr spcFirstLastPara="1" wrap="square" lIns="91425" tIns="91425" rIns="91425" bIns="91425" anchor="t" anchorCtr="0">
            <a:normAutofit fontScale="85000" lnSpcReduction="20000"/>
          </a:bodyPr>
          <a:lstStyle/>
          <a:p>
            <a:pPr marL="0" lvl="0" indent="0" algn="l" rtl="0">
              <a:lnSpc>
                <a:spcPct val="95000"/>
              </a:lnSpc>
              <a:spcBef>
                <a:spcPts val="0"/>
              </a:spcBef>
              <a:spcAft>
                <a:spcPts val="0"/>
              </a:spcAft>
              <a:buSzPts val="852"/>
              <a:buNone/>
            </a:pPr>
            <a:r>
              <a:rPr lang="en" sz="1395"/>
              <a:t>After run instructions in main2.mem, the results stored in 32 registers.</a:t>
            </a:r>
            <a:endParaRPr sz="1395"/>
          </a:p>
          <a:p>
            <a:pPr marL="0" lvl="0" indent="0" algn="l" rtl="0">
              <a:lnSpc>
                <a:spcPct val="95000"/>
              </a:lnSpc>
              <a:spcBef>
                <a:spcPts val="1200"/>
              </a:spcBef>
              <a:spcAft>
                <a:spcPts val="1200"/>
              </a:spcAft>
              <a:buSzPts val="852"/>
              <a:buNone/>
            </a:pPr>
            <a:r>
              <a:rPr lang="en" sz="1395"/>
              <a:t>They are compared with “correct answers” in the testbench.</a:t>
            </a:r>
            <a:endParaRPr sz="1395"/>
          </a:p>
        </p:txBody>
      </p:sp>
      <p:pic>
        <p:nvPicPr>
          <p:cNvPr id="80" name="Google Shape;80;p17"/>
          <p:cNvPicPr preferRelativeResize="0"/>
          <p:nvPr/>
        </p:nvPicPr>
        <p:blipFill>
          <a:blip r:embed="rId3">
            <a:alphaModFix/>
          </a:blip>
          <a:stretch>
            <a:fillRect/>
          </a:stretch>
        </p:blipFill>
        <p:spPr>
          <a:xfrm>
            <a:off x="472450" y="782000"/>
            <a:ext cx="7244889" cy="341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16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low-level test case 1: tb_main2_processor </a:t>
            </a:r>
            <a:endParaRPr/>
          </a:p>
        </p:txBody>
      </p:sp>
      <p:sp>
        <p:nvSpPr>
          <p:cNvPr id="86" name="Google Shape;86;p18"/>
          <p:cNvSpPr txBox="1">
            <a:spLocks noGrp="1"/>
          </p:cNvSpPr>
          <p:nvPr>
            <p:ph type="body" idx="1"/>
          </p:nvPr>
        </p:nvSpPr>
        <p:spPr>
          <a:xfrm>
            <a:off x="133200" y="4209125"/>
            <a:ext cx="9010800" cy="784500"/>
          </a:xfrm>
          <a:prstGeom prst="rect">
            <a:avLst/>
          </a:prstGeom>
        </p:spPr>
        <p:txBody>
          <a:bodyPr spcFirstLastPara="1" wrap="square" lIns="91425" tIns="91425" rIns="91425" bIns="91425" anchor="t" anchorCtr="0">
            <a:normAutofit fontScale="85000" lnSpcReduction="20000"/>
          </a:bodyPr>
          <a:lstStyle/>
          <a:p>
            <a:pPr marL="0" lvl="0" indent="0" algn="l" rtl="0">
              <a:lnSpc>
                <a:spcPct val="95000"/>
              </a:lnSpc>
              <a:spcBef>
                <a:spcPts val="0"/>
              </a:spcBef>
              <a:spcAft>
                <a:spcPts val="0"/>
              </a:spcAft>
              <a:buSzPct val="61111"/>
              <a:buNone/>
            </a:pPr>
            <a:r>
              <a:rPr lang="en" sz="1395"/>
              <a:t>Runtime of main2.mem is 1360s (136 clock cycles), for 31 instructions in total.</a:t>
            </a:r>
            <a:endParaRPr sz="1395"/>
          </a:p>
          <a:p>
            <a:pPr marL="0" lvl="0" indent="0" algn="l" rtl="0">
              <a:lnSpc>
                <a:spcPct val="95000"/>
              </a:lnSpc>
              <a:spcBef>
                <a:spcPts val="1200"/>
              </a:spcBef>
              <a:spcAft>
                <a:spcPts val="1200"/>
              </a:spcAft>
              <a:buSzPct val="61111"/>
              <a:buNone/>
            </a:pPr>
            <a:r>
              <a:rPr lang="en" sz="1395"/>
              <a:t>Each instruction run for 4.39 cycles on average. (4 for instruction without load/store function, 5 for load/store instructions)</a:t>
            </a:r>
            <a:endParaRPr sz="1395"/>
          </a:p>
        </p:txBody>
      </p:sp>
      <p:pic>
        <p:nvPicPr>
          <p:cNvPr id="87" name="Google Shape;87;p18"/>
          <p:cNvPicPr preferRelativeResize="0"/>
          <p:nvPr/>
        </p:nvPicPr>
        <p:blipFill>
          <a:blip r:embed="rId3">
            <a:alphaModFix/>
          </a:blip>
          <a:stretch>
            <a:fillRect/>
          </a:stretch>
        </p:blipFill>
        <p:spPr>
          <a:xfrm>
            <a:off x="223825" y="934875"/>
            <a:ext cx="4348176" cy="2719150"/>
          </a:xfrm>
          <a:prstGeom prst="rect">
            <a:avLst/>
          </a:prstGeom>
          <a:noFill/>
          <a:ln>
            <a:noFill/>
          </a:ln>
        </p:spPr>
      </p:pic>
      <p:pic>
        <p:nvPicPr>
          <p:cNvPr id="88" name="Google Shape;88;p18"/>
          <p:cNvPicPr preferRelativeResize="0"/>
          <p:nvPr/>
        </p:nvPicPr>
        <p:blipFill>
          <a:blip r:embed="rId4">
            <a:alphaModFix/>
          </a:blip>
          <a:stretch>
            <a:fillRect/>
          </a:stretch>
        </p:blipFill>
        <p:spPr>
          <a:xfrm>
            <a:off x="4571999" y="934875"/>
            <a:ext cx="4348176" cy="270527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16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low-level test case 2: tb_main7_processor </a:t>
            </a:r>
            <a:endParaRPr/>
          </a:p>
        </p:txBody>
      </p:sp>
      <p:sp>
        <p:nvSpPr>
          <p:cNvPr id="94" name="Google Shape;94;p19"/>
          <p:cNvSpPr txBox="1">
            <a:spLocks noGrp="1"/>
          </p:cNvSpPr>
          <p:nvPr>
            <p:ph type="body" idx="1"/>
          </p:nvPr>
        </p:nvSpPr>
        <p:spPr>
          <a:xfrm>
            <a:off x="311700" y="4286250"/>
            <a:ext cx="8520600" cy="688500"/>
          </a:xfrm>
          <a:prstGeom prst="rect">
            <a:avLst/>
          </a:prstGeom>
        </p:spPr>
        <p:txBody>
          <a:bodyPr spcFirstLastPara="1" wrap="square" lIns="91425" tIns="91425" rIns="91425" bIns="91425" anchor="t" anchorCtr="0">
            <a:normAutofit fontScale="92500" lnSpcReduction="10000"/>
          </a:bodyPr>
          <a:lstStyle/>
          <a:p>
            <a:pPr marL="0" lvl="0" indent="0" algn="l" rtl="0">
              <a:lnSpc>
                <a:spcPct val="95000"/>
              </a:lnSpc>
              <a:spcBef>
                <a:spcPts val="0"/>
              </a:spcBef>
              <a:spcAft>
                <a:spcPts val="1200"/>
              </a:spcAft>
              <a:buSzPts val="852"/>
              <a:buNone/>
            </a:pPr>
            <a:r>
              <a:rPr lang="en" sz="1395"/>
              <a:t>tb_main7_processor tested many instructions including LUI, JAL, JALR, BEQ, BNE, BLT, BGE, BLTU, BGEU, ECALL, EBREAK, FENCE </a:t>
            </a:r>
            <a:endParaRPr sz="1395"/>
          </a:p>
        </p:txBody>
      </p:sp>
      <p:pic>
        <p:nvPicPr>
          <p:cNvPr id="95" name="Google Shape;95;p19"/>
          <p:cNvPicPr preferRelativeResize="0"/>
          <p:nvPr/>
        </p:nvPicPr>
        <p:blipFill>
          <a:blip r:embed="rId3">
            <a:alphaModFix/>
          </a:blip>
          <a:stretch>
            <a:fillRect/>
          </a:stretch>
        </p:blipFill>
        <p:spPr>
          <a:xfrm>
            <a:off x="1652600" y="784350"/>
            <a:ext cx="6041494" cy="33580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body" idx="1"/>
          </p:nvPr>
        </p:nvSpPr>
        <p:spPr>
          <a:xfrm>
            <a:off x="311700" y="4198400"/>
            <a:ext cx="8520600" cy="784500"/>
          </a:xfrm>
          <a:prstGeom prst="rect">
            <a:avLst/>
          </a:prstGeom>
        </p:spPr>
        <p:txBody>
          <a:bodyPr spcFirstLastPara="1" wrap="square" lIns="91425" tIns="91425" rIns="91425" bIns="91425" anchor="t" anchorCtr="0">
            <a:normAutofit fontScale="85000" lnSpcReduction="20000"/>
          </a:bodyPr>
          <a:lstStyle/>
          <a:p>
            <a:pPr marL="0" lvl="0" indent="0" algn="l" rtl="0">
              <a:lnSpc>
                <a:spcPct val="95000"/>
              </a:lnSpc>
              <a:spcBef>
                <a:spcPts val="0"/>
              </a:spcBef>
              <a:spcAft>
                <a:spcPts val="0"/>
              </a:spcAft>
              <a:buSzPts val="852"/>
              <a:buNone/>
            </a:pPr>
            <a:r>
              <a:rPr lang="en" sz="1395"/>
              <a:t>After run instructions in main2.mem, the results stored in 32 registers.</a:t>
            </a:r>
            <a:endParaRPr sz="1395"/>
          </a:p>
          <a:p>
            <a:pPr marL="0" lvl="0" indent="0" algn="l" rtl="0">
              <a:lnSpc>
                <a:spcPct val="95000"/>
              </a:lnSpc>
              <a:spcBef>
                <a:spcPts val="1200"/>
              </a:spcBef>
              <a:spcAft>
                <a:spcPts val="1200"/>
              </a:spcAft>
              <a:buSzPts val="852"/>
              <a:buNone/>
            </a:pPr>
            <a:r>
              <a:rPr lang="en" sz="1395"/>
              <a:t>They are compared with “correct answers” in the testbench.</a:t>
            </a:r>
            <a:endParaRPr sz="1395"/>
          </a:p>
        </p:txBody>
      </p:sp>
      <p:sp>
        <p:nvSpPr>
          <p:cNvPr id="101" name="Google Shape;101;p20"/>
          <p:cNvSpPr txBox="1">
            <a:spLocks noGrp="1"/>
          </p:cNvSpPr>
          <p:nvPr>
            <p:ph type="title"/>
          </p:nvPr>
        </p:nvSpPr>
        <p:spPr>
          <a:xfrm>
            <a:off x="311700" y="16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low-level test case 2: tb_main7_processor </a:t>
            </a:r>
            <a:endParaRPr/>
          </a:p>
        </p:txBody>
      </p:sp>
      <p:pic>
        <p:nvPicPr>
          <p:cNvPr id="102" name="Google Shape;102;p20"/>
          <p:cNvPicPr preferRelativeResize="0"/>
          <p:nvPr/>
        </p:nvPicPr>
        <p:blipFill>
          <a:blip r:embed="rId3">
            <a:alphaModFix/>
          </a:blip>
          <a:stretch>
            <a:fillRect/>
          </a:stretch>
        </p:blipFill>
        <p:spPr>
          <a:xfrm>
            <a:off x="1031050" y="739125"/>
            <a:ext cx="6406806" cy="34592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body" idx="1"/>
          </p:nvPr>
        </p:nvSpPr>
        <p:spPr>
          <a:xfrm>
            <a:off x="572550" y="4037725"/>
            <a:ext cx="7657200" cy="784500"/>
          </a:xfrm>
          <a:prstGeom prst="rect">
            <a:avLst/>
          </a:prstGeom>
        </p:spPr>
        <p:txBody>
          <a:bodyPr spcFirstLastPara="1" wrap="square" lIns="91425" tIns="91425" rIns="91425" bIns="91425" anchor="t" anchorCtr="0">
            <a:normAutofit fontScale="85000" lnSpcReduction="20000"/>
          </a:bodyPr>
          <a:lstStyle/>
          <a:p>
            <a:pPr marL="0" lvl="0" indent="0" algn="l" rtl="0">
              <a:lnSpc>
                <a:spcPct val="95000"/>
              </a:lnSpc>
              <a:spcBef>
                <a:spcPts val="0"/>
              </a:spcBef>
              <a:spcAft>
                <a:spcPts val="0"/>
              </a:spcAft>
              <a:buSzPts val="852"/>
              <a:buNone/>
            </a:pPr>
            <a:r>
              <a:rPr lang="en" sz="1395"/>
              <a:t>Runtime of main7.mem is 1200s (120 clock cycles), for 30 instructions in total.</a:t>
            </a:r>
            <a:endParaRPr sz="1395"/>
          </a:p>
          <a:p>
            <a:pPr marL="0" lvl="0" indent="0" algn="l" rtl="0">
              <a:lnSpc>
                <a:spcPct val="95000"/>
              </a:lnSpc>
              <a:spcBef>
                <a:spcPts val="1200"/>
              </a:spcBef>
              <a:spcAft>
                <a:spcPts val="1200"/>
              </a:spcAft>
              <a:buSzPts val="852"/>
              <a:buNone/>
            </a:pPr>
            <a:r>
              <a:rPr lang="en" sz="1395"/>
              <a:t>Each instruction run for 4 cycles on average. (4 for instruction without all load/store function)</a:t>
            </a:r>
            <a:endParaRPr sz="1395"/>
          </a:p>
        </p:txBody>
      </p:sp>
      <p:sp>
        <p:nvSpPr>
          <p:cNvPr id="108" name="Google Shape;108;p21"/>
          <p:cNvSpPr txBox="1">
            <a:spLocks noGrp="1"/>
          </p:cNvSpPr>
          <p:nvPr>
            <p:ph type="title"/>
          </p:nvPr>
        </p:nvSpPr>
        <p:spPr>
          <a:xfrm>
            <a:off x="311700" y="16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low-level test case 2: tb_main7_processor </a:t>
            </a:r>
            <a:endParaRPr/>
          </a:p>
        </p:txBody>
      </p:sp>
      <p:pic>
        <p:nvPicPr>
          <p:cNvPr id="109" name="Google Shape;109;p21"/>
          <p:cNvPicPr preferRelativeResize="0"/>
          <p:nvPr/>
        </p:nvPicPr>
        <p:blipFill>
          <a:blip r:embed="rId3">
            <a:alphaModFix/>
          </a:blip>
          <a:stretch>
            <a:fillRect/>
          </a:stretch>
        </p:blipFill>
        <p:spPr>
          <a:xfrm>
            <a:off x="272963" y="1304975"/>
            <a:ext cx="4311427" cy="2166901"/>
          </a:xfrm>
          <a:prstGeom prst="rect">
            <a:avLst/>
          </a:prstGeom>
          <a:noFill/>
          <a:ln>
            <a:noFill/>
          </a:ln>
        </p:spPr>
      </p:pic>
      <p:pic>
        <p:nvPicPr>
          <p:cNvPr id="110" name="Google Shape;110;p21"/>
          <p:cNvPicPr preferRelativeResize="0"/>
          <p:nvPr/>
        </p:nvPicPr>
        <p:blipFill>
          <a:blip r:embed="rId4">
            <a:alphaModFix/>
          </a:blip>
          <a:stretch>
            <a:fillRect/>
          </a:stretch>
        </p:blipFill>
        <p:spPr>
          <a:xfrm>
            <a:off x="4584381" y="1304975"/>
            <a:ext cx="4286658" cy="216689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674</Words>
  <Application>Microsoft Office PowerPoint</Application>
  <PresentationFormat>全屏显示(16:9)</PresentationFormat>
  <Paragraphs>52</Paragraphs>
  <Slides>17</Slides>
  <Notes>16</Notes>
  <HiddenSlides>0</HiddenSlides>
  <MMClips>0</MMClips>
  <ScaleCrop>false</ScaleCrop>
  <HeadingPairs>
    <vt:vector size="6" baseType="variant">
      <vt:variant>
        <vt:lpstr>已用的字体</vt:lpstr>
      </vt:variant>
      <vt:variant>
        <vt:i4>1</vt:i4>
      </vt:variant>
      <vt:variant>
        <vt:lpstr>主题</vt:lpstr>
      </vt:variant>
      <vt:variant>
        <vt:i4>1</vt:i4>
      </vt:variant>
      <vt:variant>
        <vt:lpstr>幻灯片标题</vt:lpstr>
      </vt:variant>
      <vt:variant>
        <vt:i4>17</vt:i4>
      </vt:variant>
    </vt:vector>
  </HeadingPairs>
  <TitlesOfParts>
    <vt:vector size="19" baseType="lpstr">
      <vt:lpstr>Arial</vt:lpstr>
      <vt:lpstr>Simple Light</vt:lpstr>
      <vt:lpstr>PowerPoint 演示文稿</vt:lpstr>
      <vt:lpstr>Design Datapath</vt:lpstr>
      <vt:lpstr>FSM Diagram</vt:lpstr>
      <vt:lpstr>low-level test case 1: tb_main2_processor </vt:lpstr>
      <vt:lpstr>low-level test case 1: tb_main2_processor </vt:lpstr>
      <vt:lpstr>low-level test case 1: tb_main2_processor </vt:lpstr>
      <vt:lpstr>low-level test case 2: tb_main7_processor </vt:lpstr>
      <vt:lpstr>low-level test case 2: tb_main7_processor </vt:lpstr>
      <vt:lpstr>low-level test case 2: tb_main7_processor </vt:lpstr>
      <vt:lpstr>low-level test case 3: tb_special </vt:lpstr>
      <vt:lpstr>high-level test case 1: tb_RC5</vt:lpstr>
      <vt:lpstr>high-level test case 1: tb_RC5</vt:lpstr>
      <vt:lpstr>high-level test case 2: tb_bubble2</vt:lpstr>
      <vt:lpstr>high-level test case 1: tb_bubble2</vt:lpstr>
      <vt:lpstr>performance and area analysis of design </vt:lpstr>
      <vt:lpstr>optimization and improvement</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TangXinran</cp:lastModifiedBy>
  <cp:revision>6</cp:revision>
  <dcterms:modified xsi:type="dcterms:W3CDTF">2022-12-21T04:15:05Z</dcterms:modified>
</cp:coreProperties>
</file>