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A0ED2A7-4373-4EF3-9FA6-F77A2B0F5697}"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120029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0ED2A7-4373-4EF3-9FA6-F77A2B0F5697}"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52448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0ED2A7-4373-4EF3-9FA6-F77A2B0F5697}"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460075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0ED2A7-4373-4EF3-9FA6-F77A2B0F5697}"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017AD08-7376-43C0-A21A-4E503671F4B0}" type="slidenum">
              <a:rPr lang="es-ES" smtClean="0"/>
              <a:t>‹Nº›</a:t>
            </a:fld>
            <a:endParaRPr lang="es-E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2082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0ED2A7-4373-4EF3-9FA6-F77A2B0F5697}"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158506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A0ED2A7-4373-4EF3-9FA6-F77A2B0F5697}" type="datetimeFigureOut">
              <a:rPr lang="es-ES" smtClean="0"/>
              <a:t>02/06/2021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1421153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A0ED2A7-4373-4EF3-9FA6-F77A2B0F5697}" type="datetimeFigureOut">
              <a:rPr lang="es-ES" smtClean="0"/>
              <a:t>02/06/2021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4278906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0ED2A7-4373-4EF3-9FA6-F77A2B0F5697}"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3875293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0ED2A7-4373-4EF3-9FA6-F77A2B0F5697}"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1062129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0ED2A7-4373-4EF3-9FA6-F77A2B0F5697}"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93280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0ED2A7-4373-4EF3-9FA6-F77A2B0F5697}"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52966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A0ED2A7-4373-4EF3-9FA6-F77A2B0F5697}"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401963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A0ED2A7-4373-4EF3-9FA6-F77A2B0F5697}" type="datetimeFigureOut">
              <a:rPr lang="es-ES" smtClean="0"/>
              <a:t>02/06/2021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94141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A0ED2A7-4373-4EF3-9FA6-F77A2B0F5697}" type="datetimeFigureOut">
              <a:rPr lang="es-ES" smtClean="0"/>
              <a:t>02/06/2021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162869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ED2A7-4373-4EF3-9FA6-F77A2B0F5697}" type="datetimeFigureOut">
              <a:rPr lang="es-ES" smtClean="0"/>
              <a:t>02/06/2021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239103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0ED2A7-4373-4EF3-9FA6-F77A2B0F5697}"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140869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0ED2A7-4373-4EF3-9FA6-F77A2B0F5697}"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017AD08-7376-43C0-A21A-4E503671F4B0}" type="slidenum">
              <a:rPr lang="es-ES" smtClean="0"/>
              <a:t>‹Nº›</a:t>
            </a:fld>
            <a:endParaRPr lang="es-ES"/>
          </a:p>
        </p:txBody>
      </p:sp>
    </p:spTree>
    <p:extLst>
      <p:ext uri="{BB962C8B-B14F-4D97-AF65-F5344CB8AC3E}">
        <p14:creationId xmlns:p14="http://schemas.microsoft.com/office/powerpoint/2010/main" val="364550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A0ED2A7-4373-4EF3-9FA6-F77A2B0F5697}" type="datetimeFigureOut">
              <a:rPr lang="es-ES" smtClean="0"/>
              <a:t>02/06/2021</a:t>
            </a:fld>
            <a:endParaRPr lang="es-E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17AD08-7376-43C0-A21A-4E503671F4B0}" type="slidenum">
              <a:rPr lang="es-ES" smtClean="0"/>
              <a:t>‹Nº›</a:t>
            </a:fld>
            <a:endParaRPr lang="es-ES"/>
          </a:p>
        </p:txBody>
      </p:sp>
    </p:spTree>
    <p:extLst>
      <p:ext uri="{BB962C8B-B14F-4D97-AF65-F5344CB8AC3E}">
        <p14:creationId xmlns:p14="http://schemas.microsoft.com/office/powerpoint/2010/main" val="334852465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8E3B8-E239-42E4-A767-76C30F85D109}"/>
              </a:ext>
            </a:extLst>
          </p:cNvPr>
          <p:cNvSpPr>
            <a:spLocks noGrp="1"/>
          </p:cNvSpPr>
          <p:nvPr>
            <p:ph type="ctrTitle"/>
          </p:nvPr>
        </p:nvSpPr>
        <p:spPr>
          <a:xfrm>
            <a:off x="1375983" y="1600199"/>
            <a:ext cx="9440034" cy="1828801"/>
          </a:xfrm>
        </p:spPr>
        <p:txBody>
          <a:bodyPr>
            <a:normAutofit fontScale="90000"/>
          </a:bodyPr>
          <a:lstStyle/>
          <a:p>
            <a:r>
              <a:rPr lang="es-ES" dirty="0">
                <a:latin typeface="Calibri" panose="020F0502020204030204" pitchFamily="34" charset="0"/>
                <a:cs typeface="Calibri" panose="020F0502020204030204" pitchFamily="34" charset="0"/>
              </a:rPr>
              <a:t>COVID-19 DEATH RATE </a:t>
            </a:r>
            <a:br>
              <a:rPr lang="es-ES" dirty="0">
                <a:latin typeface="Calibri" panose="020F0502020204030204" pitchFamily="34" charset="0"/>
                <a:cs typeface="Calibri" panose="020F0502020204030204" pitchFamily="34" charset="0"/>
              </a:rPr>
            </a:br>
            <a:r>
              <a:rPr lang="es-ES" dirty="0">
                <a:latin typeface="Calibri" panose="020F0502020204030204" pitchFamily="34" charset="0"/>
                <a:cs typeface="Calibri" panose="020F0502020204030204" pitchFamily="34" charset="0"/>
              </a:rPr>
              <a:t>VS </a:t>
            </a:r>
            <a:br>
              <a:rPr lang="es-ES" dirty="0">
                <a:latin typeface="Calibri" panose="020F0502020204030204" pitchFamily="34" charset="0"/>
                <a:cs typeface="Calibri" panose="020F0502020204030204" pitchFamily="34" charset="0"/>
              </a:rPr>
            </a:br>
            <a:r>
              <a:rPr lang="es-ES" dirty="0">
                <a:latin typeface="Calibri" panose="020F0502020204030204" pitchFamily="34" charset="0"/>
                <a:cs typeface="Calibri" panose="020F0502020204030204" pitchFamily="34" charset="0"/>
              </a:rPr>
              <a:t>POVERTY</a:t>
            </a:r>
          </a:p>
        </p:txBody>
      </p:sp>
      <p:sp>
        <p:nvSpPr>
          <p:cNvPr id="3" name="Subtítulo 2">
            <a:extLst>
              <a:ext uri="{FF2B5EF4-FFF2-40B4-BE49-F238E27FC236}">
                <a16:creationId xmlns:a16="http://schemas.microsoft.com/office/drawing/2014/main" id="{EE4B3731-390D-4653-AF5D-BE1EF407CF40}"/>
              </a:ext>
            </a:extLst>
          </p:cNvPr>
          <p:cNvSpPr>
            <a:spLocks noGrp="1"/>
          </p:cNvSpPr>
          <p:nvPr>
            <p:ph type="subTitle" idx="1"/>
          </p:nvPr>
        </p:nvSpPr>
        <p:spPr>
          <a:xfrm>
            <a:off x="5481353" y="5808133"/>
            <a:ext cx="9449707" cy="1049867"/>
          </a:xfrm>
        </p:spPr>
        <p:txBody>
          <a:bodyPr/>
          <a:lstStyle/>
          <a:p>
            <a:r>
              <a:rPr lang="es-ES" dirty="0" err="1"/>
              <a:t>Xinru</a:t>
            </a:r>
            <a:r>
              <a:rPr lang="es-ES" dirty="0"/>
              <a:t> Yang Wang</a:t>
            </a:r>
          </a:p>
        </p:txBody>
      </p:sp>
      <p:cxnSp>
        <p:nvCxnSpPr>
          <p:cNvPr id="5" name="Conector recto 4">
            <a:extLst>
              <a:ext uri="{FF2B5EF4-FFF2-40B4-BE49-F238E27FC236}">
                <a16:creationId xmlns:a16="http://schemas.microsoft.com/office/drawing/2014/main" id="{43DBC0D9-877A-4CDC-84C7-5A06986DF697}"/>
              </a:ext>
            </a:extLst>
          </p:cNvPr>
          <p:cNvCxnSpPr/>
          <p:nvPr/>
        </p:nvCxnSpPr>
        <p:spPr>
          <a:xfrm>
            <a:off x="1140460" y="3724275"/>
            <a:ext cx="1022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3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8E3B8-E239-42E4-A767-76C30F85D109}"/>
              </a:ext>
            </a:extLst>
          </p:cNvPr>
          <p:cNvSpPr>
            <a:spLocks noGrp="1"/>
          </p:cNvSpPr>
          <p:nvPr>
            <p:ph type="ctrTitle"/>
          </p:nvPr>
        </p:nvSpPr>
        <p:spPr>
          <a:xfrm>
            <a:off x="-2629487" y="526773"/>
            <a:ext cx="9440034" cy="1828801"/>
          </a:xfrm>
        </p:spPr>
        <p:txBody>
          <a:bodyPr>
            <a:normAutofit/>
          </a:bodyPr>
          <a:lstStyle/>
          <a:p>
            <a:r>
              <a:rPr lang="es-ES" dirty="0">
                <a:latin typeface="Calibri" panose="020F0502020204030204" pitchFamily="34" charset="0"/>
                <a:cs typeface="Calibri" panose="020F0502020204030204" pitchFamily="34" charset="0"/>
              </a:rPr>
              <a:t>ÍNDICE</a:t>
            </a:r>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cxnSp>
        <p:nvCxnSpPr>
          <p:cNvPr id="5" name="Conector recto 4">
            <a:extLst>
              <a:ext uri="{FF2B5EF4-FFF2-40B4-BE49-F238E27FC236}">
                <a16:creationId xmlns:a16="http://schemas.microsoft.com/office/drawing/2014/main" id="{43DBC0D9-877A-4CDC-84C7-5A06986DF697}"/>
              </a:ext>
            </a:extLst>
          </p:cNvPr>
          <p:cNvCxnSpPr/>
          <p:nvPr/>
        </p:nvCxnSpPr>
        <p:spPr>
          <a:xfrm>
            <a:off x="985520" y="1825901"/>
            <a:ext cx="1022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494A6B1B-C08E-4652-A0B4-6E927FE421F8}"/>
              </a:ext>
            </a:extLst>
          </p:cNvPr>
          <p:cNvSpPr txBox="1">
            <a:spLocks/>
          </p:cNvSpPr>
          <p:nvPr/>
        </p:nvSpPr>
        <p:spPr>
          <a:xfrm>
            <a:off x="985520" y="2227609"/>
            <a:ext cx="9440034" cy="4549636"/>
          </a:xfrm>
          <a:prstGeom prst="rect">
            <a:avLst/>
          </a:prstGeom>
          <a:effectLst>
            <a:outerShdw blurRad="25400" dir="17880000">
              <a:srgbClr val="000000">
                <a:alpha val="46000"/>
              </a:srgbClr>
            </a:outerShdw>
          </a:effectLst>
        </p:spPr>
        <p:txBody>
          <a:bodyPr vert="horz" lIns="91440" tIns="45720" rIns="91440" bIns="45720" rtlCol="0" anchor="b">
            <a:normAutofit fontScale="70000" lnSpcReduction="200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70000"/>
              </a:lnSpc>
            </a:pPr>
            <a:r>
              <a:rPr lang="es-ES" sz="4600" dirty="0">
                <a:latin typeface="Calibri" panose="020F0502020204030204" pitchFamily="34" charset="0"/>
                <a:cs typeface="Calibri" panose="020F0502020204030204" pitchFamily="34" charset="0"/>
              </a:rPr>
              <a:t>1. PRESENTACIÓN DE LA HIPÓTESIS</a:t>
            </a:r>
          </a:p>
          <a:p>
            <a:pPr algn="l">
              <a:lnSpc>
                <a:spcPct val="170000"/>
              </a:lnSpc>
            </a:pPr>
            <a:r>
              <a:rPr lang="es-ES" sz="4600" dirty="0">
                <a:latin typeface="Calibri" panose="020F0502020204030204" pitchFamily="34" charset="0"/>
                <a:cs typeface="Calibri" panose="020F0502020204030204" pitchFamily="34" charset="0"/>
              </a:rPr>
              <a:t>2. GRÁFICOS (EN STREAMLIT)</a:t>
            </a:r>
          </a:p>
          <a:p>
            <a:pPr algn="l">
              <a:lnSpc>
                <a:spcPct val="170000"/>
              </a:lnSpc>
            </a:pPr>
            <a:r>
              <a:rPr lang="es-ES" sz="4600" dirty="0">
                <a:latin typeface="Calibri" panose="020F0502020204030204" pitchFamily="34" charset="0"/>
                <a:cs typeface="Calibri" panose="020F0502020204030204" pitchFamily="34" charset="0"/>
              </a:rPr>
              <a:t>3. DESARROLLO DEL PROYECTO</a:t>
            </a:r>
          </a:p>
          <a:p>
            <a:pPr algn="l">
              <a:lnSpc>
                <a:spcPct val="170000"/>
              </a:lnSpc>
            </a:pPr>
            <a:r>
              <a:rPr lang="es-ES" sz="4600" dirty="0">
                <a:latin typeface="Calibri" panose="020F0502020204030204" pitchFamily="34" charset="0"/>
                <a:cs typeface="Calibri" panose="020F0502020204030204" pitchFamily="34" charset="0"/>
              </a:rPr>
              <a:t>4. CONLUSIÓN</a:t>
            </a:r>
          </a:p>
          <a:p>
            <a:pPr algn="l"/>
            <a:endParaRPr lang="es-ES" sz="4600" dirty="0">
              <a:latin typeface="Calibri" panose="020F0502020204030204" pitchFamily="34" charset="0"/>
              <a:cs typeface="Calibri" panose="020F0502020204030204" pitchFamily="34" charset="0"/>
            </a:endParaRPr>
          </a:p>
          <a:p>
            <a:pPr algn="l"/>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605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8E3B8-E239-42E4-A767-76C30F85D109}"/>
              </a:ext>
            </a:extLst>
          </p:cNvPr>
          <p:cNvSpPr>
            <a:spLocks noGrp="1"/>
          </p:cNvSpPr>
          <p:nvPr>
            <p:ph type="ctrTitle"/>
          </p:nvPr>
        </p:nvSpPr>
        <p:spPr>
          <a:xfrm>
            <a:off x="1375983" y="1600199"/>
            <a:ext cx="9440034" cy="1828801"/>
          </a:xfrm>
        </p:spPr>
        <p:txBody>
          <a:bodyPr>
            <a:normAutofit fontScale="90000"/>
          </a:bodyPr>
          <a:lstStyle/>
          <a:p>
            <a:r>
              <a:rPr lang="es-ES" dirty="0">
                <a:latin typeface="Calibri" panose="020F0502020204030204" pitchFamily="34" charset="0"/>
                <a:cs typeface="Calibri" panose="020F0502020204030204" pitchFamily="34" charset="0"/>
              </a:rPr>
              <a:t>1. ¿ HA INFLUIDO LA RIQUEZA O POBREZA DE UN PAÍS EN LA MORTALIDAD DEL COVID?</a:t>
            </a:r>
          </a:p>
        </p:txBody>
      </p:sp>
      <p:cxnSp>
        <p:nvCxnSpPr>
          <p:cNvPr id="5" name="Conector recto 4">
            <a:extLst>
              <a:ext uri="{FF2B5EF4-FFF2-40B4-BE49-F238E27FC236}">
                <a16:creationId xmlns:a16="http://schemas.microsoft.com/office/drawing/2014/main" id="{43DBC0D9-877A-4CDC-84C7-5A06986DF697}"/>
              </a:ext>
            </a:extLst>
          </p:cNvPr>
          <p:cNvCxnSpPr/>
          <p:nvPr/>
        </p:nvCxnSpPr>
        <p:spPr>
          <a:xfrm>
            <a:off x="1140460" y="3724275"/>
            <a:ext cx="1022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Imagen 7" descr="Imagen que contiene fruta, flor&#10;&#10;Descripción generada automáticamente">
            <a:extLst>
              <a:ext uri="{FF2B5EF4-FFF2-40B4-BE49-F238E27FC236}">
                <a16:creationId xmlns:a16="http://schemas.microsoft.com/office/drawing/2014/main" id="{14CE8415-E326-406F-A6F3-D5CF14477587}"/>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backgroundRemoval t="9804" b="91317" l="6390" r="89776">
                        <a14:foregroundMark x1="24121" y1="26891" x2="11502" y2="18768"/>
                        <a14:foregroundMark x1="11502" y1="18768" x2="11022" y2="66387"/>
                        <a14:foregroundMark x1="11022" y1="66387" x2="17093" y2="91317"/>
                        <a14:foregroundMark x1="17093" y1="91317" x2="38565" y2="71075"/>
                        <a14:foregroundMark x1="39686" y1="28088" x2="25719" y2="24090"/>
                        <a14:foregroundMark x1="25719" y1="24090" x2="24121" y2="27171"/>
                        <a14:foregroundMark x1="10064" y1="42577" x2="6390" y2="18768"/>
                        <a14:foregroundMark x1="6390" y1="18768" x2="12780" y2="15406"/>
                        <a14:backgroundMark x1="40256" y1="26891" x2="52875" y2="35574"/>
                        <a14:backgroundMark x1="52875" y1="35574" x2="38978" y2="85994"/>
                        <a14:backgroundMark x1="38978" y1="85994" x2="89297" y2="63585"/>
                        <a14:backgroundMark x1="89297" y1="63585" x2="74920" y2="35014"/>
                        <a14:backgroundMark x1="74920" y1="35014" x2="39936" y2="27171"/>
                      </a14:backgroundRemoval>
                    </a14:imgEffect>
                  </a14:imgLayer>
                </a14:imgProps>
              </a:ext>
              <a:ext uri="{28A0092B-C50C-407E-A947-70E740481C1C}">
                <a14:useLocalDpi xmlns:a14="http://schemas.microsoft.com/office/drawing/2010/main" val="0"/>
              </a:ext>
            </a:extLst>
          </a:blip>
          <a:stretch>
            <a:fillRect/>
          </a:stretch>
        </p:blipFill>
        <p:spPr>
          <a:xfrm>
            <a:off x="8164322" y="3745572"/>
            <a:ext cx="5303390" cy="3024457"/>
          </a:xfrm>
          <a:prstGeom prst="rect">
            <a:avLst/>
          </a:prstGeom>
        </p:spPr>
      </p:pic>
    </p:spTree>
    <p:extLst>
      <p:ext uri="{BB962C8B-B14F-4D97-AF65-F5344CB8AC3E}">
        <p14:creationId xmlns:p14="http://schemas.microsoft.com/office/powerpoint/2010/main" val="382112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8E3B8-E239-42E4-A767-76C30F85D109}"/>
              </a:ext>
            </a:extLst>
          </p:cNvPr>
          <p:cNvSpPr>
            <a:spLocks noGrp="1"/>
          </p:cNvSpPr>
          <p:nvPr>
            <p:ph type="ctrTitle"/>
          </p:nvPr>
        </p:nvSpPr>
        <p:spPr>
          <a:xfrm>
            <a:off x="789988" y="197954"/>
            <a:ext cx="9440034" cy="1828801"/>
          </a:xfrm>
        </p:spPr>
        <p:txBody>
          <a:bodyPr>
            <a:normAutofit/>
          </a:bodyPr>
          <a:lstStyle/>
          <a:p>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cxnSp>
        <p:nvCxnSpPr>
          <p:cNvPr id="5" name="Conector recto 4">
            <a:extLst>
              <a:ext uri="{FF2B5EF4-FFF2-40B4-BE49-F238E27FC236}">
                <a16:creationId xmlns:a16="http://schemas.microsoft.com/office/drawing/2014/main" id="{43DBC0D9-877A-4CDC-84C7-5A06986DF697}"/>
              </a:ext>
            </a:extLst>
          </p:cNvPr>
          <p:cNvCxnSpPr/>
          <p:nvPr/>
        </p:nvCxnSpPr>
        <p:spPr>
          <a:xfrm>
            <a:off x="985520" y="1378226"/>
            <a:ext cx="1022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494A6B1B-C08E-4652-A0B4-6E927FE421F8}"/>
              </a:ext>
            </a:extLst>
          </p:cNvPr>
          <p:cNvSpPr txBox="1">
            <a:spLocks/>
          </p:cNvSpPr>
          <p:nvPr/>
        </p:nvSpPr>
        <p:spPr>
          <a:xfrm>
            <a:off x="985520" y="2227609"/>
            <a:ext cx="9440034" cy="4549636"/>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s-ES" sz="4600" dirty="0">
              <a:latin typeface="Calibri" panose="020F0502020204030204" pitchFamily="34" charset="0"/>
              <a:cs typeface="Calibri" panose="020F0502020204030204" pitchFamily="34" charset="0"/>
            </a:endParaRPr>
          </a:p>
          <a:p>
            <a:pPr algn="l"/>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4413880A-2AF2-44F6-9C69-58DB593A1DFF}"/>
              </a:ext>
            </a:extLst>
          </p:cNvPr>
          <p:cNvSpPr txBox="1"/>
          <p:nvPr/>
        </p:nvSpPr>
        <p:spPr>
          <a:xfrm>
            <a:off x="949690" y="550650"/>
            <a:ext cx="10337435" cy="646331"/>
          </a:xfrm>
          <a:prstGeom prst="rect">
            <a:avLst/>
          </a:prstGeom>
          <a:noFill/>
        </p:spPr>
        <p:txBody>
          <a:bodyPr wrap="square" rtlCol="0">
            <a:spAutoFit/>
          </a:bodyPr>
          <a:lstStyle/>
          <a:p>
            <a:r>
              <a:rPr lang="es-ES" sz="3600" dirty="0">
                <a:latin typeface="Calibri" panose="020F0502020204030204" pitchFamily="34" charset="0"/>
                <a:cs typeface="Calibri" panose="020F0502020204030204" pitchFamily="34" charset="0"/>
              </a:rPr>
              <a:t>PARÁMETROS PRINCIPALES USADOS PARA EL ANÁLISIS</a:t>
            </a:r>
          </a:p>
        </p:txBody>
      </p:sp>
      <p:sp>
        <p:nvSpPr>
          <p:cNvPr id="7" name="CuadroTexto 6">
            <a:extLst>
              <a:ext uri="{FF2B5EF4-FFF2-40B4-BE49-F238E27FC236}">
                <a16:creationId xmlns:a16="http://schemas.microsoft.com/office/drawing/2014/main" id="{9E3E7CE0-CFA7-441A-82A0-9429F569B7C8}"/>
              </a:ext>
            </a:extLst>
          </p:cNvPr>
          <p:cNvSpPr txBox="1"/>
          <p:nvPr/>
        </p:nvSpPr>
        <p:spPr>
          <a:xfrm>
            <a:off x="985521" y="1552575"/>
            <a:ext cx="10220960" cy="4524315"/>
          </a:xfrm>
          <a:prstGeom prst="rect">
            <a:avLst/>
          </a:prstGeom>
          <a:noFill/>
        </p:spPr>
        <p:txBody>
          <a:bodyPr wrap="square" rtlCol="0">
            <a:spAutoFit/>
          </a:bodyPr>
          <a:lstStyle/>
          <a:p>
            <a:pPr marL="285750" indent="-285750" algn="just">
              <a:buFontTx/>
              <a:buChar char="-"/>
            </a:pPr>
            <a:r>
              <a:rPr lang="es-ES" sz="2400" dirty="0">
                <a:latin typeface="Calibri" panose="020F0502020204030204" pitchFamily="34" charset="0"/>
                <a:cs typeface="Calibri" panose="020F0502020204030204" pitchFamily="34" charset="0"/>
              </a:rPr>
              <a:t>PIB PER CÁPITA: </a:t>
            </a:r>
            <a:r>
              <a:rPr lang="es-ES" sz="2400" i="0" dirty="0">
                <a:effectLst/>
                <a:latin typeface="Calibri" panose="020F0502020204030204" pitchFamily="34" charset="0"/>
                <a:cs typeface="Calibri" panose="020F0502020204030204" pitchFamily="34" charset="0"/>
              </a:rPr>
              <a:t>indicador económico que mide la relación existente entre el nivel de renta de un país y su población que divide el PIB entre el número de habitantes.</a:t>
            </a:r>
          </a:p>
          <a:p>
            <a:pPr marL="285750" indent="-285750" algn="just">
              <a:buFontTx/>
              <a:buChar char="-"/>
            </a:pPr>
            <a:endParaRPr lang="es-ES" sz="2400" i="0" dirty="0">
              <a:effectLst/>
              <a:latin typeface="Calibri" panose="020F0502020204030204" pitchFamily="34" charset="0"/>
              <a:cs typeface="Calibri" panose="020F0502020204030204" pitchFamily="34" charset="0"/>
            </a:endParaRPr>
          </a:p>
          <a:p>
            <a:pPr marL="285750" indent="-285750" algn="just">
              <a:buFontTx/>
              <a:buChar char="-"/>
            </a:pPr>
            <a:r>
              <a:rPr lang="es-ES" sz="2400" dirty="0">
                <a:latin typeface="Calibri" panose="020F0502020204030204" pitchFamily="34" charset="0"/>
                <a:cs typeface="Calibri" panose="020F0502020204030204" pitchFamily="34" charset="0"/>
              </a:rPr>
              <a:t>ÍNDICE DE POBREZA: trata de medir la pobreza de un país basándose en cuatro aspectos básicos: salud, educación, riqueza y exclusión social. </a:t>
            </a:r>
          </a:p>
          <a:p>
            <a:pPr marL="285750" indent="-285750" algn="just">
              <a:buFontTx/>
              <a:buChar char="-"/>
            </a:pPr>
            <a:endParaRPr lang="es-ES" sz="2400" dirty="0">
              <a:latin typeface="Calibri" panose="020F0502020204030204" pitchFamily="34" charset="0"/>
              <a:cs typeface="Calibri" panose="020F0502020204030204" pitchFamily="34" charset="0"/>
            </a:endParaRPr>
          </a:p>
          <a:p>
            <a:pPr marL="285750" indent="-285750" algn="just">
              <a:buFontTx/>
              <a:buChar char="-"/>
            </a:pPr>
            <a:r>
              <a:rPr lang="es-ES" sz="2400" dirty="0">
                <a:latin typeface="Calibri" panose="020F0502020204030204" pitchFamily="34" charset="0"/>
                <a:cs typeface="Calibri" panose="020F0502020204030204" pitchFamily="34" charset="0"/>
              </a:rPr>
              <a:t>Casos totales que se han dado de COVID-19 alrededor del mundo. </a:t>
            </a:r>
          </a:p>
          <a:p>
            <a:pPr marL="285750" indent="-285750" algn="just">
              <a:buFontTx/>
              <a:buChar char="-"/>
            </a:pPr>
            <a:endParaRPr lang="es-ES" sz="2400" dirty="0">
              <a:latin typeface="Calibri" panose="020F0502020204030204" pitchFamily="34" charset="0"/>
              <a:cs typeface="Calibri" panose="020F0502020204030204" pitchFamily="34" charset="0"/>
            </a:endParaRPr>
          </a:p>
          <a:p>
            <a:pPr marL="285750" indent="-285750" algn="just">
              <a:buFontTx/>
              <a:buChar char="-"/>
            </a:pPr>
            <a:r>
              <a:rPr lang="es-ES" sz="2400" dirty="0">
                <a:latin typeface="Calibri" panose="020F0502020204030204" pitchFamily="34" charset="0"/>
                <a:cs typeface="Calibri" panose="020F0502020204030204" pitchFamily="34" charset="0"/>
              </a:rPr>
              <a:t>Muertes totales que se han dado de COVID-19 alrededor del mundo. </a:t>
            </a:r>
          </a:p>
          <a:p>
            <a:pPr marL="285750" indent="-285750" algn="just">
              <a:buFontTx/>
              <a:buChar char="-"/>
            </a:pPr>
            <a:endParaRPr lang="es-ES" sz="2400" dirty="0">
              <a:latin typeface="Calibri" panose="020F0502020204030204" pitchFamily="34" charset="0"/>
              <a:cs typeface="Calibri" panose="020F0502020204030204" pitchFamily="34" charset="0"/>
            </a:endParaRPr>
          </a:p>
          <a:p>
            <a:pPr marL="285750" indent="-285750" algn="just">
              <a:buFontTx/>
              <a:buChar char="-"/>
            </a:pPr>
            <a:r>
              <a:rPr lang="es-ES" sz="2400" dirty="0">
                <a:latin typeface="Calibri" panose="020F0502020204030204" pitchFamily="34" charset="0"/>
                <a:cs typeface="Calibri" panose="020F0502020204030204" pitchFamily="34" charset="0"/>
              </a:rPr>
              <a:t>Tasa de mortalidad del COVID-19 alrededor del mundo.</a:t>
            </a:r>
          </a:p>
        </p:txBody>
      </p:sp>
    </p:spTree>
    <p:extLst>
      <p:ext uri="{BB962C8B-B14F-4D97-AF65-F5344CB8AC3E}">
        <p14:creationId xmlns:p14="http://schemas.microsoft.com/office/powerpoint/2010/main" val="73820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8E3B8-E239-42E4-A767-76C30F85D109}"/>
              </a:ext>
            </a:extLst>
          </p:cNvPr>
          <p:cNvSpPr>
            <a:spLocks noGrp="1"/>
          </p:cNvSpPr>
          <p:nvPr>
            <p:ph type="ctrTitle"/>
          </p:nvPr>
        </p:nvSpPr>
        <p:spPr>
          <a:xfrm>
            <a:off x="789988" y="197954"/>
            <a:ext cx="9440034" cy="1828801"/>
          </a:xfrm>
        </p:spPr>
        <p:txBody>
          <a:bodyPr>
            <a:normAutofit/>
          </a:bodyPr>
          <a:lstStyle/>
          <a:p>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cxnSp>
        <p:nvCxnSpPr>
          <p:cNvPr id="5" name="Conector recto 4">
            <a:extLst>
              <a:ext uri="{FF2B5EF4-FFF2-40B4-BE49-F238E27FC236}">
                <a16:creationId xmlns:a16="http://schemas.microsoft.com/office/drawing/2014/main" id="{43DBC0D9-877A-4CDC-84C7-5A06986DF697}"/>
              </a:ext>
            </a:extLst>
          </p:cNvPr>
          <p:cNvCxnSpPr/>
          <p:nvPr/>
        </p:nvCxnSpPr>
        <p:spPr>
          <a:xfrm>
            <a:off x="985520" y="1378226"/>
            <a:ext cx="1022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494A6B1B-C08E-4652-A0B4-6E927FE421F8}"/>
              </a:ext>
            </a:extLst>
          </p:cNvPr>
          <p:cNvSpPr txBox="1">
            <a:spLocks/>
          </p:cNvSpPr>
          <p:nvPr/>
        </p:nvSpPr>
        <p:spPr>
          <a:xfrm>
            <a:off x="985519" y="1757714"/>
            <a:ext cx="10220959" cy="4549636"/>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s-ES" sz="4600" dirty="0">
              <a:latin typeface="Calibri" panose="020F0502020204030204" pitchFamily="34" charset="0"/>
              <a:cs typeface="Calibri" panose="020F0502020204030204" pitchFamily="34" charset="0"/>
            </a:endParaRPr>
          </a:p>
          <a:p>
            <a:pPr algn="l"/>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4413880A-2AF2-44F6-9C69-58DB593A1DFF}"/>
              </a:ext>
            </a:extLst>
          </p:cNvPr>
          <p:cNvSpPr txBox="1"/>
          <p:nvPr/>
        </p:nvSpPr>
        <p:spPr>
          <a:xfrm>
            <a:off x="949690" y="550650"/>
            <a:ext cx="10337435" cy="646331"/>
          </a:xfrm>
          <a:prstGeom prst="rect">
            <a:avLst/>
          </a:prstGeom>
          <a:noFill/>
        </p:spPr>
        <p:txBody>
          <a:bodyPr wrap="square" rtlCol="0">
            <a:spAutoFit/>
          </a:bodyPr>
          <a:lstStyle/>
          <a:p>
            <a:r>
              <a:rPr lang="es-ES" sz="3600" dirty="0">
                <a:latin typeface="Calibri" panose="020F0502020204030204" pitchFamily="34" charset="0"/>
                <a:cs typeface="Calibri" panose="020F0502020204030204" pitchFamily="34" charset="0"/>
              </a:rPr>
              <a:t>2. GRÁFICOS</a:t>
            </a:r>
          </a:p>
        </p:txBody>
      </p:sp>
      <p:sp>
        <p:nvSpPr>
          <p:cNvPr id="8" name="CuadroTexto 7">
            <a:extLst>
              <a:ext uri="{FF2B5EF4-FFF2-40B4-BE49-F238E27FC236}">
                <a16:creationId xmlns:a16="http://schemas.microsoft.com/office/drawing/2014/main" id="{70AE0E22-C0E7-443B-96B2-6B837E83758F}"/>
              </a:ext>
            </a:extLst>
          </p:cNvPr>
          <p:cNvSpPr txBox="1"/>
          <p:nvPr/>
        </p:nvSpPr>
        <p:spPr>
          <a:xfrm>
            <a:off x="1866900" y="2406242"/>
            <a:ext cx="9605755" cy="646331"/>
          </a:xfrm>
          <a:prstGeom prst="rect">
            <a:avLst/>
          </a:prstGeom>
          <a:noFill/>
        </p:spPr>
        <p:txBody>
          <a:bodyPr wrap="square">
            <a:spAutoFit/>
          </a:bodyPr>
          <a:lstStyle/>
          <a:p>
            <a:r>
              <a:rPr lang="es-ES" sz="3600" dirty="0"/>
              <a:t>STREMALIT:		http://localhost:8501/</a:t>
            </a:r>
          </a:p>
        </p:txBody>
      </p:sp>
      <p:pic>
        <p:nvPicPr>
          <p:cNvPr id="10" name="Imagen 9" descr="Icono&#10;&#10;Descripción generada automáticamente">
            <a:extLst>
              <a:ext uri="{FF2B5EF4-FFF2-40B4-BE49-F238E27FC236}">
                <a16:creationId xmlns:a16="http://schemas.microsoft.com/office/drawing/2014/main" id="{7F495508-089E-4FEC-92CA-4F1E29C9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725" y="3052573"/>
            <a:ext cx="2438400" cy="2438400"/>
          </a:xfrm>
          <a:prstGeom prst="rect">
            <a:avLst/>
          </a:prstGeom>
        </p:spPr>
      </p:pic>
    </p:spTree>
    <p:extLst>
      <p:ext uri="{BB962C8B-B14F-4D97-AF65-F5344CB8AC3E}">
        <p14:creationId xmlns:p14="http://schemas.microsoft.com/office/powerpoint/2010/main" val="253471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8E3B8-E239-42E4-A767-76C30F85D109}"/>
              </a:ext>
            </a:extLst>
          </p:cNvPr>
          <p:cNvSpPr>
            <a:spLocks noGrp="1"/>
          </p:cNvSpPr>
          <p:nvPr>
            <p:ph type="ctrTitle"/>
          </p:nvPr>
        </p:nvSpPr>
        <p:spPr>
          <a:xfrm>
            <a:off x="789988" y="197954"/>
            <a:ext cx="9440034" cy="1828801"/>
          </a:xfrm>
        </p:spPr>
        <p:txBody>
          <a:bodyPr>
            <a:normAutofit/>
          </a:bodyPr>
          <a:lstStyle/>
          <a:p>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cxnSp>
        <p:nvCxnSpPr>
          <p:cNvPr id="5" name="Conector recto 4">
            <a:extLst>
              <a:ext uri="{FF2B5EF4-FFF2-40B4-BE49-F238E27FC236}">
                <a16:creationId xmlns:a16="http://schemas.microsoft.com/office/drawing/2014/main" id="{43DBC0D9-877A-4CDC-84C7-5A06986DF697}"/>
              </a:ext>
            </a:extLst>
          </p:cNvPr>
          <p:cNvCxnSpPr/>
          <p:nvPr/>
        </p:nvCxnSpPr>
        <p:spPr>
          <a:xfrm>
            <a:off x="985521" y="1330601"/>
            <a:ext cx="1022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494A6B1B-C08E-4652-A0B4-6E927FE421F8}"/>
              </a:ext>
            </a:extLst>
          </p:cNvPr>
          <p:cNvSpPr txBox="1">
            <a:spLocks/>
          </p:cNvSpPr>
          <p:nvPr/>
        </p:nvSpPr>
        <p:spPr>
          <a:xfrm>
            <a:off x="985520" y="2227609"/>
            <a:ext cx="9440034" cy="4549636"/>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s-ES" sz="4600" dirty="0">
              <a:latin typeface="Calibri" panose="020F0502020204030204" pitchFamily="34" charset="0"/>
              <a:cs typeface="Calibri" panose="020F0502020204030204" pitchFamily="34" charset="0"/>
            </a:endParaRPr>
          </a:p>
          <a:p>
            <a:pPr algn="l"/>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4413880A-2AF2-44F6-9C69-58DB593A1DFF}"/>
              </a:ext>
            </a:extLst>
          </p:cNvPr>
          <p:cNvSpPr txBox="1"/>
          <p:nvPr/>
        </p:nvSpPr>
        <p:spPr>
          <a:xfrm>
            <a:off x="945197" y="561691"/>
            <a:ext cx="10594610" cy="584775"/>
          </a:xfrm>
          <a:prstGeom prst="rect">
            <a:avLst/>
          </a:prstGeom>
          <a:noFill/>
        </p:spPr>
        <p:txBody>
          <a:bodyPr wrap="square" rtlCol="0">
            <a:spAutoFit/>
          </a:bodyPr>
          <a:lstStyle/>
          <a:p>
            <a:r>
              <a:rPr lang="es-ES" sz="3200" dirty="0">
                <a:latin typeface="Calibri" panose="020F0502020204030204" pitchFamily="34" charset="0"/>
                <a:cs typeface="Calibri" panose="020F0502020204030204" pitchFamily="34" charset="0"/>
              </a:rPr>
              <a:t>3. DESARROLLO DEL PROYECTO Y MAYORES COMPLICACIONES</a:t>
            </a:r>
          </a:p>
        </p:txBody>
      </p:sp>
      <p:graphicFrame>
        <p:nvGraphicFramePr>
          <p:cNvPr id="12" name="Tabla 12">
            <a:extLst>
              <a:ext uri="{FF2B5EF4-FFF2-40B4-BE49-F238E27FC236}">
                <a16:creationId xmlns:a16="http://schemas.microsoft.com/office/drawing/2014/main" id="{BCE5778D-CF54-41F5-9A71-E7E28E1F7E5F}"/>
              </a:ext>
            </a:extLst>
          </p:cNvPr>
          <p:cNvGraphicFramePr>
            <a:graphicFrameLocks noGrp="1"/>
          </p:cNvGraphicFramePr>
          <p:nvPr>
            <p:extLst>
              <p:ext uri="{D42A27DB-BD31-4B8C-83A1-F6EECF244321}">
                <p14:modId xmlns:p14="http://schemas.microsoft.com/office/powerpoint/2010/main" val="3924621416"/>
              </p:ext>
            </p:extLst>
          </p:nvPr>
        </p:nvGraphicFramePr>
        <p:xfrm>
          <a:off x="1258887" y="1638301"/>
          <a:ext cx="9674226" cy="4410352"/>
        </p:xfrm>
        <a:graphic>
          <a:graphicData uri="http://schemas.openxmlformats.org/drawingml/2006/table">
            <a:tbl>
              <a:tblPr firstRow="1" bandRow="1">
                <a:tableStyleId>{073A0DAA-6AF3-43AB-8588-CEC1D06C72B9}</a:tableStyleId>
              </a:tblPr>
              <a:tblGrid>
                <a:gridCol w="6580188">
                  <a:extLst>
                    <a:ext uri="{9D8B030D-6E8A-4147-A177-3AD203B41FA5}">
                      <a16:colId xmlns:a16="http://schemas.microsoft.com/office/drawing/2014/main" val="3301687239"/>
                    </a:ext>
                  </a:extLst>
                </a:gridCol>
                <a:gridCol w="3094038">
                  <a:extLst>
                    <a:ext uri="{9D8B030D-6E8A-4147-A177-3AD203B41FA5}">
                      <a16:colId xmlns:a16="http://schemas.microsoft.com/office/drawing/2014/main" val="1501745293"/>
                    </a:ext>
                  </a:extLst>
                </a:gridCol>
              </a:tblGrid>
              <a:tr h="551294">
                <a:tc>
                  <a:txBody>
                    <a:bodyPr/>
                    <a:lstStyle/>
                    <a:p>
                      <a:pPr algn="ctr"/>
                      <a:r>
                        <a:rPr lang="es-ES" dirty="0">
                          <a:latin typeface="Calibri" panose="020F0502020204030204" pitchFamily="34" charset="0"/>
                          <a:cs typeface="Calibri" panose="020F0502020204030204" pitchFamily="34" charset="0"/>
                        </a:rPr>
                        <a:t>PROCESO</a:t>
                      </a:r>
                    </a:p>
                  </a:txBody>
                  <a:tcPr/>
                </a:tc>
                <a:tc>
                  <a:txBody>
                    <a:bodyPr/>
                    <a:lstStyle/>
                    <a:p>
                      <a:pPr algn="ctr"/>
                      <a:r>
                        <a:rPr lang="es-ES" dirty="0">
                          <a:latin typeface="Calibri" panose="020F0502020204030204" pitchFamily="34" charset="0"/>
                          <a:cs typeface="Calibri" panose="020F0502020204030204" pitchFamily="34" charset="0"/>
                        </a:rPr>
                        <a:t>NIVEL DE DIFICULTAD: 1-10</a:t>
                      </a:r>
                    </a:p>
                  </a:txBody>
                  <a:tcPr/>
                </a:tc>
                <a:extLst>
                  <a:ext uri="{0D108BD9-81ED-4DB2-BD59-A6C34878D82A}">
                    <a16:rowId xmlns:a16="http://schemas.microsoft.com/office/drawing/2014/main" val="3681867478"/>
                  </a:ext>
                </a:extLst>
              </a:tr>
              <a:tr h="551294">
                <a:tc>
                  <a:txBody>
                    <a:bodyPr/>
                    <a:lstStyle/>
                    <a:p>
                      <a:pPr algn="ctr"/>
                      <a:r>
                        <a:rPr lang="es-ES" dirty="0">
                          <a:latin typeface="Calibri" panose="020F0502020204030204" pitchFamily="34" charset="0"/>
                          <a:cs typeface="Calibri" panose="020F0502020204030204" pitchFamily="34" charset="0"/>
                        </a:rPr>
                        <a:t>FIND DATA</a:t>
                      </a:r>
                    </a:p>
                  </a:txBody>
                  <a:tcPr/>
                </a:tc>
                <a:tc>
                  <a:txBody>
                    <a:bodyPr/>
                    <a:lstStyle/>
                    <a:p>
                      <a:pPr algn="ctr"/>
                      <a:r>
                        <a:rPr lang="es-ES" dirty="0">
                          <a:latin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2000858454"/>
                  </a:ext>
                </a:extLst>
              </a:tr>
              <a:tr h="551294">
                <a:tc>
                  <a:txBody>
                    <a:bodyPr/>
                    <a:lstStyle/>
                    <a:p>
                      <a:pPr algn="ctr"/>
                      <a:r>
                        <a:rPr lang="es-ES" dirty="0">
                          <a:latin typeface="Calibri" panose="020F0502020204030204" pitchFamily="34" charset="0"/>
                          <a:cs typeface="Calibri" panose="020F0502020204030204" pitchFamily="34" charset="0"/>
                        </a:rPr>
                        <a:t>DATA MINING AND DATA WRAGLING</a:t>
                      </a:r>
                    </a:p>
                  </a:txBody>
                  <a:tcPr/>
                </a:tc>
                <a:tc>
                  <a:txBody>
                    <a:bodyPr/>
                    <a:lstStyle/>
                    <a:p>
                      <a:pPr algn="ctr"/>
                      <a:r>
                        <a:rPr lang="es-ES" dirty="0">
                          <a:latin typeface="Calibri" panose="020F0502020204030204" pitchFamily="34" charset="0"/>
                          <a:cs typeface="Calibri" panose="020F0502020204030204" pitchFamily="34" charset="0"/>
                        </a:rPr>
                        <a:t>5</a:t>
                      </a:r>
                    </a:p>
                  </a:txBody>
                  <a:tcPr/>
                </a:tc>
                <a:extLst>
                  <a:ext uri="{0D108BD9-81ED-4DB2-BD59-A6C34878D82A}">
                    <a16:rowId xmlns:a16="http://schemas.microsoft.com/office/drawing/2014/main" val="2379573449"/>
                  </a:ext>
                </a:extLst>
              </a:tr>
              <a:tr h="551294">
                <a:tc>
                  <a:txBody>
                    <a:bodyPr/>
                    <a:lstStyle/>
                    <a:p>
                      <a:pPr algn="ctr"/>
                      <a:r>
                        <a:rPr lang="es-ES" dirty="0">
                          <a:latin typeface="Calibri" panose="020F0502020204030204" pitchFamily="34" charset="0"/>
                          <a:cs typeface="Calibri" panose="020F0502020204030204" pitchFamily="34" charset="0"/>
                        </a:rPr>
                        <a:t>DATA STRUCTURING </a:t>
                      </a:r>
                    </a:p>
                  </a:txBody>
                  <a:tcPr/>
                </a:tc>
                <a:tc>
                  <a:txBody>
                    <a:bodyPr/>
                    <a:lstStyle/>
                    <a:p>
                      <a:pPr algn="ctr"/>
                      <a:r>
                        <a:rPr lang="es-ES" dirty="0">
                          <a:latin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1355598987"/>
                  </a:ext>
                </a:extLst>
              </a:tr>
              <a:tr h="551294">
                <a:tc>
                  <a:txBody>
                    <a:bodyPr/>
                    <a:lstStyle/>
                    <a:p>
                      <a:pPr algn="ctr"/>
                      <a:r>
                        <a:rPr lang="es-ES" dirty="0">
                          <a:latin typeface="Calibri" panose="020F0502020204030204" pitchFamily="34" charset="0"/>
                          <a:cs typeface="Calibri" panose="020F0502020204030204" pitchFamily="34" charset="0"/>
                        </a:rPr>
                        <a:t>VISUALIZATION</a:t>
                      </a:r>
                    </a:p>
                  </a:txBody>
                  <a:tcPr/>
                </a:tc>
                <a:tc>
                  <a:txBody>
                    <a:bodyPr/>
                    <a:lstStyle/>
                    <a:p>
                      <a:pPr algn="ctr"/>
                      <a:r>
                        <a:rPr lang="es-ES" dirty="0">
                          <a:latin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2889976520"/>
                  </a:ext>
                </a:extLst>
              </a:tr>
              <a:tr h="551294">
                <a:tc>
                  <a:txBody>
                    <a:bodyPr/>
                    <a:lstStyle/>
                    <a:p>
                      <a:pPr algn="ctr"/>
                      <a:r>
                        <a:rPr lang="es-ES" dirty="0">
                          <a:latin typeface="Calibri" panose="020F0502020204030204" pitchFamily="34" charset="0"/>
                          <a:cs typeface="Calibri" panose="020F0502020204030204" pitchFamily="34" charset="0"/>
                        </a:rPr>
                        <a:t>STREAMLIT AND FLASK</a:t>
                      </a:r>
                    </a:p>
                  </a:txBody>
                  <a:tcPr/>
                </a:tc>
                <a:tc>
                  <a:txBody>
                    <a:bodyPr/>
                    <a:lstStyle/>
                    <a:p>
                      <a:pPr algn="ctr"/>
                      <a:r>
                        <a:rPr lang="es-ES" dirty="0">
                          <a:latin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2572993032"/>
                  </a:ext>
                </a:extLst>
              </a:tr>
              <a:tr h="551294">
                <a:tc>
                  <a:txBody>
                    <a:bodyPr/>
                    <a:lstStyle/>
                    <a:p>
                      <a:pPr algn="ctr"/>
                      <a:r>
                        <a:rPr lang="es-ES" dirty="0">
                          <a:latin typeface="Calibri" panose="020F0502020204030204" pitchFamily="34" charset="0"/>
                          <a:cs typeface="Calibri" panose="020F0502020204030204" pitchFamily="34" charset="0"/>
                        </a:rPr>
                        <a:t>DOCUMENTATION</a:t>
                      </a:r>
                    </a:p>
                  </a:txBody>
                  <a:tcPr/>
                </a:tc>
                <a:tc>
                  <a:txBody>
                    <a:bodyPr/>
                    <a:lstStyle/>
                    <a:p>
                      <a:pPr algn="ctr"/>
                      <a:r>
                        <a:rPr lang="es-ES" dirty="0">
                          <a:latin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17808567"/>
                  </a:ext>
                </a:extLst>
              </a:tr>
              <a:tr h="551294">
                <a:tc>
                  <a:txBody>
                    <a:bodyPr/>
                    <a:lstStyle/>
                    <a:p>
                      <a:pPr algn="ctr"/>
                      <a:r>
                        <a:rPr lang="es-ES" dirty="0">
                          <a:latin typeface="Calibri" panose="020F0502020204030204" pitchFamily="34" charset="0"/>
                          <a:cs typeface="Calibri" panose="020F0502020204030204" pitchFamily="34" charset="0"/>
                        </a:rPr>
                        <a:t>CHECKING ERRORS</a:t>
                      </a:r>
                    </a:p>
                  </a:txBody>
                  <a:tcPr/>
                </a:tc>
                <a:tc>
                  <a:txBody>
                    <a:bodyPr/>
                    <a:lstStyle/>
                    <a:p>
                      <a:pPr algn="ctr"/>
                      <a:r>
                        <a:rPr lang="es-ES" dirty="0">
                          <a:latin typeface="Calibri" panose="020F0502020204030204" pitchFamily="34" charset="0"/>
                          <a:cs typeface="Calibri" panose="020F0502020204030204" pitchFamily="34" charset="0"/>
                        </a:rPr>
                        <a:t>10</a:t>
                      </a:r>
                    </a:p>
                  </a:txBody>
                  <a:tcPr/>
                </a:tc>
                <a:extLst>
                  <a:ext uri="{0D108BD9-81ED-4DB2-BD59-A6C34878D82A}">
                    <a16:rowId xmlns:a16="http://schemas.microsoft.com/office/drawing/2014/main" val="4175006061"/>
                  </a:ext>
                </a:extLst>
              </a:tr>
            </a:tbl>
          </a:graphicData>
        </a:graphic>
      </p:graphicFrame>
    </p:spTree>
    <p:extLst>
      <p:ext uri="{BB962C8B-B14F-4D97-AF65-F5344CB8AC3E}">
        <p14:creationId xmlns:p14="http://schemas.microsoft.com/office/powerpoint/2010/main" val="310954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8E3B8-E239-42E4-A767-76C30F85D109}"/>
              </a:ext>
            </a:extLst>
          </p:cNvPr>
          <p:cNvSpPr>
            <a:spLocks noGrp="1"/>
          </p:cNvSpPr>
          <p:nvPr>
            <p:ph type="ctrTitle"/>
          </p:nvPr>
        </p:nvSpPr>
        <p:spPr>
          <a:xfrm>
            <a:off x="789988" y="197954"/>
            <a:ext cx="9440034" cy="1828801"/>
          </a:xfrm>
        </p:spPr>
        <p:txBody>
          <a:bodyPr>
            <a:normAutofit/>
          </a:bodyPr>
          <a:lstStyle/>
          <a:p>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cxnSp>
        <p:nvCxnSpPr>
          <p:cNvPr id="5" name="Conector recto 4">
            <a:extLst>
              <a:ext uri="{FF2B5EF4-FFF2-40B4-BE49-F238E27FC236}">
                <a16:creationId xmlns:a16="http://schemas.microsoft.com/office/drawing/2014/main" id="{43DBC0D9-877A-4CDC-84C7-5A06986DF697}"/>
              </a:ext>
            </a:extLst>
          </p:cNvPr>
          <p:cNvCxnSpPr/>
          <p:nvPr/>
        </p:nvCxnSpPr>
        <p:spPr>
          <a:xfrm>
            <a:off x="985520" y="1378226"/>
            <a:ext cx="1022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494A6B1B-C08E-4652-A0B4-6E927FE421F8}"/>
              </a:ext>
            </a:extLst>
          </p:cNvPr>
          <p:cNvSpPr txBox="1">
            <a:spLocks/>
          </p:cNvSpPr>
          <p:nvPr/>
        </p:nvSpPr>
        <p:spPr>
          <a:xfrm>
            <a:off x="985520" y="2227609"/>
            <a:ext cx="9440034" cy="4549636"/>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s-ES" sz="4600" dirty="0">
              <a:latin typeface="Calibri" panose="020F0502020204030204" pitchFamily="34" charset="0"/>
              <a:cs typeface="Calibri" panose="020F0502020204030204" pitchFamily="34" charset="0"/>
            </a:endParaRPr>
          </a:p>
          <a:p>
            <a:pPr algn="l"/>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4413880A-2AF2-44F6-9C69-58DB593A1DFF}"/>
              </a:ext>
            </a:extLst>
          </p:cNvPr>
          <p:cNvSpPr txBox="1"/>
          <p:nvPr/>
        </p:nvSpPr>
        <p:spPr>
          <a:xfrm>
            <a:off x="949690" y="550650"/>
            <a:ext cx="10337435" cy="646331"/>
          </a:xfrm>
          <a:prstGeom prst="rect">
            <a:avLst/>
          </a:prstGeom>
          <a:noFill/>
        </p:spPr>
        <p:txBody>
          <a:bodyPr wrap="square" rtlCol="0">
            <a:spAutoFit/>
          </a:bodyPr>
          <a:lstStyle/>
          <a:p>
            <a:r>
              <a:rPr lang="es-ES" sz="3600" dirty="0">
                <a:latin typeface="Calibri" panose="020F0502020204030204" pitchFamily="34" charset="0"/>
                <a:cs typeface="Calibri" panose="020F0502020204030204" pitchFamily="34" charset="0"/>
              </a:rPr>
              <a:t>4. CONCLUSIÓN</a:t>
            </a:r>
          </a:p>
        </p:txBody>
      </p:sp>
      <p:sp>
        <p:nvSpPr>
          <p:cNvPr id="7" name="CuadroTexto 6">
            <a:extLst>
              <a:ext uri="{FF2B5EF4-FFF2-40B4-BE49-F238E27FC236}">
                <a16:creationId xmlns:a16="http://schemas.microsoft.com/office/drawing/2014/main" id="{9E3E7CE0-CFA7-441A-82A0-9429F569B7C8}"/>
              </a:ext>
            </a:extLst>
          </p:cNvPr>
          <p:cNvSpPr txBox="1"/>
          <p:nvPr/>
        </p:nvSpPr>
        <p:spPr>
          <a:xfrm>
            <a:off x="949690" y="1905506"/>
            <a:ext cx="10220960" cy="3046988"/>
          </a:xfrm>
          <a:prstGeom prst="rect">
            <a:avLst/>
          </a:prstGeom>
          <a:noFill/>
        </p:spPr>
        <p:txBody>
          <a:bodyPr wrap="square" rtlCol="0">
            <a:spAutoFit/>
          </a:bodyPr>
          <a:lstStyle/>
          <a:p>
            <a:pPr marL="285750" indent="-285750" algn="just">
              <a:buFontTx/>
              <a:buChar char="-"/>
            </a:pPr>
            <a:r>
              <a:rPr lang="es-ES" sz="2400" dirty="0">
                <a:latin typeface="Calibri" panose="020F0502020204030204" pitchFamily="34" charset="0"/>
                <a:cs typeface="Calibri" panose="020F0502020204030204" pitchFamily="34" charset="0"/>
              </a:rPr>
              <a:t>LA HIPÓTESIS NO QUEDA AFIRMADA</a:t>
            </a:r>
          </a:p>
          <a:p>
            <a:pPr marL="285750" indent="-285750" algn="just">
              <a:buFontTx/>
              <a:buChar char="-"/>
            </a:pPr>
            <a:endParaRPr lang="es-ES" sz="2400" dirty="0">
              <a:latin typeface="Calibri" panose="020F0502020204030204" pitchFamily="34" charset="0"/>
              <a:cs typeface="Calibri" panose="020F0502020204030204" pitchFamily="34" charset="0"/>
            </a:endParaRPr>
          </a:p>
          <a:p>
            <a:pPr marL="285750" indent="-285750" algn="just">
              <a:buFontTx/>
              <a:buChar char="-"/>
            </a:pPr>
            <a:r>
              <a:rPr lang="es-ES" sz="2400" dirty="0">
                <a:latin typeface="Calibri" panose="020F0502020204030204" pitchFamily="34" charset="0"/>
                <a:cs typeface="Calibri" panose="020F0502020204030204" pitchFamily="34" charset="0"/>
              </a:rPr>
              <a:t>AUNQUE EN ALGUNOS PAÍSES COMO YEMEN O QATAR CUYO PIB ES MUY BAJO/ALTO  COINCIDEN CON LA MEDIDA DE TASAS DE MUERTE POR COVID, SIN EMBARGO ANALIZANDO TODOS LOS PAÍSES NO ES DETERMINANTE, YA QUE SEGÚN LOS DATOS ANALIZADOS LOS RATIOS DE MUERTE NO TIENEN POR QUÉ SER MUCHO MÁS ELEVADOS EN LOS PAÍSES CON UN MENOR PIB.</a:t>
            </a:r>
          </a:p>
          <a:p>
            <a:pPr marL="285750" indent="-285750" algn="just">
              <a:buFontTx/>
              <a:buChar char="-"/>
            </a:pP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593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8E3B8-E239-42E4-A767-76C30F85D109}"/>
              </a:ext>
            </a:extLst>
          </p:cNvPr>
          <p:cNvSpPr>
            <a:spLocks noGrp="1"/>
          </p:cNvSpPr>
          <p:nvPr>
            <p:ph type="ctrTitle"/>
          </p:nvPr>
        </p:nvSpPr>
        <p:spPr>
          <a:xfrm>
            <a:off x="789988" y="197954"/>
            <a:ext cx="9440034" cy="1828801"/>
          </a:xfrm>
        </p:spPr>
        <p:txBody>
          <a:bodyPr>
            <a:normAutofit/>
          </a:bodyPr>
          <a:lstStyle/>
          <a:p>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cxnSp>
        <p:nvCxnSpPr>
          <p:cNvPr id="5" name="Conector recto 4">
            <a:extLst>
              <a:ext uri="{FF2B5EF4-FFF2-40B4-BE49-F238E27FC236}">
                <a16:creationId xmlns:a16="http://schemas.microsoft.com/office/drawing/2014/main" id="{43DBC0D9-877A-4CDC-84C7-5A06986DF697}"/>
              </a:ext>
            </a:extLst>
          </p:cNvPr>
          <p:cNvCxnSpPr/>
          <p:nvPr/>
        </p:nvCxnSpPr>
        <p:spPr>
          <a:xfrm>
            <a:off x="985520" y="1378226"/>
            <a:ext cx="1022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494A6B1B-C08E-4652-A0B4-6E927FE421F8}"/>
              </a:ext>
            </a:extLst>
          </p:cNvPr>
          <p:cNvSpPr txBox="1">
            <a:spLocks/>
          </p:cNvSpPr>
          <p:nvPr/>
        </p:nvSpPr>
        <p:spPr>
          <a:xfrm>
            <a:off x="985520" y="2227609"/>
            <a:ext cx="9440034" cy="4549636"/>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s-ES" sz="4600" dirty="0">
              <a:latin typeface="Calibri" panose="020F0502020204030204" pitchFamily="34" charset="0"/>
              <a:cs typeface="Calibri" panose="020F0502020204030204" pitchFamily="34" charset="0"/>
            </a:endParaRPr>
          </a:p>
          <a:p>
            <a:pPr algn="l"/>
            <a:br>
              <a:rPr lang="es-ES" dirty="0">
                <a:latin typeface="Calibri" panose="020F0502020204030204" pitchFamily="34" charset="0"/>
                <a:cs typeface="Calibri" panose="020F0502020204030204" pitchFamily="34" charset="0"/>
              </a:rPr>
            </a:br>
            <a:endParaRPr lang="es-ES" dirty="0">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4413880A-2AF2-44F6-9C69-58DB593A1DFF}"/>
              </a:ext>
            </a:extLst>
          </p:cNvPr>
          <p:cNvSpPr txBox="1"/>
          <p:nvPr/>
        </p:nvSpPr>
        <p:spPr>
          <a:xfrm>
            <a:off x="949690" y="550650"/>
            <a:ext cx="10337435" cy="1200329"/>
          </a:xfrm>
          <a:prstGeom prst="rect">
            <a:avLst/>
          </a:prstGeom>
          <a:noFill/>
        </p:spPr>
        <p:txBody>
          <a:bodyPr wrap="square" rtlCol="0">
            <a:spAutoFit/>
          </a:bodyPr>
          <a:lstStyle/>
          <a:p>
            <a:r>
              <a:rPr lang="es-ES" sz="3600" dirty="0">
                <a:latin typeface="Calibri" panose="020F0502020204030204" pitchFamily="34" charset="0"/>
                <a:cs typeface="Calibri" panose="020F0502020204030204" pitchFamily="34" charset="0"/>
              </a:rPr>
              <a:t>GRACIAS POR VUESTRA ATENCIÓN</a:t>
            </a:r>
          </a:p>
          <a:p>
            <a:endParaRPr lang="es-ES" sz="3600" dirty="0">
              <a:latin typeface="Calibri" panose="020F0502020204030204" pitchFamily="34" charset="0"/>
              <a:cs typeface="Calibri" panose="020F0502020204030204" pitchFamily="34" charset="0"/>
            </a:endParaRPr>
          </a:p>
        </p:txBody>
      </p:sp>
      <p:sp>
        <p:nvSpPr>
          <p:cNvPr id="7" name="CuadroTexto 6">
            <a:extLst>
              <a:ext uri="{FF2B5EF4-FFF2-40B4-BE49-F238E27FC236}">
                <a16:creationId xmlns:a16="http://schemas.microsoft.com/office/drawing/2014/main" id="{9E3E7CE0-CFA7-441A-82A0-9429F569B7C8}"/>
              </a:ext>
            </a:extLst>
          </p:cNvPr>
          <p:cNvSpPr txBox="1"/>
          <p:nvPr/>
        </p:nvSpPr>
        <p:spPr>
          <a:xfrm>
            <a:off x="6683740" y="5064275"/>
            <a:ext cx="4603385" cy="830997"/>
          </a:xfrm>
          <a:prstGeom prst="rect">
            <a:avLst/>
          </a:prstGeom>
          <a:noFill/>
        </p:spPr>
        <p:txBody>
          <a:bodyPr wrap="square" rtlCol="0">
            <a:spAutoFit/>
          </a:bodyPr>
          <a:lstStyle/>
          <a:p>
            <a:pPr algn="just"/>
            <a:r>
              <a:rPr lang="es-ES" sz="2400" dirty="0">
                <a:latin typeface="Calibri" panose="020F0502020204030204" pitchFamily="34" charset="0"/>
                <a:cs typeface="Calibri" panose="020F0502020204030204" pitchFamily="34" charset="0"/>
              </a:rPr>
              <a:t>LinkedIn : </a:t>
            </a:r>
            <a:r>
              <a:rPr lang="es-ES" sz="2400" dirty="0" err="1">
                <a:latin typeface="Calibri" panose="020F0502020204030204" pitchFamily="34" charset="0"/>
                <a:cs typeface="Calibri" panose="020F0502020204030204" pitchFamily="34" charset="0"/>
              </a:rPr>
              <a:t>Xinru</a:t>
            </a:r>
            <a:r>
              <a:rPr lang="es-ES" sz="2400" dirty="0">
                <a:latin typeface="Calibri" panose="020F0502020204030204" pitchFamily="34" charset="0"/>
                <a:cs typeface="Calibri" panose="020F0502020204030204" pitchFamily="34" charset="0"/>
              </a:rPr>
              <a:t> Yang</a:t>
            </a:r>
          </a:p>
          <a:p>
            <a:pPr algn="just"/>
            <a:r>
              <a:rPr lang="es-ES" sz="2400" dirty="0">
                <a:latin typeface="Calibri" panose="020F0502020204030204" pitchFamily="34" charset="0"/>
                <a:cs typeface="Calibri" panose="020F0502020204030204" pitchFamily="34" charset="0"/>
              </a:rPr>
              <a:t>E-mail : xyang0911@gmail.com</a:t>
            </a:r>
          </a:p>
        </p:txBody>
      </p:sp>
    </p:spTree>
    <p:extLst>
      <p:ext uri="{BB962C8B-B14F-4D97-AF65-F5344CB8AC3E}">
        <p14:creationId xmlns:p14="http://schemas.microsoft.com/office/powerpoint/2010/main" val="1510263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99</TotalTime>
  <Words>295</Words>
  <Application>Microsoft Office PowerPoint</Application>
  <PresentationFormat>Panorámica</PresentationFormat>
  <Paragraphs>61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Calibri</vt:lpstr>
      <vt:lpstr>Calisto MT</vt:lpstr>
      <vt:lpstr>Wingdings 2</vt:lpstr>
      <vt:lpstr>Pizarra</vt:lpstr>
      <vt:lpstr>COVID-19 DEATH RATE  VS  POVERTY</vt:lpstr>
      <vt:lpstr>ÍNDICE </vt:lpstr>
      <vt:lpstr>1. ¿ HA INFLUIDO LA RIQUEZA O POBREZA DE UN PAÍS EN LA MORTALIDAD DEL COVID?</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DEATH RATE  VS  POVERTY</dc:title>
  <dc:creator>xyang0911@gmail.com</dc:creator>
  <cp:lastModifiedBy>xyang0911@gmail.com</cp:lastModifiedBy>
  <cp:revision>9</cp:revision>
  <dcterms:created xsi:type="dcterms:W3CDTF">2021-06-02T20:09:58Z</dcterms:created>
  <dcterms:modified xsi:type="dcterms:W3CDTF">2021-06-02T21:49:13Z</dcterms:modified>
</cp:coreProperties>
</file>