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72" r:id="rId6"/>
    <p:sldId id="268" r:id="rId7"/>
    <p:sldId id="269" r:id="rId8"/>
    <p:sldId id="262" r:id="rId9"/>
    <p:sldId id="264" r:id="rId10"/>
    <p:sldId id="270" r:id="rId11"/>
    <p:sldId id="27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35EB7-4ABE-458C-A926-59F213D6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FC7DF9-B0E0-4ED4-B565-4AD96CF0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4E8DB-AB93-4DDD-B818-7521839C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C0A38-81BE-4DD3-9626-C38BC0A8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2825F-2091-4922-8906-82F70FA5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4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812E9-C808-4037-8423-6A4956CA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93033-3A77-40EC-A5A7-3F193521B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566A1-D1BA-4504-A7CE-947B9039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CE8EA-2843-4761-8660-5910BCEF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E2A28-FEAA-4CA4-A137-E96BE5E7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97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809CFF-36BD-474E-B241-8AB4A0DCB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BE0A6-0017-4648-B76B-572DAECC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C0A2-CA71-4C52-A3A0-15EDEDF3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1880F-7802-430F-B064-D5CFAE78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2CDAF-0F3A-4E41-8E3A-5D2E1DE3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5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6A01-EF5A-40E9-8972-46A89F0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7ECA9-C4D8-4EDA-BC57-497EDFE3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8D586-384D-467A-95AD-0FCDEAC7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22E16-70E1-444D-9316-29D86385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4A626-4B76-4BFA-AD01-42E5ABB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4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EB584-204D-4F14-A838-05D76A09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C366E-E4B2-4FB6-A281-0E810FCC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9F792-E894-4F4E-BE76-918DE3E4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2FBEB-154C-47C0-A03B-2BE1A86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3C530-D3E0-4DE8-A983-0D78F6DC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1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0E71E-BD90-467F-AC05-2C434946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12E65-D859-4E02-A4C0-B644F45A3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6A1A76-9AD8-4750-94B7-D07E9C22C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81BD1-C2AA-49D8-9C02-6E05156C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ECE1D-F7C8-4B05-92F7-285B7ABA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11FF58-9D01-45EC-B7AC-7E7F9EA6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1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28B3-9739-4B88-923F-BEA95161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6FA44-6A8B-465B-8328-FADAD7472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F21A5-4A71-4779-BBDA-389B32AB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AC7BD5-D686-4E07-AD50-41D4CDFAC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1FA9E4-B4A7-4F01-BFE2-DB6339F85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2B276-8F08-4953-8C78-CC653CE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21E2B0-5736-448E-83F8-2421B57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E72FC3-2F36-4C6F-A77C-A8CAFBFA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9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1D84-A2D3-4A5B-A239-0CC7FF4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F8E621-F450-45C9-BD55-60CE2C35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0B8633-F230-4C22-8000-3843689B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12ABD1-F20E-4E20-B7A9-40EACAED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2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59EAEA-A8FE-4E89-BEA1-B481A5DD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8D2BA-6EA8-4D35-B1AA-5F5CBA8D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27E9C9-8EE9-426E-B97B-8A9BEBA0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3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A764-38BC-484D-B144-FDE8720A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8E831-1013-4B44-B3FF-BB0765D8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4AEFC3-C190-40F2-A8BB-3C5B551A1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59505D-364C-4A6A-9440-3B8015F7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2DD568-1FA0-42F7-9CE7-562EDF23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B88337-DF92-44D2-9E9C-7280114A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4BED7-9AE4-4E52-A354-82F094BF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F739AA-3629-48D7-9F07-C9ED10659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A32BA-D973-4CF0-B202-C517D2B6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02F2C-021B-4C2B-AEE8-B3785D72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5FC86-D184-4147-856F-8FA0D5EC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5911E-D5E5-417B-80AC-4C851922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5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FB67E0-2B54-40F2-8949-75F75250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62A088-3358-4935-892C-3CEFF566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F6017-3F87-4812-9DCE-C59EDCD19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7E69-0F43-4ADA-8308-D1006DD4AA99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1B685-515F-4922-AF69-282944C8B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1A46D-0569-4618-B148-1A798A8C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0E24-B7E3-4764-AABF-4E90A3301A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11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xyang0911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3508515" y="766000"/>
            <a:ext cx="85820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chemeClr val="accent5">
                    <a:lumMod val="75000"/>
                  </a:schemeClr>
                </a:solidFill>
              </a:rPr>
              <a:t>TASA DE MORTALIDAD</a:t>
            </a:r>
          </a:p>
          <a:p>
            <a:pPr algn="ctr"/>
            <a:r>
              <a:rPr lang="es-ES" sz="6600" dirty="0">
                <a:solidFill>
                  <a:schemeClr val="accent5">
                    <a:lumMod val="75000"/>
                  </a:schemeClr>
                </a:solidFill>
              </a:rPr>
              <a:t>COVID-19 </a:t>
            </a:r>
          </a:p>
          <a:p>
            <a:pPr algn="ctr"/>
            <a:r>
              <a:rPr lang="es-ES" sz="6600" dirty="0">
                <a:solidFill>
                  <a:schemeClr val="accent5">
                    <a:lumMod val="75000"/>
                  </a:schemeClr>
                </a:solidFill>
              </a:rPr>
              <a:t>VS. </a:t>
            </a:r>
          </a:p>
          <a:p>
            <a:pPr algn="ctr"/>
            <a:r>
              <a:rPr lang="es-ES" sz="6600" dirty="0">
                <a:solidFill>
                  <a:schemeClr val="accent5">
                    <a:lumMod val="75000"/>
                  </a:schemeClr>
                </a:solidFill>
              </a:rPr>
              <a:t>POBREZA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BDB3AC-4092-4A86-B817-21D7E57CC304}"/>
              </a:ext>
            </a:extLst>
          </p:cNvPr>
          <p:cNvSpPr txBox="1"/>
          <p:nvPr/>
        </p:nvSpPr>
        <p:spPr>
          <a:xfrm>
            <a:off x="9299299" y="5722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solidFill>
                  <a:schemeClr val="accent5">
                    <a:lumMod val="75000"/>
                  </a:schemeClr>
                </a:solidFill>
              </a:rPr>
              <a:t>Xinru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</a:rPr>
              <a:t> Yang Wang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7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462B-CAF3-49BC-A853-75F44FFB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5">
                    <a:lumMod val="75000"/>
                  </a:schemeClr>
                </a:solidFill>
              </a:rPr>
              <a:t>PAÍSES ÁFRICA PIB MÁS ALTOS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91A37C-1E06-4D34-864B-5D0432022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10515600" cy="4418183"/>
          </a:xfrm>
        </p:spPr>
      </p:pic>
    </p:spTree>
    <p:extLst>
      <p:ext uri="{BB962C8B-B14F-4D97-AF65-F5344CB8AC3E}">
        <p14:creationId xmlns:p14="http://schemas.microsoft.com/office/powerpoint/2010/main" val="272608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124BD-FE50-4F1E-A854-D5E777CB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u="sng" dirty="0">
                <a:solidFill>
                  <a:schemeClr val="accent5">
                    <a:lumMod val="75000"/>
                  </a:schemeClr>
                </a:solidFill>
              </a:rPr>
              <a:t>PAÍSES ÁFRICA PIB MÁS BAJOS</a:t>
            </a:r>
            <a:br>
              <a:rPr lang="es-ES" sz="4400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F26716-2657-4A6E-8D6F-0598D9540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50"/>
            <a:ext cx="10515600" cy="3981450"/>
          </a:xfrm>
        </p:spPr>
      </p:pic>
    </p:spTree>
    <p:extLst>
      <p:ext uri="{BB962C8B-B14F-4D97-AF65-F5344CB8AC3E}">
        <p14:creationId xmlns:p14="http://schemas.microsoft.com/office/powerpoint/2010/main" val="294653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1ADE0B0-03C8-47C3-9388-4D8C34461D0D}"/>
              </a:ext>
            </a:extLst>
          </p:cNvPr>
          <p:cNvSpPr txBox="1"/>
          <p:nvPr/>
        </p:nvSpPr>
        <p:spPr>
          <a:xfrm>
            <a:off x="167426" y="500720"/>
            <a:ext cx="295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¿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QUÉ PODEMOS APRECIAR EN ESTOS GRÁFICOS?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FF9663-717E-49F8-B3DF-3E01ECE80CCB}"/>
              </a:ext>
            </a:extLst>
          </p:cNvPr>
          <p:cNvSpPr txBox="1"/>
          <p:nvPr/>
        </p:nvSpPr>
        <p:spPr>
          <a:xfrm>
            <a:off x="335280" y="1280885"/>
            <a:ext cx="29516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>
                <a:solidFill>
                  <a:schemeClr val="accent5">
                    <a:lumMod val="75000"/>
                  </a:schemeClr>
                </a:solidFill>
              </a:rPr>
              <a:t>RANGOS </a:t>
            </a:r>
            <a:r>
              <a:rPr lang="es-ES" sz="1600" u="sng" dirty="0" err="1">
                <a:solidFill>
                  <a:schemeClr val="accent5">
                    <a:lumMod val="75000"/>
                  </a:schemeClr>
                </a:solidFill>
              </a:rPr>
              <a:t>PAíSES</a:t>
            </a:r>
            <a:r>
              <a:rPr lang="es-ES" sz="1600" u="sng" dirty="0">
                <a:solidFill>
                  <a:schemeClr val="accent5">
                    <a:lumMod val="75000"/>
                  </a:schemeClr>
                </a:solidFill>
              </a:rPr>
              <a:t> PIB MÁS ALTOS</a:t>
            </a:r>
          </a:p>
          <a:p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PIB : </a:t>
            </a:r>
            <a:r>
              <a:rPr lang="es-E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Istok"/>
              </a:rPr>
              <a:t>4227.63 - 26382.29 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TASA MORTALIDAD : 0.61 – 7.01 %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POBLACIÓN DE RIESGO: 5.3 – 16 %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CAMAS/100: 0.8 – 6.3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0355EA-EE3E-44CE-9AEA-80500742B5A6}"/>
              </a:ext>
            </a:extLst>
          </p:cNvPr>
          <p:cNvSpPr txBox="1"/>
          <p:nvPr/>
        </p:nvSpPr>
        <p:spPr>
          <a:xfrm>
            <a:off x="335280" y="3771077"/>
            <a:ext cx="2951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u="sng" dirty="0">
                <a:solidFill>
                  <a:schemeClr val="accent5">
                    <a:lumMod val="75000"/>
                  </a:schemeClr>
                </a:solidFill>
              </a:rPr>
              <a:t>RANGOS PAÍSES PIB MÁS BAJOS</a:t>
            </a:r>
          </a:p>
          <a:p>
            <a:endParaRPr lang="es-ES" sz="16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PIB : 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601.24 - </a:t>
            </a:r>
            <a:r>
              <a:rPr lang="es-E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Istok"/>
              </a:rPr>
              <a:t>1899.78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TASA MORTALIDAD : 0.14 –  4.10%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POBLACIÓN DE RIESGO: 3.48 –  5.93 %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CAMAS/100: 0.30 – 2.20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1F24ECC4-3BE8-4B4A-BBD7-3F899511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0" y="655621"/>
            <a:ext cx="8996894" cy="554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648985" y="420193"/>
            <a:ext cx="10592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CONCLUSIONES</a:t>
            </a:r>
          </a:p>
          <a:p>
            <a:pPr algn="ctr"/>
            <a:endParaRPr lang="es-E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D9C1CD-2C3B-4AA1-A1D8-B0AC2F200B40}"/>
              </a:ext>
            </a:extLst>
          </p:cNvPr>
          <p:cNvCxnSpPr>
            <a:cxnSpLocks/>
          </p:cNvCxnSpPr>
          <p:nvPr/>
        </p:nvCxnSpPr>
        <p:spPr>
          <a:xfrm>
            <a:off x="3734656" y="1341145"/>
            <a:ext cx="7808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5ECCCEC-E85F-42C6-9681-8FB9089598C7}"/>
              </a:ext>
            </a:extLst>
          </p:cNvPr>
          <p:cNvSpPr txBox="1"/>
          <p:nvPr/>
        </p:nvSpPr>
        <p:spPr>
          <a:xfrm>
            <a:off x="3996593" y="4411406"/>
            <a:ext cx="736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¿ POR QUÉ?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D57ECE-A3AB-4FED-AF8A-E7EAFB3AD3EE}"/>
              </a:ext>
            </a:extLst>
          </p:cNvPr>
          <p:cNvSpPr txBox="1"/>
          <p:nvPr/>
        </p:nvSpPr>
        <p:spPr>
          <a:xfrm>
            <a:off x="3996593" y="2020631"/>
            <a:ext cx="7366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s-ES" sz="40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¿ SE CUMPLE LA HIPÓTESIS?</a:t>
            </a:r>
          </a:p>
          <a:p>
            <a:pPr algn="just"/>
            <a:endParaRPr lang="es-ES" sz="20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2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2304407" y="1847990"/>
            <a:ext cx="10592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POR VUESTRA ATENCIÓN</a:t>
            </a:r>
          </a:p>
          <a:p>
            <a:pPr algn="ctr"/>
            <a:endParaRPr lang="es-E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D9C1CD-2C3B-4AA1-A1D8-B0AC2F200B40}"/>
              </a:ext>
            </a:extLst>
          </p:cNvPr>
          <p:cNvCxnSpPr>
            <a:cxnSpLocks/>
          </p:cNvCxnSpPr>
          <p:nvPr/>
        </p:nvCxnSpPr>
        <p:spPr>
          <a:xfrm>
            <a:off x="3696556" y="2979445"/>
            <a:ext cx="7808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C7CF745-A32A-4D24-A3B6-CB7B7311C165}"/>
              </a:ext>
            </a:extLst>
          </p:cNvPr>
          <p:cNvSpPr txBox="1"/>
          <p:nvPr/>
        </p:nvSpPr>
        <p:spPr>
          <a:xfrm>
            <a:off x="6884582" y="3343940"/>
            <a:ext cx="510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>
                <a:solidFill>
                  <a:schemeClr val="accent5">
                    <a:lumMod val="75000"/>
                  </a:schemeClr>
                </a:solidFill>
              </a:rPr>
              <a:t>Recursos:</a:t>
            </a:r>
          </a:p>
          <a:p>
            <a:endParaRPr lang="es-E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s-ES" sz="2000" dirty="0" err="1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5">
                    <a:lumMod val="75000"/>
                  </a:schemeClr>
                </a:solidFill>
              </a:rPr>
              <a:t>World</a:t>
            </a: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 In Data” (Universidad de Oxford)</a:t>
            </a:r>
          </a:p>
          <a:p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Fondo Monetario Internacional</a:t>
            </a:r>
          </a:p>
          <a:p>
            <a:endParaRPr lang="es-E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2000" u="sng" dirty="0">
                <a:solidFill>
                  <a:schemeClr val="accent5">
                    <a:lumMod val="75000"/>
                  </a:schemeClr>
                </a:solidFill>
              </a:rPr>
              <a:t>Contacto:</a:t>
            </a:r>
          </a:p>
          <a:p>
            <a:endParaRPr lang="es-ES" sz="2000" dirty="0"/>
          </a:p>
          <a:p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E-mail : </a:t>
            </a:r>
            <a:r>
              <a:rPr lang="es-ES" sz="20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xyang0911@gmail.com</a:t>
            </a:r>
            <a:endParaRPr lang="es-E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s-E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LinkedIn : </a:t>
            </a:r>
            <a:r>
              <a:rPr lang="es-ES" sz="2000" dirty="0" err="1">
                <a:solidFill>
                  <a:schemeClr val="accent5">
                    <a:lumMod val="75000"/>
                  </a:schemeClr>
                </a:solidFill>
              </a:rPr>
              <a:t>Xinru</a:t>
            </a: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287561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2732926" y="560668"/>
            <a:ext cx="431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accent5">
                    <a:lumMod val="75000"/>
                  </a:schemeClr>
                </a:solidFill>
              </a:rPr>
              <a:t>ÍNDICE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D9C1CD-2C3B-4AA1-A1D8-B0AC2F200B40}"/>
              </a:ext>
            </a:extLst>
          </p:cNvPr>
          <p:cNvCxnSpPr>
            <a:cxnSpLocks/>
          </p:cNvCxnSpPr>
          <p:nvPr/>
        </p:nvCxnSpPr>
        <p:spPr>
          <a:xfrm>
            <a:off x="3904180" y="1483998"/>
            <a:ext cx="74384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4E27713-5B4A-4FAD-84CE-DA9DD845B782}"/>
              </a:ext>
            </a:extLst>
          </p:cNvPr>
          <p:cNvSpPr txBox="1"/>
          <p:nvPr/>
        </p:nvSpPr>
        <p:spPr>
          <a:xfrm>
            <a:off x="3904180" y="1726203"/>
            <a:ext cx="7800975" cy="441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70000"/>
              </a:lnSpc>
              <a:buAutoNum type="arabicPeriod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PRESENTACIÓN DEL PROYECTO Y DE LA HIPÓTESIS</a:t>
            </a:r>
          </a:p>
          <a:p>
            <a:pPr marL="342900" indent="-342900" algn="l">
              <a:lnSpc>
                <a:spcPct val="170000"/>
              </a:lnSpc>
              <a:buAutoNum type="arabicPeriod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PRESENTACIÓN DE LOS GRÁFICOS</a:t>
            </a: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MAPA (STREAMLIT)</a:t>
            </a: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GRÁFICO DE DISPERSIÓN (STREAMLIT)</a:t>
            </a: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GRÁFICO DE BARRAS</a:t>
            </a: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GRÁFICO DE VELA</a:t>
            </a: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CONLUSIÓN</a:t>
            </a:r>
          </a:p>
        </p:txBody>
      </p:sp>
    </p:spTree>
    <p:extLst>
      <p:ext uri="{BB962C8B-B14F-4D97-AF65-F5344CB8AC3E}">
        <p14:creationId xmlns:p14="http://schemas.microsoft.com/office/powerpoint/2010/main" val="6524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3699702" y="1074509"/>
            <a:ext cx="78391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accent5">
                    <a:lumMod val="75000"/>
                  </a:schemeClr>
                </a:solidFill>
              </a:rPr>
              <a:t>1. ¿ HA INFLUIDO LA RIQUEZA O POBREZA DE UN PAÍS EN CUANTO AL RATIO DE MORTALIDAD POR COVID?</a:t>
            </a:r>
          </a:p>
        </p:txBody>
      </p:sp>
    </p:spTree>
    <p:extLst>
      <p:ext uri="{BB962C8B-B14F-4D97-AF65-F5344CB8AC3E}">
        <p14:creationId xmlns:p14="http://schemas.microsoft.com/office/powerpoint/2010/main" val="1628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2342508" y="664037"/>
            <a:ext cx="105926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PARÁMETROS PRINCIPALES USADOS PARA EL ANÁLISIS</a:t>
            </a:r>
          </a:p>
          <a:p>
            <a:pPr algn="ctr"/>
            <a:endParaRPr lang="es-E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D9C1CD-2C3B-4AA1-A1D8-B0AC2F200B40}"/>
              </a:ext>
            </a:extLst>
          </p:cNvPr>
          <p:cNvCxnSpPr>
            <a:cxnSpLocks/>
          </p:cNvCxnSpPr>
          <p:nvPr/>
        </p:nvCxnSpPr>
        <p:spPr>
          <a:xfrm>
            <a:off x="3734656" y="1341145"/>
            <a:ext cx="78083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5ECCCEC-E85F-42C6-9681-8FB9089598C7}"/>
              </a:ext>
            </a:extLst>
          </p:cNvPr>
          <p:cNvSpPr txBox="1"/>
          <p:nvPr/>
        </p:nvSpPr>
        <p:spPr>
          <a:xfrm>
            <a:off x="3872768" y="1684046"/>
            <a:ext cx="7366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PER CÁPITA</a:t>
            </a:r>
          </a:p>
          <a:p>
            <a:pPr marL="285750" indent="-285750" algn="just">
              <a:buFontTx/>
              <a:buChar char="-"/>
            </a:pPr>
            <a:endParaRPr lang="es-ES" sz="2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ÍNDICE DE POBREZA</a:t>
            </a:r>
          </a:p>
          <a:p>
            <a:pPr algn="just"/>
            <a:endParaRPr lang="es-ES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totales que se han dado de COVID-19 alrededor del mundo. </a:t>
            </a:r>
          </a:p>
          <a:p>
            <a:pPr marL="285750" indent="-285750" algn="just">
              <a:buFontTx/>
              <a:buChar char="-"/>
            </a:pPr>
            <a:endParaRPr lang="es-ES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Muertes totales que se han dado de COVID-19 alrededor del mundo. </a:t>
            </a:r>
          </a:p>
          <a:p>
            <a:pPr marL="285750" indent="-285750" algn="just">
              <a:buFontTx/>
              <a:buChar char="-"/>
            </a:pPr>
            <a:endParaRPr lang="es-ES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Tasa de mortalidad del COVID-19 alrededor del mundo.</a:t>
            </a:r>
          </a:p>
        </p:txBody>
      </p:sp>
    </p:spTree>
    <p:extLst>
      <p:ext uri="{BB962C8B-B14F-4D97-AF65-F5344CB8AC3E}">
        <p14:creationId xmlns:p14="http://schemas.microsoft.com/office/powerpoint/2010/main" val="80367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00F260F-0075-49DC-95B3-EE409B2C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66208" y="1866208"/>
            <a:ext cx="6896857" cy="31644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884B2-189A-4D34-9ED4-A1C1E3E6DE06}"/>
              </a:ext>
            </a:extLst>
          </p:cNvPr>
          <p:cNvSpPr txBox="1"/>
          <p:nvPr/>
        </p:nvSpPr>
        <p:spPr>
          <a:xfrm>
            <a:off x="2732926" y="599116"/>
            <a:ext cx="9630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accent5">
                    <a:lumMod val="75000"/>
                  </a:schemeClr>
                </a:solidFill>
              </a:rPr>
              <a:t>2. PRESENTACIÓN DE LOS GRÁFICOS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D9C1CD-2C3B-4AA1-A1D8-B0AC2F200B40}"/>
              </a:ext>
            </a:extLst>
          </p:cNvPr>
          <p:cNvCxnSpPr>
            <a:cxnSpLocks/>
          </p:cNvCxnSpPr>
          <p:nvPr/>
        </p:nvCxnSpPr>
        <p:spPr>
          <a:xfrm>
            <a:off x="3904180" y="1483998"/>
            <a:ext cx="74384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4E27713-5B4A-4FAD-84CE-DA9DD845B782}"/>
              </a:ext>
            </a:extLst>
          </p:cNvPr>
          <p:cNvSpPr txBox="1"/>
          <p:nvPr/>
        </p:nvSpPr>
        <p:spPr>
          <a:xfrm>
            <a:off x="3904180" y="1726203"/>
            <a:ext cx="7800975" cy="441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MAPA (STREAMLIT)</a:t>
            </a:r>
          </a:p>
          <a:p>
            <a:pPr algn="l">
              <a:lnSpc>
                <a:spcPct val="170000"/>
              </a:lnSpc>
            </a:pPr>
            <a:endParaRPr lang="es-ES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GRÁFICO DE DISPERSIÓN (STREAMLIT)</a:t>
            </a:r>
          </a:p>
          <a:p>
            <a:pPr algn="l">
              <a:lnSpc>
                <a:spcPct val="170000"/>
              </a:lnSpc>
            </a:pPr>
            <a:endParaRPr lang="es-ES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GRÁFICO DE BARRAS</a:t>
            </a:r>
          </a:p>
          <a:p>
            <a:pPr algn="l">
              <a:lnSpc>
                <a:spcPct val="170000"/>
              </a:lnSpc>
            </a:pPr>
            <a:endParaRPr lang="es-ES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GRÁFICO DE VELA</a:t>
            </a:r>
          </a:p>
        </p:txBody>
      </p:sp>
    </p:spTree>
    <p:extLst>
      <p:ext uri="{BB962C8B-B14F-4D97-AF65-F5344CB8AC3E}">
        <p14:creationId xmlns:p14="http://schemas.microsoft.com/office/powerpoint/2010/main" val="120379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3B37-C025-48EC-9FEE-888258CE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s-ES" u="sng" dirty="0">
                <a:solidFill>
                  <a:schemeClr val="accent5">
                    <a:lumMod val="75000"/>
                  </a:schemeClr>
                </a:solidFill>
              </a:rPr>
              <a:t>PAÍSES PIB MÁS ALTOS</a:t>
            </a:r>
            <a:br>
              <a:rPr lang="es-ES" u="sng" dirty="0">
                <a:solidFill>
                  <a:schemeClr val="accent5">
                    <a:lumMod val="75000"/>
                  </a:schemeClr>
                </a:solidFill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B05D8-B55B-4FFC-AE7A-B7DC3B5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253F4E-AE0F-4E01-80E2-FF203D2A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446"/>
            <a:ext cx="10220960" cy="51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BF80FA-DF97-4DBD-A8EE-4FC184558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131271"/>
            <a:ext cx="10180320" cy="558448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0D102A-E81D-426D-82DB-C59CB38467FB}"/>
              </a:ext>
            </a:extLst>
          </p:cNvPr>
          <p:cNvSpPr txBox="1"/>
          <p:nvPr/>
        </p:nvSpPr>
        <p:spPr>
          <a:xfrm>
            <a:off x="1442720" y="4233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u="sng" dirty="0">
                <a:solidFill>
                  <a:schemeClr val="accent5">
                    <a:lumMod val="75000"/>
                  </a:schemeClr>
                </a:solidFill>
              </a:rPr>
              <a:t>PAÍSES PIB MÁS BAJOS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29184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1ADE0B0-03C8-47C3-9388-4D8C34461D0D}"/>
              </a:ext>
            </a:extLst>
          </p:cNvPr>
          <p:cNvSpPr txBox="1"/>
          <p:nvPr/>
        </p:nvSpPr>
        <p:spPr>
          <a:xfrm>
            <a:off x="528320" y="416560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¿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QUÉ PODEMOS APRECIAR EN ESTOS GRÁFICOS?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FF9663-717E-49F8-B3DF-3E01ECE80CCB}"/>
              </a:ext>
            </a:extLst>
          </p:cNvPr>
          <p:cNvSpPr txBox="1"/>
          <p:nvPr/>
        </p:nvSpPr>
        <p:spPr>
          <a:xfrm>
            <a:off x="528320" y="1358166"/>
            <a:ext cx="3962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solidFill>
                  <a:schemeClr val="accent5">
                    <a:lumMod val="75000"/>
                  </a:schemeClr>
                </a:solidFill>
              </a:rPr>
              <a:t>RANGOS PAÍSES PIB MÁS ALTOS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PIB : </a:t>
            </a:r>
            <a:r>
              <a:rPr lang="es-ES" b="0" i="0" dirty="0">
                <a:solidFill>
                  <a:schemeClr val="accent5">
                    <a:lumMod val="75000"/>
                  </a:schemeClr>
                </a:solidFill>
                <a:effectLst/>
                <a:latin typeface="Istok"/>
              </a:rPr>
              <a:t>20292.75 -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116935.6</a:t>
            </a:r>
            <a:endParaRPr lang="es-ES" b="0" i="0" dirty="0">
              <a:solidFill>
                <a:schemeClr val="accent5">
                  <a:lumMod val="75000"/>
                </a:schemeClr>
              </a:solidFill>
              <a:effectLst/>
              <a:latin typeface="Istok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TASA MORTALIDAD : 0.25 – 2.16 %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POBLACIÓN DE RIESGO: 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1.67 – 27.86%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CAMAS/100: 1.20 – 4.51 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0355EA-EE3E-44CE-9AEA-80500742B5A6}"/>
              </a:ext>
            </a:extLst>
          </p:cNvPr>
          <p:cNvSpPr txBox="1"/>
          <p:nvPr/>
        </p:nvSpPr>
        <p:spPr>
          <a:xfrm>
            <a:off x="528320" y="434779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chemeClr val="accent5">
                    <a:lumMod val="75000"/>
                  </a:schemeClr>
                </a:solidFill>
              </a:rPr>
              <a:t>RANGOS PAÍSES PIB MÁS BAJOS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PIB :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601.24 -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8827.01 </a:t>
            </a:r>
            <a:endParaRPr lang="es-ES" b="0" i="0" dirty="0">
              <a:solidFill>
                <a:schemeClr val="accent5">
                  <a:lumMod val="75000"/>
                </a:schemeClr>
              </a:solidFill>
              <a:effectLst/>
              <a:latin typeface="Istok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TASA MORTALIDAD : 0.14 –  4.83%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POBLACIÓN DE RIESGO: 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3.93 – 27%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Istok"/>
              </a:rPr>
              <a:t>CAMAS/100: 1.30 – 8.80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Imagen 18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B8093E23-1999-4390-B421-6A393D93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43" y="-572262"/>
            <a:ext cx="7339197" cy="73695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5E45D0A-DD51-4A7F-BD91-FE1E57465EC4}"/>
              </a:ext>
            </a:extLst>
          </p:cNvPr>
          <p:cNvSpPr txBox="1"/>
          <p:nvPr/>
        </p:nvSpPr>
        <p:spPr>
          <a:xfrm>
            <a:off x="7802880" y="561524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Istok"/>
              </a:rPr>
              <a:t>19.69%</a:t>
            </a:r>
          </a:p>
        </p:txBody>
      </p:sp>
    </p:spTree>
    <p:extLst>
      <p:ext uri="{BB962C8B-B14F-4D97-AF65-F5344CB8AC3E}">
        <p14:creationId xmlns:p14="http://schemas.microsoft.com/office/powerpoint/2010/main" val="9567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30B983F-6A3F-4C97-BC66-7CE85916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70"/>
            <a:ext cx="12192000" cy="63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9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359</Words>
  <Application>Microsoft Office PowerPoint</Application>
  <PresentationFormat>Panorámica</PresentationFormat>
  <Paragraphs>77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Istok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PAÍSES PIB MÁS ALTOS </vt:lpstr>
      <vt:lpstr>Presentación de PowerPoint</vt:lpstr>
      <vt:lpstr>Presentación de PowerPoint</vt:lpstr>
      <vt:lpstr>Presentación de PowerPoint</vt:lpstr>
      <vt:lpstr>PAÍSES ÁFRICA PIB MÁS ALTOS</vt:lpstr>
      <vt:lpstr>PAÍSES ÁFRICA PIB MÁS BAJOS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xyang0911@gmail.com</dc:creator>
  <cp:lastModifiedBy>xyang0911@gmail.com</cp:lastModifiedBy>
  <cp:revision>24</cp:revision>
  <dcterms:created xsi:type="dcterms:W3CDTF">2021-06-03T08:45:25Z</dcterms:created>
  <dcterms:modified xsi:type="dcterms:W3CDTF">2021-06-03T14:50:55Z</dcterms:modified>
</cp:coreProperties>
</file>