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3"/>
  </p:notesMasterIdLst>
  <p:sldIdLst>
    <p:sldId id="271" r:id="rId2"/>
    <p:sldId id="283" r:id="rId3"/>
    <p:sldId id="289" r:id="rId4"/>
    <p:sldId id="276" r:id="rId5"/>
    <p:sldId id="291" r:id="rId6"/>
    <p:sldId id="292" r:id="rId7"/>
    <p:sldId id="293" r:id="rId8"/>
    <p:sldId id="294" r:id="rId9"/>
    <p:sldId id="295" r:id="rId10"/>
    <p:sldId id="296" r:id="rId11"/>
    <p:sldId id="28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7" autoAdjust="0"/>
    <p:restoredTop sz="85714" autoAdjust="0"/>
  </p:normalViewPr>
  <p:slideViewPr>
    <p:cSldViewPr snapToGrid="0">
      <p:cViewPr>
        <p:scale>
          <a:sx n="64" d="100"/>
          <a:sy n="64" d="100"/>
        </p:scale>
        <p:origin x="856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yang0911@gmail.com" userId="703efaab84c47698" providerId="LiveId" clId="{B52175BD-7528-41F9-BACE-F182AEC4C9D2}"/>
    <pc:docChg chg="custSel modSld">
      <pc:chgData name="xyang0911@gmail.com" userId="703efaab84c47698" providerId="LiveId" clId="{B52175BD-7528-41F9-BACE-F182AEC4C9D2}" dt="2021-06-10T10:07:04.398" v="88" actId="20577"/>
      <pc:docMkLst>
        <pc:docMk/>
      </pc:docMkLst>
      <pc:sldChg chg="modSp mod">
        <pc:chgData name="xyang0911@gmail.com" userId="703efaab84c47698" providerId="LiveId" clId="{B52175BD-7528-41F9-BACE-F182AEC4C9D2}" dt="2021-06-10T10:07:04.398" v="88" actId="20577"/>
        <pc:sldMkLst>
          <pc:docMk/>
          <pc:sldMk cId="325700254" sldId="291"/>
        </pc:sldMkLst>
        <pc:spChg chg="mod">
          <ac:chgData name="xyang0911@gmail.com" userId="703efaab84c47698" providerId="LiveId" clId="{B52175BD-7528-41F9-BACE-F182AEC4C9D2}" dt="2021-06-10T10:07:04.398" v="88" actId="20577"/>
          <ac:spMkLst>
            <pc:docMk/>
            <pc:sldMk cId="325700254" sldId="291"/>
            <ac:spMk id="7" creationId="{E886D65F-45F7-42D8-BB34-6D4932E662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10/06/2021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6732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280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3779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31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78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274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8529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601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164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872" y="2766218"/>
            <a:ext cx="7638964" cy="1325563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Machine Learning - </a:t>
            </a:r>
            <a:r>
              <a:rPr lang="es-ES" dirty="0" err="1">
                <a:solidFill>
                  <a:srgbClr val="FF0000"/>
                </a:solidFill>
              </a:rPr>
              <a:t>Knn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Elige la clase del nuevo ejemplo a partir del conteo de vecinos y distancias</a:t>
            </a:r>
          </a:p>
        </p:txBody>
      </p:sp>
      <p:pic>
        <p:nvPicPr>
          <p:cNvPr id="5122" name="Picture 2" descr="Image for post">
            <a:extLst>
              <a:ext uri="{FF2B5EF4-FFF2-40B4-BE49-F238E27FC236}">
                <a16:creationId xmlns:a16="http://schemas.microsoft.com/office/drawing/2014/main" id="{C5C38F68-EB4D-4CCD-860A-380DCB12A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14" y="2145605"/>
            <a:ext cx="9165771" cy="399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328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r>
              <a:rPr lang="es-ES" sz="6600" dirty="0">
                <a:solidFill>
                  <a:schemeClr val="accent1"/>
                </a:solidFill>
              </a:rPr>
              <a:t>Preguntas</a:t>
            </a:r>
            <a:endParaRPr lang="es-E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Algoritmo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clasificación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3822000"/>
          </a:xfrm>
        </p:spPr>
        <p:txBody>
          <a:bodyPr>
            <a:normAutofit/>
          </a:bodyPr>
          <a:lstStyle/>
          <a:p>
            <a:r>
              <a:rPr lang="en-US" sz="2400" dirty="0" err="1"/>
              <a:t>Aprendizaje</a:t>
            </a:r>
            <a:r>
              <a:rPr lang="en-US" sz="2400" dirty="0"/>
              <a:t>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Regresión</a:t>
            </a:r>
          </a:p>
          <a:p>
            <a:pPr lvl="1"/>
            <a:r>
              <a:rPr lang="en-US" sz="2000" dirty="0" err="1"/>
              <a:t>Clasificación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no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Clusterización</a:t>
            </a:r>
            <a:endParaRPr lang="en-US" sz="2000" dirty="0"/>
          </a:p>
          <a:p>
            <a:pPr lvl="1"/>
            <a:r>
              <a:rPr lang="en-US" sz="2000" dirty="0" err="1"/>
              <a:t>Reducción</a:t>
            </a:r>
            <a:r>
              <a:rPr lang="en-US" sz="2000" dirty="0"/>
              <a:t> de </a:t>
            </a:r>
            <a:r>
              <a:rPr lang="en-US" sz="2000" dirty="0" err="1"/>
              <a:t>dimensionalidad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por </a:t>
            </a:r>
            <a:r>
              <a:rPr lang="en-US" sz="2400" dirty="0" err="1"/>
              <a:t>refuerzo</a:t>
            </a:r>
            <a:endParaRPr lang="en-US" sz="2400" dirty="0"/>
          </a:p>
          <a:p>
            <a:endParaRPr lang="es-ES" dirty="0"/>
          </a:p>
        </p:txBody>
      </p:sp>
      <p:pic>
        <p:nvPicPr>
          <p:cNvPr id="5" name="Picture 2" descr="Classification and Regression Demystified in Machine Learning | Vinod  Sharma's Blog">
            <a:extLst>
              <a:ext uri="{FF2B5EF4-FFF2-40B4-BE49-F238E27FC236}">
                <a16:creationId xmlns:a16="http://schemas.microsoft.com/office/drawing/2014/main" id="{EFD52C70-8B5D-4AFE-921C-FC6FD0BFC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388" y="1916928"/>
            <a:ext cx="6023543" cy="408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42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Modelo</a:t>
            </a:r>
            <a:r>
              <a:rPr lang="en-GB" dirty="0">
                <a:solidFill>
                  <a:srgbClr val="FF0000"/>
                </a:solidFill>
              </a:rPr>
              <a:t> de Machine Learning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4443464"/>
          </a:xfrm>
        </p:spPr>
        <p:txBody>
          <a:bodyPr>
            <a:normAutofit/>
          </a:bodyPr>
          <a:lstStyle/>
          <a:p>
            <a:r>
              <a:rPr lang="en-US" sz="2000" dirty="0"/>
              <a:t>Un </a:t>
            </a:r>
            <a:r>
              <a:rPr lang="en-US" sz="2000" dirty="0" err="1"/>
              <a:t>modelo</a:t>
            </a:r>
            <a:r>
              <a:rPr lang="en-US" sz="2000" dirty="0"/>
              <a:t> de ML son un conjunto de </a:t>
            </a:r>
            <a:r>
              <a:rPr lang="en-US" sz="2000" dirty="0" err="1"/>
              <a:t>parámetros</a:t>
            </a:r>
            <a:r>
              <a:rPr lang="en-US" sz="2000" dirty="0"/>
              <a:t>  y </a:t>
            </a:r>
            <a:r>
              <a:rPr lang="en-US" sz="2000" dirty="0" err="1"/>
              <a:t>operaciones</a:t>
            </a:r>
            <a:r>
              <a:rPr lang="en-US" sz="2000" dirty="0"/>
              <a:t> que </a:t>
            </a:r>
            <a:r>
              <a:rPr lang="en-US" sz="2000" dirty="0" err="1"/>
              <a:t>permiten</a:t>
            </a:r>
            <a:r>
              <a:rPr lang="en-US" sz="2000" dirty="0"/>
              <a:t> una entrada con </a:t>
            </a:r>
            <a:r>
              <a:rPr lang="en-US" sz="2000" dirty="0" err="1"/>
              <a:t>datos</a:t>
            </a:r>
            <a:r>
              <a:rPr lang="en-US" sz="2000" dirty="0"/>
              <a:t> (input) y, a </a:t>
            </a:r>
            <a:r>
              <a:rPr lang="en-US" sz="2000" dirty="0" err="1"/>
              <a:t>partir</a:t>
            </a:r>
            <a:r>
              <a:rPr lang="en-US" sz="2000" dirty="0"/>
              <a:t> de un </a:t>
            </a:r>
            <a:r>
              <a:rPr lang="en-US" sz="2000" dirty="0" err="1"/>
              <a:t>proceso</a:t>
            </a:r>
            <a:r>
              <a:rPr lang="en-US" sz="2000" dirty="0"/>
              <a:t> </a:t>
            </a:r>
            <a:r>
              <a:rPr lang="en-US" sz="2000" dirty="0" err="1"/>
              <a:t>específico</a:t>
            </a:r>
            <a:r>
              <a:rPr lang="en-US" sz="2000" dirty="0"/>
              <a:t>, </a:t>
            </a:r>
            <a:r>
              <a:rPr lang="en-US" sz="2000" dirty="0" err="1"/>
              <a:t>obtiene</a:t>
            </a:r>
            <a:r>
              <a:rPr lang="en-US" sz="2000" dirty="0"/>
              <a:t> una </a:t>
            </a:r>
            <a:r>
              <a:rPr lang="en-US" sz="2000" dirty="0" err="1"/>
              <a:t>salida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La </a:t>
            </a:r>
            <a:r>
              <a:rPr lang="en-US" sz="2000" dirty="0" err="1"/>
              <a:t>salida</a:t>
            </a:r>
            <a:r>
              <a:rPr lang="en-US" sz="2000" dirty="0"/>
              <a:t> </a:t>
            </a:r>
            <a:r>
              <a:rPr lang="en-US" sz="2000" dirty="0" err="1"/>
              <a:t>normalmente</a:t>
            </a:r>
            <a:r>
              <a:rPr lang="en-US" sz="2000" dirty="0"/>
              <a:t> son uno o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números</a:t>
            </a:r>
            <a:r>
              <a:rPr lang="en-US" sz="2000" dirty="0"/>
              <a:t> que </a:t>
            </a:r>
            <a:r>
              <a:rPr lang="en-US" sz="2000" dirty="0" err="1"/>
              <a:t>representan</a:t>
            </a:r>
            <a:r>
              <a:rPr lang="en-US" sz="2000" dirty="0"/>
              <a:t> algo </a:t>
            </a:r>
            <a:r>
              <a:rPr lang="en-US" sz="2000" dirty="0" err="1"/>
              <a:t>específico</a:t>
            </a:r>
            <a:r>
              <a:rPr lang="en-US" sz="2000" dirty="0"/>
              <a:t> para el </a:t>
            </a:r>
            <a:r>
              <a:rPr lang="en-US" sz="2000" dirty="0" err="1"/>
              <a:t>usuario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Se le concede el </a:t>
            </a:r>
            <a:r>
              <a:rPr lang="en-US" sz="2000" dirty="0" err="1"/>
              <a:t>nombre</a:t>
            </a:r>
            <a:r>
              <a:rPr lang="en-US" sz="2000" dirty="0"/>
              <a:t> de “</a:t>
            </a:r>
            <a:r>
              <a:rPr lang="en-US" sz="2000" dirty="0" err="1"/>
              <a:t>caja</a:t>
            </a:r>
            <a:r>
              <a:rPr lang="en-US" sz="2000" dirty="0"/>
              <a:t> </a:t>
            </a:r>
            <a:r>
              <a:rPr lang="en-US" sz="2000" dirty="0" err="1"/>
              <a:t>negra</a:t>
            </a:r>
            <a:r>
              <a:rPr lang="en-US" sz="2000" dirty="0"/>
              <a:t>” </a:t>
            </a:r>
            <a:r>
              <a:rPr lang="en-US" sz="2000" dirty="0" err="1"/>
              <a:t>habitualmente</a:t>
            </a:r>
            <a:r>
              <a:rPr lang="en-US" sz="2000" dirty="0"/>
              <a:t>.</a:t>
            </a:r>
          </a:p>
          <a:p>
            <a:endParaRPr lang="es-ES" dirty="0"/>
          </a:p>
        </p:txBody>
      </p:sp>
      <p:pic>
        <p:nvPicPr>
          <p:cNvPr id="1028" name="Picture 4" descr="Show Me The Black Box. How human can tap onto the machine… | by Satsawat  Natakarnkitkul | Towards AI — Multidisciplinary Science Journal | Medium">
            <a:extLst>
              <a:ext uri="{FF2B5EF4-FFF2-40B4-BE49-F238E27FC236}">
                <a16:creationId xmlns:a16="http://schemas.microsoft.com/office/drawing/2014/main" id="{6582013C-FB05-4715-8851-9BEEFD008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570" y="2554576"/>
            <a:ext cx="5494798" cy="225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44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Algoritmos de clasificación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/>
          </a:bodyPr>
          <a:lstStyle/>
          <a:p>
            <a:r>
              <a:rPr lang="en-GB" sz="1800" dirty="0"/>
              <a:t>Los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 son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aprendizaje</a:t>
            </a:r>
            <a:r>
              <a:rPr lang="en-GB" sz="1800" dirty="0"/>
              <a:t> </a:t>
            </a:r>
            <a:r>
              <a:rPr lang="en-GB" sz="1800" dirty="0" err="1"/>
              <a:t>supervisado</a:t>
            </a:r>
            <a:r>
              <a:rPr lang="en-GB" sz="1800" dirty="0"/>
              <a:t> </a:t>
            </a:r>
            <a:r>
              <a:rPr lang="en-GB" sz="1800" dirty="0" err="1"/>
              <a:t>cuyo</a:t>
            </a:r>
            <a:r>
              <a:rPr lang="en-GB" sz="1800" dirty="0"/>
              <a:t> </a:t>
            </a:r>
            <a:r>
              <a:rPr lang="en-GB" sz="1800" dirty="0" err="1"/>
              <a:t>objetivo</a:t>
            </a:r>
            <a:r>
              <a:rPr lang="en-GB" sz="1800" dirty="0"/>
              <a:t> es </a:t>
            </a:r>
            <a:r>
              <a:rPr lang="en-GB" sz="1800" dirty="0" err="1"/>
              <a:t>predecir</a:t>
            </a:r>
            <a:r>
              <a:rPr lang="en-GB" sz="1800" dirty="0"/>
              <a:t> </a:t>
            </a:r>
            <a:r>
              <a:rPr lang="en-GB" sz="1800" dirty="0" err="1"/>
              <a:t>etiquetas</a:t>
            </a:r>
            <a:r>
              <a:rPr lang="en-GB" sz="1800" dirty="0"/>
              <a:t> de </a:t>
            </a:r>
            <a:r>
              <a:rPr lang="en-GB" sz="1800" dirty="0" err="1"/>
              <a:t>clase</a:t>
            </a:r>
            <a:r>
              <a:rPr lang="en-GB" sz="1800" dirty="0"/>
              <a:t> </a:t>
            </a:r>
            <a:r>
              <a:rPr lang="en-GB" sz="1800" dirty="0" err="1"/>
              <a:t>categóricas</a:t>
            </a:r>
            <a:r>
              <a:rPr lang="en-GB" sz="1800" dirty="0"/>
              <a:t> para </a:t>
            </a:r>
            <a:r>
              <a:rPr lang="en-GB" sz="1800" dirty="0" err="1"/>
              <a:t>nuevas</a:t>
            </a:r>
            <a:r>
              <a:rPr lang="en-GB" sz="1800" dirty="0"/>
              <a:t> </a:t>
            </a:r>
            <a:r>
              <a:rPr lang="en-GB" sz="1800" dirty="0" err="1"/>
              <a:t>instancias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US" sz="1800" dirty="0"/>
              <a:t>Dos </a:t>
            </a:r>
            <a:r>
              <a:rPr lang="en-US" sz="1800" dirty="0" err="1"/>
              <a:t>tipos</a:t>
            </a:r>
            <a:r>
              <a:rPr lang="en-US" sz="1800" dirty="0"/>
              <a:t> </a:t>
            </a:r>
            <a:r>
              <a:rPr lang="en-US" sz="1800" dirty="0" err="1"/>
              <a:t>principales</a:t>
            </a:r>
            <a:r>
              <a:rPr lang="en-US" sz="1800" dirty="0"/>
              <a:t>: </a:t>
            </a:r>
          </a:p>
          <a:p>
            <a:pPr lvl="1"/>
            <a:r>
              <a:rPr lang="en-US" sz="1400" i="1" dirty="0" err="1"/>
              <a:t>Clasificación</a:t>
            </a:r>
            <a:r>
              <a:rPr lang="en-US" sz="1400" i="1" dirty="0"/>
              <a:t> </a:t>
            </a:r>
            <a:r>
              <a:rPr lang="en-US" sz="1400" i="1" dirty="0" err="1"/>
              <a:t>binaria</a:t>
            </a:r>
            <a:r>
              <a:rPr lang="en-US" sz="1400" dirty="0"/>
              <a:t>: solo hay dos </a:t>
            </a:r>
            <a:r>
              <a:rPr lang="en-US" sz="1400" dirty="0" err="1"/>
              <a:t>clases</a:t>
            </a:r>
            <a:r>
              <a:rPr lang="en-US" sz="1400" dirty="0"/>
              <a:t> </a:t>
            </a:r>
            <a:r>
              <a:rPr lang="en-US" sz="1400" dirty="0" err="1"/>
              <a:t>posibles</a:t>
            </a:r>
            <a:r>
              <a:rPr lang="en-US" sz="1400" dirty="0"/>
              <a:t>. Ejemplo: </a:t>
            </a:r>
            <a:r>
              <a:rPr lang="en-US" sz="1400" dirty="0" err="1"/>
              <a:t>correo</a:t>
            </a:r>
            <a:r>
              <a:rPr lang="en-US" sz="1400" dirty="0"/>
              <a:t> spam o no spam (0 o 1)</a:t>
            </a:r>
          </a:p>
          <a:p>
            <a:pPr lvl="1"/>
            <a:r>
              <a:rPr lang="en-US" sz="1400" i="1" dirty="0" err="1"/>
              <a:t>Clasificación</a:t>
            </a:r>
            <a:r>
              <a:rPr lang="en-US" sz="1400" i="1" dirty="0"/>
              <a:t> multi-</a:t>
            </a:r>
            <a:r>
              <a:rPr lang="en-US" sz="1400" i="1" dirty="0" err="1"/>
              <a:t>clase</a:t>
            </a:r>
            <a:r>
              <a:rPr lang="en-US" sz="1400" dirty="0"/>
              <a:t>: </a:t>
            </a:r>
            <a:r>
              <a:rPr lang="en-US" sz="1400" dirty="0" err="1"/>
              <a:t>más</a:t>
            </a:r>
            <a:r>
              <a:rPr lang="en-US" sz="1400" dirty="0"/>
              <a:t> de dos </a:t>
            </a:r>
            <a:r>
              <a:rPr lang="en-US" sz="1400" dirty="0" err="1"/>
              <a:t>clases</a:t>
            </a:r>
            <a:r>
              <a:rPr lang="en-US" sz="1400" dirty="0"/>
              <a:t>. Ejemplo: </a:t>
            </a:r>
            <a:r>
              <a:rPr lang="en-US" sz="1400" dirty="0" err="1"/>
              <a:t>identificación</a:t>
            </a:r>
            <a:r>
              <a:rPr lang="en-US" sz="1400" dirty="0"/>
              <a:t> de </a:t>
            </a:r>
            <a:r>
              <a:rPr lang="en-US" sz="1400" dirty="0" err="1"/>
              <a:t>dígitos</a:t>
            </a:r>
            <a:r>
              <a:rPr lang="en-US" sz="1400" dirty="0"/>
              <a:t> (0 a 9)</a:t>
            </a:r>
          </a:p>
          <a:p>
            <a:endParaRPr lang="es-E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E20A52AE-907F-4F55-8F6C-A5B1CE5D4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996" y="1806593"/>
            <a:ext cx="37814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327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K vecinos más próximos</a:t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>
                <a:solidFill>
                  <a:srgbClr val="FF0000"/>
                </a:solidFill>
              </a:rPr>
              <a:t>K-</a:t>
            </a:r>
            <a:r>
              <a:rPr lang="es-ES" dirty="0" err="1">
                <a:solidFill>
                  <a:srgbClr val="FF0000"/>
                </a:solidFill>
              </a:rPr>
              <a:t>nearest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neighbors</a:t>
            </a:r>
            <a:r>
              <a:rPr lang="es-E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 fontScale="92500" lnSpcReduction="10000"/>
          </a:bodyPr>
          <a:lstStyle/>
          <a:p>
            <a:r>
              <a:rPr lang="en-GB" sz="1800" dirty="0"/>
              <a:t>KNN es un </a:t>
            </a:r>
            <a:r>
              <a:rPr lang="en-GB" sz="1800" dirty="0" err="1"/>
              <a:t>algoritmo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 no </a:t>
            </a:r>
            <a:r>
              <a:rPr lang="en-GB" sz="1800" dirty="0" err="1"/>
              <a:t>paramétrico</a:t>
            </a:r>
            <a:r>
              <a:rPr lang="en-GB" sz="1800" dirty="0"/>
              <a:t>. ( Que no </a:t>
            </a:r>
            <a:r>
              <a:rPr lang="en-GB" sz="1800" dirty="0" err="1"/>
              <a:t>puedes</a:t>
            </a:r>
            <a:r>
              <a:rPr lang="en-GB" sz="1800" dirty="0"/>
              <a:t> </a:t>
            </a:r>
            <a:r>
              <a:rPr lang="en-GB" sz="1800" dirty="0" err="1"/>
              <a:t>hacer</a:t>
            </a:r>
            <a:r>
              <a:rPr lang="en-GB" sz="1800" dirty="0"/>
              <a:t> una </a:t>
            </a:r>
            <a:r>
              <a:rPr lang="en-GB" sz="1800" dirty="0" err="1"/>
              <a:t>serie</a:t>
            </a:r>
            <a:r>
              <a:rPr lang="en-GB" sz="1800" dirty="0"/>
              <a:t> de </a:t>
            </a:r>
            <a:r>
              <a:rPr lang="en-GB" sz="1800" dirty="0" err="1"/>
              <a:t>asunciones</a:t>
            </a:r>
            <a:r>
              <a:rPr lang="en-GB" sz="1800" dirty="0"/>
              <a:t> de que </a:t>
            </a:r>
            <a:r>
              <a:rPr lang="en-GB" sz="1800" dirty="0" err="1"/>
              <a:t>todos</a:t>
            </a:r>
            <a:r>
              <a:rPr lang="en-GB" sz="1800" dirty="0"/>
              <a:t> los </a:t>
            </a:r>
            <a:r>
              <a:rPr lang="en-GB" sz="1800" dirty="0" err="1"/>
              <a:t>datos</a:t>
            </a:r>
            <a:r>
              <a:rPr lang="en-GB" sz="1800" dirty="0"/>
              <a:t> </a:t>
            </a:r>
            <a:r>
              <a:rPr lang="en-GB" sz="1800" dirty="0" err="1"/>
              <a:t>vayan</a:t>
            </a:r>
            <a:r>
              <a:rPr lang="en-GB" sz="1800" dirty="0"/>
              <a:t> a ser </a:t>
            </a:r>
            <a:r>
              <a:rPr lang="en-GB" sz="1800" dirty="0" err="1"/>
              <a:t>así</a:t>
            </a:r>
            <a:r>
              <a:rPr lang="en-GB" sz="1800"/>
              <a:t>)</a:t>
            </a: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/>
              <a:t>No </a:t>
            </a:r>
            <a:r>
              <a:rPr lang="en-GB" sz="1800" dirty="0" err="1"/>
              <a:t>paramétrico</a:t>
            </a:r>
            <a:r>
              <a:rPr lang="en-GB" sz="1800" dirty="0"/>
              <a:t> </a:t>
            </a:r>
            <a:r>
              <a:rPr lang="en-GB" sz="1800" dirty="0" err="1"/>
              <a:t>significa</a:t>
            </a:r>
            <a:r>
              <a:rPr lang="en-GB" sz="1800" dirty="0"/>
              <a:t> que no se </a:t>
            </a:r>
            <a:r>
              <a:rPr lang="en-GB" sz="1800" dirty="0" err="1"/>
              <a:t>puede</a:t>
            </a:r>
            <a:r>
              <a:rPr lang="en-GB" sz="1800" dirty="0"/>
              <a:t> </a:t>
            </a:r>
            <a:r>
              <a:rPr lang="en-GB" sz="1800" dirty="0" err="1"/>
              <a:t>realizar</a:t>
            </a:r>
            <a:r>
              <a:rPr lang="en-GB" sz="1800" dirty="0"/>
              <a:t> </a:t>
            </a:r>
            <a:r>
              <a:rPr lang="en-GB" sz="1800" dirty="0" err="1"/>
              <a:t>ninguna</a:t>
            </a:r>
            <a:r>
              <a:rPr lang="en-GB" sz="1800" dirty="0"/>
              <a:t> </a:t>
            </a:r>
            <a:r>
              <a:rPr lang="en-GB" sz="1800" dirty="0" err="1"/>
              <a:t>asunción</a:t>
            </a:r>
            <a:r>
              <a:rPr lang="en-GB" sz="1800" dirty="0"/>
              <a:t> </a:t>
            </a:r>
            <a:r>
              <a:rPr lang="en-GB" sz="1800" dirty="0" err="1"/>
              <a:t>sobre</a:t>
            </a:r>
            <a:r>
              <a:rPr lang="en-GB" sz="1800" dirty="0"/>
              <a:t> los </a:t>
            </a:r>
            <a:r>
              <a:rPr lang="en-GB" sz="1800" dirty="0" err="1"/>
              <a:t>datos</a:t>
            </a:r>
            <a:r>
              <a:rPr lang="en-GB" sz="1800" dirty="0"/>
              <a:t> </a:t>
            </a:r>
            <a:r>
              <a:rPr lang="en-GB" sz="1800" dirty="0" err="1"/>
              <a:t>como</a:t>
            </a:r>
            <a:r>
              <a:rPr lang="en-GB" sz="1800" dirty="0"/>
              <a:t>, por </a:t>
            </a:r>
            <a:r>
              <a:rPr lang="en-GB" sz="1800" dirty="0" err="1"/>
              <a:t>ejemplo</a:t>
            </a:r>
            <a:r>
              <a:rPr lang="en-GB" sz="1800" dirty="0"/>
              <a:t>, que </a:t>
            </a:r>
            <a:r>
              <a:rPr lang="en-GB" sz="1800" dirty="0" err="1"/>
              <a:t>su</a:t>
            </a:r>
            <a:r>
              <a:rPr lang="en-GB" sz="1800" dirty="0"/>
              <a:t> </a:t>
            </a:r>
            <a:r>
              <a:rPr lang="en-GB" sz="1800" dirty="0" err="1"/>
              <a:t>distribución</a:t>
            </a:r>
            <a:r>
              <a:rPr lang="en-GB" sz="1800" dirty="0"/>
              <a:t> sea normal lo que </a:t>
            </a:r>
            <a:r>
              <a:rPr lang="en-GB" sz="1800" dirty="0" err="1"/>
              <a:t>afecta</a:t>
            </a:r>
            <a:r>
              <a:rPr lang="en-GB" sz="1800" dirty="0"/>
              <a:t> a </a:t>
            </a:r>
            <a:r>
              <a:rPr lang="en-GB" sz="1800" dirty="0" err="1"/>
              <a:t>otros</a:t>
            </a:r>
            <a:r>
              <a:rPr lang="en-GB" sz="1800" dirty="0"/>
              <a:t> </a:t>
            </a:r>
            <a:r>
              <a:rPr lang="en-GB" sz="1800" dirty="0" err="1"/>
              <a:t>componentes</a:t>
            </a:r>
            <a:r>
              <a:rPr lang="en-GB" sz="1800" dirty="0"/>
              <a:t>.</a:t>
            </a:r>
            <a:endParaRPr lang="es-ES" sz="1800" dirty="0"/>
          </a:p>
          <a:p>
            <a:endParaRPr lang="es-ES" sz="1800" dirty="0"/>
          </a:p>
          <a:p>
            <a:r>
              <a:rPr lang="es-ES" sz="1800" dirty="0"/>
              <a:t>No aprende patrones entre datos. Aprende características de los datos de entrenamiento. </a:t>
            </a:r>
          </a:p>
          <a:p>
            <a:endParaRPr lang="es-ES" sz="1800" dirty="0"/>
          </a:p>
          <a:p>
            <a:r>
              <a:rPr lang="es-ES" sz="1800" dirty="0"/>
              <a:t>Realiza su lógica de clasificación justo en el momento de la predicción. </a:t>
            </a:r>
            <a:endParaRPr lang="en-GB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454632-5751-4430-A7A0-C19457DC0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272" y="2213040"/>
            <a:ext cx="385762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0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K-</a:t>
            </a:r>
            <a:r>
              <a:rPr lang="es-ES" dirty="0" err="1">
                <a:solidFill>
                  <a:srgbClr val="FF0000"/>
                </a:solidFill>
              </a:rPr>
              <a:t>nearest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neighbors</a:t>
            </a:r>
            <a:r>
              <a:rPr lang="es-ES" dirty="0">
                <a:solidFill>
                  <a:srgbClr val="FF0000"/>
                </a:solidFill>
              </a:rPr>
              <a:t>: pros &amp; contras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/>
          </a:bodyPr>
          <a:lstStyle/>
          <a:p>
            <a:r>
              <a:rPr lang="es-ES" sz="1800" dirty="0"/>
              <a:t>Como </a:t>
            </a:r>
            <a:r>
              <a:rPr lang="es-ES" sz="1800" b="1" dirty="0"/>
              <a:t>pros</a:t>
            </a:r>
            <a:r>
              <a:rPr lang="es-ES" sz="1800" dirty="0"/>
              <a:t> tiene sobre todo que es sencillo de aprender e implementar. Tiene como </a:t>
            </a:r>
            <a:r>
              <a:rPr lang="es-ES" sz="1800" b="1" dirty="0"/>
              <a:t>contras</a:t>
            </a:r>
            <a:r>
              <a:rPr lang="es-ES" sz="1800" dirty="0"/>
              <a:t> que </a:t>
            </a:r>
            <a:r>
              <a:rPr lang="es-ES" sz="1800" i="1" dirty="0"/>
              <a:t>utiliza todo el </a:t>
            </a:r>
            <a:r>
              <a:rPr lang="es-ES" sz="1800" i="1" dirty="0" err="1"/>
              <a:t>dataset</a:t>
            </a:r>
            <a:r>
              <a:rPr lang="es-ES" sz="1800" dirty="0"/>
              <a:t> para entrenar “cada ejemplo”. </a:t>
            </a:r>
          </a:p>
          <a:p>
            <a:endParaRPr lang="es-ES" sz="1800" dirty="0"/>
          </a:p>
          <a:p>
            <a:r>
              <a:rPr lang="es-ES" sz="1800" dirty="0"/>
              <a:t>Como contra tiene que para predecir tarda más que otros algoritmos. Requiere de uso de mucha memoria y recursos de procesamiento (CPU). </a:t>
            </a:r>
          </a:p>
          <a:p>
            <a:endParaRPr lang="es-ES" sz="1800" dirty="0"/>
          </a:p>
          <a:p>
            <a:r>
              <a:rPr lang="es-ES" sz="1800" dirty="0"/>
              <a:t>Por estas razones </a:t>
            </a:r>
            <a:r>
              <a:rPr lang="es-ES" sz="1800" dirty="0" err="1"/>
              <a:t>kNN</a:t>
            </a:r>
            <a:r>
              <a:rPr lang="es-ES" sz="1800" dirty="0"/>
              <a:t> tiende a funcionar </a:t>
            </a:r>
            <a:r>
              <a:rPr lang="es-ES" sz="1800" i="1" dirty="0"/>
              <a:t>mejor</a:t>
            </a:r>
            <a:r>
              <a:rPr lang="es-ES" sz="1800" dirty="0"/>
              <a:t> en </a:t>
            </a:r>
            <a:r>
              <a:rPr lang="es-ES" sz="1800" dirty="0" err="1"/>
              <a:t>datasets</a:t>
            </a:r>
            <a:r>
              <a:rPr lang="es-ES" sz="1800" dirty="0"/>
              <a:t> pequeños y sin una cantidad enorme de </a:t>
            </a:r>
            <a:r>
              <a:rPr lang="es-ES" sz="1800" dirty="0" err="1"/>
              <a:t>features</a:t>
            </a:r>
            <a:r>
              <a:rPr lang="es-ES" sz="1800" dirty="0"/>
              <a:t> (las columnas).</a:t>
            </a:r>
          </a:p>
          <a:p>
            <a:endParaRPr lang="es-E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CE6BDE-49AA-474A-914B-CFF8AAA53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210" y="2213040"/>
            <a:ext cx="385762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933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K-</a:t>
            </a:r>
            <a:r>
              <a:rPr lang="es-ES" dirty="0" err="1">
                <a:solidFill>
                  <a:srgbClr val="FF0000"/>
                </a:solidFill>
              </a:rPr>
              <a:t>nearest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neighbors</a:t>
            </a:r>
            <a:r>
              <a:rPr lang="es-ES" dirty="0">
                <a:solidFill>
                  <a:srgbClr val="FF0000"/>
                </a:solidFill>
              </a:rPr>
              <a:t>: lógica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s-ES" sz="1800" dirty="0"/>
          </a:p>
          <a:p>
            <a:pPr marL="342900" indent="-342900">
              <a:buFont typeface="+mj-lt"/>
              <a:buAutoNum type="arabicPeriod"/>
            </a:pPr>
            <a:r>
              <a:rPr lang="es-ES" sz="1800" dirty="0"/>
              <a:t>Creamos los conjuntos de datos.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800" dirty="0"/>
              <a:t>“Entrenamos” al modelo con el conjunto de entrenamiento. Memoriza ubicaciones y otros parámetros estadísticos.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800" dirty="0"/>
              <a:t>Elegimos un valor para K.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800" dirty="0"/>
              <a:t>Introducimos una nueva instancia (ejemplo).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800" dirty="0"/>
              <a:t>Analiza las K vecinos más cercanos a la nueva instancia a partir de la distancia euclídea.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800" dirty="0"/>
              <a:t>“Vota” para elegir de qué clase es el nuevo ejemplo.</a:t>
            </a:r>
          </a:p>
          <a:p>
            <a:pPr marL="342900" indent="-342900">
              <a:buFont typeface="+mj-lt"/>
              <a:buAutoNum type="arabicPeriod"/>
            </a:pPr>
            <a:endParaRPr lang="es-ES" sz="1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C27EB2-8F1B-4352-9CEE-1857906C9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018" y="1690688"/>
            <a:ext cx="5257799" cy="458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581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Elegimos K y damos nuevo ejemplo</a:t>
            </a:r>
          </a:p>
        </p:txBody>
      </p:sp>
      <p:pic>
        <p:nvPicPr>
          <p:cNvPr id="4100" name="Picture 4" descr="Image for post">
            <a:extLst>
              <a:ext uri="{FF2B5EF4-FFF2-40B4-BE49-F238E27FC236}">
                <a16:creationId xmlns:a16="http://schemas.microsoft.com/office/drawing/2014/main" id="{5D0A8DCB-BFE3-412F-93A9-08E0B61EC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356" y="1889778"/>
            <a:ext cx="6745287" cy="396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823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Coge los K valores más cercanos según distancia euclídea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2692F5-00BA-463A-BC93-F51638BAF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58748"/>
            <a:ext cx="6667500" cy="4029075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4F057FFF-F6D6-447B-A616-7196CCDAC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531" y="1421946"/>
            <a:ext cx="385762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A14176-F19A-4D21-AFE7-0F4B1D2BF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6893" y="5284245"/>
            <a:ext cx="4152900" cy="59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8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3723</TotalTime>
  <Words>439</Words>
  <Application>Microsoft Office PowerPoint</Application>
  <PresentationFormat>Panorámica</PresentationFormat>
  <Paragraphs>60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Machine Learning - Knn</vt:lpstr>
      <vt:lpstr>Algoritmo de clasificación</vt:lpstr>
      <vt:lpstr>Modelo de Machine Learning</vt:lpstr>
      <vt:lpstr>Algoritmos de clasificación</vt:lpstr>
      <vt:lpstr>K vecinos más próximos K-nearest neighbors </vt:lpstr>
      <vt:lpstr>K-nearest neighbors: pros &amp; contras</vt:lpstr>
      <vt:lpstr>K-nearest neighbors: lógica</vt:lpstr>
      <vt:lpstr>Elegimos K y damos nuevo ejemplo</vt:lpstr>
      <vt:lpstr>Coge los K valores más cercanos según distancia euclídea</vt:lpstr>
      <vt:lpstr>Elige la clase del nuevo ejemplo a partir del conteo de vecinos y distancias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xyang0911@gmail.com</cp:lastModifiedBy>
  <cp:revision>52</cp:revision>
  <dcterms:created xsi:type="dcterms:W3CDTF">2020-05-12T19:48:30Z</dcterms:created>
  <dcterms:modified xsi:type="dcterms:W3CDTF">2021-06-10T10:07:04Z</dcterms:modified>
</cp:coreProperties>
</file>