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26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E42"/>
    <a:srgbClr val="A80C26"/>
    <a:srgbClr val="2261A6"/>
    <a:srgbClr val="DF273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ADC3407-11E9-442A-BD63-36C8BD427456}"/>
              </a:ext>
            </a:extLst>
          </p:cNvPr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信息检索课程第二次实验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向量模型构建与查询实现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蚌埠住了组：张心睿、柳靖洋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2021/5/25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F9FC58F-9C75-4A99-AE72-3433E3C90246}"/>
              </a:ext>
            </a:extLst>
          </p:cNvPr>
          <p:cNvGrpSpPr/>
          <p:nvPr/>
        </p:nvGrpSpPr>
        <p:grpSpPr>
          <a:xfrm>
            <a:off x="4621203" y="5614209"/>
            <a:ext cx="3413664" cy="1252508"/>
            <a:chOff x="675908" y="693106"/>
            <a:chExt cx="9053516" cy="332182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B88046-DA0C-4D62-ABE0-DF4F219BC41E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6D4D4DA-FA36-4DDE-8DFE-C3548A560484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F425B85-D13B-4D06-9EBD-A57DA15BAE6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8E90643-75C2-4D2E-844E-02C863EB465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BBA02-21EB-4A82-BB74-269D5E93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8182C-E697-4CFC-9DE3-700C06A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ABA174-B034-42E5-9496-57266B896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" r="1802"/>
          <a:stretch/>
        </p:blipFill>
        <p:spPr>
          <a:xfrm>
            <a:off x="7875580" y="1396661"/>
            <a:ext cx="4020584" cy="40718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B65CFB-834D-4D94-951B-B070EBA5F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92"/>
          <a:stretch/>
        </p:blipFill>
        <p:spPr>
          <a:xfrm>
            <a:off x="63189" y="1608927"/>
            <a:ext cx="3751378" cy="36401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5D7E38-22EB-46D8-9E9F-6048E554C6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0" t="6586" r="2619"/>
          <a:stretch/>
        </p:blipFill>
        <p:spPr>
          <a:xfrm>
            <a:off x="3814567" y="1396661"/>
            <a:ext cx="4061013" cy="40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7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9A5A06D-BB20-4F12-BE0E-47D6B033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8" y="1497350"/>
            <a:ext cx="4372275" cy="43104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B1BBA02-21EB-4A82-BB74-269D5E93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8182C-E697-4CFC-9DE3-700C06A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A9429F3-6F0F-4BF3-B114-FCB1CA97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991" y="1436935"/>
            <a:ext cx="4443694" cy="44312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E36DAB-8CE6-4850-9BBD-AA1D97F61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127" y="1454368"/>
            <a:ext cx="4377925" cy="439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4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BBA02-21EB-4A82-BB74-269D5E93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8182C-E697-4CFC-9DE3-700C06A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B032A7-66C9-4EF4-97E9-367B97D5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4" y="1854597"/>
            <a:ext cx="3640015" cy="35007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F09FD9-9476-4104-827C-4C896265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179" y="1759433"/>
            <a:ext cx="3921362" cy="37792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D3EBA0-EBA8-40A7-9331-F497725E4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541" y="1671295"/>
            <a:ext cx="3970731" cy="38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zh-CN" altLang="en-US" dirty="0"/>
              <a:t>感谢观看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蚌埠住了：张心睿、柳靖洋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2021/5/25</a:t>
            </a:r>
            <a:endParaRPr lang="en-US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F4A9425-6528-4782-A738-982A41E38201}"/>
              </a:ext>
            </a:extLst>
          </p:cNvPr>
          <p:cNvGrpSpPr/>
          <p:nvPr/>
        </p:nvGrpSpPr>
        <p:grpSpPr>
          <a:xfrm>
            <a:off x="7139655" y="208987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593E324-718B-4BDE-A814-D8F20D970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031A3BF-F619-459C-B1DC-E40D3FBC3C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2D73B5A-006A-4651-B8EB-7798C42F0A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153A6D5-73C5-4B7E-8F91-86614E90A2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338F51A4-22DB-4F02-BFC0-1578746012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298267" y="4555067"/>
            <a:ext cx="42222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cd5ff57-a39c-496a-8f96-726bae8f62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295F385-3757-4F13-BA5E-DCCBDE0A24B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2448" y="0"/>
            <a:ext cx="9263552" cy="6858000"/>
            <a:chOff x="702448" y="0"/>
            <a:chExt cx="9263552" cy="6858000"/>
          </a:xfrm>
        </p:grpSpPr>
        <p:grpSp>
          <p:nvGrpSpPr>
            <p:cNvPr id="3" name="ïśḻîde">
              <a:extLst>
                <a:ext uri="{FF2B5EF4-FFF2-40B4-BE49-F238E27FC236}">
                  <a16:creationId xmlns:a16="http://schemas.microsoft.com/office/drawing/2014/main" id="{8283269A-96F1-4E16-9EFC-3BC0733018BA}"/>
                </a:ext>
              </a:extLst>
            </p:cNvPr>
            <p:cNvGrpSpPr/>
            <p:nvPr/>
          </p:nvGrpSpPr>
          <p:grpSpPr>
            <a:xfrm>
              <a:off x="4622143" y="0"/>
              <a:ext cx="642664" cy="6858000"/>
              <a:chOff x="4622143" y="0"/>
              <a:chExt cx="642664" cy="6858000"/>
            </a:xfrm>
          </p:grpSpPr>
          <p:sp>
            <p:nvSpPr>
              <p:cNvPr id="15" name="îsľïde">
                <a:extLst>
                  <a:ext uri="{FF2B5EF4-FFF2-40B4-BE49-F238E27FC236}">
                    <a16:creationId xmlns:a16="http://schemas.microsoft.com/office/drawing/2014/main" id="{D0664DA5-F8C9-453F-9A35-39619EE7162D}"/>
                  </a:ext>
                </a:extLst>
              </p:cNvPr>
              <p:cNvSpPr/>
              <p:nvPr/>
            </p:nvSpPr>
            <p:spPr bwMode="auto">
              <a:xfrm>
                <a:off x="4907471" y="0"/>
                <a:ext cx="72008" cy="6858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j-ea"/>
                  <a:ea typeface="+mj-ea"/>
                </a:endParaRPr>
              </a:p>
            </p:txBody>
          </p:sp>
          <p:sp>
            <p:nvSpPr>
              <p:cNvPr id="16" name="i$1íḍè">
                <a:extLst>
                  <a:ext uri="{FF2B5EF4-FFF2-40B4-BE49-F238E27FC236}">
                    <a16:creationId xmlns:a16="http://schemas.microsoft.com/office/drawing/2014/main" id="{575F34C4-4FF4-4A4C-BF4A-EE12810C6F15}"/>
                  </a:ext>
                </a:extLst>
              </p:cNvPr>
              <p:cNvSpPr/>
              <p:nvPr/>
            </p:nvSpPr>
            <p:spPr bwMode="auto">
              <a:xfrm>
                <a:off x="4622143" y="1148197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+mj-ea"/>
                    <a:ea typeface="+mj-ea"/>
                  </a:rPr>
                  <a:t>01</a:t>
                </a:r>
              </a:p>
            </p:txBody>
          </p:sp>
          <p:sp>
            <p:nvSpPr>
              <p:cNvPr id="17" name="iṣḷíḍê">
                <a:extLst>
                  <a:ext uri="{FF2B5EF4-FFF2-40B4-BE49-F238E27FC236}">
                    <a16:creationId xmlns:a16="http://schemas.microsoft.com/office/drawing/2014/main" id="{EC7A2CFB-5008-4DAA-AE22-E9F66D3C190B}"/>
                  </a:ext>
                </a:extLst>
              </p:cNvPr>
              <p:cNvSpPr/>
              <p:nvPr/>
            </p:nvSpPr>
            <p:spPr bwMode="auto">
              <a:xfrm>
                <a:off x="4622143" y="2557843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>
                    <a:solidFill>
                      <a:schemeClr val="tx2"/>
                    </a:solidFill>
                    <a:latin typeface="+mj-ea"/>
                    <a:ea typeface="+mj-ea"/>
                  </a:rPr>
                  <a:t>02</a:t>
                </a:r>
              </a:p>
            </p:txBody>
          </p:sp>
          <p:sp>
            <p:nvSpPr>
              <p:cNvPr id="18" name="i$lïďè">
                <a:extLst>
                  <a:ext uri="{FF2B5EF4-FFF2-40B4-BE49-F238E27FC236}">
                    <a16:creationId xmlns:a16="http://schemas.microsoft.com/office/drawing/2014/main" id="{BE89A63C-1DF9-4A49-BC45-A814A5A0FFEF}"/>
                  </a:ext>
                </a:extLst>
              </p:cNvPr>
              <p:cNvSpPr/>
              <p:nvPr/>
            </p:nvSpPr>
            <p:spPr bwMode="auto">
              <a:xfrm>
                <a:off x="4622143" y="3967489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+mj-ea"/>
                    <a:ea typeface="+mj-ea"/>
                  </a:rPr>
                  <a:t>03</a:t>
                </a:r>
              </a:p>
            </p:txBody>
          </p:sp>
          <p:sp>
            <p:nvSpPr>
              <p:cNvPr id="19" name="î$lïḋè">
                <a:extLst>
                  <a:ext uri="{FF2B5EF4-FFF2-40B4-BE49-F238E27FC236}">
                    <a16:creationId xmlns:a16="http://schemas.microsoft.com/office/drawing/2014/main" id="{60362616-91C3-40A8-9D05-795C97E56F77}"/>
                  </a:ext>
                </a:extLst>
              </p:cNvPr>
              <p:cNvSpPr/>
              <p:nvPr/>
            </p:nvSpPr>
            <p:spPr bwMode="auto">
              <a:xfrm>
                <a:off x="4622143" y="5377136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>
                    <a:solidFill>
                      <a:schemeClr val="tx2"/>
                    </a:solidFill>
                    <a:latin typeface="+mj-ea"/>
                    <a:ea typeface="+mj-ea"/>
                  </a:rPr>
                  <a:t>04</a:t>
                </a:r>
              </a:p>
            </p:txBody>
          </p:sp>
        </p:grpSp>
        <p:sp>
          <p:nvSpPr>
            <p:cNvPr id="8" name="ïṣ1ïḋê">
              <a:extLst>
                <a:ext uri="{FF2B5EF4-FFF2-40B4-BE49-F238E27FC236}">
                  <a16:creationId xmlns:a16="http://schemas.microsoft.com/office/drawing/2014/main" id="{DA1A6EDF-BEFE-41BC-9A8E-EFE6BE289F05}"/>
                </a:ext>
              </a:extLst>
            </p:cNvPr>
            <p:cNvSpPr txBox="1"/>
            <p:nvPr/>
          </p:nvSpPr>
          <p:spPr>
            <a:xfrm>
              <a:off x="702448" y="2688603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pPr algn="r"/>
              <a:r>
                <a:rPr lang="zh-CN" altLang="en-US" sz="2400" b="1" dirty="0">
                  <a:latin typeface="+mj-ea"/>
                  <a:ea typeface="+mj-ea"/>
                </a:rPr>
                <a:t>余弦相似度计算</a:t>
              </a:r>
            </a:p>
          </p:txBody>
        </p:sp>
        <p:sp>
          <p:nvSpPr>
            <p:cNvPr id="10" name="îṥḻïḋè">
              <a:extLst>
                <a:ext uri="{FF2B5EF4-FFF2-40B4-BE49-F238E27FC236}">
                  <a16:creationId xmlns:a16="http://schemas.microsoft.com/office/drawing/2014/main" id="{3537D6D4-F934-4531-BB41-CEBCA5D3D86A}"/>
                </a:ext>
              </a:extLst>
            </p:cNvPr>
            <p:cNvSpPr txBox="1"/>
            <p:nvPr/>
          </p:nvSpPr>
          <p:spPr>
            <a:xfrm>
              <a:off x="702448" y="1148197"/>
              <a:ext cx="3728551" cy="51190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pPr algn="r"/>
              <a:r>
                <a:rPr lang="zh-CN" altLang="en-US" sz="2400" b="1" dirty="0">
                  <a:latin typeface="+mj-ea"/>
                  <a:ea typeface="+mj-ea"/>
                </a:rPr>
                <a:t>文档向量</a:t>
              </a:r>
            </a:p>
          </p:txBody>
        </p:sp>
        <p:grpSp>
          <p:nvGrpSpPr>
            <p:cNvPr id="12" name="ïṡlîdè">
              <a:extLst>
                <a:ext uri="{FF2B5EF4-FFF2-40B4-BE49-F238E27FC236}">
                  <a16:creationId xmlns:a16="http://schemas.microsoft.com/office/drawing/2014/main" id="{F2B01660-2E5B-473A-B4F8-7273CCFE67C3}"/>
                </a:ext>
              </a:extLst>
            </p:cNvPr>
            <p:cNvGrpSpPr/>
            <p:nvPr/>
          </p:nvGrpSpPr>
          <p:grpSpPr>
            <a:xfrm>
              <a:off x="6744072" y="2491451"/>
              <a:ext cx="3221928" cy="1233251"/>
              <a:chOff x="6744072" y="2491451"/>
              <a:chExt cx="3221928" cy="1233251"/>
            </a:xfrm>
          </p:grpSpPr>
          <p:sp>
            <p:nvSpPr>
              <p:cNvPr id="13" name="íṧľíḋe">
                <a:extLst>
                  <a:ext uri="{FF2B5EF4-FFF2-40B4-BE49-F238E27FC236}">
                    <a16:creationId xmlns:a16="http://schemas.microsoft.com/office/drawing/2014/main" id="{1E77B988-6830-4D51-BEEE-0DE9764FFF70}"/>
                  </a:ext>
                </a:extLst>
              </p:cNvPr>
              <p:cNvSpPr/>
              <p:nvPr/>
            </p:nvSpPr>
            <p:spPr>
              <a:xfrm>
                <a:off x="6744072" y="3119331"/>
                <a:ext cx="3221928" cy="605371"/>
              </a:xfrm>
              <a:prstGeom prst="rect">
                <a:avLst/>
              </a:prstGeom>
            </p:spPr>
            <p:txBody>
              <a:bodyPr wrap="none" lIns="90000" tIns="46800" rIns="90000" bIns="46800" anchor="ctr" anchorCtr="0"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spc="300" dirty="0">
                    <a:solidFill>
                      <a:schemeClr val="tx2"/>
                    </a:solidFill>
                    <a:latin typeface="+mj-ea"/>
                    <a:ea typeface="+mj-ea"/>
                  </a:rPr>
                  <a:t>CONTENTS</a:t>
                </a:r>
                <a:endParaRPr lang="zh-CN" altLang="en-US" sz="2800" b="1" spc="300" dirty="0">
                  <a:solidFill>
                    <a:schemeClr val="tx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í$ľíḓe">
                <a:extLst>
                  <a:ext uri="{FF2B5EF4-FFF2-40B4-BE49-F238E27FC236}">
                    <a16:creationId xmlns:a16="http://schemas.microsoft.com/office/drawing/2014/main" id="{A355E741-6AE2-4612-A01C-2F9C0262E09D}"/>
                  </a:ext>
                </a:extLst>
              </p:cNvPr>
              <p:cNvSpPr/>
              <p:nvPr/>
            </p:nvSpPr>
            <p:spPr bwMode="auto">
              <a:xfrm>
                <a:off x="6861000" y="2491451"/>
                <a:ext cx="674448" cy="641848"/>
              </a:xfrm>
              <a:custGeom>
                <a:avLst/>
                <a:gdLst>
                  <a:gd name="T0" fmla="*/ 0 w 3951"/>
                  <a:gd name="T1" fmla="*/ 1583116 h 3950"/>
                  <a:gd name="T2" fmla="*/ 108452 w 3951"/>
                  <a:gd name="T3" fmla="*/ 1477575 h 3950"/>
                  <a:gd name="T4" fmla="*/ 1692401 w 3951"/>
                  <a:gd name="T5" fmla="*/ 1477575 h 3950"/>
                  <a:gd name="T6" fmla="*/ 1800397 w 3951"/>
                  <a:gd name="T7" fmla="*/ 1583116 h 3950"/>
                  <a:gd name="T8" fmla="*/ 756431 w 3951"/>
                  <a:gd name="T9" fmla="*/ 771741 h 3950"/>
                  <a:gd name="T10" fmla="*/ 1044422 w 3951"/>
                  <a:gd name="T11" fmla="*/ 771741 h 3950"/>
                  <a:gd name="T12" fmla="*/ 1512406 w 3951"/>
                  <a:gd name="T13" fmla="*/ 771741 h 3950"/>
                  <a:gd name="T14" fmla="*/ 1512406 w 3951"/>
                  <a:gd name="T15" fmla="*/ 1547936 h 3950"/>
                  <a:gd name="T16" fmla="*/ 1044422 w 3951"/>
                  <a:gd name="T17" fmla="*/ 1547936 h 3950"/>
                  <a:gd name="T18" fmla="*/ 756431 w 3951"/>
                  <a:gd name="T19" fmla="*/ 1547936 h 3950"/>
                  <a:gd name="T20" fmla="*/ 288446 w 3951"/>
                  <a:gd name="T21" fmla="*/ 1547936 h 3950"/>
                  <a:gd name="T22" fmla="*/ 288446 w 3951"/>
                  <a:gd name="T23" fmla="*/ 771741 h 3950"/>
                  <a:gd name="T24" fmla="*/ 1296413 w 3951"/>
                  <a:gd name="T25" fmla="*/ 1512755 h 3950"/>
                  <a:gd name="T26" fmla="*/ 1296413 w 3951"/>
                  <a:gd name="T27" fmla="*/ 1301673 h 3950"/>
                  <a:gd name="T28" fmla="*/ 1512406 w 3951"/>
                  <a:gd name="T29" fmla="*/ 1266493 h 3950"/>
                  <a:gd name="T30" fmla="*/ 1296413 w 3951"/>
                  <a:gd name="T31" fmla="*/ 1266493 h 3950"/>
                  <a:gd name="T32" fmla="*/ 1512406 w 3951"/>
                  <a:gd name="T33" fmla="*/ 806922 h 3950"/>
                  <a:gd name="T34" fmla="*/ 1044422 w 3951"/>
                  <a:gd name="T35" fmla="*/ 1512755 h 3950"/>
                  <a:gd name="T36" fmla="*/ 1044422 w 3951"/>
                  <a:gd name="T37" fmla="*/ 1301673 h 3950"/>
                  <a:gd name="T38" fmla="*/ 1260415 w 3951"/>
                  <a:gd name="T39" fmla="*/ 1266493 h 3950"/>
                  <a:gd name="T40" fmla="*/ 1044422 w 3951"/>
                  <a:gd name="T41" fmla="*/ 1266493 h 3950"/>
                  <a:gd name="T42" fmla="*/ 1260415 w 3951"/>
                  <a:gd name="T43" fmla="*/ 806922 h 3950"/>
                  <a:gd name="T44" fmla="*/ 792430 w 3951"/>
                  <a:gd name="T45" fmla="*/ 1512755 h 3950"/>
                  <a:gd name="T46" fmla="*/ 792430 w 3951"/>
                  <a:gd name="T47" fmla="*/ 1301673 h 3950"/>
                  <a:gd name="T48" fmla="*/ 1008423 w 3951"/>
                  <a:gd name="T49" fmla="*/ 1266493 h 3950"/>
                  <a:gd name="T50" fmla="*/ 792430 w 3951"/>
                  <a:gd name="T51" fmla="*/ 1266493 h 3950"/>
                  <a:gd name="T52" fmla="*/ 1008423 w 3951"/>
                  <a:gd name="T53" fmla="*/ 806922 h 3950"/>
                  <a:gd name="T54" fmla="*/ 540438 w 3951"/>
                  <a:gd name="T55" fmla="*/ 1512755 h 3950"/>
                  <a:gd name="T56" fmla="*/ 540438 w 3951"/>
                  <a:gd name="T57" fmla="*/ 1301673 h 3950"/>
                  <a:gd name="T58" fmla="*/ 756431 w 3951"/>
                  <a:gd name="T59" fmla="*/ 1266493 h 3950"/>
                  <a:gd name="T60" fmla="*/ 540438 w 3951"/>
                  <a:gd name="T61" fmla="*/ 1266493 h 3950"/>
                  <a:gd name="T62" fmla="*/ 756431 w 3951"/>
                  <a:gd name="T63" fmla="*/ 806922 h 3950"/>
                  <a:gd name="T64" fmla="*/ 288446 w 3951"/>
                  <a:gd name="T65" fmla="*/ 1512755 h 3950"/>
                  <a:gd name="T66" fmla="*/ 288446 w 3951"/>
                  <a:gd name="T67" fmla="*/ 1301673 h 3950"/>
                  <a:gd name="T68" fmla="*/ 504439 w 3951"/>
                  <a:gd name="T69" fmla="*/ 1266493 h 3950"/>
                  <a:gd name="T70" fmla="*/ 288446 w 3951"/>
                  <a:gd name="T71" fmla="*/ 1266493 h 3950"/>
                  <a:gd name="T72" fmla="*/ 504439 w 3951"/>
                  <a:gd name="T73" fmla="*/ 806922 h 3950"/>
                  <a:gd name="T74" fmla="*/ 0 w 3951"/>
                  <a:gd name="T75" fmla="*/ 316623 h 3950"/>
                  <a:gd name="T76" fmla="*/ 252447 w 3951"/>
                  <a:gd name="T77" fmla="*/ 492525 h 3950"/>
                  <a:gd name="T78" fmla="*/ 1260415 w 3951"/>
                  <a:gd name="T79" fmla="*/ 140721 h 3950"/>
                  <a:gd name="T80" fmla="*/ 1548405 w 3951"/>
                  <a:gd name="T81" fmla="*/ 140721 h 3950"/>
                  <a:gd name="T82" fmla="*/ 1800397 w 3951"/>
                  <a:gd name="T83" fmla="*/ 703607 h 3950"/>
                  <a:gd name="T84" fmla="*/ 1296413 w 3951"/>
                  <a:gd name="T85" fmla="*/ 105541 h 3950"/>
                  <a:gd name="T86" fmla="*/ 1512406 w 3951"/>
                  <a:gd name="T87" fmla="*/ 457345 h 3950"/>
                  <a:gd name="T88" fmla="*/ 288446 w 3951"/>
                  <a:gd name="T89" fmla="*/ 105541 h 3950"/>
                  <a:gd name="T90" fmla="*/ 504439 w 3951"/>
                  <a:gd name="T91" fmla="*/ 457345 h 39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51" h="3950">
                    <a:moveTo>
                      <a:pt x="3556" y="3950"/>
                    </a:moveTo>
                    <a:cubicBezTo>
                      <a:pt x="396" y="3950"/>
                      <a:pt x="396" y="3950"/>
                      <a:pt x="396" y="3950"/>
                    </a:cubicBezTo>
                    <a:cubicBezTo>
                      <a:pt x="177" y="3950"/>
                      <a:pt x="0" y="3773"/>
                      <a:pt x="0" y="3555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244" y="1738"/>
                      <a:pt x="244" y="1738"/>
                      <a:pt x="244" y="1738"/>
                    </a:cubicBezTo>
                    <a:cubicBezTo>
                      <a:pt x="243" y="2424"/>
                      <a:pt x="238" y="3318"/>
                      <a:pt x="238" y="3318"/>
                    </a:cubicBezTo>
                    <a:cubicBezTo>
                      <a:pt x="238" y="3536"/>
                      <a:pt x="494" y="3713"/>
                      <a:pt x="712" y="3713"/>
                    </a:cubicBezTo>
                    <a:cubicBezTo>
                      <a:pt x="3240" y="3713"/>
                      <a:pt x="3240" y="3713"/>
                      <a:pt x="3240" y="3713"/>
                    </a:cubicBezTo>
                    <a:cubicBezTo>
                      <a:pt x="3458" y="3713"/>
                      <a:pt x="3714" y="3536"/>
                      <a:pt x="3714" y="3318"/>
                    </a:cubicBezTo>
                    <a:cubicBezTo>
                      <a:pt x="3714" y="3318"/>
                      <a:pt x="3709" y="2404"/>
                      <a:pt x="3707" y="1738"/>
                    </a:cubicBezTo>
                    <a:cubicBezTo>
                      <a:pt x="3951" y="1738"/>
                      <a:pt x="3951" y="1738"/>
                      <a:pt x="3951" y="1738"/>
                    </a:cubicBezTo>
                    <a:cubicBezTo>
                      <a:pt x="3951" y="3555"/>
                      <a:pt x="3951" y="3555"/>
                      <a:pt x="3951" y="3555"/>
                    </a:cubicBezTo>
                    <a:cubicBezTo>
                      <a:pt x="3951" y="3773"/>
                      <a:pt x="3774" y="3950"/>
                      <a:pt x="3556" y="3950"/>
                    </a:cubicBezTo>
                    <a:close/>
                    <a:moveTo>
                      <a:pt x="1186" y="1733"/>
                    </a:moveTo>
                    <a:cubicBezTo>
                      <a:pt x="1660" y="1733"/>
                      <a:pt x="1660" y="1733"/>
                      <a:pt x="1660" y="1733"/>
                    </a:cubicBezTo>
                    <a:cubicBezTo>
                      <a:pt x="1739" y="1733"/>
                      <a:pt x="1739" y="1733"/>
                      <a:pt x="1739" y="1733"/>
                    </a:cubicBezTo>
                    <a:cubicBezTo>
                      <a:pt x="2213" y="1733"/>
                      <a:pt x="2213" y="1733"/>
                      <a:pt x="2213" y="1733"/>
                    </a:cubicBezTo>
                    <a:cubicBezTo>
                      <a:pt x="2292" y="1733"/>
                      <a:pt x="2292" y="1733"/>
                      <a:pt x="2292" y="1733"/>
                    </a:cubicBezTo>
                    <a:cubicBezTo>
                      <a:pt x="2766" y="1733"/>
                      <a:pt x="2766" y="1733"/>
                      <a:pt x="2766" y="1733"/>
                    </a:cubicBezTo>
                    <a:cubicBezTo>
                      <a:pt x="2845" y="1733"/>
                      <a:pt x="2845" y="1733"/>
                      <a:pt x="2845" y="1733"/>
                    </a:cubicBezTo>
                    <a:cubicBezTo>
                      <a:pt x="3319" y="1733"/>
                      <a:pt x="3319" y="1733"/>
                      <a:pt x="3319" y="1733"/>
                    </a:cubicBezTo>
                    <a:cubicBezTo>
                      <a:pt x="3398" y="1733"/>
                      <a:pt x="3398" y="1733"/>
                      <a:pt x="3398" y="1733"/>
                    </a:cubicBezTo>
                    <a:cubicBezTo>
                      <a:pt x="3398" y="3476"/>
                      <a:pt x="3398" y="3476"/>
                      <a:pt x="3398" y="3476"/>
                    </a:cubicBezTo>
                    <a:cubicBezTo>
                      <a:pt x="3319" y="3476"/>
                      <a:pt x="3319" y="3476"/>
                      <a:pt x="3319" y="3476"/>
                    </a:cubicBezTo>
                    <a:cubicBezTo>
                      <a:pt x="2845" y="3476"/>
                      <a:pt x="2845" y="3476"/>
                      <a:pt x="2845" y="3476"/>
                    </a:cubicBezTo>
                    <a:cubicBezTo>
                      <a:pt x="2766" y="3476"/>
                      <a:pt x="2766" y="3476"/>
                      <a:pt x="2766" y="3476"/>
                    </a:cubicBezTo>
                    <a:cubicBezTo>
                      <a:pt x="2292" y="3476"/>
                      <a:pt x="2292" y="3476"/>
                      <a:pt x="2292" y="3476"/>
                    </a:cubicBezTo>
                    <a:cubicBezTo>
                      <a:pt x="2213" y="3476"/>
                      <a:pt x="2213" y="3476"/>
                      <a:pt x="2213" y="3476"/>
                    </a:cubicBezTo>
                    <a:cubicBezTo>
                      <a:pt x="1739" y="3476"/>
                      <a:pt x="1739" y="3476"/>
                      <a:pt x="1739" y="3476"/>
                    </a:cubicBezTo>
                    <a:cubicBezTo>
                      <a:pt x="1660" y="3476"/>
                      <a:pt x="1660" y="3476"/>
                      <a:pt x="1660" y="3476"/>
                    </a:cubicBezTo>
                    <a:cubicBezTo>
                      <a:pt x="1186" y="3476"/>
                      <a:pt x="1186" y="3476"/>
                      <a:pt x="1186" y="3476"/>
                    </a:cubicBezTo>
                    <a:cubicBezTo>
                      <a:pt x="1107" y="3476"/>
                      <a:pt x="1107" y="3476"/>
                      <a:pt x="1107" y="3476"/>
                    </a:cubicBezTo>
                    <a:cubicBezTo>
                      <a:pt x="633" y="3476"/>
                      <a:pt x="633" y="3476"/>
                      <a:pt x="633" y="3476"/>
                    </a:cubicBezTo>
                    <a:cubicBezTo>
                      <a:pt x="554" y="3476"/>
                      <a:pt x="554" y="3476"/>
                      <a:pt x="554" y="3476"/>
                    </a:cubicBezTo>
                    <a:cubicBezTo>
                      <a:pt x="554" y="1733"/>
                      <a:pt x="554" y="1733"/>
                      <a:pt x="554" y="1733"/>
                    </a:cubicBezTo>
                    <a:cubicBezTo>
                      <a:pt x="633" y="1733"/>
                      <a:pt x="633" y="1733"/>
                      <a:pt x="633" y="1733"/>
                    </a:cubicBezTo>
                    <a:cubicBezTo>
                      <a:pt x="1107" y="1733"/>
                      <a:pt x="1107" y="1733"/>
                      <a:pt x="1107" y="1733"/>
                    </a:cubicBezTo>
                    <a:lnTo>
                      <a:pt x="1186" y="1733"/>
                    </a:lnTo>
                    <a:close/>
                    <a:moveTo>
                      <a:pt x="2845" y="3397"/>
                    </a:moveTo>
                    <a:cubicBezTo>
                      <a:pt x="3319" y="3397"/>
                      <a:pt x="3319" y="3397"/>
                      <a:pt x="3319" y="3397"/>
                    </a:cubicBezTo>
                    <a:cubicBezTo>
                      <a:pt x="3319" y="2923"/>
                      <a:pt x="3319" y="2923"/>
                      <a:pt x="3319" y="2923"/>
                    </a:cubicBezTo>
                    <a:cubicBezTo>
                      <a:pt x="2845" y="2923"/>
                      <a:pt x="2845" y="2923"/>
                      <a:pt x="2845" y="2923"/>
                    </a:cubicBezTo>
                    <a:lnTo>
                      <a:pt x="2845" y="3397"/>
                    </a:lnTo>
                    <a:close/>
                    <a:moveTo>
                      <a:pt x="2845" y="2844"/>
                    </a:moveTo>
                    <a:cubicBezTo>
                      <a:pt x="3319" y="2844"/>
                      <a:pt x="3319" y="2844"/>
                      <a:pt x="3319" y="2844"/>
                    </a:cubicBezTo>
                    <a:cubicBezTo>
                      <a:pt x="3319" y="2370"/>
                      <a:pt x="3319" y="2370"/>
                      <a:pt x="3319" y="2370"/>
                    </a:cubicBezTo>
                    <a:cubicBezTo>
                      <a:pt x="2845" y="2370"/>
                      <a:pt x="2845" y="2370"/>
                      <a:pt x="2845" y="2370"/>
                    </a:cubicBezTo>
                    <a:lnTo>
                      <a:pt x="2845" y="2844"/>
                    </a:lnTo>
                    <a:close/>
                    <a:moveTo>
                      <a:pt x="2845" y="2291"/>
                    </a:moveTo>
                    <a:cubicBezTo>
                      <a:pt x="3319" y="2291"/>
                      <a:pt x="3319" y="2291"/>
                      <a:pt x="3319" y="2291"/>
                    </a:cubicBezTo>
                    <a:cubicBezTo>
                      <a:pt x="3319" y="1812"/>
                      <a:pt x="3319" y="1812"/>
                      <a:pt x="3319" y="1812"/>
                    </a:cubicBezTo>
                    <a:cubicBezTo>
                      <a:pt x="2845" y="1812"/>
                      <a:pt x="2845" y="1812"/>
                      <a:pt x="2845" y="1812"/>
                    </a:cubicBezTo>
                    <a:lnTo>
                      <a:pt x="2845" y="2291"/>
                    </a:lnTo>
                    <a:close/>
                    <a:moveTo>
                      <a:pt x="2292" y="3397"/>
                    </a:moveTo>
                    <a:cubicBezTo>
                      <a:pt x="2766" y="3397"/>
                      <a:pt x="2766" y="3397"/>
                      <a:pt x="2766" y="3397"/>
                    </a:cubicBezTo>
                    <a:cubicBezTo>
                      <a:pt x="2766" y="2923"/>
                      <a:pt x="2766" y="2923"/>
                      <a:pt x="2766" y="2923"/>
                    </a:cubicBezTo>
                    <a:cubicBezTo>
                      <a:pt x="2292" y="2923"/>
                      <a:pt x="2292" y="2923"/>
                      <a:pt x="2292" y="2923"/>
                    </a:cubicBezTo>
                    <a:lnTo>
                      <a:pt x="2292" y="3397"/>
                    </a:lnTo>
                    <a:close/>
                    <a:moveTo>
                      <a:pt x="2292" y="2844"/>
                    </a:moveTo>
                    <a:cubicBezTo>
                      <a:pt x="2766" y="2844"/>
                      <a:pt x="2766" y="2844"/>
                      <a:pt x="2766" y="2844"/>
                    </a:cubicBezTo>
                    <a:cubicBezTo>
                      <a:pt x="2766" y="2370"/>
                      <a:pt x="2766" y="2370"/>
                      <a:pt x="2766" y="2370"/>
                    </a:cubicBezTo>
                    <a:cubicBezTo>
                      <a:pt x="2292" y="2370"/>
                      <a:pt x="2292" y="2370"/>
                      <a:pt x="2292" y="2370"/>
                    </a:cubicBezTo>
                    <a:lnTo>
                      <a:pt x="2292" y="2844"/>
                    </a:lnTo>
                    <a:close/>
                    <a:moveTo>
                      <a:pt x="2292" y="2291"/>
                    </a:moveTo>
                    <a:cubicBezTo>
                      <a:pt x="2766" y="2291"/>
                      <a:pt x="2766" y="2291"/>
                      <a:pt x="2766" y="2291"/>
                    </a:cubicBezTo>
                    <a:cubicBezTo>
                      <a:pt x="2766" y="1812"/>
                      <a:pt x="2766" y="1812"/>
                      <a:pt x="2766" y="1812"/>
                    </a:cubicBezTo>
                    <a:cubicBezTo>
                      <a:pt x="2292" y="1812"/>
                      <a:pt x="2292" y="1812"/>
                      <a:pt x="2292" y="1812"/>
                    </a:cubicBezTo>
                    <a:lnTo>
                      <a:pt x="2292" y="2291"/>
                    </a:lnTo>
                    <a:close/>
                    <a:moveTo>
                      <a:pt x="1739" y="3397"/>
                    </a:moveTo>
                    <a:cubicBezTo>
                      <a:pt x="2213" y="3397"/>
                      <a:pt x="2213" y="3397"/>
                      <a:pt x="2213" y="3397"/>
                    </a:cubicBezTo>
                    <a:cubicBezTo>
                      <a:pt x="2213" y="2923"/>
                      <a:pt x="2213" y="2923"/>
                      <a:pt x="2213" y="2923"/>
                    </a:cubicBezTo>
                    <a:cubicBezTo>
                      <a:pt x="1739" y="2923"/>
                      <a:pt x="1739" y="2923"/>
                      <a:pt x="1739" y="2923"/>
                    </a:cubicBezTo>
                    <a:lnTo>
                      <a:pt x="1739" y="3397"/>
                    </a:lnTo>
                    <a:close/>
                    <a:moveTo>
                      <a:pt x="1739" y="2844"/>
                    </a:moveTo>
                    <a:cubicBezTo>
                      <a:pt x="2213" y="2844"/>
                      <a:pt x="2213" y="2844"/>
                      <a:pt x="2213" y="2844"/>
                    </a:cubicBezTo>
                    <a:cubicBezTo>
                      <a:pt x="2213" y="2370"/>
                      <a:pt x="2213" y="2370"/>
                      <a:pt x="2213" y="2370"/>
                    </a:cubicBezTo>
                    <a:cubicBezTo>
                      <a:pt x="1739" y="2370"/>
                      <a:pt x="1739" y="2370"/>
                      <a:pt x="1739" y="2370"/>
                    </a:cubicBezTo>
                    <a:lnTo>
                      <a:pt x="1739" y="2844"/>
                    </a:lnTo>
                    <a:close/>
                    <a:moveTo>
                      <a:pt x="1739" y="2291"/>
                    </a:moveTo>
                    <a:cubicBezTo>
                      <a:pt x="2213" y="2291"/>
                      <a:pt x="2213" y="2291"/>
                      <a:pt x="2213" y="2291"/>
                    </a:cubicBezTo>
                    <a:cubicBezTo>
                      <a:pt x="2213" y="1812"/>
                      <a:pt x="2213" y="1812"/>
                      <a:pt x="2213" y="1812"/>
                    </a:cubicBezTo>
                    <a:cubicBezTo>
                      <a:pt x="1739" y="1812"/>
                      <a:pt x="1739" y="1812"/>
                      <a:pt x="1739" y="1812"/>
                    </a:cubicBezTo>
                    <a:lnTo>
                      <a:pt x="1739" y="2291"/>
                    </a:lnTo>
                    <a:close/>
                    <a:moveTo>
                      <a:pt x="1186" y="3397"/>
                    </a:moveTo>
                    <a:cubicBezTo>
                      <a:pt x="1660" y="3397"/>
                      <a:pt x="1660" y="3397"/>
                      <a:pt x="1660" y="3397"/>
                    </a:cubicBezTo>
                    <a:cubicBezTo>
                      <a:pt x="1660" y="2923"/>
                      <a:pt x="1660" y="2923"/>
                      <a:pt x="1660" y="2923"/>
                    </a:cubicBezTo>
                    <a:cubicBezTo>
                      <a:pt x="1186" y="2923"/>
                      <a:pt x="1186" y="2923"/>
                      <a:pt x="1186" y="2923"/>
                    </a:cubicBezTo>
                    <a:lnTo>
                      <a:pt x="1186" y="3397"/>
                    </a:lnTo>
                    <a:close/>
                    <a:moveTo>
                      <a:pt x="1186" y="2844"/>
                    </a:moveTo>
                    <a:cubicBezTo>
                      <a:pt x="1660" y="2844"/>
                      <a:pt x="1660" y="2844"/>
                      <a:pt x="1660" y="2844"/>
                    </a:cubicBezTo>
                    <a:cubicBezTo>
                      <a:pt x="1660" y="2370"/>
                      <a:pt x="1660" y="2370"/>
                      <a:pt x="1660" y="2370"/>
                    </a:cubicBezTo>
                    <a:cubicBezTo>
                      <a:pt x="1186" y="2370"/>
                      <a:pt x="1186" y="2370"/>
                      <a:pt x="1186" y="2370"/>
                    </a:cubicBezTo>
                    <a:lnTo>
                      <a:pt x="1186" y="2844"/>
                    </a:lnTo>
                    <a:close/>
                    <a:moveTo>
                      <a:pt x="1186" y="2291"/>
                    </a:moveTo>
                    <a:cubicBezTo>
                      <a:pt x="1660" y="2291"/>
                      <a:pt x="1660" y="2291"/>
                      <a:pt x="1660" y="2291"/>
                    </a:cubicBezTo>
                    <a:cubicBezTo>
                      <a:pt x="1660" y="1812"/>
                      <a:pt x="1660" y="1812"/>
                      <a:pt x="1660" y="1812"/>
                    </a:cubicBezTo>
                    <a:cubicBezTo>
                      <a:pt x="1186" y="1812"/>
                      <a:pt x="1186" y="1812"/>
                      <a:pt x="1186" y="1812"/>
                    </a:cubicBezTo>
                    <a:lnTo>
                      <a:pt x="1186" y="2291"/>
                    </a:lnTo>
                    <a:close/>
                    <a:moveTo>
                      <a:pt x="633" y="3397"/>
                    </a:moveTo>
                    <a:cubicBezTo>
                      <a:pt x="1107" y="3397"/>
                      <a:pt x="1107" y="3397"/>
                      <a:pt x="1107" y="3397"/>
                    </a:cubicBezTo>
                    <a:cubicBezTo>
                      <a:pt x="1107" y="2923"/>
                      <a:pt x="1107" y="2923"/>
                      <a:pt x="1107" y="2923"/>
                    </a:cubicBezTo>
                    <a:cubicBezTo>
                      <a:pt x="633" y="2923"/>
                      <a:pt x="633" y="2923"/>
                      <a:pt x="633" y="2923"/>
                    </a:cubicBezTo>
                    <a:lnTo>
                      <a:pt x="633" y="3397"/>
                    </a:lnTo>
                    <a:close/>
                    <a:moveTo>
                      <a:pt x="633" y="2844"/>
                    </a:moveTo>
                    <a:cubicBezTo>
                      <a:pt x="1107" y="2844"/>
                      <a:pt x="1107" y="2844"/>
                      <a:pt x="1107" y="2844"/>
                    </a:cubicBezTo>
                    <a:cubicBezTo>
                      <a:pt x="1107" y="2370"/>
                      <a:pt x="1107" y="2370"/>
                      <a:pt x="1107" y="2370"/>
                    </a:cubicBezTo>
                    <a:cubicBezTo>
                      <a:pt x="633" y="2370"/>
                      <a:pt x="633" y="2370"/>
                      <a:pt x="633" y="2370"/>
                    </a:cubicBezTo>
                    <a:lnTo>
                      <a:pt x="633" y="2844"/>
                    </a:lnTo>
                    <a:close/>
                    <a:moveTo>
                      <a:pt x="633" y="2291"/>
                    </a:moveTo>
                    <a:cubicBezTo>
                      <a:pt x="1107" y="2291"/>
                      <a:pt x="1107" y="2291"/>
                      <a:pt x="1107" y="2291"/>
                    </a:cubicBezTo>
                    <a:cubicBezTo>
                      <a:pt x="1107" y="1812"/>
                      <a:pt x="1107" y="1812"/>
                      <a:pt x="1107" y="1812"/>
                    </a:cubicBezTo>
                    <a:cubicBezTo>
                      <a:pt x="633" y="1812"/>
                      <a:pt x="633" y="1812"/>
                      <a:pt x="633" y="1812"/>
                    </a:cubicBezTo>
                    <a:lnTo>
                      <a:pt x="633" y="2291"/>
                    </a:lnTo>
                    <a:close/>
                    <a:moveTo>
                      <a:pt x="0" y="711"/>
                    </a:moveTo>
                    <a:cubicBezTo>
                      <a:pt x="0" y="493"/>
                      <a:pt x="177" y="316"/>
                      <a:pt x="396" y="316"/>
                    </a:cubicBezTo>
                    <a:cubicBezTo>
                      <a:pt x="554" y="316"/>
                      <a:pt x="554" y="316"/>
                      <a:pt x="554" y="316"/>
                    </a:cubicBezTo>
                    <a:cubicBezTo>
                      <a:pt x="554" y="1106"/>
                      <a:pt x="554" y="1106"/>
                      <a:pt x="554" y="1106"/>
                    </a:cubicBezTo>
                    <a:cubicBezTo>
                      <a:pt x="870" y="1106"/>
                      <a:pt x="858" y="1106"/>
                      <a:pt x="1186" y="1106"/>
                    </a:cubicBezTo>
                    <a:cubicBezTo>
                      <a:pt x="1186" y="316"/>
                      <a:pt x="1186" y="316"/>
                      <a:pt x="1186" y="316"/>
                    </a:cubicBezTo>
                    <a:cubicBezTo>
                      <a:pt x="2766" y="316"/>
                      <a:pt x="2766" y="316"/>
                      <a:pt x="2766" y="316"/>
                    </a:cubicBezTo>
                    <a:cubicBezTo>
                      <a:pt x="2766" y="1106"/>
                      <a:pt x="2766" y="1106"/>
                      <a:pt x="2766" y="1106"/>
                    </a:cubicBezTo>
                    <a:cubicBezTo>
                      <a:pt x="3070" y="1106"/>
                      <a:pt x="3070" y="1106"/>
                      <a:pt x="3398" y="1106"/>
                    </a:cubicBezTo>
                    <a:cubicBezTo>
                      <a:pt x="3398" y="316"/>
                      <a:pt x="3398" y="316"/>
                      <a:pt x="3398" y="316"/>
                    </a:cubicBezTo>
                    <a:cubicBezTo>
                      <a:pt x="3556" y="316"/>
                      <a:pt x="3556" y="316"/>
                      <a:pt x="3556" y="316"/>
                    </a:cubicBezTo>
                    <a:cubicBezTo>
                      <a:pt x="3774" y="316"/>
                      <a:pt x="3951" y="493"/>
                      <a:pt x="3951" y="711"/>
                    </a:cubicBezTo>
                    <a:cubicBezTo>
                      <a:pt x="3951" y="1580"/>
                      <a:pt x="3951" y="1580"/>
                      <a:pt x="3951" y="1580"/>
                    </a:cubicBezTo>
                    <a:cubicBezTo>
                      <a:pt x="2260" y="1580"/>
                      <a:pt x="1897" y="1580"/>
                      <a:pt x="0" y="1580"/>
                    </a:cubicBezTo>
                    <a:lnTo>
                      <a:pt x="0" y="711"/>
                    </a:lnTo>
                    <a:close/>
                    <a:moveTo>
                      <a:pt x="2845" y="237"/>
                    </a:moveTo>
                    <a:cubicBezTo>
                      <a:pt x="2845" y="106"/>
                      <a:pt x="2951" y="0"/>
                      <a:pt x="3082" y="0"/>
                    </a:cubicBezTo>
                    <a:cubicBezTo>
                      <a:pt x="3213" y="0"/>
                      <a:pt x="3319" y="106"/>
                      <a:pt x="3319" y="237"/>
                    </a:cubicBezTo>
                    <a:cubicBezTo>
                      <a:pt x="3319" y="1027"/>
                      <a:pt x="3319" y="1027"/>
                      <a:pt x="3319" y="1027"/>
                    </a:cubicBezTo>
                    <a:cubicBezTo>
                      <a:pt x="3319" y="1027"/>
                      <a:pt x="3138" y="1027"/>
                      <a:pt x="2845" y="1027"/>
                    </a:cubicBezTo>
                    <a:cubicBezTo>
                      <a:pt x="2845" y="891"/>
                      <a:pt x="2845" y="237"/>
                      <a:pt x="2845" y="237"/>
                    </a:cubicBezTo>
                    <a:close/>
                    <a:moveTo>
                      <a:pt x="633" y="237"/>
                    </a:moveTo>
                    <a:cubicBezTo>
                      <a:pt x="633" y="106"/>
                      <a:pt x="739" y="0"/>
                      <a:pt x="870" y="0"/>
                    </a:cubicBezTo>
                    <a:cubicBezTo>
                      <a:pt x="1001" y="0"/>
                      <a:pt x="1107" y="106"/>
                      <a:pt x="1107" y="237"/>
                    </a:cubicBezTo>
                    <a:cubicBezTo>
                      <a:pt x="1107" y="1027"/>
                      <a:pt x="1107" y="1027"/>
                      <a:pt x="1107" y="1027"/>
                    </a:cubicBezTo>
                    <a:cubicBezTo>
                      <a:pt x="1107" y="1027"/>
                      <a:pt x="847" y="1027"/>
                      <a:pt x="633" y="1027"/>
                    </a:cubicBezTo>
                    <a:cubicBezTo>
                      <a:pt x="633" y="1072"/>
                      <a:pt x="633" y="237"/>
                      <a:pt x="633" y="23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0" name="ïṣ1ïḋê">
            <a:extLst>
              <a:ext uri="{FF2B5EF4-FFF2-40B4-BE49-F238E27FC236}">
                <a16:creationId xmlns:a16="http://schemas.microsoft.com/office/drawing/2014/main" id="{793B8FDB-E1BF-46D7-9253-E3DDCFFBA3E1}"/>
              </a:ext>
            </a:extLst>
          </p:cNvPr>
          <p:cNvSpPr txBox="1"/>
          <p:nvPr/>
        </p:nvSpPr>
        <p:spPr>
          <a:xfrm>
            <a:off x="702448" y="4109586"/>
            <a:ext cx="3728551" cy="381143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r"/>
            <a:r>
              <a:rPr lang="en-US" altLang="zh-CN" sz="2400" b="1" dirty="0" err="1">
                <a:latin typeface="+mj-ea"/>
                <a:ea typeface="+mj-ea"/>
              </a:rPr>
              <a:t>TopK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21" name="ïṣ1ïḋê">
            <a:extLst>
              <a:ext uri="{FF2B5EF4-FFF2-40B4-BE49-F238E27FC236}">
                <a16:creationId xmlns:a16="http://schemas.microsoft.com/office/drawing/2014/main" id="{280AD624-86C7-409B-8334-135A39B81D46}"/>
              </a:ext>
            </a:extLst>
          </p:cNvPr>
          <p:cNvSpPr txBox="1"/>
          <p:nvPr/>
        </p:nvSpPr>
        <p:spPr>
          <a:xfrm>
            <a:off x="702448" y="5519231"/>
            <a:ext cx="3728551" cy="381143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r"/>
            <a:r>
              <a:rPr lang="zh-CN" altLang="en-US" sz="2400" b="1" dirty="0">
                <a:latin typeface="+mj-ea"/>
                <a:ea typeface="+mj-ea"/>
              </a:rPr>
              <a:t>查询展示</a:t>
            </a:r>
          </a:p>
        </p:txBody>
      </p:sp>
    </p:spTree>
    <p:extLst>
      <p:ext uri="{BB962C8B-B14F-4D97-AF65-F5344CB8AC3E}">
        <p14:creationId xmlns:p14="http://schemas.microsoft.com/office/powerpoint/2010/main" val="48781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文档向量</a:t>
            </a:r>
            <a:endParaRPr lang="zh-CN" altLang="en-US" b="0" dirty="0">
              <a:latin typeface="+mj-ea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D5F98-D7C2-47ED-85D5-2B4A13A47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BBA02-21EB-4A82-BB74-269D5E93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文档向量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8182C-E697-4CFC-9DE3-700C06A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74CD04-E31E-4E95-9ACA-72D5718B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54" y="1297897"/>
            <a:ext cx="2514599" cy="53225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07AF74-D7A0-4E6A-967B-D610D2E12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60"/>
          <a:stretch/>
        </p:blipFill>
        <p:spPr>
          <a:xfrm>
            <a:off x="1644977" y="1297897"/>
            <a:ext cx="2326364" cy="53768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10ED067-CC0C-4AEA-8C71-374E284DDF4F}"/>
              </a:ext>
            </a:extLst>
          </p:cNvPr>
          <p:cNvSpPr/>
          <p:nvPr/>
        </p:nvSpPr>
        <p:spPr>
          <a:xfrm>
            <a:off x="2702022" y="3846341"/>
            <a:ext cx="31918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t</a:t>
            </a:r>
            <a:r>
              <a:rPr lang="en-US" altLang="zh-CN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f</a:t>
            </a:r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/</a:t>
            </a:r>
            <a:r>
              <a:rPr lang="en-US" altLang="zh-CN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totalnum</a:t>
            </a:r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 * </a:t>
            </a:r>
            <a:r>
              <a:rPr lang="en-US" altLang="zh-CN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idf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281F9D-3CC5-4858-AE04-87B33B929166}"/>
              </a:ext>
            </a:extLst>
          </p:cNvPr>
          <p:cNvSpPr/>
          <p:nvPr/>
        </p:nvSpPr>
        <p:spPr>
          <a:xfrm>
            <a:off x="7557376" y="3846341"/>
            <a:ext cx="44920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(0.5+0.5*</a:t>
            </a:r>
            <a:r>
              <a:rPr lang="en-US" altLang="zh-CN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t</a:t>
            </a:r>
            <a:r>
              <a:rPr lang="en-US" altLang="zh-CN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f</a:t>
            </a:r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/max(</a:t>
            </a:r>
            <a:r>
              <a:rPr lang="en-US" altLang="zh-CN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tf</a:t>
            </a:r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))*</a:t>
            </a:r>
            <a:r>
              <a:rPr lang="en-US" altLang="zh-CN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idf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933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j-ea"/>
              </a:rPr>
              <a:t>余弦相似度计算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D5F98-D7C2-47ED-85D5-2B4A13A47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0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BBA02-21EB-4A82-BB74-269D5E93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余弦相似度计算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8182C-E697-4CFC-9DE3-700C06A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1CE2E7-5F4D-459E-A0D5-91D2DA63C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87" y="1239752"/>
            <a:ext cx="5701635" cy="53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0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b="0" dirty="0" err="1">
                <a:latin typeface="+mj-ea"/>
              </a:rPr>
              <a:t>TopK</a:t>
            </a:r>
            <a:endParaRPr lang="zh-CN" altLang="en-US" b="0" dirty="0">
              <a:latin typeface="+mj-ea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D5F98-D7C2-47ED-85D5-2B4A13A47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1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BBA02-21EB-4A82-BB74-269D5E93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TopK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8182C-E697-4CFC-9DE3-700C06A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C71AF1-A365-4853-BA55-49196BC86842}"/>
              </a:ext>
            </a:extLst>
          </p:cNvPr>
          <p:cNvSpPr/>
          <p:nvPr/>
        </p:nvSpPr>
        <p:spPr>
          <a:xfrm>
            <a:off x="2886634" y="1694347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自己实现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——</a:t>
            </a:r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最大堆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B4CC3A-3D3F-4080-88D5-A7C621A2650C}"/>
              </a:ext>
            </a:extLst>
          </p:cNvPr>
          <p:cNvSpPr/>
          <p:nvPr/>
        </p:nvSpPr>
        <p:spPr>
          <a:xfrm>
            <a:off x="2867271" y="3967405"/>
            <a:ext cx="6455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TreeMap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——</a:t>
            </a:r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红黑树</a:t>
            </a:r>
          </a:p>
        </p:txBody>
      </p:sp>
    </p:spTree>
    <p:extLst>
      <p:ext uri="{BB962C8B-B14F-4D97-AF65-F5344CB8AC3E}">
        <p14:creationId xmlns:p14="http://schemas.microsoft.com/office/powerpoint/2010/main" val="243914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j-ea"/>
              </a:rPr>
              <a:t>查询展示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D5F98-D7C2-47ED-85D5-2B4A13A47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87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5ff57-a39c-496a-8f96-726bae8f6252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370</TotalTime>
  <Words>109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Impact</vt:lpstr>
      <vt:lpstr>主题5</vt:lpstr>
      <vt:lpstr>向量模型构建与查询实现</vt:lpstr>
      <vt:lpstr>PowerPoint 演示文稿</vt:lpstr>
      <vt:lpstr>文档向量</vt:lpstr>
      <vt:lpstr>文档向量</vt:lpstr>
      <vt:lpstr>余弦相似度计算</vt:lpstr>
      <vt:lpstr>余弦相似度计算</vt:lpstr>
      <vt:lpstr>TopK</vt:lpstr>
      <vt:lpstr>TopK</vt:lpstr>
      <vt:lpstr>查询展示</vt:lpstr>
      <vt:lpstr>查询展示</vt:lpstr>
      <vt:lpstr>查询展示</vt:lpstr>
      <vt:lpstr>查询展示</vt:lpstr>
      <vt:lpstr>Thanks. 感谢观看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张 心睿</cp:lastModifiedBy>
  <cp:revision>50</cp:revision>
  <cp:lastPrinted>2017-10-26T16:00:00Z</cp:lastPrinted>
  <dcterms:created xsi:type="dcterms:W3CDTF">2017-10-26T16:00:00Z</dcterms:created>
  <dcterms:modified xsi:type="dcterms:W3CDTF">2021-05-25T07:21:50Z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