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75" r:id="rId3"/>
    <p:sldId id="274" r:id="rId4"/>
    <p:sldId id="277" r:id="rId5"/>
    <p:sldId id="278" r:id="rId6"/>
    <p:sldId id="279" r:id="rId7"/>
    <p:sldId id="257" r:id="rId8"/>
    <p:sldId id="262" r:id="rId9"/>
    <p:sldId id="25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3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0C7D-6E2C-4630-9D01-ECFDF62380F9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6DBB2-5A38-4147-9088-3AA634A0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6DBB2-5A38-4147-9088-3AA634A0AE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r="9470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Figure 1. Phylogenetic tree of HA1 sequences of influenza B viruses. </a:t>
            </a:r>
          </a:p>
          <a:p>
            <a:pPr algn="just"/>
            <a:r>
              <a:rPr lang="en-US" dirty="0"/>
              <a:t>It’s indicated influenza virus B diverging into two lineages co-circulating around the world, named as Yamagata lineage and Victoria lineage.</a:t>
            </a:r>
          </a:p>
        </p:txBody>
      </p:sp>
    </p:spTree>
    <p:extLst>
      <p:ext uri="{BB962C8B-B14F-4D97-AF65-F5344CB8AC3E}">
        <p14:creationId xmlns:p14="http://schemas.microsoft.com/office/powerpoint/2010/main" val="164769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Figure 10. Mapping co-mutation sites detected onto HA1 protein of flu B/Yamagata  (PDB ID: 4NRJ), where the red, blue, cyan and green colors represent 120-loop, 150-loop, 160-loop and 190-helix respectively. The four clusters have been found to cause antigenicity variation, together forming a single large antigenic site with overlapping epitopes. The co-mutation sites are circled and marked with corresponding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6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185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Figure 11. Mapping co-mutation sites detected onto HA1 protein of flu B/Victoria  (PDB ID: 4NRJ), where the red, blue, cyan and green colors represent 120-loop, 150-loop, 160-loop and 190-helix respectively. The four clusters have been found to cause antigenicity variation, together forming a single large antigenic site with overlapping epitopes. The co-mutation sites are circled and marked with corresponding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r="5923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Figure 2. Phylogenetic tree of HA1 sequences of A/H1N1 viruses. </a:t>
            </a:r>
          </a:p>
          <a:p>
            <a:pPr algn="just"/>
            <a:r>
              <a:rPr lang="en-US" dirty="0"/>
              <a:t>It’s clearly divided into two clusters before and after 2009, when the world swine flu pandemic happened.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Figure 3. Phylogenetic tree of HA1 sequences of A/H3N2 viruses. </a:t>
            </a:r>
          </a:p>
          <a:p>
            <a:pPr algn="just"/>
            <a:r>
              <a:rPr lang="en-US" dirty="0"/>
              <a:t>The tree was constructed using 1000 randomly selected sequences, which showed an apparent selecting preference on the evolutionary path of A/H3N2.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772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91" y="685800"/>
            <a:ext cx="5002818" cy="4624598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/>
        </p:nvSpPr>
        <p:spPr>
          <a:xfrm>
            <a:off x="1752600" y="5486400"/>
            <a:ext cx="5486400" cy="80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Figure 4. The network representing the rules of co-mutation sites in H1N1 based on sequences from 2008 to 2011.</a:t>
            </a:r>
          </a:p>
        </p:txBody>
      </p:sp>
    </p:spTree>
    <p:extLst>
      <p:ext uri="{BB962C8B-B14F-4D97-AF65-F5344CB8AC3E}">
        <p14:creationId xmlns:p14="http://schemas.microsoft.com/office/powerpoint/2010/main" val="36441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5170825" cy="4145527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/>
        </p:nvSpPr>
        <p:spPr>
          <a:xfrm>
            <a:off x="1739409" y="5181600"/>
            <a:ext cx="5486400" cy="80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5. The network representing the rule of co-mutation sites in H1N1 based on sequences from 2011 to 2014.</a:t>
            </a:r>
          </a:p>
        </p:txBody>
      </p:sp>
    </p:spTree>
    <p:extLst>
      <p:ext uri="{BB962C8B-B14F-4D97-AF65-F5344CB8AC3E}">
        <p14:creationId xmlns:p14="http://schemas.microsoft.com/office/powerpoint/2010/main" val="400990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r="3882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Figure 6. Site mutations predicted by “</a:t>
            </a:r>
            <a:r>
              <a:rPr lang="en-US" dirty="0" err="1"/>
              <a:t>nextflu</a:t>
            </a:r>
            <a:r>
              <a:rPr lang="en-US" dirty="0"/>
              <a:t>”. The red rectangles are used to highlight the overlap with our prediction (Figure 5).</a:t>
            </a:r>
          </a:p>
        </p:txBody>
      </p:sp>
    </p:spTree>
    <p:extLst>
      <p:ext uri="{BB962C8B-B14F-4D97-AF65-F5344CB8AC3E}">
        <p14:creationId xmlns:p14="http://schemas.microsoft.com/office/powerpoint/2010/main" val="11160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Figure 7. </a:t>
            </a:r>
            <a:r>
              <a:rPr lang="en-SG" dirty="0"/>
              <a:t>Mapping co-mutation sites on HA1 protein of H1N1 (PDB ID: 4EDB).</a:t>
            </a:r>
            <a:r>
              <a:rPr lang="en-SG" dirty="0" smtClean="0"/>
              <a:t>The red</a:t>
            </a:r>
            <a:r>
              <a:rPr lang="en-SG" dirty="0"/>
              <a:t>, blue, yellow, magenta and green </a:t>
            </a:r>
            <a:r>
              <a:rPr lang="en-SG" dirty="0" err="1"/>
              <a:t>colors</a:t>
            </a:r>
            <a:r>
              <a:rPr lang="en-SG" dirty="0"/>
              <a:t> represent the five epitope regions, </a:t>
            </a:r>
            <a:r>
              <a:rPr lang="en-SG" dirty="0" smtClean="0"/>
              <a:t>the tan </a:t>
            </a:r>
            <a:r>
              <a:rPr lang="en-SG" dirty="0" err="1"/>
              <a:t>color</a:t>
            </a:r>
            <a:r>
              <a:rPr lang="en-SG" dirty="0"/>
              <a:t> denotes non-epitope region, and the co-mutation sites are circled </a:t>
            </a:r>
            <a:r>
              <a:rPr lang="en-SG" dirty="0" smtClean="0"/>
              <a:t>and marked </a:t>
            </a:r>
            <a:r>
              <a:rPr lang="en-SG" dirty="0"/>
              <a:t>with corresponding numbers (similarly for the following two figures, </a:t>
            </a:r>
            <a:r>
              <a:rPr lang="en-SG" dirty="0" smtClean="0"/>
              <a:t>i.e. Figure </a:t>
            </a:r>
            <a:r>
              <a:rPr lang="en-SG" dirty="0"/>
              <a:t>8 and 9).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1826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</p:spTree>
    <p:extLst>
      <p:ext uri="{BB962C8B-B14F-4D97-AF65-F5344CB8AC3E}">
        <p14:creationId xmlns:p14="http://schemas.microsoft.com/office/powerpoint/2010/main" val="413953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r="1524"/>
          <a:stretch>
            <a:fillRect/>
          </a:stretch>
        </p:blipFill>
        <p:spPr>
          <a:xfrm>
            <a:off x="1792288" y="612775"/>
            <a:ext cx="5486400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Figure 8. </a:t>
            </a:r>
            <a:r>
              <a:rPr lang="en-SG" dirty="0"/>
              <a:t>Mapping co-mutation sites on HA1 protein of H1N1 (PDB ID: 4EDB)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r="392"/>
          <a:stretch>
            <a:fillRect/>
          </a:stretch>
        </p:blipFill>
        <p:spPr>
          <a:xfrm>
            <a:off x="1792288" y="612775"/>
            <a:ext cx="5486400" cy="50260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638800"/>
            <a:ext cx="5486400" cy="80486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Figure 9. Mapping co-mutation sites on HA1 protein of H3N2 (PDB ID: 2YPG). </a:t>
            </a:r>
          </a:p>
          <a:p>
            <a:pPr algn="just"/>
            <a:r>
              <a:rPr lang="en-US" dirty="0"/>
              <a:t>All sites are distributed on the five epitope regions, colored as red, blue, green, yellow and magenta for epitope A, B, C, D and 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0642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449</Words>
  <Application>Microsoft Office PowerPoint</Application>
  <PresentationFormat>On-screen Show (4:3)</PresentationFormat>
  <Paragraphs>16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#ZHOU XINRUI#</dc:creator>
  <cp:lastModifiedBy>#CHEN HAIFEN#</cp:lastModifiedBy>
  <cp:revision>71</cp:revision>
  <dcterms:created xsi:type="dcterms:W3CDTF">2006-08-16T00:00:00Z</dcterms:created>
  <dcterms:modified xsi:type="dcterms:W3CDTF">2016-08-04T17:38:09Z</dcterms:modified>
</cp:coreProperties>
</file>