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219456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6ZlvWs/O1s7PkjzxkkcjKkVnI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0" y="685800"/>
            <a:ext cx="6857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7640280" y="410040"/>
            <a:ext cx="28128239" cy="21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80880" y="3135240"/>
            <a:ext cx="13700521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380880" y="12641760"/>
            <a:ext cx="13700521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7640280" y="410040"/>
            <a:ext cx="28128239" cy="21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7640280" y="410040"/>
            <a:ext cx="28128239" cy="21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80880" y="3135240"/>
            <a:ext cx="441144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5013360" y="3135240"/>
            <a:ext cx="441144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3" type="body"/>
          </p:nvPr>
        </p:nvSpPr>
        <p:spPr>
          <a:xfrm>
            <a:off x="9645840" y="3135240"/>
            <a:ext cx="441144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4" type="body"/>
          </p:nvPr>
        </p:nvSpPr>
        <p:spPr>
          <a:xfrm>
            <a:off x="380880" y="12641760"/>
            <a:ext cx="441144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5" type="body"/>
          </p:nvPr>
        </p:nvSpPr>
        <p:spPr>
          <a:xfrm>
            <a:off x="5013360" y="12641760"/>
            <a:ext cx="441144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6" type="body"/>
          </p:nvPr>
        </p:nvSpPr>
        <p:spPr>
          <a:xfrm>
            <a:off x="9645840" y="12641760"/>
            <a:ext cx="441144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7640280" y="410040"/>
            <a:ext cx="28128239" cy="21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380880" y="3135240"/>
            <a:ext cx="13700521" cy="18200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7640280" y="410040"/>
            <a:ext cx="28128239" cy="21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80880" y="3135240"/>
            <a:ext cx="13700521" cy="18200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7640280" y="410040"/>
            <a:ext cx="28128239" cy="21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80880" y="3135240"/>
            <a:ext cx="6685560" cy="18200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7401240" y="3135240"/>
            <a:ext cx="6685560" cy="18200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7640280" y="410040"/>
            <a:ext cx="28128239" cy="21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7640280" y="410040"/>
            <a:ext cx="28128239" cy="1005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7640280" y="410040"/>
            <a:ext cx="28128239" cy="21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7401240" y="3135240"/>
            <a:ext cx="6685560" cy="18200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7640280" y="410040"/>
            <a:ext cx="28128239" cy="21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80880" y="3135240"/>
            <a:ext cx="6685560" cy="18200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3"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7640280" y="410040"/>
            <a:ext cx="28128239" cy="21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3" type="body"/>
          </p:nvPr>
        </p:nvSpPr>
        <p:spPr>
          <a:xfrm>
            <a:off x="380880" y="12641760"/>
            <a:ext cx="13700521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7640280" y="410040"/>
            <a:ext cx="28128239" cy="21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4825" spcFirstLastPara="1" rIns="294825" wrap="square" tIns="147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80880" y="3135240"/>
            <a:ext cx="13700521" cy="18200521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4825" spcFirstLastPara="1" rIns="294825" wrap="square" tIns="1476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14981041" y="3135240"/>
            <a:ext cx="13700521" cy="18200521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4825" spcFirstLastPara="1" rIns="294825" wrap="square" tIns="1476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3" type="body"/>
          </p:nvPr>
        </p:nvSpPr>
        <p:spPr>
          <a:xfrm>
            <a:off x="29580841" y="3135240"/>
            <a:ext cx="13700521" cy="18200521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4825" spcFirstLastPara="1" rIns="294825" wrap="square" tIns="1476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9.png"/><Relationship Id="rId13" Type="http://schemas.openxmlformats.org/officeDocument/2006/relationships/image" Target="../media/image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XinshaoAmosWang/ProSelfLC-CVPR2021" TargetMode="External"/><Relationship Id="rId9" Type="http://schemas.openxmlformats.org/officeDocument/2006/relationships/image" Target="../media/image11.png"/><Relationship Id="rId15" Type="http://schemas.openxmlformats.org/officeDocument/2006/relationships/image" Target="../media/image8.png"/><Relationship Id="rId14" Type="http://schemas.openxmlformats.org/officeDocument/2006/relationships/image" Target="../media/image2.png"/><Relationship Id="rId16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/>
        </p:nvSpPr>
        <p:spPr>
          <a:xfrm>
            <a:off x="5745120" y="682991"/>
            <a:ext cx="344706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4825" spcFirstLastPara="1" rIns="294825" wrap="square" tIns="1476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-US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ProSelfLC: Progressive Self Label Correction for</a:t>
            </a:r>
            <a:b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-US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Robust Deep Neural Networks</a:t>
            </a:r>
            <a:b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-US" sz="4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Xinshao Wang</a:t>
            </a:r>
            <a:r>
              <a:rPr baseline="30000" lang="en-US" sz="4500">
                <a:latin typeface="Times New Roman"/>
                <a:ea typeface="Times New Roman"/>
                <a:cs typeface="Times New Roman"/>
                <a:sym typeface="Times New Roman"/>
              </a:rPr>
              <a:t>1, 2</a:t>
            </a:r>
            <a:r>
              <a:rPr i="0" lang="en-US" sz="4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Yang Hua</a:t>
            </a:r>
            <a:r>
              <a:rPr baseline="30000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0" lang="en-US" sz="4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Elyor Kodirov</a:t>
            </a:r>
            <a:r>
              <a:rPr baseline="30000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0" lang="en-US" sz="4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David A. Clifton</a:t>
            </a:r>
            <a:r>
              <a:rPr baseline="30000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0" lang="en-US" sz="4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Neil M. Robertson</a:t>
            </a:r>
            <a:r>
              <a:rPr baseline="30000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1, 3</a:t>
            </a:r>
            <a:b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aseline="30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0" lang="en-US" sz="4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Zenith Ai</a:t>
            </a:r>
            <a:r>
              <a:rPr i="0" lang="en-US" sz="4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UK</a:t>
            </a:r>
            <a:r>
              <a:rPr lang="en-US" sz="47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0" lang="en-US" sz="4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aseline="30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0" lang="en-US" sz="4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Oxford, UK</a:t>
            </a:r>
            <a:r>
              <a:rPr lang="en-US" sz="47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0" lang="en-US" sz="4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0" lang="en-US" sz="4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Queen’s University Belfast, UK</a:t>
            </a:r>
            <a:endParaRPr i="0" sz="4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          {xinshao, elyor}@zenithai.co.uk, {y.hua, n.robertson}@qub.ac.uk, {xinshao.wang, david.clifton}@eng.ox.ac.uk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906360" y="3462480"/>
            <a:ext cx="13415700" cy="17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4825" spcFirstLastPara="1" rIns="294825" wrap="square" tIns="1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label distribution </a:t>
            </a:r>
            <a:r>
              <a:rPr b="1"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</a:t>
            </a:r>
            <a:r>
              <a:rPr b="1"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to learn.</a:t>
            </a:r>
            <a:endParaRPr b="1" sz="4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rtl="0" algn="l"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class: which class has the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probability?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rtl="0" algn="l"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Similarity structure: how each data point is similar to different classes. </a:t>
            </a:r>
            <a:endParaRPr b="1" sz="4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</a:t>
            </a:r>
            <a:r>
              <a:rPr b="1"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verview</a:t>
            </a:r>
            <a:r>
              <a:rPr b="1"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label (target) modification approaches.</a:t>
            </a:r>
            <a:endParaRPr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Times New Roman"/>
              <a:buChar char="⮚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Output regularisation (OR) makes similarity structure smoothed.  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Times New Roman"/>
              <a:buChar char="⮚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Label correction (LC) corrects semantic class and smoothes similarity structure. 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Self LC? To exploit a model’s self knowledge.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rtl="0" algn="l"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methods naively penalise confident outputs without leveraging easily accessible knowledge from other learners or itself.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rtl="0" algn="l"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Non-self LC relies on accurate auxiliary models to generate predictions.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core research </a:t>
            </a:r>
            <a:r>
              <a:rPr b="1" lang="en-US" sz="4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we study:</a:t>
            </a:r>
            <a:endParaRPr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Times New Roman"/>
              <a:buChar char="⮚"/>
            </a:pPr>
            <a:r>
              <a:rPr lang="en-US" sz="3200">
                <a:highlight>
                  <a:srgbClr val="A4C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Self LC, how much should we trust a learner to leverage its knowledge?</a:t>
            </a:r>
            <a:endParaRPr sz="3200">
              <a:highlight>
                <a:srgbClr val="A4C2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The trust score is fixed or updated stage-by-stage in prior work. ProSelfLC modifies the target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 progressively, is end-to-end trainable, and requires negligible extra cost.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⮚"/>
            </a:pPr>
            <a:r>
              <a:rPr lang="en-US" sz="3200">
                <a:highlight>
                  <a:srgbClr val="A4C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Should we penalise a low-entropy status or reward it?</a:t>
            </a:r>
            <a:endParaRPr sz="3200">
              <a:highlight>
                <a:srgbClr val="A4C2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OR methods penalise low entropy while LC rewards it.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ProSelfLC redirects and promotes entropy minimisation, which is in marked contrast to recent practices of confidence penalty [42, 33, 6].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5201959" y="3462480"/>
            <a:ext cx="13415700" cy="17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4825" spcFirstLastPara="1" rIns="294825" wrap="square" tIns="147600">
            <a:noAutofit/>
          </a:bodyPr>
          <a:lstStyle/>
          <a:p>
            <a:pPr indent="-564840" lvl="0" marL="5651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knowledge </a:t>
            </a:r>
            <a:r>
              <a:rPr b="1" lang="en-US" sz="4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4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predefined annotations, how to trust?</a:t>
            </a:r>
            <a:endParaRPr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Times New Roman"/>
              <a:buChar char="⮚"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The design principles of ProSelfLC: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Deep neural networks learn meaningful patterns before fitting noise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: when a model learns from scratch, human annotations are more reliable than its own predictions in the early phase, during which the model is learning simple meaningful patterns before fitting noise [3].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Minimum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 entropy regularisation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: as a learner attains confident knowledge as time progresses, we leverage it to revise annotated labels. This is surrounded by the minimum entropy regularisation [9, 10].</a:t>
            </a:r>
            <a:endParaRPr b="1" sz="4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rtl="0" algn="l"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Progressive and adaptive label correction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trust score </a:t>
            </a: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denotes how much we trust a learner. It is independent of data points, thus being global.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trust score l(p)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indicates how much we trust an output distribution p, which is data-dependent.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29497200" y="3462480"/>
            <a:ext cx="13415700" cy="7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4825" spcFirstLastPara="1" rIns="294825" wrap="square" tIns="147600">
            <a:noAutofit/>
          </a:bodyPr>
          <a:lstStyle/>
          <a:p>
            <a:pPr indent="-564840" lvl="0" marL="5651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20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0760" y="11103120"/>
            <a:ext cx="7024321" cy="21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/>
          <p:nvPr/>
        </p:nvSpPr>
        <p:spPr>
          <a:xfrm>
            <a:off x="29675050" y="16574197"/>
            <a:ext cx="13415700" cy="3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4825" spcFirstLastPara="1" rIns="294825" wrap="square" tIns="147600">
            <a:normAutofit/>
          </a:bodyPr>
          <a:lstStyle/>
          <a:p>
            <a:pPr indent="-564840" lvl="0" marL="5651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Summary/Conclusion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Times New Roman"/>
              <a:buChar char="⮚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ProSelfLC: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enhance the similarity structure information over training classes;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correct the semantic classes of noisy label distributions;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highlight>
                  <a:srgbClr val="A4C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 first method to trust self knowledge progressively and adaptively.</a:t>
            </a:r>
            <a:endParaRPr i="0" sz="3200" u="none" cap="none" strike="noStrike">
              <a:solidFill>
                <a:srgbClr val="000000"/>
              </a:solidFill>
              <a:highlight>
                <a:srgbClr val="A4C2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⮚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Our extensive experiments: </a:t>
            </a:r>
            <a:endParaRPr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highlight>
                  <a:srgbClr val="A4C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defend the entropy minimisation principle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demonstrate the effectiveness of ProSelfLC in clean and noisy settings.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1" marL="565199" rtl="0" algn="l"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Code:  </a:t>
            </a:r>
            <a:r>
              <a:rPr lang="en-US" sz="3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https://github.com/XinshaoAmosWang/ProSelfLC-CVPR2021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4840" lvl="0" marL="565199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0053" y="985799"/>
            <a:ext cx="5110972" cy="18137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50641" y="186463"/>
            <a:ext cx="5924159" cy="251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650" y="309225"/>
            <a:ext cx="2999475" cy="30711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21803" y="309229"/>
            <a:ext cx="3164962" cy="3077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75" y="7681525"/>
            <a:ext cx="14867576" cy="325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775" y="10941498"/>
            <a:ext cx="14867564" cy="324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468475" y="11148425"/>
            <a:ext cx="11053376" cy="4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677212" y="15257316"/>
            <a:ext cx="14238386" cy="576951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16489268" y="20915392"/>
            <a:ext cx="540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lphaLcParenBoth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class correction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23728268" y="20915392"/>
            <a:ext cx="540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Generalisation</a:t>
            </a:r>
            <a:endParaRPr/>
          </a:p>
        </p:txBody>
      </p:sp>
      <p:pic>
        <p:nvPicPr>
          <p:cNvPr id="83" name="Google Shape;83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922435" y="15500850"/>
            <a:ext cx="4000725" cy="11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14">
            <a:alphaModFix/>
          </a:blip>
          <a:srcRect b="7935" l="0" r="0" t="0"/>
          <a:stretch/>
        </p:blipFill>
        <p:spPr>
          <a:xfrm>
            <a:off x="28854050" y="4202375"/>
            <a:ext cx="14701999" cy="52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043303" y="9906550"/>
            <a:ext cx="14409347" cy="58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0534468" y="9310379"/>
            <a:ext cx="540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Wrong fitting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6622525" y="9310375"/>
            <a:ext cx="660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class correction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9662125" y="15711175"/>
            <a:ext cx="612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of noisy subset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536925" y="15711175"/>
            <a:ext cx="660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Generalisation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534475" y="4504850"/>
            <a:ext cx="2172550" cy="19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4410750" y="2202750"/>
            <a:ext cx="150126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2014-05-29T01:41:03Z</dcterms:created>
  <dc:creator>Terry Boult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Colorado at Colorado Springs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