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jDWfU9BuVNSbYjZiIGWoQZ50FJ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e83f6cdc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5e83f6cdc3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e83f6cdc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5e83f6cdc3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e83f6cdc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5e83f6cdc3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e83f6cdc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5e83f6cdc3_0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e83f6cdc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5e83f6cdc3_0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e83f6cdc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5e83f6cdc3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e83f6cdc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5e83f6cdc3_0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e83f6cdc3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5e83f6cdc3_0_1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e83f6cdc3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5e83f6cdc3_0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e83f6cdc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5e83f6cdc3_0_2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e83f6cdc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5e83f6cdc3_0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e83f6cdc3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g5e83f6cdc3_0_2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e83f6cdc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5e83f6cdc3_0_2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e83f6cdc3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5e83f6cdc3_0_2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e83f6cd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g5e83f6cdc3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" name="Google Shape;4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e83f6cdc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" name="Google Shape;54;g5e83f6cdc3_0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e83f6cdc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g5e83f6cdc3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83f6cdc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g5e83f6cdc3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e83f6cdc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g5e83f6cdc3_0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e83f6cdc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g5e83f6cdc3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e83f6cdc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5e83f6cdc3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>
  <p:cSld name="1_Custom Layou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" name="Google Shape;11;p36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type="title"/>
          </p:nvPr>
        </p:nvSpPr>
        <p:spPr>
          <a:xfrm>
            <a:off x="375557" y="332109"/>
            <a:ext cx="11424556" cy="706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Black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4" name="Google Shape;14;p37"/>
          <p:cNvSpPr txBox="1"/>
          <p:nvPr>
            <p:ph idx="1" type="body"/>
          </p:nvPr>
        </p:nvSpPr>
        <p:spPr>
          <a:xfrm>
            <a:off x="375557" y="1166018"/>
            <a:ext cx="11424556" cy="4940868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91425" spcFirstLastPara="1" rIns="91425" wrap="square" tIns="64000">
            <a:noAutofit/>
          </a:bodyPr>
          <a:lstStyle>
            <a:lvl1pPr indent="-335280" lvl="0" marL="457200" algn="l">
              <a:lnSpc>
                <a:spcPct val="116666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Char char="❑"/>
              <a:defRPr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6240" lvl="1" marL="914400" algn="l">
              <a:lnSpc>
                <a:spcPct val="113636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640"/>
              <a:buFont typeface="Noto Sans Symbols"/>
              <a:buChar char="▪"/>
              <a:defRPr sz="2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96239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40"/>
              <a:buFont typeface="Arial"/>
              <a:buChar char="•"/>
              <a:defRPr sz="2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7154" lvl="3" marL="1828800" algn="l">
              <a:lnSpc>
                <a:spcPct val="149973"/>
              </a:lnSpc>
              <a:spcBef>
                <a:spcPts val="300"/>
              </a:spcBef>
              <a:spcAft>
                <a:spcPts val="0"/>
              </a:spcAft>
              <a:buSzPts val="1867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7154" lvl="4" marL="2286000" algn="l">
              <a:lnSpc>
                <a:spcPct val="149973"/>
              </a:lnSpc>
              <a:spcBef>
                <a:spcPts val="300"/>
              </a:spcBef>
              <a:spcAft>
                <a:spcPts val="0"/>
              </a:spcAft>
              <a:buSzPts val="1867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7154" lvl="5" marL="27432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67"/>
              <a:buFont typeface="Arial"/>
              <a:buChar char="■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" name="Google Shape;15;p37"/>
          <p:cNvSpPr txBox="1"/>
          <p:nvPr>
            <p:ph idx="12" type="sldNum"/>
          </p:nvPr>
        </p:nvSpPr>
        <p:spPr>
          <a:xfrm>
            <a:off x="11169611" y="619747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" name="Google Shape;1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57912" y="5961236"/>
            <a:ext cx="1414875" cy="1001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557" y="6279465"/>
            <a:ext cx="1000125" cy="360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0C2140"/>
            </a:gs>
            <a:gs pos="58000">
              <a:srgbClr val="0C2140"/>
            </a:gs>
            <a:gs pos="100000">
              <a:srgbClr val="1C4576"/>
            </a:gs>
          </a:gsLst>
          <a:lin ang="135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b="1" i="0" sz="28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7154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○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■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●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○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7154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■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7154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●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7154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○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7154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67"/>
              <a:buFont typeface="Arial"/>
              <a:buChar char="■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7934092">
            <a:off x="9803182" y="75552"/>
            <a:ext cx="1265226" cy="152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003228">
            <a:off x="11000225" y="1601763"/>
            <a:ext cx="811317" cy="97853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"/>
          <p:cNvSpPr txBox="1"/>
          <p:nvPr/>
        </p:nvSpPr>
        <p:spPr>
          <a:xfrm>
            <a:off x="3066111" y="4424461"/>
            <a:ext cx="6343990" cy="1161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</a:pPr>
            <a:r>
              <a:rPr b="1" lang="en"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Xinshao</a:t>
            </a:r>
            <a:r>
              <a:rPr b="1" i="0" lang="en" sz="2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b="1" lang="en"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(</a:t>
            </a:r>
            <a:r>
              <a:rPr b="1" lang="en"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Amos</a:t>
            </a:r>
            <a:r>
              <a:rPr b="1" lang="en"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) </a:t>
            </a:r>
            <a:r>
              <a:rPr b="1" i="0" lang="en" sz="2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Wang </a:t>
            </a:r>
            <a:r>
              <a:rPr b="1" lang="en"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PhD Student</a:t>
            </a:r>
            <a:endParaRPr b="1" i="0" sz="2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99FCF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" name="Google Shape;25;p1"/>
          <p:cNvSpPr txBox="1"/>
          <p:nvPr/>
        </p:nvSpPr>
        <p:spPr>
          <a:xfrm>
            <a:off x="878600" y="2695050"/>
            <a:ext cx="106377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Paper Reading: </a:t>
            </a:r>
            <a:r>
              <a:rPr b="1" lang="en" sz="24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deep feature space (without retraining/fine-tuning)</a:t>
            </a:r>
            <a:endParaRPr b="1" sz="32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-431800" lvl="0" marL="45720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Black"/>
              <a:buAutoNum type="arabicPeriod"/>
            </a:pPr>
            <a:r>
              <a:rPr b="1" lang="en" sz="32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Detection of abnormal </a:t>
            </a:r>
            <a:r>
              <a:rPr b="1" lang="en" sz="3200">
                <a:solidFill>
                  <a:srgbClr val="FF9900"/>
                </a:solidFill>
                <a:latin typeface="Roboto Black"/>
                <a:ea typeface="Roboto Black"/>
                <a:cs typeface="Roboto Black"/>
                <a:sym typeface="Roboto Black"/>
              </a:rPr>
              <a:t>testing</a:t>
            </a:r>
            <a:r>
              <a:rPr b="1" lang="en" sz="32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 samples (OOD)  &amp; </a:t>
            </a:r>
            <a:endParaRPr b="1" sz="32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-431800" lvl="0" marL="45720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Black"/>
              <a:buAutoNum type="arabicPeriod"/>
            </a:pPr>
            <a:r>
              <a:rPr b="1" lang="en" sz="32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Robust inference (removing noisy </a:t>
            </a:r>
            <a:r>
              <a:rPr b="1" lang="en" sz="3200">
                <a:solidFill>
                  <a:srgbClr val="FF9900"/>
                </a:solidFill>
                <a:latin typeface="Roboto Black"/>
                <a:ea typeface="Roboto Black"/>
                <a:cs typeface="Roboto Black"/>
                <a:sym typeface="Roboto Black"/>
              </a:rPr>
              <a:t>training</a:t>
            </a:r>
            <a:r>
              <a:rPr b="1" lang="en" sz="32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 examples) </a:t>
            </a:r>
            <a:endParaRPr b="1" sz="32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4424" y="915349"/>
            <a:ext cx="2143289" cy="15165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Google Shape;27;p1"/>
          <p:cNvCxnSpPr/>
          <p:nvPr/>
        </p:nvCxnSpPr>
        <p:spPr>
          <a:xfrm>
            <a:off x="1575301" y="4739700"/>
            <a:ext cx="9699000" cy="0"/>
          </a:xfrm>
          <a:prstGeom prst="straightConnector1">
            <a:avLst/>
          </a:prstGeom>
          <a:noFill/>
          <a:ln cap="flat" cmpd="sng" w="9525">
            <a:solidFill>
              <a:srgbClr val="58D6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1"/>
          <p:cNvCxnSpPr/>
          <p:nvPr/>
        </p:nvCxnSpPr>
        <p:spPr>
          <a:xfrm>
            <a:off x="1520200" y="2450075"/>
            <a:ext cx="9754200" cy="0"/>
          </a:xfrm>
          <a:prstGeom prst="straightConnector1">
            <a:avLst/>
          </a:prstGeom>
          <a:noFill/>
          <a:ln cap="flat" cmpd="sng" w="9525">
            <a:solidFill>
              <a:srgbClr val="58D6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" name="Google Shape;2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32661" y="1226379"/>
            <a:ext cx="2508520" cy="904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071" y="264592"/>
            <a:ext cx="1739212" cy="223639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"/>
          <p:cNvSpPr txBox="1"/>
          <p:nvPr/>
        </p:nvSpPr>
        <p:spPr>
          <a:xfrm>
            <a:off x="3066100" y="5816747"/>
            <a:ext cx="6344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</a:pPr>
            <a:r>
              <a:rPr b="1" lang="en"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09</a:t>
            </a:r>
            <a:r>
              <a:rPr b="1" i="0" lang="en" sz="2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b="1" lang="en"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08</a:t>
            </a:r>
            <a:r>
              <a:rPr b="1" i="0" lang="en" sz="2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/2019</a:t>
            </a:r>
            <a:endParaRPr b="1" i="0" sz="2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e83f6cdc3_0_66"/>
          <p:cNvSpPr txBox="1"/>
          <p:nvPr/>
        </p:nvSpPr>
        <p:spPr>
          <a:xfrm>
            <a:off x="3054475" y="6223300"/>
            <a:ext cx="8857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Lee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et al. </a:t>
            </a:r>
            <a:r>
              <a:rPr lang="en" sz="1800">
                <a:solidFill>
                  <a:srgbClr val="FFFFFF"/>
                </a:solidFill>
              </a:rPr>
              <a:t>A Simple Unified Framework for Detecting Out-of-Distribution Samples 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and Adversarial Attacks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800">
                <a:solidFill>
                  <a:srgbClr val="FFFFFF"/>
                </a:solidFill>
              </a:rPr>
              <a:t>NeurIPS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201</a:t>
            </a:r>
            <a:r>
              <a:rPr lang="en" sz="1800">
                <a:solidFill>
                  <a:srgbClr val="FFFFFF"/>
                </a:solidFill>
              </a:rPr>
              <a:t>8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9" name="Google Shape;119;g5e83f6cdc3_0_66"/>
          <p:cNvSpPr txBox="1"/>
          <p:nvPr>
            <p:ph idx="1" type="body"/>
          </p:nvPr>
        </p:nvSpPr>
        <p:spPr>
          <a:xfrm>
            <a:off x="511256" y="1166018"/>
            <a:ext cx="114246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91425" spcFirstLastPara="1" rIns="91425" wrap="square" tIns="64000">
            <a:noAutofit/>
          </a:bodyPr>
          <a:lstStyle/>
          <a:p>
            <a:pPr indent="-36576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Roboto"/>
              <a:buChar char="❑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choose the weight of each layer by training a logistic regression detector using validation samples.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576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Roboto"/>
              <a:buChar char="❑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remark that such weighted averaging of confidence scores can prevent the degradation on the overall performance even in the case when the confidence scores from some layers are not effective: the trained weights (using validation) would be nearly zero for those ineffective layers.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g5e83f6cdc3_0_66"/>
          <p:cNvSpPr txBox="1"/>
          <p:nvPr>
            <p:ph type="title"/>
          </p:nvPr>
        </p:nvSpPr>
        <p:spPr>
          <a:xfrm>
            <a:off x="375557" y="332109"/>
            <a:ext cx="114246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Feature ensemble strategy motivated by Figure 2</a:t>
            </a:r>
            <a:endParaRPr/>
          </a:p>
        </p:txBody>
      </p:sp>
      <p:sp>
        <p:nvSpPr>
          <p:cNvPr id="121" name="Google Shape;121;g5e83f6cdc3_0_66"/>
          <p:cNvSpPr txBox="1"/>
          <p:nvPr>
            <p:ph idx="12" type="sldNum"/>
          </p:nvPr>
        </p:nvSpPr>
        <p:spPr>
          <a:xfrm>
            <a:off x="11169611" y="61974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</a:pPr>
            <a:fld id="{00000000-1234-1234-1234-123412341234}" type="slidenum">
              <a:rPr lang="en" sz="1333"/>
              <a:t>‹#›</a:t>
            </a:fld>
            <a:endParaRPr sz="1333"/>
          </a:p>
        </p:txBody>
      </p:sp>
      <p:sp>
        <p:nvSpPr>
          <p:cNvPr id="122" name="Google Shape;122;g5e83f6cdc3_0_66"/>
          <p:cNvSpPr txBox="1"/>
          <p:nvPr/>
        </p:nvSpPr>
        <p:spPr>
          <a:xfrm>
            <a:off x="511250" y="5200200"/>
            <a:ext cx="106584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e83f6cdc3_0_97"/>
          <p:cNvSpPr txBox="1"/>
          <p:nvPr/>
        </p:nvSpPr>
        <p:spPr>
          <a:xfrm>
            <a:off x="3054475" y="6223300"/>
            <a:ext cx="8857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Lee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et al. </a:t>
            </a:r>
            <a:r>
              <a:rPr lang="en" sz="1800">
                <a:solidFill>
                  <a:srgbClr val="FFFFFF"/>
                </a:solidFill>
              </a:rPr>
              <a:t>A Simple Unified Framework for Detecting Out-of-Distribution Samples 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and Adversarial Attacks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800">
                <a:solidFill>
                  <a:srgbClr val="FFFFFF"/>
                </a:solidFill>
              </a:rPr>
              <a:t>NeurIPS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201</a:t>
            </a:r>
            <a:r>
              <a:rPr lang="en" sz="1800">
                <a:solidFill>
                  <a:srgbClr val="FFFFFF"/>
                </a:solidFill>
              </a:rPr>
              <a:t>8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8" name="Google Shape;128;g5e83f6cdc3_0_97"/>
          <p:cNvSpPr txBox="1"/>
          <p:nvPr>
            <p:ph idx="1" type="body"/>
          </p:nvPr>
        </p:nvSpPr>
        <p:spPr>
          <a:xfrm>
            <a:off x="511256" y="1166018"/>
            <a:ext cx="114246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91425" spcFirstLastPara="1" rIns="91425" wrap="square" tIns="64000">
            <a:noAutofit/>
          </a:bodyPr>
          <a:lstStyle/>
          <a:p>
            <a:pPr indent="-36576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Roboto"/>
              <a:buChar char="❑"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g5e83f6cdc3_0_97"/>
          <p:cNvSpPr txBox="1"/>
          <p:nvPr>
            <p:ph type="title"/>
          </p:nvPr>
        </p:nvSpPr>
        <p:spPr>
          <a:xfrm>
            <a:off x="375557" y="332109"/>
            <a:ext cx="114246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OOD Detection Results and ablation study</a:t>
            </a:r>
            <a:endParaRPr/>
          </a:p>
        </p:txBody>
      </p:sp>
      <p:sp>
        <p:nvSpPr>
          <p:cNvPr id="130" name="Google Shape;130;g5e83f6cdc3_0_97"/>
          <p:cNvSpPr txBox="1"/>
          <p:nvPr>
            <p:ph idx="12" type="sldNum"/>
          </p:nvPr>
        </p:nvSpPr>
        <p:spPr>
          <a:xfrm>
            <a:off x="11169611" y="61974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</a:pPr>
            <a:fld id="{00000000-1234-1234-1234-123412341234}" type="slidenum">
              <a:rPr lang="en" sz="1333"/>
              <a:t>‹#›</a:t>
            </a:fld>
            <a:endParaRPr sz="1333"/>
          </a:p>
        </p:txBody>
      </p:sp>
      <p:sp>
        <p:nvSpPr>
          <p:cNvPr id="131" name="Google Shape;131;g5e83f6cdc3_0_97"/>
          <p:cNvSpPr txBox="1"/>
          <p:nvPr/>
        </p:nvSpPr>
        <p:spPr>
          <a:xfrm>
            <a:off x="511250" y="5200200"/>
            <a:ext cx="106584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2" name="Google Shape;132;g5e83f6cdc3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2411"/>
            <a:ext cx="12192001" cy="457317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5e83f6cdc3_0_97"/>
          <p:cNvSpPr/>
          <p:nvPr/>
        </p:nvSpPr>
        <p:spPr>
          <a:xfrm>
            <a:off x="1910125" y="1322625"/>
            <a:ext cx="1531200" cy="29655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4" name="Google Shape;134;g5e83f6cdc3_0_97"/>
          <p:cNvSpPr/>
          <p:nvPr/>
        </p:nvSpPr>
        <p:spPr>
          <a:xfrm>
            <a:off x="3549900" y="1322625"/>
            <a:ext cx="1737000" cy="2965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e83f6cdc3_0_122"/>
          <p:cNvSpPr txBox="1"/>
          <p:nvPr/>
        </p:nvSpPr>
        <p:spPr>
          <a:xfrm>
            <a:off x="3054475" y="6223300"/>
            <a:ext cx="8857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Lee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et al. </a:t>
            </a:r>
            <a:r>
              <a:rPr lang="en" sz="1800">
                <a:solidFill>
                  <a:srgbClr val="FFFFFF"/>
                </a:solidFill>
              </a:rPr>
              <a:t>A Simple Unified Framework for Detecting Out-of-Distribution Samples 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and Adversarial Attacks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800">
                <a:solidFill>
                  <a:srgbClr val="FFFFFF"/>
                </a:solidFill>
              </a:rPr>
              <a:t>NeurIPS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201</a:t>
            </a:r>
            <a:r>
              <a:rPr lang="en" sz="1800">
                <a:solidFill>
                  <a:srgbClr val="FFFFFF"/>
                </a:solidFill>
              </a:rPr>
              <a:t>8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0" name="Google Shape;140;g5e83f6cdc3_0_122"/>
          <p:cNvSpPr txBox="1"/>
          <p:nvPr>
            <p:ph idx="1" type="body"/>
          </p:nvPr>
        </p:nvSpPr>
        <p:spPr>
          <a:xfrm>
            <a:off x="511256" y="1166018"/>
            <a:ext cx="114246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91425" spcFirstLastPara="1" rIns="91425" wrap="square" tIns="64000">
            <a:noAutofit/>
          </a:bodyPr>
          <a:lstStyle/>
          <a:p>
            <a:pPr indent="-36576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Roboto"/>
              <a:buChar char="❑"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g5e83f6cdc3_0_122"/>
          <p:cNvSpPr txBox="1"/>
          <p:nvPr>
            <p:ph type="title"/>
          </p:nvPr>
        </p:nvSpPr>
        <p:spPr>
          <a:xfrm>
            <a:off x="-50" y="-48900"/>
            <a:ext cx="121920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Robustness against validation data for hyper-params optimisation</a:t>
            </a:r>
            <a:endParaRPr/>
          </a:p>
        </p:txBody>
      </p:sp>
      <p:sp>
        <p:nvSpPr>
          <p:cNvPr id="142" name="Google Shape;142;g5e83f6cdc3_0_122"/>
          <p:cNvSpPr txBox="1"/>
          <p:nvPr>
            <p:ph idx="12" type="sldNum"/>
          </p:nvPr>
        </p:nvSpPr>
        <p:spPr>
          <a:xfrm>
            <a:off x="11169611" y="61974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</a:pPr>
            <a:fld id="{00000000-1234-1234-1234-123412341234}" type="slidenum">
              <a:rPr lang="en" sz="1333"/>
              <a:t>‹#›</a:t>
            </a:fld>
            <a:endParaRPr sz="1333"/>
          </a:p>
        </p:txBody>
      </p:sp>
      <p:sp>
        <p:nvSpPr>
          <p:cNvPr id="143" name="Google Shape;143;g5e83f6cdc3_0_122"/>
          <p:cNvSpPr txBox="1"/>
          <p:nvPr/>
        </p:nvSpPr>
        <p:spPr>
          <a:xfrm>
            <a:off x="511250" y="5200200"/>
            <a:ext cx="106584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4" name="Google Shape;144;g5e83f6cdc3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0767"/>
            <a:ext cx="12192001" cy="6242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e83f6cdc3_0_135"/>
          <p:cNvSpPr txBox="1"/>
          <p:nvPr/>
        </p:nvSpPr>
        <p:spPr>
          <a:xfrm>
            <a:off x="3054475" y="6223300"/>
            <a:ext cx="8857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Lee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et al. </a:t>
            </a:r>
            <a:r>
              <a:rPr lang="en" sz="1800">
                <a:solidFill>
                  <a:srgbClr val="FFFFFF"/>
                </a:solidFill>
              </a:rPr>
              <a:t>A Simple Unified Framework for Detecting Out-of-Distribution Samples 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and Adversarial Attacks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800">
                <a:solidFill>
                  <a:srgbClr val="FFFFFF"/>
                </a:solidFill>
              </a:rPr>
              <a:t>NeurIPS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201</a:t>
            </a:r>
            <a:r>
              <a:rPr lang="en" sz="1800">
                <a:solidFill>
                  <a:srgbClr val="FFFFFF"/>
                </a:solidFill>
              </a:rPr>
              <a:t>8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0" name="Google Shape;150;g5e83f6cdc3_0_135"/>
          <p:cNvSpPr txBox="1"/>
          <p:nvPr>
            <p:ph idx="1" type="body"/>
          </p:nvPr>
        </p:nvSpPr>
        <p:spPr>
          <a:xfrm>
            <a:off x="511256" y="1166018"/>
            <a:ext cx="114246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91425" spcFirstLastPara="1" rIns="91425" wrap="square" tIns="64000">
            <a:noAutofit/>
          </a:bodyPr>
          <a:lstStyle/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g5e83f6cdc3_0_135"/>
          <p:cNvSpPr txBox="1"/>
          <p:nvPr>
            <p:ph type="title"/>
          </p:nvPr>
        </p:nvSpPr>
        <p:spPr>
          <a:xfrm>
            <a:off x="-50" y="103500"/>
            <a:ext cx="121920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lang="en" sz="2400">
                <a:latin typeface="Roboto"/>
                <a:ea typeface="Roboto"/>
                <a:cs typeface="Roboto"/>
                <a:sym typeface="Roboto"/>
              </a:rPr>
              <a:t>(Since our method utilizes empirical class mean and covariance of training samples, there is a caveat such that it can be affected by the properties of training data. )</a:t>
            </a:r>
            <a:endParaRPr b="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g5e83f6cdc3_0_135"/>
          <p:cNvSpPr txBox="1"/>
          <p:nvPr>
            <p:ph idx="12" type="sldNum"/>
          </p:nvPr>
        </p:nvSpPr>
        <p:spPr>
          <a:xfrm>
            <a:off x="11169611" y="61974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</a:pPr>
            <a:fld id="{00000000-1234-1234-1234-123412341234}" type="slidenum">
              <a:rPr lang="en" sz="1333"/>
              <a:t>‹#›</a:t>
            </a:fld>
            <a:endParaRPr sz="1333"/>
          </a:p>
        </p:txBody>
      </p:sp>
      <p:sp>
        <p:nvSpPr>
          <p:cNvPr id="153" name="Google Shape;153;g5e83f6cdc3_0_135"/>
          <p:cNvSpPr txBox="1"/>
          <p:nvPr/>
        </p:nvSpPr>
        <p:spPr>
          <a:xfrm>
            <a:off x="511250" y="5200200"/>
            <a:ext cx="106584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4" name="Google Shape;154;g5e83f6cdc3_0_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90487"/>
            <a:ext cx="12192000" cy="384862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5e83f6cdc3_0_135"/>
          <p:cNvSpPr txBox="1"/>
          <p:nvPr>
            <p:ph type="title"/>
          </p:nvPr>
        </p:nvSpPr>
        <p:spPr>
          <a:xfrm>
            <a:off x="375557" y="332109"/>
            <a:ext cx="114246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Robustness against harsh training data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e83f6cdc3_0_165"/>
          <p:cNvSpPr txBox="1"/>
          <p:nvPr>
            <p:ph idx="12" type="sldNum"/>
          </p:nvPr>
        </p:nvSpPr>
        <p:spPr>
          <a:xfrm>
            <a:off x="11169611" y="61974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</a:pPr>
            <a:fld id="{00000000-1234-1234-1234-123412341234}" type="slidenum">
              <a:rPr lang="en" sz="1333"/>
              <a:t>‹#›</a:t>
            </a:fld>
            <a:endParaRPr sz="1333"/>
          </a:p>
        </p:txBody>
      </p:sp>
      <p:sp>
        <p:nvSpPr>
          <p:cNvPr id="161" name="Google Shape;161;g5e83f6cdc3_0_165"/>
          <p:cNvSpPr txBox="1"/>
          <p:nvPr/>
        </p:nvSpPr>
        <p:spPr>
          <a:xfrm>
            <a:off x="3054475" y="6223300"/>
            <a:ext cx="8857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Lee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et al. </a:t>
            </a:r>
            <a:r>
              <a:rPr lang="en" sz="1800">
                <a:solidFill>
                  <a:srgbClr val="FFFFFF"/>
                </a:solidFill>
              </a:rPr>
              <a:t>A Simple Unified Framework for Detecting Out-of-Distribution Samples 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and Adversarial Attacks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800">
                <a:solidFill>
                  <a:srgbClr val="FFFFFF"/>
                </a:solidFill>
              </a:rPr>
              <a:t>NeurIPS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201</a:t>
            </a:r>
            <a:r>
              <a:rPr lang="en" sz="1800">
                <a:solidFill>
                  <a:srgbClr val="FFFFFF"/>
                </a:solidFill>
              </a:rPr>
              <a:t>8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2" name="Google Shape;162;g5e83f6cdc3_0_165"/>
          <p:cNvSpPr txBox="1"/>
          <p:nvPr>
            <p:ph idx="1" type="body"/>
          </p:nvPr>
        </p:nvSpPr>
        <p:spPr>
          <a:xfrm>
            <a:off x="511256" y="1166018"/>
            <a:ext cx="114246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91425" spcFirstLastPara="1" rIns="91425" wrap="square" tIns="64000">
            <a:noAutofit/>
          </a:bodyPr>
          <a:lstStyle/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g5e83f6cdc3_0_165"/>
          <p:cNvSpPr txBox="1"/>
          <p:nvPr>
            <p:ph type="title"/>
          </p:nvPr>
        </p:nvSpPr>
        <p:spPr>
          <a:xfrm>
            <a:off x="-50" y="103500"/>
            <a:ext cx="121920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lang="en" sz="2400">
                <a:latin typeface="Roboto"/>
                <a:ea typeface="Roboto"/>
                <a:cs typeface="Roboto"/>
                <a:sym typeface="Roboto"/>
              </a:rPr>
              <a:t> As shown in the right-hand column of Table 3, our method trained on FGSM can accurately detect much more complex attacks such as BIM, DeepFool and CW. </a:t>
            </a:r>
            <a:endParaRPr b="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g5e83f6cdc3_0_165"/>
          <p:cNvSpPr txBox="1"/>
          <p:nvPr/>
        </p:nvSpPr>
        <p:spPr>
          <a:xfrm>
            <a:off x="511250" y="5200200"/>
            <a:ext cx="106584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" name="Google Shape;165;g5e83f6cdc3_0_165"/>
          <p:cNvSpPr txBox="1"/>
          <p:nvPr>
            <p:ph type="title"/>
          </p:nvPr>
        </p:nvSpPr>
        <p:spPr>
          <a:xfrm>
            <a:off x="375557" y="-48891"/>
            <a:ext cx="114246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Detecting adversarial samples</a:t>
            </a:r>
            <a:endParaRPr/>
          </a:p>
        </p:txBody>
      </p:sp>
      <p:pic>
        <p:nvPicPr>
          <p:cNvPr id="166" name="Google Shape;166;g5e83f6cdc3_0_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68" y="568792"/>
            <a:ext cx="11816448" cy="6272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e83f6cdc3_0_76"/>
          <p:cNvSpPr txBox="1"/>
          <p:nvPr/>
        </p:nvSpPr>
        <p:spPr>
          <a:xfrm>
            <a:off x="3054475" y="6223300"/>
            <a:ext cx="8857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Lee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et al. </a:t>
            </a:r>
            <a:r>
              <a:rPr lang="en" sz="1800">
                <a:solidFill>
                  <a:srgbClr val="FFFFFF"/>
                </a:solidFill>
              </a:rPr>
              <a:t>A Simple Unified Framework for Detecting Out-of-Distribution Samples 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and Adversarial Attacks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800">
                <a:solidFill>
                  <a:srgbClr val="FFFFFF"/>
                </a:solidFill>
              </a:rPr>
              <a:t>NeurIPS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201</a:t>
            </a:r>
            <a:r>
              <a:rPr lang="en" sz="1800">
                <a:solidFill>
                  <a:srgbClr val="FFFFFF"/>
                </a:solidFill>
              </a:rPr>
              <a:t>8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2" name="Google Shape;172;g5e83f6cdc3_0_76"/>
          <p:cNvSpPr txBox="1"/>
          <p:nvPr>
            <p:ph idx="1" type="body"/>
          </p:nvPr>
        </p:nvSpPr>
        <p:spPr>
          <a:xfrm>
            <a:off x="511256" y="1166018"/>
            <a:ext cx="114246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91425" spcFirstLastPara="1" rIns="91425" wrap="square" tIns="64000">
            <a:noAutofit/>
          </a:bodyPr>
          <a:lstStyle/>
          <a:p>
            <a:pPr indent="-36576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Roboto"/>
              <a:buChar char="❑"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g5e83f6cdc3_0_76"/>
          <p:cNvSpPr txBox="1"/>
          <p:nvPr>
            <p:ph type="title"/>
          </p:nvPr>
        </p:nvSpPr>
        <p:spPr>
          <a:xfrm>
            <a:off x="383707" y="342659"/>
            <a:ext cx="114246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Algorithm 2: Class-incremental learning using Mahalanobis distance</a:t>
            </a:r>
            <a:endParaRPr/>
          </a:p>
        </p:txBody>
      </p:sp>
      <p:sp>
        <p:nvSpPr>
          <p:cNvPr id="174" name="Google Shape;174;g5e83f6cdc3_0_76"/>
          <p:cNvSpPr txBox="1"/>
          <p:nvPr>
            <p:ph idx="12" type="sldNum"/>
          </p:nvPr>
        </p:nvSpPr>
        <p:spPr>
          <a:xfrm>
            <a:off x="11169611" y="61974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</a:pPr>
            <a:fld id="{00000000-1234-1234-1234-123412341234}" type="slidenum">
              <a:rPr lang="en" sz="1333"/>
              <a:t>‹#›</a:t>
            </a:fld>
            <a:endParaRPr sz="1333"/>
          </a:p>
        </p:txBody>
      </p:sp>
      <p:sp>
        <p:nvSpPr>
          <p:cNvPr id="175" name="Google Shape;175;g5e83f6cdc3_0_76"/>
          <p:cNvSpPr txBox="1"/>
          <p:nvPr/>
        </p:nvSpPr>
        <p:spPr>
          <a:xfrm>
            <a:off x="511250" y="5200200"/>
            <a:ext cx="106584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6" name="Google Shape;176;g5e83f6cdc3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6029"/>
            <a:ext cx="12192001" cy="3432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e83f6cdc3_0_201"/>
          <p:cNvSpPr txBox="1"/>
          <p:nvPr>
            <p:ph type="title"/>
          </p:nvPr>
        </p:nvSpPr>
        <p:spPr>
          <a:xfrm>
            <a:off x="375557" y="636909"/>
            <a:ext cx="114246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Papers</a:t>
            </a:r>
            <a:endParaRPr sz="3200"/>
          </a:p>
        </p:txBody>
      </p:sp>
      <p:sp>
        <p:nvSpPr>
          <p:cNvPr id="182" name="Google Shape;182;g5e83f6cdc3_0_201"/>
          <p:cNvSpPr txBox="1"/>
          <p:nvPr>
            <p:ph idx="12" type="sldNum"/>
          </p:nvPr>
        </p:nvSpPr>
        <p:spPr>
          <a:xfrm>
            <a:off x="11169611" y="61974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</a:pPr>
            <a:fld id="{00000000-1234-1234-1234-123412341234}" type="slidenum">
              <a:rPr lang="en" sz="1333"/>
              <a:t>‹#›</a:t>
            </a:fld>
            <a:endParaRPr sz="1333"/>
          </a:p>
        </p:txBody>
      </p:sp>
      <p:sp>
        <p:nvSpPr>
          <p:cNvPr id="183" name="Google Shape;183;g5e83f6cdc3_0_201"/>
          <p:cNvSpPr txBox="1"/>
          <p:nvPr/>
        </p:nvSpPr>
        <p:spPr>
          <a:xfrm>
            <a:off x="733550" y="2063575"/>
            <a:ext cx="104361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NeurIPS-18: A Simple Unified Framework for Detecting</a:t>
            </a:r>
            <a:endParaRPr b="1" sz="32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Out-of-Distribution Samples and Adversarial Attacks</a:t>
            </a:r>
            <a:r>
              <a:rPr b="1" lang="en" sz="3200">
                <a:solidFill>
                  <a:srgbClr val="FF9900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b="1" i="0" lang="en" sz="3200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endParaRPr b="1" i="0" sz="3200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84" name="Google Shape;184;g5e83f6cdc3_0_201"/>
          <p:cNvCxnSpPr/>
          <p:nvPr/>
        </p:nvCxnSpPr>
        <p:spPr>
          <a:xfrm>
            <a:off x="902775" y="1818600"/>
            <a:ext cx="10036500" cy="0"/>
          </a:xfrm>
          <a:prstGeom prst="straightConnector1">
            <a:avLst/>
          </a:prstGeom>
          <a:noFill/>
          <a:ln cap="flat" cmpd="sng" w="9525">
            <a:solidFill>
              <a:srgbClr val="58D6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g5e83f6cdc3_0_201"/>
          <p:cNvSpPr txBox="1"/>
          <p:nvPr/>
        </p:nvSpPr>
        <p:spPr>
          <a:xfrm>
            <a:off x="987825" y="3739975"/>
            <a:ext cx="100365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Black"/>
              <a:buNone/>
            </a:pPr>
            <a:r>
              <a:rPr b="1" lang="en" sz="3200" u="sng">
                <a:solidFill>
                  <a:srgbClr val="FF9900"/>
                </a:solidFill>
                <a:latin typeface="Roboto Black"/>
                <a:ea typeface="Roboto Black"/>
                <a:cs typeface="Roboto Black"/>
                <a:sym typeface="Roboto Black"/>
              </a:rPr>
              <a:t>ICML-19: Robust Inference via Generative Classifiers for Handling Noisy Labels</a:t>
            </a:r>
            <a:endParaRPr b="1" i="0" sz="3200" u="sng" cap="none" strike="noStrike">
              <a:solidFill>
                <a:srgbClr val="FF99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86" name="Google Shape;186;g5e83f6cdc3_0_201"/>
          <p:cNvCxnSpPr/>
          <p:nvPr/>
        </p:nvCxnSpPr>
        <p:spPr>
          <a:xfrm>
            <a:off x="1044513" y="5175025"/>
            <a:ext cx="9979200" cy="0"/>
          </a:xfrm>
          <a:prstGeom prst="straightConnector1">
            <a:avLst/>
          </a:prstGeom>
          <a:noFill/>
          <a:ln cap="flat" cmpd="sng" w="9525">
            <a:solidFill>
              <a:srgbClr val="58D6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g5e83f6cdc3_0_201"/>
          <p:cNvCxnSpPr/>
          <p:nvPr/>
        </p:nvCxnSpPr>
        <p:spPr>
          <a:xfrm>
            <a:off x="987818" y="3494998"/>
            <a:ext cx="10036500" cy="0"/>
          </a:xfrm>
          <a:prstGeom prst="straightConnector1">
            <a:avLst/>
          </a:prstGeom>
          <a:noFill/>
          <a:ln cap="flat" cmpd="sng" w="9525">
            <a:solidFill>
              <a:srgbClr val="58D6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e83f6cdc3_0_179"/>
          <p:cNvSpPr txBox="1"/>
          <p:nvPr/>
        </p:nvSpPr>
        <p:spPr>
          <a:xfrm>
            <a:off x="3054475" y="6223300"/>
            <a:ext cx="8857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Lee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et al. </a:t>
            </a:r>
            <a:r>
              <a:rPr lang="en" sz="1800">
                <a:solidFill>
                  <a:srgbClr val="FFFFFF"/>
                </a:solidFill>
              </a:rPr>
              <a:t>Robust Inference via Generative Classifiers for Handling Noisy Labels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800">
                <a:solidFill>
                  <a:srgbClr val="FFFFFF"/>
                </a:solidFill>
              </a:rPr>
              <a:t>ICML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800">
                <a:solidFill>
                  <a:srgbClr val="FFFFFF"/>
                </a:solidFill>
              </a:rPr>
              <a:t>2019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3" name="Google Shape;193;g5e83f6cdc3_0_179"/>
          <p:cNvSpPr txBox="1"/>
          <p:nvPr>
            <p:ph idx="1" type="body"/>
          </p:nvPr>
        </p:nvSpPr>
        <p:spPr>
          <a:xfrm>
            <a:off x="511256" y="1166018"/>
            <a:ext cx="114246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91425" spcFirstLastPara="1" rIns="91425" wrap="square" tIns="64000">
            <a:noAutofit/>
          </a:bodyPr>
          <a:lstStyle/>
          <a:p>
            <a:pPr indent="-36576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Roboto"/>
              <a:buChar char="❑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Robust Generative classifier (RoG) = LDA (GDA) + MCD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LDA (GDA): Linear/Gaussian Discriminant Analysis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MCD: minimum covariance determinant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576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Roboto"/>
              <a:buChar char="❑"/>
            </a:pP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omplementary to the prior works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one can combine ours and a prior training method for the best performance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576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Roboto"/>
              <a:buChar char="❑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Belief/Assumption: 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the softmax DNNs can learn meaningful feature patterns</a:t>
            </a:r>
            <a:endParaRPr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shared by multiple training examples 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even under datasets with noisy labels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g5e83f6cdc3_0_179"/>
          <p:cNvSpPr txBox="1"/>
          <p:nvPr>
            <p:ph type="title"/>
          </p:nvPr>
        </p:nvSpPr>
        <p:spPr>
          <a:xfrm>
            <a:off x="375557" y="332109"/>
            <a:ext cx="114246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Robust Inference via Robust Generative classifier</a:t>
            </a:r>
            <a:endParaRPr/>
          </a:p>
        </p:txBody>
      </p:sp>
      <p:sp>
        <p:nvSpPr>
          <p:cNvPr id="195" name="Google Shape;195;g5e83f6cdc3_0_179"/>
          <p:cNvSpPr txBox="1"/>
          <p:nvPr>
            <p:ph idx="12" type="sldNum"/>
          </p:nvPr>
        </p:nvSpPr>
        <p:spPr>
          <a:xfrm>
            <a:off x="11169611" y="61974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</a:pPr>
            <a:fld id="{00000000-1234-1234-1234-123412341234}" type="slidenum">
              <a:rPr lang="en" sz="1333"/>
              <a:t>‹#›</a:t>
            </a:fld>
            <a:endParaRPr sz="1333"/>
          </a:p>
        </p:txBody>
      </p:sp>
      <p:sp>
        <p:nvSpPr>
          <p:cNvPr id="196" name="Google Shape;196;g5e83f6cdc3_0_179"/>
          <p:cNvSpPr txBox="1"/>
          <p:nvPr/>
        </p:nvSpPr>
        <p:spPr>
          <a:xfrm>
            <a:off x="511250" y="5200200"/>
            <a:ext cx="106584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e83f6cdc3_0_193"/>
          <p:cNvSpPr txBox="1"/>
          <p:nvPr/>
        </p:nvSpPr>
        <p:spPr>
          <a:xfrm>
            <a:off x="3054475" y="6223300"/>
            <a:ext cx="8857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Lee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et al. </a:t>
            </a:r>
            <a:r>
              <a:rPr lang="en" sz="1800">
                <a:solidFill>
                  <a:srgbClr val="FFFFFF"/>
                </a:solidFill>
              </a:rPr>
              <a:t>Robust Inference via Generative Classifiers for Handling Noisy Labels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800">
                <a:solidFill>
                  <a:srgbClr val="FFFFFF"/>
                </a:solidFill>
              </a:rPr>
              <a:t>ICML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800">
                <a:solidFill>
                  <a:srgbClr val="FFFFFF"/>
                </a:solidFill>
              </a:rPr>
              <a:t>2019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2" name="Google Shape;202;g5e83f6cdc3_0_193"/>
          <p:cNvSpPr txBox="1"/>
          <p:nvPr>
            <p:ph idx="1" type="body"/>
          </p:nvPr>
        </p:nvSpPr>
        <p:spPr>
          <a:xfrm>
            <a:off x="511256" y="1166018"/>
            <a:ext cx="114246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91425" spcFirstLastPara="1" rIns="91425" wrap="square" tIns="64000">
            <a:noAutofit/>
          </a:bodyPr>
          <a:lstStyle/>
          <a:p>
            <a:pPr indent="-36576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Roboto"/>
              <a:buChar char="❑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DNN learns embedding that tend to 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group clean examples of the same class into the clusters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while pushing away the 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examples with corrupt labels outside these clusters.</a:t>
            </a:r>
            <a:endParaRPr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g5e83f6cdc3_0_193"/>
          <p:cNvSpPr txBox="1"/>
          <p:nvPr>
            <p:ph type="title"/>
          </p:nvPr>
        </p:nvSpPr>
        <p:spPr>
          <a:xfrm>
            <a:off x="375557" y="332109"/>
            <a:ext cx="114246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Assumption/Observation:   C</a:t>
            </a:r>
            <a:r>
              <a:rPr lang="en"/>
              <a:t>lustering properties of DNN representations even </a:t>
            </a:r>
            <a:r>
              <a:rPr lang="en"/>
              <a:t>when </a:t>
            </a:r>
            <a:r>
              <a:rPr lang="en"/>
              <a:t>trained with noisy labels </a:t>
            </a:r>
            <a:endParaRPr/>
          </a:p>
        </p:txBody>
      </p:sp>
      <p:sp>
        <p:nvSpPr>
          <p:cNvPr id="204" name="Google Shape;204;g5e83f6cdc3_0_193"/>
          <p:cNvSpPr txBox="1"/>
          <p:nvPr>
            <p:ph idx="12" type="sldNum"/>
          </p:nvPr>
        </p:nvSpPr>
        <p:spPr>
          <a:xfrm>
            <a:off x="11169611" y="61974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</a:pPr>
            <a:fld id="{00000000-1234-1234-1234-123412341234}" type="slidenum">
              <a:rPr lang="en" sz="1333"/>
              <a:t>‹#›</a:t>
            </a:fld>
            <a:endParaRPr sz="1333"/>
          </a:p>
        </p:txBody>
      </p:sp>
      <p:sp>
        <p:nvSpPr>
          <p:cNvPr id="205" name="Google Shape;205;g5e83f6cdc3_0_193"/>
          <p:cNvSpPr txBox="1"/>
          <p:nvPr/>
        </p:nvSpPr>
        <p:spPr>
          <a:xfrm>
            <a:off x="511250" y="5200200"/>
            <a:ext cx="106584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6" name="Google Shape;206;g5e83f6cdc3_0_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938" y="2170813"/>
            <a:ext cx="4676775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e83f6cdc3_0_219"/>
          <p:cNvSpPr txBox="1"/>
          <p:nvPr/>
        </p:nvSpPr>
        <p:spPr>
          <a:xfrm>
            <a:off x="3054475" y="6223300"/>
            <a:ext cx="8857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Lee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et al. </a:t>
            </a:r>
            <a:r>
              <a:rPr lang="en" sz="1800">
                <a:solidFill>
                  <a:srgbClr val="FFFFFF"/>
                </a:solidFill>
              </a:rPr>
              <a:t>Robust Inference via Generative Classifiers for Handling Noisy Labels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800">
                <a:solidFill>
                  <a:srgbClr val="FFFFFF"/>
                </a:solidFill>
              </a:rPr>
              <a:t>ICML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800">
                <a:solidFill>
                  <a:srgbClr val="FFFFFF"/>
                </a:solidFill>
              </a:rPr>
              <a:t>2019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2" name="Google Shape;212;g5e83f6cdc3_0_219"/>
          <p:cNvSpPr txBox="1"/>
          <p:nvPr>
            <p:ph type="title"/>
          </p:nvPr>
        </p:nvSpPr>
        <p:spPr>
          <a:xfrm>
            <a:off x="375557" y="332109"/>
            <a:ext cx="114246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Overview</a:t>
            </a:r>
            <a:r>
              <a:rPr lang="en"/>
              <a:t> </a:t>
            </a:r>
            <a:endParaRPr/>
          </a:p>
        </p:txBody>
      </p:sp>
      <p:sp>
        <p:nvSpPr>
          <p:cNvPr id="213" name="Google Shape;213;g5e83f6cdc3_0_219"/>
          <p:cNvSpPr txBox="1"/>
          <p:nvPr>
            <p:ph idx="12" type="sldNum"/>
          </p:nvPr>
        </p:nvSpPr>
        <p:spPr>
          <a:xfrm>
            <a:off x="11169611" y="61974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</a:pPr>
            <a:fld id="{00000000-1234-1234-1234-123412341234}" type="slidenum">
              <a:rPr lang="en" sz="1333"/>
              <a:t>‹#›</a:t>
            </a:fld>
            <a:endParaRPr sz="1333"/>
          </a:p>
        </p:txBody>
      </p:sp>
      <p:sp>
        <p:nvSpPr>
          <p:cNvPr id="214" name="Google Shape;214;g5e83f6cdc3_0_219"/>
          <p:cNvSpPr txBox="1"/>
          <p:nvPr/>
        </p:nvSpPr>
        <p:spPr>
          <a:xfrm>
            <a:off x="511250" y="5200200"/>
            <a:ext cx="106584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5" name="Google Shape;215;g5e83f6cdc3_0_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5" y="1239250"/>
            <a:ext cx="12092701" cy="45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5e83f6cdc3_0_219"/>
          <p:cNvSpPr txBox="1"/>
          <p:nvPr/>
        </p:nvSpPr>
        <p:spPr>
          <a:xfrm>
            <a:off x="7910185" y="3526622"/>
            <a:ext cx="4412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more robust 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by removing the outliers which might be widely scattered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type="title"/>
          </p:nvPr>
        </p:nvSpPr>
        <p:spPr>
          <a:xfrm>
            <a:off x="375557" y="636909"/>
            <a:ext cx="114246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Papers</a:t>
            </a:r>
            <a:endParaRPr sz="3200"/>
          </a:p>
        </p:txBody>
      </p:sp>
      <p:sp>
        <p:nvSpPr>
          <p:cNvPr id="37" name="Google Shape;37;p2"/>
          <p:cNvSpPr txBox="1"/>
          <p:nvPr>
            <p:ph idx="12" type="sldNum"/>
          </p:nvPr>
        </p:nvSpPr>
        <p:spPr>
          <a:xfrm>
            <a:off x="11169611" y="61974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</a:pPr>
            <a:fld id="{00000000-1234-1234-1234-123412341234}" type="slidenum">
              <a:rPr lang="en" sz="1333"/>
              <a:t>‹#›</a:t>
            </a:fld>
            <a:endParaRPr sz="1333"/>
          </a:p>
        </p:txBody>
      </p:sp>
      <p:sp>
        <p:nvSpPr>
          <p:cNvPr id="38" name="Google Shape;38;p2"/>
          <p:cNvSpPr txBox="1"/>
          <p:nvPr/>
        </p:nvSpPr>
        <p:spPr>
          <a:xfrm>
            <a:off x="733550" y="2063575"/>
            <a:ext cx="104361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 u="sng">
                <a:solidFill>
                  <a:srgbClr val="FF9900"/>
                </a:solidFill>
                <a:latin typeface="Roboto Black"/>
                <a:ea typeface="Roboto Black"/>
                <a:cs typeface="Roboto Black"/>
                <a:sym typeface="Roboto Black"/>
              </a:rPr>
              <a:t>NeurIPS-18: A Simple Unified Framework for Detecting</a:t>
            </a:r>
            <a:endParaRPr b="1" sz="3200" u="sng">
              <a:solidFill>
                <a:srgbClr val="FF9900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 u="sng">
                <a:solidFill>
                  <a:srgbClr val="FF9900"/>
                </a:solidFill>
                <a:latin typeface="Roboto Black"/>
                <a:ea typeface="Roboto Black"/>
                <a:cs typeface="Roboto Black"/>
                <a:sym typeface="Roboto Black"/>
              </a:rPr>
              <a:t>Out-of-Distribution Samples and Adversarial Attacks </a:t>
            </a:r>
            <a:r>
              <a:rPr b="1" i="0" lang="en" sz="3200" u="sng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endParaRPr b="1" i="0" sz="3200" u="sng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39" name="Google Shape;39;p2"/>
          <p:cNvCxnSpPr/>
          <p:nvPr/>
        </p:nvCxnSpPr>
        <p:spPr>
          <a:xfrm>
            <a:off x="902775" y="1818600"/>
            <a:ext cx="10036500" cy="0"/>
          </a:xfrm>
          <a:prstGeom prst="straightConnector1">
            <a:avLst/>
          </a:prstGeom>
          <a:noFill/>
          <a:ln cap="flat" cmpd="sng" w="9525">
            <a:solidFill>
              <a:srgbClr val="58D6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2"/>
          <p:cNvSpPr txBox="1"/>
          <p:nvPr/>
        </p:nvSpPr>
        <p:spPr>
          <a:xfrm>
            <a:off x="987825" y="3739975"/>
            <a:ext cx="100365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Black"/>
              <a:buNone/>
            </a:pPr>
            <a:r>
              <a:rPr b="1" lang="en" sz="3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ICML-19: Robust Inference via Generative Classifiers for Handling Noisy Labels</a:t>
            </a:r>
            <a:endParaRPr b="1" i="0" sz="32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41" name="Google Shape;41;p2"/>
          <p:cNvCxnSpPr/>
          <p:nvPr/>
        </p:nvCxnSpPr>
        <p:spPr>
          <a:xfrm>
            <a:off x="1044513" y="5175025"/>
            <a:ext cx="9979200" cy="0"/>
          </a:xfrm>
          <a:prstGeom prst="straightConnector1">
            <a:avLst/>
          </a:prstGeom>
          <a:noFill/>
          <a:ln cap="flat" cmpd="sng" w="9525">
            <a:solidFill>
              <a:srgbClr val="58D6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2"/>
          <p:cNvCxnSpPr/>
          <p:nvPr/>
        </p:nvCxnSpPr>
        <p:spPr>
          <a:xfrm>
            <a:off x="987818" y="3494998"/>
            <a:ext cx="10036500" cy="0"/>
          </a:xfrm>
          <a:prstGeom prst="straightConnector1">
            <a:avLst/>
          </a:prstGeom>
          <a:noFill/>
          <a:ln cap="flat" cmpd="sng" w="9525">
            <a:solidFill>
              <a:srgbClr val="58D6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e83f6cdc3_0_228"/>
          <p:cNvSpPr txBox="1"/>
          <p:nvPr/>
        </p:nvSpPr>
        <p:spPr>
          <a:xfrm>
            <a:off x="3054475" y="6223300"/>
            <a:ext cx="8857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Lee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et al. </a:t>
            </a:r>
            <a:r>
              <a:rPr lang="en" sz="1800">
                <a:solidFill>
                  <a:srgbClr val="FFFFFF"/>
                </a:solidFill>
              </a:rPr>
              <a:t>Robust Inference via Generative Classifiers for Handling Noisy Labels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800">
                <a:solidFill>
                  <a:srgbClr val="FFFFFF"/>
                </a:solidFill>
              </a:rPr>
              <a:t>ICML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800">
                <a:solidFill>
                  <a:srgbClr val="FFFFFF"/>
                </a:solidFill>
              </a:rPr>
              <a:t>2019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2" name="Google Shape;222;g5e83f6cdc3_0_228"/>
          <p:cNvSpPr txBox="1"/>
          <p:nvPr>
            <p:ph idx="1" type="body"/>
          </p:nvPr>
        </p:nvSpPr>
        <p:spPr>
          <a:xfrm>
            <a:off x="511256" y="1166018"/>
            <a:ext cx="114246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91425" spcFirstLastPara="1" rIns="91425" wrap="square" tIns="64000">
            <a:noAutofit/>
          </a:bodyPr>
          <a:lstStyle/>
          <a:p>
            <a:pPr indent="-36576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Roboto"/>
              <a:buChar char="❑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Generative classifier via LDA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According to Bayesian rule: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g5e83f6cdc3_0_228"/>
          <p:cNvSpPr txBox="1"/>
          <p:nvPr>
            <p:ph type="title"/>
          </p:nvPr>
        </p:nvSpPr>
        <p:spPr>
          <a:xfrm>
            <a:off x="375557" y="332109"/>
            <a:ext cx="114246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Generative classifier </a:t>
            </a:r>
            <a:endParaRPr/>
          </a:p>
        </p:txBody>
      </p:sp>
      <p:sp>
        <p:nvSpPr>
          <p:cNvPr id="224" name="Google Shape;224;g5e83f6cdc3_0_228"/>
          <p:cNvSpPr txBox="1"/>
          <p:nvPr>
            <p:ph idx="12" type="sldNum"/>
          </p:nvPr>
        </p:nvSpPr>
        <p:spPr>
          <a:xfrm>
            <a:off x="11169611" y="61974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</a:pPr>
            <a:fld id="{00000000-1234-1234-1234-123412341234}" type="slidenum">
              <a:rPr lang="en" sz="1333"/>
              <a:t>‹#›</a:t>
            </a:fld>
            <a:endParaRPr sz="1333"/>
          </a:p>
        </p:txBody>
      </p:sp>
      <p:sp>
        <p:nvSpPr>
          <p:cNvPr id="225" name="Google Shape;225;g5e83f6cdc3_0_228"/>
          <p:cNvSpPr txBox="1"/>
          <p:nvPr/>
        </p:nvSpPr>
        <p:spPr>
          <a:xfrm>
            <a:off x="511250" y="5200200"/>
            <a:ext cx="106584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6" name="Google Shape;226;g5e83f6cdc3_0_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449" y="1638128"/>
            <a:ext cx="5386565" cy="4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5e83f6cdc3_0_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8450" y="1654993"/>
            <a:ext cx="22860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5e83f6cdc3_0_2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0275" y="3135850"/>
            <a:ext cx="77914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e83f6cdc3_0_264"/>
          <p:cNvSpPr txBox="1"/>
          <p:nvPr>
            <p:ph idx="1" type="body"/>
          </p:nvPr>
        </p:nvSpPr>
        <p:spPr>
          <a:xfrm>
            <a:off x="511256" y="1166018"/>
            <a:ext cx="114246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91425" spcFirstLastPara="1" rIns="91425" wrap="square" tIns="64000">
            <a:noAutofit/>
          </a:bodyPr>
          <a:lstStyle/>
          <a:p>
            <a:pPr indent="-36576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Roboto"/>
              <a:buChar char="❑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Naive sample estimator (outliers/training examples with noisy labels are also used)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5760" lvl="0" marL="365760" rtl="0" algn="l">
              <a:spcBef>
                <a:spcPts val="0"/>
              </a:spcBef>
              <a:spcAft>
                <a:spcPts val="0"/>
              </a:spcAft>
              <a:buSzPts val="1680"/>
              <a:buFont typeface="Roboto"/>
              <a:buChar char="❑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MCD estimator: For each class, finding a subset for which the determinant of the corresponding sample covariance is minimized =&gt; 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outliers are removed.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g5e83f6cdc3_0_264"/>
          <p:cNvSpPr txBox="1"/>
          <p:nvPr>
            <p:ph type="title"/>
          </p:nvPr>
        </p:nvSpPr>
        <p:spPr>
          <a:xfrm>
            <a:off x="375557" y="332109"/>
            <a:ext cx="114246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Naive and Robust MCD estimator</a:t>
            </a:r>
            <a:endParaRPr/>
          </a:p>
        </p:txBody>
      </p:sp>
      <p:sp>
        <p:nvSpPr>
          <p:cNvPr id="235" name="Google Shape;235;g5e83f6cdc3_0_264"/>
          <p:cNvSpPr txBox="1"/>
          <p:nvPr>
            <p:ph idx="12" type="sldNum"/>
          </p:nvPr>
        </p:nvSpPr>
        <p:spPr>
          <a:xfrm>
            <a:off x="11169611" y="61974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</a:pPr>
            <a:fld id="{00000000-1234-1234-1234-123412341234}" type="slidenum">
              <a:rPr lang="en" sz="1333"/>
              <a:t>‹#›</a:t>
            </a:fld>
            <a:endParaRPr sz="1333"/>
          </a:p>
        </p:txBody>
      </p:sp>
      <p:sp>
        <p:nvSpPr>
          <p:cNvPr id="236" name="Google Shape;236;g5e83f6cdc3_0_264"/>
          <p:cNvSpPr txBox="1"/>
          <p:nvPr/>
        </p:nvSpPr>
        <p:spPr>
          <a:xfrm>
            <a:off x="511250" y="5200200"/>
            <a:ext cx="106584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7" name="Google Shape;237;g5e83f6cdc3_0_264"/>
          <p:cNvPicPr preferRelativeResize="0"/>
          <p:nvPr/>
        </p:nvPicPr>
        <p:blipFill rotWithShape="1">
          <a:blip r:embed="rId3">
            <a:alphaModFix/>
          </a:blip>
          <a:srcRect b="0" l="0" r="0" t="5749"/>
          <a:stretch/>
        </p:blipFill>
        <p:spPr>
          <a:xfrm>
            <a:off x="2814650" y="1871649"/>
            <a:ext cx="6562725" cy="23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5e83f6cdc3_0_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3250" y="5547025"/>
            <a:ext cx="610552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e83f6cdc3_0_273"/>
          <p:cNvSpPr txBox="1"/>
          <p:nvPr>
            <p:ph type="title"/>
          </p:nvPr>
        </p:nvSpPr>
        <p:spPr>
          <a:xfrm>
            <a:off x="375557" y="332109"/>
            <a:ext cx="114246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44" name="Google Shape;244;g5e83f6cdc3_0_273"/>
          <p:cNvSpPr txBox="1"/>
          <p:nvPr>
            <p:ph idx="12" type="sldNum"/>
          </p:nvPr>
        </p:nvSpPr>
        <p:spPr>
          <a:xfrm>
            <a:off x="11169611" y="61974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</a:pPr>
            <a:fld id="{00000000-1234-1234-1234-123412341234}" type="slidenum">
              <a:rPr lang="en" sz="1333"/>
              <a:t>‹#›</a:t>
            </a:fld>
            <a:endParaRPr sz="1333"/>
          </a:p>
        </p:txBody>
      </p:sp>
      <p:pic>
        <p:nvPicPr>
          <p:cNvPr id="245" name="Google Shape;245;g5e83f6cdc3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175" y="43965"/>
            <a:ext cx="10059775" cy="68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e83f6cdc3_0_298"/>
          <p:cNvSpPr txBox="1"/>
          <p:nvPr>
            <p:ph idx="1" type="body"/>
          </p:nvPr>
        </p:nvSpPr>
        <p:spPr>
          <a:xfrm>
            <a:off x="511256" y="1166018"/>
            <a:ext cx="114246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91425" spcFirstLastPara="1" rIns="91425" wrap="square" tIns="64000">
            <a:noAutofit/>
          </a:bodyPr>
          <a:lstStyle/>
          <a:p>
            <a:pPr indent="-36576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Roboto"/>
              <a:buChar char="❑"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Why is RoG better than softmax classifiers?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528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Roboto"/>
              <a:buAutoNum type="arabicPeriod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Naive Generative classifiers are </a:t>
            </a:r>
            <a:r>
              <a:rPr b="1" lang="en" u="sng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generally at most competitively with</a:t>
            </a: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softmax classifiers,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as shown in the first paper `A Simple Unified Framework for Detecting Out-of-Distribution Samples and Adversarial Attacks, NeurIPS-18’.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528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Roboto"/>
              <a:buAutoNum type="arabicPeriod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When noisy training examples exist, 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softmax classifiers tend  to overfit (fit noisy ones)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thus softmax ones degrade in this case.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While with 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MCD to remove those noisy training examples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RoG &gt; Naive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Generative classifier &gt; Softmax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ts val="168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RoG can use 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feature ensemble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from different layers, while softmax can only use the penultimate-layer feature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5760" lvl="0" marL="365760" rtl="0" algn="l">
              <a:spcBef>
                <a:spcPts val="0"/>
              </a:spcBef>
              <a:spcAft>
                <a:spcPts val="0"/>
              </a:spcAft>
              <a:buSzPts val="1680"/>
              <a:buFont typeface="Roboto"/>
              <a:buChar char="❑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MCD estimator: For each class, finding a subset for which the determinant of the corresponding sample covariance is minimized =&gt; 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outliers are removed.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g5e83f6cdc3_0_298"/>
          <p:cNvSpPr txBox="1"/>
          <p:nvPr>
            <p:ph type="title"/>
          </p:nvPr>
        </p:nvSpPr>
        <p:spPr>
          <a:xfrm>
            <a:off x="375557" y="332109"/>
            <a:ext cx="114246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252" name="Google Shape;252;g5e83f6cdc3_0_298"/>
          <p:cNvSpPr txBox="1"/>
          <p:nvPr>
            <p:ph idx="12" type="sldNum"/>
          </p:nvPr>
        </p:nvSpPr>
        <p:spPr>
          <a:xfrm>
            <a:off x="11169611" y="61974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</a:pPr>
            <a:fld id="{00000000-1234-1234-1234-123412341234}" type="slidenum">
              <a:rPr lang="en" sz="1333"/>
              <a:t>‹#›</a:t>
            </a:fld>
            <a:endParaRPr sz="1333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e83f6cdc3_1_0"/>
          <p:cNvSpPr txBox="1"/>
          <p:nvPr>
            <p:ph idx="12" type="sldNum"/>
          </p:nvPr>
        </p:nvSpPr>
        <p:spPr>
          <a:xfrm>
            <a:off x="11169611" y="61974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</a:pPr>
            <a:fld id="{00000000-1234-1234-1234-123412341234}" type="slidenum">
              <a:rPr lang="en" sz="1333"/>
              <a:t>‹#›</a:t>
            </a:fld>
            <a:endParaRPr sz="1333"/>
          </a:p>
        </p:txBody>
      </p:sp>
      <p:sp>
        <p:nvSpPr>
          <p:cNvPr id="258" name="Google Shape;258;g5e83f6cdc3_1_0"/>
          <p:cNvSpPr txBox="1"/>
          <p:nvPr/>
        </p:nvSpPr>
        <p:spPr>
          <a:xfrm>
            <a:off x="1789250" y="1776425"/>
            <a:ext cx="9074100" cy="25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FFF00"/>
                </a:solidFill>
                <a:latin typeface="Lobster"/>
                <a:ea typeface="Lobster"/>
                <a:cs typeface="Lobster"/>
                <a:sym typeface="Lobster"/>
              </a:rPr>
              <a:t>Many Thanks !</a:t>
            </a:r>
            <a:endParaRPr b="0" i="0" sz="3600" u="none" cap="none" strike="noStrike">
              <a:solidFill>
                <a:srgbClr val="FFFF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FFFF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FFFF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FFFF00"/>
                </a:solidFill>
                <a:latin typeface="Lobster"/>
                <a:ea typeface="Lobster"/>
                <a:cs typeface="Lobster"/>
                <a:sym typeface="Lobster"/>
              </a:rPr>
              <a:t>Any Questions on these two papers?</a:t>
            </a:r>
            <a:endParaRPr sz="3600">
              <a:solidFill>
                <a:srgbClr val="FFFF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FFFF00"/>
                </a:solidFill>
                <a:latin typeface="Lobster"/>
                <a:ea typeface="Lobster"/>
                <a:cs typeface="Lobster"/>
                <a:sym typeface="Lobster"/>
              </a:rPr>
              <a:t>e.g.  merits and demerits</a:t>
            </a:r>
            <a:endParaRPr sz="3600">
              <a:solidFill>
                <a:srgbClr val="FFFF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idx="1" type="body"/>
          </p:nvPr>
        </p:nvSpPr>
        <p:spPr>
          <a:xfrm>
            <a:off x="511256" y="1166018"/>
            <a:ext cx="114246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91425" spcFirstLastPara="1" rIns="91425" wrap="square" tIns="64000">
            <a:noAutofit/>
          </a:bodyPr>
          <a:lstStyle/>
          <a:p>
            <a:pPr indent="-36576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Roboto"/>
              <a:buChar char="❑"/>
            </a:pPr>
            <a:r>
              <a:t/>
            </a:r>
            <a:endParaRPr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5"/>
          <p:cNvSpPr txBox="1"/>
          <p:nvPr>
            <p:ph type="title"/>
          </p:nvPr>
        </p:nvSpPr>
        <p:spPr>
          <a:xfrm>
            <a:off x="375557" y="332109"/>
            <a:ext cx="114246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Abnormal/OOD/Adversarial/Noisy examples are related</a:t>
            </a:r>
            <a:endParaRPr/>
          </a:p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11169611" y="61974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</a:pPr>
            <a:fld id="{00000000-1234-1234-1234-123412341234}" type="slidenum">
              <a:rPr lang="en" sz="1333"/>
              <a:t>‹#›</a:t>
            </a:fld>
            <a:endParaRPr sz="1333"/>
          </a:p>
        </p:txBody>
      </p:sp>
      <p:pic>
        <p:nvPicPr>
          <p:cNvPr id="50" name="Google Shape;5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38" y="1166013"/>
            <a:ext cx="4676775" cy="46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/>
          <p:nvPr>
            <p:ph idx="1" type="body"/>
          </p:nvPr>
        </p:nvSpPr>
        <p:spPr>
          <a:xfrm>
            <a:off x="5278675" y="1166025"/>
            <a:ext cx="67854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91425" spcFirstLastPara="1" rIns="91425" wrap="square" tIns="64000">
            <a:noAutofit/>
          </a:bodyPr>
          <a:lstStyle/>
          <a:p>
            <a:pPr indent="-36576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Roboto"/>
              <a:buChar char="❑"/>
            </a:pP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Without fitting/using noisy training samples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Robust training/learning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i.e., without fitting those abnormal examples, outliers, examples with noisy labels, etc. 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Robust Inference: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without relying on them for predicting, e.g., generative classifier, ICML-19.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576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Roboto"/>
              <a:buChar char="❑"/>
            </a:pP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Without predicting abnormal testing samples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Predictive uncertainty (maximum value of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posterior distribution).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Know the unknown: abstain from predicting</a:t>
            </a:r>
            <a:endParaRPr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(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Out-of-distribution detection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e83f6cdc3_0_110"/>
          <p:cNvSpPr txBox="1"/>
          <p:nvPr>
            <p:ph idx="1" type="body"/>
          </p:nvPr>
        </p:nvSpPr>
        <p:spPr>
          <a:xfrm>
            <a:off x="511256" y="1166018"/>
            <a:ext cx="114246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91425" spcFirstLastPara="1" rIns="91425" wrap="square" tIns="64000">
            <a:noAutofit/>
          </a:bodyPr>
          <a:lstStyle/>
          <a:p>
            <a:pPr indent="-36576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Roboto"/>
              <a:buChar char="❑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Objective: Detecting 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test samples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drawn sufficiently far away from the 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training distribution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statistically or adversarially is a fundamental requirement for 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deploying a good classifier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in many real-world machine learning applications.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576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Roboto"/>
              <a:buChar char="❑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Challenge: Deep neural networks with the softmax classifier are known to produce 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highly overconfident posterior distributions even for such abnormal samples.</a:t>
            </a:r>
            <a:endParaRPr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g5e83f6cdc3_0_110"/>
          <p:cNvSpPr txBox="1"/>
          <p:nvPr>
            <p:ph type="title"/>
          </p:nvPr>
        </p:nvSpPr>
        <p:spPr>
          <a:xfrm>
            <a:off x="375557" y="332109"/>
            <a:ext cx="114246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Objective &amp; Challenge of OOD Detection</a:t>
            </a:r>
            <a:endParaRPr/>
          </a:p>
        </p:txBody>
      </p:sp>
      <p:sp>
        <p:nvSpPr>
          <p:cNvPr id="58" name="Google Shape;58;g5e83f6cdc3_0_110"/>
          <p:cNvSpPr txBox="1"/>
          <p:nvPr>
            <p:ph idx="12" type="sldNum"/>
          </p:nvPr>
        </p:nvSpPr>
        <p:spPr>
          <a:xfrm>
            <a:off x="11169611" y="61974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</a:pPr>
            <a:fld id="{00000000-1234-1234-1234-123412341234}" type="slidenum">
              <a:rPr lang="en" sz="1333"/>
              <a:t>‹#›</a:t>
            </a:fld>
            <a:endParaRPr sz="1333"/>
          </a:p>
        </p:txBody>
      </p:sp>
      <p:sp>
        <p:nvSpPr>
          <p:cNvPr id="59" name="Google Shape;59;g5e83f6cdc3_0_110"/>
          <p:cNvSpPr txBox="1"/>
          <p:nvPr/>
        </p:nvSpPr>
        <p:spPr>
          <a:xfrm>
            <a:off x="3054475" y="6223300"/>
            <a:ext cx="8857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Lee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et al. </a:t>
            </a:r>
            <a:r>
              <a:rPr lang="en" sz="1800">
                <a:solidFill>
                  <a:srgbClr val="FFFFFF"/>
                </a:solidFill>
              </a:rPr>
              <a:t>A Simple Unified Framework for Detecting Out-of-Distribution Samples 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and Adversarial Attacks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800">
                <a:solidFill>
                  <a:srgbClr val="FFFFFF"/>
                </a:solidFill>
              </a:rPr>
              <a:t>NeurIPS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201</a:t>
            </a:r>
            <a:r>
              <a:rPr lang="en" sz="1800">
                <a:solidFill>
                  <a:srgbClr val="FFFFFF"/>
                </a:solidFill>
              </a:rPr>
              <a:t>8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e83f6cdc3_0_7"/>
          <p:cNvSpPr txBox="1"/>
          <p:nvPr>
            <p:ph idx="1" type="body"/>
          </p:nvPr>
        </p:nvSpPr>
        <p:spPr>
          <a:xfrm>
            <a:off x="511256" y="1166018"/>
            <a:ext cx="114246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91425" spcFirstLastPara="1" rIns="91425" wrap="square" tIns="64000">
            <a:noAutofit/>
          </a:bodyPr>
          <a:lstStyle/>
          <a:p>
            <a:pPr indent="-36576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Roboto"/>
              <a:buChar char="❑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Contribution 1: 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most prior methods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have been evaluated for detecting either out-of-distribution or adversarial samples, 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but not both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576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Roboto"/>
              <a:buChar char="❑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Contribution 2: 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more robust in harsh cases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e.g., when the training dataset has noisy labels or small number of samples.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576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Roboto"/>
              <a:buChar char="❑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Contribution 3: 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broader usage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by applying it to 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class-incremental learning</a:t>
            </a:r>
            <a:endParaRPr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576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Font typeface="Roboto"/>
              <a:buChar char="❑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More robust in the choice of its hyperparameters as well as against extreme scenarios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g5e83f6cdc3_0_7"/>
          <p:cNvSpPr txBox="1"/>
          <p:nvPr>
            <p:ph type="title"/>
          </p:nvPr>
        </p:nvSpPr>
        <p:spPr>
          <a:xfrm>
            <a:off x="375557" y="332109"/>
            <a:ext cx="114246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Contributions of Lee et al. NeurIPS 2018</a:t>
            </a:r>
            <a:endParaRPr/>
          </a:p>
        </p:txBody>
      </p:sp>
      <p:sp>
        <p:nvSpPr>
          <p:cNvPr id="66" name="Google Shape;66;g5e83f6cdc3_0_7"/>
          <p:cNvSpPr txBox="1"/>
          <p:nvPr>
            <p:ph idx="12" type="sldNum"/>
          </p:nvPr>
        </p:nvSpPr>
        <p:spPr>
          <a:xfrm>
            <a:off x="11169611" y="61974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</a:pPr>
            <a:fld id="{00000000-1234-1234-1234-123412341234}" type="slidenum">
              <a:rPr lang="en" sz="1333"/>
              <a:t>‹#›</a:t>
            </a:fld>
            <a:endParaRPr sz="1333"/>
          </a:p>
        </p:txBody>
      </p:sp>
      <p:sp>
        <p:nvSpPr>
          <p:cNvPr id="67" name="Google Shape;67;g5e83f6cdc3_0_7"/>
          <p:cNvSpPr txBox="1"/>
          <p:nvPr/>
        </p:nvSpPr>
        <p:spPr>
          <a:xfrm>
            <a:off x="3054475" y="6223300"/>
            <a:ext cx="8857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Lee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et al. </a:t>
            </a:r>
            <a:r>
              <a:rPr lang="en" sz="1800">
                <a:solidFill>
                  <a:srgbClr val="FFFFFF"/>
                </a:solidFill>
              </a:rPr>
              <a:t>A Simple Unified Framework for Detecting Out-of-Distribution Samples 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and Adversarial Attacks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800">
                <a:solidFill>
                  <a:srgbClr val="FFFFFF"/>
                </a:solidFill>
              </a:rPr>
              <a:t>NeurIPS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201</a:t>
            </a:r>
            <a:r>
              <a:rPr lang="en" sz="1800">
                <a:solidFill>
                  <a:srgbClr val="FFFFFF"/>
                </a:solidFill>
              </a:rPr>
              <a:t>8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e83f6cdc3_0_20"/>
          <p:cNvSpPr txBox="1"/>
          <p:nvPr>
            <p:ph idx="1" type="body"/>
          </p:nvPr>
        </p:nvSpPr>
        <p:spPr>
          <a:xfrm>
            <a:off x="511256" y="1166018"/>
            <a:ext cx="114246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91425" spcFirstLastPara="1" rIns="91425" wrap="square" tIns="64000">
            <a:noAutofit/>
          </a:bodyPr>
          <a:lstStyle/>
          <a:p>
            <a:pPr indent="-36576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Roboto"/>
              <a:buChar char="❑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High-level idea: 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the probability density of test sample on feature spaces (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low- and upper-level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using the concept of a “generative” (distance-based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classifier.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576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Roboto"/>
              <a:buChar char="❑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 define the confidence score using the 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Mahalanobis distance with respect to the closest class conditional distribution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where its parameters are chosen as empirical class means and tied empirical covariance of training samples.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576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Roboto"/>
              <a:buChar char="❑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Empirical Results: 1) generative classifier 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does not sacrifice the softmax classification accuracy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; 2) its confidence score 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outperforms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softmax-based ones very strongly 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across multiple other tasks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detecting OOD samples, detecting adversarial samples and class-incremental learning.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g5e83f6cdc3_0_20"/>
          <p:cNvSpPr txBox="1"/>
          <p:nvPr>
            <p:ph type="title"/>
          </p:nvPr>
        </p:nvSpPr>
        <p:spPr>
          <a:xfrm>
            <a:off x="375557" y="332109"/>
            <a:ext cx="114246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Introduction: basic idea, metric, empirical results</a:t>
            </a:r>
            <a:endParaRPr/>
          </a:p>
        </p:txBody>
      </p:sp>
      <p:sp>
        <p:nvSpPr>
          <p:cNvPr id="74" name="Google Shape;74;g5e83f6cdc3_0_20"/>
          <p:cNvSpPr txBox="1"/>
          <p:nvPr>
            <p:ph idx="12" type="sldNum"/>
          </p:nvPr>
        </p:nvSpPr>
        <p:spPr>
          <a:xfrm>
            <a:off x="11169611" y="61974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</a:pPr>
            <a:fld id="{00000000-1234-1234-1234-123412341234}" type="slidenum">
              <a:rPr lang="en" sz="1333"/>
              <a:t>‹#›</a:t>
            </a:fld>
            <a:endParaRPr sz="1333"/>
          </a:p>
        </p:txBody>
      </p:sp>
      <p:sp>
        <p:nvSpPr>
          <p:cNvPr id="75" name="Google Shape;75;g5e83f6cdc3_0_20"/>
          <p:cNvSpPr txBox="1"/>
          <p:nvPr/>
        </p:nvSpPr>
        <p:spPr>
          <a:xfrm>
            <a:off x="3054475" y="6223300"/>
            <a:ext cx="8857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Lee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et al. </a:t>
            </a:r>
            <a:r>
              <a:rPr lang="en" sz="1800">
                <a:solidFill>
                  <a:srgbClr val="FFFFFF"/>
                </a:solidFill>
              </a:rPr>
              <a:t>A Simple Unified Framework for Detecting Out-of-Distribution Samples 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and Adversarial Attacks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800">
                <a:solidFill>
                  <a:srgbClr val="FFFFFF"/>
                </a:solidFill>
              </a:rPr>
              <a:t>NeurIPS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201</a:t>
            </a:r>
            <a:r>
              <a:rPr lang="en" sz="1800">
                <a:solidFill>
                  <a:srgbClr val="FFFFFF"/>
                </a:solidFill>
              </a:rPr>
              <a:t>8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e83f6cdc3_0_155"/>
          <p:cNvSpPr txBox="1"/>
          <p:nvPr/>
        </p:nvSpPr>
        <p:spPr>
          <a:xfrm>
            <a:off x="3054475" y="6223300"/>
            <a:ext cx="8857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Lee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et al. </a:t>
            </a:r>
            <a:r>
              <a:rPr lang="en" sz="1800">
                <a:solidFill>
                  <a:srgbClr val="FFFFFF"/>
                </a:solidFill>
              </a:rPr>
              <a:t>A Simple Unified Framework for Detecting Out-of-Distribution Samples 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and Adversarial Attacks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800">
                <a:solidFill>
                  <a:srgbClr val="FFFFFF"/>
                </a:solidFill>
              </a:rPr>
              <a:t>NeurIPS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201</a:t>
            </a:r>
            <a:r>
              <a:rPr lang="en" sz="1800">
                <a:solidFill>
                  <a:srgbClr val="FFFFFF"/>
                </a:solidFill>
              </a:rPr>
              <a:t>8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1" name="Google Shape;81;g5e83f6cdc3_0_155"/>
          <p:cNvSpPr txBox="1"/>
          <p:nvPr>
            <p:ph idx="1" type="body"/>
          </p:nvPr>
        </p:nvSpPr>
        <p:spPr>
          <a:xfrm>
            <a:off x="511256" y="1166018"/>
            <a:ext cx="114246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91425" spcFirstLastPara="1" rIns="91425" wrap="square" tIns="64000">
            <a:noAutofit/>
          </a:bodyPr>
          <a:lstStyle/>
          <a:p>
            <a:pPr indent="-36576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Roboto"/>
              <a:buChar char="❑"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g5e83f6cdc3_0_155"/>
          <p:cNvSpPr txBox="1"/>
          <p:nvPr>
            <p:ph type="title"/>
          </p:nvPr>
        </p:nvSpPr>
        <p:spPr>
          <a:xfrm>
            <a:off x="375557" y="332109"/>
            <a:ext cx="114246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Comparison of classification accuracy &amp; ROC curve </a:t>
            </a:r>
            <a:endParaRPr/>
          </a:p>
        </p:txBody>
      </p:sp>
      <p:sp>
        <p:nvSpPr>
          <p:cNvPr id="83" name="Google Shape;83;g5e83f6cdc3_0_155"/>
          <p:cNvSpPr txBox="1"/>
          <p:nvPr>
            <p:ph idx="12" type="sldNum"/>
          </p:nvPr>
        </p:nvSpPr>
        <p:spPr>
          <a:xfrm>
            <a:off x="11169611" y="61974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</a:pPr>
            <a:fld id="{00000000-1234-1234-1234-123412341234}" type="slidenum">
              <a:rPr lang="en" sz="1333"/>
              <a:t>‹#›</a:t>
            </a:fld>
            <a:endParaRPr sz="1333"/>
          </a:p>
        </p:txBody>
      </p:sp>
      <p:pic>
        <p:nvPicPr>
          <p:cNvPr id="84" name="Google Shape;84;g5e83f6cdc3_0_155"/>
          <p:cNvPicPr preferRelativeResize="0"/>
          <p:nvPr/>
        </p:nvPicPr>
        <p:blipFill rotWithShape="1">
          <a:blip r:embed="rId3">
            <a:alphaModFix/>
          </a:blip>
          <a:srcRect b="0" l="793" r="0" t="2629"/>
          <a:stretch/>
        </p:blipFill>
        <p:spPr>
          <a:xfrm>
            <a:off x="511239" y="1103150"/>
            <a:ext cx="11242710" cy="50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5e83f6cdc3_0_155"/>
          <p:cNvSpPr txBox="1"/>
          <p:nvPr/>
        </p:nvSpPr>
        <p:spPr>
          <a:xfrm>
            <a:off x="4039800" y="3648641"/>
            <a:ext cx="43011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does not sacrifice the softmax classification accuracy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e83f6cdc3_0_32"/>
          <p:cNvSpPr txBox="1"/>
          <p:nvPr/>
        </p:nvSpPr>
        <p:spPr>
          <a:xfrm>
            <a:off x="3054475" y="6223300"/>
            <a:ext cx="8857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Lee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et al. </a:t>
            </a:r>
            <a:r>
              <a:rPr lang="en" sz="1800">
                <a:solidFill>
                  <a:srgbClr val="FFFFFF"/>
                </a:solidFill>
              </a:rPr>
              <a:t>A Simple Unified Framework for Detecting Out-of-Distribution Samples 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and Adversarial Attacks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800">
                <a:solidFill>
                  <a:srgbClr val="FFFFFF"/>
                </a:solidFill>
              </a:rPr>
              <a:t>NeurIPS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201</a:t>
            </a:r>
            <a:r>
              <a:rPr lang="en" sz="1800">
                <a:solidFill>
                  <a:srgbClr val="FFFFFF"/>
                </a:solidFill>
              </a:rPr>
              <a:t>8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1" name="Google Shape;91;g5e83f6cdc3_0_32"/>
          <p:cNvSpPr txBox="1"/>
          <p:nvPr>
            <p:ph idx="1" type="body"/>
          </p:nvPr>
        </p:nvSpPr>
        <p:spPr>
          <a:xfrm>
            <a:off x="511256" y="1166018"/>
            <a:ext cx="114246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91425" spcFirstLastPara="1" rIns="91425" wrap="square" tIns="64000">
            <a:noAutofit/>
          </a:bodyPr>
          <a:lstStyle/>
          <a:p>
            <a:pPr indent="-36576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Roboto"/>
              <a:buChar char="❑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Class-conditional Gaussian distributions with a tied covariance: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g5e83f6cdc3_0_32"/>
          <p:cNvSpPr txBox="1"/>
          <p:nvPr>
            <p:ph type="title"/>
          </p:nvPr>
        </p:nvSpPr>
        <p:spPr>
          <a:xfrm>
            <a:off x="375557" y="332109"/>
            <a:ext cx="114246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Algorithm 1: Confidence score of positive (in-distribution) examples</a:t>
            </a:r>
            <a:endParaRPr/>
          </a:p>
        </p:txBody>
      </p:sp>
      <p:pic>
        <p:nvPicPr>
          <p:cNvPr id="93" name="Google Shape;93;g5e83f6cdc3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725" y="3083643"/>
            <a:ext cx="10029849" cy="37295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5e83f6cdc3_0_32"/>
          <p:cNvSpPr txBox="1"/>
          <p:nvPr>
            <p:ph idx="12" type="sldNum"/>
          </p:nvPr>
        </p:nvSpPr>
        <p:spPr>
          <a:xfrm>
            <a:off x="11169611" y="61974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</a:pPr>
            <a:fld id="{00000000-1234-1234-1234-123412341234}" type="slidenum">
              <a:rPr lang="en" sz="1333"/>
              <a:t>‹#›</a:t>
            </a:fld>
            <a:endParaRPr sz="1333"/>
          </a:p>
        </p:txBody>
      </p:sp>
      <p:pic>
        <p:nvPicPr>
          <p:cNvPr id="95" name="Google Shape;95;g5e83f6cdc3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449" y="1638128"/>
            <a:ext cx="5386565" cy="4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5e83f6cdc3_0_32"/>
          <p:cNvPicPr preferRelativeResize="0"/>
          <p:nvPr/>
        </p:nvPicPr>
        <p:blipFill rotWithShape="1">
          <a:blip r:embed="rId5">
            <a:alphaModFix/>
          </a:blip>
          <a:srcRect b="0" l="0" r="0" t="10482"/>
          <a:stretch/>
        </p:blipFill>
        <p:spPr>
          <a:xfrm>
            <a:off x="1473969" y="2169735"/>
            <a:ext cx="8354539" cy="85831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5e83f6cdc3_0_32"/>
          <p:cNvSpPr/>
          <p:nvPr/>
        </p:nvSpPr>
        <p:spPr>
          <a:xfrm>
            <a:off x="5351200" y="5223050"/>
            <a:ext cx="5866800" cy="419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5e83f6cdc3_0_32"/>
          <p:cNvSpPr/>
          <p:nvPr/>
        </p:nvSpPr>
        <p:spPr>
          <a:xfrm>
            <a:off x="5842800" y="6289850"/>
            <a:ext cx="1200900" cy="419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5e83f6cdc3_0_32"/>
          <p:cNvSpPr/>
          <p:nvPr/>
        </p:nvSpPr>
        <p:spPr>
          <a:xfrm>
            <a:off x="2169075" y="4586400"/>
            <a:ext cx="2368200" cy="3018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5e83f6cdc3_0_32"/>
          <p:cNvSpPr/>
          <p:nvPr/>
        </p:nvSpPr>
        <p:spPr>
          <a:xfrm>
            <a:off x="9059200" y="3949775"/>
            <a:ext cx="2538600" cy="915900"/>
          </a:xfrm>
          <a:prstGeom prst="verticalScroll">
            <a:avLst>
              <a:gd fmla="val 12500" name="adj"/>
            </a:avLst>
          </a:prstGeom>
          <a:solidFill>
            <a:srgbClr val="FFF2C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9900"/>
                </a:solidFill>
              </a:rPr>
              <a:t>Input pre-processing</a:t>
            </a:r>
            <a:endParaRPr sz="2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g5e83f6cdc3_0_32"/>
          <p:cNvCxnSpPr>
            <a:endCxn id="100" idx="2"/>
          </p:cNvCxnSpPr>
          <p:nvPr/>
        </p:nvCxnSpPr>
        <p:spPr>
          <a:xfrm flipH="1" rot="10800000">
            <a:off x="10146100" y="4865675"/>
            <a:ext cx="182400" cy="333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2" name="Google Shape;102;g5e83f6cdc3_0_32"/>
          <p:cNvSpPr/>
          <p:nvPr/>
        </p:nvSpPr>
        <p:spPr>
          <a:xfrm>
            <a:off x="7289900" y="6197475"/>
            <a:ext cx="3663900" cy="577500"/>
          </a:xfrm>
          <a:prstGeom prst="verticalScroll">
            <a:avLst>
              <a:gd fmla="val 12500" name="adj"/>
            </a:avLst>
          </a:prstGeom>
          <a:solidFill>
            <a:srgbClr val="FFF2C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</a:rPr>
              <a:t>Feature ensemble</a:t>
            </a:r>
            <a:endParaRPr sz="2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g5e83f6cdc3_0_32"/>
          <p:cNvCxnSpPr>
            <a:stCxn id="99" idx="2"/>
            <a:endCxn id="102" idx="1"/>
          </p:cNvCxnSpPr>
          <p:nvPr/>
        </p:nvCxnSpPr>
        <p:spPr>
          <a:xfrm>
            <a:off x="3353175" y="4888200"/>
            <a:ext cx="4008900" cy="1598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4" name="Google Shape;104;g5e83f6cdc3_0_32"/>
          <p:cNvCxnSpPr>
            <a:stCxn id="98" idx="3"/>
            <a:endCxn id="102" idx="1"/>
          </p:cNvCxnSpPr>
          <p:nvPr/>
        </p:nvCxnSpPr>
        <p:spPr>
          <a:xfrm flipH="1" rot="10800000">
            <a:off x="7043700" y="6486200"/>
            <a:ext cx="318300" cy="13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e83f6cdc3_0_54"/>
          <p:cNvSpPr txBox="1"/>
          <p:nvPr/>
        </p:nvSpPr>
        <p:spPr>
          <a:xfrm>
            <a:off x="3054475" y="6223300"/>
            <a:ext cx="8857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Lee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et al. </a:t>
            </a:r>
            <a:r>
              <a:rPr lang="en" sz="1800">
                <a:solidFill>
                  <a:srgbClr val="FFFFFF"/>
                </a:solidFill>
              </a:rPr>
              <a:t>A Simple Unified Framework for Detecting Out-of-Distribution Samples 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and Adversarial Attacks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800">
                <a:solidFill>
                  <a:srgbClr val="FFFFFF"/>
                </a:solidFill>
              </a:rPr>
              <a:t>NeurIPS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201</a:t>
            </a:r>
            <a:r>
              <a:rPr lang="en" sz="1800">
                <a:solidFill>
                  <a:srgbClr val="FFFFFF"/>
                </a:solidFill>
              </a:rPr>
              <a:t>8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0" name="Google Shape;110;g5e83f6cdc3_0_54"/>
          <p:cNvSpPr txBox="1"/>
          <p:nvPr>
            <p:ph idx="1" type="body"/>
          </p:nvPr>
        </p:nvSpPr>
        <p:spPr>
          <a:xfrm>
            <a:off x="511256" y="1166018"/>
            <a:ext cx="114246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91425" spcFirstLastPara="1" rIns="91425" wrap="square" tIns="64000">
            <a:noAutofit/>
          </a:bodyPr>
          <a:lstStyle/>
          <a:p>
            <a:pPr indent="-36576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Roboto"/>
              <a:buChar char="❑"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57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g5e83f6cdc3_0_54"/>
          <p:cNvSpPr txBox="1"/>
          <p:nvPr>
            <p:ph type="title"/>
          </p:nvPr>
        </p:nvSpPr>
        <p:spPr>
          <a:xfrm>
            <a:off x="375557" y="332109"/>
            <a:ext cx="114246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The performance of features from different levels</a:t>
            </a:r>
            <a:endParaRPr/>
          </a:p>
        </p:txBody>
      </p:sp>
      <p:sp>
        <p:nvSpPr>
          <p:cNvPr id="112" name="Google Shape;112;g5e83f6cdc3_0_54"/>
          <p:cNvSpPr txBox="1"/>
          <p:nvPr>
            <p:ph idx="12" type="sldNum"/>
          </p:nvPr>
        </p:nvSpPr>
        <p:spPr>
          <a:xfrm>
            <a:off x="11169611" y="61974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</a:pPr>
            <a:fld id="{00000000-1234-1234-1234-123412341234}" type="slidenum">
              <a:rPr lang="en" sz="1333"/>
              <a:t>‹#›</a:t>
            </a:fld>
            <a:endParaRPr sz="1333"/>
          </a:p>
        </p:txBody>
      </p:sp>
      <p:pic>
        <p:nvPicPr>
          <p:cNvPr id="113" name="Google Shape;113;g5e83f6cdc3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6728"/>
            <a:ext cx="12192002" cy="3873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