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04204-4304-4A0D-80D8-61BA680DB2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4D848-0FFE-4EFA-8810-89244B34F2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190501"/>
            <a:ext cx="9437690" cy="927099"/>
          </a:xfrm>
        </p:spPr>
        <p:txBody>
          <a:bodyPr/>
          <a:lstStyle/>
          <a:p>
            <a:r>
              <a:rPr lang="zh-CN" altLang="en-US" dirty="0"/>
              <a:t>层次分析法（</a:t>
            </a:r>
            <a:r>
              <a:rPr lang="en-US" altLang="zh-CN" dirty="0"/>
              <a:t>AHP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2875" y="1221740"/>
            <a:ext cx="10019030" cy="3462020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层次分析法可以用来进行决策，求指标的权重</a:t>
            </a:r>
            <a:endParaRPr lang="zh-CN" altLang="en-US" dirty="0"/>
          </a:p>
          <a:p>
            <a:r>
              <a:rPr lang="zh-CN" altLang="en-US" dirty="0"/>
              <a:t>问题的提出：</a:t>
            </a:r>
            <a:endParaRPr lang="en-US" altLang="zh-CN" dirty="0"/>
          </a:p>
          <a:p>
            <a:r>
              <a:rPr lang="zh-CN" altLang="en-US" dirty="0"/>
              <a:t>        日常生活中有许多决策问题。决策是指在面临多种方案时需要依据一定的标准选择某一种方案。</a:t>
            </a:r>
            <a:r>
              <a:rPr lang="en-US" altLang="zh-CN" dirty="0" err="1"/>
              <a:t>T.L.Saaty</a:t>
            </a:r>
            <a:r>
              <a:rPr lang="zh-CN" altLang="en-US" dirty="0"/>
              <a:t>等人在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年代提出了一种能有效处理决策问题的实用方法，称层次分析法（</a:t>
            </a:r>
            <a:r>
              <a:rPr lang="en-US" altLang="zh-CN" dirty="0"/>
              <a:t>Analytic Hierarchy Process</a:t>
            </a:r>
            <a:r>
              <a:rPr lang="zh-CN" altLang="en-US" dirty="0"/>
              <a:t>，简记</a:t>
            </a:r>
            <a:r>
              <a:rPr lang="en-US" altLang="zh-CN" dirty="0"/>
              <a:t>AHP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、首先建立层次结构模型：</a:t>
            </a:r>
            <a:endParaRPr lang="en-US" altLang="zh-CN" dirty="0"/>
          </a:p>
          <a:p>
            <a:r>
              <a:rPr lang="zh-CN" altLang="en-US" dirty="0"/>
              <a:t>         一般为三层，最上面的为目标层，最下面的为方案层，中间是准则层或指标层：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946" y="4220799"/>
            <a:ext cx="5441952" cy="2526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7942" y="0"/>
            <a:ext cx="10018713" cy="1788158"/>
          </a:xfrm>
        </p:spPr>
        <p:txBody>
          <a:bodyPr/>
          <a:lstStyle/>
          <a:p>
            <a:pPr algn="l"/>
            <a:r>
              <a:rPr lang="en-US" altLang="zh-CN" sz="2400" dirty="0">
                <a:latin typeface="+mn-lt"/>
                <a:ea typeface="+mn-ea"/>
                <a:cs typeface="+mn-cs"/>
              </a:rPr>
              <a:t>2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、构建成对比较阵：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zh-CN" altLang="zh-CN" sz="2400" dirty="0">
                <a:latin typeface="+mn-lt"/>
                <a:ea typeface="+mn-ea"/>
                <a:cs typeface="+mn-cs"/>
              </a:rPr>
              <a:t>判断矩阵为两两指标重要性的判断，一般判别矩阵构造如下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：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8480" y="3149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447942" y="1209040"/>
          <a:ext cx="8128002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1/5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132" y="3429000"/>
            <a:ext cx="6705868" cy="33375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69302" y="792480"/>
          <a:ext cx="8128002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1/6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699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latin typeface="+mn-lt"/>
                <a:ea typeface="+mn-ea"/>
                <a:cs typeface="+mn-cs"/>
              </a:rPr>
              <a:t>3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、一致性检验（特征根法）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en-US" altLang="zh-CN" sz="2400" dirty="0">
                <a:latin typeface="+mn-lt"/>
                <a:ea typeface="+mn-ea"/>
                <a:cs typeface="+mn-cs"/>
              </a:rPr>
              <a:t>   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Saaty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等人建议用对应于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A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的最大特征根（记为     ）的特征向量（归一化后）作为权向量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w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，即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w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满足：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当      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= n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时，该判断矩阵为一致阵，且任何判断矩阵的最大特征根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因此，当最大特征根比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大得多时，该判断矩阵的不一致程度越严重。因此可以用             的数值大小来衡量判断矩阵的不一致程度，</a:t>
            </a:r>
            <a:r>
              <a:rPr lang="en-US" altLang="zh-CN" sz="2400" dirty="0" err="1">
                <a:latin typeface="+mn-lt"/>
                <a:ea typeface="+mn-ea"/>
                <a:cs typeface="+mn-cs"/>
              </a:rPr>
              <a:t>Saaty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将：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ele attr="{291BD52F-4B38-4EC6-9B86-DACFDD2EAD08}"/>
                  </a:ext>
                </a:extLst>
              </p:cNvPr>
              <p:cNvSpPr/>
              <p:nvPr/>
            </p:nvSpPr>
            <p:spPr>
              <a:xfrm>
                <a:off x="7767442" y="1380726"/>
                <a:ext cx="4215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442" y="1380726"/>
                <a:ext cx="421517" cy="36933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{EE8C4593-922B-4F28-82A7-3C034B196394}"/>
                  </a:ext>
                </a:extLst>
              </p:cNvPr>
              <p:cNvSpPr/>
              <p:nvPr/>
            </p:nvSpPr>
            <p:spPr>
              <a:xfrm>
                <a:off x="4859777" y="2254488"/>
                <a:ext cx="1400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𝛢𝜆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77" y="2254488"/>
                <a:ext cx="140064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{1802784C-C984-4AF5-A7A8-59B3F21F6B86}"/>
                  </a:ext>
                </a:extLst>
              </p:cNvPr>
              <p:cNvSpPr/>
              <p:nvPr/>
            </p:nvSpPr>
            <p:spPr>
              <a:xfrm>
                <a:off x="1874642" y="2823446"/>
                <a:ext cx="4215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642" y="2823446"/>
                <a:ext cx="42151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ele attr="{687D80C8-FACB-4517-B420-23D8F65B7375}"/>
                  </a:ext>
                </a:extLst>
              </p:cNvPr>
              <p:cNvSpPr/>
              <p:nvPr/>
            </p:nvSpPr>
            <p:spPr>
              <a:xfrm>
                <a:off x="10310818" y="2815824"/>
                <a:ext cx="793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818" y="2815824"/>
                <a:ext cx="79374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ele attr="{90E97271-6110-411C-A517-4F4F00189C51}"/>
                  </a:ext>
                </a:extLst>
              </p:cNvPr>
              <p:cNvSpPr/>
              <p:nvPr/>
            </p:nvSpPr>
            <p:spPr>
              <a:xfrm>
                <a:off x="2836673" y="3549134"/>
                <a:ext cx="768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73" y="3549134"/>
                <a:ext cx="76809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ele attr="{344FC01B-B539-4041-A936-B653E64E317C}"/>
                  </a:ext>
                </a:extLst>
              </p:cNvPr>
              <p:cNvSpPr/>
              <p:nvPr/>
            </p:nvSpPr>
            <p:spPr>
              <a:xfrm>
                <a:off x="4859777" y="3975685"/>
                <a:ext cx="1547218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77" y="3975685"/>
                <a:ext cx="1547218" cy="6183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586075" y="4646277"/>
            <a:ext cx="964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3175" cmpd="sng">
                  <a:noFill/>
                </a:ln>
              </a:rPr>
              <a:t>作为一致性指标，当</a:t>
            </a:r>
            <a:r>
              <a:rPr lang="en-US" altLang="zh-CN" sz="2400" dirty="0">
                <a:ln w="3175" cmpd="sng">
                  <a:noFill/>
                </a:ln>
              </a:rPr>
              <a:t>CI=0</a:t>
            </a:r>
            <a:r>
              <a:rPr lang="zh-CN" altLang="en-US" sz="2400" dirty="0">
                <a:ln w="3175" cmpd="sng">
                  <a:noFill/>
                </a:ln>
              </a:rPr>
              <a:t>时该判断矩阵为一致阵，</a:t>
            </a:r>
            <a:r>
              <a:rPr lang="en-US" altLang="zh-CN" sz="2400" dirty="0" err="1">
                <a:ln w="3175" cmpd="sng">
                  <a:noFill/>
                </a:ln>
              </a:rPr>
              <a:t>Saaty</a:t>
            </a:r>
            <a:r>
              <a:rPr lang="zh-CN" altLang="en-US" sz="2400" dirty="0">
                <a:ln w="3175" cmpd="sng">
                  <a:noFill/>
                </a:ln>
              </a:rPr>
              <a:t>又引入了随机一致性指标</a:t>
            </a:r>
            <a:r>
              <a:rPr lang="en-US" altLang="zh-CN" sz="2400" dirty="0">
                <a:ln w="3175" cmpd="sng">
                  <a:noFill/>
                </a:ln>
              </a:rPr>
              <a:t>RI</a:t>
            </a:r>
            <a:r>
              <a:rPr lang="zh-CN" altLang="en-US" sz="2400" dirty="0">
                <a:ln w="3175" cmpd="sng">
                  <a:noFill/>
                </a:ln>
              </a:rPr>
              <a:t>，</a:t>
            </a:r>
            <a:r>
              <a:rPr lang="en-US" altLang="zh-CN" sz="2400" dirty="0">
                <a:ln w="3175" cmpd="sng">
                  <a:noFill/>
                </a:ln>
              </a:rPr>
              <a:t>RI</a:t>
            </a:r>
            <a:r>
              <a:rPr lang="zh-CN" altLang="en-US" sz="2400" dirty="0">
                <a:ln w="3175" cmpd="sng">
                  <a:noFill/>
                </a:ln>
              </a:rPr>
              <a:t>数值如下：</a:t>
            </a:r>
            <a:endParaRPr lang="zh-CN" altLang="en-US" sz="2400" dirty="0">
              <a:ln w="3175" cmpd="sng">
                <a:noFill/>
              </a:ln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225" y="5596513"/>
            <a:ext cx="9476563" cy="723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45948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+mn-lt"/>
                <a:ea typeface="+mn-ea"/>
                <a:cs typeface="+mn-cs"/>
              </a:rPr>
              <a:t>将它的一致性指标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CI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与同阶（指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相同）的随机一致性指标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RI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之比称为一致性比率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CR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，当</a:t>
            </a: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br>
              <a:rPr lang="en-US" altLang="zh-CN" sz="2400" dirty="0">
                <a:latin typeface="+mn-lt"/>
                <a:ea typeface="+mn-ea"/>
                <a:cs typeface="+mn-cs"/>
              </a:rPr>
            </a:br>
            <a:r>
              <a:rPr lang="zh-CN" altLang="en-US" sz="2400" dirty="0">
                <a:latin typeface="+mn-lt"/>
                <a:ea typeface="+mn-ea"/>
                <a:cs typeface="+mn-cs"/>
              </a:rPr>
              <a:t>时认为该判断矩阵的不一致程度在容许的范围内，可以用其特征向量作为权向量。最终得到</a:t>
            </a:r>
            <a:r>
              <a:rPr lang="en-US" altLang="zh-CN" sz="2400" dirty="0">
                <a:latin typeface="+mn-lt"/>
                <a:ea typeface="+mn-ea"/>
                <a:cs typeface="+mn-cs"/>
              </a:rPr>
              <a:t>5</a:t>
            </a:r>
            <a:r>
              <a:rPr lang="zh-CN" altLang="en-US" sz="2400" dirty="0">
                <a:latin typeface="+mn-lt"/>
                <a:ea typeface="+mn-ea"/>
                <a:cs typeface="+mn-cs"/>
              </a:rPr>
              <a:t>个指标权重结果</a:t>
            </a:r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ele attr="{95D5E3E8-D841-496C-9F3D-C090C103C67C}"/>
                  </a:ext>
                </a:extLst>
              </p:cNvPr>
              <p:cNvSpPr/>
              <p:nvPr/>
            </p:nvSpPr>
            <p:spPr>
              <a:xfrm>
                <a:off x="4883345" y="1894172"/>
                <a:ext cx="2161169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𝐶𝐼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𝑅𝐼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&lt;0.1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345" y="1894172"/>
                <a:ext cx="2161169" cy="78380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41333" y="3886348"/>
          <a:ext cx="2709334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指标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权重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景色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0.1084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费用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0.3852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居住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0.3852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饮食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0.0606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旅途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0.0606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{2BEBA063-D223-45CF-BF63-62712E6D9D8E}"/>
                  </a:ext>
                </a:extLst>
              </p:cNvPr>
              <p:cNvSpPr/>
              <p:nvPr/>
            </p:nvSpPr>
            <p:spPr>
              <a:xfrm>
                <a:off x="1188720" y="836225"/>
                <a:ext cx="11003280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3=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836225"/>
                <a:ext cx="11003280" cy="1461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ele attr="{A56DBECF-3638-49C8-9BD6-1C1286579A56}"/>
                  </a:ext>
                </a:extLst>
              </p:cNvPr>
              <p:cNvSpPr/>
              <p:nvPr/>
            </p:nvSpPr>
            <p:spPr>
              <a:xfrm>
                <a:off x="2736626" y="2810569"/>
                <a:ext cx="7129901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4=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6" y="2810569"/>
                <a:ext cx="7129901" cy="1657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3991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/>
              <a:t>对上述</a:t>
            </a:r>
            <a:r>
              <a:rPr lang="en-US" altLang="zh-CN" sz="2400" dirty="0"/>
              <a:t>5</a:t>
            </a:r>
            <a:r>
              <a:rPr lang="zh-CN" altLang="en-US" sz="2400" dirty="0"/>
              <a:t>个判断矩阵进行计算得到下表：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480" y="1232969"/>
            <a:ext cx="7455038" cy="25262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490" y="4013200"/>
            <a:ext cx="96088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4</a:t>
            </a:r>
            <a:r>
              <a:rPr lang="zh-CN" altLang="en-US" sz="2000" dirty="0"/>
              <a:t>、计算综合得分：</a:t>
            </a:r>
            <a:endParaRPr lang="en-US" altLang="zh-CN" sz="2000" dirty="0"/>
          </a:p>
          <a:p>
            <a:r>
              <a:rPr lang="zh-CN" altLang="en-US" sz="2000" dirty="0"/>
              <a:t>苏州： </a:t>
            </a:r>
            <a:r>
              <a:rPr lang="en-US" altLang="zh-CN" sz="2000" dirty="0"/>
              <a:t>0.1084</a:t>
            </a:r>
            <a:r>
              <a:rPr lang="zh-CN" altLang="en-US" sz="2000" dirty="0"/>
              <a:t>*</a:t>
            </a:r>
            <a:r>
              <a:rPr lang="en-US" altLang="zh-CN" sz="2000" dirty="0"/>
              <a:t>0.595+0.3852</a:t>
            </a:r>
            <a:r>
              <a:rPr lang="zh-CN" altLang="en-US" sz="2000" dirty="0"/>
              <a:t>*</a:t>
            </a:r>
            <a:r>
              <a:rPr lang="en-US" altLang="zh-CN" sz="2000" dirty="0"/>
              <a:t>0.082+0.3852</a:t>
            </a:r>
            <a:r>
              <a:rPr lang="zh-CN" altLang="en-US" sz="2000" dirty="0"/>
              <a:t>*</a:t>
            </a:r>
            <a:r>
              <a:rPr lang="en-US" altLang="zh-CN" sz="2000" dirty="0"/>
              <a:t>0.429+0.0606</a:t>
            </a:r>
            <a:r>
              <a:rPr lang="zh-CN" altLang="en-US" sz="2000" dirty="0"/>
              <a:t>*</a:t>
            </a:r>
            <a:r>
              <a:rPr lang="en-US" altLang="zh-CN" sz="2000" dirty="0"/>
              <a:t>0.633+0.0606</a:t>
            </a:r>
            <a:r>
              <a:rPr lang="zh-CN" altLang="en-US" sz="2000" dirty="0"/>
              <a:t>*</a:t>
            </a:r>
            <a:r>
              <a:rPr lang="en-US" altLang="zh-CN" sz="2000" dirty="0"/>
              <a:t>0.166= 0.3098</a:t>
            </a:r>
            <a:endParaRPr lang="en-US" altLang="zh-CN" sz="2000" dirty="0"/>
          </a:p>
          <a:p>
            <a:r>
              <a:rPr lang="zh-CN" altLang="en-US" sz="2000" dirty="0"/>
              <a:t>杭州：</a:t>
            </a:r>
            <a:r>
              <a:rPr lang="en-US" altLang="zh-CN" sz="2000" dirty="0"/>
              <a:t> 0.1084</a:t>
            </a:r>
            <a:r>
              <a:rPr lang="zh-CN" altLang="en-US" sz="2000" dirty="0"/>
              <a:t>*</a:t>
            </a:r>
            <a:r>
              <a:rPr lang="en-US" altLang="zh-CN" sz="2000" dirty="0"/>
              <a:t>0.277+0.3852</a:t>
            </a:r>
            <a:r>
              <a:rPr lang="zh-CN" altLang="en-US" sz="2000" dirty="0"/>
              <a:t>*</a:t>
            </a:r>
            <a:r>
              <a:rPr lang="en-US" altLang="zh-CN" sz="2000" dirty="0"/>
              <a:t>0.236+0.3852</a:t>
            </a:r>
            <a:r>
              <a:rPr lang="zh-CN" altLang="en-US" sz="2000" dirty="0"/>
              <a:t>*</a:t>
            </a:r>
            <a:r>
              <a:rPr lang="en-US" altLang="zh-CN" sz="2000" dirty="0"/>
              <a:t>0.429+0.0606</a:t>
            </a:r>
            <a:r>
              <a:rPr lang="zh-CN" altLang="en-US" sz="2000" dirty="0"/>
              <a:t>*</a:t>
            </a:r>
            <a:r>
              <a:rPr lang="en-US" altLang="zh-CN" sz="2000" dirty="0"/>
              <a:t>0.193+0.0606</a:t>
            </a:r>
            <a:r>
              <a:rPr lang="zh-CN" altLang="en-US" sz="2000" dirty="0"/>
              <a:t>*</a:t>
            </a:r>
            <a:r>
              <a:rPr lang="en-US" altLang="zh-CN" sz="2000" dirty="0"/>
              <a:t>0.166= 0.3079</a:t>
            </a:r>
            <a:endParaRPr lang="en-US" altLang="zh-CN" sz="2000" dirty="0"/>
          </a:p>
          <a:p>
            <a:r>
              <a:rPr lang="zh-CN" altLang="en-US" sz="2000" dirty="0"/>
              <a:t>桂林：</a:t>
            </a:r>
            <a:r>
              <a:rPr lang="en-US" altLang="zh-CN" sz="2000" dirty="0"/>
              <a:t> 0.1084</a:t>
            </a:r>
            <a:r>
              <a:rPr lang="zh-CN" altLang="en-US" sz="2000" dirty="0"/>
              <a:t>*</a:t>
            </a:r>
            <a:r>
              <a:rPr lang="en-US" altLang="zh-CN" sz="2000" dirty="0"/>
              <a:t>0.129+0.3852</a:t>
            </a:r>
            <a:r>
              <a:rPr lang="zh-CN" altLang="en-US" sz="2000" dirty="0"/>
              <a:t>*</a:t>
            </a:r>
            <a:r>
              <a:rPr lang="en-US" altLang="zh-CN" sz="2000" dirty="0"/>
              <a:t>0.682+0.3852</a:t>
            </a:r>
            <a:r>
              <a:rPr lang="zh-CN" altLang="en-US" sz="2000" dirty="0"/>
              <a:t>*</a:t>
            </a:r>
            <a:r>
              <a:rPr lang="en-US" altLang="zh-CN" sz="2000" dirty="0"/>
              <a:t>0.142+0.0606</a:t>
            </a:r>
            <a:r>
              <a:rPr lang="zh-CN" altLang="en-US" sz="2000" dirty="0"/>
              <a:t>*</a:t>
            </a:r>
            <a:r>
              <a:rPr lang="en-US" altLang="zh-CN" sz="2000" dirty="0"/>
              <a:t>0.175+0.0606</a:t>
            </a:r>
            <a:r>
              <a:rPr lang="zh-CN" altLang="en-US" sz="2000" dirty="0"/>
              <a:t>*</a:t>
            </a:r>
            <a:r>
              <a:rPr lang="en-US" altLang="zh-CN" sz="2000" dirty="0"/>
              <a:t>0.668= 0.3825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根据综合得分，最终我们选择桂林。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：对所给的层次结构按你的想法建立模型，对苏州、杭州、桂林进行综合评价。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5024" y="2412999"/>
            <a:ext cx="5441952" cy="252611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1055</Words>
  <Application>WPS 演示</Application>
  <PresentationFormat>宽屏</PresentationFormat>
  <Paragraphs>186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等线</vt:lpstr>
      <vt:lpstr>Times New Roman</vt:lpstr>
      <vt:lpstr>华文楷体</vt:lpstr>
      <vt:lpstr>Corbel</vt:lpstr>
      <vt:lpstr>微软雅黑</vt:lpstr>
      <vt:lpstr>Arial Unicode MS</vt:lpstr>
      <vt:lpstr>Calibri</vt:lpstr>
      <vt:lpstr>视差</vt:lpstr>
      <vt:lpstr>层次分析法（AHP）</vt:lpstr>
      <vt:lpstr>2、构建成对比较阵： 判断矩阵为两两指标重要性的判断，一般判别矩阵构造如下： </vt:lpstr>
      <vt:lpstr>PowerPoint 演示文稿</vt:lpstr>
      <vt:lpstr>3、一致性检验（特征根法）    Saaty等人建议用对应于A的最大特征根（记为     ）的特征向量（归一化后）作为权向量w，即w满足：   当      = n时，该判断矩阵为一致阵，且任何判断矩阵的最大特征根 因此，当最大特征根比n大得多时，该判断矩阵的不一致程度越严重。因此可以用             的数值大小来衡量判断矩阵的不一致程度，Saaty将：  </vt:lpstr>
      <vt:lpstr>将它的一致性指标CI与同阶（指n相同）的随机一致性指标RI之比称为一致性比率CR，当    时认为该判断矩阵的不一致程度在容许的范围内，可以用其特征向量作为权向量。最终得到5个指标权重结果</vt:lpstr>
      <vt:lpstr>PowerPoint 演示文稿</vt:lpstr>
      <vt:lpstr>对上述5个判断矩阵进行计算得到下表：</vt:lpstr>
      <vt:lpstr>作业1：对所给的层次结构按你的想法建立模型，对苏州、杭州、桂林进行综合评价。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层次分析法（AHP）</dc:title>
  <dc:creator>林 群</dc:creator>
  <cp:lastModifiedBy>陌路人</cp:lastModifiedBy>
  <cp:revision>3</cp:revision>
  <dcterms:created xsi:type="dcterms:W3CDTF">2020-08-27T14:29:00Z</dcterms:created>
  <dcterms:modified xsi:type="dcterms:W3CDTF">2021-02-28T10:22:18Z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