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94" r:id="rId3"/>
    <p:sldId id="326" r:id="rId4"/>
    <p:sldId id="327" r:id="rId5"/>
    <p:sldId id="295" r:id="rId6"/>
    <p:sldId id="296" r:id="rId7"/>
    <p:sldId id="297" r:id="rId8"/>
    <p:sldId id="325" r:id="rId9"/>
    <p:sldId id="299" r:id="rId10"/>
    <p:sldId id="300" r:id="rId11"/>
    <p:sldId id="304" r:id="rId12"/>
    <p:sldId id="305" r:id="rId13"/>
    <p:sldId id="306" r:id="rId14"/>
    <p:sldId id="307" r:id="rId15"/>
    <p:sldId id="308" r:id="rId16"/>
    <p:sldId id="309" r:id="rId17"/>
    <p:sldId id="310" r:id="rId18"/>
    <p:sldId id="32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6" d="100"/>
          <a:sy n="116" d="100"/>
        </p:scale>
        <p:origin x="18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302860"/>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tr-TR" dirty="0" err="1" smtClean="0"/>
              <a:t>Click</a:t>
            </a:r>
            <a:r>
              <a:rPr lang="tr-TR" dirty="0" smtClean="0"/>
              <a:t> </a:t>
            </a:r>
            <a:r>
              <a:rPr lang="tr-TR" dirty="0" err="1" smtClean="0"/>
              <a:t>to</a:t>
            </a:r>
            <a:r>
              <a:rPr lang="tr-TR" dirty="0" smtClean="0"/>
              <a:t> </a:t>
            </a:r>
            <a:r>
              <a:rPr lang="tr-TR" dirty="0" err="1" smtClean="0"/>
              <a:t>edit</a:t>
            </a:r>
            <a:r>
              <a:rPr lang="tr-TR" dirty="0" smtClean="0"/>
              <a:t> Master </a:t>
            </a:r>
            <a:r>
              <a:rPr lang="tr-TR" dirty="0" err="1" smtClean="0"/>
              <a:t>title</a:t>
            </a:r>
            <a:r>
              <a:rPr lang="tr-TR" dirty="0" smtClean="0"/>
              <a:t> </a:t>
            </a:r>
            <a:r>
              <a:rPr lang="tr-TR" dirty="0" err="1" smtClean="0"/>
              <a:t>style</a:t>
            </a:r>
            <a:endParaRPr dirty="0"/>
          </a:p>
        </p:txBody>
      </p:sp>
      <p:sp>
        <p:nvSpPr>
          <p:cNvPr id="3" name="Subtitle 2"/>
          <p:cNvSpPr>
            <a:spLocks noGrp="1"/>
          </p:cNvSpPr>
          <p:nvPr>
            <p:ph type="subTitle" idx="1"/>
          </p:nvPr>
        </p:nvSpPr>
        <p:spPr>
          <a:xfrm>
            <a:off x="3200400" y="5511789"/>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9/3/2019</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tr-TR"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tr-TR"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tr-TR" smtClean="0"/>
              <a:t>Click to edit Master title style</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tr-TR"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tr-TR"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t>9/3/2019</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tr-TR"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tr-TR"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tr-TR"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tr-TR"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tr-TR"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268288"/>
            <a:ext cx="6508377" cy="1789112"/>
          </a:xfrm>
        </p:spPr>
        <p:txBody>
          <a:bodyPr/>
          <a:lstStyle/>
          <a:p>
            <a:r>
              <a:rPr lang="tr-TR" smtClean="0"/>
              <a:t>Click to edit Master title style</a:t>
            </a:r>
            <a:endParaRPr/>
          </a:p>
        </p:txBody>
      </p:sp>
      <p:sp>
        <p:nvSpPr>
          <p:cNvPr id="3" name="Content Placeholder 2"/>
          <p:cNvSpPr>
            <a:spLocks noGrp="1"/>
          </p:cNvSpPr>
          <p:nvPr>
            <p:ph idx="1"/>
          </p:nvPr>
        </p:nvSpPr>
        <p:spPr>
          <a:xfrm>
            <a:off x="457199" y="2209800"/>
            <a:ext cx="8305801" cy="3916363"/>
          </a:xfrm>
        </p:spPr>
        <p:txBody>
          <a:bodyPr/>
          <a:lstStyle>
            <a:lvl5pPr>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tr-TR"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t>9/3/2019</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tr-TR" smtClean="0"/>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tr-TR"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9/3/2019</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tr-TR" smtClean="0"/>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2000" y="3429000"/>
            <a:ext cx="6414247" cy="1398494"/>
          </a:xfrm>
        </p:spPr>
        <p:txBody>
          <a:bodyPr anchor="b" anchorCtr="0"/>
          <a:lstStyle>
            <a:lvl1pPr algn="r">
              <a:defRPr sz="4600" b="0" cap="none" baseline="0"/>
            </a:lvl1pPr>
          </a:lstStyle>
          <a:p>
            <a:r>
              <a:rPr lang="tr-TR" smtClean="0"/>
              <a:t>Click to edit Master title style</a:t>
            </a:r>
            <a:endParaRPr/>
          </a:p>
        </p:txBody>
      </p:sp>
      <p:sp>
        <p:nvSpPr>
          <p:cNvPr id="3" name="Text Placeholder 2"/>
          <p:cNvSpPr>
            <a:spLocks noGrp="1"/>
          </p:cNvSpPr>
          <p:nvPr>
            <p:ph type="body" idx="1"/>
          </p:nvPr>
        </p:nvSpPr>
        <p:spPr>
          <a:xfrm>
            <a:off x="762000" y="4824414"/>
            <a:ext cx="6414247"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t>9/3/2019</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tr-TR"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tr-TR" smtClean="0"/>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tr-TR"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tr-TR"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tr-TR"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tr-TR"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9/3/2019</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design.caltech.edu/erik/Misc/Heilmeier_Questions.html" TargetMode="External"/><Relationship Id="rId2" Type="http://schemas.openxmlformats.org/officeDocument/2006/relationships/hyperlink" Target="http://www.cs.ucr.edu/~eamonn/Keogh_SIGKDD09_tutorial.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Research?</a:t>
            </a:r>
            <a:endParaRPr lang="en-US" dirty="0"/>
          </a:p>
        </p:txBody>
      </p:sp>
      <p:sp>
        <p:nvSpPr>
          <p:cNvPr id="3" name="Subtitle 2"/>
          <p:cNvSpPr>
            <a:spLocks noGrp="1"/>
          </p:cNvSpPr>
          <p:nvPr>
            <p:ph type="subTitle" idx="1"/>
          </p:nvPr>
        </p:nvSpPr>
        <p:spPr/>
        <p:txBody>
          <a:bodyPr/>
          <a:lstStyle/>
          <a:p>
            <a:r>
              <a:rPr lang="en-US" dirty="0" smtClean="0"/>
              <a:t>Mohammed J. Zaki</a:t>
            </a:r>
          </a:p>
          <a:p>
            <a:r>
              <a:rPr lang="en-US" dirty="0" err="1" smtClean="0"/>
              <a:t>zaki@cs.rpi.edu</a:t>
            </a:r>
            <a:endParaRPr lang="en-US" dirty="0"/>
          </a:p>
        </p:txBody>
      </p:sp>
    </p:spTree>
    <p:extLst>
      <p:ext uri="{BB962C8B-B14F-4D97-AF65-F5344CB8AC3E}">
        <p14:creationId xmlns:p14="http://schemas.microsoft.com/office/powerpoint/2010/main" val="256478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Who is responsible? </a:t>
            </a:r>
            <a:endParaRPr lang="en-US" dirty="0"/>
          </a:p>
        </p:txBody>
      </p:sp>
      <p:sp>
        <p:nvSpPr>
          <p:cNvPr id="3" name="Content Placeholder 2"/>
          <p:cNvSpPr>
            <a:spLocks noGrp="1"/>
          </p:cNvSpPr>
          <p:nvPr>
            <p:ph idx="1"/>
          </p:nvPr>
        </p:nvSpPr>
        <p:spPr/>
        <p:txBody>
          <a:bodyPr>
            <a:normAutofit/>
          </a:bodyPr>
          <a:lstStyle/>
          <a:p>
            <a:r>
              <a:rPr lang="en-US" dirty="0"/>
              <a:t>Supervisor responsible for </a:t>
            </a:r>
            <a:endParaRPr lang="en-US" dirty="0" smtClean="0"/>
          </a:p>
          <a:p>
            <a:pPr lvl="1"/>
            <a:r>
              <a:rPr lang="en-US" dirty="0"/>
              <a:t>E</a:t>
            </a:r>
            <a:r>
              <a:rPr lang="en-US" dirty="0" smtClean="0"/>
              <a:t>nsuring </a:t>
            </a:r>
            <a:r>
              <a:rPr lang="en-US" dirty="0"/>
              <a:t>the topic is appropriate. However they may not be able to guarantee success, but in this case they should warn of the danger </a:t>
            </a:r>
          </a:p>
          <a:p>
            <a:pPr lvl="1"/>
            <a:r>
              <a:rPr lang="en-US" dirty="0"/>
              <a:t>B</a:t>
            </a:r>
            <a:r>
              <a:rPr lang="en-US" dirty="0" smtClean="0"/>
              <a:t>e </a:t>
            </a:r>
            <a:r>
              <a:rPr lang="en-US" dirty="0"/>
              <a:t>available to discuss, suggest, read, comment,... </a:t>
            </a:r>
          </a:p>
          <a:p>
            <a:r>
              <a:rPr lang="en-US" dirty="0" smtClean="0"/>
              <a:t>Student </a:t>
            </a:r>
            <a:r>
              <a:rPr lang="en-US" dirty="0"/>
              <a:t>responsible for </a:t>
            </a:r>
          </a:p>
          <a:p>
            <a:pPr lvl="1"/>
            <a:r>
              <a:rPr lang="en-US" dirty="0"/>
              <a:t>A</a:t>
            </a:r>
            <a:r>
              <a:rPr lang="en-US" dirty="0" smtClean="0"/>
              <a:t>pproaching </a:t>
            </a:r>
            <a:r>
              <a:rPr lang="en-US" dirty="0"/>
              <a:t>the supervisor at regular intervals to discuss progress </a:t>
            </a:r>
          </a:p>
          <a:p>
            <a:pPr lvl="1"/>
            <a:r>
              <a:rPr lang="en-US" dirty="0"/>
              <a:t>D</a:t>
            </a:r>
            <a:r>
              <a:rPr lang="en-US" dirty="0" smtClean="0"/>
              <a:t>oing </a:t>
            </a:r>
            <a:r>
              <a:rPr lang="en-US" dirty="0"/>
              <a:t>the work and writing the thesis </a:t>
            </a:r>
            <a:endParaRPr lang="en-US" dirty="0" smtClean="0"/>
          </a:p>
          <a:p>
            <a:pPr lvl="1"/>
            <a:r>
              <a:rPr lang="en-US" dirty="0" smtClean="0">
                <a:solidFill>
                  <a:srgbClr val="FF0000"/>
                </a:solidFill>
              </a:rPr>
              <a:t>You should “own” the research – inner drive</a:t>
            </a:r>
            <a:r>
              <a:rPr lang="en-US" dirty="0" smtClean="0"/>
              <a:t>!</a:t>
            </a:r>
            <a:endParaRPr lang="en-US" dirty="0" smtClean="0"/>
          </a:p>
        </p:txBody>
      </p:sp>
    </p:spTree>
    <p:extLst>
      <p:ext uri="{BB962C8B-B14F-4D97-AF65-F5344CB8AC3E}">
        <p14:creationId xmlns:p14="http://schemas.microsoft.com/office/powerpoint/2010/main" val="379766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75" y="1079599"/>
            <a:ext cx="8229600" cy="1143000"/>
          </a:xfrm>
        </p:spPr>
        <p:txBody>
          <a:bodyPr>
            <a:noAutofit/>
          </a:bodyPr>
          <a:lstStyle/>
          <a:p>
            <a:r>
              <a:rPr lang="en-US" sz="3600" dirty="0"/>
              <a:t>Idealized Algorithm for </a:t>
            </a:r>
            <a:r>
              <a:rPr lang="en-US" sz="3600" dirty="0" smtClean="0"/>
              <a:t>Writing</a:t>
            </a:r>
            <a:br>
              <a:rPr lang="en-US" sz="3600" dirty="0" smtClean="0"/>
            </a:br>
            <a:r>
              <a:rPr lang="en-US" sz="3600" dirty="0" smtClean="0"/>
              <a:t> </a:t>
            </a:r>
            <a:r>
              <a:rPr lang="en-US" sz="3600" dirty="0"/>
              <a:t>a </a:t>
            </a:r>
            <a:r>
              <a:rPr lang="en-US" sz="3600" dirty="0" smtClean="0"/>
              <a:t>Paper</a:t>
            </a:r>
            <a:br>
              <a:rPr lang="en-US" sz="3600" dirty="0" smtClean="0"/>
            </a:br>
            <a:endParaRPr lang="en-US" sz="3600" dirty="0"/>
          </a:p>
        </p:txBody>
      </p:sp>
      <p:sp>
        <p:nvSpPr>
          <p:cNvPr id="3" name="Content Placeholder 2"/>
          <p:cNvSpPr>
            <a:spLocks noGrp="1"/>
          </p:cNvSpPr>
          <p:nvPr>
            <p:ph idx="1"/>
          </p:nvPr>
        </p:nvSpPr>
        <p:spPr/>
        <p:txBody>
          <a:bodyPr>
            <a:normAutofit fontScale="92500" lnSpcReduction="10000"/>
          </a:bodyPr>
          <a:lstStyle/>
          <a:p>
            <a:r>
              <a:rPr lang="en-US" dirty="0"/>
              <a:t>Find problem/data </a:t>
            </a:r>
            <a:endParaRPr lang="en-US" dirty="0" smtClean="0"/>
          </a:p>
          <a:p>
            <a:r>
              <a:rPr lang="en-US" dirty="0" smtClean="0"/>
              <a:t>Start writing </a:t>
            </a:r>
            <a:r>
              <a:rPr lang="en-US" dirty="0"/>
              <a:t>(</a:t>
            </a:r>
            <a:r>
              <a:rPr lang="en-US" i="1" dirty="0"/>
              <a:t>yes</a:t>
            </a:r>
            <a:r>
              <a:rPr lang="en-US" dirty="0" smtClean="0"/>
              <a:t>, start writing </a:t>
            </a:r>
            <a:r>
              <a:rPr lang="en-US" i="1" dirty="0" smtClean="0"/>
              <a:t>before </a:t>
            </a:r>
            <a:r>
              <a:rPr lang="en-US" dirty="0" smtClean="0"/>
              <a:t>and </a:t>
            </a:r>
            <a:r>
              <a:rPr lang="en-US" i="1" dirty="0" smtClean="0"/>
              <a:t>during </a:t>
            </a:r>
            <a:r>
              <a:rPr lang="en-US" dirty="0" smtClean="0"/>
              <a:t>research)</a:t>
            </a:r>
          </a:p>
          <a:p>
            <a:r>
              <a:rPr lang="en-US" dirty="0" smtClean="0"/>
              <a:t>Do </a:t>
            </a:r>
            <a:r>
              <a:rPr lang="en-US" dirty="0"/>
              <a:t>research/solve </a:t>
            </a:r>
            <a:r>
              <a:rPr lang="en-US" dirty="0" smtClean="0"/>
              <a:t>problem</a:t>
            </a:r>
          </a:p>
          <a:p>
            <a:r>
              <a:rPr lang="en-US" dirty="0" smtClean="0"/>
              <a:t>Finish </a:t>
            </a:r>
            <a:r>
              <a:rPr lang="en-US" dirty="0"/>
              <a:t>95% </a:t>
            </a:r>
            <a:r>
              <a:rPr lang="en-US" dirty="0" smtClean="0"/>
              <a:t>draft</a:t>
            </a:r>
          </a:p>
          <a:p>
            <a:r>
              <a:rPr lang="en-US" dirty="0" smtClean="0"/>
              <a:t>Send </a:t>
            </a:r>
            <a:r>
              <a:rPr lang="en-US" dirty="0"/>
              <a:t>preview to mock reviewers </a:t>
            </a:r>
            <a:endParaRPr lang="en-US" dirty="0" smtClean="0"/>
          </a:p>
          <a:p>
            <a:r>
              <a:rPr lang="en-US" dirty="0" smtClean="0"/>
              <a:t>Send </a:t>
            </a:r>
            <a:r>
              <a:rPr lang="en-US" dirty="0"/>
              <a:t>preview to the rival authors (virtually or literally</a:t>
            </a:r>
            <a:r>
              <a:rPr lang="en-US" dirty="0" smtClean="0"/>
              <a:t>)</a:t>
            </a:r>
          </a:p>
          <a:p>
            <a:r>
              <a:rPr lang="en-US" dirty="0" smtClean="0"/>
              <a:t>Revise</a:t>
            </a:r>
          </a:p>
          <a:p>
            <a:r>
              <a:rPr lang="en-US" dirty="0" smtClean="0"/>
              <a:t>Submit </a:t>
            </a:r>
          </a:p>
        </p:txBody>
      </p:sp>
    </p:spTree>
    <p:extLst>
      <p:ext uri="{BB962C8B-B14F-4D97-AF65-F5344CB8AC3E}">
        <p14:creationId xmlns:p14="http://schemas.microsoft.com/office/powerpoint/2010/main" val="403550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Writing the Paper</a:t>
            </a:r>
            <a:endParaRPr lang="en-US" dirty="0"/>
          </a:p>
        </p:txBody>
      </p:sp>
      <p:sp>
        <p:nvSpPr>
          <p:cNvPr id="3" name="Content Placeholder 2"/>
          <p:cNvSpPr>
            <a:spLocks noGrp="1"/>
          </p:cNvSpPr>
          <p:nvPr>
            <p:ph idx="1"/>
          </p:nvPr>
        </p:nvSpPr>
        <p:spPr>
          <a:xfrm>
            <a:off x="457199" y="2209800"/>
            <a:ext cx="3622123" cy="3916363"/>
          </a:xfrm>
        </p:spPr>
        <p:txBody>
          <a:bodyPr>
            <a:normAutofit fontScale="55000" lnSpcReduction="20000"/>
          </a:bodyPr>
          <a:lstStyle/>
          <a:p>
            <a:r>
              <a:rPr lang="en-US" dirty="0" smtClean="0"/>
              <a:t>Make a working title </a:t>
            </a:r>
          </a:p>
          <a:p>
            <a:r>
              <a:rPr lang="en-US" dirty="0" smtClean="0"/>
              <a:t>Introduce </a:t>
            </a:r>
            <a:r>
              <a:rPr lang="en-US" dirty="0"/>
              <a:t>the topic and define (informally at this stage) terminology </a:t>
            </a:r>
          </a:p>
          <a:p>
            <a:r>
              <a:rPr lang="en-US" dirty="0"/>
              <a:t>Motivation: Emphasize why is the topic important </a:t>
            </a:r>
          </a:p>
          <a:p>
            <a:r>
              <a:rPr lang="en-US" dirty="0"/>
              <a:t>Relate to current knowledge: what’s been done </a:t>
            </a:r>
          </a:p>
          <a:p>
            <a:r>
              <a:rPr lang="en-US" dirty="0"/>
              <a:t>Indicate the gap: what need’s to be done? </a:t>
            </a:r>
          </a:p>
          <a:p>
            <a:r>
              <a:rPr lang="en-US" dirty="0">
                <a:solidFill>
                  <a:srgbClr val="FF0000"/>
                </a:solidFill>
              </a:rPr>
              <a:t>Formally pose research questions </a:t>
            </a:r>
          </a:p>
          <a:p>
            <a:r>
              <a:rPr lang="en-US" dirty="0"/>
              <a:t>Explain any necessary background material. </a:t>
            </a:r>
          </a:p>
          <a:p>
            <a:r>
              <a:rPr lang="en-US" dirty="0"/>
              <a:t>Introduce formal definitions. </a:t>
            </a:r>
          </a:p>
          <a:p>
            <a:r>
              <a:rPr lang="en-US" dirty="0"/>
              <a:t>Introduce your novel algorithm/representation/data structure etc. </a:t>
            </a:r>
          </a:p>
        </p:txBody>
      </p:sp>
      <p:sp>
        <p:nvSpPr>
          <p:cNvPr id="5" name="Content Placeholder 2"/>
          <p:cNvSpPr txBox="1">
            <a:spLocks/>
          </p:cNvSpPr>
          <p:nvPr/>
        </p:nvSpPr>
        <p:spPr>
          <a:xfrm>
            <a:off x="4629659" y="2210174"/>
            <a:ext cx="3622123" cy="391636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r>
              <a:rPr lang="en-US" dirty="0" smtClean="0"/>
              <a:t>Describe experimental set-up, explain what the experiments will show </a:t>
            </a:r>
          </a:p>
          <a:p>
            <a:r>
              <a:rPr lang="en-US" dirty="0" smtClean="0"/>
              <a:t>Describe the datasets </a:t>
            </a:r>
          </a:p>
          <a:p>
            <a:r>
              <a:rPr lang="en-US" dirty="0" smtClean="0"/>
              <a:t>Summarize results with figures/tables </a:t>
            </a:r>
          </a:p>
          <a:p>
            <a:r>
              <a:rPr lang="en-US" dirty="0" smtClean="0"/>
              <a:t>Discuss results </a:t>
            </a:r>
          </a:p>
          <a:p>
            <a:r>
              <a:rPr lang="en-US" dirty="0" smtClean="0"/>
              <a:t>Explain conflicting results, unexpected findings and discrepancies with other research </a:t>
            </a:r>
          </a:p>
          <a:p>
            <a:r>
              <a:rPr lang="en-US" dirty="0" smtClean="0">
                <a:solidFill>
                  <a:srgbClr val="FF0000"/>
                </a:solidFill>
              </a:rPr>
              <a:t>State limitations of the study</a:t>
            </a:r>
            <a:r>
              <a:rPr lang="en-US" dirty="0" smtClean="0"/>
              <a:t> </a:t>
            </a:r>
          </a:p>
          <a:p>
            <a:r>
              <a:rPr lang="en-US" dirty="0" smtClean="0"/>
              <a:t>State importance of findings </a:t>
            </a:r>
          </a:p>
          <a:p>
            <a:r>
              <a:rPr lang="en-US" dirty="0" smtClean="0"/>
              <a:t>Announce directions for further research </a:t>
            </a:r>
          </a:p>
          <a:p>
            <a:r>
              <a:rPr lang="en-US" dirty="0" smtClean="0"/>
              <a:t>Acknowledgements </a:t>
            </a:r>
          </a:p>
          <a:p>
            <a:r>
              <a:rPr lang="en-US" dirty="0" smtClean="0"/>
              <a:t>References </a:t>
            </a:r>
            <a:endParaRPr lang="en-US" dirty="0"/>
          </a:p>
        </p:txBody>
      </p:sp>
    </p:spTree>
    <p:extLst>
      <p:ext uri="{BB962C8B-B14F-4D97-AF65-F5344CB8AC3E}">
        <p14:creationId xmlns:p14="http://schemas.microsoft.com/office/powerpoint/2010/main" val="328072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213"/>
            <a:ext cx="6508377" cy="960450"/>
          </a:xfrm>
        </p:spPr>
        <p:txBody>
          <a:bodyPr/>
          <a:lstStyle/>
          <a:p>
            <a:r>
              <a:rPr lang="en-US" dirty="0" smtClean="0"/>
              <a:t>Make </a:t>
            </a:r>
            <a:r>
              <a:rPr lang="en-US" dirty="0" smtClean="0"/>
              <a:t>Reviewer’s </a:t>
            </a:r>
            <a:r>
              <a:rPr lang="en-US" dirty="0" smtClean="0"/>
              <a:t>Life Easy</a:t>
            </a:r>
            <a:endParaRPr lang="en-US" dirty="0"/>
          </a:p>
        </p:txBody>
      </p:sp>
      <p:sp>
        <p:nvSpPr>
          <p:cNvPr id="3" name="Content Placeholder 2"/>
          <p:cNvSpPr>
            <a:spLocks noGrp="1"/>
          </p:cNvSpPr>
          <p:nvPr>
            <p:ph idx="1"/>
          </p:nvPr>
        </p:nvSpPr>
        <p:spPr>
          <a:xfrm>
            <a:off x="457200" y="1966946"/>
            <a:ext cx="8229600" cy="4622097"/>
          </a:xfrm>
        </p:spPr>
        <p:txBody>
          <a:bodyPr>
            <a:normAutofit fontScale="77500" lnSpcReduction="20000"/>
          </a:bodyPr>
          <a:lstStyle/>
          <a:p>
            <a:pPr marL="0" indent="0">
              <a:lnSpc>
                <a:spcPct val="120000"/>
              </a:lnSpc>
              <a:spcBef>
                <a:spcPts val="1200"/>
              </a:spcBef>
              <a:buNone/>
            </a:pPr>
            <a:r>
              <a:rPr lang="en-US" i="1" dirty="0" smtClean="0"/>
              <a:t>I </a:t>
            </a:r>
            <a:r>
              <a:rPr lang="en-US" i="1" dirty="0"/>
              <a:t>have often said reviewers make an initial impression </a:t>
            </a:r>
            <a:r>
              <a:rPr lang="en-US" i="1" dirty="0" smtClean="0"/>
              <a:t>on </a:t>
            </a:r>
            <a:r>
              <a:rPr lang="en-US" i="1" dirty="0"/>
              <a:t>the first page and don’t change 80% of the </a:t>
            </a:r>
            <a:r>
              <a:rPr lang="en-US" i="1" dirty="0" smtClean="0"/>
              <a:t>time </a:t>
            </a:r>
            <a:r>
              <a:rPr lang="en-US" i="1" dirty="0" smtClean="0"/>
              <a:t>-- </a:t>
            </a:r>
            <a:r>
              <a:rPr lang="en-US" dirty="0" smtClean="0"/>
              <a:t>Mike </a:t>
            </a:r>
            <a:r>
              <a:rPr lang="en-US" dirty="0" err="1"/>
              <a:t>Pazzani</a:t>
            </a:r>
            <a:r>
              <a:rPr lang="en-US" dirty="0"/>
              <a:t> </a:t>
            </a:r>
            <a:endParaRPr lang="en-US" dirty="0" smtClean="0"/>
          </a:p>
          <a:p>
            <a:r>
              <a:rPr lang="en-US" dirty="0" smtClean="0"/>
              <a:t>By </a:t>
            </a:r>
            <a:r>
              <a:rPr lang="en-US" dirty="0"/>
              <a:t>the end of the introduction the reviewer </a:t>
            </a:r>
            <a:r>
              <a:rPr lang="en-US" i="1" dirty="0"/>
              <a:t>must </a:t>
            </a:r>
            <a:r>
              <a:rPr lang="en-US" dirty="0"/>
              <a:t>know. </a:t>
            </a:r>
            <a:endParaRPr lang="en-US" dirty="0" smtClean="0"/>
          </a:p>
          <a:p>
            <a:pPr lvl="1"/>
            <a:r>
              <a:rPr lang="en-US" dirty="0"/>
              <a:t>What is the problem? </a:t>
            </a:r>
          </a:p>
          <a:p>
            <a:pPr lvl="1"/>
            <a:r>
              <a:rPr lang="en-US" dirty="0"/>
              <a:t>Why is it interesting and important? </a:t>
            </a:r>
          </a:p>
          <a:p>
            <a:pPr lvl="1"/>
            <a:r>
              <a:rPr lang="en-US" dirty="0"/>
              <a:t>Why is it hard? why do naive approaches fail? </a:t>
            </a:r>
          </a:p>
          <a:p>
            <a:pPr lvl="1"/>
            <a:r>
              <a:rPr lang="en-US" dirty="0"/>
              <a:t>Why hasn't it been solved before? (Or, what's </a:t>
            </a:r>
            <a:r>
              <a:rPr lang="en-US" dirty="0" smtClean="0"/>
              <a:t>wrong </a:t>
            </a:r>
            <a:r>
              <a:rPr lang="en-US" dirty="0"/>
              <a:t>with previous proposed solutions?</a:t>
            </a:r>
            <a:r>
              <a:rPr lang="en-US" dirty="0" smtClean="0"/>
              <a:t>)</a:t>
            </a:r>
          </a:p>
          <a:p>
            <a:pPr lvl="1"/>
            <a:r>
              <a:rPr lang="en-US" dirty="0" smtClean="0"/>
              <a:t>What </a:t>
            </a:r>
            <a:r>
              <a:rPr lang="en-US" dirty="0"/>
              <a:t>are the key components of my approach and </a:t>
            </a:r>
            <a:endParaRPr lang="en-US" dirty="0" smtClean="0"/>
          </a:p>
          <a:p>
            <a:r>
              <a:rPr lang="en-US" dirty="0" smtClean="0"/>
              <a:t>Can </a:t>
            </a:r>
            <a:r>
              <a:rPr lang="en-US" dirty="0"/>
              <a:t>you write a research statement for your paper in a single sentence? </a:t>
            </a:r>
          </a:p>
          <a:p>
            <a:pPr marL="400050" lvl="1" indent="0">
              <a:buNone/>
            </a:pPr>
            <a:r>
              <a:rPr lang="en-US" dirty="0"/>
              <a:t>“</a:t>
            </a:r>
            <a:r>
              <a:rPr lang="en-US" i="1" dirty="0"/>
              <a:t>I hate it when a paper under review does not give a concise definition of the problem</a:t>
            </a:r>
            <a:r>
              <a:rPr lang="en-US" i="1" dirty="0" smtClean="0"/>
              <a:t>”</a:t>
            </a:r>
            <a:endParaRPr lang="en-US" dirty="0" smtClean="0"/>
          </a:p>
          <a:p>
            <a:r>
              <a:rPr lang="en-US" dirty="0" smtClean="0"/>
              <a:t>Avoid “Junk” paragraphs: In section 2, we do blah, in Sec 3, we do more blah, and we conclude in section 6 with blah </a:t>
            </a:r>
            <a:r>
              <a:rPr lang="en-US" dirty="0" err="1" smtClean="0"/>
              <a:t>blah</a:t>
            </a:r>
            <a:r>
              <a:rPr lang="en-US" dirty="0" smtClean="0"/>
              <a:t>!</a:t>
            </a:r>
          </a:p>
          <a:p>
            <a:r>
              <a:rPr lang="en-US" dirty="0" smtClean="0"/>
              <a:t>Instead: add a </a:t>
            </a:r>
            <a:r>
              <a:rPr lang="en-US" dirty="0"/>
              <a:t>final paragraph </a:t>
            </a:r>
            <a:r>
              <a:rPr lang="en-US" dirty="0" smtClean="0"/>
              <a:t>to intro: </a:t>
            </a:r>
            <a:r>
              <a:rPr lang="en-US" dirty="0"/>
              <a:t>“Summary of Contributions”. It should list the major contributions in bullet form, mentioning in which sections they can be found. This material doubles as an outline of the rest of the paper, saving space and eliminating redundancy. </a:t>
            </a:r>
          </a:p>
          <a:p>
            <a:endParaRPr lang="en-US" dirty="0" smtClean="0"/>
          </a:p>
        </p:txBody>
      </p:sp>
    </p:spTree>
    <p:extLst>
      <p:ext uri="{BB962C8B-B14F-4D97-AF65-F5344CB8AC3E}">
        <p14:creationId xmlns:p14="http://schemas.microsoft.com/office/powerpoint/2010/main" val="234354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a:t>
            </a:r>
            <a:endParaRPr lang="en-US" dirty="0"/>
          </a:p>
        </p:txBody>
      </p:sp>
      <p:sp>
        <p:nvSpPr>
          <p:cNvPr id="3" name="Content Placeholder 2"/>
          <p:cNvSpPr>
            <a:spLocks noGrp="1"/>
          </p:cNvSpPr>
          <p:nvPr>
            <p:ph idx="1"/>
          </p:nvPr>
        </p:nvSpPr>
        <p:spPr/>
        <p:txBody>
          <a:bodyPr/>
          <a:lstStyle/>
          <a:p>
            <a:r>
              <a:rPr lang="en-US" dirty="0" smtClean="0"/>
              <a:t>Mention all parameter setting, and make all data and code available</a:t>
            </a:r>
          </a:p>
          <a:p>
            <a:r>
              <a:rPr lang="en-US" dirty="0" smtClean="0"/>
              <a:t>Set up a web-site as supplementary material</a:t>
            </a:r>
          </a:p>
          <a:p>
            <a:r>
              <a:rPr lang="en-US" dirty="0" smtClean="0"/>
              <a:t>Treat this as an obligation to the community</a:t>
            </a:r>
          </a:p>
          <a:p>
            <a:r>
              <a:rPr lang="en-US" dirty="0" smtClean="0"/>
              <a:t>But it will also lead to more citations – the actual currency of the research community</a:t>
            </a:r>
          </a:p>
          <a:p>
            <a:r>
              <a:rPr lang="en-US" dirty="0" smtClean="0"/>
              <a:t>It will help document your work for later extension</a:t>
            </a:r>
            <a:endParaRPr lang="en-US" dirty="0"/>
          </a:p>
        </p:txBody>
      </p:sp>
    </p:spTree>
    <p:extLst>
      <p:ext uri="{BB962C8B-B14F-4D97-AF65-F5344CB8AC3E}">
        <p14:creationId xmlns:p14="http://schemas.microsoft.com/office/powerpoint/2010/main" val="215213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Plagiarism Like the Plague!</a:t>
            </a:r>
            <a:endParaRPr lang="en-US" dirty="0"/>
          </a:p>
        </p:txBody>
      </p:sp>
      <p:sp>
        <p:nvSpPr>
          <p:cNvPr id="3" name="Content Placeholder 2"/>
          <p:cNvSpPr>
            <a:spLocks noGrp="1"/>
          </p:cNvSpPr>
          <p:nvPr>
            <p:ph idx="1"/>
          </p:nvPr>
        </p:nvSpPr>
        <p:spPr/>
        <p:txBody>
          <a:bodyPr/>
          <a:lstStyle/>
          <a:p>
            <a:r>
              <a:rPr lang="en-US" dirty="0" smtClean="0"/>
              <a:t>Never copy and paste</a:t>
            </a:r>
          </a:p>
          <a:p>
            <a:r>
              <a:rPr lang="en-US" dirty="0" smtClean="0"/>
              <a:t>Acknowledge all sources of text, figures, data, software, etc.</a:t>
            </a:r>
          </a:p>
          <a:p>
            <a:r>
              <a:rPr lang="en-US" dirty="0"/>
              <a:t>W</a:t>
            </a:r>
            <a:r>
              <a:rPr lang="en-US" dirty="0" smtClean="0"/>
              <a:t>rite </a:t>
            </a:r>
            <a:r>
              <a:rPr lang="en-US" dirty="0" smtClean="0"/>
              <a:t>in your own </a:t>
            </a:r>
            <a:r>
              <a:rPr lang="en-US" dirty="0" smtClean="0"/>
              <a:t>words</a:t>
            </a:r>
          </a:p>
          <a:p>
            <a:r>
              <a:rPr lang="en-US" dirty="0" smtClean="0"/>
              <a:t>Avoid </a:t>
            </a:r>
            <a:r>
              <a:rPr lang="en-US" dirty="0" smtClean="0"/>
              <a:t>temptation of repeating other papers’ description in your related work </a:t>
            </a:r>
            <a:r>
              <a:rPr lang="en-US" dirty="0" smtClean="0"/>
              <a:t>section</a:t>
            </a:r>
          </a:p>
          <a:p>
            <a:endParaRPr lang="en-US" dirty="0"/>
          </a:p>
        </p:txBody>
      </p:sp>
    </p:spTree>
    <p:extLst>
      <p:ext uri="{BB962C8B-B14F-4D97-AF65-F5344CB8AC3E}">
        <p14:creationId xmlns:p14="http://schemas.microsoft.com/office/powerpoint/2010/main" val="425747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Motivation: It </a:t>
            </a:r>
            <a:r>
              <a:rPr lang="en-US" dirty="0"/>
              <a:t>is very important to convince the reviewers that your work is </a:t>
            </a:r>
            <a:r>
              <a:rPr lang="en-US" i="1" dirty="0" smtClean="0"/>
              <a:t>original</a:t>
            </a:r>
            <a:endParaRPr lang="en-US" dirty="0" smtClean="0"/>
          </a:p>
          <a:p>
            <a:pPr lvl="1"/>
            <a:r>
              <a:rPr lang="en-US" dirty="0" smtClean="0"/>
              <a:t>Do </a:t>
            </a:r>
            <a:r>
              <a:rPr lang="en-US" dirty="0"/>
              <a:t>a detailed literature </a:t>
            </a:r>
            <a:r>
              <a:rPr lang="en-US" dirty="0" smtClean="0"/>
              <a:t>search</a:t>
            </a:r>
          </a:p>
          <a:p>
            <a:pPr lvl="1"/>
            <a:r>
              <a:rPr lang="en-US" dirty="0" smtClean="0"/>
              <a:t>Use </a:t>
            </a:r>
            <a:r>
              <a:rPr lang="en-US" dirty="0"/>
              <a:t>mock </a:t>
            </a:r>
            <a:r>
              <a:rPr lang="en-US" dirty="0" smtClean="0"/>
              <a:t>reviewers</a:t>
            </a:r>
            <a:endParaRPr lang="en-US" dirty="0"/>
          </a:p>
          <a:p>
            <a:pPr lvl="1"/>
            <a:r>
              <a:rPr lang="en-US" dirty="0" smtClean="0"/>
              <a:t>Explain </a:t>
            </a:r>
            <a:r>
              <a:rPr lang="en-US" dirty="0"/>
              <a:t>why your work is different </a:t>
            </a:r>
            <a:endParaRPr lang="en-US" dirty="0" smtClean="0"/>
          </a:p>
          <a:p>
            <a:r>
              <a:rPr lang="en-US" dirty="0"/>
              <a:t>Avoid “Laundry List” Citations </a:t>
            </a:r>
            <a:endParaRPr lang="en-US" dirty="0" smtClean="0"/>
          </a:p>
          <a:p>
            <a:r>
              <a:rPr lang="en-US" dirty="0" smtClean="0"/>
              <a:t>Always write your paper imagining the most cynical reviewer looking over your shoulder. This reviewer does not particularly like you, does not have a lot of time to spend on your paper, and does not think you are working in an interesting area. But he </a:t>
            </a:r>
            <a:r>
              <a:rPr lang="en-US" i="1" dirty="0" smtClean="0"/>
              <a:t>will </a:t>
            </a:r>
            <a:r>
              <a:rPr lang="en-US" dirty="0" smtClean="0"/>
              <a:t>listen to reason. </a:t>
            </a:r>
          </a:p>
          <a:p>
            <a:endParaRPr lang="en-US" dirty="0" smtClean="0"/>
          </a:p>
          <a:p>
            <a:endParaRPr lang="en-US" dirty="0"/>
          </a:p>
        </p:txBody>
      </p:sp>
    </p:spTree>
    <p:extLst>
      <p:ext uri="{BB962C8B-B14F-4D97-AF65-F5344CB8AC3E}">
        <p14:creationId xmlns:p14="http://schemas.microsoft.com/office/powerpoint/2010/main" val="192665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92354"/>
            <a:ext cx="6508377" cy="1789112"/>
          </a:xfrm>
        </p:spPr>
        <p:txBody>
          <a:bodyPr>
            <a:normAutofit/>
          </a:bodyPr>
          <a:lstStyle/>
          <a:p>
            <a:r>
              <a:rPr lang="en-US" dirty="0" err="1" smtClean="0"/>
              <a:t>Heilmeier</a:t>
            </a:r>
            <a:r>
              <a:rPr lang="en-US" dirty="0" smtClean="0"/>
              <a:t> Questions</a:t>
            </a:r>
            <a:br>
              <a:rPr lang="en-US" dirty="0" smtClean="0"/>
            </a:br>
            <a:r>
              <a:rPr lang="en-US" sz="3600" dirty="0" smtClean="0"/>
              <a:t>(Director of ARPA in 70s)</a:t>
            </a:r>
            <a:endParaRPr lang="en-US" sz="3600" dirty="0"/>
          </a:p>
        </p:txBody>
      </p:sp>
      <p:sp>
        <p:nvSpPr>
          <p:cNvPr id="3" name="Content Placeholder 2"/>
          <p:cNvSpPr>
            <a:spLocks noGrp="1"/>
          </p:cNvSpPr>
          <p:nvPr>
            <p:ph idx="1"/>
          </p:nvPr>
        </p:nvSpPr>
        <p:spPr>
          <a:xfrm>
            <a:off x="457200" y="1997868"/>
            <a:ext cx="8119035" cy="4936565"/>
          </a:xfrm>
        </p:spPr>
        <p:txBody>
          <a:bodyPr>
            <a:normAutofit fontScale="85000" lnSpcReduction="20000"/>
          </a:bodyPr>
          <a:lstStyle/>
          <a:p>
            <a:pPr marL="514350" indent="-514350">
              <a:buFont typeface="+mj-lt"/>
              <a:buAutoNum type="arabicPeriod"/>
            </a:pPr>
            <a:r>
              <a:rPr lang="en-US" dirty="0"/>
              <a:t>What are you trying to do? Articulate your objectives using absolutely no jargon.  What is the problem?  Why is it hard?</a:t>
            </a:r>
          </a:p>
          <a:p>
            <a:pPr marL="514350" indent="-514350">
              <a:buFont typeface="+mj-lt"/>
              <a:buAutoNum type="arabicPeriod"/>
            </a:pPr>
            <a:r>
              <a:rPr lang="en-US" dirty="0"/>
              <a:t>How is it done today, and what are the limits of current practice?</a:t>
            </a:r>
          </a:p>
          <a:p>
            <a:pPr marL="514350" indent="-514350">
              <a:buFont typeface="+mj-lt"/>
              <a:buAutoNum type="arabicPeriod"/>
            </a:pPr>
            <a:r>
              <a:rPr lang="en-US" dirty="0"/>
              <a:t>What's new in your approach and why do you think it will be successful?</a:t>
            </a:r>
          </a:p>
          <a:p>
            <a:pPr marL="514350" indent="-514350">
              <a:buFont typeface="+mj-lt"/>
              <a:buAutoNum type="arabicPeriod"/>
            </a:pPr>
            <a:r>
              <a:rPr lang="en-US" dirty="0"/>
              <a:t>Who cares?</a:t>
            </a:r>
          </a:p>
          <a:p>
            <a:pPr marL="514350" indent="-514350">
              <a:buFont typeface="+mj-lt"/>
              <a:buAutoNum type="arabicPeriod"/>
            </a:pPr>
            <a:r>
              <a:rPr lang="en-US" dirty="0"/>
              <a:t>If you're successful, what difference will it make?   What impact will success have?  How will it be measured?</a:t>
            </a:r>
          </a:p>
          <a:p>
            <a:pPr marL="514350" indent="-514350">
              <a:buFont typeface="+mj-lt"/>
              <a:buAutoNum type="arabicPeriod"/>
            </a:pPr>
            <a:r>
              <a:rPr lang="en-US" dirty="0"/>
              <a:t>What are the risks and the payoffs?</a:t>
            </a:r>
          </a:p>
          <a:p>
            <a:pPr marL="514350" indent="-514350">
              <a:buFont typeface="+mj-lt"/>
              <a:buAutoNum type="arabicPeriod"/>
            </a:pPr>
            <a:r>
              <a:rPr lang="en-US" dirty="0"/>
              <a:t>How much will it cost?</a:t>
            </a:r>
          </a:p>
          <a:p>
            <a:pPr marL="514350" indent="-514350">
              <a:buFont typeface="+mj-lt"/>
              <a:buAutoNum type="arabicPeriod"/>
            </a:pPr>
            <a:r>
              <a:rPr lang="en-US" dirty="0"/>
              <a:t>How long will it take?</a:t>
            </a:r>
          </a:p>
          <a:p>
            <a:pPr marL="514350" indent="-514350">
              <a:buFont typeface="+mj-lt"/>
              <a:buAutoNum type="arabicPeriod"/>
            </a:pPr>
            <a:r>
              <a:rPr lang="en-US" dirty="0"/>
              <a:t>What are the midterm and final "exams" to check for success?  How will progress be measured?	</a:t>
            </a:r>
          </a:p>
        </p:txBody>
      </p:sp>
    </p:spTree>
    <p:extLst>
      <p:ext uri="{BB962C8B-B14F-4D97-AF65-F5344CB8AC3E}">
        <p14:creationId xmlns:p14="http://schemas.microsoft.com/office/powerpoint/2010/main" val="40499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Slide Sources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http://www.cs.ucr.edu/~eamonn/Keogh_SIGKDD09_tutorial.pdf</a:t>
            </a:r>
            <a:endParaRPr lang="en-US" dirty="0" smtClean="0"/>
          </a:p>
          <a:p>
            <a:r>
              <a:rPr lang="en-US" dirty="0" smtClean="0">
                <a:hlinkClick r:id="rId3"/>
              </a:rPr>
              <a:t>http://www.design.caltech.edu/erik/Misc/Heilmeier_Questions.html</a:t>
            </a:r>
            <a:endParaRPr lang="en-US" dirty="0" smtClean="0"/>
          </a:p>
          <a:p>
            <a:pPr marL="0" indent="0">
              <a:buNone/>
            </a:pPr>
            <a:endParaRPr lang="en-US" dirty="0"/>
          </a:p>
        </p:txBody>
      </p:sp>
    </p:spTree>
    <p:extLst>
      <p:ext uri="{BB962C8B-B14F-4D97-AF65-F5344CB8AC3E}">
        <p14:creationId xmlns:p14="http://schemas.microsoft.com/office/powerpoint/2010/main" val="336946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features are common to all research: </a:t>
            </a:r>
          </a:p>
          <a:p>
            <a:pPr lvl="1"/>
            <a:r>
              <a:rPr lang="en-US" dirty="0"/>
              <a:t>review of existing literature</a:t>
            </a:r>
          </a:p>
          <a:p>
            <a:pPr lvl="1"/>
            <a:r>
              <a:rPr lang="en-US" dirty="0"/>
              <a:t>original work</a:t>
            </a:r>
          </a:p>
          <a:p>
            <a:pPr lvl="1"/>
            <a:r>
              <a:rPr lang="en-US" dirty="0"/>
              <a:t>critical view of your own and other work </a:t>
            </a:r>
            <a:endParaRPr lang="en-US" dirty="0" smtClean="0"/>
          </a:p>
          <a:p>
            <a:r>
              <a:rPr lang="en-US" dirty="0" smtClean="0">
                <a:solidFill>
                  <a:srgbClr val="FF0000"/>
                </a:solidFill>
              </a:rPr>
              <a:t>Is </a:t>
            </a:r>
            <a:r>
              <a:rPr lang="en-US" dirty="0">
                <a:solidFill>
                  <a:srgbClr val="FF0000"/>
                </a:solidFill>
              </a:rPr>
              <a:t>the work original</a:t>
            </a:r>
            <a:r>
              <a:rPr lang="en-US" dirty="0"/>
              <a:t>? </a:t>
            </a:r>
            <a:endParaRPr lang="en-US" dirty="0" smtClean="0"/>
          </a:p>
          <a:p>
            <a:r>
              <a:rPr lang="en-US" dirty="0" smtClean="0">
                <a:solidFill>
                  <a:srgbClr val="FF0000"/>
                </a:solidFill>
              </a:rPr>
              <a:t>Is </a:t>
            </a:r>
            <a:r>
              <a:rPr lang="en-US" dirty="0">
                <a:solidFill>
                  <a:srgbClr val="FF0000"/>
                </a:solidFill>
              </a:rPr>
              <a:t>it non-trivial</a:t>
            </a:r>
            <a:r>
              <a:rPr lang="en-US" dirty="0"/>
              <a:t>? e.g. a </a:t>
            </a:r>
            <a:r>
              <a:rPr lang="en-US" dirty="0" smtClean="0"/>
              <a:t>straight-forward </a:t>
            </a:r>
            <a:r>
              <a:rPr lang="en-US" dirty="0"/>
              <a:t>implementation of a program or system is not sufficient, but may be if significant research is associated with it. </a:t>
            </a:r>
            <a:endParaRPr lang="en-US" dirty="0" smtClean="0"/>
          </a:p>
          <a:p>
            <a:r>
              <a:rPr lang="en-US" dirty="0"/>
              <a:t>You need to be aware of what previous work has been done, to have a good feel for the level of difficulty of a proposal and how long it is likely to take. </a:t>
            </a:r>
            <a:endParaRPr lang="en-US" dirty="0" smtClean="0"/>
          </a:p>
          <a:p>
            <a:endParaRPr lang="en-US" dirty="0"/>
          </a:p>
        </p:txBody>
      </p:sp>
    </p:spTree>
    <p:extLst>
      <p:ext uri="{BB962C8B-B14F-4D97-AF65-F5344CB8AC3E}">
        <p14:creationId xmlns:p14="http://schemas.microsoft.com/office/powerpoint/2010/main" val="182911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a:t>
            </a:r>
            <a:endParaRPr lang="en-US" dirty="0"/>
          </a:p>
        </p:txBody>
      </p:sp>
      <p:sp>
        <p:nvSpPr>
          <p:cNvPr id="3" name="Content Placeholder 2"/>
          <p:cNvSpPr>
            <a:spLocks noGrp="1"/>
          </p:cNvSpPr>
          <p:nvPr>
            <p:ph idx="1"/>
          </p:nvPr>
        </p:nvSpPr>
        <p:spPr/>
        <p:txBody>
          <a:bodyPr>
            <a:normAutofit lnSpcReduction="10000"/>
          </a:bodyPr>
          <a:lstStyle/>
          <a:p>
            <a:r>
              <a:rPr lang="en-US" dirty="0"/>
              <a:t>Reproducibility is one of the main principles of the scientific method, and refers to the ability of a test or experiment to be accurately reproduced, or replicated, by someone else working independently. </a:t>
            </a:r>
            <a:endParaRPr lang="en-US" dirty="0" smtClean="0"/>
          </a:p>
          <a:p>
            <a:pPr marL="0" indent="0">
              <a:buNone/>
            </a:pPr>
            <a:r>
              <a:rPr lang="en-US" dirty="0" smtClean="0"/>
              <a:t>	“</a:t>
            </a:r>
            <a:r>
              <a:rPr lang="en-US" i="1" dirty="0" smtClean="0"/>
              <a:t>The </a:t>
            </a:r>
            <a:r>
              <a:rPr lang="en-US" i="1" dirty="0"/>
              <a:t>vast body of results being generated by current </a:t>
            </a:r>
            <a:r>
              <a:rPr lang="en-US" i="1" dirty="0" smtClean="0"/>
              <a:t>	computational </a:t>
            </a:r>
            <a:r>
              <a:rPr lang="en-US" i="1" dirty="0"/>
              <a:t>science practice suffer a large and </a:t>
            </a:r>
            <a:r>
              <a:rPr lang="en-US" i="1" dirty="0" smtClean="0"/>
              <a:t>	growing </a:t>
            </a:r>
            <a:r>
              <a:rPr lang="en-US" i="1" dirty="0"/>
              <a:t>credibility gap: it is impossible to believe most of </a:t>
            </a:r>
            <a:r>
              <a:rPr lang="en-US" i="1" dirty="0" smtClean="0"/>
              <a:t>	the </a:t>
            </a:r>
            <a:r>
              <a:rPr lang="en-US" i="1" dirty="0"/>
              <a:t>computational results shown in conferences and </a:t>
            </a:r>
            <a:r>
              <a:rPr lang="en-US" i="1" dirty="0" smtClean="0"/>
              <a:t>	papers</a:t>
            </a:r>
            <a:r>
              <a:rPr lang="en-US" i="1" dirty="0" smtClean="0"/>
              <a:t>” – David </a:t>
            </a:r>
            <a:r>
              <a:rPr lang="en-US" i="1" dirty="0" err="1" smtClean="0"/>
              <a:t>Donoho</a:t>
            </a:r>
            <a:endParaRPr lang="en-US" i="1" dirty="0" smtClean="0"/>
          </a:p>
          <a:p>
            <a:r>
              <a:rPr lang="en-US" dirty="0"/>
              <a:t>Your research statement should be </a:t>
            </a:r>
            <a:r>
              <a:rPr lang="en-US" b="1" dirty="0"/>
              <a:t>falsifiable </a:t>
            </a:r>
            <a:endParaRPr lang="en-US" dirty="0"/>
          </a:p>
          <a:p>
            <a:pPr marL="400050" lvl="1" indent="0">
              <a:buNone/>
            </a:pPr>
            <a:r>
              <a:rPr lang="en-US" b="1" dirty="0"/>
              <a:t>Falsifiability </a:t>
            </a:r>
            <a:r>
              <a:rPr lang="en-US" dirty="0"/>
              <a:t>(or </a:t>
            </a:r>
            <a:r>
              <a:rPr lang="en-US" b="1" dirty="0"/>
              <a:t>refutability</a:t>
            </a:r>
            <a:r>
              <a:rPr lang="en-US" dirty="0"/>
              <a:t>) is the logical possibility that a claim can be shown false by an observation or a physical experiment. </a:t>
            </a:r>
          </a:p>
        </p:txBody>
      </p:sp>
    </p:spTree>
    <p:extLst>
      <p:ext uri="{BB962C8B-B14F-4D97-AF65-F5344CB8AC3E}">
        <p14:creationId xmlns:p14="http://schemas.microsoft.com/office/powerpoint/2010/main" val="25878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Makes a Good Research Problem? </a:t>
            </a:r>
            <a:endParaRPr lang="en-US" dirty="0"/>
          </a:p>
        </p:txBody>
      </p:sp>
      <p:sp>
        <p:nvSpPr>
          <p:cNvPr id="3" name="Content Placeholder 2"/>
          <p:cNvSpPr>
            <a:spLocks noGrp="1"/>
          </p:cNvSpPr>
          <p:nvPr>
            <p:ph idx="1"/>
          </p:nvPr>
        </p:nvSpPr>
        <p:spPr/>
        <p:txBody>
          <a:bodyPr>
            <a:normAutofit/>
          </a:bodyPr>
          <a:lstStyle/>
          <a:p>
            <a:r>
              <a:rPr lang="en-US" b="1" dirty="0" smtClean="0"/>
              <a:t>It is important: </a:t>
            </a:r>
            <a:r>
              <a:rPr lang="en-US" dirty="0" smtClean="0"/>
              <a:t>If you can solve it, you can make money</a:t>
            </a:r>
            <a:r>
              <a:rPr lang="en-US" dirty="0"/>
              <a:t>, </a:t>
            </a:r>
            <a:r>
              <a:rPr lang="en-US" dirty="0" smtClean="0"/>
              <a:t>or </a:t>
            </a:r>
            <a:r>
              <a:rPr lang="en-US" dirty="0"/>
              <a:t>save lives, or help children learn a new language, </a:t>
            </a:r>
            <a:r>
              <a:rPr lang="en-US" dirty="0" smtClean="0"/>
              <a:t>or</a:t>
            </a:r>
          </a:p>
          <a:p>
            <a:r>
              <a:rPr lang="en-US" b="1" dirty="0" smtClean="0"/>
              <a:t>You can get real data</a:t>
            </a:r>
            <a:r>
              <a:rPr lang="en-US" dirty="0" smtClean="0"/>
              <a:t>: Doing DNA analysis of the Loch  Ness </a:t>
            </a:r>
            <a:r>
              <a:rPr lang="en-US" dirty="0"/>
              <a:t>Monster would be interesting, but... </a:t>
            </a:r>
            <a:endParaRPr lang="en-US" dirty="0" smtClean="0"/>
          </a:p>
          <a:p>
            <a:r>
              <a:rPr lang="en-US" b="1" dirty="0" smtClean="0"/>
              <a:t>You can make incremental progress</a:t>
            </a:r>
            <a:r>
              <a:rPr lang="en-US" dirty="0" smtClean="0"/>
              <a:t>: Some problems are </a:t>
            </a:r>
            <a:r>
              <a:rPr lang="en-US" dirty="0"/>
              <a:t>all-or-nothing. Such problems may be too risky for young </a:t>
            </a:r>
            <a:r>
              <a:rPr lang="en-US" dirty="0" smtClean="0"/>
              <a:t>scientists</a:t>
            </a:r>
          </a:p>
          <a:p>
            <a:r>
              <a:rPr lang="en-US" b="1" dirty="0" smtClean="0"/>
              <a:t>There is a clear metric for success</a:t>
            </a:r>
            <a:r>
              <a:rPr lang="en-US" dirty="0" smtClean="0"/>
              <a:t>: Some problems fulfill </a:t>
            </a:r>
            <a:r>
              <a:rPr lang="en-US" dirty="0"/>
              <a:t>the criteria above, but it is hard to know when you are making progress on </a:t>
            </a:r>
            <a:r>
              <a:rPr lang="en-US" dirty="0" smtClean="0"/>
              <a:t>them</a:t>
            </a:r>
          </a:p>
          <a:p>
            <a:endParaRPr lang="en-US" dirty="0"/>
          </a:p>
        </p:txBody>
      </p:sp>
    </p:spTree>
    <p:extLst>
      <p:ext uri="{BB962C8B-B14F-4D97-AF65-F5344CB8AC3E}">
        <p14:creationId xmlns:p14="http://schemas.microsoft.com/office/powerpoint/2010/main" val="71579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Topic</a:t>
            </a:r>
            <a:endParaRPr lang="en-US" dirty="0"/>
          </a:p>
        </p:txBody>
      </p:sp>
      <p:sp>
        <p:nvSpPr>
          <p:cNvPr id="3" name="Content Placeholder 2"/>
          <p:cNvSpPr>
            <a:spLocks noGrp="1"/>
          </p:cNvSpPr>
          <p:nvPr>
            <p:ph idx="1"/>
          </p:nvPr>
        </p:nvSpPr>
        <p:spPr/>
        <p:txBody>
          <a:bodyPr>
            <a:normAutofit/>
          </a:bodyPr>
          <a:lstStyle/>
          <a:p>
            <a:r>
              <a:rPr lang="en-US" dirty="0"/>
              <a:t>Good ideas often come from reading, discussing, </a:t>
            </a:r>
            <a:r>
              <a:rPr lang="en-US" dirty="0" smtClean="0"/>
              <a:t>explaining (</a:t>
            </a:r>
            <a:r>
              <a:rPr lang="en-US" dirty="0" smtClean="0"/>
              <a:t>and </a:t>
            </a:r>
            <a:r>
              <a:rPr lang="en-US" dirty="0" smtClean="0"/>
              <a:t>teaching</a:t>
            </a:r>
            <a:r>
              <a:rPr lang="en-US" dirty="0"/>
              <a:t>) what someone else is doing </a:t>
            </a:r>
            <a:endParaRPr lang="en-US" dirty="0" smtClean="0"/>
          </a:p>
          <a:p>
            <a:r>
              <a:rPr lang="en-US" dirty="0"/>
              <a:t>Group discussions can be fertile breeding grounds for new ideas </a:t>
            </a:r>
            <a:endParaRPr lang="en-US" dirty="0" smtClean="0"/>
          </a:p>
          <a:p>
            <a:r>
              <a:rPr lang="en-US" dirty="0"/>
              <a:t>Read current research papers in areas that interest you, force yourself to present and explain them to others, and ideas will strike you </a:t>
            </a:r>
            <a:endParaRPr lang="en-US" dirty="0" smtClean="0"/>
          </a:p>
          <a:p>
            <a:endParaRPr lang="en-US" dirty="0"/>
          </a:p>
        </p:txBody>
      </p:sp>
    </p:spTree>
    <p:extLst>
      <p:ext uri="{BB962C8B-B14F-4D97-AF65-F5344CB8AC3E}">
        <p14:creationId xmlns:p14="http://schemas.microsoft.com/office/powerpoint/2010/main" val="263767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07806"/>
            <a:ext cx="6508377" cy="1789112"/>
          </a:xfrm>
        </p:spPr>
        <p:txBody>
          <a:bodyPr>
            <a:normAutofit/>
          </a:bodyPr>
          <a:lstStyle/>
          <a:p>
            <a:r>
              <a:rPr lang="en-US" dirty="0" smtClean="0"/>
              <a:t>Finding Research Problems </a:t>
            </a:r>
            <a:endParaRPr lang="en-US" dirty="0"/>
          </a:p>
        </p:txBody>
      </p:sp>
      <p:sp>
        <p:nvSpPr>
          <p:cNvPr id="3" name="Content Placeholder 2"/>
          <p:cNvSpPr>
            <a:spLocks noGrp="1"/>
          </p:cNvSpPr>
          <p:nvPr>
            <p:ph idx="1"/>
          </p:nvPr>
        </p:nvSpPr>
        <p:spPr>
          <a:xfrm>
            <a:off x="457200" y="1600200"/>
            <a:ext cx="8229600" cy="4839447"/>
          </a:xfrm>
        </p:spPr>
        <p:txBody>
          <a:bodyPr>
            <a:normAutofit/>
          </a:bodyPr>
          <a:lstStyle/>
          <a:p>
            <a:r>
              <a:rPr lang="en-US" dirty="0" smtClean="0"/>
              <a:t>Suppose </a:t>
            </a:r>
            <a:r>
              <a:rPr lang="en-US" dirty="0"/>
              <a:t>you think idea </a:t>
            </a:r>
            <a:r>
              <a:rPr lang="en-US" b="1" dirty="0"/>
              <a:t>X </a:t>
            </a:r>
            <a:r>
              <a:rPr lang="en-US" dirty="0"/>
              <a:t>is very good </a:t>
            </a:r>
            <a:endParaRPr lang="en-US" dirty="0" smtClean="0"/>
          </a:p>
          <a:p>
            <a:r>
              <a:rPr lang="en-US" dirty="0" smtClean="0"/>
              <a:t>Can </a:t>
            </a:r>
            <a:r>
              <a:rPr lang="en-US" dirty="0"/>
              <a:t>you extend </a:t>
            </a:r>
            <a:r>
              <a:rPr lang="en-US" b="1" dirty="0"/>
              <a:t>X </a:t>
            </a:r>
            <a:r>
              <a:rPr lang="en-US" dirty="0" smtClean="0"/>
              <a:t>by…</a:t>
            </a:r>
          </a:p>
          <a:p>
            <a:pPr lvl="1"/>
            <a:r>
              <a:rPr lang="en-US" dirty="0" smtClean="0"/>
              <a:t>Making </a:t>
            </a:r>
            <a:r>
              <a:rPr lang="en-US" dirty="0"/>
              <a:t>it more accurate (</a:t>
            </a:r>
            <a:r>
              <a:rPr lang="en-US" i="1" dirty="0"/>
              <a:t>statistically significantly </a:t>
            </a:r>
            <a:r>
              <a:rPr lang="en-US" dirty="0"/>
              <a:t>more accurate</a:t>
            </a:r>
            <a:r>
              <a:rPr lang="en-US" dirty="0" smtClean="0"/>
              <a:t>)</a:t>
            </a:r>
          </a:p>
          <a:p>
            <a:pPr lvl="1"/>
            <a:r>
              <a:rPr lang="en-US" dirty="0" smtClean="0"/>
              <a:t>Making </a:t>
            </a:r>
            <a:r>
              <a:rPr lang="en-US" dirty="0"/>
              <a:t>it faster (usually an order of magnitude, or no one cares</a:t>
            </a:r>
            <a:r>
              <a:rPr lang="en-US" dirty="0" smtClean="0"/>
              <a:t>)</a:t>
            </a:r>
          </a:p>
          <a:p>
            <a:pPr lvl="1"/>
            <a:r>
              <a:rPr lang="en-US" dirty="0" smtClean="0"/>
              <a:t>Making </a:t>
            </a:r>
            <a:r>
              <a:rPr lang="en-US" dirty="0"/>
              <a:t>it work for a different data type (including uncertain data) </a:t>
            </a:r>
          </a:p>
          <a:p>
            <a:pPr lvl="1"/>
            <a:r>
              <a:rPr lang="en-US" dirty="0" smtClean="0"/>
              <a:t>Making </a:t>
            </a:r>
            <a:r>
              <a:rPr lang="en-US" dirty="0"/>
              <a:t>it work for </a:t>
            </a:r>
            <a:r>
              <a:rPr lang="en-US" dirty="0" smtClean="0"/>
              <a:t>parallel/distributed systems</a:t>
            </a:r>
          </a:p>
          <a:p>
            <a:pPr lvl="1"/>
            <a:r>
              <a:rPr lang="en-US" dirty="0" smtClean="0"/>
              <a:t>Removing </a:t>
            </a:r>
            <a:r>
              <a:rPr lang="en-US" dirty="0"/>
              <a:t>a parameter/</a:t>
            </a:r>
            <a:r>
              <a:rPr lang="en-US" dirty="0" smtClean="0"/>
              <a:t>assumption</a:t>
            </a:r>
          </a:p>
          <a:p>
            <a:pPr lvl="1"/>
            <a:r>
              <a:rPr lang="en-US" dirty="0" smtClean="0"/>
              <a:t>Making </a:t>
            </a:r>
            <a:r>
              <a:rPr lang="en-US" dirty="0"/>
              <a:t>it simpler </a:t>
            </a:r>
            <a:endParaRPr lang="en-US" dirty="0" smtClean="0"/>
          </a:p>
          <a:p>
            <a:pPr lvl="1"/>
            <a:r>
              <a:rPr lang="en-US" dirty="0"/>
              <a:t>Explaining </a:t>
            </a:r>
            <a:r>
              <a:rPr lang="en-US" i="1" dirty="0"/>
              <a:t>why </a:t>
            </a:r>
            <a:r>
              <a:rPr lang="en-US" dirty="0"/>
              <a:t>it works so </a:t>
            </a:r>
            <a:r>
              <a:rPr lang="en-US" dirty="0" smtClean="0"/>
              <a:t>well</a:t>
            </a:r>
          </a:p>
          <a:p>
            <a:r>
              <a:rPr lang="en-US" dirty="0" smtClean="0"/>
              <a:t>Caveat: Can lead to </a:t>
            </a:r>
            <a:r>
              <a:rPr lang="en-US" dirty="0"/>
              <a:t>incremental, boring, low-risk papers </a:t>
            </a:r>
            <a:endParaRPr lang="en-US" dirty="0" smtClean="0"/>
          </a:p>
          <a:p>
            <a:endParaRPr lang="en-US" dirty="0" smtClean="0"/>
          </a:p>
          <a:p>
            <a:endParaRPr lang="en-US" dirty="0"/>
          </a:p>
        </p:txBody>
      </p:sp>
    </p:spTree>
    <p:extLst>
      <p:ext uri="{BB962C8B-B14F-4D97-AF65-F5344CB8AC3E}">
        <p14:creationId xmlns:p14="http://schemas.microsoft.com/office/powerpoint/2010/main" val="404873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Topic: Caveats</a:t>
            </a:r>
            <a:endParaRPr lang="en-US" dirty="0"/>
          </a:p>
        </p:txBody>
      </p:sp>
      <p:sp>
        <p:nvSpPr>
          <p:cNvPr id="3" name="Content Placeholder 2"/>
          <p:cNvSpPr>
            <a:spLocks noGrp="1"/>
          </p:cNvSpPr>
          <p:nvPr>
            <p:ph idx="1"/>
          </p:nvPr>
        </p:nvSpPr>
        <p:spPr/>
        <p:txBody>
          <a:bodyPr>
            <a:normAutofit/>
          </a:bodyPr>
          <a:lstStyle/>
          <a:p>
            <a:r>
              <a:rPr lang="en-US" dirty="0"/>
              <a:t>L</a:t>
            </a:r>
            <a:r>
              <a:rPr lang="en-US" dirty="0" smtClean="0"/>
              <a:t>ook </a:t>
            </a:r>
            <a:r>
              <a:rPr lang="en-US" dirty="0" smtClean="0"/>
              <a:t>at suggested open questions in related works, but…</a:t>
            </a:r>
          </a:p>
          <a:p>
            <a:pPr lvl="1"/>
            <a:r>
              <a:rPr lang="en-US" dirty="0" smtClean="0"/>
              <a:t>The </a:t>
            </a:r>
            <a:r>
              <a:rPr lang="en-US" dirty="0"/>
              <a:t>authors’ suggestions for future research </a:t>
            </a:r>
            <a:r>
              <a:rPr lang="en-US" dirty="0" smtClean="0"/>
              <a:t>may not be the ones that </a:t>
            </a:r>
            <a:r>
              <a:rPr lang="en-US" dirty="0"/>
              <a:t>spawn the best </a:t>
            </a:r>
            <a:r>
              <a:rPr lang="en-US" dirty="0" smtClean="0"/>
              <a:t>questions</a:t>
            </a:r>
          </a:p>
          <a:p>
            <a:pPr lvl="1"/>
            <a:r>
              <a:rPr lang="en-US" dirty="0" smtClean="0"/>
              <a:t>Those </a:t>
            </a:r>
            <a:r>
              <a:rPr lang="en-US" dirty="0"/>
              <a:t>suggestions are </a:t>
            </a:r>
            <a:r>
              <a:rPr lang="en-US" dirty="0" smtClean="0"/>
              <a:t>probably ones </a:t>
            </a:r>
            <a:r>
              <a:rPr lang="en-US" dirty="0"/>
              <a:t>the authors themselves haven’t been able (or bothered) to pursue </a:t>
            </a:r>
            <a:r>
              <a:rPr lang="en-US" dirty="0" smtClean="0"/>
              <a:t>successfully</a:t>
            </a:r>
          </a:p>
          <a:p>
            <a:r>
              <a:rPr lang="en-US" dirty="0" smtClean="0">
                <a:solidFill>
                  <a:schemeClr val="tx1"/>
                </a:solidFill>
              </a:rPr>
              <a:t>Capitalize </a:t>
            </a:r>
            <a:r>
              <a:rPr lang="en-US" dirty="0">
                <a:solidFill>
                  <a:schemeClr val="tx1"/>
                </a:solidFill>
              </a:rPr>
              <a:t>on your more detached position to</a:t>
            </a:r>
            <a:r>
              <a:rPr lang="en-US" b="1" dirty="0">
                <a:solidFill>
                  <a:schemeClr val="tx1"/>
                </a:solidFill>
              </a:rPr>
              <a:t> </a:t>
            </a:r>
            <a:r>
              <a:rPr lang="en-US" dirty="0">
                <a:solidFill>
                  <a:srgbClr val="FF0000"/>
                </a:solidFill>
              </a:rPr>
              <a:t>escape from the author’s mindset </a:t>
            </a:r>
            <a:r>
              <a:rPr lang="en-US" dirty="0">
                <a:solidFill>
                  <a:schemeClr val="tx1"/>
                </a:solidFill>
              </a:rPr>
              <a:t>and think more laterally about what </a:t>
            </a:r>
            <a:r>
              <a:rPr lang="en-US" dirty="0" smtClean="0">
                <a:solidFill>
                  <a:schemeClr val="tx1"/>
                </a:solidFill>
              </a:rPr>
              <a:t>(s)he’s </a:t>
            </a:r>
            <a:r>
              <a:rPr lang="en-US" dirty="0">
                <a:solidFill>
                  <a:schemeClr val="tx1"/>
                </a:solidFill>
              </a:rPr>
              <a:t>working on, rather than joining him in the tunnel of his vision and identifying open issues through </a:t>
            </a:r>
            <a:r>
              <a:rPr lang="en-US" dirty="0" smtClean="0">
                <a:solidFill>
                  <a:schemeClr val="tx1"/>
                </a:solidFill>
              </a:rPr>
              <a:t>her/his eyes</a:t>
            </a:r>
          </a:p>
          <a:p>
            <a:endParaRPr lang="en-US" dirty="0"/>
          </a:p>
        </p:txBody>
      </p:sp>
    </p:spTree>
    <p:extLst>
      <p:ext uri="{BB962C8B-B14F-4D97-AF65-F5344CB8AC3E}">
        <p14:creationId xmlns:p14="http://schemas.microsoft.com/office/powerpoint/2010/main" val="197303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Complex Solutions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...are less likely to generalize to datasets. </a:t>
            </a:r>
          </a:p>
          <a:p>
            <a:r>
              <a:rPr lang="en-US" dirty="0" smtClean="0"/>
              <a:t>.</a:t>
            </a:r>
            <a:r>
              <a:rPr lang="en-US" dirty="0"/>
              <a:t>.are much easer to </a:t>
            </a:r>
            <a:r>
              <a:rPr lang="en-US" dirty="0" err="1"/>
              <a:t>overfit</a:t>
            </a:r>
            <a:r>
              <a:rPr lang="en-US" dirty="0"/>
              <a:t> with</a:t>
            </a:r>
            <a:r>
              <a:rPr lang="en-US" dirty="0" smtClean="0"/>
              <a:t>.</a:t>
            </a:r>
          </a:p>
          <a:p>
            <a:r>
              <a:rPr lang="en-US" dirty="0" smtClean="0"/>
              <a:t>.</a:t>
            </a:r>
            <a:r>
              <a:rPr lang="en-US" dirty="0"/>
              <a:t>..are harder to explain well</a:t>
            </a:r>
            <a:r>
              <a:rPr lang="en-US" dirty="0" smtClean="0"/>
              <a:t>.</a:t>
            </a:r>
          </a:p>
          <a:p>
            <a:r>
              <a:rPr lang="en-US" dirty="0" smtClean="0"/>
              <a:t>.</a:t>
            </a:r>
            <a:r>
              <a:rPr lang="en-US" dirty="0"/>
              <a:t>..are difficult to reproduce by others. </a:t>
            </a:r>
          </a:p>
          <a:p>
            <a:r>
              <a:rPr lang="en-US" dirty="0" smtClean="0"/>
              <a:t>.</a:t>
            </a:r>
            <a:r>
              <a:rPr lang="en-US" dirty="0"/>
              <a:t>..are less likely to be cited. </a:t>
            </a:r>
            <a:endParaRPr lang="en-US" dirty="0" smtClean="0"/>
          </a:p>
          <a:p>
            <a:r>
              <a:rPr lang="en-US" dirty="0"/>
              <a:t>Simplicity is a strength, not a weakness, acknowledge it and claim it as an advantage </a:t>
            </a:r>
            <a:endParaRPr lang="en-US" dirty="0" smtClean="0"/>
          </a:p>
          <a:p>
            <a:r>
              <a:rPr lang="en-US" dirty="0" smtClean="0"/>
              <a:t>Always start by eliminating simple answers</a:t>
            </a:r>
          </a:p>
          <a:p>
            <a:r>
              <a:rPr lang="en-US" dirty="0"/>
              <a:t>Your paper is implicitly claiming “</a:t>
            </a:r>
            <a:r>
              <a:rPr lang="en-US" i="1" dirty="0"/>
              <a:t>this is the simplest way to get results this good</a:t>
            </a:r>
            <a:r>
              <a:rPr lang="en-US" dirty="0" smtClean="0"/>
              <a:t>”</a:t>
            </a:r>
          </a:p>
        </p:txBody>
      </p:sp>
    </p:spTree>
    <p:extLst>
      <p:ext uri="{BB962C8B-B14F-4D97-AF65-F5344CB8AC3E}">
        <p14:creationId xmlns:p14="http://schemas.microsoft.com/office/powerpoint/2010/main" val="189609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67" y="-314286"/>
            <a:ext cx="6508377" cy="1789112"/>
          </a:xfrm>
        </p:spPr>
        <p:txBody>
          <a:bodyPr>
            <a:normAutofit/>
          </a:bodyPr>
          <a:lstStyle/>
          <a:p>
            <a:r>
              <a:rPr lang="en-US" b="1" dirty="0"/>
              <a:t>What do I do now I have a topic? </a:t>
            </a:r>
            <a:endParaRPr lang="en-US" dirty="0"/>
          </a:p>
        </p:txBody>
      </p:sp>
      <p:sp>
        <p:nvSpPr>
          <p:cNvPr id="3" name="Content Placeholder 2"/>
          <p:cNvSpPr>
            <a:spLocks noGrp="1"/>
          </p:cNvSpPr>
          <p:nvPr>
            <p:ph idx="1"/>
          </p:nvPr>
        </p:nvSpPr>
        <p:spPr>
          <a:xfrm>
            <a:off x="457200" y="1985091"/>
            <a:ext cx="8229600" cy="5115859"/>
          </a:xfrm>
        </p:spPr>
        <p:txBody>
          <a:bodyPr>
            <a:normAutofit/>
          </a:bodyPr>
          <a:lstStyle/>
          <a:p>
            <a:r>
              <a:rPr lang="en-US" dirty="0"/>
              <a:t>R</a:t>
            </a:r>
            <a:r>
              <a:rPr lang="en-US" dirty="0" smtClean="0"/>
              <a:t>eview </a:t>
            </a:r>
            <a:r>
              <a:rPr lang="en-US" dirty="0"/>
              <a:t>the literature in the field to ensure that the problem proposed on the basis of the supervisor’s knowledge is indeed the most appropriate one to tackle </a:t>
            </a:r>
            <a:endParaRPr lang="en-US" dirty="0" smtClean="0"/>
          </a:p>
          <a:p>
            <a:r>
              <a:rPr lang="en-US" dirty="0"/>
              <a:t>P</a:t>
            </a:r>
            <a:r>
              <a:rPr lang="en-US" dirty="0" smtClean="0"/>
              <a:t>repare </a:t>
            </a:r>
            <a:r>
              <a:rPr lang="en-US" dirty="0"/>
              <a:t>a written statement clearly defining the problem to be studied, carefully stating the aims of the project in such operational terms that it can be reasonably known when the aims have been achieved </a:t>
            </a:r>
            <a:endParaRPr lang="en-US" dirty="0" smtClean="0"/>
          </a:p>
          <a:p>
            <a:r>
              <a:rPr lang="en-US" dirty="0"/>
              <a:t>Produce a </a:t>
            </a:r>
            <a:r>
              <a:rPr lang="en-US" dirty="0" smtClean="0"/>
              <a:t>plan </a:t>
            </a:r>
            <a:r>
              <a:rPr lang="en-US" dirty="0"/>
              <a:t>of work </a:t>
            </a:r>
            <a:endParaRPr lang="en-US" dirty="0" smtClean="0"/>
          </a:p>
          <a:p>
            <a:pPr lvl="1"/>
            <a:r>
              <a:rPr lang="en-US" dirty="0" smtClean="0"/>
              <a:t>methods </a:t>
            </a:r>
            <a:r>
              <a:rPr lang="en-US" dirty="0"/>
              <a:t>to be </a:t>
            </a:r>
            <a:r>
              <a:rPr lang="en-US" dirty="0" smtClean="0"/>
              <a:t>used</a:t>
            </a:r>
          </a:p>
          <a:p>
            <a:pPr lvl="1"/>
            <a:r>
              <a:rPr lang="en-US" dirty="0"/>
              <a:t>r</a:t>
            </a:r>
            <a:r>
              <a:rPr lang="en-US" dirty="0" smtClean="0"/>
              <a:t>esources required</a:t>
            </a:r>
            <a:endParaRPr lang="en-US" dirty="0" smtClean="0"/>
          </a:p>
          <a:p>
            <a:pPr lvl="1"/>
            <a:r>
              <a:rPr lang="en-US" dirty="0" smtClean="0"/>
              <a:t>assessment </a:t>
            </a:r>
            <a:r>
              <a:rPr lang="en-US" dirty="0"/>
              <a:t>of the time </a:t>
            </a:r>
            <a:r>
              <a:rPr lang="en-US" dirty="0" smtClean="0"/>
              <a:t>required</a:t>
            </a:r>
            <a:endParaRPr lang="en-US" dirty="0" smtClean="0"/>
          </a:p>
          <a:p>
            <a:endParaRPr lang="en-US" dirty="0"/>
          </a:p>
        </p:txBody>
      </p:sp>
    </p:spTree>
    <p:extLst>
      <p:ext uri="{BB962C8B-B14F-4D97-AF65-F5344CB8AC3E}">
        <p14:creationId xmlns:p14="http://schemas.microsoft.com/office/powerpoint/2010/main" val="3181973253"/>
      </p:ext>
    </p:extLst>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1247</TotalTime>
  <Words>1293</Words>
  <Application>Microsoft Office PowerPoint</Application>
  <PresentationFormat>On-screen Show (4:3)</PresentationFormat>
  <Paragraphs>137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Plaza</vt:lpstr>
      <vt:lpstr>What is Research?</vt:lpstr>
      <vt:lpstr>Research?</vt:lpstr>
      <vt:lpstr>Reproducibility</vt:lpstr>
      <vt:lpstr>What Makes a Good Research Problem? </vt:lpstr>
      <vt:lpstr>Choosing a Topic</vt:lpstr>
      <vt:lpstr>Finding Research Problems </vt:lpstr>
      <vt:lpstr>Choosing a Topic: Caveats</vt:lpstr>
      <vt:lpstr>Avoid Complex Solutions</vt:lpstr>
      <vt:lpstr>What do I do now I have a topic? </vt:lpstr>
      <vt:lpstr>Who is responsible? </vt:lpstr>
      <vt:lpstr>Idealized Algorithm for Writing  a Paper </vt:lpstr>
      <vt:lpstr>Writing the Paper</vt:lpstr>
      <vt:lpstr>Make Reviewer’s Life Easy</vt:lpstr>
      <vt:lpstr>Reproducibility</vt:lpstr>
      <vt:lpstr>Avoid Plagiarism Like the Plague!</vt:lpstr>
      <vt:lpstr>Other Issues</vt:lpstr>
      <vt:lpstr>Heilmeier Questions (Director of ARPA in 70s)</vt:lpstr>
      <vt:lpstr>Slide Sources</vt:lpstr>
    </vt:vector>
  </TitlesOfParts>
  <Company>Rensselaer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School</dc:title>
  <dc:creator>Sibel Adali</dc:creator>
  <cp:lastModifiedBy>Mohammed Zaki</cp:lastModifiedBy>
  <cp:revision>81</cp:revision>
  <dcterms:created xsi:type="dcterms:W3CDTF">2016-08-28T19:31:49Z</dcterms:created>
  <dcterms:modified xsi:type="dcterms:W3CDTF">2019-09-03T21:27:45Z</dcterms:modified>
</cp:coreProperties>
</file>