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15" r:id="rId2"/>
    <p:sldMasterId id="2147483717" r:id="rId3"/>
    <p:sldMasterId id="2147483718" r:id="rId4"/>
    <p:sldMasterId id="2147483743" r:id="rId5"/>
  </p:sldMasterIdLst>
  <p:notesMasterIdLst>
    <p:notesMasterId r:id="rId33"/>
  </p:notesMasterIdLst>
  <p:sldIdLst>
    <p:sldId id="256" r:id="rId6"/>
    <p:sldId id="330" r:id="rId7"/>
    <p:sldId id="294" r:id="rId8"/>
    <p:sldId id="304" r:id="rId9"/>
    <p:sldId id="323" r:id="rId10"/>
    <p:sldId id="287" r:id="rId11"/>
    <p:sldId id="327" r:id="rId12"/>
    <p:sldId id="324" r:id="rId13"/>
    <p:sldId id="328" r:id="rId14"/>
    <p:sldId id="268" r:id="rId15"/>
    <p:sldId id="276" r:id="rId16"/>
    <p:sldId id="275" r:id="rId17"/>
    <p:sldId id="316" r:id="rId18"/>
    <p:sldId id="317" r:id="rId19"/>
    <p:sldId id="277" r:id="rId20"/>
    <p:sldId id="278" r:id="rId21"/>
    <p:sldId id="318" r:id="rId22"/>
    <p:sldId id="319" r:id="rId23"/>
    <p:sldId id="329" r:id="rId24"/>
    <p:sldId id="321" r:id="rId25"/>
    <p:sldId id="325" r:id="rId26"/>
    <p:sldId id="326" r:id="rId27"/>
    <p:sldId id="288" r:id="rId28"/>
    <p:sldId id="322" r:id="rId29"/>
    <p:sldId id="259" r:id="rId30"/>
    <p:sldId id="289" r:id="rId31"/>
    <p:sldId id="29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07" autoAdjust="0"/>
    <p:restoredTop sz="94674"/>
  </p:normalViewPr>
  <p:slideViewPr>
    <p:cSldViewPr>
      <p:cViewPr varScale="1">
        <p:scale>
          <a:sx n="109" d="100"/>
          <a:sy n="109" d="100"/>
        </p:scale>
        <p:origin x="992" y="176"/>
      </p:cViewPr>
      <p:guideLst>
        <p:guide orient="horz" pos="2160"/>
        <p:guide pos="2880"/>
      </p:guideLst>
    </p:cSldViewPr>
  </p:slideViewPr>
  <p:notesTextViewPr>
    <p:cViewPr>
      <p:scale>
        <a:sx n="3" d="2"/>
        <a:sy n="3" d="2"/>
      </p:scale>
      <p:origin x="0" y="0"/>
    </p:cViewPr>
  </p:notesTextViewPr>
  <p:sorterViewPr>
    <p:cViewPr varScale="1">
      <p:scale>
        <a:sx n="1" d="1"/>
        <a:sy n="1" d="1"/>
      </p:scale>
      <p:origin x="0" y="-1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5E3E69-5137-459D-B6B6-769F804C6581}" type="datetimeFigureOut">
              <a:rPr lang="en-US" smtClean="0"/>
              <a:t>9/25/19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2AE000-0A7E-41E1-86C8-5DB664541F72}" type="slidenum">
              <a:rPr lang="en-US" smtClean="0"/>
              <a:t>‹#›</a:t>
            </a:fld>
            <a:endParaRPr lang="en-US"/>
          </a:p>
        </p:txBody>
      </p:sp>
    </p:spTree>
    <p:extLst>
      <p:ext uri="{BB962C8B-B14F-4D97-AF65-F5344CB8AC3E}">
        <p14:creationId xmlns:p14="http://schemas.microsoft.com/office/powerpoint/2010/main" val="276936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971601" y="2132856"/>
            <a:ext cx="7272808" cy="2232248"/>
          </a:xfrm>
          <a:prstGeom prst="rect">
            <a:avLst/>
          </a:prstGeom>
        </p:spPr>
        <p:txBody>
          <a:bodyPr anchor="ctr"/>
          <a:lstStyle>
            <a:lvl1pPr algn="ctr">
              <a:defRPr sz="3000" b="1" i="0">
                <a:solidFill>
                  <a:schemeClr val="bg1"/>
                </a:solidFill>
                <a:latin typeface=""/>
                <a:cs typeface="Trebuchet MS"/>
              </a:defRPr>
            </a:lvl1pPr>
          </a:lstStyle>
          <a:p>
            <a:pPr lvl="0"/>
            <a:r>
              <a:rPr lang="en-US" noProof="0"/>
              <a:t>Click to edit Master title style</a:t>
            </a:r>
            <a:endParaRPr lang="en-AU" noProof="0" dirty="0"/>
          </a:p>
        </p:txBody>
      </p:sp>
    </p:spTree>
    <p:extLst>
      <p:ext uri="{BB962C8B-B14F-4D97-AF65-F5344CB8AC3E}">
        <p14:creationId xmlns:p14="http://schemas.microsoft.com/office/powerpoint/2010/main" val="208442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B02A5-4FE5-49D9-9E24-09F23B90C450}" type="datetimeFigureOut">
              <a:rPr lang="en-US" smtClean="0"/>
              <a:t>9/25/19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413231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AB02A5-4FE5-49D9-9E24-09F23B90C450}" type="datetimeFigureOut">
              <a:rPr lang="en-US" smtClean="0"/>
              <a:t>9/25/19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756321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292186-DEE8-486E-9EFE-A5274D6C6FEB}" type="datetimeFigureOut">
              <a:rPr lang="en-US" smtClean="0"/>
              <a:t>9/25/19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6ABA69-625E-44CC-935B-20FB5BE6B527}" type="slidenum">
              <a:rPr lang="en-US" smtClean="0"/>
              <a:t>‹#›</a:t>
            </a:fld>
            <a:endParaRPr lang="en-US"/>
          </a:p>
        </p:txBody>
      </p:sp>
    </p:spTree>
    <p:extLst>
      <p:ext uri="{BB962C8B-B14F-4D97-AF65-F5344CB8AC3E}">
        <p14:creationId xmlns:p14="http://schemas.microsoft.com/office/powerpoint/2010/main" val="3003641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AB02A5-4FE5-49D9-9E24-09F23B90C450}" type="datetimeFigureOut">
              <a:rPr lang="en-US" smtClean="0"/>
              <a:t>9/25/19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798561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B02A5-4FE5-49D9-9E24-09F23B90C450}" type="datetimeFigureOut">
              <a:rPr lang="en-US" smtClean="0"/>
              <a:t>9/25/19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4092534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B02A5-4FE5-49D9-9E24-09F23B90C450}" type="datetimeFigureOut">
              <a:rPr lang="en-US" smtClean="0"/>
              <a:t>9/25/19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424479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B02A5-4FE5-49D9-9E24-09F23B90C450}" type="datetimeFigureOut">
              <a:rPr lang="en-US" smtClean="0"/>
              <a:t>9/25/19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185774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B02A5-4FE5-49D9-9E24-09F23B90C450}" type="datetimeFigureOut">
              <a:rPr lang="en-US" smtClean="0"/>
              <a:t>9/25/19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182748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B02A5-4FE5-49D9-9E24-09F23B90C450}" type="datetimeFigureOut">
              <a:rPr lang="en-US" smtClean="0"/>
              <a:t>9/25/19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33379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340768"/>
            <a:ext cx="8137599" cy="4785395"/>
          </a:xfrm>
          <a:prstGeom prst="rect">
            <a:avLst/>
          </a:prstGeom>
        </p:spPr>
        <p:txBody>
          <a:bodyPr/>
          <a:lstStyle>
            <a:lvl1pPr marL="342900" indent="-342900">
              <a:buClr>
                <a:srgbClr val="58A618"/>
              </a:buClr>
              <a:buFont typeface="Wingdings" charset="2"/>
              <a:buChar char="§"/>
              <a:defRPr sz="2400">
                <a:solidFill>
                  <a:schemeClr val="accent4">
                    <a:lumMod val="90000"/>
                    <a:lumOff val="10000"/>
                  </a:schemeClr>
                </a:solidFill>
                <a:latin typeface="Arial"/>
                <a:cs typeface="Arial"/>
              </a:defRPr>
            </a:lvl1pPr>
            <a:lvl2pPr marL="742950" indent="-285750">
              <a:buClr>
                <a:srgbClr val="703D29"/>
              </a:buClr>
              <a:buFont typeface="Wingdings" charset="2"/>
              <a:buChar char="§"/>
              <a:defRPr sz="1800">
                <a:solidFill>
                  <a:schemeClr val="accent4">
                    <a:lumMod val="90000"/>
                    <a:lumOff val="10000"/>
                  </a:schemeClr>
                </a:solidFill>
                <a:latin typeface="+mj-lt"/>
                <a:cs typeface="Trebuchet MS"/>
              </a:defRPr>
            </a:lvl2pPr>
            <a:lvl3pPr marL="1143000" indent="-228600">
              <a:buClr>
                <a:srgbClr val="E4D700"/>
              </a:buClr>
              <a:buFont typeface="Wingdings" charset="2"/>
              <a:buChar char="§"/>
              <a:defRPr sz="1600">
                <a:solidFill>
                  <a:schemeClr val="accent4">
                    <a:lumMod val="90000"/>
                    <a:lumOff val="10000"/>
                  </a:schemeClr>
                </a:solidFill>
                <a:latin typeface=""/>
                <a:cs typeface="Trebuchet MS"/>
              </a:defRPr>
            </a:lvl3pPr>
            <a:lvl4pPr marL="1600200" indent="-228600">
              <a:buClr>
                <a:schemeClr val="accent5"/>
              </a:buClr>
              <a:buFont typeface="Wingdings" charset="2"/>
              <a:buChar char="§"/>
              <a:defRPr sz="1600">
                <a:solidFill>
                  <a:schemeClr val="accent4">
                    <a:lumMod val="90000"/>
                    <a:lumOff val="10000"/>
                  </a:schemeClr>
                </a:solidFill>
                <a:latin typeface=""/>
                <a:cs typeface="Trebuchet MS"/>
              </a:defRPr>
            </a:lvl4pPr>
            <a:lvl5pPr marL="2057400" indent="-228600">
              <a:buClr>
                <a:schemeClr val="accent5"/>
              </a:buClr>
              <a:buFont typeface="Wingdings" charset="2"/>
              <a:buChar char="§"/>
              <a:defRPr sz="1600">
                <a:solidFill>
                  <a:schemeClr val="accent4">
                    <a:lumMod val="90000"/>
                    <a:lumOff val="10000"/>
                  </a:schemeClr>
                </a:solidFill>
                <a:latin typeface=""/>
                <a:cs typeface="Trebuchet MS"/>
              </a:defRPr>
            </a:lvl5pPr>
          </a:lstStyle>
          <a:p>
            <a:pPr lvl="0"/>
            <a:r>
              <a:rPr lang="en-US"/>
              <a:t>Click to edit Master text styles</a:t>
            </a:r>
          </a:p>
          <a:p>
            <a:pPr lvl="1"/>
            <a:r>
              <a:rPr lang="en-US"/>
              <a:t>Second level</a:t>
            </a:r>
          </a:p>
          <a:p>
            <a:pPr lvl="2"/>
            <a:r>
              <a:rPr lang="en-US"/>
              <a:t>Third level</a:t>
            </a:r>
          </a:p>
        </p:txBody>
      </p:sp>
      <p:sp>
        <p:nvSpPr>
          <p:cNvPr id="4" name="Title 1"/>
          <p:cNvSpPr>
            <a:spLocks noGrp="1"/>
          </p:cNvSpPr>
          <p:nvPr>
            <p:ph type="title"/>
          </p:nvPr>
        </p:nvSpPr>
        <p:spPr>
          <a:xfrm>
            <a:off x="755576" y="0"/>
            <a:ext cx="7560840" cy="981075"/>
          </a:xfrm>
          <a:prstGeom prst="rect">
            <a:avLst/>
          </a:prstGeom>
        </p:spPr>
        <p:txBody>
          <a:bodyPr anchor="ctr"/>
          <a:lstStyle>
            <a:lvl1pPr>
              <a:defRPr sz="2800">
                <a:solidFill>
                  <a:srgbClr val="58A618"/>
                </a:solidFill>
                <a:latin typeface=""/>
                <a:cs typeface="Trebuchet MS"/>
              </a:defRPr>
            </a:lvl1pPr>
          </a:lstStyle>
          <a:p>
            <a:r>
              <a:rPr lang="en-US"/>
              <a:t>Click to edit Master title style</a:t>
            </a:r>
            <a:endParaRPr lang="en-AU" dirty="0"/>
          </a:p>
        </p:txBody>
      </p:sp>
    </p:spTree>
    <p:extLst>
      <p:ext uri="{BB962C8B-B14F-4D97-AF65-F5344CB8AC3E}">
        <p14:creationId xmlns:p14="http://schemas.microsoft.com/office/powerpoint/2010/main" val="4299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55576" y="2132856"/>
            <a:ext cx="3888432" cy="3456384"/>
          </a:xfrm>
          <a:prstGeom prst="rect">
            <a:avLst/>
          </a:prstGeom>
        </p:spPr>
        <p:txBody>
          <a:bodyPr/>
          <a:lstStyle>
            <a:lvl1pPr marL="342900" indent="-342900">
              <a:buClr>
                <a:srgbClr val="58A618"/>
              </a:buClr>
              <a:buFont typeface="Wingdings" charset="2"/>
              <a:buChar char="§"/>
              <a:defRPr sz="1800">
                <a:solidFill>
                  <a:schemeClr val="accent4">
                    <a:lumMod val="90000"/>
                    <a:lumOff val="10000"/>
                  </a:schemeClr>
                </a:solidFill>
                <a:latin typeface=""/>
                <a:cs typeface="Trebuchet MS"/>
              </a:defRPr>
            </a:lvl1pPr>
            <a:lvl2pPr marL="742950" indent="-285750">
              <a:buClr>
                <a:srgbClr val="703D29"/>
              </a:buClr>
              <a:buFont typeface="Wingdings" charset="2"/>
              <a:buChar char="§"/>
              <a:defRPr sz="1600">
                <a:solidFill>
                  <a:schemeClr val="accent4">
                    <a:lumMod val="90000"/>
                    <a:lumOff val="10000"/>
                  </a:schemeClr>
                </a:solidFill>
                <a:latin typeface=""/>
                <a:cs typeface="Trebuchet MS"/>
              </a:defRPr>
            </a:lvl2pPr>
            <a:lvl3pPr marL="1143000" indent="-228600">
              <a:buClr>
                <a:srgbClr val="E4D700"/>
              </a:buClr>
              <a:buFont typeface="Wingdings" charset="2"/>
              <a:buChar char="§"/>
              <a:defRPr sz="1600">
                <a:solidFill>
                  <a:schemeClr val="accent4">
                    <a:lumMod val="90000"/>
                    <a:lumOff val="10000"/>
                  </a:schemeClr>
                </a:solidFill>
                <a:latin typeface=""/>
                <a:cs typeface="Trebuchet MS"/>
              </a:defRPr>
            </a:lvl3pPr>
            <a:lvl4pPr marL="1600200" indent="-228600">
              <a:buClr>
                <a:schemeClr val="accent5"/>
              </a:buClr>
              <a:buFont typeface="Wingdings" charset="2"/>
              <a:buChar char="§"/>
              <a:defRPr sz="1800">
                <a:solidFill>
                  <a:schemeClr val="tx1"/>
                </a:solidFill>
                <a:latin typeface="Trebuchet MS"/>
                <a:cs typeface="Trebuchet MS"/>
              </a:defRPr>
            </a:lvl4pPr>
            <a:lvl5pPr marL="2057400" indent="-228600">
              <a:buClr>
                <a:schemeClr val="accent5"/>
              </a:buClr>
              <a:buFont typeface="Wingdings" charset="2"/>
              <a:buChar char="§"/>
              <a:defRPr sz="1800">
                <a:solidFill>
                  <a:schemeClr val="tx1"/>
                </a:solidFill>
                <a:latin typeface="Trebuchet MS"/>
                <a:cs typeface="Trebuchet M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716016" y="2132856"/>
            <a:ext cx="3889127" cy="3456384"/>
          </a:xfrm>
          <a:prstGeom prst="rect">
            <a:avLst/>
          </a:prstGeom>
        </p:spPr>
        <p:txBody>
          <a:bodyPr/>
          <a:lstStyle>
            <a:lvl1pPr marL="342900" indent="-342900">
              <a:buClr>
                <a:srgbClr val="58A618"/>
              </a:buClr>
              <a:buFont typeface="Wingdings" charset="2"/>
              <a:buChar char="§"/>
              <a:defRPr sz="1800">
                <a:latin typeface=""/>
                <a:cs typeface="Trebuchet MS"/>
              </a:defRPr>
            </a:lvl1pPr>
            <a:lvl2pPr marL="742950" indent="-285750">
              <a:buClr>
                <a:srgbClr val="703D29"/>
              </a:buClr>
              <a:buFont typeface="Wingdings" charset="2"/>
              <a:buChar char="§"/>
              <a:defRPr sz="1600">
                <a:latin typeface=""/>
                <a:cs typeface="Trebuchet MS"/>
              </a:defRPr>
            </a:lvl2pPr>
            <a:lvl3pPr marL="1143000" indent="-228600">
              <a:buClr>
                <a:srgbClr val="E4D700"/>
              </a:buClr>
              <a:buFont typeface="Wingdings" charset="2"/>
              <a:buChar char="§"/>
              <a:defRPr sz="1600">
                <a:latin typeface=""/>
                <a:cs typeface="Trebuchet MS"/>
              </a:defRPr>
            </a:lvl3pPr>
            <a:lvl4pPr marL="1600200" indent="-228600">
              <a:buClr>
                <a:schemeClr val="accent5"/>
              </a:buClr>
              <a:buFont typeface="Wingdings" charset="2"/>
              <a:buChar char="§"/>
              <a:defRPr sz="1800">
                <a:latin typeface="Trebuchet MS"/>
                <a:cs typeface="Trebuchet MS"/>
              </a:defRPr>
            </a:lvl4pPr>
            <a:lvl5pPr marL="2057400" indent="-228600">
              <a:buClr>
                <a:schemeClr val="accent5"/>
              </a:buClr>
              <a:buFont typeface="Wingdings" charset="2"/>
              <a:buChar char="§"/>
              <a:defRPr sz="1800">
                <a:latin typeface="Trebuchet MS"/>
                <a:cs typeface="Trebuchet M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2"/>
          <p:cNvSpPr>
            <a:spLocks noGrp="1"/>
          </p:cNvSpPr>
          <p:nvPr>
            <p:ph type="body" idx="10"/>
          </p:nvPr>
        </p:nvSpPr>
        <p:spPr>
          <a:xfrm>
            <a:off x="755576" y="1349078"/>
            <a:ext cx="3888432" cy="639762"/>
          </a:xfrm>
          <a:prstGeom prst="rect">
            <a:avLst/>
          </a:prstGeom>
        </p:spPr>
        <p:txBody>
          <a:bodyPr/>
          <a:lstStyle>
            <a:lvl1pPr marL="0" indent="0">
              <a:buNone/>
              <a:defRPr sz="1800" b="1">
                <a:solidFill>
                  <a:schemeClr val="accent4">
                    <a:lumMod val="90000"/>
                    <a:lumOff val="10000"/>
                  </a:schemeClr>
                </a:solidFill>
                <a:latin typeface=""/>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ext Placeholder 4"/>
          <p:cNvSpPr>
            <a:spLocks noGrp="1"/>
          </p:cNvSpPr>
          <p:nvPr>
            <p:ph type="body" sz="quarter" idx="3"/>
          </p:nvPr>
        </p:nvSpPr>
        <p:spPr>
          <a:xfrm>
            <a:off x="4716017" y="1349078"/>
            <a:ext cx="3888432" cy="639762"/>
          </a:xfrm>
          <a:prstGeom prst="rect">
            <a:avLst/>
          </a:prstGeom>
        </p:spPr>
        <p:txBody>
          <a:bodyPr/>
          <a:lstStyle>
            <a:lvl1pPr marL="0" indent="0">
              <a:buNone/>
              <a:defRPr sz="1800" b="1">
                <a:solidFill>
                  <a:schemeClr val="accent4">
                    <a:lumMod val="90000"/>
                    <a:lumOff val="10000"/>
                  </a:schemeClr>
                </a:solidFill>
                <a:latin typeface="Arial"/>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itle 1"/>
          <p:cNvSpPr>
            <a:spLocks noGrp="1"/>
          </p:cNvSpPr>
          <p:nvPr>
            <p:ph type="title"/>
          </p:nvPr>
        </p:nvSpPr>
        <p:spPr>
          <a:xfrm>
            <a:off x="755576" y="0"/>
            <a:ext cx="7560840" cy="981075"/>
          </a:xfrm>
          <a:prstGeom prst="rect">
            <a:avLst/>
          </a:prstGeom>
        </p:spPr>
        <p:txBody>
          <a:bodyPr anchor="ctr"/>
          <a:lstStyle>
            <a:lvl1pPr>
              <a:defRPr sz="1800">
                <a:solidFill>
                  <a:srgbClr val="58A618"/>
                </a:solidFill>
                <a:latin typeface=""/>
                <a:cs typeface="Trebuchet MS"/>
              </a:defRPr>
            </a:lvl1pPr>
          </a:lstStyle>
          <a:p>
            <a:r>
              <a:rPr lang="en-US"/>
              <a:t>Click to edit Master title style</a:t>
            </a:r>
            <a:endParaRPr lang="en-AU" dirty="0"/>
          </a:p>
        </p:txBody>
      </p:sp>
    </p:spTree>
    <p:extLst>
      <p:ext uri="{BB962C8B-B14F-4D97-AF65-F5344CB8AC3E}">
        <p14:creationId xmlns:p14="http://schemas.microsoft.com/office/powerpoint/2010/main" val="98290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0292186-DEE8-486E-9EFE-A5274D6C6FEB}" type="datetimeFigureOut">
              <a:rPr lang="en-US" smtClean="0"/>
              <a:t>9/25/19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D6ABA69-625E-44CC-935B-20FB5BE6B527}" type="slidenum">
              <a:rPr lang="en-US" smtClean="0"/>
              <a:t>‹#›</a:t>
            </a:fld>
            <a:endParaRPr lang="en-US"/>
          </a:p>
        </p:txBody>
      </p:sp>
    </p:spTree>
    <p:extLst>
      <p:ext uri="{BB962C8B-B14F-4D97-AF65-F5344CB8AC3E}">
        <p14:creationId xmlns:p14="http://schemas.microsoft.com/office/powerpoint/2010/main" val="1937477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5" name="Title 4"/>
          <p:cNvSpPr>
            <a:spLocks noGrp="1"/>
          </p:cNvSpPr>
          <p:nvPr>
            <p:ph type="ctrTitle"/>
          </p:nvPr>
        </p:nvSpPr>
        <p:spPr>
          <a:xfrm>
            <a:off x="722376" y="1820206"/>
            <a:ext cx="7772400" cy="1828800"/>
          </a:xfrm>
          <a:prstGeom prst="rect">
            <a:avLst/>
          </a:prstGeo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a:prstGeom prst="rect">
            <a:avLst/>
          </a:prstGeo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a:xfrm>
            <a:off x="3776328" y="6111875"/>
            <a:ext cx="2286000" cy="365125"/>
          </a:xfrm>
          <a:prstGeom prst="rect">
            <a:avLst/>
          </a:prstGeom>
        </p:spPr>
        <p:txBody>
          <a:bodyPr/>
          <a:lstStyle/>
          <a:p>
            <a:fld id="{70292186-DEE8-486E-9EFE-A5274D6C6FEB}" type="datetimeFigureOut">
              <a:rPr lang="en-US" smtClean="0"/>
              <a:t>9/25/19</a:t>
            </a:fld>
            <a:endParaRPr lang="en-US"/>
          </a:p>
        </p:txBody>
      </p:sp>
      <p:sp>
        <p:nvSpPr>
          <p:cNvPr id="8" name="Footer Placeholder 7"/>
          <p:cNvSpPr>
            <a:spLocks noGrp="1"/>
          </p:cNvSpPr>
          <p:nvPr>
            <p:ph type="ftr" sz="quarter" idx="11"/>
          </p:nvPr>
        </p:nvSpPr>
        <p:spPr>
          <a:xfrm>
            <a:off x="6062328" y="6111875"/>
            <a:ext cx="228600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8348328" y="6111875"/>
            <a:ext cx="457200" cy="365125"/>
          </a:xfrm>
          <a:prstGeom prst="rect">
            <a:avLst/>
          </a:prstGeom>
        </p:spPr>
        <p:txBody>
          <a:bodyPr/>
          <a:lstStyle/>
          <a:p>
            <a:fld id="{BD6ABA69-625E-44CC-935B-20FB5BE6B5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5590"/>
            <a:ext cx="8183880" cy="1051560"/>
          </a:xfrm>
          <a:prstGeom prst="rect">
            <a:avLst/>
          </a:prstGeom>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a:prstGeom prst="rect">
            <a:avLst/>
          </a:prstGeo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a:prstGeom prst="rect">
            <a:avLst/>
          </a:prstGeo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3776328" y="6111875"/>
            <a:ext cx="2286000" cy="365125"/>
          </a:xfrm>
          <a:prstGeom prst="rect">
            <a:avLst/>
          </a:prstGeom>
        </p:spPr>
        <p:txBody>
          <a:bodyPr/>
          <a:lstStyle/>
          <a:p>
            <a:fld id="{70292186-DEE8-486E-9EFE-A5274D6C6FEB}" type="datetimeFigureOut">
              <a:rPr lang="en-US" smtClean="0"/>
              <a:t>9/25/19</a:t>
            </a:fld>
            <a:endParaRPr lang="en-US"/>
          </a:p>
        </p:txBody>
      </p:sp>
      <p:sp>
        <p:nvSpPr>
          <p:cNvPr id="6" name="Footer Placeholder 5"/>
          <p:cNvSpPr>
            <a:spLocks noGrp="1"/>
          </p:cNvSpPr>
          <p:nvPr>
            <p:ph type="ftr" sz="quarter" idx="11"/>
          </p:nvPr>
        </p:nvSpPr>
        <p:spPr>
          <a:xfrm>
            <a:off x="6062328" y="6111875"/>
            <a:ext cx="22860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348328" y="6111875"/>
            <a:ext cx="457200" cy="365125"/>
          </a:xfrm>
          <a:prstGeom prst="rect">
            <a:avLst/>
          </a:prstGeom>
        </p:spPr>
        <p:txBody>
          <a:bodyPr/>
          <a:lstStyle/>
          <a:p>
            <a:fld id="{BD6ABA69-625E-44CC-935B-20FB5BE6B5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a:xfrm>
            <a:off x="457200" y="2132856"/>
            <a:ext cx="8229600" cy="2232248"/>
          </a:xfrm>
          <a:prstGeom prst="rect">
            <a:avLst/>
          </a:prstGeom>
        </p:spPr>
        <p:txBody>
          <a:bodyPr vert="horz" anchor="ctr" anchorCtr="0"/>
          <a:lstStyle/>
          <a:p>
            <a:r>
              <a:rPr lang="en-US"/>
              <a:t>Click to edit Master title style</a:t>
            </a:r>
            <a:endParaRPr lang="en-US" dirty="0"/>
          </a:p>
        </p:txBody>
      </p:sp>
    </p:spTree>
    <p:extLst>
      <p:ext uri="{BB962C8B-B14F-4D97-AF65-F5344CB8AC3E}">
        <p14:creationId xmlns:p14="http://schemas.microsoft.com/office/powerpoint/2010/main" val="13549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0000"/>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AB02A5-4FE5-49D9-9E24-09F23B90C450}" type="datetimeFigureOut">
              <a:rPr lang="en-US" smtClean="0"/>
              <a:t>9/25/19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83900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FF000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B02A5-4FE5-49D9-9E24-09F23B90C450}" type="datetimeFigureOut">
              <a:rPr lang="en-US" smtClean="0"/>
              <a:t>9/25/19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65873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5.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1"/>
          <p:cNvSpPr>
            <a:spLocks noChangeArrowheads="1"/>
          </p:cNvSpPr>
          <p:nvPr/>
        </p:nvSpPr>
        <p:spPr bwMode="auto">
          <a:xfrm>
            <a:off x="8316913" y="333375"/>
            <a:ext cx="584200" cy="196850"/>
          </a:xfrm>
          <a:prstGeom prst="rect">
            <a:avLst/>
          </a:prstGeom>
          <a:noFill/>
          <a:ln w="9525">
            <a:noFill/>
            <a:miter lim="800000"/>
            <a:headEnd/>
            <a:tailEnd/>
          </a:ln>
        </p:spPr>
        <p:txBody>
          <a:bodyPr anchor="ctr"/>
          <a:lstStyle>
            <a:lvl1pPr eaLnBrk="0" hangingPunct="0">
              <a:defRPr sz="2800" b="1">
                <a:solidFill>
                  <a:schemeClr val="bg1"/>
                </a:solidFill>
                <a:latin typeface="Arial" charset="0"/>
                <a:ea typeface="MS PGothic" charset="-128"/>
              </a:defRPr>
            </a:lvl1pPr>
            <a:lvl2pPr marL="37931725" indent="-37474525" eaLnBrk="0" hangingPunct="0">
              <a:defRPr sz="2800" b="1">
                <a:solidFill>
                  <a:schemeClr val="bg1"/>
                </a:solidFill>
                <a:latin typeface="Arial" charset="0"/>
                <a:ea typeface="MS PGothic" charset="-128"/>
              </a:defRPr>
            </a:lvl2pPr>
            <a:lvl3pPr marL="1143000" indent="-228600" eaLnBrk="0" hangingPunct="0">
              <a:defRPr sz="2800" b="1">
                <a:solidFill>
                  <a:schemeClr val="bg1"/>
                </a:solidFill>
                <a:latin typeface="Arial" charset="0"/>
                <a:ea typeface="MS PGothic" charset="-128"/>
              </a:defRPr>
            </a:lvl3pPr>
            <a:lvl4pPr marL="1600200" indent="-228600" eaLnBrk="0" hangingPunct="0">
              <a:defRPr sz="2800" b="1">
                <a:solidFill>
                  <a:schemeClr val="bg1"/>
                </a:solidFill>
                <a:latin typeface="Arial" charset="0"/>
                <a:ea typeface="MS PGothic" charset="-128"/>
              </a:defRPr>
            </a:lvl4pPr>
            <a:lvl5pPr marL="2057400" indent="-228600" eaLnBrk="0" hangingPunct="0">
              <a:defRPr sz="2800" b="1">
                <a:solidFill>
                  <a:schemeClr val="bg1"/>
                </a:solidFill>
                <a:latin typeface="Arial" charset="0"/>
                <a:ea typeface="MS PGothic" charset="-128"/>
              </a:defRPr>
            </a:lvl5pPr>
            <a:lvl6pPr marL="2514600" indent="-228600" eaLnBrk="0" fontAlgn="base" hangingPunct="0">
              <a:spcBef>
                <a:spcPct val="0"/>
              </a:spcBef>
              <a:spcAft>
                <a:spcPct val="0"/>
              </a:spcAft>
              <a:defRPr sz="2800" b="1">
                <a:solidFill>
                  <a:schemeClr val="bg1"/>
                </a:solidFill>
                <a:latin typeface="Arial" charset="0"/>
                <a:ea typeface="MS PGothic" charset="-128"/>
              </a:defRPr>
            </a:lvl6pPr>
            <a:lvl7pPr marL="2971800" indent="-228600" eaLnBrk="0" fontAlgn="base" hangingPunct="0">
              <a:spcBef>
                <a:spcPct val="0"/>
              </a:spcBef>
              <a:spcAft>
                <a:spcPct val="0"/>
              </a:spcAft>
              <a:defRPr sz="2800" b="1">
                <a:solidFill>
                  <a:schemeClr val="bg1"/>
                </a:solidFill>
                <a:latin typeface="Arial" charset="0"/>
                <a:ea typeface="MS PGothic" charset="-128"/>
              </a:defRPr>
            </a:lvl7pPr>
            <a:lvl8pPr marL="3429000" indent="-228600" eaLnBrk="0" fontAlgn="base" hangingPunct="0">
              <a:spcBef>
                <a:spcPct val="0"/>
              </a:spcBef>
              <a:spcAft>
                <a:spcPct val="0"/>
              </a:spcAft>
              <a:defRPr sz="2800" b="1">
                <a:solidFill>
                  <a:schemeClr val="bg1"/>
                </a:solidFill>
                <a:latin typeface="Arial" charset="0"/>
                <a:ea typeface="MS PGothic" charset="-128"/>
              </a:defRPr>
            </a:lvl8pPr>
            <a:lvl9pPr marL="3886200" indent="-228600" eaLnBrk="0" fontAlgn="base" hangingPunct="0">
              <a:spcBef>
                <a:spcPct val="0"/>
              </a:spcBef>
              <a:spcAft>
                <a:spcPct val="0"/>
              </a:spcAft>
              <a:defRPr sz="2800" b="1">
                <a:solidFill>
                  <a:schemeClr val="bg1"/>
                </a:solidFill>
                <a:latin typeface="Arial" charset="0"/>
                <a:ea typeface="MS PGothic" charset="-128"/>
              </a:defRPr>
            </a:lvl9pPr>
          </a:lstStyle>
          <a:p>
            <a:pPr algn="r" eaLnBrk="1" hangingPunct="1"/>
            <a:fld id="{DDCC8D50-EBF6-AD42-AEB4-F265C40E5E6D}" type="slidenum">
              <a:rPr lang="en-AU" altLang="en-US" sz="1000" b="0">
                <a:solidFill>
                  <a:srgbClr val="58A618"/>
                </a:solidFill>
              </a:rPr>
              <a:pPr algn="r" eaLnBrk="1" hangingPunct="1"/>
              <a:t>‹#›</a:t>
            </a:fld>
            <a:endParaRPr lang="en-AU" altLang="en-US" sz="1000" b="0">
              <a:solidFill>
                <a:srgbClr val="58A618"/>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Lst>
  <p:txStyles>
    <p:titleStyle>
      <a:lvl1pPr algn="l" rtl="0" eaLnBrk="1" fontAlgn="base" hangingPunct="1">
        <a:spcBef>
          <a:spcPct val="0"/>
        </a:spcBef>
        <a:spcAft>
          <a:spcPct val="0"/>
        </a:spcAft>
        <a:defRPr sz="2800" b="1">
          <a:solidFill>
            <a:schemeClr val="bg1"/>
          </a:solidFill>
          <a:latin typeface="+mj-lt"/>
          <a:ea typeface="MS PGothic" pitchFamily="34" charset="-128"/>
          <a:cs typeface="ＭＳ Ｐゴシック" charset="0"/>
        </a:defRPr>
      </a:lvl1pPr>
      <a:lvl2pPr algn="l" rtl="0" eaLnBrk="1" fontAlgn="base" hangingPunct="1">
        <a:spcBef>
          <a:spcPct val="0"/>
        </a:spcBef>
        <a:spcAft>
          <a:spcPct val="0"/>
        </a:spcAft>
        <a:defRPr sz="2800" b="1">
          <a:solidFill>
            <a:schemeClr val="bg1"/>
          </a:solidFill>
          <a:latin typeface="Arial" charset="0"/>
          <a:ea typeface="MS PGothic" pitchFamily="34" charset="-128"/>
          <a:cs typeface="ＭＳ Ｐゴシック" charset="0"/>
        </a:defRPr>
      </a:lvl2pPr>
      <a:lvl3pPr algn="l" rtl="0" eaLnBrk="1" fontAlgn="base" hangingPunct="1">
        <a:spcBef>
          <a:spcPct val="0"/>
        </a:spcBef>
        <a:spcAft>
          <a:spcPct val="0"/>
        </a:spcAft>
        <a:defRPr sz="2800" b="1">
          <a:solidFill>
            <a:schemeClr val="bg1"/>
          </a:solidFill>
          <a:latin typeface="Arial" charset="0"/>
          <a:ea typeface="MS PGothic" pitchFamily="34" charset="-128"/>
          <a:cs typeface="ＭＳ Ｐゴシック" charset="0"/>
        </a:defRPr>
      </a:lvl3pPr>
      <a:lvl4pPr algn="l" rtl="0" eaLnBrk="1" fontAlgn="base" hangingPunct="1">
        <a:spcBef>
          <a:spcPct val="0"/>
        </a:spcBef>
        <a:spcAft>
          <a:spcPct val="0"/>
        </a:spcAft>
        <a:defRPr sz="2800" b="1">
          <a:solidFill>
            <a:schemeClr val="bg1"/>
          </a:solidFill>
          <a:latin typeface="Arial" charset="0"/>
          <a:ea typeface="MS PGothic" pitchFamily="34" charset="-128"/>
          <a:cs typeface="ＭＳ Ｐゴシック" charset="0"/>
        </a:defRPr>
      </a:lvl4pPr>
      <a:lvl5pPr algn="l" rtl="0" eaLnBrk="1" fontAlgn="base" hangingPunct="1">
        <a:spcBef>
          <a:spcPct val="0"/>
        </a:spcBef>
        <a:spcAft>
          <a:spcPct val="0"/>
        </a:spcAft>
        <a:defRPr sz="2800" b="1">
          <a:solidFill>
            <a:schemeClr val="bg1"/>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charset="2"/>
        <a:buChar char="§"/>
        <a:defRPr sz="2800">
          <a:solidFill>
            <a:schemeClr val="tx1"/>
          </a:solidFill>
          <a:latin typeface="+mn-lt"/>
          <a:ea typeface="MS PGothic" pitchFamily="34" charset="-128"/>
          <a:cs typeface="ＭＳ Ｐゴシック" charset="0"/>
        </a:defRPr>
      </a:lvl1pPr>
      <a:lvl2pPr marL="742950" indent="-285750" algn="l" rtl="0" eaLnBrk="1" fontAlgn="base" hangingPunct="1">
        <a:spcBef>
          <a:spcPct val="20000"/>
        </a:spcBef>
        <a:spcAft>
          <a:spcPct val="0"/>
        </a:spcAft>
        <a:buClr>
          <a:schemeClr val="hlink"/>
        </a:buClr>
        <a:buFont typeface="Wingdings" charset="2"/>
        <a:buChar char="§"/>
        <a:defRPr sz="2400">
          <a:solidFill>
            <a:schemeClr val="tx1"/>
          </a:solidFill>
          <a:latin typeface="+mn-lt"/>
          <a:ea typeface="MS PGothic" pitchFamily="34" charset="-128"/>
        </a:defRPr>
      </a:lvl2pPr>
      <a:lvl3pPr marL="1143000" indent="-228600" algn="l" rtl="0" eaLnBrk="1" fontAlgn="base" hangingPunct="1">
        <a:spcBef>
          <a:spcPct val="20000"/>
        </a:spcBef>
        <a:spcAft>
          <a:spcPct val="0"/>
        </a:spcAft>
        <a:buClr>
          <a:schemeClr val="hlink"/>
        </a:buClr>
        <a:buFont typeface="Wingdings" charset="2"/>
        <a:buChar char="§"/>
        <a:defRPr sz="2400">
          <a:solidFill>
            <a:schemeClr val="tx1"/>
          </a:solidFill>
          <a:latin typeface="+mn-lt"/>
          <a:ea typeface="MS PGothic" pitchFamily="34" charset="-128"/>
        </a:defRPr>
      </a:lvl3pPr>
      <a:lvl4pPr marL="1600200" indent="-228600" algn="l" rtl="0" eaLnBrk="1" fontAlgn="base" hangingPunct="1">
        <a:spcBef>
          <a:spcPct val="20000"/>
        </a:spcBef>
        <a:spcAft>
          <a:spcPct val="0"/>
        </a:spcAft>
        <a:buClr>
          <a:schemeClr val="hlink"/>
        </a:buClr>
        <a:buFont typeface="Wingdings" charset="2"/>
        <a:buChar char="§"/>
        <a:defRPr sz="2000">
          <a:solidFill>
            <a:schemeClr val="tx1"/>
          </a:solidFill>
          <a:latin typeface="+mn-lt"/>
          <a:ea typeface="MS PGothic" pitchFamily="34" charset="-128"/>
        </a:defRPr>
      </a:lvl4pPr>
      <a:lvl5pPr marL="2057400" indent="-228600" algn="l" rtl="0" eaLnBrk="1" fontAlgn="base" hangingPunct="1">
        <a:spcBef>
          <a:spcPct val="20000"/>
        </a:spcBef>
        <a:spcAft>
          <a:spcPct val="0"/>
        </a:spcAft>
        <a:buClr>
          <a:schemeClr val="hlink"/>
        </a:buClr>
        <a:buFont typeface="Wingdings" charset="2"/>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763"/>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6" r:id="rId1"/>
  </p:sldLayoutIdLst>
  <p:txStyles>
    <p:titleStyle>
      <a:lvl1pPr algn="ctr" rtl="0" eaLnBrk="1" fontAlgn="base" hangingPunct="1">
        <a:spcBef>
          <a:spcPct val="0"/>
        </a:spcBef>
        <a:spcAft>
          <a:spcPct val="0"/>
        </a:spcAft>
        <a:defRPr sz="2800" b="1">
          <a:solidFill>
            <a:schemeClr val="bg1"/>
          </a:solidFill>
          <a:latin typeface="Arial" charset="0"/>
          <a:ea typeface="MS PGothic" pitchFamily="34" charset="-128"/>
          <a:cs typeface="Trebuchet MS"/>
        </a:defRPr>
      </a:lvl1pPr>
      <a:lvl2pPr algn="ctr" rtl="0" eaLnBrk="1" fontAlgn="base" hangingPunct="1">
        <a:spcBef>
          <a:spcPct val="0"/>
        </a:spcBef>
        <a:spcAft>
          <a:spcPct val="0"/>
        </a:spcAft>
        <a:defRPr sz="2800" b="1">
          <a:solidFill>
            <a:schemeClr val="bg1"/>
          </a:solidFill>
          <a:latin typeface="Arial" charset="0"/>
          <a:ea typeface="MS PGothic" pitchFamily="34" charset="-128"/>
          <a:cs typeface="Trebuchet MS" pitchFamily="34" charset="0"/>
        </a:defRPr>
      </a:lvl2pPr>
      <a:lvl3pPr algn="ctr" rtl="0" eaLnBrk="1" fontAlgn="base" hangingPunct="1">
        <a:spcBef>
          <a:spcPct val="0"/>
        </a:spcBef>
        <a:spcAft>
          <a:spcPct val="0"/>
        </a:spcAft>
        <a:defRPr sz="2800" b="1">
          <a:solidFill>
            <a:schemeClr val="bg1"/>
          </a:solidFill>
          <a:latin typeface="Arial" charset="0"/>
          <a:ea typeface="MS PGothic" pitchFamily="34" charset="-128"/>
          <a:cs typeface="Trebuchet MS" pitchFamily="34" charset="0"/>
        </a:defRPr>
      </a:lvl3pPr>
      <a:lvl4pPr algn="ctr" rtl="0" eaLnBrk="1" fontAlgn="base" hangingPunct="1">
        <a:spcBef>
          <a:spcPct val="0"/>
        </a:spcBef>
        <a:spcAft>
          <a:spcPct val="0"/>
        </a:spcAft>
        <a:defRPr sz="2800" b="1">
          <a:solidFill>
            <a:schemeClr val="bg1"/>
          </a:solidFill>
          <a:latin typeface="Arial" charset="0"/>
          <a:ea typeface="MS PGothic" pitchFamily="34" charset="-128"/>
          <a:cs typeface="Trebuchet MS" pitchFamily="34" charset="0"/>
        </a:defRPr>
      </a:lvl4pPr>
      <a:lvl5pPr algn="ctr" rtl="0" eaLnBrk="1" fontAlgn="base" hangingPunct="1">
        <a:spcBef>
          <a:spcPct val="0"/>
        </a:spcBef>
        <a:spcAft>
          <a:spcPct val="0"/>
        </a:spcAft>
        <a:defRPr sz="2800" b="1">
          <a:solidFill>
            <a:schemeClr val="bg1"/>
          </a:solidFill>
          <a:latin typeface="Arial" charset="0"/>
          <a:ea typeface="MS PGothic" pitchFamily="34" charset="-128"/>
          <a:cs typeface="Trebuchet MS" pitchFamily="34" charset="0"/>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20000"/>
        </a:spcBef>
        <a:spcAft>
          <a:spcPct val="0"/>
        </a:spcAft>
        <a:tabLst>
          <a:tab pos="1879600" algn="l"/>
        </a:tabLst>
        <a:defRPr sz="1600">
          <a:solidFill>
            <a:schemeClr val="bg1"/>
          </a:solidFill>
          <a:latin typeface="Trebuchet MS"/>
          <a:ea typeface="MS PGothic" pitchFamily="34" charset="-128"/>
          <a:cs typeface="Trebuchet MS"/>
        </a:defRPr>
      </a:lvl1pPr>
      <a:lvl2pPr marL="811213" indent="-354013" algn="l" rtl="0" eaLnBrk="1" fontAlgn="base" hangingPunct="1">
        <a:spcBef>
          <a:spcPct val="20000"/>
        </a:spcBef>
        <a:spcAft>
          <a:spcPct val="0"/>
        </a:spcAft>
        <a:buChar char="–"/>
        <a:tabLst>
          <a:tab pos="1879600" algn="l"/>
        </a:tabLst>
        <a:defRPr sz="2800">
          <a:solidFill>
            <a:schemeClr val="tx1"/>
          </a:solidFill>
          <a:latin typeface="+mn-lt"/>
          <a:ea typeface="MS PGothic" pitchFamily="34" charset="-128"/>
        </a:defRPr>
      </a:lvl2pPr>
      <a:lvl3pPr marL="1219200" indent="-228600" algn="l" rtl="0" eaLnBrk="1" fontAlgn="base" hangingPunct="1">
        <a:spcBef>
          <a:spcPct val="20000"/>
        </a:spcBef>
        <a:spcAft>
          <a:spcPct val="0"/>
        </a:spcAft>
        <a:buChar char="•"/>
        <a:tabLst>
          <a:tab pos="1879600" algn="l"/>
        </a:tabLst>
        <a:defRPr sz="2400">
          <a:solidFill>
            <a:schemeClr val="tx1"/>
          </a:solidFill>
          <a:latin typeface="+mn-lt"/>
          <a:ea typeface="MS PGothic" pitchFamily="34" charset="-128"/>
        </a:defRPr>
      </a:lvl3pPr>
      <a:lvl4pPr marL="1627188" indent="-228600" algn="l" rtl="0" eaLnBrk="1" fontAlgn="base" hangingPunct="1">
        <a:spcBef>
          <a:spcPct val="20000"/>
        </a:spcBef>
        <a:spcAft>
          <a:spcPct val="0"/>
        </a:spcAft>
        <a:buChar char="–"/>
        <a:tabLst>
          <a:tab pos="1879600" algn="l"/>
        </a:tabLst>
        <a:defRPr sz="2000">
          <a:solidFill>
            <a:schemeClr val="tx1"/>
          </a:solidFill>
          <a:latin typeface="+mn-lt"/>
          <a:ea typeface="MS PGothic" pitchFamily="34" charset="-128"/>
        </a:defRPr>
      </a:lvl4pPr>
      <a:lvl5pPr marL="2057400" indent="-228600" algn="l" rtl="0" eaLnBrk="1" fontAlgn="base" hangingPunct="1">
        <a:spcBef>
          <a:spcPct val="20000"/>
        </a:spcBef>
        <a:spcAft>
          <a:spcPct val="0"/>
        </a:spcAft>
        <a:buChar char="»"/>
        <a:tabLst>
          <a:tab pos="1879600" algn="l"/>
        </a:tabLst>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tabLst>
          <a:tab pos="1879600" algn="l"/>
        </a:tabLst>
        <a:defRPr sz="2000">
          <a:solidFill>
            <a:schemeClr val="tx1"/>
          </a:solidFill>
          <a:latin typeface="+mn-lt"/>
        </a:defRPr>
      </a:lvl6pPr>
      <a:lvl7pPr marL="2971800" indent="-228600" algn="l" rtl="0" eaLnBrk="1" fontAlgn="base" hangingPunct="1">
        <a:spcBef>
          <a:spcPct val="20000"/>
        </a:spcBef>
        <a:spcAft>
          <a:spcPct val="0"/>
        </a:spcAft>
        <a:buChar char="»"/>
        <a:tabLst>
          <a:tab pos="1879600" algn="l"/>
        </a:tabLst>
        <a:defRPr sz="2000">
          <a:solidFill>
            <a:schemeClr val="tx1"/>
          </a:solidFill>
          <a:latin typeface="+mn-lt"/>
        </a:defRPr>
      </a:lvl7pPr>
      <a:lvl8pPr marL="3429000" indent="-228600" algn="l" rtl="0" eaLnBrk="1" fontAlgn="base" hangingPunct="1">
        <a:spcBef>
          <a:spcPct val="20000"/>
        </a:spcBef>
        <a:spcAft>
          <a:spcPct val="0"/>
        </a:spcAft>
        <a:buChar char="»"/>
        <a:tabLst>
          <a:tab pos="1879600" algn="l"/>
        </a:tabLst>
        <a:defRPr sz="2000">
          <a:solidFill>
            <a:schemeClr val="tx1"/>
          </a:solidFill>
          <a:latin typeface="+mn-lt"/>
        </a:defRPr>
      </a:lvl8pPr>
      <a:lvl9pPr marL="3886200" indent="-228600" algn="l" rtl="0" eaLnBrk="1" fontAlgn="base" hangingPunct="1">
        <a:spcBef>
          <a:spcPct val="20000"/>
        </a:spcBef>
        <a:spcAft>
          <a:spcPct val="0"/>
        </a:spcAft>
        <a:buChar char="»"/>
        <a:tabLst>
          <a:tab pos="1879600" algn="l"/>
        </a:tabLs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11"/>
          <p:cNvSpPr>
            <a:spLocks noChangeArrowheads="1"/>
          </p:cNvSpPr>
          <p:nvPr/>
        </p:nvSpPr>
        <p:spPr bwMode="auto">
          <a:xfrm>
            <a:off x="8316913" y="333375"/>
            <a:ext cx="584200" cy="196850"/>
          </a:xfrm>
          <a:prstGeom prst="rect">
            <a:avLst/>
          </a:prstGeom>
          <a:noFill/>
          <a:ln w="9525">
            <a:noFill/>
            <a:miter lim="800000"/>
            <a:headEnd/>
            <a:tailEnd/>
          </a:ln>
        </p:spPr>
        <p:txBody>
          <a:bodyPr anchor="ctr"/>
          <a:lstStyle>
            <a:lvl1pPr eaLnBrk="0" hangingPunct="0">
              <a:defRPr sz="2800" b="1">
                <a:solidFill>
                  <a:schemeClr val="bg1"/>
                </a:solidFill>
                <a:latin typeface="Arial" charset="0"/>
                <a:ea typeface="MS PGothic" charset="-128"/>
              </a:defRPr>
            </a:lvl1pPr>
            <a:lvl2pPr marL="37931725" indent="-37474525" eaLnBrk="0" hangingPunct="0">
              <a:defRPr sz="2800" b="1">
                <a:solidFill>
                  <a:schemeClr val="bg1"/>
                </a:solidFill>
                <a:latin typeface="Arial" charset="0"/>
                <a:ea typeface="MS PGothic" charset="-128"/>
              </a:defRPr>
            </a:lvl2pPr>
            <a:lvl3pPr marL="1143000" indent="-228600" eaLnBrk="0" hangingPunct="0">
              <a:defRPr sz="2800" b="1">
                <a:solidFill>
                  <a:schemeClr val="bg1"/>
                </a:solidFill>
                <a:latin typeface="Arial" charset="0"/>
                <a:ea typeface="MS PGothic" charset="-128"/>
              </a:defRPr>
            </a:lvl3pPr>
            <a:lvl4pPr marL="1600200" indent="-228600" eaLnBrk="0" hangingPunct="0">
              <a:defRPr sz="2800" b="1">
                <a:solidFill>
                  <a:schemeClr val="bg1"/>
                </a:solidFill>
                <a:latin typeface="Arial" charset="0"/>
                <a:ea typeface="MS PGothic" charset="-128"/>
              </a:defRPr>
            </a:lvl4pPr>
            <a:lvl5pPr marL="2057400" indent="-228600" eaLnBrk="0" hangingPunct="0">
              <a:defRPr sz="2800" b="1">
                <a:solidFill>
                  <a:schemeClr val="bg1"/>
                </a:solidFill>
                <a:latin typeface="Arial" charset="0"/>
                <a:ea typeface="MS PGothic" charset="-128"/>
              </a:defRPr>
            </a:lvl5pPr>
            <a:lvl6pPr marL="2514600" indent="-228600" eaLnBrk="0" fontAlgn="base" hangingPunct="0">
              <a:spcBef>
                <a:spcPct val="0"/>
              </a:spcBef>
              <a:spcAft>
                <a:spcPct val="0"/>
              </a:spcAft>
              <a:defRPr sz="2800" b="1">
                <a:solidFill>
                  <a:schemeClr val="bg1"/>
                </a:solidFill>
                <a:latin typeface="Arial" charset="0"/>
                <a:ea typeface="MS PGothic" charset="-128"/>
              </a:defRPr>
            </a:lvl6pPr>
            <a:lvl7pPr marL="2971800" indent="-228600" eaLnBrk="0" fontAlgn="base" hangingPunct="0">
              <a:spcBef>
                <a:spcPct val="0"/>
              </a:spcBef>
              <a:spcAft>
                <a:spcPct val="0"/>
              </a:spcAft>
              <a:defRPr sz="2800" b="1">
                <a:solidFill>
                  <a:schemeClr val="bg1"/>
                </a:solidFill>
                <a:latin typeface="Arial" charset="0"/>
                <a:ea typeface="MS PGothic" charset="-128"/>
              </a:defRPr>
            </a:lvl7pPr>
            <a:lvl8pPr marL="3429000" indent="-228600" eaLnBrk="0" fontAlgn="base" hangingPunct="0">
              <a:spcBef>
                <a:spcPct val="0"/>
              </a:spcBef>
              <a:spcAft>
                <a:spcPct val="0"/>
              </a:spcAft>
              <a:defRPr sz="2800" b="1">
                <a:solidFill>
                  <a:schemeClr val="bg1"/>
                </a:solidFill>
                <a:latin typeface="Arial" charset="0"/>
                <a:ea typeface="MS PGothic" charset="-128"/>
              </a:defRPr>
            </a:lvl8pPr>
            <a:lvl9pPr marL="3886200" indent="-228600" eaLnBrk="0" fontAlgn="base" hangingPunct="0">
              <a:spcBef>
                <a:spcPct val="0"/>
              </a:spcBef>
              <a:spcAft>
                <a:spcPct val="0"/>
              </a:spcAft>
              <a:defRPr sz="2800" b="1">
                <a:solidFill>
                  <a:schemeClr val="bg1"/>
                </a:solidFill>
                <a:latin typeface="Arial" charset="0"/>
                <a:ea typeface="MS PGothic" charset="-128"/>
              </a:defRPr>
            </a:lvl9pPr>
          </a:lstStyle>
          <a:p>
            <a:pPr algn="r" eaLnBrk="1" hangingPunct="1"/>
            <a:fld id="{C5F72D86-2196-0B4C-B3E4-1A5D861E33BC}" type="slidenum">
              <a:rPr lang="en-AU" altLang="en-US" sz="1000" b="0">
                <a:solidFill>
                  <a:srgbClr val="58A618"/>
                </a:solidFill>
              </a:rPr>
              <a:pPr algn="r" eaLnBrk="1" hangingPunct="1"/>
              <a:t>‹#›</a:t>
            </a:fld>
            <a:endParaRPr lang="en-AU" altLang="en-US" sz="1000" b="0">
              <a:solidFill>
                <a:srgbClr val="58A618"/>
              </a:solidFill>
            </a:endParaRPr>
          </a:p>
        </p:txBody>
      </p:sp>
    </p:spTree>
  </p:cSld>
  <p:clrMap bg1="lt1" tx1="dk1" bg2="lt2" tx2="dk2" accent1="accent1" accent2="accent2" accent3="accent3" accent4="accent4" accent5="accent5" accent6="accent6" hlink="hlink" folHlink="folHlink"/>
  <p:txStyles>
    <p:titleStyle>
      <a:lvl1pPr algn="l" rtl="0" eaLnBrk="1" fontAlgn="base" hangingPunct="1">
        <a:spcBef>
          <a:spcPct val="0"/>
        </a:spcBef>
        <a:spcAft>
          <a:spcPct val="0"/>
        </a:spcAft>
        <a:defRPr sz="2800" b="1">
          <a:solidFill>
            <a:schemeClr val="bg1"/>
          </a:solidFill>
          <a:latin typeface="+mj-lt"/>
          <a:ea typeface="MS PGothic" pitchFamily="34" charset="-128"/>
          <a:cs typeface="ＭＳ Ｐゴシック" charset="0"/>
        </a:defRPr>
      </a:lvl1pPr>
      <a:lvl2pPr algn="l" rtl="0" eaLnBrk="1" fontAlgn="base" hangingPunct="1">
        <a:spcBef>
          <a:spcPct val="0"/>
        </a:spcBef>
        <a:spcAft>
          <a:spcPct val="0"/>
        </a:spcAft>
        <a:defRPr sz="2800" b="1">
          <a:solidFill>
            <a:schemeClr val="bg1"/>
          </a:solidFill>
          <a:latin typeface="Arial" charset="0"/>
          <a:ea typeface="MS PGothic" pitchFamily="34" charset="-128"/>
          <a:cs typeface="ＭＳ Ｐゴシック" charset="0"/>
        </a:defRPr>
      </a:lvl2pPr>
      <a:lvl3pPr algn="l" rtl="0" eaLnBrk="1" fontAlgn="base" hangingPunct="1">
        <a:spcBef>
          <a:spcPct val="0"/>
        </a:spcBef>
        <a:spcAft>
          <a:spcPct val="0"/>
        </a:spcAft>
        <a:defRPr sz="2800" b="1">
          <a:solidFill>
            <a:schemeClr val="bg1"/>
          </a:solidFill>
          <a:latin typeface="Arial" charset="0"/>
          <a:ea typeface="MS PGothic" pitchFamily="34" charset="-128"/>
          <a:cs typeface="ＭＳ Ｐゴシック" charset="0"/>
        </a:defRPr>
      </a:lvl3pPr>
      <a:lvl4pPr algn="l" rtl="0" eaLnBrk="1" fontAlgn="base" hangingPunct="1">
        <a:spcBef>
          <a:spcPct val="0"/>
        </a:spcBef>
        <a:spcAft>
          <a:spcPct val="0"/>
        </a:spcAft>
        <a:defRPr sz="2800" b="1">
          <a:solidFill>
            <a:schemeClr val="bg1"/>
          </a:solidFill>
          <a:latin typeface="Arial" charset="0"/>
          <a:ea typeface="MS PGothic" pitchFamily="34" charset="-128"/>
          <a:cs typeface="ＭＳ Ｐゴシック" charset="0"/>
        </a:defRPr>
      </a:lvl4pPr>
      <a:lvl5pPr algn="l" rtl="0" eaLnBrk="1" fontAlgn="base" hangingPunct="1">
        <a:spcBef>
          <a:spcPct val="0"/>
        </a:spcBef>
        <a:spcAft>
          <a:spcPct val="0"/>
        </a:spcAft>
        <a:defRPr sz="2800" b="1">
          <a:solidFill>
            <a:schemeClr val="bg1"/>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charset="2"/>
        <a:buChar char="§"/>
        <a:defRPr sz="2800">
          <a:solidFill>
            <a:schemeClr val="tx1"/>
          </a:solidFill>
          <a:latin typeface="+mn-lt"/>
          <a:ea typeface="MS PGothic" pitchFamily="34" charset="-128"/>
          <a:cs typeface="ＭＳ Ｐゴシック" charset="0"/>
        </a:defRPr>
      </a:lvl1pPr>
      <a:lvl2pPr marL="742950" indent="-285750" algn="l" rtl="0" eaLnBrk="1" fontAlgn="base" hangingPunct="1">
        <a:spcBef>
          <a:spcPct val="20000"/>
        </a:spcBef>
        <a:spcAft>
          <a:spcPct val="0"/>
        </a:spcAft>
        <a:buClr>
          <a:schemeClr val="hlink"/>
        </a:buClr>
        <a:buFont typeface="Wingdings" charset="2"/>
        <a:buChar char="§"/>
        <a:defRPr sz="2400">
          <a:solidFill>
            <a:schemeClr val="tx1"/>
          </a:solidFill>
          <a:latin typeface="+mn-lt"/>
          <a:ea typeface="MS PGothic" pitchFamily="34" charset="-128"/>
        </a:defRPr>
      </a:lvl2pPr>
      <a:lvl3pPr marL="1143000" indent="-228600" algn="l" rtl="0" eaLnBrk="1" fontAlgn="base" hangingPunct="1">
        <a:spcBef>
          <a:spcPct val="20000"/>
        </a:spcBef>
        <a:spcAft>
          <a:spcPct val="0"/>
        </a:spcAft>
        <a:buClr>
          <a:schemeClr val="hlink"/>
        </a:buClr>
        <a:buFont typeface="Wingdings" charset="2"/>
        <a:buChar char="§"/>
        <a:defRPr sz="2400">
          <a:solidFill>
            <a:schemeClr val="tx1"/>
          </a:solidFill>
          <a:latin typeface="+mn-lt"/>
          <a:ea typeface="MS PGothic" pitchFamily="34" charset="-128"/>
        </a:defRPr>
      </a:lvl3pPr>
      <a:lvl4pPr marL="1600200" indent="-228600" algn="l" rtl="0" eaLnBrk="1" fontAlgn="base" hangingPunct="1">
        <a:spcBef>
          <a:spcPct val="20000"/>
        </a:spcBef>
        <a:spcAft>
          <a:spcPct val="0"/>
        </a:spcAft>
        <a:buClr>
          <a:schemeClr val="hlink"/>
        </a:buClr>
        <a:buFont typeface="Wingdings" charset="2"/>
        <a:buChar char="§"/>
        <a:defRPr sz="2000">
          <a:solidFill>
            <a:schemeClr val="tx1"/>
          </a:solidFill>
          <a:latin typeface="+mn-lt"/>
          <a:ea typeface="MS PGothic" pitchFamily="34" charset="-128"/>
        </a:defRPr>
      </a:lvl4pPr>
      <a:lvl5pPr marL="2057400" indent="-228600" algn="l" rtl="0" eaLnBrk="1" fontAlgn="base" hangingPunct="1">
        <a:spcBef>
          <a:spcPct val="20000"/>
        </a:spcBef>
        <a:spcAft>
          <a:spcPct val="0"/>
        </a:spcAft>
        <a:buClr>
          <a:schemeClr val="hlink"/>
        </a:buClr>
        <a:buFont typeface="Wingdings" charset="2"/>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11"/>
          <p:cNvSpPr>
            <a:spLocks noChangeArrowheads="1"/>
          </p:cNvSpPr>
          <p:nvPr/>
        </p:nvSpPr>
        <p:spPr bwMode="auto">
          <a:xfrm>
            <a:off x="8316913" y="333375"/>
            <a:ext cx="584200" cy="196850"/>
          </a:xfrm>
          <a:prstGeom prst="rect">
            <a:avLst/>
          </a:prstGeom>
          <a:noFill/>
          <a:ln w="9525">
            <a:noFill/>
            <a:miter lim="800000"/>
            <a:headEnd/>
            <a:tailEnd/>
          </a:ln>
        </p:spPr>
        <p:txBody>
          <a:bodyPr anchor="ctr"/>
          <a:lstStyle>
            <a:lvl1pPr eaLnBrk="0" hangingPunct="0">
              <a:defRPr sz="2800" b="1">
                <a:solidFill>
                  <a:schemeClr val="bg1"/>
                </a:solidFill>
                <a:latin typeface="Arial" charset="0"/>
                <a:ea typeface="MS PGothic" charset="-128"/>
              </a:defRPr>
            </a:lvl1pPr>
            <a:lvl2pPr marL="37931725" indent="-37474525" eaLnBrk="0" hangingPunct="0">
              <a:defRPr sz="2800" b="1">
                <a:solidFill>
                  <a:schemeClr val="bg1"/>
                </a:solidFill>
                <a:latin typeface="Arial" charset="0"/>
                <a:ea typeface="MS PGothic" charset="-128"/>
              </a:defRPr>
            </a:lvl2pPr>
            <a:lvl3pPr marL="1143000" indent="-228600" eaLnBrk="0" hangingPunct="0">
              <a:defRPr sz="2800" b="1">
                <a:solidFill>
                  <a:schemeClr val="bg1"/>
                </a:solidFill>
                <a:latin typeface="Arial" charset="0"/>
                <a:ea typeface="MS PGothic" charset="-128"/>
              </a:defRPr>
            </a:lvl3pPr>
            <a:lvl4pPr marL="1600200" indent="-228600" eaLnBrk="0" hangingPunct="0">
              <a:defRPr sz="2800" b="1">
                <a:solidFill>
                  <a:schemeClr val="bg1"/>
                </a:solidFill>
                <a:latin typeface="Arial" charset="0"/>
                <a:ea typeface="MS PGothic" charset="-128"/>
              </a:defRPr>
            </a:lvl4pPr>
            <a:lvl5pPr marL="2057400" indent="-228600" eaLnBrk="0" hangingPunct="0">
              <a:defRPr sz="2800" b="1">
                <a:solidFill>
                  <a:schemeClr val="bg1"/>
                </a:solidFill>
                <a:latin typeface="Arial" charset="0"/>
                <a:ea typeface="MS PGothic" charset="-128"/>
              </a:defRPr>
            </a:lvl5pPr>
            <a:lvl6pPr marL="2514600" indent="-228600" eaLnBrk="0" fontAlgn="base" hangingPunct="0">
              <a:spcBef>
                <a:spcPct val="0"/>
              </a:spcBef>
              <a:spcAft>
                <a:spcPct val="0"/>
              </a:spcAft>
              <a:defRPr sz="2800" b="1">
                <a:solidFill>
                  <a:schemeClr val="bg1"/>
                </a:solidFill>
                <a:latin typeface="Arial" charset="0"/>
                <a:ea typeface="MS PGothic" charset="-128"/>
              </a:defRPr>
            </a:lvl6pPr>
            <a:lvl7pPr marL="2971800" indent="-228600" eaLnBrk="0" fontAlgn="base" hangingPunct="0">
              <a:spcBef>
                <a:spcPct val="0"/>
              </a:spcBef>
              <a:spcAft>
                <a:spcPct val="0"/>
              </a:spcAft>
              <a:defRPr sz="2800" b="1">
                <a:solidFill>
                  <a:schemeClr val="bg1"/>
                </a:solidFill>
                <a:latin typeface="Arial" charset="0"/>
                <a:ea typeface="MS PGothic" charset="-128"/>
              </a:defRPr>
            </a:lvl7pPr>
            <a:lvl8pPr marL="3429000" indent="-228600" eaLnBrk="0" fontAlgn="base" hangingPunct="0">
              <a:spcBef>
                <a:spcPct val="0"/>
              </a:spcBef>
              <a:spcAft>
                <a:spcPct val="0"/>
              </a:spcAft>
              <a:defRPr sz="2800" b="1">
                <a:solidFill>
                  <a:schemeClr val="bg1"/>
                </a:solidFill>
                <a:latin typeface="Arial" charset="0"/>
                <a:ea typeface="MS PGothic" charset="-128"/>
              </a:defRPr>
            </a:lvl8pPr>
            <a:lvl9pPr marL="3886200" indent="-228600" eaLnBrk="0" fontAlgn="base" hangingPunct="0">
              <a:spcBef>
                <a:spcPct val="0"/>
              </a:spcBef>
              <a:spcAft>
                <a:spcPct val="0"/>
              </a:spcAft>
              <a:defRPr sz="2800" b="1">
                <a:solidFill>
                  <a:schemeClr val="bg1"/>
                </a:solidFill>
                <a:latin typeface="Arial" charset="0"/>
                <a:ea typeface="MS PGothic" charset="-128"/>
              </a:defRPr>
            </a:lvl9pPr>
          </a:lstStyle>
          <a:p>
            <a:pPr algn="r" eaLnBrk="1" hangingPunct="1"/>
            <a:fld id="{D4406FB8-C9F8-8947-ABE6-85E52DDB8BDD}" type="slidenum">
              <a:rPr lang="en-AU" altLang="en-US" sz="1000" b="0">
                <a:solidFill>
                  <a:srgbClr val="58A618"/>
                </a:solidFill>
              </a:rPr>
              <a:pPr algn="r" eaLnBrk="1" hangingPunct="1"/>
              <a:t>‹#›</a:t>
            </a:fld>
            <a:endParaRPr lang="en-AU" altLang="en-US" sz="1000" b="0">
              <a:solidFill>
                <a:srgbClr val="58A618"/>
              </a:solidFill>
            </a:endParaRPr>
          </a:p>
        </p:txBody>
      </p:sp>
    </p:spTree>
  </p:cSld>
  <p:clrMap bg1="lt1" tx1="dk1" bg2="lt2" tx2="dk2" accent1="accent1" accent2="accent2" accent3="accent3" accent4="accent4" accent5="accent5" accent6="accent6" hlink="hlink" folHlink="folHlink"/>
  <p:txStyles>
    <p:titleStyle>
      <a:lvl1pPr algn="l" rtl="0" eaLnBrk="1" fontAlgn="base" hangingPunct="1">
        <a:spcBef>
          <a:spcPct val="0"/>
        </a:spcBef>
        <a:spcAft>
          <a:spcPct val="0"/>
        </a:spcAft>
        <a:defRPr sz="2800" b="1">
          <a:solidFill>
            <a:schemeClr val="bg1"/>
          </a:solidFill>
          <a:latin typeface="+mj-lt"/>
          <a:ea typeface="MS PGothic" pitchFamily="34" charset="-128"/>
          <a:cs typeface="ＭＳ Ｐゴシック" charset="0"/>
        </a:defRPr>
      </a:lvl1pPr>
      <a:lvl2pPr algn="l" rtl="0" eaLnBrk="1" fontAlgn="base" hangingPunct="1">
        <a:spcBef>
          <a:spcPct val="0"/>
        </a:spcBef>
        <a:spcAft>
          <a:spcPct val="0"/>
        </a:spcAft>
        <a:defRPr sz="2800" b="1">
          <a:solidFill>
            <a:schemeClr val="bg1"/>
          </a:solidFill>
          <a:latin typeface="Arial" charset="0"/>
          <a:ea typeface="MS PGothic" pitchFamily="34" charset="-128"/>
          <a:cs typeface="ＭＳ Ｐゴシック" charset="0"/>
        </a:defRPr>
      </a:lvl2pPr>
      <a:lvl3pPr algn="l" rtl="0" eaLnBrk="1" fontAlgn="base" hangingPunct="1">
        <a:spcBef>
          <a:spcPct val="0"/>
        </a:spcBef>
        <a:spcAft>
          <a:spcPct val="0"/>
        </a:spcAft>
        <a:defRPr sz="2800" b="1">
          <a:solidFill>
            <a:schemeClr val="bg1"/>
          </a:solidFill>
          <a:latin typeface="Arial" charset="0"/>
          <a:ea typeface="MS PGothic" pitchFamily="34" charset="-128"/>
          <a:cs typeface="ＭＳ Ｐゴシック" charset="0"/>
        </a:defRPr>
      </a:lvl3pPr>
      <a:lvl4pPr algn="l" rtl="0" eaLnBrk="1" fontAlgn="base" hangingPunct="1">
        <a:spcBef>
          <a:spcPct val="0"/>
        </a:spcBef>
        <a:spcAft>
          <a:spcPct val="0"/>
        </a:spcAft>
        <a:defRPr sz="2800" b="1">
          <a:solidFill>
            <a:schemeClr val="bg1"/>
          </a:solidFill>
          <a:latin typeface="Arial" charset="0"/>
          <a:ea typeface="MS PGothic" pitchFamily="34" charset="-128"/>
          <a:cs typeface="ＭＳ Ｐゴシック" charset="0"/>
        </a:defRPr>
      </a:lvl4pPr>
      <a:lvl5pPr algn="l" rtl="0" eaLnBrk="1" fontAlgn="base" hangingPunct="1">
        <a:spcBef>
          <a:spcPct val="0"/>
        </a:spcBef>
        <a:spcAft>
          <a:spcPct val="0"/>
        </a:spcAft>
        <a:defRPr sz="2800" b="1">
          <a:solidFill>
            <a:schemeClr val="bg1"/>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charset="2"/>
        <a:buChar char="§"/>
        <a:defRPr sz="2800">
          <a:solidFill>
            <a:schemeClr val="tx1"/>
          </a:solidFill>
          <a:latin typeface="+mn-lt"/>
          <a:ea typeface="MS PGothic" pitchFamily="34" charset="-128"/>
          <a:cs typeface="ＭＳ Ｐゴシック" charset="0"/>
        </a:defRPr>
      </a:lvl1pPr>
      <a:lvl2pPr marL="742950" indent="-285750" algn="l" rtl="0" eaLnBrk="1" fontAlgn="base" hangingPunct="1">
        <a:spcBef>
          <a:spcPct val="20000"/>
        </a:spcBef>
        <a:spcAft>
          <a:spcPct val="0"/>
        </a:spcAft>
        <a:buClr>
          <a:schemeClr val="hlink"/>
        </a:buClr>
        <a:buFont typeface="Wingdings" charset="2"/>
        <a:buChar char="§"/>
        <a:defRPr sz="2400">
          <a:solidFill>
            <a:schemeClr val="tx1"/>
          </a:solidFill>
          <a:latin typeface="+mn-lt"/>
          <a:ea typeface="MS PGothic" pitchFamily="34" charset="-128"/>
        </a:defRPr>
      </a:lvl2pPr>
      <a:lvl3pPr marL="1143000" indent="-228600" algn="l" rtl="0" eaLnBrk="1" fontAlgn="base" hangingPunct="1">
        <a:spcBef>
          <a:spcPct val="20000"/>
        </a:spcBef>
        <a:spcAft>
          <a:spcPct val="0"/>
        </a:spcAft>
        <a:buClr>
          <a:schemeClr val="hlink"/>
        </a:buClr>
        <a:buFont typeface="Wingdings" charset="2"/>
        <a:buChar char="§"/>
        <a:defRPr sz="2400">
          <a:solidFill>
            <a:schemeClr val="tx1"/>
          </a:solidFill>
          <a:latin typeface="+mn-lt"/>
          <a:ea typeface="MS PGothic" pitchFamily="34" charset="-128"/>
        </a:defRPr>
      </a:lvl3pPr>
      <a:lvl4pPr marL="1600200" indent="-228600" algn="l" rtl="0" eaLnBrk="1" fontAlgn="base" hangingPunct="1">
        <a:spcBef>
          <a:spcPct val="20000"/>
        </a:spcBef>
        <a:spcAft>
          <a:spcPct val="0"/>
        </a:spcAft>
        <a:buClr>
          <a:schemeClr val="hlink"/>
        </a:buClr>
        <a:buFont typeface="Wingdings" charset="2"/>
        <a:buChar char="§"/>
        <a:defRPr sz="2000">
          <a:solidFill>
            <a:schemeClr val="tx1"/>
          </a:solidFill>
          <a:latin typeface="+mn-lt"/>
          <a:ea typeface="MS PGothic" pitchFamily="34" charset="-128"/>
        </a:defRPr>
      </a:lvl4pPr>
      <a:lvl5pPr marL="2057400" indent="-228600" algn="l" rtl="0" eaLnBrk="1" fontAlgn="base" hangingPunct="1">
        <a:spcBef>
          <a:spcPct val="20000"/>
        </a:spcBef>
        <a:spcAft>
          <a:spcPct val="0"/>
        </a:spcAft>
        <a:buClr>
          <a:schemeClr val="hlink"/>
        </a:buClr>
        <a:buFont typeface="Wingdings" charset="2"/>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5E4E7-9029-453C-8637-8080C3747258}" type="datetimeFigureOut">
              <a:rPr lang="en-US" smtClean="0"/>
              <a:t>9/25/19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E62E3-E8C5-4FFC-B2D6-795A20AD1007}" type="slidenum">
              <a:rPr lang="en-US" smtClean="0"/>
              <a:t>‹#›</a:t>
            </a:fld>
            <a:endParaRPr lang="en-US"/>
          </a:p>
        </p:txBody>
      </p:sp>
    </p:spTree>
    <p:extLst>
      <p:ext uri="{BB962C8B-B14F-4D97-AF65-F5344CB8AC3E}">
        <p14:creationId xmlns:p14="http://schemas.microsoft.com/office/powerpoint/2010/main" val="223889230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hyperlink" Target="http://jeffhuang.com/best_paper_awards.html"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hyperlink" Target="https://cacm.acm.org/magazines/2018/4/226372-realizing-the-potential-of-data-science/fulltext"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eb.stanford.edu/~vcs/papers/RoundtableDeclaration2010.pdf"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hyperlink" Target="https://www.rd-alliance.org/group/data-citation-wg/outcomes/data-citation-recommendation.html" TargetMode="Externa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hyperlink" Target="http://www.cs.ucr.edu/~eamonn/Keogh_SIGKDD09_tutorial.pdf"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6">
                    <a:lumMod val="75000"/>
                  </a:schemeClr>
                </a:solidFill>
                <a:latin typeface="Gisha" panose="020B0502040204020203" pitchFamily="34" charset="-79"/>
                <a:cs typeface="Gisha" panose="020B0502040204020203" pitchFamily="34" charset="-79"/>
              </a:rPr>
              <a:t>Writing Papers</a:t>
            </a:r>
          </a:p>
        </p:txBody>
      </p:sp>
      <p:sp>
        <p:nvSpPr>
          <p:cNvPr id="3" name="Subtitle 2"/>
          <p:cNvSpPr>
            <a:spLocks noGrp="1"/>
          </p:cNvSpPr>
          <p:nvPr>
            <p:ph type="subTitle" idx="1"/>
          </p:nvPr>
        </p:nvSpPr>
        <p:spPr>
          <a:xfrm>
            <a:off x="609600" y="3810000"/>
            <a:ext cx="7940040" cy="2209800"/>
          </a:xfrm>
        </p:spPr>
        <p:txBody>
          <a:bodyPr>
            <a:normAutofit/>
          </a:bodyPr>
          <a:lstStyle/>
          <a:p>
            <a:r>
              <a:rPr lang="en-US" b="1" dirty="0" err="1">
                <a:solidFill>
                  <a:schemeClr val="tx1"/>
                </a:solidFill>
                <a:cs typeface="Gisha" panose="020B0502040204020203" pitchFamily="34" charset="-79"/>
              </a:rPr>
              <a:t>Lirong</a:t>
            </a:r>
            <a:r>
              <a:rPr lang="en-US" b="1" dirty="0">
                <a:solidFill>
                  <a:schemeClr val="tx1"/>
                </a:solidFill>
                <a:cs typeface="Gisha" panose="020B0502040204020203" pitchFamily="34" charset="-79"/>
              </a:rPr>
              <a:t> Xia</a:t>
            </a:r>
            <a:endParaRPr lang="en-US" dirty="0">
              <a:cs typeface="Gisha" panose="020B0502040204020203" pitchFamily="34" charset="-79"/>
            </a:endParaRPr>
          </a:p>
          <a:p>
            <a:r>
              <a:rPr lang="en-US" dirty="0">
                <a:cs typeface="Gisha" panose="020B0502040204020203" pitchFamily="34" charset="-79"/>
              </a:rPr>
              <a:t>Graduate Skills Seminar, 2019</a:t>
            </a:r>
          </a:p>
          <a:p>
            <a:r>
              <a:rPr lang="en-US" dirty="0">
                <a:cs typeface="Gisha" panose="020B0502040204020203" pitchFamily="34" charset="-79"/>
              </a:rPr>
              <a:t>Ack: Prof. </a:t>
            </a:r>
            <a:r>
              <a:rPr lang="en-US">
                <a:cs typeface="Gisha" panose="020B0502040204020203" pitchFamily="34" charset="-79"/>
              </a:rPr>
              <a:t>Fran Berman</a:t>
            </a:r>
            <a:endParaRPr lang="en-US" dirty="0">
              <a:cs typeface="Gisha" panose="020B0502040204020203" pitchFamily="34" charset="-79"/>
            </a:endParaRPr>
          </a:p>
        </p:txBody>
      </p:sp>
    </p:spTree>
    <p:extLst>
      <p:ext uri="{BB962C8B-B14F-4D97-AF65-F5344CB8AC3E}">
        <p14:creationId xmlns:p14="http://schemas.microsoft.com/office/powerpoint/2010/main" val="2616791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normAutofit/>
          </a:bodyPr>
          <a:lstStyle/>
          <a:p>
            <a:r>
              <a:rPr lang="en-US" sz="3600" dirty="0">
                <a:solidFill>
                  <a:schemeClr val="accent6">
                    <a:lumMod val="75000"/>
                  </a:schemeClr>
                </a:solidFill>
                <a:latin typeface="+mn-lt"/>
                <a:cs typeface="Aharoni" panose="02010803020104030203" pitchFamily="2" charset="-79"/>
              </a:rPr>
              <a:t>Writing Conference Papers</a:t>
            </a:r>
            <a:endParaRPr lang="en-US" sz="3600" dirty="0">
              <a:solidFill>
                <a:schemeClr val="accent6">
                  <a:lumMod val="75000"/>
                </a:schemeClr>
              </a:solidFill>
              <a:latin typeface="+mn-lt"/>
            </a:endParaRPr>
          </a:p>
        </p:txBody>
      </p:sp>
      <p:sp>
        <p:nvSpPr>
          <p:cNvPr id="3" name="Content Placeholder 2"/>
          <p:cNvSpPr>
            <a:spLocks noGrp="1"/>
          </p:cNvSpPr>
          <p:nvPr>
            <p:ph sz="half" idx="1"/>
          </p:nvPr>
        </p:nvSpPr>
        <p:spPr>
          <a:xfrm>
            <a:off x="228600" y="1524000"/>
            <a:ext cx="8305800" cy="5105400"/>
          </a:xfrm>
        </p:spPr>
        <p:txBody>
          <a:bodyPr>
            <a:normAutofit fontScale="85000" lnSpcReduction="20000"/>
          </a:bodyPr>
          <a:lstStyle/>
          <a:p>
            <a:pPr>
              <a:lnSpc>
                <a:spcPct val="120000"/>
              </a:lnSpc>
            </a:pPr>
            <a:r>
              <a:rPr lang="en-US" b="1" dirty="0">
                <a:solidFill>
                  <a:schemeClr val="accent5">
                    <a:lumMod val="75000"/>
                  </a:schemeClr>
                </a:solidFill>
              </a:rPr>
              <a:t>Audience: </a:t>
            </a:r>
            <a:r>
              <a:rPr lang="en-US" dirty="0">
                <a:solidFill>
                  <a:schemeClr val="accent5">
                    <a:lumMod val="75000"/>
                  </a:schemeClr>
                </a:solidFill>
              </a:rPr>
              <a:t> </a:t>
            </a:r>
            <a:r>
              <a:rPr lang="en-US" dirty="0"/>
              <a:t>Specialists in your general area (e.g. programming languages, data mining, HPC)</a:t>
            </a:r>
          </a:p>
          <a:p>
            <a:pPr lvl="1">
              <a:lnSpc>
                <a:spcPct val="120000"/>
              </a:lnSpc>
            </a:pPr>
            <a:r>
              <a:rPr lang="en-US" dirty="0"/>
              <a:t>In peer-reviewed conferences, first you need to get accepted by the </a:t>
            </a:r>
            <a:r>
              <a:rPr lang="en-US" b="1" dirty="0">
                <a:solidFill>
                  <a:schemeClr val="accent5">
                    <a:lumMod val="75000"/>
                  </a:schemeClr>
                </a:solidFill>
              </a:rPr>
              <a:t>Review Committee</a:t>
            </a:r>
          </a:p>
          <a:p>
            <a:pPr>
              <a:lnSpc>
                <a:spcPct val="120000"/>
              </a:lnSpc>
              <a:spcBef>
                <a:spcPts val="1800"/>
              </a:spcBef>
            </a:pPr>
            <a:r>
              <a:rPr lang="en-US" b="1" dirty="0">
                <a:solidFill>
                  <a:schemeClr val="accent6">
                    <a:lumMod val="75000"/>
                  </a:schemeClr>
                </a:solidFill>
              </a:rPr>
              <a:t>Review committees:</a:t>
            </a:r>
          </a:p>
          <a:p>
            <a:pPr lvl="1">
              <a:lnSpc>
                <a:spcPct val="120000"/>
              </a:lnSpc>
              <a:spcBef>
                <a:spcPts val="600"/>
              </a:spcBef>
            </a:pPr>
            <a:r>
              <a:rPr lang="en-US" b="1" dirty="0"/>
              <a:t>Have a lot of papers to read in a short period of time -- You need to “sell them” early</a:t>
            </a:r>
          </a:p>
          <a:p>
            <a:pPr lvl="2">
              <a:lnSpc>
                <a:spcPct val="120000"/>
              </a:lnSpc>
              <a:spcBef>
                <a:spcPts val="600"/>
              </a:spcBef>
            </a:pPr>
            <a:r>
              <a:rPr lang="en-US" dirty="0"/>
              <a:t>Make your results compelling and clear on the first page</a:t>
            </a:r>
          </a:p>
          <a:p>
            <a:pPr lvl="2">
              <a:lnSpc>
                <a:spcPct val="120000"/>
              </a:lnSpc>
              <a:spcBef>
                <a:spcPts val="600"/>
              </a:spcBef>
            </a:pPr>
            <a:r>
              <a:rPr lang="en-US" dirty="0"/>
              <a:t>Make your paper easy to skim (graphics, organization, line spacing, font)</a:t>
            </a:r>
          </a:p>
          <a:p>
            <a:pPr lvl="1">
              <a:lnSpc>
                <a:spcPct val="120000"/>
              </a:lnSpc>
              <a:spcBef>
                <a:spcPts val="600"/>
              </a:spcBef>
            </a:pPr>
            <a:r>
              <a:rPr lang="en-US" b="1" dirty="0"/>
              <a:t>Are looking for new results that advance the state of the art</a:t>
            </a:r>
          </a:p>
          <a:p>
            <a:pPr lvl="2">
              <a:lnSpc>
                <a:spcPct val="120000"/>
              </a:lnSpc>
              <a:spcBef>
                <a:spcPts val="600"/>
              </a:spcBef>
            </a:pPr>
            <a:r>
              <a:rPr lang="en-US" dirty="0"/>
              <a:t>Make the innovative aspects of your paper clear up front</a:t>
            </a:r>
          </a:p>
          <a:p>
            <a:pPr lvl="1">
              <a:lnSpc>
                <a:spcPct val="120000"/>
              </a:lnSpc>
              <a:spcBef>
                <a:spcPts val="600"/>
              </a:spcBef>
            </a:pPr>
            <a:r>
              <a:rPr lang="en-US" b="1" dirty="0"/>
              <a:t>Are often looking for “hot” topics</a:t>
            </a:r>
          </a:p>
          <a:p>
            <a:pPr lvl="2">
              <a:lnSpc>
                <a:spcPct val="120000"/>
              </a:lnSpc>
              <a:spcBef>
                <a:spcPts val="600"/>
              </a:spcBef>
            </a:pPr>
            <a:r>
              <a:rPr lang="en-US" dirty="0"/>
              <a:t>Can you relate your results to a community / national priority or new area?</a:t>
            </a:r>
          </a:p>
          <a:p>
            <a:pPr lvl="1">
              <a:lnSpc>
                <a:spcPct val="120000"/>
              </a:lnSpc>
              <a:spcBef>
                <a:spcPts val="600"/>
              </a:spcBef>
            </a:pPr>
            <a:endParaRPr lang="en-US" dirty="0"/>
          </a:p>
        </p:txBody>
      </p:sp>
    </p:spTree>
    <p:extLst>
      <p:ext uri="{BB962C8B-B14F-4D97-AF65-F5344CB8AC3E}">
        <p14:creationId xmlns:p14="http://schemas.microsoft.com/office/powerpoint/2010/main" val="649587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mn-lt"/>
                <a:cs typeface="Aharoni" panose="02010803020104030203" pitchFamily="2" charset="-79"/>
              </a:rPr>
              <a:t>Writing Conference Papers – Structure</a:t>
            </a:r>
          </a:p>
        </p:txBody>
      </p:sp>
      <p:sp>
        <p:nvSpPr>
          <p:cNvPr id="3" name="Content Placeholder 2"/>
          <p:cNvSpPr>
            <a:spLocks noGrp="1"/>
          </p:cNvSpPr>
          <p:nvPr>
            <p:ph sz="half" idx="1"/>
          </p:nvPr>
        </p:nvSpPr>
        <p:spPr>
          <a:xfrm>
            <a:off x="228600" y="1295400"/>
            <a:ext cx="8458200" cy="5181600"/>
          </a:xfrm>
        </p:spPr>
        <p:txBody>
          <a:bodyPr>
            <a:normAutofit fontScale="55000" lnSpcReduction="20000"/>
          </a:bodyPr>
          <a:lstStyle/>
          <a:p>
            <a:pPr>
              <a:lnSpc>
                <a:spcPct val="120000"/>
              </a:lnSpc>
            </a:pPr>
            <a:r>
              <a:rPr lang="en-US" sz="3300" dirty="0"/>
              <a:t>The structure of your paper is dependent on conference and area.  </a:t>
            </a:r>
            <a:r>
              <a:rPr lang="en-US" sz="3300" b="1" dirty="0">
                <a:solidFill>
                  <a:schemeClr val="accent5">
                    <a:lumMod val="75000"/>
                  </a:schemeClr>
                </a:solidFill>
              </a:rPr>
              <a:t>Read “best papers” from your target conference as a model. </a:t>
            </a:r>
            <a:r>
              <a:rPr lang="en-US" sz="3300" b="1" dirty="0">
                <a:solidFill>
                  <a:schemeClr val="accent5">
                    <a:lumMod val="60000"/>
                    <a:lumOff val="40000"/>
                  </a:schemeClr>
                </a:solidFill>
              </a:rPr>
              <a:t> </a:t>
            </a:r>
            <a:r>
              <a:rPr lang="en-US" sz="3300" dirty="0"/>
              <a:t>(Best papers in many conferences at </a:t>
            </a:r>
            <a:r>
              <a:rPr lang="en-US" sz="3300" dirty="0">
                <a:hlinkClick r:id="rId2"/>
              </a:rPr>
              <a:t>http://jeffhuang.com/best_paper_awards.html</a:t>
            </a:r>
            <a:r>
              <a:rPr lang="en-US" sz="3300" dirty="0"/>
              <a:t>)</a:t>
            </a:r>
          </a:p>
          <a:p>
            <a:pPr>
              <a:lnSpc>
                <a:spcPct val="120000"/>
              </a:lnSpc>
            </a:pPr>
            <a:endParaRPr lang="en-US" dirty="0"/>
          </a:p>
          <a:p>
            <a:pPr>
              <a:lnSpc>
                <a:spcPct val="120000"/>
              </a:lnSpc>
            </a:pPr>
            <a:r>
              <a:rPr lang="en-US" sz="3300" b="1" dirty="0"/>
              <a:t>Generic format</a:t>
            </a:r>
          </a:p>
          <a:p>
            <a:pPr lvl="1">
              <a:lnSpc>
                <a:spcPct val="120000"/>
              </a:lnSpc>
              <a:spcBef>
                <a:spcPts val="1200"/>
              </a:spcBef>
            </a:pPr>
            <a:r>
              <a:rPr lang="en-US" sz="3300" dirty="0"/>
              <a:t>Introduction </a:t>
            </a:r>
          </a:p>
          <a:p>
            <a:pPr lvl="1">
              <a:lnSpc>
                <a:spcPct val="120000"/>
              </a:lnSpc>
              <a:spcBef>
                <a:spcPts val="1200"/>
              </a:spcBef>
            </a:pPr>
            <a:r>
              <a:rPr lang="en-US" sz="3300" dirty="0"/>
              <a:t>(Related work) </a:t>
            </a:r>
          </a:p>
          <a:p>
            <a:pPr lvl="1">
              <a:lnSpc>
                <a:spcPct val="120000"/>
              </a:lnSpc>
              <a:spcBef>
                <a:spcPts val="1200"/>
              </a:spcBef>
            </a:pPr>
            <a:r>
              <a:rPr lang="en-US" sz="3300" dirty="0"/>
              <a:t>Approach</a:t>
            </a:r>
          </a:p>
          <a:p>
            <a:pPr lvl="1">
              <a:lnSpc>
                <a:spcPct val="120000"/>
              </a:lnSpc>
              <a:spcBef>
                <a:spcPts val="1200"/>
              </a:spcBef>
            </a:pPr>
            <a:r>
              <a:rPr lang="en-US" sz="3300" dirty="0"/>
              <a:t>(Related work) </a:t>
            </a:r>
          </a:p>
          <a:p>
            <a:pPr lvl="1">
              <a:lnSpc>
                <a:spcPct val="120000"/>
              </a:lnSpc>
              <a:spcBef>
                <a:spcPts val="1200"/>
              </a:spcBef>
            </a:pPr>
            <a:r>
              <a:rPr lang="en-US" sz="3300" dirty="0"/>
              <a:t>Results</a:t>
            </a:r>
          </a:p>
          <a:p>
            <a:pPr lvl="1">
              <a:lnSpc>
                <a:spcPct val="120000"/>
              </a:lnSpc>
              <a:spcBef>
                <a:spcPts val="1200"/>
              </a:spcBef>
            </a:pPr>
            <a:r>
              <a:rPr lang="en-US" sz="3300" dirty="0"/>
              <a:t>(Future Work)</a:t>
            </a:r>
          </a:p>
          <a:p>
            <a:pPr lvl="1">
              <a:lnSpc>
                <a:spcPct val="120000"/>
              </a:lnSpc>
              <a:spcBef>
                <a:spcPts val="1200"/>
              </a:spcBef>
            </a:pPr>
            <a:r>
              <a:rPr lang="en-US" sz="3300" dirty="0"/>
              <a:t>Conclusion</a:t>
            </a:r>
          </a:p>
          <a:p>
            <a:pPr lvl="1">
              <a:lnSpc>
                <a:spcPct val="120000"/>
              </a:lnSpc>
              <a:spcBef>
                <a:spcPts val="1200"/>
              </a:spcBef>
            </a:pPr>
            <a:r>
              <a:rPr lang="en-US" sz="3300" dirty="0"/>
              <a:t>References</a:t>
            </a:r>
          </a:p>
          <a:p>
            <a:pPr lvl="1">
              <a:lnSpc>
                <a:spcPct val="120000"/>
              </a:lnSpc>
            </a:pPr>
            <a:endParaRPr lang="en-US" dirty="0">
              <a:solidFill>
                <a:srgbClr val="FF0000"/>
              </a:solidFill>
            </a:endParaRPr>
          </a:p>
          <a:p>
            <a:pPr lvl="1">
              <a:lnSpc>
                <a:spcPct val="120000"/>
              </a:lnSpc>
            </a:pPr>
            <a:endParaRPr lang="en-US" dirty="0">
              <a:solidFill>
                <a:srgbClr val="FF0000"/>
              </a:solidFill>
            </a:endParaRPr>
          </a:p>
          <a:p>
            <a:pPr lvl="1">
              <a:lnSpc>
                <a:spcPct val="120000"/>
              </a:lnSpc>
            </a:pPr>
            <a:endParaRPr lang="en-US" dirty="0"/>
          </a:p>
        </p:txBody>
      </p:sp>
      <p:sp>
        <p:nvSpPr>
          <p:cNvPr id="4" name="TextBox 3"/>
          <p:cNvSpPr txBox="1"/>
          <p:nvPr/>
        </p:nvSpPr>
        <p:spPr>
          <a:xfrm>
            <a:off x="4724400" y="3657600"/>
            <a:ext cx="3124200" cy="1631216"/>
          </a:xfrm>
          <a:prstGeom prst="rect">
            <a:avLst/>
          </a:prstGeom>
          <a:noFill/>
          <a:ln>
            <a:solidFill>
              <a:schemeClr val="accent5">
                <a:lumMod val="75000"/>
              </a:schemeClr>
            </a:solidFill>
          </a:ln>
        </p:spPr>
        <p:txBody>
          <a:bodyPr wrap="square" rtlCol="0">
            <a:spAutoFit/>
          </a:bodyPr>
          <a:lstStyle/>
          <a:p>
            <a:r>
              <a:rPr lang="en-US" sz="2000" dirty="0"/>
              <a:t>Increasing number of conferences may expect you to </a:t>
            </a:r>
            <a:r>
              <a:rPr lang="en-US" sz="2000" b="1" dirty="0">
                <a:solidFill>
                  <a:schemeClr val="accent6">
                    <a:lumMod val="75000"/>
                  </a:schemeClr>
                </a:solidFill>
              </a:rPr>
              <a:t>cite your data</a:t>
            </a:r>
            <a:r>
              <a:rPr lang="en-US" sz="2000" dirty="0">
                <a:solidFill>
                  <a:schemeClr val="accent6">
                    <a:lumMod val="75000"/>
                  </a:schemeClr>
                </a:solidFill>
              </a:rPr>
              <a:t>.</a:t>
            </a:r>
          </a:p>
          <a:p>
            <a:endParaRPr lang="en-US" sz="2000" dirty="0"/>
          </a:p>
          <a:p>
            <a:r>
              <a:rPr lang="en-US" sz="2000" dirty="0"/>
              <a:t>Get in the habit of doing it.  </a:t>
            </a:r>
          </a:p>
        </p:txBody>
      </p:sp>
    </p:spTree>
    <p:extLst>
      <p:ext uri="{BB962C8B-B14F-4D97-AF65-F5344CB8AC3E}">
        <p14:creationId xmlns:p14="http://schemas.microsoft.com/office/powerpoint/2010/main" val="2739829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639762"/>
          </a:xfrm>
        </p:spPr>
        <p:txBody>
          <a:bodyPr>
            <a:noAutofit/>
          </a:bodyPr>
          <a:lstStyle/>
          <a:p>
            <a:r>
              <a:rPr lang="en-US" sz="3600" dirty="0">
                <a:solidFill>
                  <a:schemeClr val="accent6">
                    <a:lumMod val="75000"/>
                  </a:schemeClr>
                </a:solidFill>
                <a:latin typeface="+mn-lt"/>
                <a:cs typeface="Aharoni" panose="02010803020104030203" pitchFamily="2" charset="-79"/>
              </a:rPr>
              <a:t>Writing Conference Papers – More Detail 1</a:t>
            </a:r>
          </a:p>
        </p:txBody>
      </p:sp>
      <p:sp>
        <p:nvSpPr>
          <p:cNvPr id="3" name="Content Placeholder 2"/>
          <p:cNvSpPr>
            <a:spLocks noGrp="1"/>
          </p:cNvSpPr>
          <p:nvPr>
            <p:ph sz="half" idx="1"/>
          </p:nvPr>
        </p:nvSpPr>
        <p:spPr>
          <a:xfrm>
            <a:off x="381000" y="1066800"/>
            <a:ext cx="8153400" cy="5562600"/>
          </a:xfrm>
        </p:spPr>
        <p:txBody>
          <a:bodyPr numCol="1">
            <a:noAutofit/>
          </a:bodyPr>
          <a:lstStyle/>
          <a:p>
            <a:pPr marL="457200" indent="-457200">
              <a:buFont typeface="+mj-lt"/>
              <a:buAutoNum type="arabicPeriod"/>
            </a:pPr>
            <a:r>
              <a:rPr lang="en-US" sz="2400" b="1" dirty="0">
                <a:solidFill>
                  <a:schemeClr val="accent5">
                    <a:lumMod val="75000"/>
                  </a:schemeClr>
                </a:solidFill>
              </a:rPr>
              <a:t>Abstract</a:t>
            </a:r>
          </a:p>
          <a:p>
            <a:pPr lvl="1"/>
            <a:r>
              <a:rPr lang="en-US" sz="1800" dirty="0"/>
              <a:t>1-2 paragraphs summarizing the paper and results.  Should be </a:t>
            </a:r>
            <a:r>
              <a:rPr lang="en-US" sz="1800" b="1" dirty="0">
                <a:solidFill>
                  <a:schemeClr val="accent6">
                    <a:lumMod val="75000"/>
                  </a:schemeClr>
                </a:solidFill>
              </a:rPr>
              <a:t>well-written and</a:t>
            </a:r>
            <a:r>
              <a:rPr lang="en-US" sz="1800" dirty="0">
                <a:solidFill>
                  <a:schemeClr val="accent6">
                    <a:lumMod val="75000"/>
                  </a:schemeClr>
                </a:solidFill>
              </a:rPr>
              <a:t> </a:t>
            </a:r>
            <a:r>
              <a:rPr lang="en-US" sz="1800" b="1" dirty="0">
                <a:solidFill>
                  <a:schemeClr val="accent6">
                    <a:lumMod val="75000"/>
                  </a:schemeClr>
                </a:solidFill>
              </a:rPr>
              <a:t>broadly understandable</a:t>
            </a:r>
            <a:r>
              <a:rPr lang="en-US" sz="1800" dirty="0">
                <a:solidFill>
                  <a:schemeClr val="accent6">
                    <a:lumMod val="75000"/>
                  </a:schemeClr>
                </a:solidFill>
              </a:rPr>
              <a:t>.</a:t>
            </a:r>
          </a:p>
          <a:p>
            <a:pPr marL="457200" indent="-457200">
              <a:spcBef>
                <a:spcPts val="1200"/>
              </a:spcBef>
              <a:buFont typeface="+mj-lt"/>
              <a:buAutoNum type="arabicPeriod"/>
            </a:pPr>
            <a:r>
              <a:rPr lang="en-US" sz="2400" b="1" dirty="0">
                <a:solidFill>
                  <a:schemeClr val="accent5">
                    <a:lumMod val="75000"/>
                  </a:schemeClr>
                </a:solidFill>
              </a:rPr>
              <a:t>Introduction</a:t>
            </a:r>
            <a:r>
              <a:rPr lang="en-US" sz="2400" dirty="0">
                <a:solidFill>
                  <a:schemeClr val="accent5">
                    <a:lumMod val="75000"/>
                  </a:schemeClr>
                </a:solidFill>
              </a:rPr>
              <a:t> </a:t>
            </a:r>
          </a:p>
          <a:p>
            <a:pPr lvl="1"/>
            <a:r>
              <a:rPr lang="en-US" sz="1800" dirty="0"/>
              <a:t>~1 page – should tell reviewer everything they need to know about what you are doing and why it is important.</a:t>
            </a:r>
          </a:p>
          <a:p>
            <a:pPr lvl="1"/>
            <a:r>
              <a:rPr lang="en-US" sz="1800" b="1" dirty="0">
                <a:solidFill>
                  <a:schemeClr val="accent6">
                    <a:lumMod val="75000"/>
                  </a:schemeClr>
                </a:solidFill>
              </a:rPr>
              <a:t>This is the time to catch the reader and make a positive first impression.  Spend the extra time to make this compelling, exciting and interesting.</a:t>
            </a:r>
          </a:p>
          <a:p>
            <a:pPr marL="457200" indent="-457200">
              <a:spcBef>
                <a:spcPts val="1200"/>
              </a:spcBef>
              <a:buFont typeface="+mj-lt"/>
              <a:buAutoNum type="arabicPeriod"/>
            </a:pPr>
            <a:r>
              <a:rPr lang="en-US" sz="2400" b="1" dirty="0">
                <a:solidFill>
                  <a:schemeClr val="accent5">
                    <a:lumMod val="75000"/>
                  </a:schemeClr>
                </a:solidFill>
              </a:rPr>
              <a:t>Related work </a:t>
            </a:r>
          </a:p>
          <a:p>
            <a:pPr lvl="1"/>
            <a:r>
              <a:rPr lang="en-US" sz="1800" b="1" dirty="0">
                <a:solidFill>
                  <a:schemeClr val="accent6">
                    <a:lumMod val="75000"/>
                  </a:schemeClr>
                </a:solidFill>
              </a:rPr>
              <a:t>Generously include work that’s relevant, especially from likely reviewers</a:t>
            </a:r>
          </a:p>
          <a:p>
            <a:pPr lvl="1"/>
            <a:r>
              <a:rPr lang="en-US" sz="1800" dirty="0"/>
              <a:t>Diplomatically describe why their work doesn’t solve your problem (“Berman’s work focused on networks in which communication costs are zero.  Our work focuses on networks in which communications costs are positive and vary dynamically”)</a:t>
            </a:r>
          </a:p>
          <a:p>
            <a:pPr lvl="1"/>
            <a:r>
              <a:rPr lang="en-US" sz="1800" dirty="0"/>
              <a:t>Related work is sometimes positioned later in the paper.</a:t>
            </a:r>
          </a:p>
        </p:txBody>
      </p:sp>
    </p:spTree>
    <p:extLst>
      <p:ext uri="{BB962C8B-B14F-4D97-AF65-F5344CB8AC3E}">
        <p14:creationId xmlns:p14="http://schemas.microsoft.com/office/powerpoint/2010/main" val="416582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a:solidFill>
                  <a:schemeClr val="accent6">
                    <a:lumMod val="75000"/>
                  </a:schemeClr>
                </a:solidFill>
                <a:latin typeface="+mn-lt"/>
                <a:cs typeface="Aharoni" panose="02010803020104030203" pitchFamily="2" charset="-79"/>
              </a:rPr>
              <a:t>Writing Conference Papers – More Detail 2</a:t>
            </a:r>
          </a:p>
        </p:txBody>
      </p:sp>
      <p:sp>
        <p:nvSpPr>
          <p:cNvPr id="3" name="Content Placeholder 2"/>
          <p:cNvSpPr>
            <a:spLocks noGrp="1"/>
          </p:cNvSpPr>
          <p:nvPr>
            <p:ph sz="half" idx="1"/>
          </p:nvPr>
        </p:nvSpPr>
        <p:spPr>
          <a:xfrm>
            <a:off x="381000" y="1371600"/>
            <a:ext cx="5029199" cy="5715000"/>
          </a:xfrm>
        </p:spPr>
        <p:txBody>
          <a:bodyPr numCol="1">
            <a:noAutofit/>
          </a:bodyPr>
          <a:lstStyle/>
          <a:p>
            <a:pPr marL="457200" indent="-457200">
              <a:buFont typeface="+mj-lt"/>
              <a:buAutoNum type="arabicPeriod" startAt="4"/>
            </a:pPr>
            <a:r>
              <a:rPr lang="en-US" b="1" dirty="0">
                <a:solidFill>
                  <a:schemeClr val="accent5">
                    <a:lumMod val="75000"/>
                  </a:schemeClr>
                </a:solidFill>
              </a:rPr>
              <a:t>Approach</a:t>
            </a:r>
          </a:p>
          <a:p>
            <a:pPr lvl="1">
              <a:spcBef>
                <a:spcPts val="600"/>
              </a:spcBef>
            </a:pPr>
            <a:r>
              <a:rPr lang="en-US" sz="2000" dirty="0"/>
              <a:t>Clearly describe the problem you’re solving and your approach to solve it:  methods, experiments, theorems, etc.  </a:t>
            </a:r>
          </a:p>
          <a:p>
            <a:pPr lvl="1">
              <a:spcBef>
                <a:spcPts val="600"/>
              </a:spcBef>
            </a:pPr>
            <a:r>
              <a:rPr lang="en-US" sz="2000" dirty="0"/>
              <a:t>Provide enough detail to make your approach </a:t>
            </a:r>
            <a:r>
              <a:rPr lang="en-US" sz="2000" b="1" dirty="0">
                <a:solidFill>
                  <a:schemeClr val="accent6">
                    <a:lumMod val="75000"/>
                  </a:schemeClr>
                </a:solidFill>
              </a:rPr>
              <a:t>credible </a:t>
            </a:r>
            <a:r>
              <a:rPr lang="en-US" sz="2000" dirty="0"/>
              <a:t>and </a:t>
            </a:r>
            <a:r>
              <a:rPr lang="en-US" sz="2000" b="1" dirty="0">
                <a:solidFill>
                  <a:schemeClr val="accent6">
                    <a:lumMod val="75000"/>
                  </a:schemeClr>
                </a:solidFill>
              </a:rPr>
              <a:t>reproducible</a:t>
            </a:r>
          </a:p>
          <a:p>
            <a:pPr marL="457200" indent="-457200">
              <a:spcBef>
                <a:spcPts val="1200"/>
              </a:spcBef>
              <a:buFont typeface="+mj-lt"/>
              <a:buAutoNum type="arabicPeriod" startAt="4"/>
            </a:pPr>
            <a:r>
              <a:rPr lang="en-US" b="1" dirty="0">
                <a:solidFill>
                  <a:schemeClr val="accent5">
                    <a:lumMod val="75000"/>
                  </a:schemeClr>
                </a:solidFill>
              </a:rPr>
              <a:t>Results</a:t>
            </a:r>
          </a:p>
          <a:p>
            <a:pPr lvl="1">
              <a:spcBef>
                <a:spcPts val="600"/>
              </a:spcBef>
            </a:pPr>
            <a:r>
              <a:rPr lang="en-US" sz="2000" dirty="0"/>
              <a:t>Make the work visually accessible and interesting.  Well-described graphs and visuals (tables, etc.) can be great additions</a:t>
            </a:r>
          </a:p>
          <a:p>
            <a:pPr lvl="1">
              <a:spcBef>
                <a:spcPts val="600"/>
              </a:spcBef>
            </a:pPr>
            <a:r>
              <a:rPr lang="en-US" sz="2000" dirty="0"/>
              <a:t>Provide insight into the trends in your data and what they imply with respect to the problem and the area.</a:t>
            </a:r>
          </a:p>
        </p:txBody>
      </p:sp>
      <p:sp>
        <p:nvSpPr>
          <p:cNvPr id="4" name="Rectangle 1026"/>
          <p:cNvSpPr txBox="1">
            <a:spLocks noChangeArrowheads="1"/>
          </p:cNvSpPr>
          <p:nvPr/>
        </p:nvSpPr>
        <p:spPr>
          <a:xfrm>
            <a:off x="838200" y="228600"/>
            <a:ext cx="777240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endParaRPr lang="en-US" altLang="en-US" dirty="0">
              <a:latin typeface="+mn-lt"/>
            </a:endParaRPr>
          </a:p>
        </p:txBody>
      </p:sp>
      <p:pic>
        <p:nvPicPr>
          <p:cNvPr id="5" name="Picture 1028" descr="C:\WINNT\Profiles\alsu\Desktop\JacobiPea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371600"/>
            <a:ext cx="3314032" cy="3124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029"/>
          <p:cNvSpPr txBox="1">
            <a:spLocks noChangeArrowheads="1"/>
          </p:cNvSpPr>
          <p:nvPr/>
        </p:nvSpPr>
        <p:spPr bwMode="auto">
          <a:xfrm>
            <a:off x="4594225" y="6049963"/>
            <a:ext cx="6413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p>
            <a:pPr lvl="1">
              <a:buFontTx/>
              <a:buNone/>
            </a:pPr>
            <a:endParaRPr lang="en-US" altLang="en-US" sz="2800" b="1"/>
          </a:p>
        </p:txBody>
      </p:sp>
      <p:grpSp>
        <p:nvGrpSpPr>
          <p:cNvPr id="19" name="Group 18"/>
          <p:cNvGrpSpPr/>
          <p:nvPr/>
        </p:nvGrpSpPr>
        <p:grpSpPr>
          <a:xfrm>
            <a:off x="7531090" y="4894110"/>
            <a:ext cx="1180584" cy="1515210"/>
            <a:chOff x="6112429" y="3581400"/>
            <a:chExt cx="2197099" cy="2482794"/>
          </a:xfrm>
        </p:grpSpPr>
        <p:grpSp>
          <p:nvGrpSpPr>
            <p:cNvPr id="7" name="Group 1030"/>
            <p:cNvGrpSpPr>
              <a:grpSpLocks/>
            </p:cNvGrpSpPr>
            <p:nvPr/>
          </p:nvGrpSpPr>
          <p:grpSpPr bwMode="auto">
            <a:xfrm>
              <a:off x="6328327" y="3581400"/>
              <a:ext cx="1981200" cy="1447800"/>
              <a:chOff x="3744" y="1392"/>
              <a:chExt cx="1248" cy="912"/>
            </a:xfrm>
          </p:grpSpPr>
          <p:sp>
            <p:nvSpPr>
              <p:cNvPr id="8" name="Rectangle 1031" descr="Large grid"/>
              <p:cNvSpPr>
                <a:spLocks noChangeArrowheads="1"/>
              </p:cNvSpPr>
              <p:nvPr/>
            </p:nvSpPr>
            <p:spPr bwMode="auto">
              <a:xfrm>
                <a:off x="3744" y="1392"/>
                <a:ext cx="1248" cy="912"/>
              </a:xfrm>
              <a:prstGeom prst="rect">
                <a:avLst/>
              </a:prstGeom>
              <a:pattFill prst="lgGrid">
                <a:fgClr>
                  <a:schemeClr val="accent2"/>
                </a:fgClr>
                <a:bgClr>
                  <a:srgbClr val="FFFFFF"/>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9" name="Line 1032" descr="Large grid"/>
              <p:cNvSpPr>
                <a:spLocks noChangeShapeType="1"/>
              </p:cNvSpPr>
              <p:nvPr/>
            </p:nvSpPr>
            <p:spPr bwMode="auto">
              <a:xfrm>
                <a:off x="4608" y="1392"/>
                <a:ext cx="0" cy="912"/>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0" name="Line 1033" descr="Large grid"/>
              <p:cNvSpPr>
                <a:spLocks noChangeShapeType="1"/>
              </p:cNvSpPr>
              <p:nvPr/>
            </p:nvSpPr>
            <p:spPr bwMode="auto">
              <a:xfrm>
                <a:off x="4176" y="1392"/>
                <a:ext cx="0" cy="912"/>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1" name="Line 1034" descr="Large grid"/>
              <p:cNvSpPr>
                <a:spLocks noChangeShapeType="1"/>
              </p:cNvSpPr>
              <p:nvPr/>
            </p:nvSpPr>
            <p:spPr bwMode="auto">
              <a:xfrm>
                <a:off x="3744" y="1680"/>
                <a:ext cx="1248"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2" name="Line 1035" descr="Large grid"/>
              <p:cNvSpPr>
                <a:spLocks noChangeShapeType="1"/>
              </p:cNvSpPr>
              <p:nvPr/>
            </p:nvSpPr>
            <p:spPr bwMode="auto">
              <a:xfrm>
                <a:off x="3744" y="1968"/>
                <a:ext cx="1248"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grpSp>
        <p:sp>
          <p:nvSpPr>
            <p:cNvPr id="17" name="Text Box 1040"/>
            <p:cNvSpPr txBox="1">
              <a:spLocks noChangeArrowheads="1"/>
            </p:cNvSpPr>
            <p:nvPr/>
          </p:nvSpPr>
          <p:spPr bwMode="auto">
            <a:xfrm>
              <a:off x="6112429" y="5121330"/>
              <a:ext cx="2197099" cy="942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ctr">
              <a:spAutoFit/>
            </a:bodyPr>
            <a:lstStyle/>
            <a:p>
              <a:pPr algn="ctr">
                <a:lnSpc>
                  <a:spcPct val="95000"/>
                </a:lnSpc>
                <a:buFontTx/>
                <a:buNone/>
              </a:pPr>
              <a:r>
                <a:rPr lang="en-US" altLang="en-US" sz="1100" b="1" dirty="0">
                  <a:solidFill>
                    <a:schemeClr val="hlink"/>
                  </a:solidFill>
                </a:rPr>
                <a:t>Compile-time Blocked </a:t>
              </a:r>
              <a:br>
                <a:rPr lang="en-US" altLang="en-US" sz="1100" b="1" dirty="0">
                  <a:solidFill>
                    <a:schemeClr val="hlink"/>
                  </a:solidFill>
                </a:rPr>
              </a:br>
              <a:r>
                <a:rPr lang="en-US" altLang="en-US" sz="1100" b="1" dirty="0">
                  <a:solidFill>
                    <a:schemeClr val="hlink"/>
                  </a:solidFill>
                </a:rPr>
                <a:t>Partitioning</a:t>
              </a:r>
              <a:endParaRPr lang="en-US" altLang="en-US" sz="1050" dirty="0">
                <a:solidFill>
                  <a:schemeClr val="hlink"/>
                </a:solidFill>
              </a:endParaRPr>
            </a:p>
          </p:txBody>
        </p:sp>
      </p:grpSp>
      <p:grpSp>
        <p:nvGrpSpPr>
          <p:cNvPr id="20" name="Group 19"/>
          <p:cNvGrpSpPr/>
          <p:nvPr/>
        </p:nvGrpSpPr>
        <p:grpSpPr>
          <a:xfrm>
            <a:off x="6018570" y="4921391"/>
            <a:ext cx="1168979" cy="1451581"/>
            <a:chOff x="904874" y="4191000"/>
            <a:chExt cx="1981201" cy="2663211"/>
          </a:xfrm>
        </p:grpSpPr>
        <p:grpSp>
          <p:nvGrpSpPr>
            <p:cNvPr id="13" name="Group 1036"/>
            <p:cNvGrpSpPr>
              <a:grpSpLocks/>
            </p:cNvGrpSpPr>
            <p:nvPr/>
          </p:nvGrpSpPr>
          <p:grpSpPr bwMode="auto">
            <a:xfrm>
              <a:off x="904875" y="4191000"/>
              <a:ext cx="1981200" cy="1447800"/>
              <a:chOff x="3744" y="2736"/>
              <a:chExt cx="1248" cy="912"/>
            </a:xfrm>
          </p:grpSpPr>
          <p:sp>
            <p:nvSpPr>
              <p:cNvPr id="14" name="Rectangle 1037" descr="Large grid"/>
              <p:cNvSpPr>
                <a:spLocks noChangeArrowheads="1"/>
              </p:cNvSpPr>
              <p:nvPr/>
            </p:nvSpPr>
            <p:spPr bwMode="auto">
              <a:xfrm>
                <a:off x="3744" y="2736"/>
                <a:ext cx="1248" cy="912"/>
              </a:xfrm>
              <a:prstGeom prst="rect">
                <a:avLst/>
              </a:prstGeom>
              <a:pattFill prst="lgGrid">
                <a:fgClr>
                  <a:schemeClr val="accent2"/>
                </a:fgClr>
                <a:bgClr>
                  <a:srgbClr val="FFFFFF"/>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5" name="Line 1038" descr="Large grid"/>
              <p:cNvSpPr>
                <a:spLocks noChangeShapeType="1"/>
              </p:cNvSpPr>
              <p:nvPr/>
            </p:nvSpPr>
            <p:spPr bwMode="auto">
              <a:xfrm>
                <a:off x="4752" y="2736"/>
                <a:ext cx="0" cy="912"/>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16" name="Line 1039" descr="Large grid"/>
              <p:cNvSpPr>
                <a:spLocks noChangeShapeType="1"/>
              </p:cNvSpPr>
              <p:nvPr/>
            </p:nvSpPr>
            <p:spPr bwMode="auto">
              <a:xfrm>
                <a:off x="4416" y="2736"/>
                <a:ext cx="0" cy="912"/>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grpSp>
        <p:sp>
          <p:nvSpPr>
            <p:cNvPr id="18" name="Rectangle 1041"/>
            <p:cNvSpPr>
              <a:spLocks noChangeArrowheads="1"/>
            </p:cNvSpPr>
            <p:nvPr/>
          </p:nvSpPr>
          <p:spPr bwMode="auto">
            <a:xfrm>
              <a:off x="904874" y="5798499"/>
              <a:ext cx="1970801" cy="105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ctr">
              <a:spAutoFit/>
            </a:bodyPr>
            <a:lstStyle/>
            <a:p>
              <a:pPr algn="ctr">
                <a:lnSpc>
                  <a:spcPct val="95000"/>
                </a:lnSpc>
                <a:buFontTx/>
                <a:buNone/>
              </a:pPr>
              <a:r>
                <a:rPr lang="en-US" altLang="en-US" sz="1100" b="1" dirty="0">
                  <a:solidFill>
                    <a:schemeClr val="hlink"/>
                  </a:solidFill>
                </a:rPr>
                <a:t>Run-time </a:t>
              </a:r>
              <a:r>
                <a:rPr lang="en-US" altLang="en-US" sz="1100" b="1" dirty="0" err="1">
                  <a:solidFill>
                    <a:schemeClr val="hlink"/>
                  </a:solidFill>
                </a:rPr>
                <a:t>AppLeS</a:t>
              </a:r>
              <a:r>
                <a:rPr lang="en-US" altLang="en-US" sz="1100" b="1" dirty="0">
                  <a:solidFill>
                    <a:schemeClr val="hlink"/>
                  </a:solidFill>
                </a:rPr>
                <a:t> </a:t>
              </a:r>
              <a:br>
                <a:rPr lang="en-US" altLang="en-US" sz="1100" b="1" dirty="0">
                  <a:solidFill>
                    <a:schemeClr val="hlink"/>
                  </a:solidFill>
                </a:rPr>
              </a:br>
              <a:r>
                <a:rPr lang="en-US" altLang="en-US" sz="1100" b="1" dirty="0">
                  <a:solidFill>
                    <a:schemeClr val="hlink"/>
                  </a:solidFill>
                </a:rPr>
                <a:t>Partitioning</a:t>
              </a:r>
            </a:p>
          </p:txBody>
        </p:sp>
      </p:grpSp>
    </p:spTree>
    <p:extLst>
      <p:ext uri="{BB962C8B-B14F-4D97-AF65-F5344CB8AC3E}">
        <p14:creationId xmlns:p14="http://schemas.microsoft.com/office/powerpoint/2010/main" val="372434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639762"/>
          </a:xfrm>
        </p:spPr>
        <p:txBody>
          <a:bodyPr>
            <a:noAutofit/>
          </a:bodyPr>
          <a:lstStyle/>
          <a:p>
            <a:r>
              <a:rPr lang="en-US" sz="3600" dirty="0">
                <a:solidFill>
                  <a:schemeClr val="accent6">
                    <a:lumMod val="75000"/>
                  </a:schemeClr>
                </a:solidFill>
                <a:latin typeface="+mn-lt"/>
                <a:cs typeface="Aharoni" panose="02010803020104030203" pitchFamily="2" charset="-79"/>
              </a:rPr>
              <a:t>Writing Conference Papers – More Detail 3</a:t>
            </a:r>
          </a:p>
        </p:txBody>
      </p:sp>
      <p:sp>
        <p:nvSpPr>
          <p:cNvPr id="3" name="Content Placeholder 2"/>
          <p:cNvSpPr>
            <a:spLocks noGrp="1"/>
          </p:cNvSpPr>
          <p:nvPr>
            <p:ph sz="half" idx="1"/>
          </p:nvPr>
        </p:nvSpPr>
        <p:spPr>
          <a:xfrm>
            <a:off x="533400" y="838200"/>
            <a:ext cx="8229600" cy="5562600"/>
          </a:xfrm>
        </p:spPr>
        <p:txBody>
          <a:bodyPr numCol="1">
            <a:noAutofit/>
          </a:bodyPr>
          <a:lstStyle/>
          <a:p>
            <a:pPr marL="457200" indent="-457200">
              <a:buFont typeface="+mj-lt"/>
              <a:buAutoNum type="arabicPeriod" startAt="4"/>
            </a:pPr>
            <a:endParaRPr lang="en-US" sz="1600" dirty="0"/>
          </a:p>
          <a:p>
            <a:pPr marL="457200" indent="-457200">
              <a:buFont typeface="+mj-lt"/>
              <a:buAutoNum type="arabicPeriod" startAt="6"/>
            </a:pPr>
            <a:r>
              <a:rPr lang="en-US" sz="2000" b="1" dirty="0">
                <a:solidFill>
                  <a:schemeClr val="accent5">
                    <a:lumMod val="75000"/>
                  </a:schemeClr>
                </a:solidFill>
              </a:rPr>
              <a:t>(Future Work)</a:t>
            </a:r>
          </a:p>
          <a:p>
            <a:pPr lvl="1">
              <a:spcBef>
                <a:spcPts val="600"/>
              </a:spcBef>
            </a:pPr>
            <a:r>
              <a:rPr lang="en-US" sz="1800" dirty="0"/>
              <a:t>What needs to be done next?</a:t>
            </a:r>
          </a:p>
          <a:p>
            <a:pPr lvl="1">
              <a:spcBef>
                <a:spcPts val="600"/>
              </a:spcBef>
            </a:pPr>
            <a:r>
              <a:rPr lang="en-US" sz="1800" dirty="0"/>
              <a:t>This can help increase the interest and motivation for the work you’ve already done.</a:t>
            </a:r>
          </a:p>
          <a:p>
            <a:pPr lvl="1">
              <a:spcBef>
                <a:spcPts val="600"/>
              </a:spcBef>
            </a:pPr>
            <a:r>
              <a:rPr lang="en-US" sz="1800" dirty="0"/>
              <a:t>Sometimes not included.</a:t>
            </a:r>
          </a:p>
          <a:p>
            <a:pPr marL="457200" indent="-457200">
              <a:spcBef>
                <a:spcPts val="1200"/>
              </a:spcBef>
              <a:buFont typeface="+mj-lt"/>
              <a:buAutoNum type="arabicPeriod" startAt="6"/>
            </a:pPr>
            <a:r>
              <a:rPr lang="en-US" sz="2000" b="1" dirty="0">
                <a:solidFill>
                  <a:schemeClr val="accent5">
                    <a:lumMod val="75000"/>
                  </a:schemeClr>
                </a:solidFill>
              </a:rPr>
              <a:t>Conclusion</a:t>
            </a:r>
          </a:p>
          <a:p>
            <a:pPr lvl="1">
              <a:spcBef>
                <a:spcPts val="600"/>
              </a:spcBef>
            </a:pPr>
            <a:r>
              <a:rPr lang="en-US" sz="1800" dirty="0"/>
              <a:t>.5 page?  Should be as self-contained as possible, compelling,  and less than a page:  What did you do, how did you do it, what are the results, why should we care.</a:t>
            </a:r>
          </a:p>
          <a:p>
            <a:pPr marL="457200" indent="-457200">
              <a:buFont typeface="+mj-lt"/>
              <a:buAutoNum type="arabicPeriod" startAt="6"/>
            </a:pPr>
            <a:r>
              <a:rPr lang="en-US" sz="2000" b="1" dirty="0">
                <a:solidFill>
                  <a:schemeClr val="accent5">
                    <a:lumMod val="75000"/>
                  </a:schemeClr>
                </a:solidFill>
              </a:rPr>
              <a:t>Acknowledgements</a:t>
            </a:r>
          </a:p>
          <a:p>
            <a:pPr lvl="1">
              <a:spcBef>
                <a:spcPts val="600"/>
              </a:spcBef>
            </a:pPr>
            <a:r>
              <a:rPr lang="en-US" sz="1800" dirty="0"/>
              <a:t>People who helped who are not authors.  Be generous.</a:t>
            </a:r>
          </a:p>
          <a:p>
            <a:pPr marL="457200" indent="-457200">
              <a:spcBef>
                <a:spcPts val="1200"/>
              </a:spcBef>
              <a:buFont typeface="+mj-lt"/>
              <a:buAutoNum type="arabicPeriod" startAt="6"/>
            </a:pPr>
            <a:r>
              <a:rPr lang="en-US" sz="2000" b="1" dirty="0">
                <a:solidFill>
                  <a:schemeClr val="accent5">
                    <a:lumMod val="75000"/>
                  </a:schemeClr>
                </a:solidFill>
              </a:rPr>
              <a:t>References</a:t>
            </a:r>
          </a:p>
          <a:p>
            <a:pPr lvl="1">
              <a:spcBef>
                <a:spcPts val="600"/>
              </a:spcBef>
            </a:pPr>
            <a:r>
              <a:rPr lang="en-US" sz="1800" dirty="0"/>
              <a:t>Be relevant and generous.  Use the standardized reference formats for your community.</a:t>
            </a:r>
          </a:p>
        </p:txBody>
      </p:sp>
    </p:spTree>
    <p:extLst>
      <p:ext uri="{BB962C8B-B14F-4D97-AF65-F5344CB8AC3E}">
        <p14:creationId xmlns:p14="http://schemas.microsoft.com/office/powerpoint/2010/main" val="2401133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normAutofit/>
          </a:bodyPr>
          <a:lstStyle/>
          <a:p>
            <a:r>
              <a:rPr lang="en-US" sz="4000" dirty="0">
                <a:solidFill>
                  <a:schemeClr val="accent6">
                    <a:lumMod val="75000"/>
                  </a:schemeClr>
                </a:solidFill>
                <a:latin typeface="+mn-lt"/>
                <a:cs typeface="Aharoni" panose="02010803020104030203" pitchFamily="2" charset="-79"/>
              </a:rPr>
              <a:t>Writing Journal Papers</a:t>
            </a:r>
          </a:p>
        </p:txBody>
      </p:sp>
      <p:sp>
        <p:nvSpPr>
          <p:cNvPr id="3" name="Content Placeholder 2"/>
          <p:cNvSpPr>
            <a:spLocks noGrp="1"/>
          </p:cNvSpPr>
          <p:nvPr>
            <p:ph sz="half" idx="1"/>
          </p:nvPr>
        </p:nvSpPr>
        <p:spPr>
          <a:xfrm>
            <a:off x="152400" y="1600200"/>
            <a:ext cx="8382000" cy="4953000"/>
          </a:xfrm>
        </p:spPr>
        <p:txBody>
          <a:bodyPr>
            <a:normAutofit fontScale="85000" lnSpcReduction="10000"/>
          </a:bodyPr>
          <a:lstStyle/>
          <a:p>
            <a:pPr>
              <a:lnSpc>
                <a:spcPct val="120000"/>
              </a:lnSpc>
              <a:spcBef>
                <a:spcPts val="600"/>
              </a:spcBef>
            </a:pPr>
            <a:r>
              <a:rPr lang="en-US" b="1" dirty="0">
                <a:solidFill>
                  <a:schemeClr val="accent5">
                    <a:lumMod val="75000"/>
                  </a:schemeClr>
                </a:solidFill>
              </a:rPr>
              <a:t>Journal papers are the archival record of your work.  </a:t>
            </a:r>
            <a:r>
              <a:rPr lang="en-US" b="1" dirty="0"/>
              <a:t>This is the place for </a:t>
            </a:r>
            <a:r>
              <a:rPr lang="en-US" b="1" dirty="0">
                <a:solidFill>
                  <a:schemeClr val="accent6">
                    <a:lumMod val="75000"/>
                  </a:schemeClr>
                </a:solidFill>
              </a:rPr>
              <a:t>comprehensive detail </a:t>
            </a:r>
            <a:r>
              <a:rPr lang="en-US" b="1" dirty="0"/>
              <a:t>and </a:t>
            </a:r>
            <a:r>
              <a:rPr lang="en-US" b="1" dirty="0">
                <a:solidFill>
                  <a:schemeClr val="accent6">
                    <a:lumMod val="75000"/>
                  </a:schemeClr>
                </a:solidFill>
              </a:rPr>
              <a:t>thorough description </a:t>
            </a:r>
            <a:r>
              <a:rPr lang="en-US" b="1" dirty="0"/>
              <a:t>of what you have done.</a:t>
            </a:r>
          </a:p>
          <a:p>
            <a:pPr>
              <a:lnSpc>
                <a:spcPct val="120000"/>
              </a:lnSpc>
              <a:spcBef>
                <a:spcPts val="1200"/>
              </a:spcBef>
            </a:pPr>
            <a:r>
              <a:rPr lang="en-US" b="1" dirty="0"/>
              <a:t>Audience: </a:t>
            </a:r>
            <a:r>
              <a:rPr lang="en-US" dirty="0"/>
              <a:t> Specialists in your specific area (e.g. </a:t>
            </a:r>
            <a:r>
              <a:rPr lang="en-US" dirty="0" err="1"/>
              <a:t>exascale</a:t>
            </a:r>
            <a:r>
              <a:rPr lang="en-US" dirty="0"/>
              <a:t> programming environments) and in the general area (e.g. HPC)</a:t>
            </a:r>
          </a:p>
          <a:p>
            <a:pPr>
              <a:lnSpc>
                <a:spcPct val="120000"/>
              </a:lnSpc>
              <a:spcBef>
                <a:spcPts val="1200"/>
              </a:spcBef>
            </a:pPr>
            <a:r>
              <a:rPr lang="en-US" b="1" dirty="0"/>
              <a:t>Journal papers</a:t>
            </a:r>
          </a:p>
          <a:p>
            <a:pPr lvl="1">
              <a:lnSpc>
                <a:spcPct val="120000"/>
              </a:lnSpc>
              <a:spcBef>
                <a:spcPts val="600"/>
              </a:spcBef>
            </a:pPr>
            <a:r>
              <a:rPr lang="en-US" dirty="0"/>
              <a:t>Should include enough details so that results can be reproduced when possible</a:t>
            </a:r>
          </a:p>
          <a:p>
            <a:pPr lvl="1">
              <a:lnSpc>
                <a:spcPct val="120000"/>
              </a:lnSpc>
              <a:spcBef>
                <a:spcPts val="600"/>
              </a:spcBef>
            </a:pPr>
            <a:r>
              <a:rPr lang="en-US" dirty="0"/>
              <a:t>Should provide detailed methodology and charts and graphs of results</a:t>
            </a:r>
          </a:p>
          <a:p>
            <a:pPr lvl="1">
              <a:lnSpc>
                <a:spcPct val="120000"/>
              </a:lnSpc>
              <a:spcBef>
                <a:spcPts val="600"/>
              </a:spcBef>
            </a:pPr>
            <a:r>
              <a:rPr lang="en-US" dirty="0"/>
              <a:t>Should include data citations so paper is “self-contained”</a:t>
            </a:r>
          </a:p>
          <a:p>
            <a:pPr lvl="1">
              <a:lnSpc>
                <a:spcPct val="120000"/>
              </a:lnSpc>
              <a:spcBef>
                <a:spcPts val="600"/>
              </a:spcBef>
            </a:pPr>
            <a:r>
              <a:rPr lang="en-US" dirty="0"/>
              <a:t>Should stand up if read “with a fine toothed comb”</a:t>
            </a:r>
          </a:p>
          <a:p>
            <a:pPr lvl="1">
              <a:lnSpc>
                <a:spcPct val="120000"/>
              </a:lnSpc>
              <a:spcBef>
                <a:spcPts val="600"/>
              </a:spcBef>
            </a:pPr>
            <a:endParaRPr lang="en-US" dirty="0"/>
          </a:p>
        </p:txBody>
      </p:sp>
    </p:spTree>
    <p:extLst>
      <p:ext uri="{BB962C8B-B14F-4D97-AF65-F5344CB8AC3E}">
        <p14:creationId xmlns:p14="http://schemas.microsoft.com/office/powerpoint/2010/main" val="240900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mn-lt"/>
                <a:cs typeface="Aharoni" panose="02010803020104030203" pitchFamily="2" charset="-79"/>
              </a:rPr>
              <a:t>Writing Journal Papers – Organization</a:t>
            </a:r>
          </a:p>
        </p:txBody>
      </p:sp>
      <p:sp>
        <p:nvSpPr>
          <p:cNvPr id="3" name="Content Placeholder 2"/>
          <p:cNvSpPr>
            <a:spLocks noGrp="1"/>
          </p:cNvSpPr>
          <p:nvPr>
            <p:ph sz="half" idx="1"/>
          </p:nvPr>
        </p:nvSpPr>
        <p:spPr>
          <a:xfrm>
            <a:off x="254824" y="1447800"/>
            <a:ext cx="8229600" cy="4525963"/>
          </a:xfrm>
        </p:spPr>
        <p:txBody>
          <a:bodyPr>
            <a:noAutofit/>
          </a:bodyPr>
          <a:lstStyle/>
          <a:p>
            <a:pPr>
              <a:lnSpc>
                <a:spcPct val="120000"/>
              </a:lnSpc>
            </a:pPr>
            <a:r>
              <a:rPr lang="en-US" sz="2000" dirty="0"/>
              <a:t>Organization of the paper is dependent on journal and area.  </a:t>
            </a:r>
            <a:r>
              <a:rPr lang="en-US" sz="2000" b="1" dirty="0">
                <a:solidFill>
                  <a:schemeClr val="accent6">
                    <a:lumMod val="75000"/>
                  </a:schemeClr>
                </a:solidFill>
              </a:rPr>
              <a:t>Read other papers from the journal as a guide.</a:t>
            </a:r>
          </a:p>
          <a:p>
            <a:pPr>
              <a:lnSpc>
                <a:spcPct val="120000"/>
              </a:lnSpc>
            </a:pPr>
            <a:endParaRPr lang="en-US" sz="2000" b="1" dirty="0"/>
          </a:p>
          <a:p>
            <a:pPr>
              <a:lnSpc>
                <a:spcPct val="120000"/>
              </a:lnSpc>
            </a:pPr>
            <a:r>
              <a:rPr lang="en-US" sz="2000" b="1" dirty="0">
                <a:solidFill>
                  <a:schemeClr val="accent5">
                    <a:lumMod val="75000"/>
                  </a:schemeClr>
                </a:solidFill>
              </a:rPr>
              <a:t>Generic format</a:t>
            </a:r>
          </a:p>
          <a:p>
            <a:pPr lvl="1">
              <a:spcBef>
                <a:spcPts val="1200"/>
              </a:spcBef>
            </a:pPr>
            <a:r>
              <a:rPr lang="en-US" sz="2000" dirty="0"/>
              <a:t>Introduction </a:t>
            </a:r>
          </a:p>
          <a:p>
            <a:pPr lvl="1">
              <a:spcBef>
                <a:spcPts val="1200"/>
              </a:spcBef>
            </a:pPr>
            <a:r>
              <a:rPr lang="en-US" sz="2000" dirty="0"/>
              <a:t>Related work </a:t>
            </a:r>
          </a:p>
          <a:p>
            <a:pPr lvl="1">
              <a:spcBef>
                <a:spcPts val="1200"/>
              </a:spcBef>
            </a:pPr>
            <a:r>
              <a:rPr lang="en-US" sz="2000" dirty="0"/>
              <a:t>Approach</a:t>
            </a:r>
          </a:p>
          <a:p>
            <a:pPr lvl="1">
              <a:spcBef>
                <a:spcPts val="1200"/>
              </a:spcBef>
            </a:pPr>
            <a:r>
              <a:rPr lang="en-US" sz="2000" dirty="0"/>
              <a:t>Results</a:t>
            </a:r>
          </a:p>
          <a:p>
            <a:pPr lvl="1">
              <a:spcBef>
                <a:spcPts val="1200"/>
              </a:spcBef>
            </a:pPr>
            <a:r>
              <a:rPr lang="en-US" sz="2000" dirty="0"/>
              <a:t>Future Work</a:t>
            </a:r>
          </a:p>
          <a:p>
            <a:pPr lvl="1">
              <a:spcBef>
                <a:spcPts val="1200"/>
              </a:spcBef>
            </a:pPr>
            <a:r>
              <a:rPr lang="en-US" sz="2000" dirty="0"/>
              <a:t>Conclusion</a:t>
            </a:r>
          </a:p>
          <a:p>
            <a:pPr lvl="1">
              <a:spcBef>
                <a:spcPts val="1200"/>
              </a:spcBef>
            </a:pPr>
            <a:r>
              <a:rPr lang="en-US" sz="2000" dirty="0"/>
              <a:t>References</a:t>
            </a:r>
          </a:p>
          <a:p>
            <a:pPr lvl="1"/>
            <a:endParaRPr lang="en-US" sz="1600" dirty="0">
              <a:solidFill>
                <a:srgbClr val="FF0000"/>
              </a:solidFill>
            </a:endParaRPr>
          </a:p>
          <a:p>
            <a:pPr lvl="1"/>
            <a:endParaRPr lang="en-US" sz="1600" dirty="0"/>
          </a:p>
        </p:txBody>
      </p:sp>
      <p:pic>
        <p:nvPicPr>
          <p:cNvPr id="1026" name="Picture 2" descr="journals.jpg (500×5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2514600"/>
            <a:ext cx="1626424" cy="1857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bs.twimg.com/media/CrHK2p4W8AA6-4W.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4724400"/>
            <a:ext cx="1371600" cy="18369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ver image Artificial Intellig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909831"/>
            <a:ext cx="1352550" cy="18443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media-cache-ak0.pinimg.com/originals/b2/09/28/b2092850598a4fde75530971932a394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9183" y="4953000"/>
            <a:ext cx="1288817" cy="17721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tcps.acm.org/elements/img/jetc_t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2583" y="2543176"/>
            <a:ext cx="12382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nowpublishers.com/Public-Content/Covers/TC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2522" y="4637994"/>
            <a:ext cx="1343025"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670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563562"/>
          </a:xfrm>
        </p:spPr>
        <p:txBody>
          <a:bodyPr>
            <a:noAutofit/>
          </a:bodyPr>
          <a:lstStyle/>
          <a:p>
            <a:r>
              <a:rPr lang="en-US" sz="3600" dirty="0">
                <a:solidFill>
                  <a:schemeClr val="accent6">
                    <a:lumMod val="75000"/>
                  </a:schemeClr>
                </a:solidFill>
                <a:latin typeface="+mn-lt"/>
                <a:cs typeface="Aharoni" panose="02010803020104030203" pitchFamily="2" charset="-79"/>
              </a:rPr>
              <a:t>Writing Journal Papers – More Detail </a:t>
            </a:r>
            <a:r>
              <a:rPr lang="en-US" sz="3200" dirty="0">
                <a:solidFill>
                  <a:schemeClr val="accent6">
                    <a:lumMod val="75000"/>
                  </a:schemeClr>
                </a:solidFill>
                <a:latin typeface="+mn-lt"/>
                <a:cs typeface="Aharoni" panose="02010803020104030203" pitchFamily="2" charset="-79"/>
              </a:rPr>
              <a:t>1</a:t>
            </a:r>
          </a:p>
        </p:txBody>
      </p:sp>
      <p:sp>
        <p:nvSpPr>
          <p:cNvPr id="5" name="Content Placeholder 4"/>
          <p:cNvSpPr>
            <a:spLocks noGrp="1"/>
          </p:cNvSpPr>
          <p:nvPr>
            <p:ph sz="half" idx="1"/>
          </p:nvPr>
        </p:nvSpPr>
        <p:spPr>
          <a:xfrm>
            <a:off x="228600" y="1543878"/>
            <a:ext cx="8610600" cy="5334000"/>
          </a:xfrm>
        </p:spPr>
        <p:txBody>
          <a:bodyPr>
            <a:noAutofit/>
          </a:bodyPr>
          <a:lstStyle/>
          <a:p>
            <a:r>
              <a:rPr lang="en-US" sz="1800" b="1" dirty="0">
                <a:solidFill>
                  <a:schemeClr val="accent5">
                    <a:lumMod val="75000"/>
                  </a:schemeClr>
                </a:solidFill>
              </a:rPr>
              <a:t>Use the same basic structure for journal and conference papers.  </a:t>
            </a:r>
            <a:r>
              <a:rPr lang="en-US" sz="1800" dirty="0"/>
              <a:t>All guidelines about clear and compelling writing in conference papers apply.</a:t>
            </a:r>
          </a:p>
          <a:p>
            <a:pPr>
              <a:spcBef>
                <a:spcPts val="1800"/>
              </a:spcBef>
            </a:pPr>
            <a:r>
              <a:rPr lang="en-US" sz="1800" b="1" dirty="0">
                <a:solidFill>
                  <a:schemeClr val="accent6">
                    <a:lumMod val="75000"/>
                  </a:schemeClr>
                </a:solidFill>
              </a:rPr>
              <a:t>In a Journal paper, you have more room and are expected to go into greater detail.</a:t>
            </a:r>
          </a:p>
          <a:p>
            <a:pPr lvl="1">
              <a:spcBef>
                <a:spcPts val="600"/>
              </a:spcBef>
            </a:pPr>
            <a:r>
              <a:rPr lang="en-US" sz="1800" b="1" dirty="0">
                <a:solidFill>
                  <a:schemeClr val="accent4"/>
                </a:solidFill>
              </a:rPr>
              <a:t>Reviewers expect to spend more time on these and provide detailed feedback to you.  </a:t>
            </a:r>
          </a:p>
          <a:p>
            <a:pPr lvl="1">
              <a:spcBef>
                <a:spcPts val="600"/>
              </a:spcBef>
            </a:pPr>
            <a:r>
              <a:rPr lang="en-US" sz="1800" dirty="0"/>
              <a:t>Write the paper assuming that every detail will be gone through with a fine-toothed comb.</a:t>
            </a:r>
          </a:p>
          <a:p>
            <a:pPr>
              <a:spcBef>
                <a:spcPts val="1800"/>
              </a:spcBef>
            </a:pPr>
            <a:r>
              <a:rPr lang="en-US" sz="1800" b="1" u="sng" dirty="0">
                <a:solidFill>
                  <a:schemeClr val="accent6">
                    <a:lumMod val="75000"/>
                  </a:schemeClr>
                </a:solidFill>
              </a:rPr>
              <a:t>Differences between Journal and Conference Papers</a:t>
            </a:r>
          </a:p>
          <a:p>
            <a:pPr lvl="1">
              <a:spcBef>
                <a:spcPts val="1200"/>
              </a:spcBef>
            </a:pPr>
            <a:r>
              <a:rPr lang="en-US" sz="1800" b="1" dirty="0">
                <a:solidFill>
                  <a:schemeClr val="accent5">
                    <a:lumMod val="75000"/>
                  </a:schemeClr>
                </a:solidFill>
              </a:rPr>
              <a:t>Introduction  </a:t>
            </a:r>
            <a:r>
              <a:rPr lang="en-US" sz="1800" dirty="0"/>
              <a:t> -- you have a bit more room than a page.  In a 20 page paper, you can spend 2+ pages motivating the problem and your solution.</a:t>
            </a:r>
          </a:p>
          <a:p>
            <a:pPr lvl="1">
              <a:spcBef>
                <a:spcPts val="1200"/>
              </a:spcBef>
            </a:pPr>
            <a:r>
              <a:rPr lang="en-US" sz="1800" b="1" dirty="0">
                <a:solidFill>
                  <a:schemeClr val="accent5">
                    <a:lumMod val="75000"/>
                  </a:schemeClr>
                </a:solidFill>
              </a:rPr>
              <a:t>Related work </a:t>
            </a:r>
            <a:r>
              <a:rPr lang="en-US" sz="1800" dirty="0"/>
              <a:t>– You can go more into detail about what other people have done and where your work fits in.  Remember that you need to </a:t>
            </a:r>
            <a:r>
              <a:rPr lang="en-US" sz="1800" b="1" dirty="0">
                <a:solidFill>
                  <a:schemeClr val="accent5">
                    <a:lumMod val="75000"/>
                  </a:schemeClr>
                </a:solidFill>
              </a:rPr>
              <a:t>both show that your work is different and not put down other’s research</a:t>
            </a:r>
          </a:p>
          <a:p>
            <a:endParaRPr lang="en-US" sz="1200" dirty="0"/>
          </a:p>
        </p:txBody>
      </p:sp>
    </p:spTree>
    <p:extLst>
      <p:ext uri="{BB962C8B-B14F-4D97-AF65-F5344CB8AC3E}">
        <p14:creationId xmlns:p14="http://schemas.microsoft.com/office/powerpoint/2010/main" val="3962461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563562"/>
          </a:xfrm>
        </p:spPr>
        <p:txBody>
          <a:bodyPr>
            <a:noAutofit/>
          </a:bodyPr>
          <a:lstStyle/>
          <a:p>
            <a:r>
              <a:rPr lang="en-US" sz="3600" dirty="0">
                <a:solidFill>
                  <a:schemeClr val="accent6">
                    <a:lumMod val="75000"/>
                  </a:schemeClr>
                </a:solidFill>
                <a:latin typeface="+mn-lt"/>
                <a:cs typeface="Aharoni" panose="02010803020104030203" pitchFamily="2" charset="-79"/>
              </a:rPr>
              <a:t>Writing Journal Papers – More Detail 2</a:t>
            </a:r>
          </a:p>
        </p:txBody>
      </p:sp>
      <p:sp>
        <p:nvSpPr>
          <p:cNvPr id="5" name="Content Placeholder 4"/>
          <p:cNvSpPr>
            <a:spLocks noGrp="1"/>
          </p:cNvSpPr>
          <p:nvPr>
            <p:ph sz="half" idx="1"/>
          </p:nvPr>
        </p:nvSpPr>
        <p:spPr>
          <a:xfrm>
            <a:off x="228600" y="1143000"/>
            <a:ext cx="8686800" cy="5562600"/>
          </a:xfrm>
        </p:spPr>
        <p:txBody>
          <a:bodyPr>
            <a:normAutofit fontScale="55000" lnSpcReduction="20000"/>
          </a:bodyPr>
          <a:lstStyle/>
          <a:p>
            <a:pPr>
              <a:lnSpc>
                <a:spcPct val="120000"/>
              </a:lnSpc>
              <a:spcBef>
                <a:spcPts val="1200"/>
              </a:spcBef>
            </a:pPr>
            <a:r>
              <a:rPr lang="en-US" sz="3600" b="1" u="sng" dirty="0">
                <a:solidFill>
                  <a:schemeClr val="accent6">
                    <a:lumMod val="75000"/>
                  </a:schemeClr>
                </a:solidFill>
              </a:rPr>
              <a:t>Differences between Journal and Conference Papers:</a:t>
            </a:r>
          </a:p>
          <a:p>
            <a:pPr lvl="1">
              <a:lnSpc>
                <a:spcPct val="120000"/>
              </a:lnSpc>
              <a:spcBef>
                <a:spcPts val="1200"/>
              </a:spcBef>
            </a:pPr>
            <a:r>
              <a:rPr lang="en-US" sz="3600" b="1" dirty="0">
                <a:solidFill>
                  <a:schemeClr val="accent5">
                    <a:lumMod val="75000"/>
                  </a:schemeClr>
                </a:solidFill>
              </a:rPr>
              <a:t>Approach</a:t>
            </a:r>
            <a:r>
              <a:rPr lang="en-US" sz="3600" dirty="0"/>
              <a:t> – Provide a detailed methodology that could be reproduced.  Provide enough detail about parameters, hardware, software, data, versions </a:t>
            </a:r>
            <a:r>
              <a:rPr lang="en-US" sz="3600" b="1" dirty="0">
                <a:solidFill>
                  <a:schemeClr val="accent5">
                    <a:lumMod val="75000"/>
                  </a:schemeClr>
                </a:solidFill>
              </a:rPr>
              <a:t>so that someone else could reproduce your results</a:t>
            </a:r>
            <a:r>
              <a:rPr lang="en-US" sz="3600" dirty="0">
                <a:solidFill>
                  <a:schemeClr val="accent5">
                    <a:lumMod val="75000"/>
                  </a:schemeClr>
                </a:solidFill>
              </a:rPr>
              <a:t> </a:t>
            </a:r>
            <a:r>
              <a:rPr lang="en-US" sz="3600" dirty="0"/>
              <a:t>with the same setup if possible.</a:t>
            </a:r>
          </a:p>
          <a:p>
            <a:pPr lvl="1">
              <a:lnSpc>
                <a:spcPct val="120000"/>
              </a:lnSpc>
              <a:spcBef>
                <a:spcPts val="1800"/>
              </a:spcBef>
            </a:pPr>
            <a:r>
              <a:rPr lang="en-US" sz="3600" b="1" dirty="0">
                <a:solidFill>
                  <a:schemeClr val="accent5">
                    <a:lumMod val="75000"/>
                  </a:schemeClr>
                </a:solidFill>
              </a:rPr>
              <a:t>Results</a:t>
            </a:r>
            <a:r>
              <a:rPr lang="en-US" sz="3600" b="1" dirty="0">
                <a:solidFill>
                  <a:schemeClr val="accent4"/>
                </a:solidFill>
              </a:rPr>
              <a:t> </a:t>
            </a:r>
            <a:r>
              <a:rPr lang="en-US" sz="3600" dirty="0"/>
              <a:t>– </a:t>
            </a:r>
            <a:r>
              <a:rPr lang="en-US" sz="3600" b="1" dirty="0">
                <a:solidFill>
                  <a:schemeClr val="accent5">
                    <a:lumMod val="75000"/>
                  </a:schemeClr>
                </a:solidFill>
              </a:rPr>
              <a:t>Explain your results and their significance thoroughly.  </a:t>
            </a:r>
            <a:r>
              <a:rPr lang="en-US" sz="3600" dirty="0"/>
              <a:t>Why did the graph spike?  Under what circumstances was one method better than another?</a:t>
            </a:r>
          </a:p>
          <a:p>
            <a:pPr lvl="1">
              <a:lnSpc>
                <a:spcPct val="120000"/>
              </a:lnSpc>
              <a:spcBef>
                <a:spcPts val="1800"/>
              </a:spcBef>
            </a:pPr>
            <a:r>
              <a:rPr lang="en-US" sz="3600" b="1" dirty="0">
                <a:solidFill>
                  <a:schemeClr val="accent5">
                    <a:lumMod val="75000"/>
                  </a:schemeClr>
                </a:solidFill>
              </a:rPr>
              <a:t>Future Work </a:t>
            </a:r>
            <a:r>
              <a:rPr lang="en-US" sz="3600" dirty="0"/>
              <a:t>– Include future approaches and problems that this work could support.  Spend &lt; 1 page on this.</a:t>
            </a:r>
          </a:p>
          <a:p>
            <a:pPr lvl="1">
              <a:lnSpc>
                <a:spcPct val="120000"/>
              </a:lnSpc>
              <a:spcBef>
                <a:spcPts val="1800"/>
              </a:spcBef>
            </a:pPr>
            <a:r>
              <a:rPr lang="en-US" sz="3600" b="1" dirty="0">
                <a:solidFill>
                  <a:schemeClr val="accent5">
                    <a:lumMod val="75000"/>
                  </a:schemeClr>
                </a:solidFill>
              </a:rPr>
              <a:t>Conclusion</a:t>
            </a:r>
            <a:r>
              <a:rPr lang="en-US" sz="3600" dirty="0"/>
              <a:t> – Make this self-contained and clear.  Spend &lt; 1 page on this.</a:t>
            </a:r>
          </a:p>
          <a:p>
            <a:pPr lvl="1">
              <a:lnSpc>
                <a:spcPct val="120000"/>
              </a:lnSpc>
              <a:spcBef>
                <a:spcPts val="1800"/>
              </a:spcBef>
            </a:pPr>
            <a:r>
              <a:rPr lang="en-US" sz="3600" b="1" dirty="0">
                <a:solidFill>
                  <a:schemeClr val="accent5">
                    <a:lumMod val="75000"/>
                  </a:schemeClr>
                </a:solidFill>
              </a:rPr>
              <a:t>References</a:t>
            </a:r>
            <a:r>
              <a:rPr lang="en-US" sz="3600" dirty="0">
                <a:solidFill>
                  <a:schemeClr val="accent5">
                    <a:lumMod val="75000"/>
                  </a:schemeClr>
                </a:solidFill>
              </a:rPr>
              <a:t> </a:t>
            </a:r>
            <a:r>
              <a:rPr lang="en-US" sz="3600" dirty="0"/>
              <a:t>– Can include even more refs.  Be generous and thorough.</a:t>
            </a:r>
          </a:p>
          <a:p>
            <a:pPr lvl="1">
              <a:lnSpc>
                <a:spcPct val="120000"/>
              </a:lnSpc>
            </a:pPr>
            <a:endParaRPr lang="en-US" b="1" dirty="0">
              <a:solidFill>
                <a:schemeClr val="accent5">
                  <a:lumMod val="60000"/>
                  <a:lumOff val="40000"/>
                </a:schemeClr>
              </a:solidFill>
            </a:endParaRPr>
          </a:p>
          <a:p>
            <a:pPr lvl="1">
              <a:lnSpc>
                <a:spcPct val="120000"/>
              </a:lnSpc>
            </a:pPr>
            <a:endParaRPr lang="en-US" dirty="0"/>
          </a:p>
          <a:p>
            <a:endParaRPr lang="en-US" dirty="0"/>
          </a:p>
        </p:txBody>
      </p:sp>
    </p:spTree>
    <p:extLst>
      <p:ext uri="{BB962C8B-B14F-4D97-AF65-F5344CB8AC3E}">
        <p14:creationId xmlns:p14="http://schemas.microsoft.com/office/powerpoint/2010/main" val="300578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rPr>
              <a:t>Journal papers can be dense but still need to be understandable …</a:t>
            </a:r>
          </a:p>
        </p:txBody>
      </p:sp>
      <p:sp>
        <p:nvSpPr>
          <p:cNvPr id="3" name="Content Placeholder 2"/>
          <p:cNvSpPr>
            <a:spLocks noGrp="1"/>
          </p:cNvSpPr>
          <p:nvPr>
            <p:ph sz="half" idx="1"/>
          </p:nvPr>
        </p:nvSpPr>
        <p:spPr>
          <a:xfrm>
            <a:off x="457200" y="1600200"/>
            <a:ext cx="8077200" cy="4525963"/>
          </a:xfrm>
        </p:spPr>
        <p:txBody>
          <a:bodyPr/>
          <a:lstStyle/>
          <a:p>
            <a:r>
              <a:rPr lang="en-US" dirty="0">
                <a:hlinkClick r:id="rId2"/>
              </a:rPr>
              <a:t>https://datascience.codata.org/articles/10.5334/dsj-2018-019/</a:t>
            </a:r>
          </a:p>
          <a:p>
            <a:r>
              <a:rPr lang="en-US" dirty="0">
                <a:hlinkClick r:id="rId2"/>
              </a:rPr>
              <a:t>https://cacm.acm.org/magazines/2018/4/226372-realizing-the-potential-of-data-science/fulltext</a:t>
            </a:r>
            <a:endParaRPr lang="en-US" dirty="0"/>
          </a:p>
          <a:p>
            <a:endParaRPr lang="en-US" dirty="0"/>
          </a:p>
        </p:txBody>
      </p:sp>
    </p:spTree>
    <p:extLst>
      <p:ext uri="{BB962C8B-B14F-4D97-AF65-F5344CB8AC3E}">
        <p14:creationId xmlns:p14="http://schemas.microsoft.com/office/powerpoint/2010/main" val="44723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10D3-FA4C-6748-B1A6-65BF2A564C50}"/>
              </a:ext>
            </a:extLst>
          </p:cNvPr>
          <p:cNvSpPr>
            <a:spLocks noGrp="1"/>
          </p:cNvSpPr>
          <p:nvPr>
            <p:ph type="title"/>
          </p:nvPr>
        </p:nvSpPr>
        <p:spPr/>
        <p:txBody>
          <a:bodyPr/>
          <a:lstStyle/>
          <a:p>
            <a:r>
              <a:rPr lang="en-US" dirty="0"/>
              <a:t>Not so hard</a:t>
            </a:r>
          </a:p>
        </p:txBody>
      </p:sp>
      <p:sp>
        <p:nvSpPr>
          <p:cNvPr id="3" name="Content Placeholder 2">
            <a:extLst>
              <a:ext uri="{FF2B5EF4-FFF2-40B4-BE49-F238E27FC236}">
                <a16:creationId xmlns:a16="http://schemas.microsoft.com/office/drawing/2014/main" id="{6DB8F29A-27CF-414E-8894-C0EB6601A91A}"/>
              </a:ext>
            </a:extLst>
          </p:cNvPr>
          <p:cNvSpPr>
            <a:spLocks noGrp="1"/>
          </p:cNvSpPr>
          <p:nvPr>
            <p:ph idx="1"/>
          </p:nvPr>
        </p:nvSpPr>
        <p:spPr/>
        <p:txBody>
          <a:bodyPr/>
          <a:lstStyle/>
          <a:p>
            <a:r>
              <a:rPr lang="en-US" dirty="0"/>
              <a:t>Do good work (most important)</a:t>
            </a:r>
          </a:p>
          <a:p>
            <a:r>
              <a:rPr lang="en-US" dirty="0"/>
              <a:t>Write the paper (this talk)</a:t>
            </a:r>
          </a:p>
          <a:p>
            <a:pPr lvl="1"/>
            <a:r>
              <a:rPr lang="en-US" dirty="0"/>
              <a:t>It is your work, not your advisors’</a:t>
            </a:r>
          </a:p>
          <a:p>
            <a:pPr lvl="1"/>
            <a:r>
              <a:rPr lang="en-US" dirty="0"/>
              <a:t>Not really about language, more about the structure and logic</a:t>
            </a:r>
          </a:p>
          <a:p>
            <a:pPr lvl="1"/>
            <a:r>
              <a:rPr lang="en-US" dirty="0"/>
              <a:t>Overcome procrastination</a:t>
            </a:r>
          </a:p>
          <a:p>
            <a:r>
              <a:rPr lang="en-US" dirty="0"/>
              <a:t>Improve over iterations</a:t>
            </a:r>
          </a:p>
          <a:p>
            <a:r>
              <a:rPr lang="en-US" dirty="0"/>
              <a:t>Next paper</a:t>
            </a:r>
          </a:p>
          <a:p>
            <a:endParaRPr lang="en-US" dirty="0"/>
          </a:p>
          <a:p>
            <a:endParaRPr lang="en-US" dirty="0"/>
          </a:p>
        </p:txBody>
      </p:sp>
    </p:spTree>
    <p:extLst>
      <p:ext uri="{BB962C8B-B14F-4D97-AF65-F5344CB8AC3E}">
        <p14:creationId xmlns:p14="http://schemas.microsoft.com/office/powerpoint/2010/main" val="74561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a:noFill/>
        </p:spPr>
        <p:txBody>
          <a:bodyPr>
            <a:noAutofit/>
          </a:bodyPr>
          <a:lstStyle/>
          <a:p>
            <a:r>
              <a:rPr lang="en-US" sz="3600" dirty="0">
                <a:solidFill>
                  <a:schemeClr val="accent6">
                    <a:lumMod val="75000"/>
                  </a:schemeClr>
                </a:solidFill>
                <a:latin typeface="+mn-lt"/>
                <a:cs typeface="Aharoni" panose="02010803020104030203" pitchFamily="2" charset="-79"/>
              </a:rPr>
              <a:t>Optimizing your chances of success (conference and journal papers) </a:t>
            </a:r>
            <a:r>
              <a:rPr lang="en-US" dirty="0">
                <a:solidFill>
                  <a:schemeClr val="accent6">
                    <a:lumMod val="75000"/>
                  </a:schemeClr>
                </a:solidFill>
                <a:latin typeface="+mn-lt"/>
                <a:cs typeface="Aharoni" panose="02010803020104030203" pitchFamily="2" charset="-79"/>
              </a:rPr>
              <a:t>1</a:t>
            </a:r>
            <a:endParaRPr lang="en-US" sz="3600" dirty="0">
              <a:solidFill>
                <a:schemeClr val="accent6">
                  <a:lumMod val="75000"/>
                </a:schemeClr>
              </a:solidFill>
              <a:latin typeface="+mn-lt"/>
              <a:cs typeface="Aharoni" panose="02010803020104030203" pitchFamily="2" charset="-79"/>
            </a:endParaRPr>
          </a:p>
        </p:txBody>
      </p:sp>
      <p:sp>
        <p:nvSpPr>
          <p:cNvPr id="3" name="Content Placeholder 2"/>
          <p:cNvSpPr>
            <a:spLocks noGrp="1"/>
          </p:cNvSpPr>
          <p:nvPr>
            <p:ph idx="1"/>
          </p:nvPr>
        </p:nvSpPr>
        <p:spPr>
          <a:xfrm>
            <a:off x="533400" y="1371600"/>
            <a:ext cx="8382000" cy="5181600"/>
          </a:xfrm>
        </p:spPr>
        <p:txBody>
          <a:bodyPr>
            <a:normAutofit/>
          </a:bodyPr>
          <a:lstStyle/>
          <a:p>
            <a:pPr>
              <a:lnSpc>
                <a:spcPct val="110000"/>
              </a:lnSpc>
              <a:spcBef>
                <a:spcPts val="600"/>
              </a:spcBef>
            </a:pPr>
            <a:r>
              <a:rPr lang="en-US" sz="2000" b="1" dirty="0">
                <a:solidFill>
                  <a:schemeClr val="accent5">
                    <a:lumMod val="75000"/>
                  </a:schemeClr>
                </a:solidFill>
              </a:rPr>
              <a:t>Make the paper easy / fun to read</a:t>
            </a:r>
          </a:p>
          <a:p>
            <a:pPr lvl="1">
              <a:lnSpc>
                <a:spcPct val="110000"/>
              </a:lnSpc>
              <a:spcBef>
                <a:spcPts val="600"/>
              </a:spcBef>
            </a:pPr>
            <a:r>
              <a:rPr lang="en-US" sz="1800" b="1" dirty="0">
                <a:solidFill>
                  <a:schemeClr val="accent6">
                    <a:lumMod val="75000"/>
                  </a:schemeClr>
                </a:solidFill>
              </a:rPr>
              <a:t>Use graphics </a:t>
            </a:r>
            <a:r>
              <a:rPr lang="en-US" sz="1800" dirty="0"/>
              <a:t>to compellingly convey the message</a:t>
            </a:r>
          </a:p>
          <a:p>
            <a:pPr lvl="1">
              <a:lnSpc>
                <a:spcPct val="110000"/>
              </a:lnSpc>
              <a:spcBef>
                <a:spcPts val="600"/>
              </a:spcBef>
            </a:pPr>
            <a:r>
              <a:rPr lang="en-US" sz="1800" dirty="0"/>
              <a:t>Use font / spacing / italics and bolding / section organization / color to make the paper fun to read</a:t>
            </a:r>
          </a:p>
          <a:p>
            <a:pPr lvl="2">
              <a:lnSpc>
                <a:spcPct val="110000"/>
              </a:lnSpc>
              <a:spcBef>
                <a:spcPts val="600"/>
              </a:spcBef>
            </a:pPr>
            <a:r>
              <a:rPr lang="en-US" sz="1600" b="1" dirty="0">
                <a:solidFill>
                  <a:schemeClr val="accent6">
                    <a:lumMod val="75000"/>
                  </a:schemeClr>
                </a:solidFill>
              </a:rPr>
              <a:t>Don’t jam every possible space and use super-small font</a:t>
            </a:r>
          </a:p>
          <a:p>
            <a:pPr lvl="1">
              <a:lnSpc>
                <a:spcPct val="110000"/>
              </a:lnSpc>
              <a:spcBef>
                <a:spcPts val="600"/>
              </a:spcBef>
            </a:pPr>
            <a:r>
              <a:rPr lang="en-US" sz="1800" b="1" dirty="0">
                <a:solidFill>
                  <a:schemeClr val="accent6">
                    <a:lumMod val="75000"/>
                  </a:schemeClr>
                </a:solidFill>
              </a:rPr>
              <a:t>Do multiple drafts </a:t>
            </a:r>
            <a:r>
              <a:rPr lang="en-US" sz="1800" dirty="0"/>
              <a:t>until you get it to a level that will promote your success</a:t>
            </a:r>
          </a:p>
          <a:p>
            <a:pPr>
              <a:lnSpc>
                <a:spcPct val="110000"/>
              </a:lnSpc>
              <a:spcBef>
                <a:spcPts val="1800"/>
              </a:spcBef>
            </a:pPr>
            <a:r>
              <a:rPr lang="en-US" sz="2000" b="1" dirty="0">
                <a:solidFill>
                  <a:schemeClr val="accent5">
                    <a:lumMod val="75000"/>
                  </a:schemeClr>
                </a:solidFill>
              </a:rPr>
              <a:t>Present your work professionally</a:t>
            </a:r>
          </a:p>
          <a:p>
            <a:pPr lvl="1">
              <a:lnSpc>
                <a:spcPct val="110000"/>
              </a:lnSpc>
            </a:pPr>
            <a:r>
              <a:rPr lang="en-US" sz="1800" b="1" dirty="0">
                <a:solidFill>
                  <a:schemeClr val="accent6">
                    <a:lumMod val="75000"/>
                  </a:schemeClr>
                </a:solidFill>
              </a:rPr>
              <a:t>Use “we” </a:t>
            </a:r>
            <a:r>
              <a:rPr lang="en-US" sz="1800" dirty="0"/>
              <a:t>vs. “I”, even if there is only one of you</a:t>
            </a:r>
          </a:p>
          <a:p>
            <a:pPr lvl="1">
              <a:lnSpc>
                <a:spcPct val="110000"/>
              </a:lnSpc>
            </a:pPr>
            <a:r>
              <a:rPr lang="en-US" sz="1800" b="1" dirty="0">
                <a:solidFill>
                  <a:schemeClr val="accent6">
                    <a:lumMod val="75000"/>
                  </a:schemeClr>
                </a:solidFill>
              </a:rPr>
              <a:t>Don’t oversell nor undersell.  </a:t>
            </a:r>
            <a:r>
              <a:rPr lang="en-US" sz="1800" dirty="0"/>
              <a:t>Study how other authors subtly promote the importance of their work without sounding arrogant (the “humblebrag”!).</a:t>
            </a:r>
          </a:p>
          <a:p>
            <a:pPr lvl="1">
              <a:lnSpc>
                <a:spcPct val="110000"/>
              </a:lnSpc>
            </a:pPr>
            <a:r>
              <a:rPr lang="en-US" sz="1800" b="1" dirty="0">
                <a:solidFill>
                  <a:schemeClr val="accent6">
                    <a:lumMod val="75000"/>
                  </a:schemeClr>
                </a:solidFill>
              </a:rPr>
              <a:t>Look at “Best Paper” recipients </a:t>
            </a:r>
            <a:r>
              <a:rPr lang="en-US" sz="1800" dirty="0"/>
              <a:t>in your conference or highly ranked journal articles for good examples of writing and results</a:t>
            </a:r>
          </a:p>
          <a:p>
            <a:pPr lvl="1">
              <a:lnSpc>
                <a:spcPct val="110000"/>
              </a:lnSpc>
            </a:pPr>
            <a:r>
              <a:rPr lang="en-US" sz="1800" b="1" u="sng" dirty="0">
                <a:solidFill>
                  <a:schemeClr val="accent6">
                    <a:lumMod val="75000"/>
                  </a:schemeClr>
                </a:solidFill>
              </a:rPr>
              <a:t>Do not plagiarize </a:t>
            </a:r>
            <a:r>
              <a:rPr lang="en-US" sz="1800" dirty="0"/>
              <a:t>– if you want to refer to something explicitly or implicitly, cite the work and give credit to the authors.</a:t>
            </a:r>
          </a:p>
        </p:txBody>
      </p:sp>
    </p:spTree>
    <p:extLst>
      <p:ext uri="{BB962C8B-B14F-4D97-AF65-F5344CB8AC3E}">
        <p14:creationId xmlns:p14="http://schemas.microsoft.com/office/powerpoint/2010/main" val="1417005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3238"/>
            <a:ext cx="3581400" cy="715962"/>
          </a:xfrm>
          <a:noFill/>
        </p:spPr>
        <p:txBody>
          <a:bodyPr>
            <a:noAutofit/>
          </a:bodyPr>
          <a:lstStyle/>
          <a:p>
            <a:r>
              <a:rPr lang="en-US" sz="3600" dirty="0">
                <a:solidFill>
                  <a:schemeClr val="accent6">
                    <a:lumMod val="75000"/>
                  </a:schemeClr>
                </a:solidFill>
                <a:latin typeface="+mn-lt"/>
                <a:cs typeface="Aharoni" panose="02010803020104030203" pitchFamily="2" charset="-79"/>
              </a:rPr>
              <a:t>Optimizing your chances of success 2</a:t>
            </a:r>
          </a:p>
        </p:txBody>
      </p:sp>
      <p:sp>
        <p:nvSpPr>
          <p:cNvPr id="3" name="Content Placeholder 2"/>
          <p:cNvSpPr>
            <a:spLocks noGrp="1"/>
          </p:cNvSpPr>
          <p:nvPr>
            <p:ph idx="1"/>
          </p:nvPr>
        </p:nvSpPr>
        <p:spPr>
          <a:xfrm>
            <a:off x="457200" y="1674608"/>
            <a:ext cx="7924800" cy="5181600"/>
          </a:xfrm>
        </p:spPr>
        <p:txBody>
          <a:bodyPr>
            <a:normAutofit fontScale="55000" lnSpcReduction="20000"/>
          </a:bodyPr>
          <a:lstStyle/>
          <a:p>
            <a:pPr>
              <a:lnSpc>
                <a:spcPct val="120000"/>
              </a:lnSpc>
            </a:pPr>
            <a:r>
              <a:rPr lang="en-US" b="1" dirty="0">
                <a:solidFill>
                  <a:schemeClr val="accent5">
                    <a:lumMod val="75000"/>
                  </a:schemeClr>
                </a:solidFill>
              </a:rPr>
              <a:t>Be careful about correlation vs. </a:t>
            </a:r>
            <a:br>
              <a:rPr lang="en-US" b="1" dirty="0">
                <a:solidFill>
                  <a:schemeClr val="accent5">
                    <a:lumMod val="75000"/>
                  </a:schemeClr>
                </a:solidFill>
              </a:rPr>
            </a:br>
            <a:r>
              <a:rPr lang="en-US" b="1" dirty="0">
                <a:solidFill>
                  <a:schemeClr val="accent5">
                    <a:lumMod val="75000"/>
                  </a:schemeClr>
                </a:solidFill>
              </a:rPr>
              <a:t>causality:</a:t>
            </a:r>
          </a:p>
          <a:p>
            <a:pPr lvl="1">
              <a:lnSpc>
                <a:spcPct val="120000"/>
              </a:lnSpc>
              <a:spcBef>
                <a:spcPts val="600"/>
              </a:spcBef>
            </a:pPr>
            <a:r>
              <a:rPr lang="en-US" sz="2900" dirty="0"/>
              <a:t>Many phenomena happen </a:t>
            </a:r>
          </a:p>
          <a:p>
            <a:pPr marL="457200" lvl="1" indent="0">
              <a:lnSpc>
                <a:spcPct val="120000"/>
              </a:lnSpc>
              <a:spcBef>
                <a:spcPts val="600"/>
              </a:spcBef>
              <a:buNone/>
            </a:pPr>
            <a:r>
              <a:rPr lang="en-US" sz="2900" dirty="0"/>
              <a:t>together without a causal </a:t>
            </a:r>
          </a:p>
          <a:p>
            <a:pPr marL="457200" lvl="1" indent="0">
              <a:lnSpc>
                <a:spcPct val="120000"/>
              </a:lnSpc>
              <a:spcBef>
                <a:spcPts val="600"/>
              </a:spcBef>
              <a:buNone/>
            </a:pPr>
            <a:r>
              <a:rPr lang="en-US" sz="2900" dirty="0"/>
              <a:t>relationship</a:t>
            </a:r>
          </a:p>
          <a:p>
            <a:pPr>
              <a:lnSpc>
                <a:spcPct val="120000"/>
              </a:lnSpc>
              <a:spcBef>
                <a:spcPts val="1800"/>
              </a:spcBef>
            </a:pPr>
            <a:r>
              <a:rPr lang="en-US" sz="3400" b="1" dirty="0">
                <a:solidFill>
                  <a:schemeClr val="accent5">
                    <a:lumMod val="75000"/>
                  </a:schemeClr>
                </a:solidFill>
              </a:rPr>
              <a:t>Strive to make your work reproducible:</a:t>
            </a:r>
          </a:p>
          <a:p>
            <a:pPr lvl="1">
              <a:lnSpc>
                <a:spcPct val="120000"/>
              </a:lnSpc>
              <a:spcBef>
                <a:spcPts val="600"/>
              </a:spcBef>
            </a:pPr>
            <a:r>
              <a:rPr lang="en-US" sz="2900" dirty="0"/>
              <a:t>Include enough detail about methods, hardware, software, parameters, etc. so that someone could conceivably reproduce your results.  </a:t>
            </a:r>
          </a:p>
          <a:p>
            <a:pPr lvl="1">
              <a:lnSpc>
                <a:spcPct val="120000"/>
              </a:lnSpc>
              <a:spcBef>
                <a:spcPts val="600"/>
              </a:spcBef>
            </a:pPr>
            <a:r>
              <a:rPr lang="en-US" sz="2900" dirty="0"/>
              <a:t>Share code and data when possible.  Issues about what to share and what is competitive advantage still under discussion </a:t>
            </a:r>
            <a:r>
              <a:rPr lang="en-US" sz="2900" dirty="0">
                <a:hlinkClick r:id="rId2"/>
              </a:rPr>
              <a:t>https://web.stanford.edu/~vcs/papers/RoundtableDeclaration2010.pdf</a:t>
            </a:r>
            <a:r>
              <a:rPr lang="en-US" sz="2900" dirty="0"/>
              <a:t> </a:t>
            </a:r>
          </a:p>
          <a:p>
            <a:pPr>
              <a:lnSpc>
                <a:spcPct val="120000"/>
              </a:lnSpc>
              <a:spcBef>
                <a:spcPts val="1800"/>
              </a:spcBef>
            </a:pPr>
            <a:r>
              <a:rPr lang="en-US" sz="3400" b="1" dirty="0">
                <a:solidFill>
                  <a:schemeClr val="accent5">
                    <a:lumMod val="75000"/>
                  </a:schemeClr>
                </a:solidFill>
              </a:rPr>
              <a:t>Use “Red-team” reviewers:</a:t>
            </a:r>
          </a:p>
          <a:p>
            <a:pPr lvl="1">
              <a:lnSpc>
                <a:spcPct val="120000"/>
              </a:lnSpc>
              <a:spcBef>
                <a:spcPts val="600"/>
              </a:spcBef>
            </a:pPr>
            <a:r>
              <a:rPr lang="en-US" sz="2900" dirty="0"/>
              <a:t>Pick knowledgeable and trustworthy colleagues to read and critique your paper.  </a:t>
            </a:r>
          </a:p>
          <a:p>
            <a:pPr lvl="1">
              <a:lnSpc>
                <a:spcPct val="120000"/>
              </a:lnSpc>
              <a:spcBef>
                <a:spcPts val="600"/>
              </a:spcBef>
            </a:pPr>
            <a:r>
              <a:rPr lang="en-US" sz="2900" b="1" dirty="0">
                <a:solidFill>
                  <a:schemeClr val="accent6">
                    <a:lumMod val="75000"/>
                  </a:schemeClr>
                </a:solidFill>
              </a:rPr>
              <a:t>Revise the paper </a:t>
            </a:r>
            <a:r>
              <a:rPr lang="en-US" sz="2900" dirty="0"/>
              <a:t>based on their reactions and their comments on strengths and weaknesses.</a:t>
            </a:r>
          </a:p>
          <a:p>
            <a:pPr lvl="1">
              <a:lnSpc>
                <a:spcPct val="120000"/>
              </a:lnSpc>
              <a:spcBef>
                <a:spcPts val="600"/>
              </a:spcBef>
            </a:pPr>
            <a:endParaRPr lang="en-US" dirty="0"/>
          </a:p>
          <a:p>
            <a:endParaRPr lang="en-US" dirty="0"/>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14" t="34011" r="19574" b="8579"/>
          <a:stretch/>
        </p:blipFill>
        <p:spPr bwMode="auto">
          <a:xfrm>
            <a:off x="3920626" y="274638"/>
            <a:ext cx="5240101" cy="27813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5029200" y="3124200"/>
            <a:ext cx="3601755" cy="276999"/>
          </a:xfrm>
          <a:prstGeom prst="rect">
            <a:avLst/>
          </a:prstGeom>
          <a:noFill/>
        </p:spPr>
        <p:txBody>
          <a:bodyPr wrap="none" rtlCol="0">
            <a:spAutoFit/>
          </a:bodyPr>
          <a:lstStyle/>
          <a:p>
            <a:r>
              <a:rPr lang="en-US" sz="1200" i="1" dirty="0"/>
              <a:t>From http://www.tylervigen.com/spurious-correlations</a:t>
            </a:r>
          </a:p>
        </p:txBody>
      </p:sp>
    </p:spTree>
    <p:extLst>
      <p:ext uri="{BB962C8B-B14F-4D97-AF65-F5344CB8AC3E}">
        <p14:creationId xmlns:p14="http://schemas.microsoft.com/office/powerpoint/2010/main" val="4216695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Autofit/>
          </a:bodyPr>
          <a:lstStyle/>
          <a:p>
            <a:r>
              <a:rPr lang="en-US" sz="3600" dirty="0">
                <a:solidFill>
                  <a:schemeClr val="accent6">
                    <a:lumMod val="75000"/>
                  </a:schemeClr>
                </a:solidFill>
                <a:latin typeface="+mn-lt"/>
                <a:cs typeface="Aharoni" panose="02010803020104030203" pitchFamily="2" charset="-79"/>
              </a:rPr>
              <a:t>Optimizing your chances of success </a:t>
            </a:r>
            <a:r>
              <a:rPr lang="en-US" dirty="0">
                <a:solidFill>
                  <a:schemeClr val="accent6">
                    <a:lumMod val="75000"/>
                  </a:schemeClr>
                </a:solidFill>
                <a:latin typeface="+mn-lt"/>
                <a:cs typeface="Aharoni" panose="02010803020104030203" pitchFamily="2" charset="-79"/>
              </a:rPr>
              <a:t>3</a:t>
            </a:r>
            <a:endParaRPr lang="en-US" sz="3600" dirty="0">
              <a:solidFill>
                <a:schemeClr val="accent6">
                  <a:lumMod val="75000"/>
                </a:schemeClr>
              </a:solidFill>
              <a:latin typeface="+mn-lt"/>
              <a:cs typeface="Aharoni" panose="02010803020104030203" pitchFamily="2" charset="-79"/>
            </a:endParaRPr>
          </a:p>
        </p:txBody>
      </p:sp>
      <p:sp>
        <p:nvSpPr>
          <p:cNvPr id="3" name="Content Placeholder 2"/>
          <p:cNvSpPr>
            <a:spLocks noGrp="1"/>
          </p:cNvSpPr>
          <p:nvPr>
            <p:ph idx="1"/>
          </p:nvPr>
        </p:nvSpPr>
        <p:spPr/>
        <p:txBody>
          <a:bodyPr>
            <a:noAutofit/>
          </a:bodyPr>
          <a:lstStyle/>
          <a:p>
            <a:pPr>
              <a:spcBef>
                <a:spcPts val="1200"/>
              </a:spcBef>
            </a:pPr>
            <a:r>
              <a:rPr lang="en-US" sz="2000" b="1" dirty="0">
                <a:solidFill>
                  <a:schemeClr val="accent5">
                    <a:lumMod val="75000"/>
                  </a:schemeClr>
                </a:solidFill>
              </a:rPr>
              <a:t>Cite your data:</a:t>
            </a:r>
          </a:p>
          <a:p>
            <a:pPr lvl="1">
              <a:spcBef>
                <a:spcPts val="600"/>
              </a:spcBef>
            </a:pPr>
            <a:r>
              <a:rPr lang="en-US" sz="1800" b="1" dirty="0">
                <a:solidFill>
                  <a:schemeClr val="accent6">
                    <a:lumMod val="75000"/>
                  </a:schemeClr>
                </a:solidFill>
              </a:rPr>
              <a:t>Provide a publicly accessible place for your data </a:t>
            </a:r>
            <a:r>
              <a:rPr lang="en-US" sz="1800" dirty="0"/>
              <a:t>– ingesting your data in a public or institutional repository is best if the Journal does not provide repository services.</a:t>
            </a:r>
          </a:p>
          <a:p>
            <a:pPr lvl="1">
              <a:spcBef>
                <a:spcPts val="600"/>
              </a:spcBef>
            </a:pPr>
            <a:r>
              <a:rPr lang="en-US" sz="1800" dirty="0"/>
              <a:t>Create a citation for your data.</a:t>
            </a:r>
          </a:p>
          <a:p>
            <a:pPr lvl="1">
              <a:spcBef>
                <a:spcPts val="600"/>
              </a:spcBef>
            </a:pPr>
            <a:r>
              <a:rPr lang="en-US" sz="1800" dirty="0"/>
              <a:t>Use community practice / standards to refer to your data.  (</a:t>
            </a:r>
            <a:r>
              <a:rPr lang="en-US" sz="1800" dirty="0">
                <a:hlinkClick r:id="rId2"/>
              </a:rPr>
              <a:t>https://www.rd-alliance.org/group/data-citation-wg/outcomes/data-citation-recommendation.html</a:t>
            </a:r>
            <a:r>
              <a:rPr lang="en-US" sz="1800" dirty="0"/>
              <a:t> provides a community approach that includes dynamically changing data sets).  Include relevant metadata.</a:t>
            </a:r>
          </a:p>
          <a:p>
            <a:pPr>
              <a:spcBef>
                <a:spcPts val="2400"/>
              </a:spcBef>
            </a:pPr>
            <a:r>
              <a:rPr lang="en-US" sz="2000" b="1" dirty="0">
                <a:solidFill>
                  <a:schemeClr val="accent5">
                    <a:lumMod val="75000"/>
                  </a:schemeClr>
                </a:solidFill>
              </a:rPr>
              <a:t>Be a nice citizen</a:t>
            </a:r>
          </a:p>
          <a:p>
            <a:pPr lvl="1">
              <a:spcBef>
                <a:spcPts val="600"/>
              </a:spcBef>
            </a:pPr>
            <a:r>
              <a:rPr lang="en-US" sz="1800" dirty="0"/>
              <a:t>Pay attention to page length.  If there are page limits (e.g. in conferences), don’t just make things smaller to fit in. </a:t>
            </a:r>
          </a:p>
          <a:p>
            <a:pPr lvl="1">
              <a:spcBef>
                <a:spcPts val="600"/>
              </a:spcBef>
            </a:pPr>
            <a:r>
              <a:rPr lang="en-US" sz="1800" dirty="0"/>
              <a:t>Be generous with related work – include relevant potential reviewers</a:t>
            </a:r>
          </a:p>
          <a:p>
            <a:pPr lvl="1">
              <a:spcBef>
                <a:spcPts val="600"/>
              </a:spcBef>
            </a:pPr>
            <a:r>
              <a:rPr lang="en-US" sz="1800" dirty="0"/>
              <a:t>Don’t dis others</a:t>
            </a:r>
          </a:p>
          <a:p>
            <a:endParaRPr lang="en-US" sz="1800" dirty="0"/>
          </a:p>
        </p:txBody>
      </p:sp>
    </p:spTree>
    <p:extLst>
      <p:ext uri="{BB962C8B-B14F-4D97-AF65-F5344CB8AC3E}">
        <p14:creationId xmlns:p14="http://schemas.microsoft.com/office/powerpoint/2010/main" val="205329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lumMod val="75000"/>
                  </a:schemeClr>
                </a:solidFill>
                <a:latin typeface="+mn-lt"/>
                <a:cs typeface="Aharoni" panose="02010803020104030203" pitchFamily="2" charset="-79"/>
              </a:rPr>
              <a:t>Op-eds:  A written elevator pitch …</a:t>
            </a:r>
          </a:p>
        </p:txBody>
      </p:sp>
      <p:sp>
        <p:nvSpPr>
          <p:cNvPr id="3" name="Content Placeholder 2"/>
          <p:cNvSpPr>
            <a:spLocks noGrp="1"/>
          </p:cNvSpPr>
          <p:nvPr>
            <p:ph sz="half" idx="1"/>
          </p:nvPr>
        </p:nvSpPr>
        <p:spPr>
          <a:xfrm>
            <a:off x="457200" y="1447800"/>
            <a:ext cx="8305800" cy="5181600"/>
          </a:xfrm>
        </p:spPr>
        <p:txBody>
          <a:bodyPr>
            <a:normAutofit fontScale="85000" lnSpcReduction="20000"/>
          </a:bodyPr>
          <a:lstStyle/>
          <a:p>
            <a:pPr>
              <a:spcBef>
                <a:spcPts val="1200"/>
              </a:spcBef>
            </a:pPr>
            <a:r>
              <a:rPr lang="en-US" dirty="0"/>
              <a:t>An </a:t>
            </a:r>
            <a:r>
              <a:rPr lang="en-US" b="1" dirty="0"/>
              <a:t>Op-ed</a:t>
            </a:r>
            <a:r>
              <a:rPr lang="en-US" dirty="0"/>
              <a:t> is a </a:t>
            </a:r>
            <a:r>
              <a:rPr lang="en-US" u="sng" dirty="0"/>
              <a:t>short</a:t>
            </a:r>
            <a:r>
              <a:rPr lang="en-US" dirty="0"/>
              <a:t> written piece that expresses your opinion.</a:t>
            </a:r>
          </a:p>
          <a:p>
            <a:pPr>
              <a:lnSpc>
                <a:spcPct val="120000"/>
              </a:lnSpc>
              <a:spcBef>
                <a:spcPts val="1200"/>
              </a:spcBef>
            </a:pPr>
            <a:r>
              <a:rPr lang="en-US" b="1" dirty="0">
                <a:solidFill>
                  <a:schemeClr val="accent5">
                    <a:lumMod val="75000"/>
                  </a:schemeClr>
                </a:solidFill>
              </a:rPr>
              <a:t>Audience:  </a:t>
            </a:r>
            <a:r>
              <a:rPr lang="en-US" dirty="0"/>
              <a:t>General public / non-specialists</a:t>
            </a:r>
          </a:p>
          <a:p>
            <a:pPr>
              <a:lnSpc>
                <a:spcPct val="120000"/>
              </a:lnSpc>
              <a:spcBef>
                <a:spcPts val="1200"/>
              </a:spcBef>
            </a:pPr>
            <a:r>
              <a:rPr lang="en-US" b="1" dirty="0"/>
              <a:t>Publication venue:  </a:t>
            </a:r>
            <a:r>
              <a:rPr lang="en-US" dirty="0"/>
              <a:t>Newspaper, magazine, etc.</a:t>
            </a:r>
          </a:p>
          <a:p>
            <a:pPr>
              <a:lnSpc>
                <a:spcPct val="120000"/>
              </a:lnSpc>
              <a:spcBef>
                <a:spcPts val="1200"/>
              </a:spcBef>
            </a:pPr>
            <a:r>
              <a:rPr lang="en-US" b="1" dirty="0"/>
              <a:t>Purpose:  </a:t>
            </a:r>
            <a:r>
              <a:rPr lang="en-US" dirty="0"/>
              <a:t>Persuasively get your point of view across</a:t>
            </a:r>
          </a:p>
          <a:p>
            <a:pPr>
              <a:lnSpc>
                <a:spcPct val="120000"/>
              </a:lnSpc>
              <a:spcBef>
                <a:spcPts val="1200"/>
              </a:spcBef>
            </a:pPr>
            <a:r>
              <a:rPr lang="en-US" b="1" dirty="0">
                <a:solidFill>
                  <a:schemeClr val="accent6">
                    <a:lumMod val="75000"/>
                  </a:schemeClr>
                </a:solidFill>
              </a:rPr>
              <a:t>Op-eds (and blogs) can have tremendous influence on community and stakeholders</a:t>
            </a:r>
          </a:p>
          <a:p>
            <a:pPr lvl="1">
              <a:spcBef>
                <a:spcPts val="1200"/>
              </a:spcBef>
            </a:pPr>
            <a:r>
              <a:rPr lang="en-US" dirty="0"/>
              <a:t>Can establish you as an expert</a:t>
            </a:r>
          </a:p>
          <a:p>
            <a:pPr lvl="1">
              <a:spcBef>
                <a:spcPts val="1200"/>
              </a:spcBef>
            </a:pPr>
            <a:r>
              <a:rPr lang="en-US" dirty="0"/>
              <a:t>Can get your point of view into the national discourse</a:t>
            </a:r>
          </a:p>
          <a:p>
            <a:pPr lvl="1">
              <a:spcBef>
                <a:spcPts val="1200"/>
              </a:spcBef>
            </a:pPr>
            <a:r>
              <a:rPr lang="en-US" dirty="0"/>
              <a:t>Can be useful to your company, project or community</a:t>
            </a:r>
          </a:p>
          <a:p>
            <a:pPr>
              <a:lnSpc>
                <a:spcPct val="120000"/>
              </a:lnSpc>
              <a:spcBef>
                <a:spcPts val="1800"/>
              </a:spcBef>
            </a:pPr>
            <a:r>
              <a:rPr lang="en-US" b="1" dirty="0">
                <a:solidFill>
                  <a:schemeClr val="accent5">
                    <a:lumMod val="75000"/>
                  </a:schemeClr>
                </a:solidFill>
              </a:rPr>
              <a:t>Writing Op-eds can help train you as a persuasive communicator</a:t>
            </a:r>
          </a:p>
        </p:txBody>
      </p:sp>
    </p:spTree>
    <p:extLst>
      <p:ext uri="{BB962C8B-B14F-4D97-AF65-F5344CB8AC3E}">
        <p14:creationId xmlns:p14="http://schemas.microsoft.com/office/powerpoint/2010/main" val="1041743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4400" y="762000"/>
            <a:ext cx="3669792" cy="1143000"/>
          </a:xfrm>
        </p:spPr>
        <p:txBody>
          <a:bodyPr>
            <a:noAutofit/>
          </a:bodyPr>
          <a:lstStyle/>
          <a:p>
            <a:r>
              <a:rPr lang="en-US" sz="3600" dirty="0">
                <a:solidFill>
                  <a:schemeClr val="accent6">
                    <a:lumMod val="75000"/>
                  </a:schemeClr>
                </a:solidFill>
                <a:latin typeface="+mn-lt"/>
                <a:cs typeface="Aharoni" panose="02010803020104030203" pitchFamily="2" charset="-79"/>
              </a:rPr>
              <a:t>Op-Eds give your opinions a voice</a:t>
            </a:r>
          </a:p>
        </p:txBody>
      </p:sp>
      <p:pic>
        <p:nvPicPr>
          <p:cNvPr id="3076" name="Picture 4" descr="http://i.gzn.jp/img/2014/01/09/dna-test-various-results/c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81000"/>
            <a:ext cx="3399184" cy="2634368"/>
          </a:xfrm>
          <a:prstGeom prst="rect">
            <a:avLst/>
          </a:prstGeom>
          <a:noFill/>
          <a:ln>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095" t="10457" r="42190" b="15344"/>
          <a:stretch/>
        </p:blipFill>
        <p:spPr bwMode="auto">
          <a:xfrm>
            <a:off x="990600" y="2427114"/>
            <a:ext cx="3223592" cy="39638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473" t="14752" r="19256" b="5195"/>
          <a:stretch/>
        </p:blipFill>
        <p:spPr bwMode="auto">
          <a:xfrm>
            <a:off x="4800600" y="3505200"/>
            <a:ext cx="4054725" cy="28857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08640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4267200" cy="1143000"/>
          </a:xfrm>
        </p:spPr>
        <p:txBody>
          <a:bodyPr>
            <a:normAutofit fontScale="90000"/>
          </a:bodyPr>
          <a:lstStyle/>
          <a:p>
            <a:pPr algn="l"/>
            <a:r>
              <a:rPr lang="en-US" sz="4000" dirty="0">
                <a:solidFill>
                  <a:schemeClr val="accent6">
                    <a:lumMod val="75000"/>
                  </a:schemeClr>
                </a:solidFill>
                <a:latin typeface="+mn-lt"/>
                <a:cs typeface="Aharoni" panose="02010803020104030203" pitchFamily="2" charset="-79"/>
              </a:rPr>
              <a:t>Op-Eds provide evidenced opinions</a:t>
            </a:r>
          </a:p>
        </p:txBody>
      </p:sp>
      <p:sp>
        <p:nvSpPr>
          <p:cNvPr id="3" name="Content Placeholder 2"/>
          <p:cNvSpPr>
            <a:spLocks noGrp="1"/>
          </p:cNvSpPr>
          <p:nvPr>
            <p:ph idx="1"/>
          </p:nvPr>
        </p:nvSpPr>
        <p:spPr>
          <a:xfrm>
            <a:off x="533400" y="1447800"/>
            <a:ext cx="8001000" cy="5142310"/>
          </a:xfrm>
          <a:noFill/>
        </p:spPr>
        <p:txBody>
          <a:bodyPr>
            <a:normAutofit fontScale="70000" lnSpcReduction="20000"/>
          </a:bodyPr>
          <a:lstStyle/>
          <a:p>
            <a:pPr marL="0" indent="0">
              <a:lnSpc>
                <a:spcPct val="120000"/>
              </a:lnSpc>
              <a:spcBef>
                <a:spcPts val="1200"/>
              </a:spcBef>
              <a:buNone/>
            </a:pPr>
            <a:r>
              <a:rPr lang="en-US" sz="3800" b="1" dirty="0">
                <a:solidFill>
                  <a:schemeClr val="accent5">
                    <a:lumMod val="75000"/>
                  </a:schemeClr>
                </a:solidFill>
              </a:rPr>
              <a:t>Not all Op-Eds are like this, but </a:t>
            </a:r>
            <a:br>
              <a:rPr lang="en-US" sz="3800" b="1" dirty="0">
                <a:solidFill>
                  <a:schemeClr val="accent5">
                    <a:lumMod val="75000"/>
                  </a:schemeClr>
                </a:solidFill>
              </a:rPr>
            </a:br>
            <a:r>
              <a:rPr lang="en-US" sz="3800" b="1" dirty="0">
                <a:solidFill>
                  <a:schemeClr val="accent5">
                    <a:lumMod val="75000"/>
                  </a:schemeClr>
                </a:solidFill>
              </a:rPr>
              <a:t>many good Op-Eds have this </a:t>
            </a:r>
            <a:br>
              <a:rPr lang="en-US" sz="3800" b="1" dirty="0">
                <a:solidFill>
                  <a:schemeClr val="accent5">
                    <a:lumMod val="75000"/>
                  </a:schemeClr>
                </a:solidFill>
              </a:rPr>
            </a:br>
            <a:r>
              <a:rPr lang="en-US" sz="3800" b="1" dirty="0">
                <a:solidFill>
                  <a:schemeClr val="accent5">
                    <a:lumMod val="75000"/>
                  </a:schemeClr>
                </a:solidFill>
              </a:rPr>
              <a:t>structure:</a:t>
            </a:r>
          </a:p>
          <a:p>
            <a:pPr>
              <a:lnSpc>
                <a:spcPct val="120000"/>
              </a:lnSpc>
              <a:spcBef>
                <a:spcPts val="1200"/>
              </a:spcBef>
            </a:pPr>
            <a:r>
              <a:rPr lang="en-US" sz="3100" b="1" dirty="0" err="1">
                <a:solidFill>
                  <a:schemeClr val="accent6">
                    <a:lumMod val="75000"/>
                  </a:schemeClr>
                </a:solidFill>
              </a:rPr>
              <a:t>Lede</a:t>
            </a:r>
            <a:r>
              <a:rPr lang="en-US" sz="3100" dirty="0"/>
              <a:t> – </a:t>
            </a:r>
            <a:r>
              <a:rPr lang="en-US" sz="3100" i="1" dirty="0"/>
              <a:t>Lead-in around a news hook </a:t>
            </a:r>
            <a:br>
              <a:rPr lang="en-US" sz="3100" i="1" dirty="0"/>
            </a:br>
            <a:r>
              <a:rPr lang="en-US" sz="3100" i="1" dirty="0"/>
              <a:t>or personal experience</a:t>
            </a:r>
          </a:p>
          <a:p>
            <a:pPr>
              <a:lnSpc>
                <a:spcPct val="120000"/>
              </a:lnSpc>
              <a:spcBef>
                <a:spcPts val="1200"/>
              </a:spcBef>
            </a:pPr>
            <a:r>
              <a:rPr lang="en-US" sz="3100" b="1" dirty="0">
                <a:solidFill>
                  <a:schemeClr val="accent6">
                    <a:lumMod val="75000"/>
                  </a:schemeClr>
                </a:solidFill>
              </a:rPr>
              <a:t>Thesis </a:t>
            </a:r>
            <a:r>
              <a:rPr lang="en-US" sz="3100" i="1" dirty="0"/>
              <a:t>– your position (explicit or implied)</a:t>
            </a:r>
          </a:p>
          <a:p>
            <a:pPr>
              <a:lnSpc>
                <a:spcPct val="120000"/>
              </a:lnSpc>
              <a:spcBef>
                <a:spcPts val="1200"/>
              </a:spcBef>
            </a:pPr>
            <a:r>
              <a:rPr lang="en-US" sz="3100" b="1" dirty="0">
                <a:solidFill>
                  <a:schemeClr val="accent6">
                    <a:lumMod val="75000"/>
                  </a:schemeClr>
                </a:solidFill>
              </a:rPr>
              <a:t>Argument</a:t>
            </a:r>
            <a:r>
              <a:rPr lang="en-US" sz="3100" i="1" dirty="0">
                <a:solidFill>
                  <a:schemeClr val="accent6">
                    <a:lumMod val="75000"/>
                  </a:schemeClr>
                </a:solidFill>
              </a:rPr>
              <a:t> </a:t>
            </a:r>
            <a:r>
              <a:rPr lang="en-US" sz="3100" i="1" dirty="0"/>
              <a:t>– should be based on evidence (stats, news, reports, expert quotes, scholarship, history, experience).  Arguments often presented as a series of points.</a:t>
            </a:r>
          </a:p>
          <a:p>
            <a:pPr>
              <a:lnSpc>
                <a:spcPct val="120000"/>
              </a:lnSpc>
              <a:spcBef>
                <a:spcPts val="1200"/>
              </a:spcBef>
            </a:pPr>
            <a:r>
              <a:rPr lang="en-US" sz="3100" b="1" dirty="0">
                <a:solidFill>
                  <a:schemeClr val="accent6">
                    <a:lumMod val="75000"/>
                  </a:schemeClr>
                </a:solidFill>
              </a:rPr>
              <a:t>Criticism pre-emption </a:t>
            </a:r>
            <a:r>
              <a:rPr lang="en-US" sz="3100" i="1" dirty="0"/>
              <a:t>– take the lead in acknowledging the flaws in your argument and address potential counter-arguments</a:t>
            </a:r>
          </a:p>
          <a:p>
            <a:pPr>
              <a:lnSpc>
                <a:spcPct val="120000"/>
              </a:lnSpc>
              <a:spcBef>
                <a:spcPts val="1200"/>
              </a:spcBef>
            </a:pPr>
            <a:r>
              <a:rPr lang="en-US" sz="3100" b="1" dirty="0">
                <a:solidFill>
                  <a:schemeClr val="accent6">
                    <a:lumMod val="75000"/>
                  </a:schemeClr>
                </a:solidFill>
              </a:rPr>
              <a:t>Conclusion</a:t>
            </a:r>
            <a:r>
              <a:rPr lang="en-US" sz="3100" b="1" dirty="0">
                <a:solidFill>
                  <a:srgbClr val="FF0000"/>
                </a:solidFill>
              </a:rPr>
              <a:t> </a:t>
            </a:r>
            <a:r>
              <a:rPr lang="en-US" sz="3100" i="1" dirty="0"/>
              <a:t>– circle back to </a:t>
            </a:r>
            <a:r>
              <a:rPr lang="en-US" sz="3100" i="1" dirty="0" err="1"/>
              <a:t>lede</a:t>
            </a:r>
            <a:r>
              <a:rPr lang="en-US" sz="3100" i="1" dirty="0"/>
              <a:t>?</a:t>
            </a:r>
          </a:p>
          <a:p>
            <a:endParaRPr lang="en-US" dirty="0"/>
          </a:p>
        </p:txBody>
      </p:sp>
      <p:sp>
        <p:nvSpPr>
          <p:cNvPr id="4" name="Content Placeholder 2"/>
          <p:cNvSpPr txBox="1">
            <a:spLocks/>
          </p:cNvSpPr>
          <p:nvPr/>
        </p:nvSpPr>
        <p:spPr>
          <a:xfrm>
            <a:off x="6172200" y="304800"/>
            <a:ext cx="2743200" cy="2819400"/>
          </a:xfrm>
          <a:prstGeom prst="rect">
            <a:avLst/>
          </a:prstGeom>
          <a:ln>
            <a:solidFill>
              <a:schemeClr val="accent5">
                <a:lumMod val="60000"/>
                <a:lumOff val="4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b="1" dirty="0" err="1">
                <a:solidFill>
                  <a:schemeClr val="accent4"/>
                </a:solidFill>
              </a:rPr>
              <a:t>Lede</a:t>
            </a:r>
            <a:r>
              <a:rPr lang="en-US" sz="1800" b="1" dirty="0">
                <a:solidFill>
                  <a:schemeClr val="accent4"/>
                </a:solidFill>
              </a:rPr>
              <a:t> Options</a:t>
            </a:r>
          </a:p>
          <a:p>
            <a:pPr>
              <a:lnSpc>
                <a:spcPct val="120000"/>
              </a:lnSpc>
              <a:spcBef>
                <a:spcPts val="0"/>
              </a:spcBef>
            </a:pPr>
            <a:r>
              <a:rPr lang="en-US" sz="1600" dirty="0"/>
              <a:t>Current news </a:t>
            </a:r>
          </a:p>
          <a:p>
            <a:pPr>
              <a:lnSpc>
                <a:spcPct val="120000"/>
              </a:lnSpc>
              <a:spcBef>
                <a:spcPts val="0"/>
              </a:spcBef>
            </a:pPr>
            <a:r>
              <a:rPr lang="en-US" sz="1600" dirty="0"/>
              <a:t>Dramatic or personal anecdote</a:t>
            </a:r>
          </a:p>
          <a:p>
            <a:pPr>
              <a:lnSpc>
                <a:spcPct val="120000"/>
              </a:lnSpc>
              <a:spcBef>
                <a:spcPts val="0"/>
              </a:spcBef>
            </a:pPr>
            <a:r>
              <a:rPr lang="en-US" sz="1600" dirty="0"/>
              <a:t>Reference to popular culture or twist on conventional wisdom</a:t>
            </a:r>
          </a:p>
          <a:p>
            <a:pPr>
              <a:lnSpc>
                <a:spcPct val="120000"/>
              </a:lnSpc>
              <a:spcBef>
                <a:spcPts val="0"/>
              </a:spcBef>
            </a:pPr>
            <a:r>
              <a:rPr lang="en-US" sz="1600" dirty="0"/>
              <a:t>Anniversary of an event </a:t>
            </a:r>
          </a:p>
          <a:p>
            <a:pPr>
              <a:lnSpc>
                <a:spcPct val="120000"/>
              </a:lnSpc>
              <a:spcBef>
                <a:spcPts val="0"/>
              </a:spcBef>
            </a:pPr>
            <a:r>
              <a:rPr lang="en-US" sz="1600" dirty="0"/>
              <a:t>Major new study</a:t>
            </a:r>
          </a:p>
        </p:txBody>
      </p:sp>
    </p:spTree>
    <p:extLst>
      <p:ext uri="{BB962C8B-B14F-4D97-AF65-F5344CB8AC3E}">
        <p14:creationId xmlns:p14="http://schemas.microsoft.com/office/powerpoint/2010/main" val="1515556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 y="152400"/>
            <a:ext cx="8778240" cy="1143000"/>
          </a:xfrm>
          <a:noFill/>
        </p:spPr>
        <p:txBody>
          <a:bodyPr>
            <a:normAutofit fontScale="90000"/>
          </a:bodyPr>
          <a:lstStyle/>
          <a:p>
            <a:r>
              <a:rPr lang="en-US" sz="3600" dirty="0">
                <a:solidFill>
                  <a:schemeClr val="accent6">
                    <a:lumMod val="75000"/>
                  </a:schemeClr>
                </a:solidFill>
                <a:latin typeface="+mn-lt"/>
                <a:cs typeface="Aharoni" panose="02010803020104030203" pitchFamily="2" charset="-79"/>
              </a:rPr>
              <a:t>Op-Ed Tips (also great tips for any “elevator pitch” type of communication)</a:t>
            </a:r>
          </a:p>
        </p:txBody>
      </p:sp>
      <p:sp>
        <p:nvSpPr>
          <p:cNvPr id="3" name="Content Placeholder 2"/>
          <p:cNvSpPr>
            <a:spLocks noGrp="1"/>
          </p:cNvSpPr>
          <p:nvPr>
            <p:ph idx="1"/>
          </p:nvPr>
        </p:nvSpPr>
        <p:spPr>
          <a:xfrm>
            <a:off x="304800" y="1676399"/>
            <a:ext cx="8153400" cy="4766101"/>
          </a:xfrm>
        </p:spPr>
        <p:txBody>
          <a:bodyPr>
            <a:noAutofit/>
          </a:bodyPr>
          <a:lstStyle/>
          <a:p>
            <a:pPr>
              <a:spcBef>
                <a:spcPts val="1800"/>
              </a:spcBef>
            </a:pPr>
            <a:r>
              <a:rPr lang="en-US" sz="2200" b="1" dirty="0">
                <a:solidFill>
                  <a:schemeClr val="accent5">
                    <a:lumMod val="75000"/>
                  </a:schemeClr>
                </a:solidFill>
              </a:rPr>
              <a:t>Write in a way that generic smart people can relate to</a:t>
            </a:r>
            <a:r>
              <a:rPr lang="en-US" sz="2200" dirty="0"/>
              <a:t>; don’t assume they know your discipline.  </a:t>
            </a:r>
          </a:p>
          <a:p>
            <a:pPr>
              <a:spcBef>
                <a:spcPts val="1800"/>
              </a:spcBef>
            </a:pPr>
            <a:r>
              <a:rPr lang="en-US" sz="2200" b="1" dirty="0">
                <a:solidFill>
                  <a:schemeClr val="accent5">
                    <a:lumMod val="75000"/>
                  </a:schemeClr>
                </a:solidFill>
              </a:rPr>
              <a:t>Don’t use buzzwords or talk “inside baseball” </a:t>
            </a:r>
            <a:r>
              <a:rPr lang="en-US" sz="2200" dirty="0"/>
              <a:t>without explaining things.</a:t>
            </a:r>
          </a:p>
          <a:p>
            <a:pPr>
              <a:spcBef>
                <a:spcPts val="1800"/>
              </a:spcBef>
            </a:pPr>
            <a:r>
              <a:rPr lang="en-US" sz="2200" b="1" dirty="0">
                <a:solidFill>
                  <a:schemeClr val="accent5">
                    <a:lumMod val="75000"/>
                  </a:schemeClr>
                </a:solidFill>
              </a:rPr>
              <a:t>Make it short and compelling </a:t>
            </a:r>
            <a:r>
              <a:rPr lang="en-US" sz="2200" dirty="0"/>
              <a:t>-- Pay attention to publication word count – op-eds are often less than 1000 words</a:t>
            </a:r>
          </a:p>
          <a:p>
            <a:pPr>
              <a:spcBef>
                <a:spcPts val="1800"/>
              </a:spcBef>
            </a:pPr>
            <a:r>
              <a:rPr lang="en-US" sz="2200" b="1" dirty="0">
                <a:solidFill>
                  <a:schemeClr val="accent5">
                    <a:lumMod val="75000"/>
                  </a:schemeClr>
                </a:solidFill>
              </a:rPr>
              <a:t>The final version may be reviewed and/or edited </a:t>
            </a:r>
            <a:r>
              <a:rPr lang="en-US" sz="2200" dirty="0"/>
              <a:t>– what you send in may not be the final draft</a:t>
            </a:r>
          </a:p>
          <a:p>
            <a:pPr>
              <a:spcBef>
                <a:spcPts val="1800"/>
              </a:spcBef>
            </a:pPr>
            <a:r>
              <a:rPr lang="en-US" sz="2200" b="1" dirty="0">
                <a:solidFill>
                  <a:schemeClr val="accent5">
                    <a:lumMod val="75000"/>
                  </a:schemeClr>
                </a:solidFill>
              </a:rPr>
              <a:t>Do your homework </a:t>
            </a:r>
            <a:r>
              <a:rPr lang="en-US" sz="2200" dirty="0"/>
              <a:t>– everyone will read this</a:t>
            </a:r>
          </a:p>
          <a:p>
            <a:pPr>
              <a:spcBef>
                <a:spcPts val="1800"/>
              </a:spcBef>
            </a:pPr>
            <a:r>
              <a:rPr lang="en-US" sz="2200" b="1" dirty="0">
                <a:solidFill>
                  <a:schemeClr val="accent5">
                    <a:lumMod val="75000"/>
                  </a:schemeClr>
                </a:solidFill>
              </a:rPr>
              <a:t>Be prepared for feedback </a:t>
            </a:r>
            <a:r>
              <a:rPr lang="en-US" sz="2200" dirty="0"/>
              <a:t>– comments, tweets, etc.</a:t>
            </a:r>
          </a:p>
        </p:txBody>
      </p:sp>
    </p:spTree>
    <p:extLst>
      <p:ext uri="{BB962C8B-B14F-4D97-AF65-F5344CB8AC3E}">
        <p14:creationId xmlns:p14="http://schemas.microsoft.com/office/powerpoint/2010/main" val="4078023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a:solidFill>
                  <a:schemeClr val="accent6">
                    <a:lumMod val="75000"/>
                  </a:schemeClr>
                </a:solidFill>
                <a:latin typeface="+mn-lt"/>
                <a:cs typeface="Aharoni" panose="02010803020104030203" pitchFamily="2" charset="-79"/>
              </a:rPr>
              <a:t>Keep at it</a:t>
            </a:r>
          </a:p>
        </p:txBody>
      </p:sp>
      <p:sp>
        <p:nvSpPr>
          <p:cNvPr id="3" name="Content Placeholder 2"/>
          <p:cNvSpPr>
            <a:spLocks noGrp="1"/>
          </p:cNvSpPr>
          <p:nvPr>
            <p:ph idx="1"/>
          </p:nvPr>
        </p:nvSpPr>
        <p:spPr>
          <a:xfrm>
            <a:off x="533400" y="1143000"/>
            <a:ext cx="8229600" cy="5135563"/>
          </a:xfrm>
        </p:spPr>
        <p:txBody>
          <a:bodyPr>
            <a:normAutofit fontScale="85000" lnSpcReduction="10000"/>
          </a:bodyPr>
          <a:lstStyle/>
          <a:p>
            <a:pPr>
              <a:lnSpc>
                <a:spcPct val="120000"/>
              </a:lnSpc>
              <a:spcBef>
                <a:spcPts val="600"/>
              </a:spcBef>
            </a:pPr>
            <a:r>
              <a:rPr lang="en-US" sz="2800" dirty="0"/>
              <a:t>Writing is a useful skill no matter what job you have</a:t>
            </a:r>
          </a:p>
          <a:p>
            <a:pPr>
              <a:lnSpc>
                <a:spcPct val="120000"/>
              </a:lnSpc>
              <a:spcBef>
                <a:spcPts val="600"/>
              </a:spcBef>
            </a:pPr>
            <a:r>
              <a:rPr lang="en-US" sz="2800" dirty="0"/>
              <a:t>Good writing takes </a:t>
            </a:r>
            <a:r>
              <a:rPr lang="en-US" sz="2800" b="1" dirty="0">
                <a:solidFill>
                  <a:schemeClr val="accent6">
                    <a:lumMod val="75000"/>
                  </a:schemeClr>
                </a:solidFill>
              </a:rPr>
              <a:t>effort</a:t>
            </a:r>
            <a:r>
              <a:rPr lang="en-US" sz="2800" dirty="0"/>
              <a:t>.  Better writing takes </a:t>
            </a:r>
            <a:r>
              <a:rPr lang="en-US" sz="2800" b="1" dirty="0">
                <a:solidFill>
                  <a:schemeClr val="accent6">
                    <a:lumMod val="75000"/>
                  </a:schemeClr>
                </a:solidFill>
              </a:rPr>
              <a:t>practice</a:t>
            </a:r>
            <a:r>
              <a:rPr lang="en-US" sz="2800" dirty="0">
                <a:solidFill>
                  <a:schemeClr val="accent4"/>
                </a:solidFill>
              </a:rPr>
              <a:t>.</a:t>
            </a:r>
            <a:r>
              <a:rPr lang="en-US" sz="2800" dirty="0"/>
              <a:t>  You will keep improving your writing throughout your career.  </a:t>
            </a:r>
          </a:p>
          <a:p>
            <a:pPr>
              <a:lnSpc>
                <a:spcPct val="120000"/>
              </a:lnSpc>
              <a:spcBef>
                <a:spcPts val="600"/>
              </a:spcBef>
            </a:pPr>
            <a:r>
              <a:rPr lang="en-US" sz="2800" dirty="0"/>
              <a:t>If you don’t get accepted … </a:t>
            </a:r>
            <a:r>
              <a:rPr lang="en-US" sz="2800" b="1" dirty="0">
                <a:solidFill>
                  <a:schemeClr val="accent5">
                    <a:lumMod val="75000"/>
                  </a:schemeClr>
                </a:solidFill>
              </a:rPr>
              <a:t>Don’t give up</a:t>
            </a:r>
          </a:p>
          <a:p>
            <a:pPr lvl="1">
              <a:lnSpc>
                <a:spcPct val="120000"/>
              </a:lnSpc>
              <a:spcBef>
                <a:spcPts val="600"/>
              </a:spcBef>
            </a:pPr>
            <a:r>
              <a:rPr lang="en-US" sz="2400" dirty="0"/>
              <a:t>“Bounce”/improve the work!</a:t>
            </a:r>
          </a:p>
          <a:p>
            <a:pPr lvl="1">
              <a:lnSpc>
                <a:spcPct val="120000"/>
              </a:lnSpc>
              <a:spcBef>
                <a:spcPts val="600"/>
              </a:spcBef>
            </a:pPr>
            <a:r>
              <a:rPr lang="en-US" sz="2400" dirty="0"/>
              <a:t>Get over it, look at the reviews and improve the piece</a:t>
            </a:r>
          </a:p>
          <a:p>
            <a:pPr lvl="1">
              <a:lnSpc>
                <a:spcPct val="120000"/>
              </a:lnSpc>
              <a:spcBef>
                <a:spcPts val="600"/>
              </a:spcBef>
            </a:pPr>
            <a:r>
              <a:rPr lang="en-US" sz="2400" dirty="0"/>
              <a:t>Get more results if needed</a:t>
            </a:r>
          </a:p>
          <a:p>
            <a:pPr lvl="1">
              <a:lnSpc>
                <a:spcPct val="120000"/>
              </a:lnSpc>
              <a:spcBef>
                <a:spcPts val="600"/>
              </a:spcBef>
            </a:pPr>
            <a:r>
              <a:rPr lang="en-US" sz="2400" dirty="0"/>
              <a:t>Ask for help from your network</a:t>
            </a:r>
          </a:p>
          <a:p>
            <a:pPr lvl="1">
              <a:lnSpc>
                <a:spcPct val="120000"/>
              </a:lnSpc>
              <a:spcBef>
                <a:spcPts val="600"/>
              </a:spcBef>
            </a:pPr>
            <a:r>
              <a:rPr lang="en-US" sz="2400" dirty="0"/>
              <a:t>Send it somewhere else (or for another round)</a:t>
            </a:r>
          </a:p>
          <a:p>
            <a:pPr marL="457200" lvl="1" indent="0">
              <a:spcBef>
                <a:spcPts val="600"/>
              </a:spcBef>
              <a:buNone/>
            </a:pPr>
            <a:endParaRPr lang="en-US" sz="2000" dirty="0"/>
          </a:p>
          <a:p>
            <a:pPr>
              <a:spcBef>
                <a:spcPts val="2400"/>
              </a:spcBef>
            </a:pPr>
            <a:r>
              <a:rPr lang="en-US" sz="2200" i="1" dirty="0"/>
              <a:t>Good reference for all of these concepts with additional details at </a:t>
            </a:r>
            <a:r>
              <a:rPr lang="en-US" sz="2200" i="1" dirty="0">
                <a:hlinkClick r:id="rId2"/>
              </a:rPr>
              <a:t>http://www.cs.ucr.edu/~eamonn/Keogh_SIGKDD09_tutorial.pdf</a:t>
            </a:r>
            <a:r>
              <a:rPr lang="en-US" sz="2200" i="1" dirty="0"/>
              <a:t> </a:t>
            </a:r>
          </a:p>
        </p:txBody>
      </p:sp>
    </p:spTree>
    <p:extLst>
      <p:ext uri="{BB962C8B-B14F-4D97-AF65-F5344CB8AC3E}">
        <p14:creationId xmlns:p14="http://schemas.microsoft.com/office/powerpoint/2010/main" val="127523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chemeClr val="accent6">
                    <a:lumMod val="75000"/>
                  </a:schemeClr>
                </a:solidFill>
                <a:latin typeface="Gisha" panose="020B0502040204020203" pitchFamily="34" charset="-79"/>
                <a:cs typeface="Gisha" panose="020B0502040204020203" pitchFamily="34" charset="-79"/>
              </a:rPr>
              <a:t>Getting ahead entails good ideas communicated well </a:t>
            </a:r>
          </a:p>
        </p:txBody>
      </p:sp>
      <p:sp>
        <p:nvSpPr>
          <p:cNvPr id="3" name="Content Placeholder 2"/>
          <p:cNvSpPr>
            <a:spLocks noGrp="1"/>
          </p:cNvSpPr>
          <p:nvPr>
            <p:ph idx="1"/>
          </p:nvPr>
        </p:nvSpPr>
        <p:spPr>
          <a:xfrm>
            <a:off x="381000" y="1600200"/>
            <a:ext cx="8564880" cy="4800600"/>
          </a:xfrm>
        </p:spPr>
        <p:txBody>
          <a:bodyPr>
            <a:normAutofit fontScale="92500" lnSpcReduction="10000"/>
          </a:bodyPr>
          <a:lstStyle/>
          <a:p>
            <a:pPr>
              <a:lnSpc>
                <a:spcPct val="110000"/>
              </a:lnSpc>
            </a:pPr>
            <a:r>
              <a:rPr lang="en-US" b="1" dirty="0">
                <a:cs typeface="Gisha" panose="020B0502040204020203" pitchFamily="34" charset="-79"/>
              </a:rPr>
              <a:t>Success in research </a:t>
            </a:r>
            <a:r>
              <a:rPr lang="en-US" dirty="0">
                <a:cs typeface="Gisha" panose="020B0502040204020203" pitchFamily="34" charset="-79"/>
              </a:rPr>
              <a:t>= good results + good communication about your results</a:t>
            </a:r>
          </a:p>
          <a:p>
            <a:pPr>
              <a:lnSpc>
                <a:spcPct val="110000"/>
              </a:lnSpc>
              <a:spcBef>
                <a:spcPts val="1200"/>
              </a:spcBef>
            </a:pPr>
            <a:r>
              <a:rPr lang="en-US" b="1" dirty="0">
                <a:cs typeface="Gisha" panose="020B0502040204020203" pitchFamily="34" charset="-79"/>
              </a:rPr>
              <a:t>Success in business </a:t>
            </a:r>
            <a:r>
              <a:rPr lang="en-US" dirty="0">
                <a:cs typeface="Gisha" panose="020B0502040204020203" pitchFamily="34" charset="-79"/>
              </a:rPr>
              <a:t>= good ideas + good follow-through + good communication about your work</a:t>
            </a:r>
          </a:p>
          <a:p>
            <a:pPr>
              <a:lnSpc>
                <a:spcPct val="110000"/>
              </a:lnSpc>
              <a:spcBef>
                <a:spcPts val="1200"/>
              </a:spcBef>
            </a:pPr>
            <a:r>
              <a:rPr lang="en-US" b="1" dirty="0">
                <a:solidFill>
                  <a:schemeClr val="accent5">
                    <a:lumMod val="75000"/>
                  </a:schemeClr>
                </a:solidFill>
                <a:cs typeface="Gisha" panose="020B0502040204020203" pitchFamily="34" charset="-79"/>
              </a:rPr>
              <a:t>Good communication </a:t>
            </a:r>
            <a:r>
              <a:rPr lang="en-US" dirty="0">
                <a:cs typeface="Gisha" panose="020B0502040204020203" pitchFamily="34" charset="-79"/>
              </a:rPr>
              <a:t>=</a:t>
            </a:r>
          </a:p>
          <a:p>
            <a:pPr lvl="1">
              <a:lnSpc>
                <a:spcPct val="110000"/>
              </a:lnSpc>
              <a:spcBef>
                <a:spcPts val="600"/>
              </a:spcBef>
            </a:pPr>
            <a:r>
              <a:rPr lang="en-US" dirty="0">
                <a:cs typeface="Gisha" panose="020B0502040204020203" pitchFamily="34" charset="-79"/>
              </a:rPr>
              <a:t>“Elevator pitch” for professional conversations</a:t>
            </a:r>
          </a:p>
          <a:p>
            <a:pPr lvl="1">
              <a:lnSpc>
                <a:spcPct val="110000"/>
              </a:lnSpc>
              <a:spcBef>
                <a:spcPts val="600"/>
              </a:spcBef>
            </a:pPr>
            <a:r>
              <a:rPr lang="en-US" dirty="0">
                <a:cs typeface="Gisha" panose="020B0502040204020203" pitchFamily="34" charset="-79"/>
              </a:rPr>
              <a:t>Good presentations</a:t>
            </a:r>
          </a:p>
          <a:p>
            <a:pPr lvl="1">
              <a:lnSpc>
                <a:spcPct val="110000"/>
              </a:lnSpc>
              <a:spcBef>
                <a:spcPts val="600"/>
              </a:spcBef>
            </a:pPr>
            <a:r>
              <a:rPr lang="en-US" dirty="0">
                <a:cs typeface="Gisha" panose="020B0502040204020203" pitchFamily="34" charset="-79"/>
              </a:rPr>
              <a:t>Good writing</a:t>
            </a:r>
          </a:p>
          <a:p>
            <a:pPr lvl="2">
              <a:lnSpc>
                <a:spcPct val="110000"/>
              </a:lnSpc>
              <a:spcBef>
                <a:spcPts val="600"/>
              </a:spcBef>
            </a:pPr>
            <a:r>
              <a:rPr lang="en-US" dirty="0">
                <a:cs typeface="Gisha" panose="020B0502040204020203" pitchFamily="34" charset="-79"/>
              </a:rPr>
              <a:t>Conferences, journals, proposals, reports, white papers, etc.</a:t>
            </a:r>
          </a:p>
        </p:txBody>
      </p:sp>
    </p:spTree>
    <p:extLst>
      <p:ext uri="{BB962C8B-B14F-4D97-AF65-F5344CB8AC3E}">
        <p14:creationId xmlns:p14="http://schemas.microsoft.com/office/powerpoint/2010/main" val="299438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chemeClr val="accent6">
                    <a:lumMod val="75000"/>
                  </a:schemeClr>
                </a:solidFill>
                <a:effectLst/>
                <a:latin typeface="Gisha" panose="020B0502040204020203" pitchFamily="34" charset="-79"/>
                <a:cs typeface="Gisha" panose="020B0502040204020203" pitchFamily="34" charset="-79"/>
              </a:rPr>
              <a:t>Writing as a Communications Vehicle</a:t>
            </a:r>
          </a:p>
        </p:txBody>
      </p:sp>
      <p:sp>
        <p:nvSpPr>
          <p:cNvPr id="3" name="Content Placeholder 2"/>
          <p:cNvSpPr>
            <a:spLocks noGrp="1"/>
          </p:cNvSpPr>
          <p:nvPr>
            <p:ph idx="1"/>
          </p:nvPr>
        </p:nvSpPr>
        <p:spPr>
          <a:xfrm>
            <a:off x="381000" y="1524000"/>
            <a:ext cx="8552688" cy="4724400"/>
          </a:xfrm>
        </p:spPr>
        <p:txBody>
          <a:bodyPr>
            <a:noAutofit/>
          </a:bodyPr>
          <a:lstStyle/>
          <a:p>
            <a:pPr marL="0" indent="0" algn="ctr">
              <a:spcBef>
                <a:spcPts val="600"/>
              </a:spcBef>
              <a:buNone/>
            </a:pPr>
            <a:r>
              <a:rPr lang="en-US" sz="2400" b="1" i="1" dirty="0">
                <a:solidFill>
                  <a:schemeClr val="accent5">
                    <a:lumMod val="75000"/>
                  </a:schemeClr>
                </a:solidFill>
                <a:cs typeface="Gisha" panose="020B0502040204020203" pitchFamily="34" charset="-79"/>
              </a:rPr>
              <a:t>Writing exists in a cultural context.  </a:t>
            </a:r>
            <a:r>
              <a:rPr lang="en-US" sz="2400" i="1" dirty="0">
                <a:cs typeface="Gisha" panose="020B0502040204020203" pitchFamily="34" charset="-79"/>
              </a:rPr>
              <a:t>Know your professional culture and how it communicates.  Your writing should be in the same style as others in your group and should be </a:t>
            </a:r>
            <a:r>
              <a:rPr lang="en-US" sz="2400" b="1" i="1" dirty="0">
                <a:solidFill>
                  <a:schemeClr val="accent6">
                    <a:lumMod val="75000"/>
                  </a:schemeClr>
                </a:solidFill>
                <a:cs typeface="Gisha" panose="020B0502040204020203" pitchFamily="34" charset="-79"/>
              </a:rPr>
              <a:t>optimized for your reader.</a:t>
            </a:r>
            <a:endParaRPr lang="en-US" sz="2000" dirty="0">
              <a:solidFill>
                <a:schemeClr val="accent6">
                  <a:lumMod val="75000"/>
                </a:schemeClr>
              </a:solidFill>
              <a:cs typeface="Gisha" panose="020B0502040204020203" pitchFamily="34" charset="-79"/>
            </a:endParaRPr>
          </a:p>
          <a:p>
            <a:pPr>
              <a:spcBef>
                <a:spcPts val="1800"/>
              </a:spcBef>
            </a:pPr>
            <a:r>
              <a:rPr lang="en-US" sz="2400" b="1" dirty="0">
                <a:cs typeface="Gisha" panose="020B0502040204020203" pitchFamily="34" charset="-79"/>
              </a:rPr>
              <a:t>Why are you doing this?  </a:t>
            </a:r>
            <a:r>
              <a:rPr lang="en-US" sz="2400" dirty="0">
                <a:cs typeface="Gisha" panose="020B0502040204020203" pitchFamily="34" charset="-79"/>
              </a:rPr>
              <a:t>(What purpose does your paper serve?)</a:t>
            </a:r>
          </a:p>
          <a:p>
            <a:pPr lvl="1">
              <a:spcBef>
                <a:spcPts val="0"/>
              </a:spcBef>
            </a:pPr>
            <a:r>
              <a:rPr lang="en-US" sz="2000" dirty="0">
                <a:cs typeface="Gisha" panose="020B0502040204020203" pitchFamily="34" charset="-79"/>
              </a:rPr>
              <a:t>Raising awareness for your work?</a:t>
            </a:r>
          </a:p>
          <a:p>
            <a:pPr lvl="1">
              <a:spcBef>
                <a:spcPts val="0"/>
              </a:spcBef>
            </a:pPr>
            <a:r>
              <a:rPr lang="en-US" sz="2000" dirty="0">
                <a:cs typeface="Gisha" panose="020B0502040204020203" pitchFamily="34" charset="-79"/>
              </a:rPr>
              <a:t>Building your credibility as an expert?</a:t>
            </a:r>
          </a:p>
          <a:p>
            <a:pPr lvl="1">
              <a:spcBef>
                <a:spcPts val="0"/>
              </a:spcBef>
            </a:pPr>
            <a:r>
              <a:rPr lang="en-US" sz="2000" dirty="0">
                <a:cs typeface="Gisha" panose="020B0502040204020203" pitchFamily="34" charset="-79"/>
              </a:rPr>
              <a:t>Documenting work for the scholarly record?</a:t>
            </a:r>
          </a:p>
          <a:p>
            <a:pPr>
              <a:spcBef>
                <a:spcPts val="1200"/>
              </a:spcBef>
            </a:pPr>
            <a:r>
              <a:rPr lang="en-US" sz="2400" b="1" dirty="0">
                <a:cs typeface="Gisha" panose="020B0502040204020203" pitchFamily="34" charset="-79"/>
              </a:rPr>
              <a:t>Who is your audience?</a:t>
            </a:r>
          </a:p>
          <a:p>
            <a:pPr lvl="1">
              <a:spcBef>
                <a:spcPts val="0"/>
              </a:spcBef>
            </a:pPr>
            <a:r>
              <a:rPr lang="en-US" sz="2000" dirty="0">
                <a:cs typeface="Gisha" panose="020B0502040204020203" pitchFamily="34" charset="-79"/>
              </a:rPr>
              <a:t>Specialists?  Stakeholders?  The public?</a:t>
            </a:r>
          </a:p>
          <a:p>
            <a:pPr>
              <a:spcBef>
                <a:spcPts val="1200"/>
              </a:spcBef>
            </a:pPr>
            <a:r>
              <a:rPr lang="en-US" sz="2400" b="1" dirty="0">
                <a:cs typeface="Gisha" panose="020B0502040204020203" pitchFamily="34" charset="-79"/>
              </a:rPr>
              <a:t>What is your story?  </a:t>
            </a:r>
          </a:p>
          <a:p>
            <a:pPr lvl="1">
              <a:spcBef>
                <a:spcPts val="0"/>
              </a:spcBef>
            </a:pPr>
            <a:r>
              <a:rPr lang="en-US" sz="2000" dirty="0">
                <a:cs typeface="Gisha" panose="020B0502040204020203" pitchFamily="34" charset="-79"/>
              </a:rPr>
              <a:t>What is important about it?</a:t>
            </a:r>
          </a:p>
          <a:p>
            <a:pPr lvl="1">
              <a:spcBef>
                <a:spcPts val="0"/>
              </a:spcBef>
            </a:pPr>
            <a:r>
              <a:rPr lang="en-US" sz="2000" dirty="0">
                <a:cs typeface="Gisha" panose="020B0502040204020203" pitchFamily="34" charset="-79"/>
              </a:rPr>
              <a:t>What is noteworthy/memorable about your approach?</a:t>
            </a:r>
          </a:p>
          <a:p>
            <a:pPr>
              <a:spcBef>
                <a:spcPts val="600"/>
              </a:spcBef>
            </a:pPr>
            <a:endParaRPr lang="en-US" sz="24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5894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lumMod val="75000"/>
                  </a:schemeClr>
                </a:solidFill>
                <a:effectLst/>
                <a:latin typeface="+mn-lt"/>
                <a:cs typeface="Gisha" panose="020B0502040204020203" pitchFamily="34" charset="-79"/>
              </a:rPr>
              <a:t>Writing as a Creative Process</a:t>
            </a:r>
          </a:p>
        </p:txBody>
      </p:sp>
      <p:sp>
        <p:nvSpPr>
          <p:cNvPr id="3" name="Content Placeholder 2"/>
          <p:cNvSpPr>
            <a:spLocks noGrp="1"/>
          </p:cNvSpPr>
          <p:nvPr>
            <p:ph idx="1"/>
          </p:nvPr>
        </p:nvSpPr>
        <p:spPr>
          <a:xfrm>
            <a:off x="533400" y="1295400"/>
            <a:ext cx="7924800" cy="4800600"/>
          </a:xfrm>
        </p:spPr>
        <p:txBody>
          <a:bodyPr>
            <a:noAutofit/>
          </a:bodyPr>
          <a:lstStyle/>
          <a:p>
            <a:pPr marL="0" indent="0" algn="ctr">
              <a:spcBef>
                <a:spcPts val="600"/>
              </a:spcBef>
              <a:buNone/>
            </a:pPr>
            <a:r>
              <a:rPr lang="en-US" sz="2400" b="1" i="1" dirty="0">
                <a:solidFill>
                  <a:schemeClr val="accent5">
                    <a:lumMod val="75000"/>
                  </a:schemeClr>
                </a:solidFill>
                <a:cs typeface="Gisha" panose="020B0502040204020203" pitchFamily="34" charset="-79"/>
              </a:rPr>
              <a:t>Writing advances your technical understanding.  </a:t>
            </a:r>
            <a:r>
              <a:rPr lang="en-US" sz="2400" i="1" dirty="0">
                <a:cs typeface="Gisha" panose="020B0502040204020203" pitchFamily="34" charset="-79"/>
              </a:rPr>
              <a:t>Many details and the overall story are refined when you write things up.  (Especially true for your thesis and grant proposals …)</a:t>
            </a:r>
            <a:endParaRPr lang="en-US" sz="2400" dirty="0">
              <a:cs typeface="Gisha" panose="020B0502040204020203" pitchFamily="34" charset="-79"/>
            </a:endParaRPr>
          </a:p>
          <a:p>
            <a:pPr>
              <a:spcBef>
                <a:spcPts val="1200"/>
              </a:spcBef>
            </a:pPr>
            <a:r>
              <a:rPr lang="en-US" sz="2000" b="1" dirty="0">
                <a:cs typeface="Gisha" panose="020B0502040204020203" pitchFamily="34" charset="-79"/>
              </a:rPr>
              <a:t>Writing can help organize the way you think about your results</a:t>
            </a:r>
          </a:p>
          <a:p>
            <a:pPr lvl="1">
              <a:spcBef>
                <a:spcPts val="1200"/>
              </a:spcBef>
            </a:pPr>
            <a:r>
              <a:rPr lang="en-US" sz="1800" dirty="0">
                <a:cs typeface="Gisha" panose="020B0502040204020203" pitchFamily="34" charset="-79"/>
              </a:rPr>
              <a:t>You may have created the results in an exploratory way but usually write them up as part of a well-structured plan</a:t>
            </a:r>
          </a:p>
          <a:p>
            <a:pPr>
              <a:spcBef>
                <a:spcPts val="1200"/>
              </a:spcBef>
            </a:pPr>
            <a:r>
              <a:rPr lang="en-US" sz="2000" b="1" dirty="0">
                <a:cs typeface="Gisha" panose="020B0502040204020203" pitchFamily="34" charset="-79"/>
              </a:rPr>
              <a:t>Writing can help put your work in context</a:t>
            </a:r>
          </a:p>
          <a:p>
            <a:pPr lvl="1">
              <a:spcBef>
                <a:spcPts val="600"/>
              </a:spcBef>
            </a:pPr>
            <a:r>
              <a:rPr lang="en-US" sz="1800" dirty="0">
                <a:cs typeface="Gisha" panose="020B0502040204020203" pitchFamily="34" charset="-79"/>
              </a:rPr>
              <a:t>You’ll discover a lot about your work by setting it in context with others</a:t>
            </a:r>
          </a:p>
          <a:p>
            <a:pPr>
              <a:spcBef>
                <a:spcPts val="1200"/>
              </a:spcBef>
            </a:pPr>
            <a:r>
              <a:rPr lang="en-US" sz="2000" b="1" dirty="0">
                <a:cs typeface="Gisha" panose="020B0502040204020203" pitchFamily="34" charset="-79"/>
              </a:rPr>
              <a:t>Writing may lead you to additional work</a:t>
            </a:r>
          </a:p>
          <a:p>
            <a:pPr lvl="1">
              <a:spcBef>
                <a:spcPts val="600"/>
              </a:spcBef>
            </a:pPr>
            <a:r>
              <a:rPr lang="en-US" sz="1800" dirty="0">
                <a:cs typeface="Gisha" panose="020B0502040204020203" pitchFamily="34" charset="-79"/>
              </a:rPr>
              <a:t>Do you need to do more in order to present strong results?</a:t>
            </a:r>
            <a:endParaRPr lang="en-US" sz="2400" b="1" dirty="0">
              <a:solidFill>
                <a:schemeClr val="accent6">
                  <a:lumMod val="75000"/>
                </a:schemeClr>
              </a:solidFill>
              <a:cs typeface="Gisha" panose="020B0502040204020203" pitchFamily="34" charset="-79"/>
            </a:endParaRPr>
          </a:p>
          <a:p>
            <a:pPr lvl="1">
              <a:spcBef>
                <a:spcPts val="600"/>
              </a:spcBef>
            </a:pPr>
            <a:endParaRPr lang="en-US" sz="1600" dirty="0">
              <a:latin typeface="Gisha" panose="020B0502040204020203" pitchFamily="34" charset="-79"/>
              <a:cs typeface="Gisha" panose="020B0502040204020203" pitchFamily="34" charset="-79"/>
            </a:endParaRPr>
          </a:p>
          <a:p>
            <a:pPr>
              <a:spcBef>
                <a:spcPts val="1200"/>
              </a:spcBef>
            </a:pPr>
            <a:endParaRPr lang="en-US" sz="18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11427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effectLst/>
                <a:latin typeface="+mn-lt"/>
                <a:cs typeface="Gisha" panose="020B0502040204020203" pitchFamily="34" charset="-79"/>
              </a:rPr>
              <a:t>Writing is a skill you keep getting better at</a:t>
            </a:r>
          </a:p>
        </p:txBody>
      </p:sp>
      <p:sp>
        <p:nvSpPr>
          <p:cNvPr id="3" name="Content Placeholder 2"/>
          <p:cNvSpPr>
            <a:spLocks noGrp="1"/>
          </p:cNvSpPr>
          <p:nvPr>
            <p:ph idx="1"/>
          </p:nvPr>
        </p:nvSpPr>
        <p:spPr>
          <a:xfrm>
            <a:off x="647700" y="1430648"/>
            <a:ext cx="7848600" cy="4525963"/>
          </a:xfrm>
        </p:spPr>
        <p:txBody>
          <a:bodyPr>
            <a:normAutofit fontScale="85000" lnSpcReduction="20000"/>
          </a:bodyPr>
          <a:lstStyle/>
          <a:p>
            <a:pPr>
              <a:lnSpc>
                <a:spcPct val="110000"/>
              </a:lnSpc>
              <a:spcBef>
                <a:spcPts val="1200"/>
              </a:spcBef>
            </a:pPr>
            <a:r>
              <a:rPr lang="en-US" sz="2800" b="1" dirty="0"/>
              <a:t>The first draft of anything is </a:t>
            </a:r>
            <a:r>
              <a:rPr lang="en-US" sz="2800" b="1" dirty="0" err="1"/>
              <a:t>sh</a:t>
            </a:r>
            <a:r>
              <a:rPr lang="en-US" sz="2800" b="1" dirty="0"/>
              <a:t>*t---</a:t>
            </a:r>
            <a:r>
              <a:rPr lang="en-US" sz="2800" dirty="0">
                <a:cs typeface="Gisha" panose="020B0502040204020203" pitchFamily="34" charset="-79"/>
              </a:rPr>
              <a:t>Ernest Hemingway</a:t>
            </a:r>
          </a:p>
          <a:p>
            <a:pPr>
              <a:lnSpc>
                <a:spcPct val="110000"/>
              </a:lnSpc>
              <a:spcBef>
                <a:spcPts val="1200"/>
              </a:spcBef>
            </a:pPr>
            <a:r>
              <a:rPr lang="en-US" sz="2800" dirty="0">
                <a:cs typeface="Gisha" panose="020B0502040204020203" pitchFamily="34" charset="-79"/>
              </a:rPr>
              <a:t>If you don’t get accepted … </a:t>
            </a:r>
            <a:r>
              <a:rPr lang="en-US" sz="2800" b="1" dirty="0">
                <a:solidFill>
                  <a:schemeClr val="accent5">
                    <a:lumMod val="75000"/>
                  </a:schemeClr>
                </a:solidFill>
                <a:cs typeface="Gisha" panose="020B0502040204020203" pitchFamily="34" charset="-79"/>
              </a:rPr>
              <a:t>DON’T GIVE UP</a:t>
            </a:r>
          </a:p>
          <a:p>
            <a:pPr lvl="1">
              <a:lnSpc>
                <a:spcPct val="110000"/>
              </a:lnSpc>
              <a:spcBef>
                <a:spcPts val="1200"/>
              </a:spcBef>
            </a:pPr>
            <a:r>
              <a:rPr lang="en-US" sz="2400" dirty="0">
                <a:cs typeface="Gisha" panose="020B0502040204020203" pitchFamily="34" charset="-79"/>
              </a:rPr>
              <a:t>my first independent work was rejected for 7 times</a:t>
            </a:r>
          </a:p>
          <a:p>
            <a:pPr>
              <a:lnSpc>
                <a:spcPct val="110000"/>
              </a:lnSpc>
              <a:spcBef>
                <a:spcPts val="1800"/>
              </a:spcBef>
            </a:pPr>
            <a:r>
              <a:rPr lang="en-US" sz="2800" dirty="0">
                <a:cs typeface="Gisha" panose="020B0502040204020203" pitchFamily="34" charset="-79"/>
              </a:rPr>
              <a:t>“Bounce”/improve the work!</a:t>
            </a:r>
          </a:p>
          <a:p>
            <a:pPr lvl="1">
              <a:lnSpc>
                <a:spcPct val="110000"/>
              </a:lnSpc>
              <a:spcBef>
                <a:spcPts val="1200"/>
              </a:spcBef>
            </a:pPr>
            <a:r>
              <a:rPr lang="en-US" sz="2400" dirty="0">
                <a:cs typeface="Gisha" panose="020B0502040204020203" pitchFamily="34" charset="-79"/>
              </a:rPr>
              <a:t>Get over it, look at the reviews and improve the piece</a:t>
            </a:r>
          </a:p>
          <a:p>
            <a:pPr lvl="1">
              <a:lnSpc>
                <a:spcPct val="110000"/>
              </a:lnSpc>
              <a:spcBef>
                <a:spcPts val="1200"/>
              </a:spcBef>
            </a:pPr>
            <a:r>
              <a:rPr lang="en-US" sz="2400" dirty="0">
                <a:cs typeface="Gisha" panose="020B0502040204020203" pitchFamily="34" charset="-79"/>
              </a:rPr>
              <a:t>Get more results if needed</a:t>
            </a:r>
          </a:p>
          <a:p>
            <a:pPr lvl="1">
              <a:lnSpc>
                <a:spcPct val="110000"/>
              </a:lnSpc>
              <a:spcBef>
                <a:spcPts val="1200"/>
              </a:spcBef>
            </a:pPr>
            <a:r>
              <a:rPr lang="en-US" sz="2400" dirty="0">
                <a:cs typeface="Gisha" panose="020B0502040204020203" pitchFamily="34" charset="-79"/>
              </a:rPr>
              <a:t>Send it somewhere else (or for another round)</a:t>
            </a:r>
          </a:p>
          <a:p>
            <a:pPr>
              <a:lnSpc>
                <a:spcPct val="120000"/>
              </a:lnSpc>
              <a:spcBef>
                <a:spcPts val="1800"/>
              </a:spcBef>
            </a:pPr>
            <a:r>
              <a:rPr lang="en-US" sz="2800" b="1" dirty="0">
                <a:solidFill>
                  <a:schemeClr val="accent6">
                    <a:lumMod val="75000"/>
                  </a:schemeClr>
                </a:solidFill>
                <a:cs typeface="Gisha" panose="020B0502040204020203" pitchFamily="34" charset="-79"/>
              </a:rPr>
              <a:t>Not getting accepted doesn’t necessarily mean that the work is bad </a:t>
            </a:r>
            <a:r>
              <a:rPr lang="en-US" sz="2800" dirty="0">
                <a:cs typeface="Gisha" panose="020B0502040204020203" pitchFamily="34" charset="-79"/>
              </a:rPr>
              <a:t>(original PageRank paper rejected from SIGIR  in 1998…)</a:t>
            </a:r>
          </a:p>
        </p:txBody>
      </p:sp>
    </p:spTree>
    <p:extLst>
      <p:ext uri="{BB962C8B-B14F-4D97-AF65-F5344CB8AC3E}">
        <p14:creationId xmlns:p14="http://schemas.microsoft.com/office/powerpoint/2010/main" val="89571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868362"/>
          </a:xfrm>
          <a:noFill/>
        </p:spPr>
        <p:txBody>
          <a:bodyPr>
            <a:normAutofit fontScale="90000"/>
          </a:bodyPr>
          <a:lstStyle/>
          <a:p>
            <a:r>
              <a:rPr lang="en-US" sz="4000" dirty="0" err="1">
                <a:solidFill>
                  <a:schemeClr val="accent6">
                    <a:lumMod val="75000"/>
                  </a:schemeClr>
                </a:solidFill>
                <a:effectLst/>
                <a:latin typeface="Gisha" panose="020B0502040204020203" pitchFamily="34" charset="-79"/>
                <a:cs typeface="Gisha" panose="020B0502040204020203" pitchFamily="34" charset="-79"/>
              </a:rPr>
              <a:t>Heilmeier’s</a:t>
            </a:r>
            <a:r>
              <a:rPr lang="en-US" sz="4000" dirty="0">
                <a:solidFill>
                  <a:schemeClr val="accent6">
                    <a:lumMod val="75000"/>
                  </a:schemeClr>
                </a:solidFill>
                <a:effectLst/>
                <a:latin typeface="Gisha" panose="020B0502040204020203" pitchFamily="34" charset="-79"/>
                <a:cs typeface="Gisha" panose="020B0502040204020203" pitchFamily="34" charset="-79"/>
              </a:rPr>
              <a:t> Catechism </a:t>
            </a:r>
            <a:r>
              <a:rPr lang="en-US" sz="2400" dirty="0">
                <a:effectLst/>
                <a:latin typeface="Gisha" panose="020B0502040204020203" pitchFamily="34" charset="-79"/>
                <a:cs typeface="Gisha" panose="020B0502040204020203" pitchFamily="34" charset="-79"/>
              </a:rPr>
              <a:t>(from Wikipedia)</a:t>
            </a:r>
          </a:p>
        </p:txBody>
      </p:sp>
      <p:sp>
        <p:nvSpPr>
          <p:cNvPr id="3" name="Content Placeholder 2"/>
          <p:cNvSpPr>
            <a:spLocks noGrp="1"/>
          </p:cNvSpPr>
          <p:nvPr>
            <p:ph sz="half" idx="1"/>
          </p:nvPr>
        </p:nvSpPr>
        <p:spPr>
          <a:xfrm>
            <a:off x="381000" y="1143000"/>
            <a:ext cx="8382000" cy="6019800"/>
          </a:xfrm>
        </p:spPr>
        <p:txBody>
          <a:bodyPr>
            <a:normAutofit fontScale="55000" lnSpcReduction="20000"/>
          </a:bodyPr>
          <a:lstStyle/>
          <a:p>
            <a:pPr marL="0" indent="0">
              <a:lnSpc>
                <a:spcPct val="120000"/>
              </a:lnSpc>
              <a:spcBef>
                <a:spcPts val="1200"/>
              </a:spcBef>
              <a:buNone/>
            </a:pPr>
            <a:r>
              <a:rPr lang="en-US" sz="3300" b="1" dirty="0">
                <a:solidFill>
                  <a:schemeClr val="accent5">
                    <a:lumMod val="75000"/>
                  </a:schemeClr>
                </a:solidFill>
                <a:cs typeface="Gisha" panose="020B0502040204020203" pitchFamily="34" charset="-79"/>
              </a:rPr>
              <a:t>George </a:t>
            </a:r>
            <a:r>
              <a:rPr lang="en-US" sz="3300" b="1" dirty="0" err="1">
                <a:solidFill>
                  <a:schemeClr val="accent5">
                    <a:lumMod val="75000"/>
                  </a:schemeClr>
                </a:solidFill>
                <a:cs typeface="Gisha" panose="020B0502040204020203" pitchFamily="34" charset="-79"/>
              </a:rPr>
              <a:t>Heilmeier</a:t>
            </a:r>
            <a:r>
              <a:rPr lang="en-US" sz="3300" b="1" dirty="0">
                <a:solidFill>
                  <a:schemeClr val="accent5">
                    <a:lumMod val="75000"/>
                  </a:schemeClr>
                </a:solidFill>
                <a:cs typeface="Gisha" panose="020B0502040204020203" pitchFamily="34" charset="-79"/>
              </a:rPr>
              <a:t> </a:t>
            </a:r>
            <a:r>
              <a:rPr lang="en-US" sz="3300" dirty="0">
                <a:cs typeface="Gisha" panose="020B0502040204020203" pitchFamily="34" charset="-79"/>
              </a:rPr>
              <a:t>was former Director of DARPA (Defense Advanced Research Projects Agency , former CTO of Texas Instruments, former President of </a:t>
            </a:r>
            <a:r>
              <a:rPr lang="en-US" sz="3300" dirty="0" err="1">
                <a:cs typeface="Gisha" panose="020B0502040204020203" pitchFamily="34" charset="-79"/>
              </a:rPr>
              <a:t>Bellcore</a:t>
            </a:r>
            <a:r>
              <a:rPr lang="en-US" sz="3300" dirty="0">
                <a:cs typeface="Gisha" panose="020B0502040204020203" pitchFamily="34" charset="-79"/>
              </a:rPr>
              <a:t>, and former CEO of SAIC.   </a:t>
            </a:r>
            <a:r>
              <a:rPr lang="en-US" sz="3300" b="1" dirty="0" err="1">
                <a:solidFill>
                  <a:schemeClr val="accent5">
                    <a:lumMod val="75000"/>
                  </a:schemeClr>
                </a:solidFill>
                <a:cs typeface="Gisha" panose="020B0502040204020203" pitchFamily="34" charset="-79"/>
              </a:rPr>
              <a:t>Heilmeier’s</a:t>
            </a:r>
            <a:r>
              <a:rPr lang="en-US" sz="3300" b="1" dirty="0">
                <a:solidFill>
                  <a:schemeClr val="accent5">
                    <a:lumMod val="75000"/>
                  </a:schemeClr>
                </a:solidFill>
                <a:cs typeface="Gisha" panose="020B0502040204020203" pitchFamily="34" charset="-79"/>
              </a:rPr>
              <a:t> </a:t>
            </a:r>
            <a:r>
              <a:rPr lang="en-US" sz="3300" b="1" dirty="0" err="1">
                <a:solidFill>
                  <a:schemeClr val="accent5">
                    <a:lumMod val="75000"/>
                  </a:schemeClr>
                </a:solidFill>
                <a:cs typeface="Gisha" panose="020B0502040204020203" pitchFamily="34" charset="-79"/>
              </a:rPr>
              <a:t>Catechnism</a:t>
            </a:r>
            <a:r>
              <a:rPr lang="en-US" sz="3300" dirty="0">
                <a:solidFill>
                  <a:schemeClr val="accent5">
                    <a:lumMod val="60000"/>
                    <a:lumOff val="40000"/>
                  </a:schemeClr>
                </a:solidFill>
                <a:cs typeface="Gisha" panose="020B0502040204020203" pitchFamily="34" charset="-79"/>
              </a:rPr>
              <a:t> </a:t>
            </a:r>
            <a:r>
              <a:rPr lang="en-US" sz="3300" dirty="0">
                <a:cs typeface="Gisha" panose="020B0502040204020203" pitchFamily="34" charset="-79"/>
              </a:rPr>
              <a:t>is a set of questions credited to </a:t>
            </a:r>
            <a:r>
              <a:rPr lang="en-US" sz="3300" dirty="0" err="1">
                <a:cs typeface="Gisha" panose="020B0502040204020203" pitchFamily="34" charset="-79"/>
              </a:rPr>
              <a:t>Heilmeier</a:t>
            </a:r>
            <a:r>
              <a:rPr lang="en-US" sz="3300" dirty="0">
                <a:cs typeface="Gisha" panose="020B0502040204020203" pitchFamily="34" charset="-79"/>
              </a:rPr>
              <a:t> that anyone proposing a research project or product development effort should be able to answer:</a:t>
            </a:r>
          </a:p>
          <a:p>
            <a:pPr>
              <a:lnSpc>
                <a:spcPct val="120000"/>
              </a:lnSpc>
              <a:spcBef>
                <a:spcPts val="900"/>
              </a:spcBef>
            </a:pPr>
            <a:r>
              <a:rPr lang="en-US" sz="3300" b="1" dirty="0">
                <a:solidFill>
                  <a:schemeClr val="accent6">
                    <a:lumMod val="75000"/>
                  </a:schemeClr>
                </a:solidFill>
                <a:cs typeface="Gisha" panose="020B0502040204020203" pitchFamily="34" charset="-79"/>
              </a:rPr>
              <a:t>What</a:t>
            </a:r>
            <a:r>
              <a:rPr lang="en-US" sz="3300" dirty="0">
                <a:solidFill>
                  <a:srgbClr val="FF0000"/>
                </a:solidFill>
                <a:cs typeface="Gisha" panose="020B0502040204020203" pitchFamily="34" charset="-79"/>
              </a:rPr>
              <a:t> </a:t>
            </a:r>
            <a:r>
              <a:rPr lang="en-US" sz="3300" dirty="0">
                <a:cs typeface="Gisha" panose="020B0502040204020203" pitchFamily="34" charset="-79"/>
              </a:rPr>
              <a:t>are you trying to do? Articulate your objectives using absolutely no jargon.</a:t>
            </a:r>
          </a:p>
          <a:p>
            <a:pPr>
              <a:lnSpc>
                <a:spcPct val="120000"/>
              </a:lnSpc>
              <a:spcBef>
                <a:spcPts val="900"/>
              </a:spcBef>
            </a:pPr>
            <a:r>
              <a:rPr lang="en-US" sz="3300" b="1" dirty="0">
                <a:solidFill>
                  <a:schemeClr val="accent6">
                    <a:lumMod val="75000"/>
                  </a:schemeClr>
                </a:solidFill>
                <a:cs typeface="Gisha" panose="020B0502040204020203" pitchFamily="34" charset="-79"/>
              </a:rPr>
              <a:t>How</a:t>
            </a:r>
            <a:r>
              <a:rPr lang="en-US" sz="3300" dirty="0">
                <a:solidFill>
                  <a:schemeClr val="accent6">
                    <a:lumMod val="75000"/>
                  </a:schemeClr>
                </a:solidFill>
                <a:cs typeface="Gisha" panose="020B0502040204020203" pitchFamily="34" charset="-79"/>
              </a:rPr>
              <a:t> </a:t>
            </a:r>
            <a:r>
              <a:rPr lang="en-US" sz="3300" dirty="0">
                <a:cs typeface="Gisha" panose="020B0502040204020203" pitchFamily="34" charset="-79"/>
              </a:rPr>
              <a:t>is it done today, and what are the limits of current practice?</a:t>
            </a:r>
          </a:p>
          <a:p>
            <a:pPr>
              <a:lnSpc>
                <a:spcPct val="120000"/>
              </a:lnSpc>
              <a:spcBef>
                <a:spcPts val="900"/>
              </a:spcBef>
            </a:pPr>
            <a:r>
              <a:rPr lang="en-US" sz="3300" b="1" dirty="0">
                <a:solidFill>
                  <a:schemeClr val="accent6">
                    <a:lumMod val="75000"/>
                  </a:schemeClr>
                </a:solidFill>
                <a:cs typeface="Gisha" panose="020B0502040204020203" pitchFamily="34" charset="-79"/>
              </a:rPr>
              <a:t>What's new </a:t>
            </a:r>
            <a:r>
              <a:rPr lang="en-US" sz="3300" dirty="0">
                <a:cs typeface="Gisha" panose="020B0502040204020203" pitchFamily="34" charset="-79"/>
              </a:rPr>
              <a:t>in your approach and why do you think it will be successful?</a:t>
            </a:r>
          </a:p>
          <a:p>
            <a:pPr>
              <a:lnSpc>
                <a:spcPct val="120000"/>
              </a:lnSpc>
              <a:spcBef>
                <a:spcPts val="900"/>
              </a:spcBef>
            </a:pPr>
            <a:r>
              <a:rPr lang="en-US" sz="3300" b="1" dirty="0">
                <a:solidFill>
                  <a:schemeClr val="accent6">
                    <a:lumMod val="75000"/>
                  </a:schemeClr>
                </a:solidFill>
                <a:cs typeface="Gisha" panose="020B0502040204020203" pitchFamily="34" charset="-79"/>
              </a:rPr>
              <a:t>Who cares</a:t>
            </a:r>
            <a:r>
              <a:rPr lang="en-US" sz="3300" dirty="0">
                <a:cs typeface="Gisha" panose="020B0502040204020203" pitchFamily="34" charset="-79"/>
              </a:rPr>
              <a:t>?</a:t>
            </a:r>
          </a:p>
          <a:p>
            <a:pPr>
              <a:lnSpc>
                <a:spcPct val="120000"/>
              </a:lnSpc>
              <a:spcBef>
                <a:spcPts val="900"/>
              </a:spcBef>
            </a:pPr>
            <a:r>
              <a:rPr lang="en-US" sz="3300" dirty="0">
                <a:cs typeface="Gisha" panose="020B0502040204020203" pitchFamily="34" charset="-79"/>
              </a:rPr>
              <a:t>If you're successful, what difference will it make? (</a:t>
            </a:r>
            <a:r>
              <a:rPr lang="en-US" sz="3300" b="1" dirty="0">
                <a:solidFill>
                  <a:schemeClr val="accent6">
                    <a:lumMod val="75000"/>
                  </a:schemeClr>
                </a:solidFill>
                <a:cs typeface="Gisha" panose="020B0502040204020203" pitchFamily="34" charset="-79"/>
              </a:rPr>
              <a:t>value proposition</a:t>
            </a:r>
            <a:r>
              <a:rPr lang="en-US" sz="3300" dirty="0">
                <a:cs typeface="Gisha" panose="020B0502040204020203" pitchFamily="34" charset="-79"/>
              </a:rPr>
              <a:t>)</a:t>
            </a:r>
          </a:p>
          <a:p>
            <a:pPr>
              <a:lnSpc>
                <a:spcPct val="120000"/>
              </a:lnSpc>
              <a:spcBef>
                <a:spcPts val="900"/>
              </a:spcBef>
            </a:pPr>
            <a:r>
              <a:rPr lang="en-US" sz="3300" dirty="0">
                <a:cs typeface="Gisha" panose="020B0502040204020203" pitchFamily="34" charset="-79"/>
              </a:rPr>
              <a:t>What are the </a:t>
            </a:r>
            <a:r>
              <a:rPr lang="en-US" sz="3300" b="1" dirty="0">
                <a:solidFill>
                  <a:schemeClr val="accent6">
                    <a:lumMod val="75000"/>
                  </a:schemeClr>
                </a:solidFill>
                <a:cs typeface="Gisha" panose="020B0502040204020203" pitchFamily="34" charset="-79"/>
              </a:rPr>
              <a:t>risks and the payoffs</a:t>
            </a:r>
            <a:r>
              <a:rPr lang="en-US" sz="3300" dirty="0">
                <a:cs typeface="Gisha" panose="020B0502040204020203" pitchFamily="34" charset="-79"/>
              </a:rPr>
              <a:t>?</a:t>
            </a:r>
          </a:p>
          <a:p>
            <a:pPr>
              <a:lnSpc>
                <a:spcPct val="120000"/>
              </a:lnSpc>
              <a:spcBef>
                <a:spcPts val="900"/>
              </a:spcBef>
            </a:pPr>
            <a:r>
              <a:rPr lang="en-US" sz="3300" dirty="0">
                <a:cs typeface="Gisha" panose="020B0502040204020203" pitchFamily="34" charset="-79"/>
              </a:rPr>
              <a:t>How much will it </a:t>
            </a:r>
            <a:r>
              <a:rPr lang="en-US" sz="3300" b="1" dirty="0">
                <a:solidFill>
                  <a:schemeClr val="accent6">
                    <a:lumMod val="75000"/>
                  </a:schemeClr>
                </a:solidFill>
                <a:cs typeface="Gisha" panose="020B0502040204020203" pitchFamily="34" charset="-79"/>
              </a:rPr>
              <a:t>cost</a:t>
            </a:r>
            <a:r>
              <a:rPr lang="en-US" sz="3300" dirty="0">
                <a:cs typeface="Gisha" panose="020B0502040204020203" pitchFamily="34" charset="-79"/>
              </a:rPr>
              <a:t>?</a:t>
            </a:r>
          </a:p>
          <a:p>
            <a:pPr>
              <a:lnSpc>
                <a:spcPct val="120000"/>
              </a:lnSpc>
              <a:spcBef>
                <a:spcPts val="900"/>
              </a:spcBef>
            </a:pPr>
            <a:r>
              <a:rPr lang="en-US" sz="3300" b="1" dirty="0">
                <a:solidFill>
                  <a:schemeClr val="accent6">
                    <a:lumMod val="75000"/>
                  </a:schemeClr>
                </a:solidFill>
                <a:cs typeface="Gisha" panose="020B0502040204020203" pitchFamily="34" charset="-79"/>
              </a:rPr>
              <a:t>How long </a:t>
            </a:r>
            <a:r>
              <a:rPr lang="en-US" sz="3300" dirty="0">
                <a:cs typeface="Gisha" panose="020B0502040204020203" pitchFamily="34" charset="-79"/>
              </a:rPr>
              <a:t>will it take?</a:t>
            </a:r>
          </a:p>
          <a:p>
            <a:pPr>
              <a:lnSpc>
                <a:spcPct val="120000"/>
              </a:lnSpc>
              <a:spcBef>
                <a:spcPts val="900"/>
              </a:spcBef>
            </a:pPr>
            <a:r>
              <a:rPr lang="en-US" sz="3300" dirty="0">
                <a:cs typeface="Gisha" panose="020B0502040204020203" pitchFamily="34" charset="-79"/>
              </a:rPr>
              <a:t>What are the midterm and final "exams" to check for success? </a:t>
            </a:r>
            <a:br>
              <a:rPr lang="en-US" sz="3300" dirty="0">
                <a:cs typeface="Gisha" panose="020B0502040204020203" pitchFamily="34" charset="-79"/>
              </a:rPr>
            </a:br>
            <a:r>
              <a:rPr lang="en-US" sz="3300" dirty="0">
                <a:cs typeface="Gisha" panose="020B0502040204020203" pitchFamily="34" charset="-79"/>
              </a:rPr>
              <a:t>(</a:t>
            </a:r>
            <a:r>
              <a:rPr lang="en-US" sz="3300" b="1" dirty="0">
                <a:solidFill>
                  <a:schemeClr val="accent6">
                    <a:lumMod val="75000"/>
                  </a:schemeClr>
                </a:solidFill>
                <a:cs typeface="Gisha" panose="020B0502040204020203" pitchFamily="34" charset="-79"/>
              </a:rPr>
              <a:t>milestones, metrics of success</a:t>
            </a:r>
            <a:r>
              <a:rPr lang="en-US" sz="3300" dirty="0">
                <a:cs typeface="Gisha" panose="020B0502040204020203" pitchFamily="34" charset="-79"/>
              </a:rPr>
              <a:t>)</a:t>
            </a:r>
          </a:p>
          <a:p>
            <a:pPr>
              <a:lnSpc>
                <a:spcPct val="120000"/>
              </a:lnSpc>
              <a:spcBef>
                <a:spcPts val="900"/>
              </a:spcBef>
            </a:pPr>
            <a:endParaRPr lang="en-US" dirty="0">
              <a:cs typeface="Gisha" panose="020B0502040204020203" pitchFamily="34" charset="-79"/>
            </a:endParaRPr>
          </a:p>
        </p:txBody>
      </p:sp>
    </p:spTree>
    <p:extLst>
      <p:ext uri="{BB962C8B-B14F-4D97-AF65-F5344CB8AC3E}">
        <p14:creationId xmlns:p14="http://schemas.microsoft.com/office/powerpoint/2010/main" val="3272973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lumMod val="75000"/>
                  </a:schemeClr>
                </a:solidFill>
                <a:latin typeface="+mn-lt"/>
                <a:cs typeface="Gisha" panose="020B0502040204020203" pitchFamily="34" charset="-79"/>
              </a:rPr>
              <a:t>Targeted Writing</a:t>
            </a:r>
          </a:p>
        </p:txBody>
      </p:sp>
      <p:sp>
        <p:nvSpPr>
          <p:cNvPr id="3" name="Content Placeholder 2"/>
          <p:cNvSpPr>
            <a:spLocks noGrp="1"/>
          </p:cNvSpPr>
          <p:nvPr>
            <p:ph idx="1"/>
          </p:nvPr>
        </p:nvSpPr>
        <p:spPr/>
        <p:txBody>
          <a:bodyPr>
            <a:normAutofit/>
          </a:bodyPr>
          <a:lstStyle/>
          <a:p>
            <a:pPr>
              <a:spcBef>
                <a:spcPts val="1800"/>
              </a:spcBef>
            </a:pPr>
            <a:r>
              <a:rPr lang="en-US" dirty="0">
                <a:cs typeface="Gisha" panose="020B0502040204020203" pitchFamily="34" charset="-79"/>
              </a:rPr>
              <a:t>Conference Papers</a:t>
            </a:r>
          </a:p>
          <a:p>
            <a:pPr>
              <a:spcBef>
                <a:spcPts val="1800"/>
              </a:spcBef>
            </a:pPr>
            <a:r>
              <a:rPr lang="en-US" dirty="0">
                <a:cs typeface="Gisha" panose="020B0502040204020203" pitchFamily="34" charset="-79"/>
              </a:rPr>
              <a:t>Journal Papers</a:t>
            </a:r>
          </a:p>
        </p:txBody>
      </p:sp>
    </p:spTree>
    <p:extLst>
      <p:ext uri="{BB962C8B-B14F-4D97-AF65-F5344CB8AC3E}">
        <p14:creationId xmlns:p14="http://schemas.microsoft.com/office/powerpoint/2010/main" val="9141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6">
                    <a:lumMod val="75000"/>
                  </a:schemeClr>
                </a:solidFill>
                <a:latin typeface="+mn-lt"/>
                <a:cs typeface="Aharoni" panose="02010803020104030203" pitchFamily="2" charset="-79"/>
              </a:rPr>
              <a:t>What should you write about?</a:t>
            </a:r>
          </a:p>
        </p:txBody>
      </p:sp>
      <p:sp>
        <p:nvSpPr>
          <p:cNvPr id="3" name="Content Placeholder 2"/>
          <p:cNvSpPr>
            <a:spLocks noGrp="1"/>
          </p:cNvSpPr>
          <p:nvPr>
            <p:ph idx="1"/>
          </p:nvPr>
        </p:nvSpPr>
        <p:spPr>
          <a:xfrm>
            <a:off x="533400" y="1371600"/>
            <a:ext cx="5257800" cy="5181600"/>
          </a:xfrm>
        </p:spPr>
        <p:txBody>
          <a:bodyPr>
            <a:normAutofit lnSpcReduction="10000"/>
          </a:bodyPr>
          <a:lstStyle/>
          <a:p>
            <a:pPr>
              <a:lnSpc>
                <a:spcPct val="110000"/>
              </a:lnSpc>
            </a:pPr>
            <a:r>
              <a:rPr lang="en-US" sz="2600" dirty="0"/>
              <a:t>Focus on a problem that is compelling to your audience and that you can articulate well.</a:t>
            </a:r>
          </a:p>
          <a:p>
            <a:pPr>
              <a:lnSpc>
                <a:spcPct val="110000"/>
              </a:lnSpc>
            </a:pPr>
            <a:r>
              <a:rPr lang="en-US" sz="2600" dirty="0"/>
              <a:t>Make sure that your solution is credible and well-evidenced</a:t>
            </a:r>
          </a:p>
          <a:p>
            <a:pPr marL="612648" lvl="2" indent="-283464">
              <a:lnSpc>
                <a:spcPct val="110000"/>
              </a:lnSpc>
              <a:spcBef>
                <a:spcPts val="600"/>
              </a:spcBef>
              <a:buSzPct val="80000"/>
              <a:buFont typeface="Wingdings 2"/>
              <a:buChar char=""/>
            </a:pPr>
            <a:r>
              <a:rPr lang="en-US" sz="1900" dirty="0"/>
              <a:t>You should have a sense of the “metric of success” for solutions – what does it mean to solve the problem?</a:t>
            </a:r>
          </a:p>
          <a:p>
            <a:pPr>
              <a:lnSpc>
                <a:spcPct val="110000"/>
              </a:lnSpc>
            </a:pPr>
            <a:r>
              <a:rPr lang="en-US" sz="2600" dirty="0"/>
              <a:t>The problem statement should be persuasive (why should your audience care?).  The solution “story” should be solid.</a:t>
            </a:r>
          </a:p>
          <a:p>
            <a:pPr>
              <a:lnSpc>
                <a:spcPct val="110000"/>
              </a:lnSpc>
            </a:pPr>
            <a:endParaRPr lang="en-US" dirty="0"/>
          </a:p>
        </p:txBody>
      </p:sp>
      <p:sp>
        <p:nvSpPr>
          <p:cNvPr id="4" name="TextBox 3"/>
          <p:cNvSpPr txBox="1"/>
          <p:nvPr/>
        </p:nvSpPr>
        <p:spPr>
          <a:xfrm>
            <a:off x="6248400" y="1524000"/>
            <a:ext cx="2648691" cy="4355038"/>
          </a:xfrm>
          <a:prstGeom prst="rect">
            <a:avLst/>
          </a:prstGeom>
          <a:noFill/>
          <a:ln w="19050">
            <a:solidFill>
              <a:schemeClr val="accent5">
                <a:lumMod val="75000"/>
              </a:schemeClr>
            </a:solidFill>
          </a:ln>
        </p:spPr>
        <p:txBody>
          <a:bodyPr wrap="square" rtlCol="0">
            <a:spAutoFit/>
          </a:bodyPr>
          <a:lstStyle/>
          <a:p>
            <a:r>
              <a:rPr lang="en-US" b="1" dirty="0">
                <a:solidFill>
                  <a:schemeClr val="accent6">
                    <a:lumMod val="75000"/>
                  </a:schemeClr>
                </a:solidFill>
              </a:rPr>
              <a:t>Where do you find problems?</a:t>
            </a:r>
          </a:p>
          <a:p>
            <a:pPr marL="285750" indent="-285750">
              <a:spcBef>
                <a:spcPts val="600"/>
              </a:spcBef>
              <a:buFont typeface="Arial" panose="020B0604020202020204" pitchFamily="34" charset="0"/>
              <a:buChar char="•"/>
            </a:pPr>
            <a:r>
              <a:rPr lang="en-US" dirty="0"/>
              <a:t>Papers in the area</a:t>
            </a:r>
          </a:p>
          <a:p>
            <a:pPr marL="285750" indent="-285750">
              <a:spcBef>
                <a:spcPts val="600"/>
              </a:spcBef>
              <a:buFont typeface="Arial" panose="020B0604020202020204" pitchFamily="34" charset="0"/>
              <a:buChar char="•"/>
            </a:pPr>
            <a:r>
              <a:rPr lang="en-US" dirty="0"/>
              <a:t>Your advisor and other experts</a:t>
            </a:r>
          </a:p>
          <a:p>
            <a:pPr marL="285750" indent="-285750">
              <a:spcBef>
                <a:spcPts val="600"/>
              </a:spcBef>
              <a:buFont typeface="Arial" panose="020B0604020202020204" pitchFamily="34" charset="0"/>
              <a:buChar char="•"/>
            </a:pPr>
            <a:r>
              <a:rPr lang="en-US" dirty="0"/>
              <a:t>Extension of an approach to a richer setting or more applications</a:t>
            </a:r>
          </a:p>
          <a:p>
            <a:pPr marL="285750" indent="-285750">
              <a:spcBef>
                <a:spcPts val="600"/>
              </a:spcBef>
              <a:buFont typeface="Arial" panose="020B0604020202020204" pitchFamily="34" charset="0"/>
              <a:buChar char="•"/>
            </a:pPr>
            <a:r>
              <a:rPr lang="en-US" dirty="0"/>
              <a:t>Extension of an approach by changing the context / parameters</a:t>
            </a:r>
          </a:p>
          <a:p>
            <a:pPr marL="285750" indent="-285750">
              <a:spcBef>
                <a:spcPts val="600"/>
              </a:spcBef>
              <a:buFont typeface="Arial" panose="020B0604020202020204" pitchFamily="34" charset="0"/>
              <a:buChar char="•"/>
            </a:pPr>
            <a:r>
              <a:rPr lang="en-US" dirty="0"/>
              <a:t>Your own curiosity</a:t>
            </a:r>
          </a:p>
        </p:txBody>
      </p:sp>
    </p:spTree>
    <p:extLst>
      <p:ext uri="{BB962C8B-B14F-4D97-AF65-F5344CB8AC3E}">
        <p14:creationId xmlns:p14="http://schemas.microsoft.com/office/powerpoint/2010/main" val="450299925"/>
      </p:ext>
    </p:extLst>
  </p:cSld>
  <p:clrMapOvr>
    <a:masterClrMapping/>
  </p:clrMapOvr>
</p:sld>
</file>

<file path=ppt/theme/theme1.xml><?xml version="1.0" encoding="utf-8"?>
<a:theme xmlns:a="http://schemas.openxmlformats.org/drawingml/2006/main" name="RDA">
  <a:themeElements>
    <a:clrScheme name="Custom 2">
      <a:dk1>
        <a:srgbClr val="37424A"/>
      </a:dk1>
      <a:lt1>
        <a:srgbClr val="FFFFFF"/>
      </a:lt1>
      <a:dk2>
        <a:srgbClr val="FFFFFF"/>
      </a:dk2>
      <a:lt2>
        <a:srgbClr val="FFFFFF"/>
      </a:lt2>
      <a:accent1>
        <a:srgbClr val="69923A"/>
      </a:accent1>
      <a:accent2>
        <a:srgbClr val="969696"/>
      </a:accent2>
      <a:accent3>
        <a:srgbClr val="FFFFFF"/>
      </a:accent3>
      <a:accent4>
        <a:srgbClr val="212121"/>
      </a:accent4>
      <a:accent5>
        <a:srgbClr val="93B1CC"/>
      </a:accent5>
      <a:accent6>
        <a:srgbClr val="878787"/>
      </a:accent6>
      <a:hlink>
        <a:srgbClr val="69923A"/>
      </a:hlink>
      <a:folHlink>
        <a:srgbClr val="69923A"/>
      </a:folHlink>
    </a:clrScheme>
    <a:fontScheme name="Standard Content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lnDef>
  </a:objectDefaults>
  <a:extraClrSchemeLst>
    <a:extraClrScheme>
      <a:clrScheme name="Standard Content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 Content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 Content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 Content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 Content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 Content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 Content 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 Content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 Content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 Content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 Content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 Content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 Content Slide 13">
        <a:dk1>
          <a:srgbClr val="292929"/>
        </a:dk1>
        <a:lt1>
          <a:srgbClr val="FFFFFF"/>
        </a:lt1>
        <a:dk2>
          <a:srgbClr val="FFFFFF"/>
        </a:dk2>
        <a:lt2>
          <a:srgbClr val="FFFFFF"/>
        </a:lt2>
        <a:accent1>
          <a:srgbClr val="007F7B"/>
        </a:accent1>
        <a:accent2>
          <a:srgbClr val="969696"/>
        </a:accent2>
        <a:accent3>
          <a:srgbClr val="FFFFFF"/>
        </a:accent3>
        <a:accent4>
          <a:srgbClr val="212121"/>
        </a:accent4>
        <a:accent5>
          <a:srgbClr val="AAC0BF"/>
        </a:accent5>
        <a:accent6>
          <a:srgbClr val="878787"/>
        </a:accent6>
        <a:hlink>
          <a:srgbClr val="007F7B"/>
        </a:hlink>
        <a:folHlink>
          <a:srgbClr val="1C9D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Slide 1">
  <a:themeElements>
    <a:clrScheme name="Section Slide 1 13">
      <a:dk1>
        <a:srgbClr val="292929"/>
      </a:dk1>
      <a:lt1>
        <a:srgbClr val="FFFFFF"/>
      </a:lt1>
      <a:dk2>
        <a:srgbClr val="FFFFFF"/>
      </a:dk2>
      <a:lt2>
        <a:srgbClr val="FFFFFF"/>
      </a:lt2>
      <a:accent1>
        <a:srgbClr val="007F7B"/>
      </a:accent1>
      <a:accent2>
        <a:srgbClr val="969696"/>
      </a:accent2>
      <a:accent3>
        <a:srgbClr val="FFFFFF"/>
      </a:accent3>
      <a:accent4>
        <a:srgbClr val="212121"/>
      </a:accent4>
      <a:accent5>
        <a:srgbClr val="AAC0BF"/>
      </a:accent5>
      <a:accent6>
        <a:srgbClr val="878787"/>
      </a:accent6>
      <a:hlink>
        <a:srgbClr val="E17A00"/>
      </a:hlink>
      <a:folHlink>
        <a:srgbClr val="1C9D92"/>
      </a:folHlink>
    </a:clrScheme>
    <a:fontScheme name="Section Slide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lnDef>
  </a:objectDefaults>
  <a:extraClrSchemeLst>
    <a:extraClrScheme>
      <a:clrScheme name="Section Slide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Slide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Slide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Slide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Slide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Slide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Slide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Slide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Slide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Slide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Slide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Slide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ection Slide 1 13">
        <a:dk1>
          <a:srgbClr val="292929"/>
        </a:dk1>
        <a:lt1>
          <a:srgbClr val="FFFFFF"/>
        </a:lt1>
        <a:dk2>
          <a:srgbClr val="FFFFFF"/>
        </a:dk2>
        <a:lt2>
          <a:srgbClr val="FFFFFF"/>
        </a:lt2>
        <a:accent1>
          <a:srgbClr val="007F7B"/>
        </a:accent1>
        <a:accent2>
          <a:srgbClr val="969696"/>
        </a:accent2>
        <a:accent3>
          <a:srgbClr val="FFFFFF"/>
        </a:accent3>
        <a:accent4>
          <a:srgbClr val="212121"/>
        </a:accent4>
        <a:accent5>
          <a:srgbClr val="AAC0BF"/>
        </a:accent5>
        <a:accent6>
          <a:srgbClr val="878787"/>
        </a:accent6>
        <a:hlink>
          <a:srgbClr val="E17A00"/>
        </a:hlink>
        <a:folHlink>
          <a:srgbClr val="1C9D92"/>
        </a:folHlink>
      </a:clrScheme>
      <a:clrMap bg1="lt1" tx1="dk1" bg2="lt2" tx2="dk2" accent1="accent1" accent2="accent2" accent3="accent3" accent4="accent4" accent5="accent5" accent6="accent6" hlink="hlink" folHlink="folHlink"/>
    </a:extraClrScheme>
    <a:extraClrScheme>
      <a:clrScheme name="Section Slide 1 14">
        <a:dk1>
          <a:srgbClr val="292929"/>
        </a:dk1>
        <a:lt1>
          <a:srgbClr val="FFFFFF"/>
        </a:lt1>
        <a:dk2>
          <a:srgbClr val="FFFFFF"/>
        </a:dk2>
        <a:lt2>
          <a:srgbClr val="FFFFFF"/>
        </a:lt2>
        <a:accent1>
          <a:srgbClr val="007F7B"/>
        </a:accent1>
        <a:accent2>
          <a:srgbClr val="969696"/>
        </a:accent2>
        <a:accent3>
          <a:srgbClr val="FFFFFF"/>
        </a:accent3>
        <a:accent4>
          <a:srgbClr val="212121"/>
        </a:accent4>
        <a:accent5>
          <a:srgbClr val="AAC0BF"/>
        </a:accent5>
        <a:accent6>
          <a:srgbClr val="878787"/>
        </a:accent6>
        <a:hlink>
          <a:srgbClr val="007F7B"/>
        </a:hlink>
        <a:folHlink>
          <a:srgbClr val="1C9D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tandard Content Slide">
  <a:themeElements>
    <a:clrScheme name="Custom 2">
      <a:dk1>
        <a:srgbClr val="37424A"/>
      </a:dk1>
      <a:lt1>
        <a:srgbClr val="FFFFFF"/>
      </a:lt1>
      <a:dk2>
        <a:srgbClr val="FFFFFF"/>
      </a:dk2>
      <a:lt2>
        <a:srgbClr val="FFFFFF"/>
      </a:lt2>
      <a:accent1>
        <a:srgbClr val="69923A"/>
      </a:accent1>
      <a:accent2>
        <a:srgbClr val="969696"/>
      </a:accent2>
      <a:accent3>
        <a:srgbClr val="FFFFFF"/>
      </a:accent3>
      <a:accent4>
        <a:srgbClr val="212121"/>
      </a:accent4>
      <a:accent5>
        <a:srgbClr val="93B1CC"/>
      </a:accent5>
      <a:accent6>
        <a:srgbClr val="878787"/>
      </a:accent6>
      <a:hlink>
        <a:srgbClr val="69923A"/>
      </a:hlink>
      <a:folHlink>
        <a:srgbClr val="69923A"/>
      </a:folHlink>
    </a:clrScheme>
    <a:fontScheme name="Standard Content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lnDef>
  </a:objectDefaults>
  <a:extraClrSchemeLst>
    <a:extraClrScheme>
      <a:clrScheme name="Standard Content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 Content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 Content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 Content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 Content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 Content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 Content 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 Content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 Content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 Content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 Content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 Content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 Content Slide 13">
        <a:dk1>
          <a:srgbClr val="292929"/>
        </a:dk1>
        <a:lt1>
          <a:srgbClr val="FFFFFF"/>
        </a:lt1>
        <a:dk2>
          <a:srgbClr val="FFFFFF"/>
        </a:dk2>
        <a:lt2>
          <a:srgbClr val="FFFFFF"/>
        </a:lt2>
        <a:accent1>
          <a:srgbClr val="007F7B"/>
        </a:accent1>
        <a:accent2>
          <a:srgbClr val="969696"/>
        </a:accent2>
        <a:accent3>
          <a:srgbClr val="FFFFFF"/>
        </a:accent3>
        <a:accent4>
          <a:srgbClr val="212121"/>
        </a:accent4>
        <a:accent5>
          <a:srgbClr val="AAC0BF"/>
        </a:accent5>
        <a:accent6>
          <a:srgbClr val="878787"/>
        </a:accent6>
        <a:hlink>
          <a:srgbClr val="007F7B"/>
        </a:hlink>
        <a:folHlink>
          <a:srgbClr val="1C9D9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Standard Content Slide">
  <a:themeElements>
    <a:clrScheme name="Custom 2">
      <a:dk1>
        <a:srgbClr val="37424A"/>
      </a:dk1>
      <a:lt1>
        <a:srgbClr val="FFFFFF"/>
      </a:lt1>
      <a:dk2>
        <a:srgbClr val="FFFFFF"/>
      </a:dk2>
      <a:lt2>
        <a:srgbClr val="FFFFFF"/>
      </a:lt2>
      <a:accent1>
        <a:srgbClr val="69923A"/>
      </a:accent1>
      <a:accent2>
        <a:srgbClr val="969696"/>
      </a:accent2>
      <a:accent3>
        <a:srgbClr val="FFFFFF"/>
      </a:accent3>
      <a:accent4>
        <a:srgbClr val="212121"/>
      </a:accent4>
      <a:accent5>
        <a:srgbClr val="93B1CC"/>
      </a:accent5>
      <a:accent6>
        <a:srgbClr val="878787"/>
      </a:accent6>
      <a:hlink>
        <a:srgbClr val="69923A"/>
      </a:hlink>
      <a:folHlink>
        <a:srgbClr val="69923A"/>
      </a:folHlink>
    </a:clrScheme>
    <a:fontScheme name="Standard Content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lnDef>
  </a:objectDefaults>
  <a:extraClrSchemeLst>
    <a:extraClrScheme>
      <a:clrScheme name="Standard Content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 Content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 Content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 Content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 Content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 Content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 Content 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 Content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 Content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 Content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 Content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 Content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 Content Slide 13">
        <a:dk1>
          <a:srgbClr val="292929"/>
        </a:dk1>
        <a:lt1>
          <a:srgbClr val="FFFFFF"/>
        </a:lt1>
        <a:dk2>
          <a:srgbClr val="FFFFFF"/>
        </a:dk2>
        <a:lt2>
          <a:srgbClr val="FFFFFF"/>
        </a:lt2>
        <a:accent1>
          <a:srgbClr val="007F7B"/>
        </a:accent1>
        <a:accent2>
          <a:srgbClr val="969696"/>
        </a:accent2>
        <a:accent3>
          <a:srgbClr val="FFFFFF"/>
        </a:accent3>
        <a:accent4>
          <a:srgbClr val="212121"/>
        </a:accent4>
        <a:accent5>
          <a:srgbClr val="AAC0BF"/>
        </a:accent5>
        <a:accent6>
          <a:srgbClr val="878787"/>
        </a:accent6>
        <a:hlink>
          <a:srgbClr val="007F7B"/>
        </a:hlink>
        <a:folHlink>
          <a:srgbClr val="1C9D9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RDA</Template>
  <TotalTime>2095</TotalTime>
  <Words>2399</Words>
  <Application>Microsoft Macintosh PowerPoint</Application>
  <PresentationFormat>On-screen Show (4:3)</PresentationFormat>
  <Paragraphs>243</Paragraphs>
  <Slides>27</Slides>
  <Notes>0</Notes>
  <HiddenSlides>5</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27</vt:i4>
      </vt:variant>
    </vt:vector>
  </HeadingPairs>
  <TitlesOfParts>
    <vt:vector size="41" baseType="lpstr">
      <vt:lpstr>Aharoni</vt:lpstr>
      <vt:lpstr>Gisha</vt:lpstr>
      <vt:lpstr>ＭＳ Ｐゴシック</vt:lpstr>
      <vt:lpstr>ＭＳ Ｐゴシック</vt:lpstr>
      <vt:lpstr>Arial</vt:lpstr>
      <vt:lpstr>Calibri</vt:lpstr>
      <vt:lpstr>Trebuchet MS</vt:lpstr>
      <vt:lpstr>Wingdings</vt:lpstr>
      <vt:lpstr>Wingdings 2</vt:lpstr>
      <vt:lpstr>RDA</vt:lpstr>
      <vt:lpstr>Section Slide 1</vt:lpstr>
      <vt:lpstr>1_Standard Content Slide</vt:lpstr>
      <vt:lpstr>2_Standard Content Slide</vt:lpstr>
      <vt:lpstr>Office Theme</vt:lpstr>
      <vt:lpstr>Writing Papers</vt:lpstr>
      <vt:lpstr>Not so hard</vt:lpstr>
      <vt:lpstr>Getting ahead entails good ideas communicated well </vt:lpstr>
      <vt:lpstr>Writing as a Communications Vehicle</vt:lpstr>
      <vt:lpstr>Writing as a Creative Process</vt:lpstr>
      <vt:lpstr>Writing is a skill you keep getting better at</vt:lpstr>
      <vt:lpstr>Heilmeier’s Catechism (from Wikipedia)</vt:lpstr>
      <vt:lpstr>Targeted Writing</vt:lpstr>
      <vt:lpstr>What should you write about?</vt:lpstr>
      <vt:lpstr>Writing Conference Papers</vt:lpstr>
      <vt:lpstr>Writing Conference Papers – Structure</vt:lpstr>
      <vt:lpstr>Writing Conference Papers – More Detail 1</vt:lpstr>
      <vt:lpstr>Writing Conference Papers – More Detail 2</vt:lpstr>
      <vt:lpstr>Writing Conference Papers – More Detail 3</vt:lpstr>
      <vt:lpstr>Writing Journal Papers</vt:lpstr>
      <vt:lpstr>Writing Journal Papers – Organization</vt:lpstr>
      <vt:lpstr>Writing Journal Papers – More Detail 1</vt:lpstr>
      <vt:lpstr>Writing Journal Papers – More Detail 2</vt:lpstr>
      <vt:lpstr>Journal papers can be dense but still need to be understandable …</vt:lpstr>
      <vt:lpstr>Optimizing your chances of success (conference and journal papers) 1</vt:lpstr>
      <vt:lpstr>Optimizing your chances of success 2</vt:lpstr>
      <vt:lpstr>Optimizing your chances of success 3</vt:lpstr>
      <vt:lpstr>Op-eds:  A written elevator pitch …</vt:lpstr>
      <vt:lpstr>Op-Eds give your opinions a voice</vt:lpstr>
      <vt:lpstr>Op-Eds provide evidenced opinions</vt:lpstr>
      <vt:lpstr>Op-Ed Tips (also great tips for any “elevator pitch” type of communication)</vt:lpstr>
      <vt:lpstr>Keep at it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Francine Berman</dc:creator>
  <cp:lastModifiedBy>Microsoft Office User</cp:lastModifiedBy>
  <cp:revision>107</cp:revision>
  <dcterms:created xsi:type="dcterms:W3CDTF">2015-10-26T15:13:25Z</dcterms:created>
  <dcterms:modified xsi:type="dcterms:W3CDTF">2019-09-25T14:49:37Z</dcterms:modified>
</cp:coreProperties>
</file>