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54" r:id="rId1"/>
  </p:sldMasterIdLst>
  <p:notesMasterIdLst>
    <p:notesMasterId r:id="rId37"/>
  </p:notesMasterIdLst>
  <p:sldIdLst>
    <p:sldId id="256" r:id="rId2"/>
    <p:sldId id="257" r:id="rId3"/>
    <p:sldId id="292" r:id="rId4"/>
    <p:sldId id="262" r:id="rId5"/>
    <p:sldId id="284" r:id="rId6"/>
    <p:sldId id="259" r:id="rId7"/>
    <p:sldId id="260" r:id="rId8"/>
    <p:sldId id="261" r:id="rId9"/>
    <p:sldId id="290" r:id="rId10"/>
    <p:sldId id="258" r:id="rId11"/>
    <p:sldId id="287" r:id="rId12"/>
    <p:sldId id="264" r:id="rId13"/>
    <p:sldId id="265" r:id="rId14"/>
    <p:sldId id="278" r:id="rId15"/>
    <p:sldId id="283" r:id="rId16"/>
    <p:sldId id="267" r:id="rId17"/>
    <p:sldId id="268" r:id="rId18"/>
    <p:sldId id="280" r:id="rId19"/>
    <p:sldId id="266" r:id="rId20"/>
    <p:sldId id="271" r:id="rId21"/>
    <p:sldId id="269" r:id="rId22"/>
    <p:sldId id="270" r:id="rId23"/>
    <p:sldId id="273" r:id="rId24"/>
    <p:sldId id="272" r:id="rId25"/>
    <p:sldId id="274" r:id="rId26"/>
    <p:sldId id="286" r:id="rId27"/>
    <p:sldId id="275" r:id="rId28"/>
    <p:sldId id="282" r:id="rId29"/>
    <p:sldId id="279" r:id="rId30"/>
    <p:sldId id="276" r:id="rId31"/>
    <p:sldId id="277" r:id="rId32"/>
    <p:sldId id="281" r:id="rId33"/>
    <p:sldId id="285" r:id="rId34"/>
    <p:sldId id="291" r:id="rId35"/>
    <p:sldId id="263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41"/>
    <p:restoredTop sz="93680"/>
  </p:normalViewPr>
  <p:slideViewPr>
    <p:cSldViewPr snapToGrid="0" snapToObjects="1">
      <p:cViewPr varScale="1">
        <p:scale>
          <a:sx n="116" d="100"/>
          <a:sy n="116" d="100"/>
        </p:scale>
        <p:origin x="6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98789D-40C3-7945-9D30-CAFD7570E09B}" type="datetimeFigureOut">
              <a:rPr lang="en-US" smtClean="0"/>
              <a:t>9/11/19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366F40-0F79-974F-995A-CC01BD233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678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9/11/19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9/11/19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9/11/19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9030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55" r:id="rId1"/>
    <p:sldLayoutId id="2147483956" r:id="rId2"/>
    <p:sldLayoutId id="2147483957" r:id="rId3"/>
    <p:sldLayoutId id="2147483958" r:id="rId4"/>
    <p:sldLayoutId id="2147483959" r:id="rId5"/>
    <p:sldLayoutId id="2147483960" r:id="rId6"/>
    <p:sldLayoutId id="2147483961" r:id="rId7"/>
    <p:sldLayoutId id="2147483962" r:id="rId8"/>
    <p:sldLayoutId id="2147483963" r:id="rId9"/>
    <p:sldLayoutId id="2147483964" r:id="rId10"/>
    <p:sldLayoutId id="2147483965" r:id="rId11"/>
    <p:sldLayoutId id="2147483966" r:id="rId12"/>
    <p:sldLayoutId id="2147483967" r:id="rId13"/>
    <p:sldLayoutId id="2147483968" r:id="rId14"/>
    <p:sldLayoutId id="2147483969" r:id="rId15"/>
    <p:sldLayoutId id="2147483970" r:id="rId16"/>
    <p:sldLayoutId id="214748397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5A54C23-72EA-7A49-9115-4A148CFDC29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9000"/>
          </a:blip>
          <a:stretch>
            <a:fillRect/>
          </a:stretch>
        </p:blipFill>
        <p:spPr>
          <a:xfrm>
            <a:off x="1334972" y="3172180"/>
            <a:ext cx="5767010" cy="3251200"/>
          </a:xfrm>
          <a:prstGeom prst="rect">
            <a:avLst/>
          </a:prstGeom>
          <a:effectLst>
            <a:softEdge rad="203200"/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920675" y="1720188"/>
            <a:ext cx="9144000" cy="1641490"/>
          </a:xfrm>
        </p:spPr>
        <p:txBody>
          <a:bodyPr>
            <a:normAutofit/>
          </a:bodyPr>
          <a:lstStyle/>
          <a:p>
            <a:r>
              <a:rPr lang="en-US" sz="4500" dirty="0"/>
              <a:t>READING RESEARCH PAPERS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2446735"/>
            <a:ext cx="9144000" cy="754025"/>
          </a:xfrm>
        </p:spPr>
        <p:txBody>
          <a:bodyPr/>
          <a:lstStyle/>
          <a:p>
            <a:r>
              <a:rPr lang="en-US" dirty="0"/>
              <a:t>CS Graduate Skills Seminar Fall 2019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962830" y="3065125"/>
            <a:ext cx="9144000" cy="7540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kern="120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Alex Gittens</a:t>
            </a:r>
          </a:p>
        </p:txBody>
      </p:sp>
    </p:spTree>
    <p:extLst>
      <p:ext uri="{BB962C8B-B14F-4D97-AF65-F5344CB8AC3E}">
        <p14:creationId xmlns:p14="http://schemas.microsoft.com/office/powerpoint/2010/main" val="18290585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to read a given paper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find it </a:t>
            </a:r>
            <a:r>
              <a:rPr lang="en-US" b="1" dirty="0"/>
              <a:t>interesting</a:t>
            </a:r>
          </a:p>
          <a:p>
            <a:r>
              <a:rPr lang="en-US" dirty="0"/>
              <a:t>It was </a:t>
            </a:r>
            <a:r>
              <a:rPr lang="en-US" b="1" dirty="0"/>
              <a:t>recommended</a:t>
            </a:r>
            <a:r>
              <a:rPr lang="en-US" dirty="0"/>
              <a:t> to you</a:t>
            </a:r>
          </a:p>
          <a:p>
            <a:r>
              <a:rPr lang="en-US" dirty="0"/>
              <a:t>To </a:t>
            </a:r>
            <a:r>
              <a:rPr lang="en-US" b="1" dirty="0"/>
              <a:t>learn new tools </a:t>
            </a:r>
            <a:r>
              <a:rPr lang="en-US" dirty="0"/>
              <a:t>or methods relevant to your research</a:t>
            </a:r>
          </a:p>
          <a:p>
            <a:r>
              <a:rPr lang="en-US" dirty="0"/>
              <a:t>As </a:t>
            </a:r>
            <a:r>
              <a:rPr lang="en-US" b="1" dirty="0"/>
              <a:t>background</a:t>
            </a:r>
            <a:r>
              <a:rPr lang="en-US" dirty="0"/>
              <a:t> or to cite for your research</a:t>
            </a:r>
          </a:p>
          <a:p>
            <a:r>
              <a:rPr lang="en-US" dirty="0"/>
              <a:t>As </a:t>
            </a:r>
            <a:r>
              <a:rPr lang="en-US" b="1" dirty="0"/>
              <a:t>background</a:t>
            </a:r>
            <a:r>
              <a:rPr lang="en-US" dirty="0"/>
              <a:t> for reading another paper</a:t>
            </a:r>
          </a:p>
          <a:p>
            <a:r>
              <a:rPr lang="en-US" dirty="0"/>
              <a:t>To </a:t>
            </a:r>
            <a:r>
              <a:rPr lang="en-US" b="1" dirty="0"/>
              <a:t>prepare for a conference</a:t>
            </a:r>
            <a:r>
              <a:rPr lang="en-US" dirty="0"/>
              <a:t> or meeting</a:t>
            </a:r>
          </a:p>
          <a:p>
            <a:r>
              <a:rPr lang="en-US" dirty="0"/>
              <a:t>To </a:t>
            </a:r>
            <a:r>
              <a:rPr lang="en-US" b="1" dirty="0"/>
              <a:t>review</a:t>
            </a:r>
            <a:r>
              <a:rPr lang="en-US" dirty="0"/>
              <a:t> for a conference or journal</a:t>
            </a:r>
          </a:p>
          <a:p>
            <a:r>
              <a:rPr lang="en-US" b="1" dirty="0"/>
              <a:t>Assigned reading </a:t>
            </a:r>
            <a:r>
              <a:rPr lang="en-US" dirty="0"/>
              <a:t>in a course, or reading group</a:t>
            </a:r>
          </a:p>
        </p:txBody>
      </p:sp>
    </p:spTree>
    <p:extLst>
      <p:ext uri="{BB962C8B-B14F-4D97-AF65-F5344CB8AC3E}">
        <p14:creationId xmlns:p14="http://schemas.microsoft.com/office/powerpoint/2010/main" val="11668238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find papers to read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Ask your advisor</a:t>
            </a:r>
          </a:p>
          <a:p>
            <a:r>
              <a:rPr lang="en-US" dirty="0"/>
              <a:t>Related works section of relevant papers</a:t>
            </a:r>
          </a:p>
          <a:p>
            <a:r>
              <a:rPr lang="en-US" dirty="0"/>
              <a:t>Check forward citations of relevant papers (Google Scholar, </a:t>
            </a:r>
            <a:r>
              <a:rPr lang="mr-IN" dirty="0"/>
              <a:t>…</a:t>
            </a:r>
            <a:r>
              <a:rPr lang="en-US" dirty="0"/>
              <a:t>)</a:t>
            </a:r>
          </a:p>
          <a:p>
            <a:r>
              <a:rPr lang="en-US" dirty="0"/>
              <a:t>Follow preprint servers (</a:t>
            </a:r>
            <a:r>
              <a:rPr lang="en-US" dirty="0" err="1"/>
              <a:t>arXiv</a:t>
            </a:r>
            <a:r>
              <a:rPr lang="en-US" dirty="0"/>
              <a:t>, </a:t>
            </a:r>
            <a:r>
              <a:rPr lang="mr-IN" dirty="0"/>
              <a:t>…</a:t>
            </a:r>
            <a:r>
              <a:rPr lang="en-US" dirty="0"/>
              <a:t>)</a:t>
            </a:r>
          </a:p>
          <a:p>
            <a:r>
              <a:rPr lang="en-US" dirty="0"/>
              <a:t>Follow journals’ RSS feeds of recent articles</a:t>
            </a:r>
          </a:p>
          <a:p>
            <a:r>
              <a:rPr lang="en-US" dirty="0"/>
              <a:t>Check conference proceedings</a:t>
            </a:r>
          </a:p>
          <a:p>
            <a:r>
              <a:rPr lang="en-US" dirty="0"/>
              <a:t>Check researchers’ webpages for preprints</a:t>
            </a:r>
          </a:p>
          <a:p>
            <a:r>
              <a:rPr lang="en-US" dirty="0"/>
              <a:t>Get to know your research community (conferences, individual researchers, relevant journals)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8931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read a given paper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When writing your own paper</a:t>
            </a:r>
          </a:p>
          <a:p>
            <a:pPr lvl="1"/>
            <a:r>
              <a:rPr lang="en-US" dirty="0"/>
              <a:t>Look for related results and relevant tools</a:t>
            </a:r>
          </a:p>
          <a:p>
            <a:pPr lvl="1"/>
            <a:r>
              <a:rPr lang="en-US" dirty="0"/>
              <a:t>Give credit where it is due (related works)</a:t>
            </a:r>
          </a:p>
          <a:p>
            <a:pPr lvl="1"/>
            <a:r>
              <a:rPr lang="en-US" dirty="0"/>
              <a:t>Position your paper and explain its contribution</a:t>
            </a:r>
          </a:p>
          <a:p>
            <a:pPr lvl="1"/>
            <a:r>
              <a:rPr lang="en-US" dirty="0"/>
              <a:t>Survey the field, as a service to the reader</a:t>
            </a:r>
          </a:p>
          <a:p>
            <a:r>
              <a:rPr lang="en-US" dirty="0"/>
              <a:t>Knowledge Maintenance</a:t>
            </a:r>
          </a:p>
          <a:p>
            <a:pPr lvl="1"/>
            <a:r>
              <a:rPr lang="en-US" dirty="0"/>
              <a:t>Know what is going on in your field (preprints, workshops, conferences)</a:t>
            </a:r>
          </a:p>
          <a:p>
            <a:pPr lvl="1"/>
            <a:r>
              <a:rPr lang="en-US" dirty="0"/>
              <a:t>Find interesting problems to work on</a:t>
            </a:r>
          </a:p>
          <a:p>
            <a:r>
              <a:rPr lang="en-US" dirty="0"/>
              <a:t>Pre-conference</a:t>
            </a:r>
          </a:p>
          <a:p>
            <a:pPr lvl="1"/>
            <a:r>
              <a:rPr lang="en-US" dirty="0"/>
              <a:t>Plan which talks you will attend, and read those papers</a:t>
            </a:r>
          </a:p>
          <a:p>
            <a:pPr lvl="1"/>
            <a:r>
              <a:rPr lang="en-US" dirty="0"/>
              <a:t>Read before the talk, before the poster session, before author leaves</a:t>
            </a:r>
          </a:p>
        </p:txBody>
      </p:sp>
    </p:spTree>
    <p:extLst>
      <p:ext uri="{BB962C8B-B14F-4D97-AF65-F5344CB8AC3E}">
        <p14:creationId xmlns:p14="http://schemas.microsoft.com/office/powerpoint/2010/main" val="16534327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 to read a paper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 management</a:t>
            </a:r>
          </a:p>
          <a:p>
            <a:pPr lvl="1"/>
            <a:r>
              <a:rPr lang="en-US" dirty="0"/>
              <a:t>Length of paper: </a:t>
            </a:r>
          </a:p>
          <a:p>
            <a:pPr lvl="2"/>
            <a:r>
              <a:rPr lang="en-US" dirty="0"/>
              <a:t>journal papers and TRs (a day or two)</a:t>
            </a:r>
          </a:p>
          <a:p>
            <a:pPr lvl="2"/>
            <a:r>
              <a:rPr lang="en-US" dirty="0"/>
              <a:t>conference papers (several hours)</a:t>
            </a:r>
          </a:p>
          <a:p>
            <a:pPr lvl="1"/>
            <a:r>
              <a:rPr lang="en-US" dirty="0"/>
              <a:t>Purpose in reading affects time spent: </a:t>
            </a:r>
          </a:p>
          <a:p>
            <a:pPr lvl="2"/>
            <a:r>
              <a:rPr lang="en-US" dirty="0"/>
              <a:t>Knowing what’s in a paper (skim)</a:t>
            </a:r>
          </a:p>
          <a:p>
            <a:pPr lvl="2"/>
            <a:r>
              <a:rPr lang="en-US" dirty="0"/>
              <a:t>Understanding the main ideas  (read notation and main results, experiments)</a:t>
            </a:r>
          </a:p>
          <a:p>
            <a:pPr lvl="2"/>
            <a:r>
              <a:rPr lang="en-US" dirty="0"/>
              <a:t>Understanding the details (read everything closely)</a:t>
            </a:r>
          </a:p>
          <a:p>
            <a:pPr lvl="2"/>
            <a:r>
              <a:rPr lang="en-US" dirty="0"/>
              <a:t>Checking the details (do the algebra)</a:t>
            </a:r>
          </a:p>
        </p:txBody>
      </p:sp>
    </p:spTree>
    <p:extLst>
      <p:ext uri="{BB962C8B-B14F-4D97-AF65-F5344CB8AC3E}">
        <p14:creationId xmlns:p14="http://schemas.microsoft.com/office/powerpoint/2010/main" val="5598773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ORGANIZING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Keep track of papers you want to read, </a:t>
            </a:r>
            <a:r>
              <a:rPr lang="en-US" i="1" dirty="0"/>
              <a:t>and why</a:t>
            </a:r>
            <a:endParaRPr lang="en-US" dirty="0"/>
          </a:p>
          <a:p>
            <a:pPr lvl="1"/>
            <a:r>
              <a:rPr lang="en-US" dirty="0"/>
              <a:t>Bibliography tools: </a:t>
            </a:r>
            <a:r>
              <a:rPr lang="en-US" dirty="0" err="1"/>
              <a:t>BibTeX</a:t>
            </a:r>
            <a:r>
              <a:rPr lang="en-US" dirty="0"/>
              <a:t>, </a:t>
            </a:r>
            <a:r>
              <a:rPr lang="mr-IN" dirty="0"/>
              <a:t>…</a:t>
            </a:r>
            <a:endParaRPr lang="en-US" dirty="0"/>
          </a:p>
          <a:p>
            <a:pPr lvl="1"/>
            <a:r>
              <a:rPr lang="en-US" dirty="0"/>
              <a:t>Paper managers: </a:t>
            </a:r>
            <a:r>
              <a:rPr lang="en-US" dirty="0" err="1"/>
              <a:t>Mendeley</a:t>
            </a:r>
            <a:r>
              <a:rPr lang="en-US" dirty="0"/>
              <a:t>, Papers, </a:t>
            </a:r>
            <a:r>
              <a:rPr lang="mr-IN" dirty="0"/>
              <a:t>…</a:t>
            </a:r>
            <a:endParaRPr lang="en-US" dirty="0"/>
          </a:p>
          <a:p>
            <a:pPr lvl="1"/>
            <a:r>
              <a:rPr lang="en-US" dirty="0"/>
              <a:t>Annotated pdf readers</a:t>
            </a:r>
          </a:p>
          <a:p>
            <a:r>
              <a:rPr lang="en-US" dirty="0"/>
              <a:t>Keep track of papers you read, and your thoughts</a:t>
            </a:r>
          </a:p>
          <a:p>
            <a:pPr lvl="1"/>
            <a:r>
              <a:rPr lang="en-US" dirty="0"/>
              <a:t>Judgements and questions</a:t>
            </a:r>
          </a:p>
          <a:p>
            <a:pPr lvl="1"/>
            <a:r>
              <a:rPr lang="en-US" dirty="0"/>
              <a:t>Ideas for related research directions</a:t>
            </a:r>
          </a:p>
          <a:p>
            <a:pPr lvl="1"/>
            <a:r>
              <a:rPr lang="en-US" dirty="0"/>
              <a:t>Related works to follow up on</a:t>
            </a:r>
          </a:p>
        </p:txBody>
      </p:sp>
    </p:spTree>
    <p:extLst>
      <p:ext uri="{BB962C8B-B14F-4D97-AF65-F5344CB8AC3E}">
        <p14:creationId xmlns:p14="http://schemas.microsoft.com/office/powerpoint/2010/main" val="36706949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ORGANIZING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 management:</a:t>
            </a:r>
          </a:p>
          <a:p>
            <a:pPr lvl="1"/>
            <a:r>
              <a:rPr lang="en-US" dirty="0"/>
              <a:t>Schedule regular times for reading</a:t>
            </a:r>
          </a:p>
          <a:p>
            <a:pPr lvl="1"/>
            <a:r>
              <a:rPr lang="en-US" dirty="0"/>
              <a:t>Don’t linger on tough spots, skip and revisit</a:t>
            </a:r>
          </a:p>
          <a:p>
            <a:pPr lvl="1"/>
            <a:endParaRPr lang="en-US" dirty="0"/>
          </a:p>
          <a:p>
            <a:r>
              <a:rPr lang="en-US" dirty="0"/>
              <a:t>Reading order (if you can choose):</a:t>
            </a:r>
          </a:p>
          <a:p>
            <a:pPr lvl="1"/>
            <a:r>
              <a:rPr lang="en-US" dirty="0"/>
              <a:t>First, read easily digestible papers</a:t>
            </a:r>
          </a:p>
          <a:p>
            <a:pPr lvl="1"/>
            <a:r>
              <a:rPr lang="en-US" dirty="0"/>
              <a:t>Next, relevant papers</a:t>
            </a:r>
          </a:p>
          <a:p>
            <a:pPr lvl="1"/>
            <a:r>
              <a:rPr lang="en-US" dirty="0"/>
              <a:t>Next, influential papers</a:t>
            </a:r>
          </a:p>
          <a:p>
            <a:pPr lvl="1"/>
            <a:r>
              <a:rPr lang="en-US" dirty="0"/>
              <a:t>Skim: seminal papers. Especially if they are old </a:t>
            </a:r>
          </a:p>
        </p:txBody>
      </p:sp>
    </p:spTree>
    <p:extLst>
      <p:ext uri="{BB962C8B-B14F-4D97-AF65-F5344CB8AC3E}">
        <p14:creationId xmlns:p14="http://schemas.microsoft.com/office/powerpoint/2010/main" val="13792203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CAVEATS in reading: peer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Conference reviewing is problematic</a:t>
            </a:r>
          </a:p>
          <a:p>
            <a:pPr lvl="1"/>
            <a:r>
              <a:rPr lang="en-US" dirty="0"/>
              <a:t>Single-blind vs double-blind</a:t>
            </a:r>
          </a:p>
          <a:p>
            <a:pPr lvl="1"/>
            <a:r>
              <a:rPr lang="en-US" dirty="0"/>
              <a:t>Quick turn arounds on reviewing</a:t>
            </a:r>
          </a:p>
          <a:p>
            <a:pPr lvl="1"/>
            <a:r>
              <a:rPr lang="en-US" dirty="0"/>
              <a:t>Sometimes poor selection of reviewers</a:t>
            </a:r>
          </a:p>
          <a:p>
            <a:pPr lvl="1"/>
            <a:r>
              <a:rPr lang="en-US" dirty="0"/>
              <a:t>Reviewers fatigued by multiple papers at once</a:t>
            </a:r>
          </a:p>
          <a:p>
            <a:r>
              <a:rPr lang="en-US" dirty="0"/>
              <a:t>Journal reviewing also has issues</a:t>
            </a:r>
          </a:p>
          <a:p>
            <a:pPr lvl="1"/>
            <a:r>
              <a:rPr lang="en-US" dirty="0"/>
              <a:t>Scrutiny inverse with paper length</a:t>
            </a:r>
          </a:p>
          <a:p>
            <a:pPr lvl="1"/>
            <a:r>
              <a:rPr lang="en-US" dirty="0"/>
              <a:t>Reviewers take their time</a:t>
            </a:r>
          </a:p>
          <a:p>
            <a:r>
              <a:rPr lang="en-US" dirty="0"/>
              <a:t>Preprints are not peer-reviewed at all</a:t>
            </a:r>
          </a:p>
        </p:txBody>
      </p:sp>
    </p:spTree>
    <p:extLst>
      <p:ext uri="{BB962C8B-B14F-4D97-AF65-F5344CB8AC3E}">
        <p14:creationId xmlns:p14="http://schemas.microsoft.com/office/powerpoint/2010/main" val="1196978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CAVEATS in reading: credulity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 aware of your own biases</a:t>
            </a:r>
          </a:p>
          <a:p>
            <a:pPr lvl="1"/>
            <a:r>
              <a:rPr lang="en-US" dirty="0"/>
              <a:t>Belief that publication means correctness</a:t>
            </a:r>
          </a:p>
          <a:p>
            <a:pPr lvl="1"/>
            <a:r>
              <a:rPr lang="en-US" dirty="0"/>
              <a:t>Belief that authors know how to position their work</a:t>
            </a:r>
          </a:p>
          <a:p>
            <a:pPr lvl="1"/>
            <a:r>
              <a:rPr lang="en-US" dirty="0"/>
              <a:t>Belief that authors mention all related works</a:t>
            </a:r>
          </a:p>
          <a:p>
            <a:pPr lvl="1"/>
            <a:r>
              <a:rPr lang="en-US" dirty="0"/>
              <a:t>Trust that experiments are meaningful (choice of metrics, datasets, etc.)</a:t>
            </a:r>
          </a:p>
          <a:p>
            <a:pPr lvl="1"/>
            <a:r>
              <a:rPr lang="en-US" dirty="0"/>
              <a:t>Trust that theory is meaningful</a:t>
            </a:r>
          </a:p>
          <a:p>
            <a:pPr lvl="1"/>
            <a:endParaRPr lang="en-US" dirty="0"/>
          </a:p>
          <a:p>
            <a:r>
              <a:rPr lang="en-US" dirty="0"/>
              <a:t>Challenge your assumptions and biases. Do not depend on peer review. Research papers are not textbooks.</a:t>
            </a:r>
          </a:p>
        </p:txBody>
      </p:sp>
    </p:spTree>
    <p:extLst>
      <p:ext uri="{BB962C8B-B14F-4D97-AF65-F5344CB8AC3E}">
        <p14:creationId xmlns:p14="http://schemas.microsoft.com/office/powerpoint/2010/main" val="5235770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CAVEATS in reading: writing quality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Good researchers are not necessarily good writers</a:t>
            </a:r>
          </a:p>
          <a:p>
            <a:r>
              <a:rPr lang="en-US" dirty="0"/>
              <a:t>More effort is spend on polishing some papers than others</a:t>
            </a:r>
          </a:p>
          <a:p>
            <a:r>
              <a:rPr lang="en-US" dirty="0"/>
              <a:t>Sometimes difficulty in understanding is not solely due to you</a:t>
            </a:r>
          </a:p>
          <a:p>
            <a:endParaRPr lang="en-US" dirty="0"/>
          </a:p>
          <a:p>
            <a:r>
              <a:rPr lang="en-US" dirty="0"/>
              <a:t>To mediate (your advisor can help):</a:t>
            </a:r>
          </a:p>
          <a:p>
            <a:pPr lvl="1"/>
            <a:r>
              <a:rPr lang="en-US" dirty="0"/>
              <a:t>Identify quality expository papers in your field, start with them </a:t>
            </a:r>
          </a:p>
          <a:p>
            <a:pPr lvl="1"/>
            <a:r>
              <a:rPr lang="en-US" dirty="0"/>
              <a:t>Familiarize yourself with notation and conventions of your field, folkloric results</a:t>
            </a:r>
          </a:p>
        </p:txBody>
      </p:sp>
    </p:spTree>
    <p:extLst>
      <p:ext uri="{BB962C8B-B14F-4D97-AF65-F5344CB8AC3E}">
        <p14:creationId xmlns:p14="http://schemas.microsoft.com/office/powerpoint/2010/main" val="11297918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reading a paper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the publication details</a:t>
            </a:r>
          </a:p>
          <a:p>
            <a:pPr lvl="1"/>
            <a:r>
              <a:rPr lang="en-US" dirty="0"/>
              <a:t>Publication venue, date</a:t>
            </a:r>
          </a:p>
          <a:p>
            <a:pPr lvl="1"/>
            <a:r>
              <a:rPr lang="en-US" i="1" dirty="0"/>
              <a:t>Is there a journal version </a:t>
            </a:r>
            <a:r>
              <a:rPr lang="en-US" dirty="0"/>
              <a:t>of this conference/workshop/TR?</a:t>
            </a:r>
          </a:p>
          <a:p>
            <a:pPr lvl="1"/>
            <a:r>
              <a:rPr lang="en-US" i="1" dirty="0"/>
              <a:t>Is this the authoritative version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Who are the authors? Identify professors, post-docs, students, affiliations</a:t>
            </a:r>
          </a:p>
          <a:p>
            <a:pPr lvl="1"/>
            <a:r>
              <a:rPr lang="en-US" dirty="0"/>
              <a:t>Who is the corresponding author for questions?</a:t>
            </a:r>
          </a:p>
          <a:p>
            <a:pPr lvl="1"/>
            <a:r>
              <a:rPr lang="en-US" dirty="0"/>
              <a:t>Check citation count: how influential is this work?</a:t>
            </a:r>
          </a:p>
          <a:p>
            <a:r>
              <a:rPr lang="en-US" dirty="0"/>
              <a:t>Read the abstract</a:t>
            </a:r>
          </a:p>
          <a:p>
            <a:pPr lvl="1"/>
            <a:r>
              <a:rPr lang="en-US" dirty="0"/>
              <a:t>What do the authors think is their contribution?</a:t>
            </a:r>
          </a:p>
          <a:p>
            <a:pPr lvl="1"/>
            <a:r>
              <a:rPr lang="en-US" dirty="0"/>
              <a:t>Does this still seem worth reading?</a:t>
            </a:r>
          </a:p>
        </p:txBody>
      </p:sp>
    </p:spTree>
    <p:extLst>
      <p:ext uri="{BB962C8B-B14F-4D97-AF65-F5344CB8AC3E}">
        <p14:creationId xmlns:p14="http://schemas.microsoft.com/office/powerpoint/2010/main" val="244313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importance of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Reading is essential for your success as a researcher</a:t>
            </a:r>
          </a:p>
          <a:p>
            <a:pPr lvl="1"/>
            <a:r>
              <a:rPr lang="en-US" dirty="0"/>
              <a:t>Identifies research directions and trends</a:t>
            </a:r>
          </a:p>
          <a:p>
            <a:pPr lvl="1"/>
            <a:r>
              <a:rPr lang="en-US" b="1" i="1" dirty="0"/>
              <a:t>Learn useful tools and techniques</a:t>
            </a:r>
          </a:p>
          <a:p>
            <a:pPr lvl="1"/>
            <a:r>
              <a:rPr lang="en-US" dirty="0"/>
              <a:t>Clarifies your research community</a:t>
            </a:r>
          </a:p>
          <a:p>
            <a:pPr lvl="1"/>
            <a:r>
              <a:rPr lang="en-US" dirty="0"/>
              <a:t>Prevents duplicated and wasted efforts</a:t>
            </a:r>
          </a:p>
          <a:p>
            <a:r>
              <a:rPr lang="en-US" dirty="0"/>
              <a:t>Must identify </a:t>
            </a:r>
            <a:r>
              <a:rPr lang="en-US" i="1" dirty="0"/>
              <a:t>WHAT</a:t>
            </a:r>
            <a:r>
              <a:rPr lang="en-US" dirty="0"/>
              <a:t> papers to read</a:t>
            </a:r>
          </a:p>
          <a:p>
            <a:r>
              <a:rPr lang="en-US" dirty="0"/>
              <a:t>Should know </a:t>
            </a:r>
            <a:r>
              <a:rPr lang="en-US" i="1" dirty="0"/>
              <a:t>WHY</a:t>
            </a:r>
            <a:r>
              <a:rPr lang="en-US" dirty="0"/>
              <a:t> to read them</a:t>
            </a:r>
          </a:p>
          <a:p>
            <a:r>
              <a:rPr lang="en-US" dirty="0"/>
              <a:t>And </a:t>
            </a:r>
            <a:r>
              <a:rPr lang="en-US" i="1" dirty="0"/>
              <a:t>HOW</a:t>
            </a:r>
            <a:r>
              <a:rPr lang="en-US" dirty="0"/>
              <a:t> to read them effectively</a:t>
            </a:r>
          </a:p>
        </p:txBody>
      </p:sp>
    </p:spTree>
    <p:extLst>
      <p:ext uri="{BB962C8B-B14F-4D97-AF65-F5344CB8AC3E}">
        <p14:creationId xmlns:p14="http://schemas.microsoft.com/office/powerpoint/2010/main" val="13208441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reading a paper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Skim:</a:t>
            </a:r>
          </a:p>
          <a:p>
            <a:pPr lvl="1"/>
            <a:r>
              <a:rPr lang="en-US" dirty="0"/>
              <a:t>Get very broad outline of paper contents</a:t>
            </a:r>
          </a:p>
          <a:p>
            <a:pPr lvl="1"/>
            <a:r>
              <a:rPr lang="en-US" dirty="0"/>
              <a:t>Understand how it relates to your research interests</a:t>
            </a:r>
          </a:p>
          <a:p>
            <a:pPr lvl="1"/>
            <a:endParaRPr lang="en-US" dirty="0"/>
          </a:p>
          <a:p>
            <a:r>
              <a:rPr lang="en-US" dirty="0"/>
              <a:t>Decide whether to continue reading</a:t>
            </a:r>
          </a:p>
          <a:p>
            <a:pPr lvl="1"/>
            <a:r>
              <a:rPr lang="en-US" dirty="0"/>
              <a:t>Is this relevant to you?</a:t>
            </a:r>
          </a:p>
          <a:p>
            <a:pPr lvl="1"/>
            <a:r>
              <a:rPr lang="en-US" dirty="0"/>
              <a:t>Is the quality of the paper up to par?</a:t>
            </a:r>
          </a:p>
          <a:p>
            <a:pPr lvl="1"/>
            <a:r>
              <a:rPr lang="en-US" dirty="0"/>
              <a:t>Do you need to read other background material first?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638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Multi-pass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Recall purpose in reading:</a:t>
            </a:r>
          </a:p>
          <a:p>
            <a:pPr lvl="1"/>
            <a:r>
              <a:rPr lang="en-US" dirty="0"/>
              <a:t>Knowing what’s in a paper </a:t>
            </a:r>
          </a:p>
          <a:p>
            <a:pPr lvl="1"/>
            <a:r>
              <a:rPr lang="en-US" dirty="0"/>
              <a:t>Understanding the main ideas </a:t>
            </a:r>
          </a:p>
          <a:p>
            <a:pPr lvl="1"/>
            <a:r>
              <a:rPr lang="en-US" dirty="0"/>
              <a:t>Understanding the details</a:t>
            </a:r>
          </a:p>
          <a:p>
            <a:pPr lvl="1"/>
            <a:r>
              <a:rPr lang="en-US" dirty="0"/>
              <a:t>Checking the details (for reviewing, or practice with the tools)</a:t>
            </a:r>
          </a:p>
          <a:p>
            <a:r>
              <a:rPr lang="en-US" dirty="0"/>
              <a:t>First, skim:</a:t>
            </a:r>
          </a:p>
          <a:p>
            <a:pPr lvl="1"/>
            <a:r>
              <a:rPr lang="en-US" dirty="0"/>
              <a:t>Understand positioning</a:t>
            </a:r>
          </a:p>
          <a:p>
            <a:pPr lvl="1"/>
            <a:r>
              <a:rPr lang="en-US" dirty="0"/>
              <a:t>Understand main results</a:t>
            </a:r>
          </a:p>
          <a:p>
            <a:pPr lvl="1"/>
            <a:r>
              <a:rPr lang="en-US" dirty="0"/>
              <a:t>Understand meaning of experiments </a:t>
            </a:r>
          </a:p>
          <a:p>
            <a:pPr lvl="1"/>
            <a:r>
              <a:rPr lang="en-US" dirty="0"/>
              <a:t>Formulate your take-</a:t>
            </a:r>
            <a:r>
              <a:rPr lang="en-US" dirty="0" err="1"/>
              <a:t>aways</a:t>
            </a:r>
            <a:r>
              <a:rPr lang="en-US" dirty="0"/>
              <a:t> from the paper</a:t>
            </a:r>
          </a:p>
        </p:txBody>
      </p:sp>
    </p:spTree>
    <p:extLst>
      <p:ext uri="{BB962C8B-B14F-4D97-AF65-F5344CB8AC3E}">
        <p14:creationId xmlns:p14="http://schemas.microsoft.com/office/powerpoint/2010/main" val="2149895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Multi-pass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Second pass, go deeper:</a:t>
            </a:r>
          </a:p>
          <a:p>
            <a:pPr lvl="1"/>
            <a:r>
              <a:rPr lang="en-US" dirty="0"/>
              <a:t>Identify the main tools and ideas used. Which are new?</a:t>
            </a:r>
          </a:p>
          <a:p>
            <a:pPr lvl="1"/>
            <a:r>
              <a:rPr lang="en-US" dirty="0"/>
              <a:t>Any flaws or omissions in methodology or theory?</a:t>
            </a:r>
          </a:p>
          <a:p>
            <a:pPr lvl="1"/>
            <a:r>
              <a:rPr lang="en-US" dirty="0"/>
              <a:t>Look for simple implications of complex or difficult to parse claims: are they reasonable?</a:t>
            </a:r>
          </a:p>
          <a:p>
            <a:r>
              <a:rPr lang="en-US" dirty="0"/>
              <a:t>Third pass, challenge:</a:t>
            </a:r>
          </a:p>
          <a:p>
            <a:pPr lvl="1"/>
            <a:r>
              <a:rPr lang="en-US" dirty="0"/>
              <a:t>Are the technical details correct? </a:t>
            </a:r>
          </a:p>
          <a:p>
            <a:pPr lvl="1"/>
            <a:r>
              <a:rPr lang="en-US" dirty="0"/>
              <a:t>Can the results be obtained more simply?</a:t>
            </a:r>
          </a:p>
          <a:p>
            <a:pPr lvl="1"/>
            <a:r>
              <a:rPr lang="en-US" dirty="0"/>
              <a:t>Hardcore: if code is available, were the experiments done as described?</a:t>
            </a:r>
          </a:p>
        </p:txBody>
      </p:sp>
    </p:spTree>
    <p:extLst>
      <p:ext uri="{BB962C8B-B14F-4D97-AF65-F5344CB8AC3E}">
        <p14:creationId xmlns:p14="http://schemas.microsoft.com/office/powerpoint/2010/main" val="17252267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a Research Paper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Related Works</a:t>
            </a:r>
          </a:p>
          <a:p>
            <a:r>
              <a:rPr lang="en-US" dirty="0"/>
              <a:t>Notation</a:t>
            </a:r>
          </a:p>
          <a:p>
            <a:r>
              <a:rPr lang="en-US" dirty="0"/>
              <a:t>Main Results and/or Algorithms</a:t>
            </a:r>
          </a:p>
          <a:p>
            <a:r>
              <a:rPr lang="en-US" dirty="0"/>
              <a:t>Experimental Results</a:t>
            </a:r>
          </a:p>
          <a:p>
            <a:r>
              <a:rPr lang="en-US" dirty="0"/>
              <a:t>Conclusion</a:t>
            </a:r>
          </a:p>
          <a:p>
            <a:r>
              <a:rPr lang="en-US" dirty="0"/>
              <a:t>Appendices : Theory, Supplemental Experiments</a:t>
            </a:r>
          </a:p>
          <a:p>
            <a:r>
              <a:rPr lang="en-US" dirty="0"/>
              <a:t>Bibliography</a:t>
            </a:r>
          </a:p>
        </p:txBody>
      </p:sp>
    </p:spTree>
    <p:extLst>
      <p:ext uri="{BB962C8B-B14F-4D97-AF65-F5344CB8AC3E}">
        <p14:creationId xmlns:p14="http://schemas.microsoft.com/office/powerpoint/2010/main" val="17079108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Reading the Introduction and Related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Purpose of the Introduction:</a:t>
            </a:r>
          </a:p>
          <a:p>
            <a:pPr lvl="1"/>
            <a:r>
              <a:rPr lang="en-US" dirty="0"/>
              <a:t>Describe the problem being addressed</a:t>
            </a:r>
          </a:p>
          <a:p>
            <a:pPr lvl="1"/>
            <a:r>
              <a:rPr lang="en-US" dirty="0"/>
              <a:t>Motivate interest in this problem</a:t>
            </a:r>
          </a:p>
          <a:p>
            <a:pPr lvl="1"/>
            <a:r>
              <a:rPr lang="en-US" dirty="0"/>
              <a:t>Position the paper’s results in the broader area of research</a:t>
            </a:r>
          </a:p>
          <a:p>
            <a:pPr lvl="1"/>
            <a:r>
              <a:rPr lang="en-US" dirty="0"/>
              <a:t>Explain the importance of the results </a:t>
            </a:r>
          </a:p>
          <a:p>
            <a:r>
              <a:rPr lang="en-US" dirty="0"/>
              <a:t>Purpose of Related Works:</a:t>
            </a:r>
          </a:p>
          <a:p>
            <a:pPr lvl="1"/>
            <a:r>
              <a:rPr lang="en-US" dirty="0"/>
              <a:t>Give fair comparison to similar work</a:t>
            </a:r>
          </a:p>
          <a:p>
            <a:pPr lvl="1"/>
            <a:r>
              <a:rPr lang="en-US" dirty="0"/>
              <a:t>Provide reader with context to judge results</a:t>
            </a:r>
          </a:p>
          <a:p>
            <a:r>
              <a:rPr lang="en-US" dirty="0"/>
              <a:t>You judge:</a:t>
            </a:r>
          </a:p>
          <a:p>
            <a:pPr lvl="1"/>
            <a:r>
              <a:rPr lang="en-US" dirty="0"/>
              <a:t>How interesting/important is this problem? </a:t>
            </a:r>
          </a:p>
          <a:p>
            <a:pPr lvl="1"/>
            <a:r>
              <a:rPr lang="en-US" dirty="0"/>
              <a:t>How novel and reasonable are the paper’s results?</a:t>
            </a:r>
          </a:p>
          <a:p>
            <a:pPr lvl="1"/>
            <a:r>
              <a:rPr lang="en-US" dirty="0"/>
              <a:t>What related works would I benefit from reading?</a:t>
            </a:r>
          </a:p>
          <a:p>
            <a:pPr lvl="1"/>
            <a:r>
              <a:rPr lang="en-US" dirty="0"/>
              <a:t>Keep in mind the authors’ claims as you read the rest of the paper</a:t>
            </a:r>
          </a:p>
        </p:txBody>
      </p:sp>
    </p:spTree>
    <p:extLst>
      <p:ext uri="{BB962C8B-B14F-4D97-AF65-F5344CB8AC3E}">
        <p14:creationId xmlns:p14="http://schemas.microsoft.com/office/powerpoint/2010/main" val="15013890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the Main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Describes solution to the problems raised in the introduction</a:t>
            </a:r>
          </a:p>
          <a:p>
            <a:pPr lvl="1"/>
            <a:r>
              <a:rPr lang="en-US" dirty="0"/>
              <a:t>Algorithms</a:t>
            </a:r>
          </a:p>
          <a:p>
            <a:pPr lvl="1"/>
            <a:r>
              <a:rPr lang="en-US" dirty="0"/>
              <a:t>Software, Hardware</a:t>
            </a:r>
          </a:p>
          <a:p>
            <a:pPr lvl="1"/>
            <a:r>
              <a:rPr lang="en-US" dirty="0"/>
              <a:t>Novel theoretical understanding</a:t>
            </a:r>
          </a:p>
          <a:p>
            <a:r>
              <a:rPr lang="en-US" dirty="0"/>
              <a:t>You judge:</a:t>
            </a:r>
          </a:p>
          <a:p>
            <a:pPr lvl="1"/>
            <a:r>
              <a:rPr lang="en-US" dirty="0"/>
              <a:t>In what sense is the problem solved? Partially? Completely? </a:t>
            </a:r>
          </a:p>
          <a:p>
            <a:pPr lvl="1"/>
            <a:r>
              <a:rPr lang="en-US" dirty="0"/>
              <a:t>Is the solution fully and unambiguously described?</a:t>
            </a:r>
          </a:p>
          <a:p>
            <a:pPr lvl="1"/>
            <a:r>
              <a:rPr lang="en-US" dirty="0"/>
              <a:t>How efficient is the solution?</a:t>
            </a:r>
          </a:p>
          <a:p>
            <a:pPr lvl="1"/>
            <a:r>
              <a:rPr lang="en-US" dirty="0"/>
              <a:t>How meaningful are these results?</a:t>
            </a:r>
          </a:p>
          <a:p>
            <a:pPr lvl="1"/>
            <a:r>
              <a:rPr lang="en-US" dirty="0"/>
              <a:t>Do the results match the claims made in the introduction and abstract?</a:t>
            </a:r>
          </a:p>
          <a:p>
            <a:pPr lvl="1"/>
            <a:r>
              <a:rPr lang="en-US" i="1" dirty="0"/>
              <a:t>Can you build off this paper</a:t>
            </a:r>
            <a:r>
              <a:rPr lang="en-US" dirty="0"/>
              <a:t>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8344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the Main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Decide </a:t>
            </a:r>
            <a:r>
              <a:rPr lang="en-US" i="1" dirty="0"/>
              <a:t>ahead of time </a:t>
            </a:r>
            <a:r>
              <a:rPr lang="en-US" dirty="0"/>
              <a:t>on your criteria for measuring quality of the solution</a:t>
            </a:r>
          </a:p>
          <a:p>
            <a:pPr lvl="1"/>
            <a:r>
              <a:rPr lang="en-US" dirty="0"/>
              <a:t>What would a reasonable solution look like or guarantee?</a:t>
            </a:r>
          </a:p>
          <a:p>
            <a:pPr lvl="1"/>
            <a:r>
              <a:rPr lang="en-US" dirty="0"/>
              <a:t>Scalability?</a:t>
            </a:r>
          </a:p>
          <a:p>
            <a:pPr lvl="1"/>
            <a:r>
              <a:rPr lang="en-US" dirty="0"/>
              <a:t>Robustness?</a:t>
            </a:r>
          </a:p>
          <a:p>
            <a:r>
              <a:rPr lang="en-US" dirty="0"/>
              <a:t>If theory, look at simplified models (e.g. restate tensor results as matrix results)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460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the Experimental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Provides experimental validation of results</a:t>
            </a:r>
          </a:p>
          <a:p>
            <a:pPr lvl="1"/>
            <a:r>
              <a:rPr lang="en-US" dirty="0"/>
              <a:t>Describes experimental design and setup</a:t>
            </a:r>
          </a:p>
          <a:p>
            <a:r>
              <a:rPr lang="en-US" dirty="0"/>
              <a:t>You judge:</a:t>
            </a:r>
          </a:p>
          <a:p>
            <a:pPr lvl="1"/>
            <a:r>
              <a:rPr lang="en-US" dirty="0"/>
              <a:t>Are the relevant questions answered? (depends partly on authors’ claims)</a:t>
            </a:r>
          </a:p>
          <a:p>
            <a:pPr lvl="1"/>
            <a:r>
              <a:rPr lang="en-US" dirty="0"/>
              <a:t>Are the baselines appropriate, and strong enough?</a:t>
            </a:r>
          </a:p>
          <a:p>
            <a:pPr lvl="1"/>
            <a:r>
              <a:rPr lang="en-US" dirty="0"/>
              <a:t>Are the metrics meaningful and sufficient for the problem?</a:t>
            </a:r>
          </a:p>
          <a:p>
            <a:pPr lvl="1"/>
            <a:r>
              <a:rPr lang="en-US" dirty="0"/>
              <a:t>Are datasets reasonably challenging, representative, and illustrative? Are the results statistically meaningful?</a:t>
            </a:r>
          </a:p>
          <a:p>
            <a:pPr lvl="1"/>
            <a:r>
              <a:rPr lang="en-US" dirty="0"/>
              <a:t>Are these experiments in keeping with standard practice?</a:t>
            </a:r>
          </a:p>
          <a:p>
            <a:pPr lvl="1"/>
            <a:r>
              <a:rPr lang="en-US" dirty="0"/>
              <a:t>Do the results support the claims made in the introduction and abstract?</a:t>
            </a:r>
          </a:p>
        </p:txBody>
      </p:sp>
    </p:spTree>
    <p:extLst>
      <p:ext uri="{BB962C8B-B14F-4D97-AF65-F5344CB8AC3E}">
        <p14:creationId xmlns:p14="http://schemas.microsoft.com/office/powerpoint/2010/main" val="20852845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the Experimental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Decide </a:t>
            </a:r>
            <a:r>
              <a:rPr lang="en-US" i="1" dirty="0"/>
              <a:t>ahead of time </a:t>
            </a:r>
            <a:r>
              <a:rPr lang="en-US" dirty="0"/>
              <a:t>on your criteria for judging quality of the experiments</a:t>
            </a:r>
          </a:p>
          <a:p>
            <a:pPr lvl="1"/>
            <a:r>
              <a:rPr lang="en-US" dirty="0"/>
              <a:t>Avoids bias towards agreeing with authors’ choices</a:t>
            </a:r>
          </a:p>
          <a:p>
            <a:r>
              <a:rPr lang="en-US" dirty="0"/>
              <a:t>Example considerations (depends on your area):</a:t>
            </a:r>
          </a:p>
          <a:p>
            <a:pPr lvl="1"/>
            <a:r>
              <a:rPr lang="en-US" dirty="0" err="1"/>
              <a:t>Hyperparameter</a:t>
            </a:r>
            <a:r>
              <a:rPr lang="en-US" dirty="0"/>
              <a:t> selection</a:t>
            </a:r>
          </a:p>
          <a:p>
            <a:pPr lvl="1"/>
            <a:r>
              <a:rPr lang="en-US" dirty="0"/>
              <a:t>Hidden costs (model selection) </a:t>
            </a:r>
          </a:p>
          <a:p>
            <a:pPr lvl="1"/>
            <a:r>
              <a:rPr lang="en-US" dirty="0"/>
              <a:t>Bias in data selection </a:t>
            </a:r>
          </a:p>
          <a:p>
            <a:pPr lvl="1"/>
            <a:r>
              <a:rPr lang="en-US" dirty="0"/>
              <a:t>no-drawbacks-at-all-</a:t>
            </a:r>
            <a:r>
              <a:rPr lang="en-US" dirty="0" err="1"/>
              <a:t>itist</a:t>
            </a:r>
            <a:endParaRPr lang="en-US" dirty="0"/>
          </a:p>
          <a:p>
            <a:pPr lvl="1"/>
            <a:r>
              <a:rPr lang="en-US" dirty="0"/>
              <a:t>Accuracy-vs-time tradeoff</a:t>
            </a:r>
          </a:p>
        </p:txBody>
      </p:sp>
    </p:spTree>
    <p:extLst>
      <p:ext uri="{BB962C8B-B14F-4D97-AF65-F5344CB8AC3E}">
        <p14:creationId xmlns:p14="http://schemas.microsoft.com/office/powerpoint/2010/main" val="13800591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the Appendices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Expands on body of the paper with further details</a:t>
            </a:r>
          </a:p>
          <a:p>
            <a:pPr lvl="1"/>
            <a:r>
              <a:rPr lang="en-US" dirty="0"/>
              <a:t>Usually in theory papers, contains the technical proof details</a:t>
            </a:r>
          </a:p>
          <a:p>
            <a:pPr lvl="1"/>
            <a:r>
              <a:rPr lang="en-US" dirty="0"/>
              <a:t>In empirical papers, contains further experimental validation </a:t>
            </a:r>
          </a:p>
          <a:p>
            <a:r>
              <a:rPr lang="en-US" dirty="0"/>
              <a:t>You judge:</a:t>
            </a:r>
          </a:p>
          <a:p>
            <a:pPr lvl="1"/>
            <a:r>
              <a:rPr lang="en-US" dirty="0"/>
              <a:t>Given why I’m reading this paper, is this relevant material?</a:t>
            </a:r>
          </a:p>
          <a:p>
            <a:pPr lvl="1"/>
            <a:r>
              <a:rPr lang="en-US" dirty="0"/>
              <a:t>How does this reflect or supplement the main claims of the paper?</a:t>
            </a:r>
          </a:p>
          <a:p>
            <a:r>
              <a:rPr lang="en-US" dirty="0"/>
              <a:t>For theory papers:</a:t>
            </a:r>
          </a:p>
          <a:p>
            <a:pPr lvl="1"/>
            <a:r>
              <a:rPr lang="en-US" dirty="0"/>
              <a:t>Understand how the parts hang together first before reading in detail</a:t>
            </a:r>
          </a:p>
          <a:p>
            <a:pPr lvl="1"/>
            <a:r>
              <a:rPr lang="en-US" dirty="0"/>
              <a:t>Identify the crucial insightful results vs the mechanical </a:t>
            </a:r>
            <a:r>
              <a:rPr lang="en-US" dirty="0" err="1"/>
              <a:t>lemmata</a:t>
            </a:r>
            <a:endParaRPr lang="en-US" dirty="0"/>
          </a:p>
          <a:p>
            <a:pPr lvl="1"/>
            <a:r>
              <a:rPr lang="en-US" dirty="0"/>
              <a:t>Work through the proofs yourself, try to reorganize and simplify</a:t>
            </a:r>
          </a:p>
        </p:txBody>
      </p:sp>
    </p:spTree>
    <p:extLst>
      <p:ext uri="{BB962C8B-B14F-4D97-AF65-F5344CB8AC3E}">
        <p14:creationId xmlns:p14="http://schemas.microsoft.com/office/powerpoint/2010/main" val="1619406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TAXONOMY</a:t>
            </a:r>
            <a:r>
              <a:rPr lang="en-US" dirty="0"/>
              <a:t> of papers, publication venues</a:t>
            </a:r>
          </a:p>
          <a:p>
            <a:r>
              <a:rPr lang="en-US" b="1" dirty="0"/>
              <a:t>WHY, WHEN</a:t>
            </a:r>
            <a:r>
              <a:rPr lang="en-US" dirty="0"/>
              <a:t> to read a paper</a:t>
            </a:r>
          </a:p>
          <a:p>
            <a:r>
              <a:rPr lang="en-US" b="1" dirty="0"/>
              <a:t>HOW</a:t>
            </a:r>
            <a:r>
              <a:rPr lang="en-US" dirty="0"/>
              <a:t> to find papers to read</a:t>
            </a:r>
          </a:p>
          <a:p>
            <a:r>
              <a:rPr lang="en-US" b="1" dirty="0"/>
              <a:t>ORGANIZING</a:t>
            </a:r>
            <a:r>
              <a:rPr lang="en-US" dirty="0"/>
              <a:t> your reading</a:t>
            </a:r>
          </a:p>
          <a:p>
            <a:r>
              <a:rPr lang="en-US" b="1" dirty="0"/>
              <a:t>CAVEATS</a:t>
            </a:r>
            <a:r>
              <a:rPr lang="en-US" dirty="0"/>
              <a:t> in reading</a:t>
            </a:r>
          </a:p>
          <a:p>
            <a:r>
              <a:rPr lang="en-US" b="1" dirty="0"/>
              <a:t>MULTI-PASS</a:t>
            </a:r>
            <a:r>
              <a:rPr lang="en-US" dirty="0"/>
              <a:t> reading</a:t>
            </a:r>
          </a:p>
          <a:p>
            <a:r>
              <a:rPr lang="en-US" b="1" dirty="0"/>
              <a:t>ANATOMY</a:t>
            </a:r>
            <a:r>
              <a:rPr lang="en-US" dirty="0"/>
              <a:t> of papers</a:t>
            </a:r>
          </a:p>
          <a:p>
            <a:r>
              <a:rPr lang="en-US" b="1" dirty="0"/>
              <a:t>POST-MORTEM</a:t>
            </a:r>
            <a:r>
              <a:rPr lang="en-US" dirty="0"/>
              <a:t> after reading</a:t>
            </a:r>
          </a:p>
          <a:p>
            <a:r>
              <a:rPr lang="en-US" dirty="0"/>
              <a:t>Some final thoughts</a:t>
            </a:r>
          </a:p>
        </p:txBody>
      </p:sp>
    </p:spTree>
    <p:extLst>
      <p:ext uri="{BB962C8B-B14F-4D97-AF65-F5344CB8AC3E}">
        <p14:creationId xmlns:p14="http://schemas.microsoft.com/office/powerpoint/2010/main" val="5120471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the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Summarizes the main points of the paper</a:t>
            </a:r>
          </a:p>
          <a:p>
            <a:r>
              <a:rPr lang="en-US" dirty="0"/>
              <a:t>Looks forward to future directions</a:t>
            </a:r>
          </a:p>
          <a:p>
            <a:r>
              <a:rPr lang="en-US" dirty="0"/>
              <a:t>You judge:</a:t>
            </a:r>
          </a:p>
          <a:p>
            <a:pPr lvl="1"/>
            <a:r>
              <a:rPr lang="en-US" dirty="0"/>
              <a:t>Do the conclusions match/repeat the claims made earlier?</a:t>
            </a:r>
          </a:p>
          <a:p>
            <a:pPr lvl="1"/>
            <a:r>
              <a:rPr lang="en-US" dirty="0"/>
              <a:t>Do you think the research directions are worth pursuing?</a:t>
            </a:r>
          </a:p>
          <a:p>
            <a:pPr lvl="1"/>
            <a:r>
              <a:rPr lang="en-US" dirty="0"/>
              <a:t>Are there more valuable contributions that you feel should be listed?</a:t>
            </a:r>
          </a:p>
        </p:txBody>
      </p:sp>
    </p:spTree>
    <p:extLst>
      <p:ext uri="{BB962C8B-B14F-4D97-AF65-F5344CB8AC3E}">
        <p14:creationId xmlns:p14="http://schemas.microsoft.com/office/powerpoint/2010/main" val="21189993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Are you confident in your understanding?</a:t>
            </a:r>
          </a:p>
          <a:p>
            <a:pPr lvl="1"/>
            <a:r>
              <a:rPr lang="en-US" dirty="0"/>
              <a:t>Read it again</a:t>
            </a:r>
          </a:p>
          <a:p>
            <a:pPr lvl="1"/>
            <a:r>
              <a:rPr lang="en-US" dirty="0"/>
              <a:t>See related works for different perspectives</a:t>
            </a:r>
          </a:p>
          <a:p>
            <a:pPr lvl="1"/>
            <a:r>
              <a:rPr lang="en-US" dirty="0"/>
              <a:t>Talk to your advisor</a:t>
            </a:r>
          </a:p>
          <a:p>
            <a:r>
              <a:rPr lang="en-US" dirty="0"/>
              <a:t>Questions about correctness of the paper</a:t>
            </a:r>
          </a:p>
          <a:p>
            <a:pPr lvl="1"/>
            <a:r>
              <a:rPr lang="en-US" dirty="0"/>
              <a:t>Talk to your advisor</a:t>
            </a:r>
          </a:p>
          <a:p>
            <a:pPr lvl="1"/>
            <a:r>
              <a:rPr lang="en-US" dirty="0"/>
              <a:t>Contact the corresponding advisor</a:t>
            </a:r>
          </a:p>
          <a:p>
            <a:r>
              <a:rPr lang="en-US" dirty="0"/>
              <a:t>Big picture</a:t>
            </a:r>
          </a:p>
          <a:p>
            <a:pPr lvl="1"/>
            <a:r>
              <a:rPr lang="en-US" dirty="0"/>
              <a:t>What was the value of this paper for your research?</a:t>
            </a:r>
          </a:p>
          <a:p>
            <a:pPr lvl="1"/>
            <a:r>
              <a:rPr lang="en-US" dirty="0"/>
              <a:t>What new tools or approaches did you learn?</a:t>
            </a:r>
          </a:p>
          <a:p>
            <a:pPr lvl="1"/>
            <a:r>
              <a:rPr lang="en-US" dirty="0"/>
              <a:t>Where will you go from here: more reading? Work on this problem?</a:t>
            </a:r>
          </a:p>
        </p:txBody>
      </p:sp>
    </p:spTree>
    <p:extLst>
      <p:ext uri="{BB962C8B-B14F-4D97-AF65-F5344CB8AC3E}">
        <p14:creationId xmlns:p14="http://schemas.microsoft.com/office/powerpoint/2010/main" val="9835153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other thoughts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 as if a friend is asking for feedback</a:t>
            </a:r>
          </a:p>
          <a:p>
            <a:r>
              <a:rPr lang="en-US" i="1" dirty="0"/>
              <a:t>Active reading </a:t>
            </a:r>
            <a:r>
              <a:rPr lang="en-US" dirty="0"/>
              <a:t>w/ pen and paper (or tablet and stylus)</a:t>
            </a:r>
          </a:p>
          <a:p>
            <a:r>
              <a:rPr lang="en-US" i="1" dirty="0"/>
              <a:t>Challenge everything</a:t>
            </a:r>
            <a:r>
              <a:rPr lang="en-US" dirty="0"/>
              <a:t>: do I know how to do this better, make this more concise, transparent?</a:t>
            </a:r>
          </a:p>
          <a:p>
            <a:r>
              <a:rPr lang="en-US" i="1" dirty="0"/>
              <a:t>Post-mortem</a:t>
            </a:r>
            <a:r>
              <a:rPr lang="en-US" dirty="0"/>
              <a:t>: can I teach the ideas in this paper to someone else w/o jumping into equations?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7476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other other thoughts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Try to position paper techniques and results in your personal knowledge graph</a:t>
            </a:r>
          </a:p>
          <a:p>
            <a:pPr lvl="1"/>
            <a:r>
              <a:rPr lang="en-US" dirty="0"/>
              <a:t>Tie in with what you already know. </a:t>
            </a:r>
          </a:p>
          <a:p>
            <a:pPr lvl="1"/>
            <a:r>
              <a:rPr lang="en-US" dirty="0"/>
              <a:t>Make it more approachable and see as something you could produce </a:t>
            </a:r>
          </a:p>
          <a:p>
            <a:pPr lvl="1"/>
            <a:r>
              <a:rPr lang="en-US" i="1" dirty="0"/>
              <a:t>Own the knowledge in what you read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691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5494" y="2774837"/>
            <a:ext cx="10515600" cy="1325563"/>
          </a:xfrm>
        </p:spPr>
        <p:txBody>
          <a:bodyPr/>
          <a:lstStyle/>
          <a:p>
            <a:r>
              <a:rPr lang="en-US" dirty="0"/>
              <a:t>Questions?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2402B4-F69F-1444-BDEC-B8DD8E9F1AD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</a:blip>
          <a:stretch>
            <a:fillRect/>
          </a:stretch>
        </p:blipFill>
        <p:spPr>
          <a:xfrm>
            <a:off x="7442812" y="3831961"/>
            <a:ext cx="3760964" cy="2417763"/>
          </a:xfrm>
          <a:prstGeom prst="rect">
            <a:avLst/>
          </a:prstGeom>
          <a:effectLst>
            <a:softEdge rad="215900"/>
          </a:effectLst>
        </p:spPr>
      </p:pic>
    </p:spTree>
    <p:extLst>
      <p:ext uri="{BB962C8B-B14F-4D97-AF65-F5344CB8AC3E}">
        <p14:creationId xmlns:p14="http://schemas.microsoft.com/office/powerpoint/2010/main" val="8141880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read effectively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Reading is like eating</a:t>
            </a:r>
          </a:p>
          <a:p>
            <a:pPr lvl="1"/>
            <a:r>
              <a:rPr lang="en-US" dirty="0"/>
              <a:t>We need to do it to get sustenance (knowledge)</a:t>
            </a:r>
          </a:p>
          <a:p>
            <a:pPr lvl="1"/>
            <a:r>
              <a:rPr lang="en-US" dirty="0"/>
              <a:t>There are some shared commonalities, but everyone finds their own way to chew and digest</a:t>
            </a:r>
          </a:p>
          <a:p>
            <a:r>
              <a:rPr lang="en-US" dirty="0"/>
              <a:t>Know WHEN and WHY to read a paper</a:t>
            </a:r>
          </a:p>
          <a:p>
            <a:r>
              <a:rPr lang="en-US" dirty="0"/>
              <a:t>ORGANIZE yourself</a:t>
            </a:r>
          </a:p>
          <a:p>
            <a:r>
              <a:rPr lang="en-US" dirty="0"/>
              <a:t>Read SMART</a:t>
            </a:r>
          </a:p>
          <a:p>
            <a:r>
              <a:rPr lang="en-US" dirty="0"/>
              <a:t>DOCUMENT your take-</a:t>
            </a:r>
            <a:r>
              <a:rPr lang="en-US" dirty="0" err="1"/>
              <a:t>aways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987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of papers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Technical Papers</a:t>
            </a:r>
          </a:p>
          <a:p>
            <a:pPr lvl="1"/>
            <a:r>
              <a:rPr lang="en-US" dirty="0"/>
              <a:t>Novel research contributions</a:t>
            </a:r>
          </a:p>
          <a:p>
            <a:pPr lvl="1"/>
            <a:r>
              <a:rPr lang="en-US" dirty="0"/>
              <a:t>Define and investigate problem, documents conclusions</a:t>
            </a:r>
          </a:p>
          <a:p>
            <a:pPr lvl="1"/>
            <a:r>
              <a:rPr lang="en-US" dirty="0"/>
              <a:t>Results can be theory, or experimental, or both</a:t>
            </a:r>
          </a:p>
          <a:p>
            <a:pPr lvl="1"/>
            <a:r>
              <a:rPr lang="en-US" dirty="0"/>
              <a:t>Main type of paper you will be reading and producing in grad school</a:t>
            </a:r>
          </a:p>
          <a:p>
            <a:r>
              <a:rPr lang="en-US" dirty="0"/>
              <a:t>Survey Papers</a:t>
            </a:r>
          </a:p>
          <a:p>
            <a:pPr lvl="1"/>
            <a:r>
              <a:rPr lang="en-US" dirty="0"/>
              <a:t>Summarize results and directions in a particular research field</a:t>
            </a:r>
          </a:p>
          <a:p>
            <a:pPr lvl="1"/>
            <a:r>
              <a:rPr lang="en-US" dirty="0"/>
              <a:t>Attempt to impose high-level structure on disparate results</a:t>
            </a:r>
          </a:p>
          <a:p>
            <a:pPr lvl="1"/>
            <a:r>
              <a:rPr lang="en-US" dirty="0"/>
              <a:t>Can be useful when starting in a new research direction</a:t>
            </a:r>
          </a:p>
          <a:p>
            <a:r>
              <a:rPr lang="en-US" dirty="0"/>
              <a:t>Vision Papers</a:t>
            </a:r>
          </a:p>
          <a:p>
            <a:pPr lvl="1"/>
            <a:r>
              <a:rPr lang="en-US" dirty="0"/>
              <a:t>Advocate for new directions on old problems or looking at new problems </a:t>
            </a:r>
          </a:p>
        </p:txBody>
      </p:sp>
    </p:spTree>
    <p:extLst>
      <p:ext uri="{BB962C8B-B14F-4D97-AF65-F5344CB8AC3E}">
        <p14:creationId xmlns:p14="http://schemas.microsoft.com/office/powerpoint/2010/main" val="649993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papers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Seminal</a:t>
            </a:r>
          </a:p>
          <a:p>
            <a:pPr lvl="1"/>
            <a:r>
              <a:rPr lang="en-US" dirty="0"/>
              <a:t>Foundational results, opened new research direction</a:t>
            </a:r>
          </a:p>
          <a:p>
            <a:pPr lvl="1"/>
            <a:r>
              <a:rPr lang="en-US" dirty="0"/>
              <a:t>Often old (70s, 80s)</a:t>
            </a:r>
          </a:p>
          <a:p>
            <a:r>
              <a:rPr lang="en-US" dirty="0"/>
              <a:t>Influential</a:t>
            </a:r>
          </a:p>
          <a:p>
            <a:pPr lvl="1"/>
            <a:r>
              <a:rPr lang="en-US" dirty="0"/>
              <a:t>Highly cited, novel perspective and directions in field</a:t>
            </a:r>
          </a:p>
          <a:p>
            <a:pPr lvl="1"/>
            <a:r>
              <a:rPr lang="en-US" dirty="0"/>
              <a:t>Could be seminal or not</a:t>
            </a:r>
          </a:p>
          <a:p>
            <a:pPr lvl="1"/>
            <a:r>
              <a:rPr lang="en-US" dirty="0"/>
              <a:t>Considered required reading in your field</a:t>
            </a:r>
          </a:p>
          <a:p>
            <a:r>
              <a:rPr lang="en-US" dirty="0"/>
              <a:t>Expository</a:t>
            </a:r>
          </a:p>
          <a:p>
            <a:pPr lvl="1"/>
            <a:r>
              <a:rPr lang="en-US" dirty="0"/>
              <a:t>Papers your advisor recommends reading to understand your field</a:t>
            </a:r>
          </a:p>
          <a:p>
            <a:pPr lvl="1"/>
            <a:r>
              <a:rPr lang="en-US" dirty="0"/>
              <a:t>Excellent problem descriptions and motivation</a:t>
            </a:r>
          </a:p>
          <a:p>
            <a:pPr lvl="1"/>
            <a:r>
              <a:rPr lang="en-US" dirty="0"/>
              <a:t>Detailed related works sections</a:t>
            </a:r>
          </a:p>
          <a:p>
            <a:pPr lvl="1"/>
            <a:r>
              <a:rPr lang="en-US" dirty="0"/>
              <a:t>May or may not be influential</a:t>
            </a:r>
          </a:p>
          <a:p>
            <a:r>
              <a:rPr lang="en-US" dirty="0"/>
              <a:t>Relevant</a:t>
            </a:r>
          </a:p>
          <a:p>
            <a:pPr lvl="1"/>
            <a:r>
              <a:rPr lang="en-US" dirty="0"/>
              <a:t>Related to your specific research</a:t>
            </a:r>
          </a:p>
        </p:txBody>
      </p:sp>
    </p:spTree>
    <p:extLst>
      <p:ext uri="{BB962C8B-B14F-4D97-AF65-F5344CB8AC3E}">
        <p14:creationId xmlns:p14="http://schemas.microsoft.com/office/powerpoint/2010/main" val="1386983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VENUES for papers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Conference Papers</a:t>
            </a:r>
          </a:p>
          <a:p>
            <a:pPr lvl="1"/>
            <a:r>
              <a:rPr lang="en-US" dirty="0"/>
              <a:t>A primary publication method in many subfields of CS </a:t>
            </a:r>
          </a:p>
          <a:p>
            <a:pPr lvl="1"/>
            <a:r>
              <a:rPr lang="en-US" dirty="0"/>
              <a:t>Fast moving: less than a year between submission and publication</a:t>
            </a:r>
          </a:p>
          <a:p>
            <a:pPr lvl="1"/>
            <a:r>
              <a:rPr lang="en-US" dirty="0"/>
              <a:t>Relate to the topic of the conference, published in proceedings</a:t>
            </a:r>
          </a:p>
          <a:p>
            <a:pPr lvl="1"/>
            <a:r>
              <a:rPr lang="en-US" dirty="0"/>
              <a:t>Peer-reviewed and voted on for acceptance</a:t>
            </a:r>
          </a:p>
          <a:p>
            <a:pPr lvl="1"/>
            <a:r>
              <a:rPr lang="en-US" dirty="0"/>
              <a:t>Usual short, around 8 pages</a:t>
            </a:r>
          </a:p>
          <a:p>
            <a:r>
              <a:rPr lang="en-US" dirty="0"/>
              <a:t>Workshop Papers</a:t>
            </a:r>
          </a:p>
          <a:p>
            <a:pPr lvl="1"/>
            <a:r>
              <a:rPr lang="en-US" dirty="0"/>
              <a:t>Preliminary versions of conference papers</a:t>
            </a:r>
          </a:p>
          <a:p>
            <a:pPr lvl="1"/>
            <a:r>
              <a:rPr lang="en-US" dirty="0"/>
              <a:t>Usually short</a:t>
            </a:r>
          </a:p>
          <a:p>
            <a:pPr lvl="1"/>
            <a:r>
              <a:rPr lang="en-US" dirty="0"/>
              <a:t>Also peer-reviewed</a:t>
            </a:r>
          </a:p>
          <a:p>
            <a:pPr lvl="1"/>
            <a:r>
              <a:rPr lang="en-US" dirty="0"/>
              <a:t>May or may not be published in workshop proceedings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156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VENUES for papers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Journal Papers</a:t>
            </a:r>
          </a:p>
          <a:p>
            <a:pPr lvl="1"/>
            <a:r>
              <a:rPr lang="en-US" dirty="0"/>
              <a:t>Relate to the topic of the journal (see editorial statement on website)</a:t>
            </a:r>
          </a:p>
          <a:p>
            <a:pPr lvl="1"/>
            <a:r>
              <a:rPr lang="en-US" dirty="0"/>
              <a:t>Usually longer than conference papers (exception: Letters type journals)</a:t>
            </a:r>
          </a:p>
          <a:p>
            <a:pPr lvl="1"/>
            <a:r>
              <a:rPr lang="en-US" dirty="0"/>
              <a:t>Stronger peer-review process, multiple rounds of submission</a:t>
            </a:r>
          </a:p>
          <a:p>
            <a:pPr lvl="1"/>
            <a:r>
              <a:rPr lang="en-US" dirty="0"/>
              <a:t>Slower-moving: usually 6+ months to a couple years from submission to publication</a:t>
            </a:r>
          </a:p>
          <a:p>
            <a:pPr lvl="1"/>
            <a:r>
              <a:rPr lang="en-US" dirty="0"/>
              <a:t>Often extended versions of conference papers</a:t>
            </a:r>
          </a:p>
        </p:txBody>
      </p:sp>
    </p:spTree>
    <p:extLst>
      <p:ext uri="{BB962C8B-B14F-4D97-AF65-F5344CB8AC3E}">
        <p14:creationId xmlns:p14="http://schemas.microsoft.com/office/powerpoint/2010/main" val="1358681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VENUES for papers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Preprints and Technical Reports</a:t>
            </a:r>
          </a:p>
          <a:p>
            <a:pPr lvl="1"/>
            <a:r>
              <a:rPr lang="en-US" dirty="0"/>
              <a:t>Not peer-reviewed</a:t>
            </a:r>
          </a:p>
          <a:p>
            <a:pPr lvl="1"/>
            <a:r>
              <a:rPr lang="en-US" dirty="0"/>
              <a:t>Serve as way to disseminate results quickly</a:t>
            </a:r>
          </a:p>
          <a:p>
            <a:pPr lvl="1"/>
            <a:r>
              <a:rPr lang="en-US" dirty="0"/>
              <a:t>Posted on author’s webpages, preprint servers (e.g. </a:t>
            </a:r>
            <a:r>
              <a:rPr lang="en-US" dirty="0" err="1"/>
              <a:t>arXiv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Preprint: pre-publication version of a peer-reviewed paper</a:t>
            </a:r>
          </a:p>
          <a:p>
            <a:pPr lvl="1"/>
            <a:r>
              <a:rPr lang="en-US" dirty="0"/>
              <a:t>TRs: may or may not be in process of peer-review</a:t>
            </a:r>
          </a:p>
        </p:txBody>
      </p:sp>
    </p:spTree>
    <p:extLst>
      <p:ext uri="{BB962C8B-B14F-4D97-AF65-F5344CB8AC3E}">
        <p14:creationId xmlns:p14="http://schemas.microsoft.com/office/powerpoint/2010/main" val="99494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read effectively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 nutshell: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Skim</a:t>
            </a:r>
            <a:r>
              <a:rPr lang="en-US" dirty="0"/>
              <a:t> for the main ideas and results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Re-read</a:t>
            </a:r>
            <a:r>
              <a:rPr lang="en-US" dirty="0"/>
              <a:t> to get the gist of the arguments/proofs and experiments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Re-read</a:t>
            </a:r>
            <a:r>
              <a:rPr lang="en-US" dirty="0"/>
              <a:t> critically, challenging the claims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Summarize</a:t>
            </a:r>
            <a:r>
              <a:rPr lang="en-US" dirty="0"/>
              <a:t> to ensure you understand the contributions and main ideas</a:t>
            </a:r>
          </a:p>
        </p:txBody>
      </p:sp>
    </p:spTree>
    <p:extLst>
      <p:ext uri="{BB962C8B-B14F-4D97-AF65-F5344CB8AC3E}">
        <p14:creationId xmlns:p14="http://schemas.microsoft.com/office/powerpoint/2010/main" val="152059473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Depth</Template>
  <TotalTime>252</TotalTime>
  <Words>2072</Words>
  <Application>Microsoft Macintosh PowerPoint</Application>
  <PresentationFormat>Widescreen</PresentationFormat>
  <Paragraphs>317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Calibri</vt:lpstr>
      <vt:lpstr>Corbel</vt:lpstr>
      <vt:lpstr>Depth</vt:lpstr>
      <vt:lpstr>READING RESEARCH PAPERS</vt:lpstr>
      <vt:lpstr>The importance of reading</vt:lpstr>
      <vt:lpstr>Outline</vt:lpstr>
      <vt:lpstr>CLASSES of papers</vt:lpstr>
      <vt:lpstr>TYPES of papers</vt:lpstr>
      <vt:lpstr>VENUES for papers</vt:lpstr>
      <vt:lpstr>VENUES for papers</vt:lpstr>
      <vt:lpstr>VENUES for papers</vt:lpstr>
      <vt:lpstr>HOW to read effectively</vt:lpstr>
      <vt:lpstr>WHY to read a given paper</vt:lpstr>
      <vt:lpstr>HOW to find papers to read</vt:lpstr>
      <vt:lpstr>WHEN to read a given paper</vt:lpstr>
      <vt:lpstr>PLANNING to read a paper</vt:lpstr>
      <vt:lpstr>ORGANIZING reading</vt:lpstr>
      <vt:lpstr>ORGANIZING reading</vt:lpstr>
      <vt:lpstr>CAVEATS in reading: peer review</vt:lpstr>
      <vt:lpstr>CAVEATS in reading: credulity</vt:lpstr>
      <vt:lpstr>CAVEATS in reading: writing quality</vt:lpstr>
      <vt:lpstr>BEFORE reading a paper</vt:lpstr>
      <vt:lpstr>BEFORE reading a paper</vt:lpstr>
      <vt:lpstr>Multi-pass Reading</vt:lpstr>
      <vt:lpstr>Multi-pass Reading</vt:lpstr>
      <vt:lpstr>Anatomy of a Research Paper</vt:lpstr>
      <vt:lpstr>Reading the Introduction and Related Works</vt:lpstr>
      <vt:lpstr>Reading the Main Results</vt:lpstr>
      <vt:lpstr>Reading the Main Results</vt:lpstr>
      <vt:lpstr>Reading the Experimental Results</vt:lpstr>
      <vt:lpstr>Reading the Experimental Results</vt:lpstr>
      <vt:lpstr>Reading the Appendices</vt:lpstr>
      <vt:lpstr>Reading the Conclusion</vt:lpstr>
      <vt:lpstr>AFTER reading</vt:lpstr>
      <vt:lpstr>Some other thoughts</vt:lpstr>
      <vt:lpstr>Some other other thoughts</vt:lpstr>
      <vt:lpstr>Questions?</vt:lpstr>
      <vt:lpstr>HOW to read effectively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READING RESEARCH PAPERS</dc:title>
  <dc:creator>Alex Gittens</dc:creator>
  <cp:lastModifiedBy>Alex Gittens</cp:lastModifiedBy>
  <cp:revision>37</cp:revision>
  <cp:lastPrinted>2019-09-11T13:22:20Z</cp:lastPrinted>
  <dcterms:created xsi:type="dcterms:W3CDTF">2017-10-11T07:36:29Z</dcterms:created>
  <dcterms:modified xsi:type="dcterms:W3CDTF">2019-09-11T13:43:41Z</dcterms:modified>
</cp:coreProperties>
</file>