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60" r:id="rId4"/>
    <p:sldId id="281" r:id="rId5"/>
    <p:sldId id="282" r:id="rId6"/>
    <p:sldId id="283" r:id="rId7"/>
    <p:sldId id="284" r:id="rId8"/>
    <p:sldId id="269" r:id="rId9"/>
    <p:sldId id="285" r:id="rId10"/>
    <p:sldId id="291" r:id="rId11"/>
    <p:sldId id="292" r:id="rId12"/>
    <p:sldId id="293" r:id="rId13"/>
    <p:sldId id="309" r:id="rId14"/>
    <p:sldId id="310" r:id="rId15"/>
    <p:sldId id="311" r:id="rId16"/>
    <p:sldId id="312" r:id="rId17"/>
    <p:sldId id="313" r:id="rId18"/>
    <p:sldId id="294" r:id="rId19"/>
    <p:sldId id="271" r:id="rId20"/>
    <p:sldId id="286" r:id="rId21"/>
    <p:sldId id="295" r:id="rId22"/>
    <p:sldId id="296" r:id="rId23"/>
    <p:sldId id="314" r:id="rId24"/>
    <p:sldId id="315" r:id="rId25"/>
    <p:sldId id="297" r:id="rId26"/>
    <p:sldId id="317" r:id="rId27"/>
    <p:sldId id="318" r:id="rId28"/>
    <p:sldId id="319" r:id="rId29"/>
    <p:sldId id="298" r:id="rId30"/>
    <p:sldId id="270" r:id="rId31"/>
    <p:sldId id="287" r:id="rId32"/>
    <p:sldId id="299" r:id="rId33"/>
    <p:sldId id="300" r:id="rId34"/>
    <p:sldId id="321" r:id="rId35"/>
    <p:sldId id="301" r:id="rId36"/>
    <p:sldId id="322" r:id="rId37"/>
    <p:sldId id="323" r:id="rId38"/>
    <p:sldId id="324" r:id="rId39"/>
    <p:sldId id="325" r:id="rId40"/>
    <p:sldId id="302" r:id="rId41"/>
    <p:sldId id="326" r:id="rId42"/>
    <p:sldId id="327" r:id="rId43"/>
    <p:sldId id="328" r:id="rId44"/>
    <p:sldId id="329" r:id="rId45"/>
    <p:sldId id="303" r:id="rId46"/>
    <p:sldId id="272" r:id="rId47"/>
    <p:sldId id="288" r:id="rId48"/>
    <p:sldId id="304" r:id="rId49"/>
    <p:sldId id="305" r:id="rId50"/>
    <p:sldId id="306" r:id="rId51"/>
    <p:sldId id="307" r:id="rId52"/>
    <p:sldId id="273" r:id="rId53"/>
    <p:sldId id="289" r:id="rId54"/>
    <p:sldId id="308" r:id="rId55"/>
    <p:sldId id="274" r:id="rId56"/>
    <p:sldId id="290" r:id="rId57"/>
    <p:sldId id="267" r:id="rId58"/>
    <p:sldId id="275" r:id="rId59"/>
    <p:sldId id="333" r:id="rId60"/>
    <p:sldId id="316" r:id="rId61"/>
    <p:sldId id="320" r:id="rId62"/>
    <p:sldId id="330" r:id="rId63"/>
    <p:sldId id="331" r:id="rId64"/>
    <p:sldId id="332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起始" id="{66B5AE03-F383-4F7F-BFBD-1288F3241F07}">
          <p14:sldIdLst>
            <p14:sldId id="256"/>
            <p14:sldId id="257"/>
          </p14:sldIdLst>
        </p14:section>
        <p14:section name="背景及研究内容" id="{B36C288E-617F-4F68-96D8-A62589F3FA0D}">
          <p14:sldIdLst>
            <p14:sldId id="260"/>
            <p14:sldId id="281"/>
            <p14:sldId id="282"/>
            <p14:sldId id="283"/>
            <p14:sldId id="284"/>
          </p14:sldIdLst>
        </p14:section>
        <p14:section name="时间隐通道检测方法" id="{423CD5DF-E218-4785-95F6-B75F5FE70E26}">
          <p14:sldIdLst>
            <p14:sldId id="269"/>
            <p14:sldId id="285"/>
            <p14:sldId id="291"/>
            <p14:sldId id="292"/>
            <p14:sldId id="293"/>
            <p14:sldId id="309"/>
            <p14:sldId id="310"/>
            <p14:sldId id="311"/>
            <p14:sldId id="312"/>
            <p14:sldId id="313"/>
            <p14:sldId id="294"/>
          </p14:sldIdLst>
        </p14:section>
        <p14:section name="Zigzag映射矩阵时间隐通道" id="{F9A0D450-6FA4-4FE4-8755-7905E6FF8557}">
          <p14:sldIdLst>
            <p14:sldId id="271"/>
            <p14:sldId id="286"/>
            <p14:sldId id="295"/>
            <p14:sldId id="296"/>
            <p14:sldId id="314"/>
            <p14:sldId id="315"/>
            <p14:sldId id="297"/>
            <p14:sldId id="317"/>
            <p14:sldId id="318"/>
            <p14:sldId id="319"/>
            <p14:sldId id="298"/>
          </p14:sldIdLst>
        </p14:section>
        <p14:section name="多重校验纠错" id="{AB48B381-32B0-4EEF-8FB2-E0F3253B5245}">
          <p14:sldIdLst>
            <p14:sldId id="270"/>
            <p14:sldId id="287"/>
            <p14:sldId id="299"/>
            <p14:sldId id="300"/>
            <p14:sldId id="321"/>
            <p14:sldId id="301"/>
            <p14:sldId id="322"/>
            <p14:sldId id="323"/>
            <p14:sldId id="324"/>
            <p14:sldId id="325"/>
            <p14:sldId id="302"/>
            <p14:sldId id="326"/>
            <p14:sldId id="327"/>
            <p14:sldId id="328"/>
            <p14:sldId id="329"/>
            <p14:sldId id="303"/>
          </p14:sldIdLst>
        </p14:section>
        <p14:section name="原型系统" id="{12CCF064-20D1-48A2-8BF9-C85548D74241}">
          <p14:sldIdLst>
            <p14:sldId id="272"/>
            <p14:sldId id="288"/>
            <p14:sldId id="304"/>
            <p14:sldId id="305"/>
            <p14:sldId id="306"/>
            <p14:sldId id="307"/>
          </p14:sldIdLst>
        </p14:section>
        <p14:section name="结论及总结" id="{1DD099DB-49EB-44C1-9CDD-9250744DD3AF}">
          <p14:sldIdLst>
            <p14:sldId id="273"/>
            <p14:sldId id="289"/>
            <p14:sldId id="308"/>
          </p14:sldIdLst>
        </p14:section>
        <p14:section name="学术成果" id="{E8A7DA75-A564-4D71-961B-4CB3A14F5300}">
          <p14:sldIdLst>
            <p14:sldId id="274"/>
            <p14:sldId id="290"/>
          </p14:sldIdLst>
        </p14:section>
        <p14:section name="结束" id="{730EBCB9-688A-490A-87BA-32150DB5EC74}">
          <p14:sldIdLst>
            <p14:sldId id="267"/>
          </p14:sldIdLst>
        </p14:section>
        <p14:section name="备用" id="{822616FC-02D5-4A85-9231-3E9B370C62DC}">
          <p14:sldIdLst>
            <p14:sldId id="275"/>
            <p14:sldId id="333"/>
            <p14:sldId id="316"/>
            <p14:sldId id="320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9"/>
    <a:srgbClr val="A13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___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ser>
          <c:idx val="0"/>
          <c:order val="0"/>
          <c:spPr>
            <a:solidFill>
              <a:schemeClr val="accent1"/>
            </a:solidFill>
          </c:spPr>
          <c:dPt>
            <c:idx val="0"/>
            <c:bubble3D val="0"/>
            <c:spPr>
              <a:gradFill rotWithShape="1">
                <a:gsLst>
                  <a:gs pos="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89-448D-8DD8-132738320F5B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889-448D-8DD8-132738320F5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889-448D-8DD8-132738320F5B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第一季度</c:v>
                      </c:pt>
                      <c:pt idx="1">
                        <c:v>第二季度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ser>
          <c:idx val="0"/>
          <c:order val="0"/>
          <c:spPr>
            <a:solidFill>
              <a:schemeClr val="accent1"/>
            </a:solidFill>
          </c:spPr>
          <c:dPt>
            <c:idx val="0"/>
            <c:bubble3D val="0"/>
            <c:spPr>
              <a:gradFill rotWithShape="1">
                <a:gsLst>
                  <a:gs pos="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C12-4D83-BFAE-31A542475B0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C12-4D83-BFAE-31A542475B04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C12-4D83-BFAE-31A542475B04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第一季度</c:v>
                      </c:pt>
                      <c:pt idx="1">
                        <c:v>第二季度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ser>
          <c:idx val="0"/>
          <c:order val="0"/>
          <c:spPr>
            <a:solidFill>
              <a:schemeClr val="accent1"/>
            </a:solidFill>
          </c:spPr>
          <c:dPt>
            <c:idx val="0"/>
            <c:bubble3D val="0"/>
            <c:spPr>
              <a:gradFill rotWithShape="1">
                <a:gsLst>
                  <a:gs pos="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4B7-47B7-9D33-9BD03931611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4B7-47B7-9D33-9BD039316114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4B7-47B7-9D33-9BD039316114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第一季度</c:v>
                      </c:pt>
                      <c:pt idx="1">
                        <c:v>第二季度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ser>
          <c:idx val="0"/>
          <c:order val="0"/>
          <c:spPr>
            <a:solidFill>
              <a:schemeClr val="accent1"/>
            </a:solidFill>
          </c:spPr>
          <c:dPt>
            <c:idx val="0"/>
            <c:bubble3D val="0"/>
            <c:spPr>
              <a:gradFill rotWithShape="1">
                <a:gsLst>
                  <a:gs pos="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F20-4DB4-BEFB-46CB5A98C11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F20-4DB4-BEFB-46CB5A98C11E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F20-4DB4-BEFB-46CB5A98C11E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第一季度</c:v>
                      </c:pt>
                      <c:pt idx="1">
                        <c:v>第二季度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ser>
          <c:idx val="0"/>
          <c:order val="0"/>
          <c:spPr>
            <a:solidFill>
              <a:schemeClr val="accent1"/>
            </a:solidFill>
          </c:spPr>
          <c:dPt>
            <c:idx val="0"/>
            <c:bubble3D val="0"/>
            <c:spPr>
              <a:gradFill rotWithShape="1">
                <a:gsLst>
                  <a:gs pos="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4B4-46D9-A782-3ED8C2AFA9C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4B4-46D9-A782-3ED8C2AFA9CA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4B4-46D9-A782-3ED8C2AFA9CA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第一季度</c:v>
                      </c:pt>
                      <c:pt idx="1">
                        <c:v>第二季度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929692889597258"/>
          <c:y val="7.3329128705328414E-2"/>
          <c:w val="0.57246354402074373"/>
          <c:h val="0.85869506069205093"/>
        </c:manualLayout>
      </c:layout>
      <c:doughnutChart>
        <c:varyColors val="1"/>
        <c:ser>
          <c:idx val="0"/>
          <c:order val="0"/>
          <c:spPr>
            <a:solidFill>
              <a:schemeClr val="accent1"/>
            </a:solidFill>
          </c:spPr>
          <c:dPt>
            <c:idx val="0"/>
            <c:bubble3D val="0"/>
            <c:spPr>
              <a:gradFill rotWithShape="1">
                <a:gsLst>
                  <a:gs pos="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7D-4A86-B0F7-19AA4490F4B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7D-4A86-B0F7-19AA4490F4B0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97D-4A86-B0F7-19AA4490F4B0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第一季度</c:v>
                      </c:pt>
                      <c:pt idx="1">
                        <c:v>第二季度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F206E-76F1-474F-820B-B6044942DA91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7C96-23A7-415F-B559-74A8D16D2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7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1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C7C96-23A7-415F-B559-74A8D16D28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88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4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93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947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857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481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18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343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88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81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206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623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939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20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476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625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738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1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865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22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31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23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05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27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C7C96-23A7-415F-B559-74A8D16D28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3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C7C96-23A7-415F-B559-74A8D16D28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98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C7C96-23A7-415F-B559-74A8D16D28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>
            <a:extLst>
              <a:ext uri="{FF2B5EF4-FFF2-40B4-BE49-F238E27FC236}">
                <a16:creationId xmlns:a16="http://schemas.microsoft.com/office/drawing/2014/main" xmlns="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xmlns="" id="{2598B5BD-9CE3-4414-BCF1-860652297EE0}"/>
              </a:ext>
            </a:extLst>
          </p:cNvPr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xmlns="" id="{71EDBCA9-8B80-4A76-9586-83EE76079DF6}"/>
              </a:ext>
            </a:extLst>
          </p:cNvPr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xmlns="" id="{D3BDC8EB-D763-47E3-A6AE-FBF19E39A979}"/>
              </a:ext>
            </a:extLst>
          </p:cNvPr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任意多边形: 形状 83">
            <a:extLst>
              <a:ext uri="{FF2B5EF4-FFF2-40B4-BE49-F238E27FC236}">
                <a16:creationId xmlns:a16="http://schemas.microsoft.com/office/drawing/2014/main" xmlns="" id="{BF5A8484-2D5B-4F59-A3A8-5B9369A9154A}"/>
              </a:ext>
            </a:extLst>
          </p:cNvPr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>
              <a:cs typeface="+mn-ea"/>
            </a:endParaRPr>
          </a:p>
        </p:txBody>
      </p:sp>
      <p:sp>
        <p:nvSpPr>
          <p:cNvPr id="50" name="任意多边形: 形状 83">
            <a:extLst>
              <a:ext uri="{FF2B5EF4-FFF2-40B4-BE49-F238E27FC236}">
                <a16:creationId xmlns:a16="http://schemas.microsoft.com/office/drawing/2014/main" xmlns="" id="{BF5A8484-2D5B-4F59-A3A8-5B9369A9154A}"/>
              </a:ext>
            </a:extLst>
          </p:cNvPr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rgbClr val="A13F0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>
              <a:cs typeface="+mn-ea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xmlns="" id="{0EDC3667-87B7-4232-9F74-2F0E9CE7574F}"/>
              </a:ext>
            </a:extLst>
          </p:cNvPr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xmlns="" id="{BF5A8484-2D5B-4F59-A3A8-5B9369A9154A}"/>
              </a:ext>
            </a:extLst>
          </p:cNvPr>
          <p:cNvSpPr/>
          <p:nvPr userDrawn="1"/>
        </p:nvSpPr>
        <p:spPr>
          <a:xfrm>
            <a:off x="0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>
              <a:cs typeface="+mn-ea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xmlns="" id="{253B7C5E-3F08-4EBF-9056-30949C85AEF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939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 smtClean="0"/>
              <a:t>北京理工大学</a:t>
            </a:r>
            <a:br>
              <a:rPr lang="zh-CN" altLang="en-US" dirty="0" smtClean="0"/>
            </a:br>
            <a:r>
              <a:rPr lang="zh-CN" altLang="en-US" dirty="0" smtClean="0"/>
              <a:t>毕业设计论文答辩模板</a:t>
            </a:r>
            <a:endParaRPr lang="zh-CN" altLang="en-US" dirty="0"/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xmlns="" id="{6465F7BF-7316-4A2A-9ECF-AB9E637FFCF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063320" y="5526889"/>
            <a:ext cx="4065361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指导教师： </a:t>
            </a:r>
            <a:r>
              <a:rPr lang="en-US" altLang="zh-CN" dirty="0"/>
              <a:t>XXX	</a:t>
            </a:r>
            <a:r>
              <a:rPr lang="zh-CN" altLang="en-US" dirty="0"/>
              <a:t>答辩学生： </a:t>
            </a:r>
            <a:r>
              <a:rPr lang="zh-CN" altLang="en-US" dirty="0" smtClean="0"/>
              <a:t>徐欣廷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598AF966-7C79-45DC-9C70-AB081DBECE7D}"/>
              </a:ext>
            </a:extLst>
          </p:cNvPr>
          <p:cNvCxnSpPr>
            <a:cxnSpLocks/>
          </p:cNvCxnSpPr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rgbClr val="006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spc="100" dirty="0" smtClean="0">
                <a:solidFill>
                  <a:schemeClr val="accent3"/>
                </a:solidFill>
                <a:latin typeface="+mn-ea"/>
                <a:ea typeface="+mn-ea"/>
              </a:rPr>
              <a:t>BIT</a:t>
            </a:r>
            <a:r>
              <a:rPr lang="en-US" altLang="zh-CN" sz="1400" b="0" i="0" spc="100" baseline="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zh-CN" sz="1400" b="1" i="0" spc="100" baseline="0" dirty="0" smtClean="0">
                <a:solidFill>
                  <a:schemeClr val="accent3"/>
                </a:solidFill>
                <a:latin typeface="+mn-ea"/>
              </a:rPr>
              <a:t>|</a:t>
            </a:r>
            <a:r>
              <a:rPr lang="en-US" altLang="zh-CN" sz="1400" b="0" i="0" spc="100" baseline="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zh-CN" sz="1400" b="1" i="0" spc="100" baseline="0" dirty="0" smtClean="0">
                <a:solidFill>
                  <a:schemeClr val="accent3"/>
                </a:solidFill>
                <a:latin typeface="+mn-ea"/>
              </a:rPr>
              <a:t>SINCE 1940</a:t>
            </a:r>
            <a:endParaRPr lang="zh-CN" altLang="en-US" sz="1400" b="1" i="0" spc="1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10083479" y="6315185"/>
            <a:ext cx="1765866" cy="192031"/>
            <a:chOff x="598941" y="6399999"/>
            <a:chExt cx="2542613" cy="276499"/>
          </a:xfrm>
          <a:solidFill>
            <a:schemeClr val="bg1">
              <a:lumMod val="65000"/>
            </a:schemeClr>
          </a:solidFill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xmlns="" id="{2B6AF4F4-F405-428E-ACB6-6C287CCD9962}"/>
                </a:ext>
              </a:extLst>
            </p:cNvPr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xmlns="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xmlns="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xmlns="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xmlns="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xmlns="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xmlns="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xmlns="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xmlns="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xmlns="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xmlns="" id="{E582171C-E91E-4DDB-B720-D9EDE8C54B5C}"/>
                </a:ext>
              </a:extLst>
            </p:cNvPr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xmlns="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xmlns="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xmlns="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xmlns="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xmlns="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xmlns="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xmlns="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60" name="Freeform 18">
                  <a:extLst>
                    <a:ext uri="{FF2B5EF4-FFF2-40B4-BE49-F238E27FC236}">
                      <a16:creationId xmlns:a16="http://schemas.microsoft.com/office/drawing/2014/main" xmlns="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9">
                  <a:extLst>
                    <a:ext uri="{FF2B5EF4-FFF2-40B4-BE49-F238E27FC236}">
                      <a16:creationId xmlns:a16="http://schemas.microsoft.com/office/drawing/2014/main" xmlns="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20">
                  <a:extLst>
                    <a:ext uri="{FF2B5EF4-FFF2-40B4-BE49-F238E27FC236}">
                      <a16:creationId xmlns:a16="http://schemas.microsoft.com/office/drawing/2014/main" xmlns="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xmlns="" id="{9E7CBDC3-9BA0-4307-8967-3267E5966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xmlns="" id="{D88D9717-3185-4A77-8E18-2A8659D4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D79543FB-05EA-4B9D-8AED-014B16BE890C}"/>
              </a:ext>
            </a:extLst>
          </p:cNvPr>
          <p:cNvSpPr/>
          <p:nvPr userDrawn="1"/>
        </p:nvSpPr>
        <p:spPr>
          <a:xfrm>
            <a:off x="-5241886" y="-1538371"/>
            <a:ext cx="8697505" cy="9941668"/>
          </a:xfrm>
          <a:prstGeom prst="ellipse">
            <a:avLst/>
          </a:prstGeom>
          <a:solidFill>
            <a:srgbClr val="A13F0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xmlns="" id="{D79543FB-05EA-4B9D-8AED-014B16BE890C}"/>
              </a:ext>
            </a:extLst>
          </p:cNvPr>
          <p:cNvSpPr/>
          <p:nvPr userDrawn="1"/>
        </p:nvSpPr>
        <p:spPr>
          <a:xfrm>
            <a:off x="-5424855" y="-1538371"/>
            <a:ext cx="8697505" cy="9941668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xmlns="" id="{0AD6C65D-0FE3-4E82-89A8-93A09AFFD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16" t="7030" r="31559" b="11337"/>
          <a:stretch/>
        </p:blipFill>
        <p:spPr>
          <a:xfrm>
            <a:off x="-2685483" y="3464"/>
            <a:ext cx="5919101" cy="6857999"/>
          </a:xfrm>
          <a:custGeom>
            <a:avLst/>
            <a:gdLst>
              <a:gd name="connsiteX0" fmla="*/ 0 w 5919101"/>
              <a:gd name="connsiteY0" fmla="*/ 0 h 6858000"/>
              <a:gd name="connsiteX1" fmla="*/ 4714485 w 5919101"/>
              <a:gd name="connsiteY1" fmla="*/ 0 h 6858000"/>
              <a:gd name="connsiteX2" fmla="*/ 4786974 w 5919101"/>
              <a:gd name="connsiteY2" fmla="*/ 86723 h 6858000"/>
              <a:gd name="connsiteX3" fmla="*/ 5919101 w 5919101"/>
              <a:gd name="connsiteY3" fmla="*/ 3429000 h 6858000"/>
              <a:gd name="connsiteX4" fmla="*/ 4786974 w 5919101"/>
              <a:gd name="connsiteY4" fmla="*/ 6771277 h 6858000"/>
              <a:gd name="connsiteX5" fmla="*/ 4714485 w 5919101"/>
              <a:gd name="connsiteY5" fmla="*/ 6858000 h 6858000"/>
              <a:gd name="connsiteX6" fmla="*/ 0 w 59191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9101" h="6858000">
                <a:moveTo>
                  <a:pt x="0" y="0"/>
                </a:moveTo>
                <a:lnTo>
                  <a:pt x="4714485" y="0"/>
                </a:lnTo>
                <a:lnTo>
                  <a:pt x="4786974" y="86723"/>
                </a:lnTo>
                <a:cubicBezTo>
                  <a:pt x="5490384" y="969480"/>
                  <a:pt x="5919101" y="2142133"/>
                  <a:pt x="5919101" y="3429000"/>
                </a:cubicBezTo>
                <a:cubicBezTo>
                  <a:pt x="5919101" y="4715867"/>
                  <a:pt x="5490384" y="5888521"/>
                  <a:pt x="4786974" y="6771277"/>
                </a:cubicBezTo>
                <a:lnTo>
                  <a:pt x="47144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D79543FB-05EA-4B9D-8AED-014B16BE890C}"/>
              </a:ext>
            </a:extLst>
          </p:cNvPr>
          <p:cNvSpPr/>
          <p:nvPr userDrawn="1"/>
        </p:nvSpPr>
        <p:spPr>
          <a:xfrm>
            <a:off x="-5463887" y="-1538371"/>
            <a:ext cx="8697505" cy="9941668"/>
          </a:xfrm>
          <a:prstGeom prst="ellipse">
            <a:avLst/>
          </a:prstGeom>
          <a:solidFill>
            <a:srgbClr val="006C39">
              <a:alpha val="8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4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71" b="46397"/>
          <a:stretch/>
        </p:blipFill>
        <p:spPr>
          <a:xfrm>
            <a:off x="9019185" y="4400550"/>
            <a:ext cx="3194586" cy="2469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4" b="12515"/>
          <a:stretch/>
        </p:blipFill>
        <p:spPr>
          <a:xfrm>
            <a:off x="0" y="0"/>
            <a:ext cx="12191999" cy="44005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1C37BF7-CAE8-4F93-8BE5-229FC17201DA}"/>
              </a:ext>
            </a:extLst>
          </p:cNvPr>
          <p:cNvSpPr/>
          <p:nvPr userDrawn="1"/>
        </p:nvSpPr>
        <p:spPr>
          <a:xfrm>
            <a:off x="0" y="4398806"/>
            <a:ext cx="12192001" cy="196858"/>
          </a:xfrm>
          <a:prstGeom prst="rect">
            <a:avLst/>
          </a:prstGeom>
          <a:solidFill>
            <a:srgbClr val="A13F0B"/>
          </a:solidFill>
          <a:ln>
            <a:noFill/>
          </a:ln>
          <a:effectLst>
            <a:outerShdw blurRad="127000" dist="635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1C37BF7-CAE8-4F93-8BE5-229FC17201DA}"/>
              </a:ext>
            </a:extLst>
          </p:cNvPr>
          <p:cNvSpPr/>
          <p:nvPr userDrawn="1"/>
        </p:nvSpPr>
        <p:spPr>
          <a:xfrm>
            <a:off x="0" y="0"/>
            <a:ext cx="12192001" cy="440055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47" y="142154"/>
            <a:ext cx="2242503" cy="6276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4" b="12515"/>
          <a:stretch/>
        </p:blipFill>
        <p:spPr>
          <a:xfrm>
            <a:off x="0" y="0"/>
            <a:ext cx="12191999" cy="44005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1C37BF7-CAE8-4F93-8BE5-229FC17201DA}"/>
              </a:ext>
            </a:extLst>
          </p:cNvPr>
          <p:cNvSpPr/>
          <p:nvPr userDrawn="1"/>
        </p:nvSpPr>
        <p:spPr>
          <a:xfrm>
            <a:off x="0" y="-38100"/>
            <a:ext cx="12192001" cy="4400550"/>
          </a:xfrm>
          <a:prstGeom prst="rect">
            <a:avLst/>
          </a:prstGeom>
          <a:solidFill>
            <a:srgbClr val="006C3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-71956" y="4398806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47" y="142154"/>
            <a:ext cx="2242503" cy="627682"/>
          </a:xfrm>
          <a:prstGeom prst="rect">
            <a:avLst/>
          </a:prstGeom>
        </p:spPr>
      </p:pic>
      <p:sp>
        <p:nvSpPr>
          <p:cNvPr id="18" name="矩形: 圆角 162">
            <a:extLst>
              <a:ext uri="{FF2B5EF4-FFF2-40B4-BE49-F238E27FC236}">
                <a16:creationId xmlns:a16="http://schemas.microsoft.com/office/drawing/2014/main" xmlns="" id="{73EA18D4-72CA-45CF-AE53-812904BBD9F8}"/>
              </a:ext>
            </a:extLst>
          </p:cNvPr>
          <p:cNvSpPr/>
          <p:nvPr userDrawn="1"/>
        </p:nvSpPr>
        <p:spPr>
          <a:xfrm>
            <a:off x="734665" y="3238609"/>
            <a:ext cx="10665041" cy="3014890"/>
          </a:xfrm>
          <a:prstGeom prst="roundRect">
            <a:avLst>
              <a:gd name="adj" fmla="val 3205"/>
            </a:avLst>
          </a:prstGeom>
          <a:solidFill>
            <a:sysClr val="window" lastClr="FFFFFF">
              <a:alpha val="8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: 圆角 163">
            <a:extLst>
              <a:ext uri="{FF2B5EF4-FFF2-40B4-BE49-F238E27FC236}">
                <a16:creationId xmlns:a16="http://schemas.microsoft.com/office/drawing/2014/main" xmlns="" id="{892230CE-A9FF-48DB-861E-D9073D5E9011}"/>
              </a:ext>
            </a:extLst>
          </p:cNvPr>
          <p:cNvSpPr/>
          <p:nvPr userDrawn="1"/>
        </p:nvSpPr>
        <p:spPr>
          <a:xfrm>
            <a:off x="534122" y="3353607"/>
            <a:ext cx="11143234" cy="2899892"/>
          </a:xfrm>
          <a:prstGeom prst="roundRect">
            <a:avLst>
              <a:gd name="adj" fmla="val 3205"/>
            </a:avLst>
          </a:prstGeom>
          <a:solidFill>
            <a:sysClr val="window" lastClr="FFFFFF">
              <a:alpha val="9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: 圆角 164">
            <a:extLst>
              <a:ext uri="{FF2B5EF4-FFF2-40B4-BE49-F238E27FC236}">
                <a16:creationId xmlns:a16="http://schemas.microsoft.com/office/drawing/2014/main" xmlns="" id="{15AB3CB8-C895-4E8E-9CCA-7C80BF894F94}"/>
              </a:ext>
            </a:extLst>
          </p:cNvPr>
          <p:cNvSpPr/>
          <p:nvPr userDrawn="1"/>
        </p:nvSpPr>
        <p:spPr>
          <a:xfrm>
            <a:off x="270329" y="3495885"/>
            <a:ext cx="11674021" cy="2757614"/>
          </a:xfrm>
          <a:prstGeom prst="roundRect">
            <a:avLst>
              <a:gd name="adj" fmla="val 3205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rgbClr val="F8F8F8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317500" sx="102000" sy="102000" algn="ctr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540000" tIns="72000" rIns="540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4572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F050202020403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29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2B6AF4F4-F405-428E-ACB6-6C287CCD9962}"/>
                </a:ext>
              </a:extLst>
            </p:cNvPr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xmlns="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xmlns="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xmlns="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xmlns="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xmlns="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xmlns="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>
                  <a:extLst>
                    <a:ext uri="{FF2B5EF4-FFF2-40B4-BE49-F238E27FC236}">
                      <a16:creationId xmlns:a16="http://schemas.microsoft.com/office/drawing/2014/main" xmlns="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>
                  <a:extLst>
                    <a:ext uri="{FF2B5EF4-FFF2-40B4-BE49-F238E27FC236}">
                      <a16:creationId xmlns:a16="http://schemas.microsoft.com/office/drawing/2014/main" xmlns="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>
                  <a:extLst>
                    <a:ext uri="{FF2B5EF4-FFF2-40B4-BE49-F238E27FC236}">
                      <a16:creationId xmlns:a16="http://schemas.microsoft.com/office/drawing/2014/main" xmlns="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xmlns="" id="{E582171C-E91E-4DDB-B720-D9EDE8C54B5C}"/>
                </a:ext>
              </a:extLst>
            </p:cNvPr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xmlns="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>
                  <a:extLst>
                    <a:ext uri="{FF2B5EF4-FFF2-40B4-BE49-F238E27FC236}">
                      <a16:creationId xmlns:a16="http://schemas.microsoft.com/office/drawing/2014/main" xmlns="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>
                  <a:extLst>
                    <a:ext uri="{FF2B5EF4-FFF2-40B4-BE49-F238E27FC236}">
                      <a16:creationId xmlns:a16="http://schemas.microsoft.com/office/drawing/2014/main" xmlns="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xmlns="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>
                  <a:extLst>
                    <a:ext uri="{FF2B5EF4-FFF2-40B4-BE49-F238E27FC236}">
                      <a16:creationId xmlns:a16="http://schemas.microsoft.com/office/drawing/2014/main" xmlns="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>
                  <a:extLst>
                    <a:ext uri="{FF2B5EF4-FFF2-40B4-BE49-F238E27FC236}">
                      <a16:creationId xmlns:a16="http://schemas.microsoft.com/office/drawing/2014/main" xmlns="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xmlns="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>
                  <a:extLst>
                    <a:ext uri="{FF2B5EF4-FFF2-40B4-BE49-F238E27FC236}">
                      <a16:creationId xmlns:a16="http://schemas.microsoft.com/office/drawing/2014/main" xmlns="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>
                  <a:extLst>
                    <a:ext uri="{FF2B5EF4-FFF2-40B4-BE49-F238E27FC236}">
                      <a16:creationId xmlns:a16="http://schemas.microsoft.com/office/drawing/2014/main" xmlns="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>
                  <a:extLst>
                    <a:ext uri="{FF2B5EF4-FFF2-40B4-BE49-F238E27FC236}">
                      <a16:creationId xmlns:a16="http://schemas.microsoft.com/office/drawing/2014/main" xmlns="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xmlns="" id="{9E7CBDC3-9BA0-4307-8967-3267E5966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xmlns="" id="{D88D9717-3185-4A77-8E18-2A8659D4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  <a:solidFill>
            <a:srgbClr val="006C39"/>
          </a:solidFill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xmlns="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xmlns="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grpFill/>
            <a:ln w="38100">
              <a:solidFill>
                <a:srgbClr val="A13F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xmlns="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xmlns="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1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575" y="133072"/>
            <a:ext cx="6791691" cy="6535793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8ABF151-FDDE-4498-994E-B5F9476EF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315" y="3871615"/>
            <a:ext cx="7287114" cy="78187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xmlns="" id="{8CC37306-857E-4BB2-87D4-C5C227822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6315" y="5438453"/>
            <a:ext cx="7287114" cy="41033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xmlns="" id="{F63B7C85-1073-4365-852C-DE0C04E61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6315" y="4908366"/>
            <a:ext cx="7287114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6315" y="1484311"/>
            <a:ext cx="7287114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2FF2961-8E0B-4CFB-9897-39262A918722}"/>
              </a:ext>
            </a:extLst>
          </p:cNvPr>
          <p:cNvSpPr/>
          <p:nvPr userDrawn="1"/>
        </p:nvSpPr>
        <p:spPr>
          <a:xfrm>
            <a:off x="0" y="1484311"/>
            <a:ext cx="666749" cy="4364475"/>
          </a:xfrm>
          <a:prstGeom prst="rect">
            <a:avLst/>
          </a:prstGeom>
          <a:solidFill>
            <a:srgbClr val="006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02F5BB1-3479-4B75-8121-C76027E92312}"/>
              </a:ext>
            </a:extLst>
          </p:cNvPr>
          <p:cNvSpPr/>
          <p:nvPr userDrawn="1"/>
        </p:nvSpPr>
        <p:spPr>
          <a:xfrm>
            <a:off x="667561" y="1484310"/>
            <a:ext cx="403257" cy="4364475"/>
          </a:xfrm>
          <a:prstGeom prst="rect">
            <a:avLst/>
          </a:pr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02F5BB1-3479-4B75-8121-C76027E92312}"/>
              </a:ext>
            </a:extLst>
          </p:cNvPr>
          <p:cNvSpPr/>
          <p:nvPr userDrawn="1"/>
        </p:nvSpPr>
        <p:spPr>
          <a:xfrm>
            <a:off x="9258300" y="1484313"/>
            <a:ext cx="2930035" cy="4364475"/>
          </a:xfrm>
          <a:prstGeom prst="rect">
            <a:avLst/>
          </a:prstGeom>
          <a:solidFill>
            <a:srgbClr val="006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02F5BB1-3479-4B75-8121-C76027E92312}"/>
              </a:ext>
            </a:extLst>
          </p:cNvPr>
          <p:cNvSpPr/>
          <p:nvPr userDrawn="1"/>
        </p:nvSpPr>
        <p:spPr>
          <a:xfrm>
            <a:off x="8882428" y="1484310"/>
            <a:ext cx="377842" cy="4364475"/>
          </a:xfrm>
          <a:prstGeom prst="rect">
            <a:avLst/>
          </a:pr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9832019" y="2031917"/>
            <a:ext cx="1732861" cy="3286784"/>
            <a:chOff x="9778366" y="1977238"/>
            <a:chExt cx="1732861" cy="3286784"/>
          </a:xfrm>
          <a:solidFill>
            <a:schemeClr val="bg1">
              <a:alpha val="5000"/>
            </a:schemeClr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9778366" y="2020414"/>
              <a:ext cx="567014" cy="3193100"/>
              <a:chOff x="11305242" y="2003776"/>
              <a:chExt cx="354194" cy="1994619"/>
            </a:xfrm>
            <a:grpFill/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xmlns="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xmlns="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98614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xmlns="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xmlns="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8">
                  <a:extLst>
                    <a:ext uri="{FF2B5EF4-FFF2-40B4-BE49-F238E27FC236}">
                      <a16:creationId xmlns:a16="http://schemas.microsoft.com/office/drawing/2014/main" xmlns="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xmlns="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87" y="2628491"/>
                <a:ext cx="208353" cy="241263"/>
                <a:chOff x="3792874" y="3138488"/>
                <a:chExt cx="322175" cy="373063"/>
              </a:xfrm>
              <a:grpFill/>
            </p:grpSpPr>
            <p:sp>
              <p:nvSpPr>
                <p:cNvPr id="36" name="Freeform 15">
                  <a:extLst>
                    <a:ext uri="{FF2B5EF4-FFF2-40B4-BE49-F238E27FC236}">
                      <a16:creationId xmlns:a16="http://schemas.microsoft.com/office/drawing/2014/main" xmlns="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16">
                  <a:extLst>
                    <a:ext uri="{FF2B5EF4-FFF2-40B4-BE49-F238E27FC236}">
                      <a16:creationId xmlns:a16="http://schemas.microsoft.com/office/drawing/2014/main" xmlns="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17">
                  <a:extLst>
                    <a:ext uri="{FF2B5EF4-FFF2-40B4-BE49-F238E27FC236}">
                      <a16:creationId xmlns:a16="http://schemas.microsoft.com/office/drawing/2014/main" xmlns="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10861863" y="1977238"/>
              <a:ext cx="649364" cy="3286784"/>
              <a:chOff x="10232762" y="2216649"/>
              <a:chExt cx="405635" cy="2053139"/>
            </a:xfrm>
            <a:grpFill/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0279016" y="3306476"/>
                <a:ext cx="313128" cy="329555"/>
                <a:chOff x="6113463" y="3541713"/>
                <a:chExt cx="484188" cy="509588"/>
              </a:xfrm>
              <a:grpFill/>
            </p:grpSpPr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xmlns="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10">
                  <a:extLst>
                    <a:ext uri="{FF2B5EF4-FFF2-40B4-BE49-F238E27FC236}">
                      <a16:creationId xmlns:a16="http://schemas.microsoft.com/office/drawing/2014/main" xmlns="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0268702" y="2216649"/>
                <a:ext cx="355220" cy="448646"/>
                <a:chOff x="6108700" y="2066926"/>
                <a:chExt cx="549275" cy="693738"/>
              </a:xfrm>
              <a:grpFill/>
            </p:grpSpPr>
            <p:sp>
              <p:nvSpPr>
                <p:cNvPr id="28" name="Freeform 13">
                  <a:extLst>
                    <a:ext uri="{FF2B5EF4-FFF2-40B4-BE49-F238E27FC236}">
                      <a16:creationId xmlns:a16="http://schemas.microsoft.com/office/drawing/2014/main" xmlns="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14">
                  <a:extLst>
                    <a:ext uri="{FF2B5EF4-FFF2-40B4-BE49-F238E27FC236}">
                      <a16:creationId xmlns:a16="http://schemas.microsoft.com/office/drawing/2014/main" xmlns="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xmlns="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0332867" y="2868571"/>
                <a:ext cx="238182" cy="205330"/>
                <a:chOff x="6186488" y="2930526"/>
                <a:chExt cx="368300" cy="317500"/>
              </a:xfrm>
              <a:grpFill/>
            </p:grpSpPr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xmlns="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xmlns="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20">
                  <a:extLst>
                    <a:ext uri="{FF2B5EF4-FFF2-40B4-BE49-F238E27FC236}">
                      <a16:creationId xmlns:a16="http://schemas.microsoft.com/office/drawing/2014/main" xmlns="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10232762" y="3871448"/>
                <a:ext cx="405635" cy="398340"/>
                <a:chOff x="11854992" y="1994536"/>
                <a:chExt cx="405635" cy="398340"/>
              </a:xfrm>
              <a:grpFill/>
            </p:grpSpPr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xmlns="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099" y="1994536"/>
                  <a:ext cx="284528" cy="398340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xmlns="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4992" y="2009127"/>
                  <a:ext cx="153208" cy="383749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DF269877-3713-4708-B674-1A813AB36FFC}"/>
              </a:ext>
            </a:extLst>
          </p:cNvPr>
          <p:cNvSpPr txBox="1"/>
          <p:nvPr userDrawn="1"/>
        </p:nvSpPr>
        <p:spPr>
          <a:xfrm rot="16200000">
            <a:off x="-1443469" y="3524086"/>
            <a:ext cx="3170099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bg1">
                    <a:alpha val="5000"/>
                  </a:schemeClr>
                </a:solidFill>
              </a:rPr>
              <a:t>BEIJING INSTITUTE OF TECHNOLOGY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2633" y="548450"/>
            <a:ext cx="2295327" cy="50469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666749" y="1329225"/>
            <a:ext cx="0" cy="47147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9258300" y="1280160"/>
            <a:ext cx="0" cy="48351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239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CF03-D526-4792-A161-24529F17C471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CEEB-4071-4F19-AE66-25F5FCF02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4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tm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tm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tm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5938" y="4144245"/>
            <a:ext cx="11160124" cy="707886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时间隐通道构建方法研究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1343388" y="5417817"/>
            <a:ext cx="9505223" cy="572464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答辩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人：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徐欣廷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谭毓安 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教授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endPara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研究主动丢包时间隐通道的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检测方法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通过结合多种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统计特征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，以及不同类型的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检测工具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进行检测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最终提高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检测能力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，从而有效评估时间隐通道的抗检测能力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同时为本文中时间隐通道构建方法，提供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评估标准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49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检测方法原理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530101"/>
                  </p:ext>
                </p:extLst>
              </p:nvPr>
            </p:nvGraphicFramePr>
            <p:xfrm>
              <a:off x="4746521" y="1097175"/>
              <a:ext cx="7293081" cy="51029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8463"/>
                    <a:gridCol w="1734019"/>
                    <a:gridCol w="2383971"/>
                    <a:gridCol w="1491343"/>
                    <a:gridCol w="925285"/>
                  </a:tblGrid>
                  <a:tr h="356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编号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检测对象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检测方法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通过条件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准确性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IPD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CDF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趋势基本一致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低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K-S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检验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&gt;0.05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639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Welch’s t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检验，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Mann-Whitney rank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检验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存在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&gt;0.05</m:t>
                              </m:r>
                            </m:oMath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K-L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散度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K-L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散度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&lt;0.1</m:t>
                              </m:r>
                            </m:oMath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Wasserstein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&lt;1.5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能量距离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&lt;1.5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连续丢包数分布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CDF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趋势基本一致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K-L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散度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K-L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散度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&lt;0.1</m:t>
                              </m:r>
                            </m:oMath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Wasserstein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&lt;1.5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能量距离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&lt;1.5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区间丢包数分布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CDF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趋势基本一致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Wasserstein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&lt;1.5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能量距离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&lt;1.5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530101"/>
                  </p:ext>
                </p:extLst>
              </p:nvPr>
            </p:nvGraphicFramePr>
            <p:xfrm>
              <a:off x="4746521" y="1097175"/>
              <a:ext cx="7293081" cy="51029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8463"/>
                    <a:gridCol w="1734019"/>
                    <a:gridCol w="2383971"/>
                    <a:gridCol w="1491343"/>
                    <a:gridCol w="92528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编号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检测对象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检测方法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通过条件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准确性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IPD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CDF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趋势基本一致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低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K-S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检验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214035" r="-62449" b="-11859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Welch’s t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检验，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Mann-Whitney rank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检验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188421" r="-62449" b="-61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K-L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散度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480702" r="-62449" b="-9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Wasserstein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580702" r="-62449" b="-8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能量距离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680702" r="-62449" b="-7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连续丢包数分布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CDF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趋势基本一致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K-L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散度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880702" r="-62449" b="-5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Wasserstein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980702" r="-62449" b="-4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能量距离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1080702" r="-62449" b="-3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区间丢包数分布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CDF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检测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趋势基本一致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中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Wasserstein 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1280702" r="-62449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能量距离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6939" t="-1380702" r="-62449" b="-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高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577851" y="1190922"/>
            <a:ext cx="4059810" cy="30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检测方法与检测对象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分布一致性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检测、基于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熵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的检测，以及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相对距离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所有检测结果判断是否为隐通道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5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检测方法评估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按照一定的丢包比例，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基于主动丢包的时间隐通道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通过本方法进行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检测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根据检测结果评估检测能力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设定的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主动丢包率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10 %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5 %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2 %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1 %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0.4 %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0.2 % 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 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抓包得到测试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，包括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Excellent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场景及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Good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58608"/>
              </p:ext>
            </p:extLst>
          </p:nvPr>
        </p:nvGraphicFramePr>
        <p:xfrm>
          <a:off x="3231994" y="4724422"/>
          <a:ext cx="6230025" cy="1196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675"/>
                <a:gridCol w="2076675"/>
                <a:gridCol w="2076675"/>
              </a:tblGrid>
              <a:tr h="476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场景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数据包总数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平均丢包率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Excellent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323297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%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Good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288592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9.40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%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0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检测方法评估</a:t>
            </a:r>
            <a:r>
              <a:rPr lang="en-US" altLang="zh-CN" dirty="0" smtClean="0"/>
              <a:t>-CDF</a:t>
            </a:r>
            <a:r>
              <a:rPr lang="zh-CN" altLang="en-US" dirty="0" smtClean="0"/>
              <a:t>检测</a:t>
            </a:r>
            <a:r>
              <a:rPr lang="en-US" altLang="zh-CN" dirty="0"/>
              <a:t>-IPD</a:t>
            </a:r>
            <a:r>
              <a:rPr lang="zh-CN" altLang="en-US" dirty="0"/>
              <a:t>分布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46" y="1096928"/>
            <a:ext cx="4075275" cy="310878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7" y="1096928"/>
            <a:ext cx="4072930" cy="3110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7850" y="5066237"/>
            <a:ext cx="1049834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IPD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分布的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CDF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曲线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无明显偏离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包对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IPD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影响小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8579" y="4205717"/>
            <a:ext cx="2274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Excellent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3992" y="4205717"/>
            <a:ext cx="2274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Good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检测方法评估</a:t>
            </a:r>
            <a:r>
              <a:rPr lang="en-US" altLang="zh-CN" dirty="0" smtClean="0"/>
              <a:t>-CDF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-</a:t>
            </a:r>
            <a:r>
              <a:rPr lang="zh-CN" altLang="en-US" dirty="0"/>
              <a:t>连续丢包</a:t>
            </a:r>
            <a:r>
              <a:rPr lang="zh-CN" altLang="en-US" dirty="0" smtClean="0"/>
              <a:t>数分布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7850" y="5066237"/>
            <a:ext cx="1049834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主动丢包导致连续丢包数的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CDF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曲线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偏离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场景受影响程度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8579" y="4205717"/>
            <a:ext cx="2274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Excellent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3992" y="4205717"/>
            <a:ext cx="2274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Good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276" y="1095317"/>
            <a:ext cx="4068811" cy="3110400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01" y="1095317"/>
            <a:ext cx="4077387" cy="3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检测方法评估</a:t>
            </a:r>
            <a:r>
              <a:rPr lang="en-US" altLang="zh-CN" dirty="0" smtClean="0"/>
              <a:t>-CDF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-</a:t>
            </a:r>
            <a:r>
              <a:rPr lang="zh-CN" altLang="en-US" dirty="0"/>
              <a:t>区间</a:t>
            </a:r>
            <a:r>
              <a:rPr lang="zh-CN" altLang="en-US" dirty="0" smtClean="0"/>
              <a:t>丢</a:t>
            </a:r>
            <a:r>
              <a:rPr lang="zh-CN" altLang="en-US" dirty="0"/>
              <a:t>包</a:t>
            </a:r>
            <a:r>
              <a:rPr lang="zh-CN" altLang="en-US" dirty="0" smtClean="0"/>
              <a:t>数分布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09372" y="2001990"/>
            <a:ext cx="12904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Excellent</a:t>
            </a:r>
          </a:p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9372" y="4472537"/>
            <a:ext cx="12904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Good</a:t>
            </a:r>
          </a:p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44" y="1305224"/>
            <a:ext cx="3189394" cy="2439973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44" y="3775771"/>
            <a:ext cx="3199850" cy="2439973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91" y="1305224"/>
            <a:ext cx="3199850" cy="2439973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94" y="3775770"/>
            <a:ext cx="3197448" cy="243997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59458" y="851767"/>
            <a:ext cx="19511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区间长度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243162" y="851767"/>
            <a:ext cx="19511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区间长度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42657" y="3745197"/>
            <a:ext cx="82296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03769" y="862653"/>
            <a:ext cx="32657" cy="539454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7850" y="1190922"/>
            <a:ext cx="2945935" cy="30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区间丢包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数分布出现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偏离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率越高则偏离越明显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不同场景的分布曲线不完全一致</a:t>
            </a:r>
          </a:p>
        </p:txBody>
      </p:sp>
    </p:spTree>
    <p:extLst>
      <p:ext uri="{BB962C8B-B14F-4D97-AF65-F5344CB8AC3E}">
        <p14:creationId xmlns:p14="http://schemas.microsoft.com/office/powerpoint/2010/main" val="27116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检测方法评估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量化检测</a:t>
            </a:r>
            <a:r>
              <a:rPr lang="en-US" altLang="zh-CN" dirty="0" smtClean="0"/>
              <a:t>-Excellent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43462"/>
              </p:ext>
            </p:extLst>
          </p:nvPr>
        </p:nvGraphicFramePr>
        <p:xfrm>
          <a:off x="3648531" y="1458686"/>
          <a:ext cx="8028000" cy="4414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/>
                <a:gridCol w="1764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检测对象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检测方法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主动丢包率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IPD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分布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K-S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检验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检验，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rank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检验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K-L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散度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Wasserstein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连续丢包数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分布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K-L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散度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Wasserstein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区间丢包数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分布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Wasserstein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77850" y="1190922"/>
            <a:ext cx="2945935" cy="34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各方法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相互补充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连续丢包数分布及区间丢包数分布，有效体现了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的影响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提升了总体检测效果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检测方法评估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量化检测</a:t>
            </a:r>
            <a:r>
              <a:rPr lang="en-US" altLang="zh-CN" dirty="0" smtClean="0"/>
              <a:t>-Good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7850" y="1190922"/>
            <a:ext cx="2945935" cy="34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Good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场景噪声较强，对主动丢包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不敏感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IPD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的检测方法效果较差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连续丢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包数分布及区间丢包数分布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提高了检测能力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25880"/>
              </p:ext>
            </p:extLst>
          </p:nvPr>
        </p:nvGraphicFramePr>
        <p:xfrm>
          <a:off x="3702960" y="1511901"/>
          <a:ext cx="8028000" cy="4414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/>
                <a:gridCol w="1764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检测对象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检测方法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主动丢包率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IPD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分布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K-S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检验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检验，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rank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检验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K-L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散度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Wasserstein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连续丢包数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分布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K-L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散度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Wasserstein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区间丢包数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分布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Wasserstein 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能量距离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检测方法总结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37320"/>
              </p:ext>
            </p:extLst>
          </p:nvPr>
        </p:nvGraphicFramePr>
        <p:xfrm>
          <a:off x="2248807" y="4501696"/>
          <a:ext cx="7560000" cy="146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"/>
                <a:gridCol w="828000"/>
                <a:gridCol w="828000"/>
                <a:gridCol w="828000"/>
                <a:gridCol w="828000"/>
                <a:gridCol w="828000"/>
                <a:gridCol w="828000"/>
                <a:gridCol w="828000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场景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主动丢包率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0.1 %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Excellent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Good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7850" y="1190922"/>
            <a:ext cx="104983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主动丢包时间隐通道的检测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提升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了时间隐通道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检测能力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IPD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分布、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连续丢包数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分布，以及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区间丢包数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分布，有效</a:t>
            </a:r>
            <a:r>
              <a:rPr lang="zh-CN" alt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体现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丢包影响</a:t>
            </a:r>
            <a:endParaRPr lang="en-US" altLang="zh-CN" sz="24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CDF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曲线检测、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分布一致性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检测、基于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熵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的检测，以及基于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相对距离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的检测，充分发挥各种检测方法的优势</a:t>
            </a:r>
            <a:endParaRPr lang="en-US" altLang="zh-CN" sz="24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评估结果表明，该方法能够检测出主动丢包率高于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0.4%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的时间隐通道</a:t>
            </a:r>
            <a:endPara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75">
            <a:extLst>
              <a:ext uri="{FF2B5EF4-FFF2-40B4-BE49-F238E27FC236}">
                <a16:creationId xmlns:a16="http://schemas.microsoft.com/office/drawing/2014/main" xmlns="" id="{AA961A9D-335B-4518-84F6-7B01316FD984}"/>
              </a:ext>
            </a:extLst>
          </p:cNvPr>
          <p:cNvSpPr txBox="1">
            <a:spLocks/>
          </p:cNvSpPr>
          <p:nvPr/>
        </p:nvSpPr>
        <p:spPr>
          <a:xfrm>
            <a:off x="2560846" y="4887502"/>
            <a:ext cx="9166697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Building Covert Timing Channel over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VoLTE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with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Zigzag Mapping Matrix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3" name="标题 74">
            <a:extLst>
              <a:ext uri="{FF2B5EF4-FFF2-40B4-BE49-F238E27FC236}">
                <a16:creationId xmlns:a16="http://schemas.microsoft.com/office/drawing/2014/main" xmlns="" id="{75405C06-4731-4EF6-893C-41C608DBBCF9}"/>
              </a:ext>
            </a:extLst>
          </p:cNvPr>
          <p:cNvSpPr txBox="1">
            <a:spLocks/>
          </p:cNvSpPr>
          <p:nvPr/>
        </p:nvSpPr>
        <p:spPr>
          <a:xfrm>
            <a:off x="2560846" y="3946413"/>
            <a:ext cx="9166697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Zigzag</a:t>
            </a:r>
            <a:r>
              <a:rPr lang="zh-CN" altLang="en-US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映射矩阵的时间隐通道构建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3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xmlns="" id="{ACEDD81A-A8E3-4C2A-93D0-C3AC8A32F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279137"/>
              </p:ext>
            </p:extLst>
          </p:nvPr>
        </p:nvGraphicFramePr>
        <p:xfrm>
          <a:off x="-244039" y="3754939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43F6FD5-BDD5-44C2-9046-852C70855DF2}"/>
              </a:ext>
            </a:extLst>
          </p:cNvPr>
          <p:cNvSpPr/>
          <p:nvPr/>
        </p:nvSpPr>
        <p:spPr>
          <a:xfrm>
            <a:off x="788576" y="4099848"/>
            <a:ext cx="1247839" cy="1247839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>
            <a:outerShdw blurRad="101600" dist="38100" dir="5400000" algn="t" rotWithShape="0">
              <a:srgbClr val="E7E6E6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innerShdw blurRad="127000">
                    <a:prstClr val="white">
                      <a:lumMod val="50000"/>
                      <a:alpha val="85000"/>
                    </a:prstClr>
                  </a:innerShdw>
                </a:effectLst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innerShdw blurRad="127000">
                  <a:prstClr val="white">
                    <a:lumMod val="50000"/>
                    <a:alpha val="85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82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D6C6CD6F-C4DD-4132-B940-A678FA889E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9525" y="2528666"/>
            <a:ext cx="1806575" cy="67505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CF7F6C6B-EBA6-4DCB-ABA7-830DDD2F433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2361" y="3936012"/>
            <a:ext cx="2120900" cy="39958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022EDC2-0163-4D59-8AEE-B77C7B56ACDC}"/>
              </a:ext>
            </a:extLst>
          </p:cNvPr>
          <p:cNvGrpSpPr/>
          <p:nvPr/>
        </p:nvGrpSpPr>
        <p:grpSpPr>
          <a:xfrm>
            <a:off x="3901552" y="1687308"/>
            <a:ext cx="8187473" cy="943412"/>
            <a:chOff x="5337036" y="1031947"/>
            <a:chExt cx="3613026" cy="999664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49C81708-2DD4-42D2-8E80-8ABAEF83EBE2}"/>
                </a:ext>
              </a:extLst>
            </p:cNvPr>
            <p:cNvSpPr txBox="1"/>
            <p:nvPr/>
          </p:nvSpPr>
          <p:spPr>
            <a:xfrm>
              <a:off x="5337036" y="1031947"/>
              <a:ext cx="247852" cy="9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800" b="1" i="1" dirty="0" smtClean="0">
                  <a:solidFill>
                    <a:srgbClr val="006C39"/>
                  </a:solidFill>
                  <a:cs typeface="+mn-ea"/>
                  <a:sym typeface="+mn-lt"/>
                </a:rPr>
                <a:t>2</a:t>
              </a:r>
              <a:endParaRPr lang="zh-CN" altLang="en-US" sz="4400" b="1" i="1" dirty="0">
                <a:solidFill>
                  <a:srgbClr val="006C39"/>
                </a:solidFill>
                <a:cs typeface="+mn-ea"/>
                <a:sym typeface="+mn-lt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xmlns="" id="{5C5D337B-57EC-400D-BC7A-F1EF82A84720}"/>
                </a:ext>
              </a:extLst>
            </p:cNvPr>
            <p:cNvGrpSpPr/>
            <p:nvPr/>
          </p:nvGrpSpPr>
          <p:grpSpPr>
            <a:xfrm>
              <a:off x="5684425" y="1248903"/>
              <a:ext cx="3265637" cy="782708"/>
              <a:chOff x="5684426" y="1247332"/>
              <a:chExt cx="3265637" cy="77588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xmlns="" id="{DA740C2E-C38D-4F96-A002-B3F79BAE1788}"/>
                  </a:ext>
                </a:extLst>
              </p:cNvPr>
              <p:cNvSpPr txBox="1"/>
              <p:nvPr/>
            </p:nvSpPr>
            <p:spPr>
              <a:xfrm>
                <a:off x="5684426" y="1247332"/>
                <a:ext cx="3265637" cy="543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dirty="0" err="1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VoLTE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主动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丢包时间隐通道的检测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方法</a:t>
                </a:r>
                <a:endParaRPr lang="zh-CN" altLang="en-US" sz="2800" b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xmlns="" id="{8CA0DF6C-F8E1-46CD-840C-DFE27F91D659}"/>
                  </a:ext>
                </a:extLst>
              </p:cNvPr>
              <p:cNvSpPr txBox="1"/>
              <p:nvPr/>
            </p:nvSpPr>
            <p:spPr>
              <a:xfrm>
                <a:off x="5684557" y="1790454"/>
                <a:ext cx="3114937" cy="232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Detecting Dropout-based Covert Timing Channels over </a:t>
                </a:r>
                <a:r>
                  <a:rPr lang="en-US" altLang="zh-CN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VoLTE</a:t>
                </a: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 </a:t>
                </a:r>
                <a:endParaRPr lang="zh-CN" altLang="en-US" sz="1200" dirty="0">
                  <a:solidFill>
                    <a:schemeClr val="bg2">
                      <a:lumMod val="7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1778395" y="3607163"/>
            <a:ext cx="8088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022EDC2-0163-4D59-8AEE-B77C7B56ACDC}"/>
              </a:ext>
            </a:extLst>
          </p:cNvPr>
          <p:cNvGrpSpPr/>
          <p:nvPr/>
        </p:nvGrpSpPr>
        <p:grpSpPr>
          <a:xfrm>
            <a:off x="3901552" y="673101"/>
            <a:ext cx="8187473" cy="943412"/>
            <a:chOff x="5337036" y="1031947"/>
            <a:chExt cx="3613026" cy="99966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49C81708-2DD4-42D2-8E80-8ABAEF83EBE2}"/>
                </a:ext>
              </a:extLst>
            </p:cNvPr>
            <p:cNvSpPr txBox="1"/>
            <p:nvPr/>
          </p:nvSpPr>
          <p:spPr>
            <a:xfrm>
              <a:off x="5337036" y="1031947"/>
              <a:ext cx="247852" cy="974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800" b="1" i="1" dirty="0">
                  <a:solidFill>
                    <a:srgbClr val="006C39"/>
                  </a:solidFill>
                  <a:cs typeface="+mn-ea"/>
                  <a:sym typeface="+mn-lt"/>
                </a:rPr>
                <a:t>1</a:t>
              </a:r>
              <a:endParaRPr lang="zh-CN" altLang="en-US" sz="4400" b="1" i="1" dirty="0">
                <a:solidFill>
                  <a:srgbClr val="006C39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5C5D337B-57EC-400D-BC7A-F1EF82A84720}"/>
                </a:ext>
              </a:extLst>
            </p:cNvPr>
            <p:cNvGrpSpPr/>
            <p:nvPr/>
          </p:nvGrpSpPr>
          <p:grpSpPr>
            <a:xfrm>
              <a:off x="5684425" y="1248903"/>
              <a:ext cx="3265637" cy="782708"/>
              <a:chOff x="5684426" y="1247332"/>
              <a:chExt cx="3265637" cy="775888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DA740C2E-C38D-4F96-A002-B3F79BAE1788}"/>
                  </a:ext>
                </a:extLst>
              </p:cNvPr>
              <p:cNvSpPr txBox="1"/>
              <p:nvPr/>
            </p:nvSpPr>
            <p:spPr>
              <a:xfrm>
                <a:off x="5684426" y="1247332"/>
                <a:ext cx="3265637" cy="543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背景及研究内容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8CA0DF6C-F8E1-46CD-840C-DFE27F91D659}"/>
                  </a:ext>
                </a:extLst>
              </p:cNvPr>
              <p:cNvSpPr txBox="1"/>
              <p:nvPr/>
            </p:nvSpPr>
            <p:spPr>
              <a:xfrm>
                <a:off x="5684557" y="1790454"/>
                <a:ext cx="3114937" cy="232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Background and Research Topics </a:t>
                </a:r>
                <a:endParaRPr lang="zh-CN" altLang="en-US" sz="1200" dirty="0">
                  <a:solidFill>
                    <a:schemeClr val="bg2">
                      <a:lumMod val="7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022EDC2-0163-4D59-8AEE-B77C7B56ACDC}"/>
              </a:ext>
            </a:extLst>
          </p:cNvPr>
          <p:cNvGrpSpPr/>
          <p:nvPr/>
        </p:nvGrpSpPr>
        <p:grpSpPr>
          <a:xfrm>
            <a:off x="3901552" y="2680935"/>
            <a:ext cx="8187473" cy="943412"/>
            <a:chOff x="5337036" y="1031947"/>
            <a:chExt cx="3613026" cy="99966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49C81708-2DD4-42D2-8E80-8ABAEF83EBE2}"/>
                </a:ext>
              </a:extLst>
            </p:cNvPr>
            <p:cNvSpPr txBox="1"/>
            <p:nvPr/>
          </p:nvSpPr>
          <p:spPr>
            <a:xfrm>
              <a:off x="5337036" y="1031947"/>
              <a:ext cx="247852" cy="9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800" b="1" i="1" dirty="0" smtClean="0">
                  <a:solidFill>
                    <a:srgbClr val="006C39"/>
                  </a:solidFill>
                  <a:cs typeface="+mn-ea"/>
                  <a:sym typeface="+mn-lt"/>
                </a:rPr>
                <a:t>3</a:t>
              </a:r>
              <a:endParaRPr lang="zh-CN" altLang="en-US" sz="4400" b="1" i="1" dirty="0">
                <a:solidFill>
                  <a:srgbClr val="006C39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5C5D337B-57EC-400D-BC7A-F1EF82A84720}"/>
                </a:ext>
              </a:extLst>
            </p:cNvPr>
            <p:cNvGrpSpPr/>
            <p:nvPr/>
          </p:nvGrpSpPr>
          <p:grpSpPr>
            <a:xfrm>
              <a:off x="5684425" y="1248903"/>
              <a:ext cx="3265637" cy="782708"/>
              <a:chOff x="5684426" y="1247332"/>
              <a:chExt cx="3265637" cy="775888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DA740C2E-C38D-4F96-A002-B3F79BAE1788}"/>
                  </a:ext>
                </a:extLst>
              </p:cNvPr>
              <p:cNvSpPr txBox="1"/>
              <p:nvPr/>
            </p:nvSpPr>
            <p:spPr>
              <a:xfrm>
                <a:off x="5684426" y="1247332"/>
                <a:ext cx="3265637" cy="543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基于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Zigzag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映射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矩阵的时间隐通道构建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方法</a:t>
                </a:r>
                <a:endParaRPr lang="zh-CN" altLang="en-US" sz="2800" b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8CA0DF6C-F8E1-46CD-840C-DFE27F91D659}"/>
                  </a:ext>
                </a:extLst>
              </p:cNvPr>
              <p:cNvSpPr txBox="1"/>
              <p:nvPr/>
            </p:nvSpPr>
            <p:spPr>
              <a:xfrm>
                <a:off x="5684557" y="1790454"/>
                <a:ext cx="3114937" cy="232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Building Covert Timing Channel over </a:t>
                </a:r>
                <a:r>
                  <a:rPr lang="en-US" altLang="zh-CN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VoLTE</a:t>
                </a: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 with Zigzag Mapping Matrix</a:t>
                </a:r>
                <a:endParaRPr lang="zh-CN" altLang="en-US" sz="1200" dirty="0">
                  <a:solidFill>
                    <a:schemeClr val="bg2">
                      <a:lumMod val="7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F022EDC2-0163-4D59-8AEE-B77C7B56ACDC}"/>
              </a:ext>
            </a:extLst>
          </p:cNvPr>
          <p:cNvGrpSpPr/>
          <p:nvPr/>
        </p:nvGrpSpPr>
        <p:grpSpPr>
          <a:xfrm>
            <a:off x="3901552" y="3674574"/>
            <a:ext cx="8187473" cy="943412"/>
            <a:chOff x="5337036" y="1031947"/>
            <a:chExt cx="3613026" cy="99966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49C81708-2DD4-42D2-8E80-8ABAEF83EBE2}"/>
                </a:ext>
              </a:extLst>
            </p:cNvPr>
            <p:cNvSpPr txBox="1"/>
            <p:nvPr/>
          </p:nvSpPr>
          <p:spPr>
            <a:xfrm>
              <a:off x="5337036" y="1031947"/>
              <a:ext cx="247852" cy="9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800" b="1" i="1" dirty="0" smtClean="0">
                  <a:solidFill>
                    <a:srgbClr val="006C39"/>
                  </a:solidFill>
                  <a:cs typeface="+mn-ea"/>
                  <a:sym typeface="+mn-lt"/>
                </a:rPr>
                <a:t>4</a:t>
              </a:r>
              <a:endParaRPr lang="zh-CN" altLang="en-US" sz="4400" b="1" i="1" dirty="0">
                <a:solidFill>
                  <a:srgbClr val="006C39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5C5D337B-57EC-400D-BC7A-F1EF82A84720}"/>
                </a:ext>
              </a:extLst>
            </p:cNvPr>
            <p:cNvGrpSpPr/>
            <p:nvPr/>
          </p:nvGrpSpPr>
          <p:grpSpPr>
            <a:xfrm>
              <a:off x="5684425" y="1248903"/>
              <a:ext cx="3265637" cy="782708"/>
              <a:chOff x="5684426" y="1247332"/>
              <a:chExt cx="3265637" cy="775888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DA740C2E-C38D-4F96-A002-B3F79BAE1788}"/>
                  </a:ext>
                </a:extLst>
              </p:cNvPr>
              <p:cNvSpPr txBox="1"/>
              <p:nvPr/>
            </p:nvSpPr>
            <p:spPr>
              <a:xfrm>
                <a:off x="5684426" y="1247332"/>
                <a:ext cx="3265637" cy="543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latin typeface="+mj-ea"/>
                    <a:ea typeface="+mj-ea"/>
                  </a:rPr>
                  <a:t>基于多重校验纠错的时间隐通道构建方</a:t>
                </a:r>
                <a:r>
                  <a:rPr lang="zh-CN" altLang="en-US" sz="2800" b="1" dirty="0" smtClean="0">
                    <a:latin typeface="+mj-ea"/>
                    <a:ea typeface="+mj-ea"/>
                  </a:rPr>
                  <a:t>法</a:t>
                </a:r>
                <a:endParaRPr lang="zh-CN" altLang="en-US" sz="2800" b="1" dirty="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xmlns="" id="{8CA0DF6C-F8E1-46CD-840C-DFE27F91D659}"/>
                  </a:ext>
                </a:extLst>
              </p:cNvPr>
              <p:cNvSpPr txBox="1"/>
              <p:nvPr/>
            </p:nvSpPr>
            <p:spPr>
              <a:xfrm>
                <a:off x="5684557" y="1790454"/>
                <a:ext cx="3114937" cy="232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Building Covert Timing Channel over </a:t>
                </a:r>
                <a:r>
                  <a:rPr lang="en-US" altLang="zh-CN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VoLTE</a:t>
                </a: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 via Multi-Stage Verification</a:t>
                </a:r>
                <a:endParaRPr lang="zh-CN" altLang="en-US" sz="1200" dirty="0">
                  <a:solidFill>
                    <a:schemeClr val="bg2">
                      <a:lumMod val="7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022EDC2-0163-4D59-8AEE-B77C7B56ACDC}"/>
              </a:ext>
            </a:extLst>
          </p:cNvPr>
          <p:cNvGrpSpPr/>
          <p:nvPr/>
        </p:nvGrpSpPr>
        <p:grpSpPr>
          <a:xfrm>
            <a:off x="3901552" y="4668213"/>
            <a:ext cx="8187473" cy="943412"/>
            <a:chOff x="5337036" y="1031947"/>
            <a:chExt cx="3613026" cy="99966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49C81708-2DD4-42D2-8E80-8ABAEF83EBE2}"/>
                </a:ext>
              </a:extLst>
            </p:cNvPr>
            <p:cNvSpPr txBox="1"/>
            <p:nvPr/>
          </p:nvSpPr>
          <p:spPr>
            <a:xfrm>
              <a:off x="5337036" y="1031947"/>
              <a:ext cx="247852" cy="9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800" b="1" i="1" dirty="0" smtClean="0">
                  <a:solidFill>
                    <a:srgbClr val="006C39"/>
                  </a:solidFill>
                  <a:cs typeface="+mn-ea"/>
                  <a:sym typeface="+mn-lt"/>
                </a:rPr>
                <a:t>5</a:t>
              </a:r>
              <a:endParaRPr lang="zh-CN" altLang="en-US" sz="4400" b="1" i="1" dirty="0">
                <a:solidFill>
                  <a:srgbClr val="006C39"/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5C5D337B-57EC-400D-BC7A-F1EF82A84720}"/>
                </a:ext>
              </a:extLst>
            </p:cNvPr>
            <p:cNvGrpSpPr/>
            <p:nvPr/>
          </p:nvGrpSpPr>
          <p:grpSpPr>
            <a:xfrm>
              <a:off x="5684425" y="1248903"/>
              <a:ext cx="3265637" cy="782708"/>
              <a:chOff x="5684426" y="1247332"/>
              <a:chExt cx="3265637" cy="775888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="" id="{DA740C2E-C38D-4F96-A002-B3F79BAE1788}"/>
                  </a:ext>
                </a:extLst>
              </p:cNvPr>
              <p:cNvSpPr txBox="1"/>
              <p:nvPr/>
            </p:nvSpPr>
            <p:spPr>
              <a:xfrm>
                <a:off x="5684426" y="1247332"/>
                <a:ext cx="3265637" cy="543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基于</a:t>
                </a:r>
                <a:r>
                  <a:rPr lang="en-US" altLang="zh-CN" sz="2800" b="1" dirty="0" err="1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Linphone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时间隐通道原型系统</a:t>
                </a:r>
                <a:endParaRPr lang="zh-CN" altLang="en-US" sz="2800" b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xmlns="" id="{8CA0DF6C-F8E1-46CD-840C-DFE27F91D659}"/>
                  </a:ext>
                </a:extLst>
              </p:cNvPr>
              <p:cNvSpPr txBox="1"/>
              <p:nvPr/>
            </p:nvSpPr>
            <p:spPr>
              <a:xfrm>
                <a:off x="5684557" y="1790454"/>
                <a:ext cx="3114937" cy="232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A Covert Timing Channel Prototype in </a:t>
                </a:r>
                <a:r>
                  <a:rPr lang="en-US" altLang="zh-CN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Linphone</a:t>
                </a: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 Platform</a:t>
                </a:r>
                <a:endParaRPr lang="zh-CN" altLang="en-US" sz="1200" dirty="0">
                  <a:solidFill>
                    <a:schemeClr val="bg2">
                      <a:lumMod val="7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F022EDC2-0163-4D59-8AEE-B77C7B56ACDC}"/>
              </a:ext>
            </a:extLst>
          </p:cNvPr>
          <p:cNvGrpSpPr/>
          <p:nvPr/>
        </p:nvGrpSpPr>
        <p:grpSpPr>
          <a:xfrm>
            <a:off x="3901552" y="5661852"/>
            <a:ext cx="8187473" cy="943412"/>
            <a:chOff x="5337036" y="1031947"/>
            <a:chExt cx="3613026" cy="99966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9C81708-2DD4-42D2-8E80-8ABAEF83EBE2}"/>
                </a:ext>
              </a:extLst>
            </p:cNvPr>
            <p:cNvSpPr txBox="1"/>
            <p:nvPr/>
          </p:nvSpPr>
          <p:spPr>
            <a:xfrm>
              <a:off x="5337036" y="1031947"/>
              <a:ext cx="247852" cy="9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800" b="1" i="1" dirty="0" smtClean="0">
                  <a:solidFill>
                    <a:srgbClr val="006C39"/>
                  </a:solidFill>
                  <a:cs typeface="+mn-ea"/>
                  <a:sym typeface="+mn-lt"/>
                </a:rPr>
                <a:t>6</a:t>
              </a:r>
              <a:endParaRPr lang="zh-CN" altLang="en-US" sz="4400" b="1" i="1" dirty="0">
                <a:solidFill>
                  <a:srgbClr val="006C39"/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5C5D337B-57EC-400D-BC7A-F1EF82A84720}"/>
                </a:ext>
              </a:extLst>
            </p:cNvPr>
            <p:cNvGrpSpPr/>
            <p:nvPr/>
          </p:nvGrpSpPr>
          <p:grpSpPr>
            <a:xfrm>
              <a:off x="5684425" y="1248903"/>
              <a:ext cx="3265637" cy="782708"/>
              <a:chOff x="5684426" y="1247332"/>
              <a:chExt cx="3265637" cy="775888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xmlns="" id="{DA740C2E-C38D-4F96-A002-B3F79BAE1788}"/>
                  </a:ext>
                </a:extLst>
              </p:cNvPr>
              <p:cNvSpPr txBox="1"/>
              <p:nvPr/>
            </p:nvSpPr>
            <p:spPr>
              <a:xfrm>
                <a:off x="5684426" y="1247332"/>
                <a:ext cx="3265637" cy="497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结论及总结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8CA0DF6C-F8E1-46CD-840C-DFE27F91D659}"/>
                  </a:ext>
                </a:extLst>
              </p:cNvPr>
              <p:cNvSpPr txBox="1"/>
              <p:nvPr/>
            </p:nvSpPr>
            <p:spPr>
              <a:xfrm>
                <a:off x="5684557" y="1790454"/>
                <a:ext cx="3114937" cy="232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Conclusion and Summary</a:t>
                </a:r>
                <a:endParaRPr lang="zh-CN" altLang="en-US" sz="1200" dirty="0">
                  <a:solidFill>
                    <a:schemeClr val="bg2">
                      <a:lumMod val="7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6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通话中，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离散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丢包为主要的丢包事件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受网络条件影响，丢包不可避免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主动丢弃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特定序号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的数据包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，模拟离散丢包，实现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数据传输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构建方法满足隐通道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指标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.1 </a:t>
            </a:r>
            <a:r>
              <a:rPr lang="zh-CN" altLang="en-US" dirty="0" smtClean="0"/>
              <a:t>构建方法概述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65" y="2909933"/>
            <a:ext cx="4237077" cy="32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172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Zigzag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映射矩阵，实现码字与符号的映射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CRC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校验，提高时间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通道鲁棒性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设置可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传输参数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满足不同场景下的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15" y="3488344"/>
            <a:ext cx="7053942" cy="21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构建方法概述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92" y="1050303"/>
            <a:ext cx="9658105" cy="38482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850" y="4935605"/>
            <a:ext cx="1049834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的方式完成调制，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隐蔽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消息经过码字、符号转换为数据包序号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校验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计算及映射过程中，引入信道中的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随机信息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，提高保密性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构建方法概述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调制过程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校验模式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71" y="1233355"/>
            <a:ext cx="7632700" cy="4177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7850" y="1190922"/>
                <a:ext cx="3482521" cy="275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隐蔽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消息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定长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分组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间隔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插入基于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CRC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的校验码字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码字长度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𝐶𝑜𝑑𝑒𝑤𝑜𝑟𝑑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计算过程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加盐</a:t>
                </a:r>
                <a:endParaRPr lang="en-US" altLang="zh-CN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0922"/>
                <a:ext cx="3482521" cy="2754600"/>
              </a:xfrm>
              <a:prstGeom prst="rect">
                <a:avLst/>
              </a:prstGeom>
              <a:blipFill rotWithShape="0">
                <a:blip r:embed="rId3"/>
                <a:stretch>
                  <a:fillRect l="-1926" r="-2277" b="-2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7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3.3.2 </a:t>
            </a:r>
            <a:r>
              <a:rPr lang="zh-CN" altLang="en-US" dirty="0" smtClean="0"/>
              <a:t>构建方法概述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调制过程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映射过程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7850" y="1190922"/>
            <a:ext cx="348252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参照映射矩阵，将码字映射为符号，构建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通过映射矩阵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随机化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，提高隐通道保密性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42" y="1190922"/>
            <a:ext cx="7287626" cy="46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构建方法评估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抗检测能力评估，本文“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主动丢包时间隐通道的检测方法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鲁棒性评估，误码率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传输性能评估，传输速率、信道容量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构建代价评估，视频质量</a:t>
            </a:r>
            <a:endParaRPr lang="zh-CN" altLang="en-US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6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</a:t>
            </a:r>
            <a:r>
              <a:rPr lang="zh-CN" altLang="en-US" dirty="0" smtClean="0"/>
              <a:t>构建方法评估</a:t>
            </a:r>
            <a:r>
              <a:rPr lang="en-US" altLang="zh-CN" dirty="0" smtClean="0"/>
              <a:t>-</a:t>
            </a:r>
            <a:r>
              <a:rPr lang="zh-CN" altLang="en-US" dirty="0" smtClean="0"/>
              <a:t>抗检测能力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7850" y="1190922"/>
                <a:ext cx="10498347" cy="1720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随着参数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𝐶𝑜𝑑𝑒𝑤𝑜𝑟𝑑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的增大，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丢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包密度降低，抗检测能力增强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Good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场景中噪声较强，隐蔽性较好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𝐶𝑜𝑑𝑒𝑤𝑜𝑟𝑑</m:t>
                        </m:r>
                      </m:sub>
                    </m:sSub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时，可以通过检测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0922"/>
                <a:ext cx="10498347" cy="1720471"/>
              </a:xfrm>
              <a:prstGeom prst="rect">
                <a:avLst/>
              </a:prstGeom>
              <a:blipFill rotWithShape="0">
                <a:blip r:embed="rId2"/>
                <a:stretch>
                  <a:fillRect l="-639" b="-3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224817"/>
                  </p:ext>
                </p:extLst>
              </p:nvPr>
            </p:nvGraphicFramePr>
            <p:xfrm>
              <a:off x="2515023" y="4044495"/>
              <a:ext cx="6624000" cy="14680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4000"/>
                    <a:gridCol w="972000"/>
                    <a:gridCol w="972000"/>
                    <a:gridCol w="972000"/>
                    <a:gridCol w="972000"/>
                    <a:gridCol w="972000"/>
                  </a:tblGrid>
                  <a:tr h="320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场景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𝐶𝑜𝑑𝑒𝑤𝑜𝑟𝑑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200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8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Excellent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8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Good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</a:t>
                          </a:r>
                          <a:r>
                            <a:rPr lang="en-US" altLang="zh-CN" sz="1600" baseline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224817"/>
                  </p:ext>
                </p:extLst>
              </p:nvPr>
            </p:nvGraphicFramePr>
            <p:xfrm>
              <a:off x="2515023" y="4044495"/>
              <a:ext cx="6624000" cy="14680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4000"/>
                    <a:gridCol w="972000"/>
                    <a:gridCol w="972000"/>
                    <a:gridCol w="972000"/>
                    <a:gridCol w="972000"/>
                    <a:gridCol w="972000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场景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6341" t="-3333" r="-125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8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Excellent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8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Good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30</a:t>
                          </a:r>
                          <a:r>
                            <a:rPr lang="en-US" altLang="zh-CN" sz="1600" baseline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7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</a:t>
            </a:r>
            <a:r>
              <a:rPr lang="zh-CN" altLang="en-US" dirty="0" smtClean="0"/>
              <a:t>构建方法评估</a:t>
            </a:r>
            <a:r>
              <a:rPr lang="en-US" altLang="zh-CN" dirty="0" smtClean="0"/>
              <a:t>-</a:t>
            </a:r>
            <a:r>
              <a:rPr lang="zh-CN" altLang="en-US" dirty="0"/>
              <a:t>鲁棒性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7850" y="4217149"/>
                <a:ext cx="10498347" cy="1749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误码率与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𝐶𝑜𝑑𝑒𝑤𝑜𝑟𝑑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正相关</a:t>
                </a:r>
                <a:endParaRPr lang="en-US" altLang="zh-CN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噪声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强度越大，误码率越高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该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方法适合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低噪声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场景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217149"/>
                <a:ext cx="10498347" cy="1749390"/>
              </a:xfrm>
              <a:prstGeom prst="rect">
                <a:avLst/>
              </a:prstGeom>
              <a:blipFill rotWithShape="0">
                <a:blip r:embed="rId2"/>
                <a:stretch>
                  <a:fillRect l="-639" b="-2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2" y="1180218"/>
            <a:ext cx="3601018" cy="275372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09" y="1180218"/>
            <a:ext cx="3606155" cy="27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</a:t>
            </a:r>
            <a:r>
              <a:rPr lang="zh-CN" altLang="en-US" dirty="0" smtClean="0"/>
              <a:t>构建方法评估</a:t>
            </a:r>
            <a:r>
              <a:rPr lang="en-US" altLang="zh-CN" dirty="0" smtClean="0"/>
              <a:t>-</a:t>
            </a:r>
            <a:r>
              <a:rPr lang="zh-CN" altLang="en-US" dirty="0" smtClean="0"/>
              <a:t>传输性能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7850" y="1190922"/>
                <a:ext cx="4418693" cy="3480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传输性能与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𝐶𝑜𝑑𝑒𝑤𝑜𝑟𝑑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负相关</a:t>
                </a:r>
                <a:endParaRPr lang="en-US" altLang="zh-CN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满足抗检测能力要求时，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𝐶𝑜𝑑𝑒𝑤𝑜𝑟𝑑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，此时传输速率为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0.88 bps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，平均误码率为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1.5 %</a:t>
                </a: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较经典时间隐通道构建方法，在传输性能及误码率方面达到基本水平。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0922"/>
                <a:ext cx="4418693" cy="3480953"/>
              </a:xfrm>
              <a:prstGeom prst="rect">
                <a:avLst/>
              </a:prstGeom>
              <a:blipFill rotWithShape="0">
                <a:blip r:embed="rId2"/>
                <a:stretch>
                  <a:fillRect l="-1517" r="-1793" b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112368"/>
                  </p:ext>
                </p:extLst>
              </p:nvPr>
            </p:nvGraphicFramePr>
            <p:xfrm>
              <a:off x="5093429" y="1370349"/>
              <a:ext cx="6622464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17029"/>
                    <a:gridCol w="941087"/>
                    <a:gridCol w="941087"/>
                    <a:gridCol w="941087"/>
                    <a:gridCol w="941087"/>
                    <a:gridCol w="941087"/>
                  </a:tblGrid>
                  <a:tr h="30843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指标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𝐶𝑜𝑑𝑒𝑤𝑜𝑟𝑑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843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1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传输速率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(bps)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2.73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1.56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0.88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0.49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0.27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1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信道容量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bpp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0.027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0.016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0.009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0.003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1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平均误码率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(%)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0.54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0.61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1.49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1.90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5.44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112368"/>
                  </p:ext>
                </p:extLst>
              </p:nvPr>
            </p:nvGraphicFramePr>
            <p:xfrm>
              <a:off x="5093429" y="1370349"/>
              <a:ext cx="6622464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17029"/>
                    <a:gridCol w="941087"/>
                    <a:gridCol w="941087"/>
                    <a:gridCol w="941087"/>
                    <a:gridCol w="941087"/>
                    <a:gridCol w="941087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指标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803" t="-1667" r="-259" b="-39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传输速率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(bps)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2.73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1.56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0.88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0.49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0.27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信道容量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bpp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0.027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0.016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0.009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0.003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平均误码率 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(%)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0.54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0.61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1.49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1.90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5.44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22728"/>
              </p:ext>
            </p:extLst>
          </p:nvPr>
        </p:nvGraphicFramePr>
        <p:xfrm>
          <a:off x="5093428" y="3758860"/>
          <a:ext cx="6622468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617"/>
                <a:gridCol w="1655617"/>
                <a:gridCol w="1655617"/>
                <a:gridCol w="1655617"/>
              </a:tblGrid>
              <a:tr h="3308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构建方法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传输性能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(bps)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信道容量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bpp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误码率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 ~ 0.8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AFTC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CoCo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 ~ 0.5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SPCC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 ~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Zigzag-CTC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0.88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0.009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1.5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构建方法总结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调整参数后，满足抗检测能力要求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传输性能及鲁棒性达到时间隐通道基本水平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视频质量影响小，构建代价小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过程引入了随机化，保密性较好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92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75">
            <a:extLst>
              <a:ext uri="{FF2B5EF4-FFF2-40B4-BE49-F238E27FC236}">
                <a16:creationId xmlns:a16="http://schemas.microsoft.com/office/drawing/2014/main" xmlns="" id="{AA961A9D-335B-4518-84F6-7B01316FD984}"/>
              </a:ext>
            </a:extLst>
          </p:cNvPr>
          <p:cNvSpPr txBox="1">
            <a:spLocks/>
          </p:cNvSpPr>
          <p:nvPr/>
        </p:nvSpPr>
        <p:spPr>
          <a:xfrm>
            <a:off x="2560846" y="4887502"/>
            <a:ext cx="9166697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Background and Research Topics 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3" name="标题 74">
            <a:extLst>
              <a:ext uri="{FF2B5EF4-FFF2-40B4-BE49-F238E27FC236}">
                <a16:creationId xmlns:a16="http://schemas.microsoft.com/office/drawing/2014/main" xmlns="" id="{75405C06-4731-4EF6-893C-41C608DBBCF9}"/>
              </a:ext>
            </a:extLst>
          </p:cNvPr>
          <p:cNvSpPr txBox="1">
            <a:spLocks/>
          </p:cNvSpPr>
          <p:nvPr/>
        </p:nvSpPr>
        <p:spPr>
          <a:xfrm>
            <a:off x="2560846" y="3946413"/>
            <a:ext cx="9166697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solidFill>
                  <a:sysClr val="windowText" lastClr="000000"/>
                </a:solidFill>
                <a:latin typeface="Arial" panose="020F0302020204030204"/>
              </a:rPr>
              <a:t>背景及研究内容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xmlns="" id="{ACEDD81A-A8E3-4C2A-93D0-C3AC8A32F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279137"/>
              </p:ext>
            </p:extLst>
          </p:nvPr>
        </p:nvGraphicFramePr>
        <p:xfrm>
          <a:off x="-244039" y="3754939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43F6FD5-BDD5-44C2-9046-852C70855DF2}"/>
              </a:ext>
            </a:extLst>
          </p:cNvPr>
          <p:cNvSpPr/>
          <p:nvPr/>
        </p:nvSpPr>
        <p:spPr>
          <a:xfrm>
            <a:off x="788576" y="4099848"/>
            <a:ext cx="1247839" cy="1247839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>
            <a:outerShdw blurRad="101600" dist="38100" dir="5400000" algn="t" rotWithShape="0">
              <a:srgbClr val="E7E6E6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0" dirty="0">
                <a:solidFill>
                  <a:prstClr val="white"/>
                </a:solidFill>
                <a:effectLst>
                  <a:innerShdw blurRad="127000">
                    <a:prstClr val="white">
                      <a:lumMod val="50000"/>
                      <a:alpha val="85000"/>
                    </a:prstClr>
                  </a:innerShdw>
                </a:effectLst>
                <a:cs typeface="+mn-ea"/>
                <a:sym typeface="+mn-lt"/>
              </a:rPr>
              <a:t>1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innerShdw blurRad="127000">
                  <a:prstClr val="white">
                    <a:lumMod val="50000"/>
                    <a:alpha val="85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8E738D1C-67CA-4F8B-BCAA-4563A8C71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771497"/>
              </p:ext>
            </p:extLst>
          </p:nvPr>
        </p:nvGraphicFramePr>
        <p:xfrm>
          <a:off x="-244039" y="3754938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513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75">
            <a:extLst>
              <a:ext uri="{FF2B5EF4-FFF2-40B4-BE49-F238E27FC236}">
                <a16:creationId xmlns:a16="http://schemas.microsoft.com/office/drawing/2014/main" xmlns="" id="{AA961A9D-335B-4518-84F6-7B01316FD984}"/>
              </a:ext>
            </a:extLst>
          </p:cNvPr>
          <p:cNvSpPr txBox="1">
            <a:spLocks/>
          </p:cNvSpPr>
          <p:nvPr/>
        </p:nvSpPr>
        <p:spPr>
          <a:xfrm>
            <a:off x="2560846" y="4887502"/>
            <a:ext cx="9166697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Building Covert Timing Channel over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VoLTE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via Multi-Stage Verification</a:t>
            </a:r>
          </a:p>
        </p:txBody>
      </p:sp>
      <p:sp>
        <p:nvSpPr>
          <p:cNvPr id="23" name="标题 74">
            <a:extLst>
              <a:ext uri="{FF2B5EF4-FFF2-40B4-BE49-F238E27FC236}">
                <a16:creationId xmlns:a16="http://schemas.microsoft.com/office/drawing/2014/main" xmlns="" id="{75405C06-4731-4EF6-893C-41C608DBBCF9}"/>
              </a:ext>
            </a:extLst>
          </p:cNvPr>
          <p:cNvSpPr txBox="1">
            <a:spLocks/>
          </p:cNvSpPr>
          <p:nvPr/>
        </p:nvSpPr>
        <p:spPr>
          <a:xfrm>
            <a:off x="2560846" y="3946413"/>
            <a:ext cx="9166697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solidFill>
                  <a:sysClr val="windowText" lastClr="000000"/>
                </a:solidFill>
                <a:latin typeface="Arial" panose="020F0302020204030204"/>
              </a:rPr>
              <a:t>基于多重校验纠错的时间隐通道构建方法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xmlns="" id="{ACEDD81A-A8E3-4C2A-93D0-C3AC8A32F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279137"/>
              </p:ext>
            </p:extLst>
          </p:nvPr>
        </p:nvGraphicFramePr>
        <p:xfrm>
          <a:off x="-244039" y="3754939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43F6FD5-BDD5-44C2-9046-852C70855DF2}"/>
              </a:ext>
            </a:extLst>
          </p:cNvPr>
          <p:cNvSpPr/>
          <p:nvPr/>
        </p:nvSpPr>
        <p:spPr>
          <a:xfrm>
            <a:off x="788576" y="4099848"/>
            <a:ext cx="1247839" cy="1247839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>
            <a:outerShdw blurRad="101600" dist="38100" dir="5400000" algn="t" rotWithShape="0">
              <a:srgbClr val="E7E6E6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0" dirty="0">
                <a:solidFill>
                  <a:prstClr val="white"/>
                </a:solidFill>
                <a:effectLst>
                  <a:innerShdw blurRad="127000">
                    <a:prstClr val="white">
                      <a:lumMod val="50000"/>
                      <a:alpha val="85000"/>
                    </a:prstClr>
                  </a:innerShdw>
                </a:effectLst>
                <a:cs typeface="+mn-ea"/>
                <a:sym typeface="+mn-lt"/>
              </a:rPr>
              <a:t>4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innerShdw blurRad="127000">
                  <a:prstClr val="white">
                    <a:lumMod val="50000"/>
                    <a:alpha val="85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082A7125-A116-404F-82F0-1F524BEA1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259399"/>
              </p:ext>
            </p:extLst>
          </p:nvPr>
        </p:nvGraphicFramePr>
        <p:xfrm>
          <a:off x="-244039" y="3754939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163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实验测试结果表明，简单的校验方法无法充分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保证鲁棒性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网络传输不稳定，丢包率存在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波动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连续丢包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对鲁棒性影响较大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校验纠错，逐级降低噪声强度，提高鲁棒性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 </a:t>
            </a:r>
            <a:r>
              <a:rPr lang="zh-CN" altLang="en-US" dirty="0" smtClean="0"/>
              <a:t>构建方法概述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3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调整传输参数，实现各指标的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码字间校验、码字自校验，以及映射矩阵校验，提高抗干扰能力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通过映射矩阵，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分散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连续丢包事件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结合各方法，满足指标要求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14" y="3611362"/>
            <a:ext cx="6999513" cy="25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构建方法概述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1" y="851136"/>
            <a:ext cx="9144000" cy="3914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850" y="4935605"/>
            <a:ext cx="1049834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环节，消息经码字及符号转换为数据包序号，通过主动丢包完成调制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引入信道中的随机信息，实现传输过程多重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随机化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，提高保密性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6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</a:t>
            </a:r>
            <a:r>
              <a:rPr lang="zh-CN" altLang="en-US" dirty="0" smtClean="0"/>
              <a:t>构建方法概述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调制流程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51" y="827314"/>
            <a:ext cx="5279360" cy="5780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7850" y="1190922"/>
                <a:ext cx="5017407" cy="444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参数码字长度为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𝐶𝑜𝑑𝑒𝑤𝑜𝑟𝑑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码字中数据块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𝐵𝐿</m:t>
                    </m:r>
                  </m:oMath>
                </a14:m>
                <a:endParaRPr lang="en-US" altLang="zh-CN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码字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间校验块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长度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𝐻𝐴𝑆𝐻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码字自校验块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𝐶𝑅𝐶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𝐶𝑜𝑑𝑒𝑤𝑜𝑟𝑑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𝐵𝐿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𝐻𝐴𝑆𝐻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𝐶𝑅𝐶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消息分组得到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，添加校验后得到码字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，码字映射为符号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，最后转换为数据包序号，并执行丢包</a:t>
                </a:r>
                <a:endParaRPr lang="en-US" altLang="zh-CN" sz="2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0922"/>
                <a:ext cx="5017407" cy="4445448"/>
              </a:xfrm>
              <a:prstGeom prst="rect">
                <a:avLst/>
              </a:prstGeom>
              <a:blipFill rotWithShape="0">
                <a:blip r:embed="rId3"/>
                <a:stretch>
                  <a:fillRect l="-1337" r="-1580" b="-1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5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多重校验纠错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172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码字间校验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CRC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码字自校验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基于异或的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映射矩阵校验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4.4.1 </a:t>
            </a:r>
            <a:r>
              <a:rPr lang="zh-CN" altLang="en-US" dirty="0" smtClean="0"/>
              <a:t>多重校验纠错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的码字自校验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7850" y="1190922"/>
                <a:ext cx="4843233" cy="3859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码字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级联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校验，建立关联关系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固定周期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复位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，减弱噪声传播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过程加盐，增强保密性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缓冲区记录待校验信息，由此计算得到对应的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复位后清空缓冲区</a:t>
                </a:r>
                <a:endParaRPr lang="en-US" altLang="zh-CN" sz="2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处理过的数据块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及校验块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依次进入缓冲区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0922"/>
                <a:ext cx="4843233" cy="3859262"/>
              </a:xfrm>
              <a:prstGeom prst="rect">
                <a:avLst/>
              </a:prstGeom>
              <a:blipFill rotWithShape="0">
                <a:blip r:embed="rId2"/>
                <a:stretch>
                  <a:fillRect l="-1385" r="-1637" b="-1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22" y="822585"/>
            <a:ext cx="5908907" cy="54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4.4.1 </a:t>
            </a:r>
            <a:r>
              <a:rPr lang="zh-CN" altLang="en-US" dirty="0" smtClean="0"/>
              <a:t>多重校验纠错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的码字自校验</a:t>
            </a:r>
            <a:r>
              <a:rPr lang="en-US" altLang="zh-CN" dirty="0" smtClean="0"/>
              <a:t>-</a:t>
            </a:r>
            <a:r>
              <a:rPr lang="zh-CN" altLang="en-US" dirty="0"/>
              <a:t>解调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3" y="1360715"/>
            <a:ext cx="6281880" cy="4165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7850" y="1190922"/>
            <a:ext cx="4843233" cy="378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候选码字间校验关系构成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有向无环图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代表码字组合关系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由第一组进行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遍历，验证关系是否有效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删除不符合规则的边和节点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剩余结果即为通过校验的组合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4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4.4.2 </a:t>
            </a:r>
            <a:r>
              <a:rPr lang="zh-CN" altLang="en-US" dirty="0" smtClean="0"/>
              <a:t>多重校验纠错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CRC</a:t>
            </a:r>
            <a:r>
              <a:rPr lang="zh-CN" altLang="en-US" dirty="0" smtClean="0"/>
              <a:t>的码字自校验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3320014"/>
            <a:ext cx="7139276" cy="2830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7850" y="1190922"/>
                <a:ext cx="10498347" cy="1755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CRC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的校验值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计算过程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独立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，效率较高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计算过程加盐，增强保密性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0922"/>
                <a:ext cx="10498347" cy="1755737"/>
              </a:xfrm>
              <a:prstGeom prst="rect">
                <a:avLst/>
              </a:prstGeom>
              <a:blipFill rotWithShape="0">
                <a:blip r:embed="rId3"/>
                <a:stretch>
                  <a:fillRect l="-639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4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4.4.3 </a:t>
            </a:r>
            <a:r>
              <a:rPr lang="zh-CN" altLang="en-US" dirty="0" smtClean="0"/>
              <a:t>多重校验纠错</a:t>
            </a:r>
            <a:r>
              <a:rPr lang="en-US" altLang="zh-CN" dirty="0" smtClean="0"/>
              <a:t>-</a:t>
            </a:r>
            <a:r>
              <a:rPr lang="zh-CN" altLang="en-US" dirty="0"/>
              <a:t>基于异或的映射矩阵校验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35" y="1197430"/>
            <a:ext cx="7377565" cy="4691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7850" y="1190922"/>
                <a:ext cx="4236585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映射矩阵大小设定为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𝑟𝑜𝑤𝑠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𝑐𝑜𝑙𝑠</m:t>
                        </m:r>
                      </m:sub>
                    </m:sSub>
                  </m:oMath>
                </a14:m>
                <a:r>
                  <a:rPr lang="zh-CN" altLang="en-US" sz="2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，由传输参数</a:t>
                </a: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决定</a:t>
                </a: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数据包</a:t>
                </a: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序号按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行序</a:t>
                </a: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填充</a:t>
                </a: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</a:t>
                </a: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列为一组，将连续丢包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分散</a:t>
                </a: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到不同组</a:t>
                </a: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每两组添加符号的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异或</a:t>
                </a: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校验</a:t>
                </a: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0922"/>
                <a:ext cx="4236585" cy="3194721"/>
              </a:xfrm>
              <a:prstGeom prst="rect">
                <a:avLst/>
              </a:prstGeom>
              <a:blipFill rotWithShape="0">
                <a:blip r:embed="rId3"/>
                <a:stretch>
                  <a:fillRect l="-1583" r="-1871" b="-1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850" y="1169150"/>
            <a:ext cx="11080750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通道通过被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的宿主信道传输隐蔽消息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根据传输特征，隐通道分为时间隐通道及存储隐通道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时间隐通道利用了宿主信道中的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时间特征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时间隐通道在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隐蔽性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方面具有优势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隐通道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92" y="3640054"/>
            <a:ext cx="10029005" cy="20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构建方法评估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抗检测能力评估，本文“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主动丢包时间隐通道的检测方法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鲁棒性评估，误码率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传输性能评估，传输速率、信道容量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构建代价评估，视频质量</a:t>
            </a:r>
            <a:endParaRPr lang="zh-CN" altLang="en-US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4.5.1 </a:t>
            </a:r>
            <a:r>
              <a:rPr lang="zh-CN" altLang="en-US" dirty="0" smtClean="0"/>
              <a:t>构建方法评估</a:t>
            </a:r>
            <a:r>
              <a:rPr lang="en-US" altLang="zh-CN" dirty="0" smtClean="0"/>
              <a:t>-</a:t>
            </a:r>
            <a:r>
              <a:rPr lang="zh-CN" altLang="en-US" dirty="0" smtClean="0"/>
              <a:t>抗检测能力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7850" y="1190922"/>
                <a:ext cx="10498347" cy="1720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抗检测能力与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𝐶𝑜𝑑𝑒𝑤𝑜𝑟𝑑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正相关</a:t>
                </a:r>
                <a:endParaRPr lang="en-US" altLang="zh-CN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𝐶𝑜𝑑𝑒𝑤𝑜𝑟𝑑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时，具备良好的抗检测能力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本文“基于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Zigzag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映射矩阵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的时间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通道构建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”检测结果一致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0922"/>
                <a:ext cx="10498347" cy="1720471"/>
              </a:xfrm>
              <a:prstGeom prst="rect">
                <a:avLst/>
              </a:prstGeom>
              <a:blipFill rotWithShape="0">
                <a:blip r:embed="rId2"/>
                <a:stretch>
                  <a:fillRect l="-639" b="-3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47491"/>
                  </p:ext>
                </p:extLst>
              </p:nvPr>
            </p:nvGraphicFramePr>
            <p:xfrm>
              <a:off x="2840264" y="4196897"/>
              <a:ext cx="6624000" cy="14680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4000"/>
                    <a:gridCol w="972000"/>
                    <a:gridCol w="972000"/>
                    <a:gridCol w="972000"/>
                    <a:gridCol w="972000"/>
                    <a:gridCol w="972000"/>
                  </a:tblGrid>
                  <a:tr h="320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场景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𝐶𝑜𝑑𝑒𝑤𝑜𝑟𝑑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200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8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Excellent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8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Good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</a:t>
                          </a:r>
                          <a:r>
                            <a:rPr lang="en-US" altLang="zh-CN" sz="1600" baseline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47491"/>
                  </p:ext>
                </p:extLst>
              </p:nvPr>
            </p:nvGraphicFramePr>
            <p:xfrm>
              <a:off x="2840264" y="4196897"/>
              <a:ext cx="6624000" cy="14680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4000"/>
                    <a:gridCol w="972000"/>
                    <a:gridCol w="972000"/>
                    <a:gridCol w="972000"/>
                    <a:gridCol w="972000"/>
                    <a:gridCol w="972000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场景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6341" t="-3333" r="-251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8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Excellent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8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Good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</a:t>
                          </a:r>
                          <a:r>
                            <a:rPr lang="en-US" altLang="zh-CN" sz="1600" baseline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%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0 %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685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4.5.2 </a:t>
            </a:r>
            <a:r>
              <a:rPr lang="zh-CN" altLang="en-US" dirty="0" smtClean="0"/>
              <a:t>构建方法评估</a:t>
            </a:r>
            <a:r>
              <a:rPr lang="en-US" altLang="zh-CN" dirty="0" smtClean="0"/>
              <a:t>-</a:t>
            </a:r>
            <a:r>
              <a:rPr lang="zh-CN" altLang="en-US" dirty="0"/>
              <a:t>鲁棒性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63" y="1190922"/>
            <a:ext cx="4061660" cy="31104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99" y="1190922"/>
            <a:ext cx="4057236" cy="311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7850" y="4489295"/>
                <a:ext cx="10498347" cy="1720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当码字中校验信息位数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𝐻𝐴𝑆𝐻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𝐶𝑅𝐶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确定时，增大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𝐶𝑜𝑑𝑒𝑤𝑜𝑟𝑑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导致误码率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升高</a:t>
                </a:r>
                <a:endParaRPr lang="en-US" altLang="zh-CN" sz="2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当码字长度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𝐶𝑜𝑑𝑒𝑤𝑜𝑟𝑑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确定时，增大复位周期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</m:oMath>
                </a14:m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导致误码率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升高</a:t>
                </a:r>
                <a:endParaRPr lang="en-US" altLang="zh-CN" sz="2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鲁棒性与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𝐶𝑜𝑑𝑒𝑤𝑜𝑟𝑑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负相关</a:t>
                </a:r>
                <a:endParaRPr lang="en-US" altLang="zh-CN" sz="2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489295"/>
                <a:ext cx="10498347" cy="1720471"/>
              </a:xfrm>
              <a:prstGeom prst="rect">
                <a:avLst/>
              </a:prstGeom>
              <a:blipFill rotWithShape="0">
                <a:blip r:embed="rId4"/>
                <a:stretch>
                  <a:fillRect l="-639" b="-3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4.5.2 </a:t>
            </a:r>
            <a:r>
              <a:rPr lang="zh-CN" altLang="en-US" dirty="0" smtClean="0"/>
              <a:t>构建方法评估</a:t>
            </a:r>
            <a:r>
              <a:rPr lang="en-US" altLang="zh-CN" dirty="0" smtClean="0"/>
              <a:t>-</a:t>
            </a:r>
            <a:r>
              <a:rPr lang="zh-CN" altLang="en-US" dirty="0"/>
              <a:t>鲁棒性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7850" y="4489295"/>
                <a:ext cx="10498347" cy="1720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增大基于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HASH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的码字间校验位数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𝐻𝐴𝑆𝐻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，误码率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降低</a:t>
                </a:r>
                <a:endParaRPr lang="en-US" altLang="zh-CN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增大基于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CRC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的码字自校验位数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𝐶𝑅𝐶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，误码率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降低</a:t>
                </a:r>
                <a:endParaRPr lang="en-US" altLang="zh-CN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鲁棒性与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𝐻𝐴𝑆𝐻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𝐶𝑅𝐶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正相关</a:t>
                </a:r>
                <a:endParaRPr lang="en-US" altLang="zh-CN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489295"/>
                <a:ext cx="10498347" cy="1720471"/>
              </a:xfrm>
              <a:prstGeom prst="rect">
                <a:avLst/>
              </a:prstGeom>
              <a:blipFill rotWithShape="0">
                <a:blip r:embed="rId2"/>
                <a:stretch>
                  <a:fillRect l="-639" b="-3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92" y="1054046"/>
            <a:ext cx="4061660" cy="31104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62" y="1061606"/>
            <a:ext cx="4077686" cy="3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4.5.3 </a:t>
            </a:r>
            <a:r>
              <a:rPr lang="zh-CN" altLang="en-US" dirty="0" smtClean="0"/>
              <a:t>构建方法评估</a:t>
            </a:r>
            <a:r>
              <a:rPr lang="en-US" altLang="zh-CN" dirty="0" smtClean="0"/>
              <a:t>-</a:t>
            </a:r>
            <a:r>
              <a:rPr lang="zh-CN" altLang="en-US" dirty="0"/>
              <a:t>传输性能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074319"/>
                  </p:ext>
                </p:extLst>
              </p:nvPr>
            </p:nvGraphicFramePr>
            <p:xfrm>
              <a:off x="2139043" y="3245758"/>
              <a:ext cx="80640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/>
                    <a:gridCol w="828000"/>
                    <a:gridCol w="1224000"/>
                    <a:gridCol w="828000"/>
                    <a:gridCol w="828000"/>
                    <a:gridCol w="828000"/>
                    <a:gridCol w="1116000"/>
                    <a:gridCol w="13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场景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𝑐𝑜𝑙𝑠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𝐶𝑜𝑑𝑒𝑤𝑜𝑟𝑑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𝐻𝐴𝑆𝐻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𝐶𝑅𝐶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传输速率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平均误码率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Excellent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 bps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&lt;0.001 %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0.40 bps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&lt;0.02 %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0.49 bps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&lt;0.08 %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Good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0.13 bps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&lt;0.85 %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0.10 bps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&lt;0.10 %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0.05 bps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&lt;0.01 %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074319"/>
                  </p:ext>
                </p:extLst>
              </p:nvPr>
            </p:nvGraphicFramePr>
            <p:xfrm>
              <a:off x="2139043" y="3245758"/>
              <a:ext cx="80640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/>
                    <a:gridCol w="828000"/>
                    <a:gridCol w="1224000"/>
                    <a:gridCol w="828000"/>
                    <a:gridCol w="828000"/>
                    <a:gridCol w="828000"/>
                    <a:gridCol w="1116000"/>
                    <a:gridCol w="13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场景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30147" t="-11475" r="-744853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55721" t="-11475" r="-403980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77941" t="-11475" r="-497059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77941" t="-11475" r="-397059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77941" t="-11475" r="-297059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传输速率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平均误码率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Excellent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 bps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4566" t="-111475" r="-913" b="-51475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0.40 bps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4566" t="-211475" r="-913" b="-41475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0.49 bps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4566" t="-311475" r="-913" b="-314754"/>
                          </a:stretch>
                        </a:blipFill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Good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0.13 bps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4566" t="-411475" r="-913" b="-21475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0.10 bps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4566" t="-511475" r="-913" b="-11475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0.05 bps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4566" t="-611475" r="-913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9"/>
          <p:cNvSpPr txBox="1"/>
          <p:nvPr/>
        </p:nvSpPr>
        <p:spPr>
          <a:xfrm>
            <a:off x="577850" y="1190922"/>
            <a:ext cx="10498347" cy="172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满足抗检测能力要求的前提下，调整参数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性能及鲁棒性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网络噪声越强，维持鲁棒性的代价越高，性能损失越大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调整参数的效果明显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构建方法总结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61229"/>
              </p:ext>
            </p:extLst>
          </p:nvPr>
        </p:nvGraphicFramePr>
        <p:xfrm>
          <a:off x="2699656" y="3661084"/>
          <a:ext cx="7008012" cy="2412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03"/>
                <a:gridCol w="1752003"/>
                <a:gridCol w="1752003"/>
                <a:gridCol w="1752003"/>
              </a:tblGrid>
              <a:tr h="4011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构建方法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传输性能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(bps)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信道容量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bpp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误码率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 ~ 0.8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AFTC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CoCo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 ~ 0.5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SPCC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 ~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Zigzag-CTC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MSV-CTC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0.49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0.005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能够满足抗检测能力要求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在损失部分传输性能的情况下，有效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降低了误码率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随机化，具有良好的保密性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了时间隐通道的基本水平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2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75">
            <a:extLst>
              <a:ext uri="{FF2B5EF4-FFF2-40B4-BE49-F238E27FC236}">
                <a16:creationId xmlns:a16="http://schemas.microsoft.com/office/drawing/2014/main" xmlns="" id="{AA961A9D-335B-4518-84F6-7B01316FD984}"/>
              </a:ext>
            </a:extLst>
          </p:cNvPr>
          <p:cNvSpPr txBox="1">
            <a:spLocks/>
          </p:cNvSpPr>
          <p:nvPr/>
        </p:nvSpPr>
        <p:spPr>
          <a:xfrm>
            <a:off x="2560846" y="4887502"/>
            <a:ext cx="9166697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A Covert Timing Channel Prototype in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Linphone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Platform</a:t>
            </a:r>
          </a:p>
        </p:txBody>
      </p:sp>
      <p:sp>
        <p:nvSpPr>
          <p:cNvPr id="23" name="标题 74">
            <a:extLst>
              <a:ext uri="{FF2B5EF4-FFF2-40B4-BE49-F238E27FC236}">
                <a16:creationId xmlns:a16="http://schemas.microsoft.com/office/drawing/2014/main" xmlns="" id="{75405C06-4731-4EF6-893C-41C608DBBCF9}"/>
              </a:ext>
            </a:extLst>
          </p:cNvPr>
          <p:cNvSpPr txBox="1">
            <a:spLocks/>
          </p:cNvSpPr>
          <p:nvPr/>
        </p:nvSpPr>
        <p:spPr>
          <a:xfrm>
            <a:off x="2560846" y="3946413"/>
            <a:ext cx="9166697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solidFill>
                  <a:sysClr val="windowText" lastClr="000000"/>
                </a:solidFill>
                <a:latin typeface="Arial" panose="020F0302020204030204"/>
              </a:rPr>
              <a:t>基于</a:t>
            </a:r>
            <a:r>
              <a:rPr lang="en-US" altLang="zh-CN" sz="3600" dirty="0" err="1">
                <a:solidFill>
                  <a:sysClr val="windowText" lastClr="000000"/>
                </a:solidFill>
                <a:latin typeface="Arial" panose="020F0302020204030204"/>
              </a:rPr>
              <a:t>Linphone</a:t>
            </a:r>
            <a:r>
              <a:rPr lang="zh-CN" altLang="en-US" sz="3600" dirty="0">
                <a:solidFill>
                  <a:sysClr val="windowText" lastClr="000000"/>
                </a:solidFill>
                <a:latin typeface="Arial" panose="020F0302020204030204"/>
              </a:rPr>
              <a:t>的时间隐通道原型系统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xmlns="" id="{ACEDD81A-A8E3-4C2A-93D0-C3AC8A32F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279137"/>
              </p:ext>
            </p:extLst>
          </p:nvPr>
        </p:nvGraphicFramePr>
        <p:xfrm>
          <a:off x="-244039" y="3754939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43F6FD5-BDD5-44C2-9046-852C70855DF2}"/>
              </a:ext>
            </a:extLst>
          </p:cNvPr>
          <p:cNvSpPr/>
          <p:nvPr/>
        </p:nvSpPr>
        <p:spPr>
          <a:xfrm>
            <a:off x="788576" y="4099848"/>
            <a:ext cx="1247839" cy="1247839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>
            <a:outerShdw blurRad="101600" dist="38100" dir="5400000" algn="t" rotWithShape="0">
              <a:srgbClr val="E7E6E6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0" dirty="0">
                <a:solidFill>
                  <a:prstClr val="white"/>
                </a:solidFill>
                <a:effectLst>
                  <a:innerShdw blurRad="127000">
                    <a:prstClr val="white">
                      <a:lumMod val="50000"/>
                      <a:alpha val="85000"/>
                    </a:prstClr>
                  </a:innerShdw>
                </a:effectLst>
                <a:cs typeface="+mn-ea"/>
                <a:sym typeface="+mn-lt"/>
              </a:rPr>
              <a:t>5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innerShdw blurRad="127000">
                  <a:prstClr val="white">
                    <a:lumMod val="50000"/>
                    <a:alpha val="85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F5EFCC81-9470-4AD0-8818-8C0D00F90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50407"/>
              </p:ext>
            </p:extLst>
          </p:nvPr>
        </p:nvGraphicFramePr>
        <p:xfrm>
          <a:off x="-244040" y="3754938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012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本文提出了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基于主动丢包的时间隐通道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构建方法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相同的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丢包模式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Linphone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具有相似的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协议环境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Linphone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构建原型系统，验证构建方法的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有效性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.1 </a:t>
            </a:r>
            <a:r>
              <a:rPr lang="zh-CN" altLang="en-US" dirty="0" smtClean="0"/>
              <a:t>原型系统概述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532923"/>
                  </p:ext>
                </p:extLst>
              </p:nvPr>
            </p:nvGraphicFramePr>
            <p:xfrm>
              <a:off x="1710871" y="3995055"/>
              <a:ext cx="8859157" cy="177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08773"/>
                    <a:gridCol w="1813783"/>
                    <a:gridCol w="1369591"/>
                    <a:gridCol w="156701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研究内容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适用场景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主动丢包率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鲁棒性策略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基于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Zigzag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映射矩阵的时间隐通道构建方法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VoLTE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视频信道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smtClean="0">
                                            <a:latin typeface="Cambria Math" panose="02040503050406030204" pitchFamily="18" charset="0"/>
                                          </a:rPr>
                                          <m:t>𝐶𝑜𝑑𝑒𝑤𝑜𝑟𝑑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CRC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校验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基于多重校验纠错的时间隐通道构建方法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多重校验纠错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基于</a:t>
                          </a:r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Linphone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的时间隐通道原型系统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Linphone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语音信道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重复传输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532923"/>
                  </p:ext>
                </p:extLst>
              </p:nvPr>
            </p:nvGraphicFramePr>
            <p:xfrm>
              <a:off x="1710871" y="3995055"/>
              <a:ext cx="8859157" cy="1774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08773"/>
                    <a:gridCol w="1813783"/>
                    <a:gridCol w="1369591"/>
                    <a:gridCol w="156701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研究内容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适用场景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主动丢包率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鲁棒性策略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基于</a:t>
                          </a:r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Zigzag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映射矩阵的时间隐通道构建方法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VoLTE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视频信道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32000" t="-28571" r="-115111" b="-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CRC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校验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基于多重校验纠错的时间隐通道构建方法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多重校验纠错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基于</a:t>
                          </a:r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Linphone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的时间隐通道原型系统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Linphone</a:t>
                          </a:r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语音信道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重复传输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27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研究动机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7" y="1993928"/>
            <a:ext cx="7467600" cy="32768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851" y="1190922"/>
            <a:ext cx="384175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原型系统进行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构建方法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构建完整的时间隐通道执行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9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原型系统设计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14" y="1422121"/>
            <a:ext cx="5740400" cy="42710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850" y="1190922"/>
            <a:ext cx="476703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聊天输入框添加隐通道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控制接口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通过隐通道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消息接口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，传输隐通道控制命令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oRTP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层的隐通道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执行组件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，实现调制解调过程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 err="1" smtClean="0"/>
              <a:t>VoLTE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29" y="4362873"/>
            <a:ext cx="8741229" cy="16312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850" y="1169150"/>
            <a:ext cx="1108075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移动互联网发展，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LTE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网络广泛部署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实现了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LTE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网络环境下的高质量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音视频通话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VoIP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传输特征方面，既存在相似点又存在差异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数据流划分为独立信道，具有特有的传输特征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时间隐通道应当与其特征结合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原型系统测试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01426"/>
              </p:ext>
            </p:extLst>
          </p:nvPr>
        </p:nvGraphicFramePr>
        <p:xfrm>
          <a:off x="3012898" y="4112986"/>
          <a:ext cx="6208800" cy="155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3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网络环境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测试次数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成功次数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成功率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平均丢包率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WiFi-WiFi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47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94 %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WiFi-4G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84 %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2.4</a:t>
                      </a:r>
                      <a:r>
                        <a:rPr lang="en-US" altLang="zh-CN" sz="160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4G-4G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80 %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0.9 %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设置多种网络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测试环境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每次传输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字节消息，无错误传输则记为成功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测试结果具有较高的成功率，证明构建原理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完善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鲁棒性方法能够进一步提高成功率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原型系统总结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包符合网络环境约束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低噪声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环境下可靠性较高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隐通道工作流程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具备数据传输能力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42106"/>
              </p:ext>
            </p:extLst>
          </p:nvPr>
        </p:nvGraphicFramePr>
        <p:xfrm>
          <a:off x="2566582" y="3938814"/>
          <a:ext cx="7143474" cy="155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158"/>
                <a:gridCol w="2381158"/>
                <a:gridCol w="2381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时间隐通道方法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传输速率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(bps)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信道容量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bpp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Zigzag-CTC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0.88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0.009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MSV-CTC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0.005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Linphone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-CTC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0.52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0.010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65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75">
            <a:extLst>
              <a:ext uri="{FF2B5EF4-FFF2-40B4-BE49-F238E27FC236}">
                <a16:creationId xmlns:a16="http://schemas.microsoft.com/office/drawing/2014/main" xmlns="" id="{AA961A9D-335B-4518-84F6-7B01316FD984}"/>
              </a:ext>
            </a:extLst>
          </p:cNvPr>
          <p:cNvSpPr txBox="1">
            <a:spLocks/>
          </p:cNvSpPr>
          <p:nvPr/>
        </p:nvSpPr>
        <p:spPr>
          <a:xfrm>
            <a:off x="2560846" y="4887502"/>
            <a:ext cx="9166697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Conclusion and Summary</a:t>
            </a:r>
          </a:p>
        </p:txBody>
      </p:sp>
      <p:sp>
        <p:nvSpPr>
          <p:cNvPr id="23" name="标题 74">
            <a:extLst>
              <a:ext uri="{FF2B5EF4-FFF2-40B4-BE49-F238E27FC236}">
                <a16:creationId xmlns:a16="http://schemas.microsoft.com/office/drawing/2014/main" xmlns="" id="{75405C06-4731-4EF6-893C-41C608DBBCF9}"/>
              </a:ext>
            </a:extLst>
          </p:cNvPr>
          <p:cNvSpPr txBox="1">
            <a:spLocks/>
          </p:cNvSpPr>
          <p:nvPr/>
        </p:nvSpPr>
        <p:spPr>
          <a:xfrm>
            <a:off x="2560846" y="3946413"/>
            <a:ext cx="9166697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solidFill>
                  <a:sysClr val="windowText" lastClr="000000"/>
                </a:solidFill>
                <a:latin typeface="Arial" panose="020F0302020204030204"/>
              </a:rPr>
              <a:t>结论及总结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xmlns="" id="{ACEDD81A-A8E3-4C2A-93D0-C3AC8A32F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279137"/>
              </p:ext>
            </p:extLst>
          </p:nvPr>
        </p:nvGraphicFramePr>
        <p:xfrm>
          <a:off x="-244039" y="3754939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43F6FD5-BDD5-44C2-9046-852C70855DF2}"/>
              </a:ext>
            </a:extLst>
          </p:cNvPr>
          <p:cNvSpPr/>
          <p:nvPr/>
        </p:nvSpPr>
        <p:spPr>
          <a:xfrm>
            <a:off x="788576" y="4099848"/>
            <a:ext cx="1247839" cy="1247839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>
            <a:outerShdw blurRad="101600" dist="38100" dir="5400000" algn="t" rotWithShape="0">
              <a:srgbClr val="E7E6E6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0" dirty="0">
                <a:solidFill>
                  <a:prstClr val="white"/>
                </a:solidFill>
                <a:effectLst>
                  <a:innerShdw blurRad="127000">
                    <a:prstClr val="white">
                      <a:lumMod val="50000"/>
                      <a:alpha val="85000"/>
                    </a:prstClr>
                  </a:innerShdw>
                </a:effectLst>
                <a:cs typeface="+mn-ea"/>
                <a:sym typeface="+mn-lt"/>
              </a:rPr>
              <a:t>6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innerShdw blurRad="127000">
                  <a:prstClr val="white">
                    <a:lumMod val="50000"/>
                    <a:alpha val="85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A0BA59FE-5053-41C5-8E70-1B35B8913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831241"/>
              </p:ext>
            </p:extLst>
          </p:nvPr>
        </p:nvGraphicFramePr>
        <p:xfrm>
          <a:off x="-244040" y="3754938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84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850" y="1190922"/>
            <a:ext cx="10498347" cy="407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提出了一种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丢包时间隐通道的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检测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了多种检测工具，有效检测基于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主动丢包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的时间隐通道，有利于提升隐通道构建水平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提出了基于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Zigzag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映射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矩阵的时间隐通道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，以简单高效的方式，满足时间隐通道的指标要求，并经实验验证达到了设计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，扩充了隐通道构建方法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提出了基于多重校验纠错的时间隐通道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，结合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多重校验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模式，有效降低了传输误码率，提升了隐通道应用价值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搭建了基于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Linphone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的时间隐通道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原型系统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，对主动丢包模式进行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，并通过实际传输测试验证了可行性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.1 </a:t>
            </a:r>
            <a:r>
              <a:rPr lang="zh-CN" altLang="en-US" dirty="0" smtClean="0"/>
              <a:t>本文创新点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3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未来研究方向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850" y="1190922"/>
            <a:ext cx="10498347" cy="172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时间隐通道与网络环境自适应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高效的会话协商及传输控制机制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时间隐通道应用化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4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75">
            <a:extLst>
              <a:ext uri="{FF2B5EF4-FFF2-40B4-BE49-F238E27FC236}">
                <a16:creationId xmlns:a16="http://schemas.microsoft.com/office/drawing/2014/main" xmlns="" id="{E90CB350-32DA-4F86-BD3F-7572BFFDDC55}"/>
              </a:ext>
            </a:extLst>
          </p:cNvPr>
          <p:cNvSpPr txBox="1">
            <a:spLocks/>
          </p:cNvSpPr>
          <p:nvPr/>
        </p:nvSpPr>
        <p:spPr>
          <a:xfrm>
            <a:off x="4072890" y="4976813"/>
            <a:ext cx="4423409" cy="3730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en-US" dirty="0">
                <a:solidFill>
                  <a:sysClr val="window" lastClr="FFFFFF">
                    <a:lumMod val="65000"/>
                  </a:sys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List of achievements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标题 74">
            <a:extLst>
              <a:ext uri="{FF2B5EF4-FFF2-40B4-BE49-F238E27FC236}">
                <a16:creationId xmlns:a16="http://schemas.microsoft.com/office/drawing/2014/main" xmlns="" id="{75405C06-4731-4EF6-893C-41C608DBBCF9}"/>
              </a:ext>
            </a:extLst>
          </p:cNvPr>
          <p:cNvSpPr txBox="1">
            <a:spLocks/>
          </p:cNvSpPr>
          <p:nvPr/>
        </p:nvSpPr>
        <p:spPr>
          <a:xfrm>
            <a:off x="4072891" y="4053719"/>
            <a:ext cx="5181599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ysClr val="windowText" lastClr="000000"/>
                </a:solidFill>
                <a:latin typeface="Arial" panose="020F0302020204030204"/>
                <a:ea typeface="微软雅黑" panose="020B0503020204020204" pitchFamily="34" charset="-122"/>
              </a:rPr>
              <a:t>学术成果清单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F030202020403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Oval 83">
            <a:extLst>
              <a:ext uri="{FF2B5EF4-FFF2-40B4-BE49-F238E27FC236}">
                <a16:creationId xmlns:a16="http://schemas.microsoft.com/office/drawing/2014/main" xmlns="" id="{37BD82BE-A8BF-439E-898B-06E77E9BA18E}"/>
              </a:ext>
            </a:extLst>
          </p:cNvPr>
          <p:cNvSpPr/>
          <p:nvPr/>
        </p:nvSpPr>
        <p:spPr>
          <a:xfrm flipH="1">
            <a:off x="2201131" y="4177543"/>
            <a:ext cx="1247839" cy="985801"/>
          </a:xfrm>
          <a:custGeom>
            <a:avLst/>
            <a:gdLst>
              <a:gd name="T0" fmla="*/ 4125 w 5881"/>
              <a:gd name="T1" fmla="*/ 0 h 4653"/>
              <a:gd name="T2" fmla="*/ 1756 w 5881"/>
              <a:gd name="T3" fmla="*/ 0 h 4653"/>
              <a:gd name="T4" fmla="*/ 0 w 5881"/>
              <a:gd name="T5" fmla="*/ 1757 h 4653"/>
              <a:gd name="T6" fmla="*/ 1756 w 5881"/>
              <a:gd name="T7" fmla="*/ 3513 h 4653"/>
              <a:gd name="T8" fmla="*/ 2596 w 5881"/>
              <a:gd name="T9" fmla="*/ 3513 h 4653"/>
              <a:gd name="T10" fmla="*/ 2596 w 5881"/>
              <a:gd name="T11" fmla="*/ 4449 h 4653"/>
              <a:gd name="T12" fmla="*/ 2722 w 5881"/>
              <a:gd name="T13" fmla="*/ 4637 h 4653"/>
              <a:gd name="T14" fmla="*/ 2800 w 5881"/>
              <a:gd name="T15" fmla="*/ 4653 h 4653"/>
              <a:gd name="T16" fmla="*/ 2944 w 5881"/>
              <a:gd name="T17" fmla="*/ 4594 h 4653"/>
              <a:gd name="T18" fmla="*/ 4032 w 5881"/>
              <a:gd name="T19" fmla="*/ 3513 h 4653"/>
              <a:gd name="T20" fmla="*/ 4125 w 5881"/>
              <a:gd name="T21" fmla="*/ 3513 h 4653"/>
              <a:gd name="T22" fmla="*/ 5881 w 5881"/>
              <a:gd name="T23" fmla="*/ 1757 h 4653"/>
              <a:gd name="T24" fmla="*/ 4125 w 5881"/>
              <a:gd name="T25" fmla="*/ 0 h 4653"/>
              <a:gd name="T26" fmla="*/ 2587 w 5881"/>
              <a:gd name="T27" fmla="*/ 2455 h 4653"/>
              <a:gd name="T28" fmla="*/ 1967 w 5881"/>
              <a:gd name="T29" fmla="*/ 2734 h 4653"/>
              <a:gd name="T30" fmla="*/ 1778 w 5881"/>
              <a:gd name="T31" fmla="*/ 2545 h 4653"/>
              <a:gd name="T32" fmla="*/ 1967 w 5881"/>
              <a:gd name="T33" fmla="*/ 2357 h 4653"/>
              <a:gd name="T34" fmla="*/ 2290 w 5881"/>
              <a:gd name="T35" fmla="*/ 2222 h 4653"/>
              <a:gd name="T36" fmla="*/ 2411 w 5881"/>
              <a:gd name="T37" fmla="*/ 1868 h 4653"/>
              <a:gd name="T38" fmla="*/ 1940 w 5881"/>
              <a:gd name="T39" fmla="*/ 1868 h 4653"/>
              <a:gd name="T40" fmla="*/ 1799 w 5881"/>
              <a:gd name="T41" fmla="*/ 1726 h 4653"/>
              <a:gd name="T42" fmla="*/ 1799 w 5881"/>
              <a:gd name="T43" fmla="*/ 1118 h 4653"/>
              <a:gd name="T44" fmla="*/ 1940 w 5881"/>
              <a:gd name="T45" fmla="*/ 976 h 4653"/>
              <a:gd name="T46" fmla="*/ 2549 w 5881"/>
              <a:gd name="T47" fmla="*/ 976 h 4653"/>
              <a:gd name="T48" fmla="*/ 2732 w 5881"/>
              <a:gd name="T49" fmla="*/ 1122 h 4653"/>
              <a:gd name="T50" fmla="*/ 2796 w 5881"/>
              <a:gd name="T51" fmla="*/ 1601 h 4653"/>
              <a:gd name="T52" fmla="*/ 2587 w 5881"/>
              <a:gd name="T53" fmla="*/ 2455 h 4653"/>
              <a:gd name="T54" fmla="*/ 3893 w 5881"/>
              <a:gd name="T55" fmla="*/ 2455 h 4653"/>
              <a:gd name="T56" fmla="*/ 3272 w 5881"/>
              <a:gd name="T57" fmla="*/ 2734 h 4653"/>
              <a:gd name="T58" fmla="*/ 3084 w 5881"/>
              <a:gd name="T59" fmla="*/ 2545 h 4653"/>
              <a:gd name="T60" fmla="*/ 3272 w 5881"/>
              <a:gd name="T61" fmla="*/ 2357 h 4653"/>
              <a:gd name="T62" fmla="*/ 3596 w 5881"/>
              <a:gd name="T63" fmla="*/ 2222 h 4653"/>
              <a:gd name="T64" fmla="*/ 3716 w 5881"/>
              <a:gd name="T65" fmla="*/ 1868 h 4653"/>
              <a:gd name="T66" fmla="*/ 3245 w 5881"/>
              <a:gd name="T67" fmla="*/ 1868 h 4653"/>
              <a:gd name="T68" fmla="*/ 3104 w 5881"/>
              <a:gd name="T69" fmla="*/ 1726 h 4653"/>
              <a:gd name="T70" fmla="*/ 3104 w 5881"/>
              <a:gd name="T71" fmla="*/ 1118 h 4653"/>
              <a:gd name="T72" fmla="*/ 3245 w 5881"/>
              <a:gd name="T73" fmla="*/ 976 h 4653"/>
              <a:gd name="T74" fmla="*/ 3854 w 5881"/>
              <a:gd name="T75" fmla="*/ 976 h 4653"/>
              <a:gd name="T76" fmla="*/ 4037 w 5881"/>
              <a:gd name="T77" fmla="*/ 1122 h 4653"/>
              <a:gd name="T78" fmla="*/ 4101 w 5881"/>
              <a:gd name="T79" fmla="*/ 1601 h 4653"/>
              <a:gd name="T80" fmla="*/ 3893 w 5881"/>
              <a:gd name="T81" fmla="*/ 2455 h 4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81" h="4653">
                <a:moveTo>
                  <a:pt x="4125" y="0"/>
                </a:moveTo>
                <a:lnTo>
                  <a:pt x="1756" y="0"/>
                </a:lnTo>
                <a:cubicBezTo>
                  <a:pt x="788" y="0"/>
                  <a:pt x="0" y="788"/>
                  <a:pt x="0" y="1757"/>
                </a:cubicBezTo>
                <a:cubicBezTo>
                  <a:pt x="0" y="2725"/>
                  <a:pt x="788" y="3513"/>
                  <a:pt x="1756" y="3513"/>
                </a:cubicBezTo>
                <a:lnTo>
                  <a:pt x="2596" y="3513"/>
                </a:lnTo>
                <a:lnTo>
                  <a:pt x="2596" y="4449"/>
                </a:lnTo>
                <a:cubicBezTo>
                  <a:pt x="2596" y="4532"/>
                  <a:pt x="2645" y="4606"/>
                  <a:pt x="2722" y="4637"/>
                </a:cubicBezTo>
                <a:cubicBezTo>
                  <a:pt x="2747" y="4648"/>
                  <a:pt x="2773" y="4653"/>
                  <a:pt x="2800" y="4653"/>
                </a:cubicBezTo>
                <a:cubicBezTo>
                  <a:pt x="2855" y="4653"/>
                  <a:pt x="2906" y="4632"/>
                  <a:pt x="2944" y="4594"/>
                </a:cubicBezTo>
                <a:lnTo>
                  <a:pt x="4032" y="3513"/>
                </a:lnTo>
                <a:lnTo>
                  <a:pt x="4125" y="3513"/>
                </a:lnTo>
                <a:cubicBezTo>
                  <a:pt x="5094" y="3513"/>
                  <a:pt x="5881" y="2725"/>
                  <a:pt x="5881" y="1757"/>
                </a:cubicBezTo>
                <a:cubicBezTo>
                  <a:pt x="5881" y="788"/>
                  <a:pt x="5094" y="0"/>
                  <a:pt x="4125" y="0"/>
                </a:cubicBezTo>
                <a:close/>
                <a:moveTo>
                  <a:pt x="2587" y="2455"/>
                </a:moveTo>
                <a:cubicBezTo>
                  <a:pt x="2444" y="2637"/>
                  <a:pt x="2229" y="2734"/>
                  <a:pt x="1967" y="2734"/>
                </a:cubicBezTo>
                <a:cubicBezTo>
                  <a:pt x="1863" y="2734"/>
                  <a:pt x="1778" y="2650"/>
                  <a:pt x="1778" y="2545"/>
                </a:cubicBezTo>
                <a:cubicBezTo>
                  <a:pt x="1778" y="2441"/>
                  <a:pt x="1863" y="2357"/>
                  <a:pt x="1967" y="2357"/>
                </a:cubicBezTo>
                <a:cubicBezTo>
                  <a:pt x="2115" y="2357"/>
                  <a:pt x="2218" y="2314"/>
                  <a:pt x="2290" y="2222"/>
                </a:cubicBezTo>
                <a:cubicBezTo>
                  <a:pt x="2360" y="2133"/>
                  <a:pt x="2396" y="2005"/>
                  <a:pt x="2411" y="1868"/>
                </a:cubicBezTo>
                <a:lnTo>
                  <a:pt x="1940" y="1868"/>
                </a:lnTo>
                <a:cubicBezTo>
                  <a:pt x="1862" y="1868"/>
                  <a:pt x="1799" y="1804"/>
                  <a:pt x="1799" y="1726"/>
                </a:cubicBezTo>
                <a:lnTo>
                  <a:pt x="1799" y="1118"/>
                </a:lnTo>
                <a:cubicBezTo>
                  <a:pt x="1799" y="1039"/>
                  <a:pt x="1862" y="976"/>
                  <a:pt x="1940" y="976"/>
                </a:cubicBezTo>
                <a:lnTo>
                  <a:pt x="2549" y="976"/>
                </a:lnTo>
                <a:cubicBezTo>
                  <a:pt x="2636" y="976"/>
                  <a:pt x="2715" y="1052"/>
                  <a:pt x="2732" y="1122"/>
                </a:cubicBezTo>
                <a:cubicBezTo>
                  <a:pt x="2734" y="1131"/>
                  <a:pt x="2785" y="1340"/>
                  <a:pt x="2796" y="1601"/>
                </a:cubicBezTo>
                <a:cubicBezTo>
                  <a:pt x="2811" y="1972"/>
                  <a:pt x="2741" y="2259"/>
                  <a:pt x="2587" y="2455"/>
                </a:cubicBezTo>
                <a:close/>
                <a:moveTo>
                  <a:pt x="3893" y="2455"/>
                </a:moveTo>
                <a:cubicBezTo>
                  <a:pt x="3749" y="2637"/>
                  <a:pt x="3535" y="2734"/>
                  <a:pt x="3272" y="2734"/>
                </a:cubicBezTo>
                <a:cubicBezTo>
                  <a:pt x="3168" y="2734"/>
                  <a:pt x="3084" y="2650"/>
                  <a:pt x="3084" y="2545"/>
                </a:cubicBezTo>
                <a:cubicBezTo>
                  <a:pt x="3084" y="2441"/>
                  <a:pt x="3168" y="2357"/>
                  <a:pt x="3272" y="2357"/>
                </a:cubicBezTo>
                <a:cubicBezTo>
                  <a:pt x="3421" y="2357"/>
                  <a:pt x="3524" y="2314"/>
                  <a:pt x="3596" y="2222"/>
                </a:cubicBezTo>
                <a:cubicBezTo>
                  <a:pt x="3666" y="2133"/>
                  <a:pt x="3701" y="2005"/>
                  <a:pt x="3716" y="1868"/>
                </a:cubicBezTo>
                <a:lnTo>
                  <a:pt x="3245" y="1868"/>
                </a:lnTo>
                <a:cubicBezTo>
                  <a:pt x="3167" y="1868"/>
                  <a:pt x="3104" y="1804"/>
                  <a:pt x="3104" y="1726"/>
                </a:cubicBezTo>
                <a:lnTo>
                  <a:pt x="3104" y="1118"/>
                </a:lnTo>
                <a:cubicBezTo>
                  <a:pt x="3104" y="1039"/>
                  <a:pt x="3167" y="976"/>
                  <a:pt x="3245" y="976"/>
                </a:cubicBezTo>
                <a:lnTo>
                  <a:pt x="3854" y="976"/>
                </a:lnTo>
                <a:cubicBezTo>
                  <a:pt x="3941" y="976"/>
                  <a:pt x="4020" y="1052"/>
                  <a:pt x="4037" y="1122"/>
                </a:cubicBezTo>
                <a:cubicBezTo>
                  <a:pt x="4040" y="1131"/>
                  <a:pt x="4090" y="1340"/>
                  <a:pt x="4101" y="1601"/>
                </a:cubicBezTo>
                <a:cubicBezTo>
                  <a:pt x="4117" y="1972"/>
                  <a:pt x="4047" y="2259"/>
                  <a:pt x="3893" y="2455"/>
                </a:cubicBezTo>
                <a:close/>
              </a:path>
            </a:pathLst>
          </a:cu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>
            <a:outerShdw blurRad="101600" dist="38100" dir="5400000" algn="t" rotWithShape="0">
              <a:srgbClr val="E7E6E6">
                <a:lumMod val="50000"/>
                <a:alpha val="40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68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850" y="1190922"/>
            <a:ext cx="10498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Yu-an Tan,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Xinting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Chen Liang, 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Xiaosong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Zhang,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Quanxin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Zhang and 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Yuanzhang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Li. An end-to-end covert channel via packet 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dropout for 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mobile networks[J]. International Journal of Distributed Sensor Networks, 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2018, 14(5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1-14. (SCI 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四区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期刊，本人第二作者，导师第一作者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Yuanzhang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Li, 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Xiaosong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Zhang,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Xinting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Yu-an Tan. A Robust 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Packet-Dropout 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Covert Channel over Wireless Networks[J]. IEEE Wireless 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Communications, 2020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27(3), 60-65. (SCI 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一区期刊，第三作者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谭毓安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徐欣廷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，杨恺，姜宏伟，王坤庆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一种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基于主动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丢包的时间隐通道鲁棒构建方法（发明专利）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专利号：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ZL201910648138.5.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（已授权，本人第二发明人，导师第一发明人）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学术成果清单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8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DE2DA11E-BF99-4E54-8A5C-0AFF1AB8A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2990" y="1484311"/>
            <a:ext cx="7287114" cy="22675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感谢各位专家老师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请您批评指正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02FAD8C-9DE1-4C82-A97E-3FC46FEADB6D}"/>
              </a:ext>
            </a:extLst>
          </p:cNvPr>
          <p:cNvCxnSpPr/>
          <p:nvPr/>
        </p:nvCxnSpPr>
        <p:spPr>
          <a:xfrm>
            <a:off x="1295400" y="3925027"/>
            <a:ext cx="7343775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占位符 4">
            <a:extLst>
              <a:ext uri="{FF2B5EF4-FFF2-40B4-BE49-F238E27FC236}">
                <a16:creationId xmlns:a16="http://schemas.microsoft.com/office/drawing/2014/main" xmlns="" id="{ADC8450B-B7A8-4345-A581-E9097A655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1662" y="4028963"/>
            <a:ext cx="7287114" cy="19400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徐欣廷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　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谭毓安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　间：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256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VoLTE</a:t>
            </a:r>
            <a:r>
              <a:rPr lang="zh-CN" altLang="en-US" dirty="0" smtClean="0"/>
              <a:t>通话数据流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885" y="1910957"/>
            <a:ext cx="5071602" cy="32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区间丢包数示意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850" y="1190922"/>
            <a:ext cx="10498347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包位置相同时，区间长度越大，则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累计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丢包数越多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9" y="2419792"/>
            <a:ext cx="10472056" cy="37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时间隐通道指标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7850" y="1169150"/>
                <a:ext cx="11080750" cy="335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抗检测能力，时间隐通道能够通过统计分析检测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鲁棒性，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𝐵𝐸𝑅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𝑏𝑖𝑡𝑠</m:t>
                        </m:r>
                      </m:num>
                      <m:den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𝑠𝑒𝑛𝑡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𝑏𝑖𝑡𝑠</m:t>
                        </m:r>
                      </m:den>
                    </m:f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传输性能，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𝑇h𝑟𝑜𝑢𝑔h𝑝𝑢𝑡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𝑠𝑒𝑛𝑡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𝑏𝑖𝑡𝑠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𝑏𝑝𝑠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𝑠𝑒𝑛𝑡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𝑏𝑖𝑡𝑠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𝑠𝑒𝑛𝑡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𝑝𝑎𝑐𝑘𝑒𝑡𝑠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𝑏𝑝𝑝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构建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代价，对宿主信道的影响小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algn="just" eaLnBrk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保密性，保证消息安全，抵御逆向分析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69150"/>
                <a:ext cx="11080750" cy="3357458"/>
              </a:xfrm>
              <a:prstGeom prst="rect">
                <a:avLst/>
              </a:prstGeom>
              <a:blipFill rotWithShape="0">
                <a:blip r:embed="rId2"/>
                <a:stretch>
                  <a:fillRect l="-605" b="-1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Zigzag</a:t>
            </a:r>
            <a:r>
              <a:rPr lang="zh-CN" altLang="en-US" dirty="0" smtClean="0"/>
              <a:t>映射矩阵示意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850" y="1190922"/>
            <a:ext cx="1049834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以对角线方向折返遍历，初始值随机化设定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码字切分为上半部及下半部，对应矩阵的横纵坐标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9" y="2299457"/>
            <a:ext cx="3788227" cy="37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77850" y="249067"/>
            <a:ext cx="9034236" cy="480131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基于</a:t>
            </a:r>
            <a:r>
              <a:rPr lang="en-US" altLang="zh-CN" dirty="0"/>
              <a:t>Zigzag</a:t>
            </a:r>
            <a:r>
              <a:rPr lang="zh-CN" altLang="en-US" dirty="0"/>
              <a:t>映射矩阵的时间隐通道构建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构建代价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07" y="923098"/>
            <a:ext cx="4068420" cy="31104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33" y="923098"/>
            <a:ext cx="4068098" cy="3110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4413" y="4033498"/>
            <a:ext cx="22742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Excellent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39378" y="4033498"/>
            <a:ext cx="22742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850" y="4543716"/>
            <a:ext cx="10498347" cy="172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NIQE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Natural Image Quality Evaluator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）指标评估图像质量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NIQE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值与图像质量负相关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通道对图像质量影响较小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77850" y="249067"/>
            <a:ext cx="9034236" cy="480131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基于多重校验纠错的时间隐通道构建方法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构建代价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64413" y="4033498"/>
            <a:ext cx="22742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Excellent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39378" y="4033498"/>
            <a:ext cx="22742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850" y="4543716"/>
            <a:ext cx="10498347" cy="172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NIQE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Natural Image Quality Evaluator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）指标评估图像质量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NIQE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值与图像质量负相关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通道对图像质量影响较小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26" y="923098"/>
            <a:ext cx="4059979" cy="31104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33" y="923098"/>
            <a:ext cx="4065496" cy="3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77850" y="249067"/>
            <a:ext cx="9034236" cy="480131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基于</a:t>
            </a:r>
            <a:r>
              <a:rPr lang="en-US" altLang="zh-CN" dirty="0" err="1"/>
              <a:t>Linphone</a:t>
            </a:r>
            <a:r>
              <a:rPr lang="en-US" altLang="zh-CN" dirty="0"/>
              <a:t> </a:t>
            </a:r>
            <a:r>
              <a:rPr lang="zh-CN" altLang="en-US" dirty="0"/>
              <a:t>的时间隐通道原型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949802"/>
            <a:ext cx="7428926" cy="57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77850" y="249067"/>
            <a:ext cx="9034236" cy="480131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 </a:t>
            </a:r>
            <a:r>
              <a:rPr lang="zh-CN" altLang="en-US" dirty="0" smtClean="0"/>
              <a:t>基于</a:t>
            </a:r>
            <a:r>
              <a:rPr lang="en-US" altLang="zh-CN" dirty="0" err="1"/>
              <a:t>Linphone</a:t>
            </a:r>
            <a:r>
              <a:rPr lang="en-US" altLang="zh-CN" dirty="0"/>
              <a:t> </a:t>
            </a:r>
            <a:r>
              <a:rPr lang="zh-CN" altLang="en-US" dirty="0"/>
              <a:t>的时间隐通道原型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鲁棒性方法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87" y="1001411"/>
            <a:ext cx="9503227" cy="34310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7850" y="4728778"/>
            <a:ext cx="10498347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码字重复发送三轮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4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本论文中各部分联系与对比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89205"/>
              </p:ext>
            </p:extLst>
          </p:nvPr>
        </p:nvGraphicFramePr>
        <p:xfrm>
          <a:off x="897161" y="1614261"/>
          <a:ext cx="10489295" cy="412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4558"/>
                <a:gridCol w="2935413"/>
                <a:gridCol w="1842804"/>
                <a:gridCol w="2234925"/>
                <a:gridCol w="2001595"/>
              </a:tblGrid>
              <a:tr h="476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章节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研究内容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研究要点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适用场景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有益效果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49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第三章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VoLTE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主动丢包时间隐通道的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检测方法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检测丢包特征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综合多种方式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VoLTE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通话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检测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主动丢包隐通道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提升了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检测能力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评估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抗检测能力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8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第四章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Zigzag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映射矩阵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的时间隐通道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构建方法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Zigzag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映射矩阵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CRC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码字校验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映射矩阵随机化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噪声强度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较低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隐蔽性要求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较高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鲁棒性与性能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均衡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性能     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0.88 bps</a:t>
                      </a:r>
                    </a:p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误码率  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1.50 %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0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第五章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多重校验纠错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的时间隐通道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构建方法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码字间校验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码字自校验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符号校验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多重校验纠错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噪声强度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中等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隐蔽性要求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较高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鲁棒性要求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较高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性能     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0.49</a:t>
                      </a:r>
                      <a:r>
                        <a:rPr lang="en-US" altLang="zh-CN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bps</a:t>
                      </a:r>
                    </a:p>
                    <a:p>
                      <a:pPr algn="l"/>
                      <a:r>
                        <a:rPr lang="zh-CN" altLang="en-US" sz="160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误码率   </a:t>
                      </a:r>
                      <a:r>
                        <a:rPr lang="en-US" altLang="zh-CN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0.08 %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6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第六章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Linphone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的时间隐通道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原型系统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原型系统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设计与实现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噪声强度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较低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隐蔽性与性能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均衡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可行性验证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性能      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0.52</a:t>
                      </a:r>
                      <a:r>
                        <a:rPr lang="en-US" altLang="zh-CN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bps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7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75">
            <a:extLst>
              <a:ext uri="{FF2B5EF4-FFF2-40B4-BE49-F238E27FC236}">
                <a16:creationId xmlns:a16="http://schemas.microsoft.com/office/drawing/2014/main" xmlns="" id="{AA961A9D-335B-4518-84F6-7B01316FD984}"/>
              </a:ext>
            </a:extLst>
          </p:cNvPr>
          <p:cNvSpPr txBox="1">
            <a:spLocks/>
          </p:cNvSpPr>
          <p:nvPr/>
        </p:nvSpPr>
        <p:spPr>
          <a:xfrm>
            <a:off x="2560846" y="4887502"/>
            <a:ext cx="9166697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Detecting Dropout-based Covert Timing Channels over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VoLTE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3" name="标题 74">
            <a:extLst>
              <a:ext uri="{FF2B5EF4-FFF2-40B4-BE49-F238E27FC236}">
                <a16:creationId xmlns:a16="http://schemas.microsoft.com/office/drawing/2014/main" xmlns="" id="{75405C06-4731-4EF6-893C-41C608DBBCF9}"/>
              </a:ext>
            </a:extLst>
          </p:cNvPr>
          <p:cNvSpPr txBox="1">
            <a:spLocks/>
          </p:cNvSpPr>
          <p:nvPr/>
        </p:nvSpPr>
        <p:spPr>
          <a:xfrm>
            <a:off x="2560846" y="3946413"/>
            <a:ext cx="9166697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3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r>
              <a:rPr lang="zh-CN" altLang="en-US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主动丢包时间隐通道的检测方法</a:t>
            </a: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xmlns="" id="{ACEDD81A-A8E3-4C2A-93D0-C3AC8A32F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279137"/>
              </p:ext>
            </p:extLst>
          </p:nvPr>
        </p:nvGraphicFramePr>
        <p:xfrm>
          <a:off x="-244039" y="3754939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43F6FD5-BDD5-44C2-9046-852C70855DF2}"/>
              </a:ext>
            </a:extLst>
          </p:cNvPr>
          <p:cNvSpPr/>
          <p:nvPr/>
        </p:nvSpPr>
        <p:spPr>
          <a:xfrm>
            <a:off x="788576" y="4099848"/>
            <a:ext cx="1247839" cy="1247839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>
            <a:outerShdw blurRad="101600" dist="38100" dir="5400000" algn="t" rotWithShape="0">
              <a:srgbClr val="E7E6E6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0" dirty="0">
                <a:solidFill>
                  <a:prstClr val="white"/>
                </a:solidFill>
                <a:effectLst>
                  <a:innerShdw blurRad="127000">
                    <a:prstClr val="white">
                      <a:lumMod val="50000"/>
                      <a:alpha val="85000"/>
                    </a:prstClr>
                  </a:innerShdw>
                </a:effectLst>
                <a:cs typeface="+mn-ea"/>
                <a:sym typeface="+mn-lt"/>
              </a:rPr>
              <a:t>2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innerShdw blurRad="127000">
                  <a:prstClr val="white">
                    <a:lumMod val="50000"/>
                    <a:alpha val="85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371839AA-3B76-44AE-8F41-0D53A3C62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538659"/>
              </p:ext>
            </p:extLst>
          </p:nvPr>
        </p:nvGraphicFramePr>
        <p:xfrm>
          <a:off x="-244039" y="3754939"/>
          <a:ext cx="2906485" cy="193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292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850" y="1190922"/>
            <a:ext cx="10498347" cy="172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包对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IPD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分布的影响较小，传统检测方法效果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有限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主动丢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包对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丢包分布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产生影响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IPD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外，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连续丢包数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区间丢包数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更好地反映了丢包特征</a:t>
            </a:r>
            <a:endParaRPr lang="en-US" altLang="zh-CN" sz="2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方法概述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2911393"/>
            <a:ext cx="7620001" cy="33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自定义 4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C39"/>
    </a:accent1>
    <a:accent2>
      <a:srgbClr val="006C39"/>
    </a:accent2>
    <a:accent3>
      <a:srgbClr val="FF9393"/>
    </a:accent3>
    <a:accent4>
      <a:srgbClr val="94B6CE"/>
    </a:accent4>
    <a:accent5>
      <a:srgbClr val="A7DDDD"/>
    </a:accent5>
    <a:accent6>
      <a:srgbClr val="F5F4B3"/>
    </a:accent6>
    <a:hlink>
      <a:srgbClr val="0563C1"/>
    </a:hlink>
    <a:folHlink>
      <a:srgbClr val="954F72"/>
    </a:folHlink>
  </a:clrScheme>
  <a:fontScheme name="x4dipb1j">
    <a:majorFont>
      <a:latin typeface="Arial" panose="020F0302020204030204"/>
      <a:ea typeface="Microsoft YaHei"/>
      <a:cs typeface=""/>
    </a:majorFont>
    <a:minorFont>
      <a:latin typeface="Arial" panose="020F0502020204030204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3313</Words>
  <Application>Microsoft Office PowerPoint</Application>
  <PresentationFormat>宽屏</PresentationFormat>
  <Paragraphs>846</Paragraphs>
  <Slides>64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黑体</vt:lpstr>
      <vt:lpstr>宋体</vt:lpstr>
      <vt:lpstr>微软雅黑</vt:lpstr>
      <vt:lpstr>微软雅黑 Light</vt:lpstr>
      <vt:lpstr>Arial</vt:lpstr>
      <vt:lpstr>Arial Black</vt:lpstr>
      <vt:lpstr>Calibri</vt:lpstr>
      <vt:lpstr>Cambria Math</vt:lpstr>
      <vt:lpstr>Century Gothic</vt:lpstr>
      <vt:lpstr>Times New Roman</vt:lpstr>
      <vt:lpstr>Wingdings</vt:lpstr>
      <vt:lpstr>Office 主题</vt:lpstr>
      <vt:lpstr>基于主动丢包的VoLTE时间隐通道构建方法研究</vt:lpstr>
      <vt:lpstr>目录</vt:lpstr>
      <vt:lpstr>PowerPoint 演示文稿</vt:lpstr>
      <vt:lpstr>1.1 隐通道</vt:lpstr>
      <vt:lpstr>1.2 VoLTE</vt:lpstr>
      <vt:lpstr>1.3 时间隐通道指标</vt:lpstr>
      <vt:lpstr>1.4 本论文中各部分联系与对比</vt:lpstr>
      <vt:lpstr>PowerPoint 演示文稿</vt:lpstr>
      <vt:lpstr>2.1 方法概述</vt:lpstr>
      <vt:lpstr>2.2 研究动机</vt:lpstr>
      <vt:lpstr>2.3 检测方法原理</vt:lpstr>
      <vt:lpstr>2.4 检测方法评估</vt:lpstr>
      <vt:lpstr>2.4.1 检测方法评估-CDF检测-IPD分布</vt:lpstr>
      <vt:lpstr>2.4.1 检测方法评估-CDF检测-连续丢包数分布</vt:lpstr>
      <vt:lpstr>2.4.1 检测方法评估-CDF检测-区间丢包数分布</vt:lpstr>
      <vt:lpstr>2.4.2 检测方法评估-量化检测-Excellent场景</vt:lpstr>
      <vt:lpstr>2.4.2 检测方法评估-量化检测-Good场景</vt:lpstr>
      <vt:lpstr>2.5 检测方法总结</vt:lpstr>
      <vt:lpstr>PowerPoint 演示文稿</vt:lpstr>
      <vt:lpstr>3.1 构建方法概述</vt:lpstr>
      <vt:lpstr>3.2 研究动机</vt:lpstr>
      <vt:lpstr>3.3 构建方法概述</vt:lpstr>
      <vt:lpstr>3.3.1 构建方法概述-调制过程-校验模式</vt:lpstr>
      <vt:lpstr>3.3.2 构建方法概述-调制过程-映射过程</vt:lpstr>
      <vt:lpstr>3.4 构建方法评估</vt:lpstr>
      <vt:lpstr>3.4.1 构建方法评估-抗检测能力</vt:lpstr>
      <vt:lpstr>3.4.1 构建方法评估-鲁棒性</vt:lpstr>
      <vt:lpstr>3.4.1 构建方法评估-传输性能</vt:lpstr>
      <vt:lpstr>3.5 构建方法总结</vt:lpstr>
      <vt:lpstr>PowerPoint 演示文稿</vt:lpstr>
      <vt:lpstr>4.1 构建方法概述</vt:lpstr>
      <vt:lpstr>4.2 研究动机</vt:lpstr>
      <vt:lpstr>4.3 构建方法概述</vt:lpstr>
      <vt:lpstr>4.3.1 构建方法概述-调制流程</vt:lpstr>
      <vt:lpstr>4.4 多重校验纠错</vt:lpstr>
      <vt:lpstr>4.4.1 多重校验纠错-基于HASH的码字自校验-调制</vt:lpstr>
      <vt:lpstr>4.4.1 多重校验纠错-基于HASH的码字自校验-解调</vt:lpstr>
      <vt:lpstr>4.4.2 多重校验纠错-基于CRC的码字自校验</vt:lpstr>
      <vt:lpstr>4.4.3 多重校验纠错-基于异或的映射矩阵校验</vt:lpstr>
      <vt:lpstr>4.5 构建方法评估</vt:lpstr>
      <vt:lpstr>4.5.1 构建方法评估-抗检测能力</vt:lpstr>
      <vt:lpstr>4.5.2 构建方法评估-鲁棒性</vt:lpstr>
      <vt:lpstr>4.5.2 构建方法评估-鲁棒性</vt:lpstr>
      <vt:lpstr>4.5.3 构建方法评估-传输性能</vt:lpstr>
      <vt:lpstr>4.6 构建方法总结</vt:lpstr>
      <vt:lpstr>PowerPoint 演示文稿</vt:lpstr>
      <vt:lpstr>5.1 原型系统概述</vt:lpstr>
      <vt:lpstr>5.2 研究动机</vt:lpstr>
      <vt:lpstr>5.3 原型系统设计</vt:lpstr>
      <vt:lpstr>5.4 原型系统测试</vt:lpstr>
      <vt:lpstr>5.5 原型系统总结</vt:lpstr>
      <vt:lpstr>PowerPoint 演示文稿</vt:lpstr>
      <vt:lpstr>6.1 本文创新点</vt:lpstr>
      <vt:lpstr>6.2 未来研究方向</vt:lpstr>
      <vt:lpstr>PowerPoint 演示文稿</vt:lpstr>
      <vt:lpstr>学术成果清单</vt:lpstr>
      <vt:lpstr>PowerPoint 演示文稿</vt:lpstr>
      <vt:lpstr>1. VoLTE通话数据流</vt:lpstr>
      <vt:lpstr>2. 区间丢包数示意</vt:lpstr>
      <vt:lpstr>3. Zigzag映射矩阵示意</vt:lpstr>
      <vt:lpstr>4.基于Zigzag映射矩阵的时间隐通道构建方法-构建代价</vt:lpstr>
      <vt:lpstr>5. 基于多重校验纠错的时间隐通道构建方法-构建代价</vt:lpstr>
      <vt:lpstr>6. 基于Linphone 的时间隐通道原型系统-工作流程</vt:lpstr>
      <vt:lpstr>7. 基于Linphone 的时间隐通道原型系统-鲁棒性方法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基于主动丢包的VoLTE时间隐通道构建方法研究</dc:title>
  <dc:creator>xuxinting</dc:creator>
  <cp:lastModifiedBy>xuxinting</cp:lastModifiedBy>
  <cp:revision>369</cp:revision>
  <dcterms:created xsi:type="dcterms:W3CDTF">2020-06-19T09:58:34Z</dcterms:created>
  <dcterms:modified xsi:type="dcterms:W3CDTF">2020-06-25T02:12:58Z</dcterms:modified>
</cp:coreProperties>
</file>