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797" r:id="rId4"/>
  </p:sldMasterIdLst>
  <p:notesMasterIdLst>
    <p:notesMasterId r:id="rId6"/>
  </p:notesMasterIdLst>
  <p:handoutMasterIdLst>
    <p:handoutMasterId r:id="rId7"/>
  </p:handoutMasterIdLst>
  <p:sldIdLst>
    <p:sldId id="256" r:id="rId5"/>
  </p:sldIdLst>
  <p:sldSz cx="36576000" cy="21945600"/>
  <p:notesSz cx="6858000" cy="9144000"/>
  <p:defaultTextStyle>
    <a:defPPr>
      <a:defRPr lang="en-US"/>
    </a:defPPr>
    <a:lvl1pPr marL="0" algn="l" defTabSz="3343840" rtl="0" eaLnBrk="1" latinLnBrk="0" hangingPunct="1">
      <a:defRPr sz="6533" kern="1200">
        <a:solidFill>
          <a:schemeClr val="tx1"/>
        </a:solidFill>
        <a:latin typeface="+mn-lt"/>
        <a:ea typeface="+mn-ea"/>
        <a:cs typeface="+mn-cs"/>
      </a:defRPr>
    </a:lvl1pPr>
    <a:lvl2pPr marL="1671921" algn="l" defTabSz="3343840" rtl="0" eaLnBrk="1" latinLnBrk="0" hangingPunct="1">
      <a:defRPr sz="6533" kern="1200">
        <a:solidFill>
          <a:schemeClr val="tx1"/>
        </a:solidFill>
        <a:latin typeface="+mn-lt"/>
        <a:ea typeface="+mn-ea"/>
        <a:cs typeface="+mn-cs"/>
      </a:defRPr>
    </a:lvl2pPr>
    <a:lvl3pPr marL="3343840" algn="l" defTabSz="3343840" rtl="0" eaLnBrk="1" latinLnBrk="0" hangingPunct="1">
      <a:defRPr sz="6533" kern="1200">
        <a:solidFill>
          <a:schemeClr val="tx1"/>
        </a:solidFill>
        <a:latin typeface="+mn-lt"/>
        <a:ea typeface="+mn-ea"/>
        <a:cs typeface="+mn-cs"/>
      </a:defRPr>
    </a:lvl3pPr>
    <a:lvl4pPr marL="5015761" algn="l" defTabSz="3343840" rtl="0" eaLnBrk="1" latinLnBrk="0" hangingPunct="1">
      <a:defRPr sz="6533" kern="1200">
        <a:solidFill>
          <a:schemeClr val="tx1"/>
        </a:solidFill>
        <a:latin typeface="+mn-lt"/>
        <a:ea typeface="+mn-ea"/>
        <a:cs typeface="+mn-cs"/>
      </a:defRPr>
    </a:lvl4pPr>
    <a:lvl5pPr marL="6687681" algn="l" defTabSz="3343840" rtl="0" eaLnBrk="1" latinLnBrk="0" hangingPunct="1">
      <a:defRPr sz="6533" kern="1200">
        <a:solidFill>
          <a:schemeClr val="tx1"/>
        </a:solidFill>
        <a:latin typeface="+mn-lt"/>
        <a:ea typeface="+mn-ea"/>
        <a:cs typeface="+mn-cs"/>
      </a:defRPr>
    </a:lvl5pPr>
    <a:lvl6pPr marL="8359602" algn="l" defTabSz="3343840" rtl="0" eaLnBrk="1" latinLnBrk="0" hangingPunct="1">
      <a:defRPr sz="6533" kern="1200">
        <a:solidFill>
          <a:schemeClr val="tx1"/>
        </a:solidFill>
        <a:latin typeface="+mn-lt"/>
        <a:ea typeface="+mn-ea"/>
        <a:cs typeface="+mn-cs"/>
      </a:defRPr>
    </a:lvl6pPr>
    <a:lvl7pPr marL="10031523" algn="l" defTabSz="3343840" rtl="0" eaLnBrk="1" latinLnBrk="0" hangingPunct="1">
      <a:defRPr sz="6533" kern="1200">
        <a:solidFill>
          <a:schemeClr val="tx1"/>
        </a:solidFill>
        <a:latin typeface="+mn-lt"/>
        <a:ea typeface="+mn-ea"/>
        <a:cs typeface="+mn-cs"/>
      </a:defRPr>
    </a:lvl7pPr>
    <a:lvl8pPr marL="11703442" algn="l" defTabSz="3343840" rtl="0" eaLnBrk="1" latinLnBrk="0" hangingPunct="1">
      <a:defRPr sz="6533" kern="1200">
        <a:solidFill>
          <a:schemeClr val="tx1"/>
        </a:solidFill>
        <a:latin typeface="+mn-lt"/>
        <a:ea typeface="+mn-ea"/>
        <a:cs typeface="+mn-cs"/>
      </a:defRPr>
    </a:lvl8pPr>
    <a:lvl9pPr marL="13375363" algn="l" defTabSz="3343840" rtl="0" eaLnBrk="1" latinLnBrk="0" hangingPunct="1">
      <a:defRPr sz="65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userDrawn="1">
          <p15:clr>
            <a:srgbClr val="A4A3A4"/>
          </p15:clr>
        </p15:guide>
        <p15:guide id="2" orient="horz" pos="192" userDrawn="1">
          <p15:clr>
            <a:srgbClr val="A4A3A4"/>
          </p15:clr>
        </p15:guide>
        <p15:guide id="3" orient="horz" pos="13440" userDrawn="1">
          <p15:clr>
            <a:srgbClr val="A4A3A4"/>
          </p15:clr>
        </p15:guide>
        <p15:guide id="4" orient="horz" userDrawn="1">
          <p15:clr>
            <a:srgbClr val="A4A3A4"/>
          </p15:clr>
        </p15:guide>
        <p15:guide id="5" pos="484" userDrawn="1">
          <p15:clr>
            <a:srgbClr val="A4A3A4"/>
          </p15:clr>
        </p15:guide>
        <p15:guide id="6" pos="225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0000"/>
    <a:srgbClr val="FF0002"/>
    <a:srgbClr val="F6A601"/>
    <a:srgbClr val="40878B"/>
    <a:srgbClr val="19E5D7"/>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93" autoAdjust="0"/>
    <p:restoredTop sz="94706" autoAdjust="0"/>
  </p:normalViewPr>
  <p:slideViewPr>
    <p:cSldViewPr snapToGrid="0" snapToObjects="1" showGuides="1">
      <p:cViewPr>
        <p:scale>
          <a:sx n="31" d="100"/>
          <a:sy n="31" d="100"/>
        </p:scale>
        <p:origin x="648" y="1400"/>
      </p:cViewPr>
      <p:guideLst>
        <p:guide orient="horz" pos="2212"/>
        <p:guide orient="horz" pos="192"/>
        <p:guide orient="horz" pos="13440"/>
        <p:guide orient="horz"/>
        <p:guide pos="484"/>
        <p:guide pos="225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12/7/18</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3343840" rtl="0" eaLnBrk="1" latinLnBrk="0" hangingPunct="1">
      <a:defRPr sz="4400" kern="1200">
        <a:solidFill>
          <a:schemeClr val="tx1"/>
        </a:solidFill>
        <a:latin typeface="+mn-lt"/>
        <a:ea typeface="+mn-ea"/>
        <a:cs typeface="+mn-cs"/>
      </a:defRPr>
    </a:lvl1pPr>
    <a:lvl2pPr marL="1671921" algn="l" defTabSz="3343840" rtl="0" eaLnBrk="1" latinLnBrk="0" hangingPunct="1">
      <a:defRPr sz="4400" kern="1200">
        <a:solidFill>
          <a:schemeClr val="tx1"/>
        </a:solidFill>
        <a:latin typeface="+mn-lt"/>
        <a:ea typeface="+mn-ea"/>
        <a:cs typeface="+mn-cs"/>
      </a:defRPr>
    </a:lvl2pPr>
    <a:lvl3pPr marL="3343840" algn="l" defTabSz="3343840" rtl="0" eaLnBrk="1" latinLnBrk="0" hangingPunct="1">
      <a:defRPr sz="4400" kern="1200">
        <a:solidFill>
          <a:schemeClr val="tx1"/>
        </a:solidFill>
        <a:latin typeface="+mn-lt"/>
        <a:ea typeface="+mn-ea"/>
        <a:cs typeface="+mn-cs"/>
      </a:defRPr>
    </a:lvl3pPr>
    <a:lvl4pPr marL="5015761" algn="l" defTabSz="3343840" rtl="0" eaLnBrk="1" latinLnBrk="0" hangingPunct="1">
      <a:defRPr sz="4400" kern="1200">
        <a:solidFill>
          <a:schemeClr val="tx1"/>
        </a:solidFill>
        <a:latin typeface="+mn-lt"/>
        <a:ea typeface="+mn-ea"/>
        <a:cs typeface="+mn-cs"/>
      </a:defRPr>
    </a:lvl4pPr>
    <a:lvl5pPr marL="6687681" algn="l" defTabSz="3343840" rtl="0" eaLnBrk="1" latinLnBrk="0" hangingPunct="1">
      <a:defRPr sz="4400" kern="1200">
        <a:solidFill>
          <a:schemeClr val="tx1"/>
        </a:solidFill>
        <a:latin typeface="+mn-lt"/>
        <a:ea typeface="+mn-ea"/>
        <a:cs typeface="+mn-cs"/>
      </a:defRPr>
    </a:lvl5pPr>
    <a:lvl6pPr marL="8359602" algn="l" defTabSz="3343840" rtl="0" eaLnBrk="1" latinLnBrk="0" hangingPunct="1">
      <a:defRPr sz="4400" kern="1200">
        <a:solidFill>
          <a:schemeClr val="tx1"/>
        </a:solidFill>
        <a:latin typeface="+mn-lt"/>
        <a:ea typeface="+mn-ea"/>
        <a:cs typeface="+mn-cs"/>
      </a:defRPr>
    </a:lvl6pPr>
    <a:lvl7pPr marL="10031523" algn="l" defTabSz="3343840" rtl="0" eaLnBrk="1" latinLnBrk="0" hangingPunct="1">
      <a:defRPr sz="4400" kern="1200">
        <a:solidFill>
          <a:schemeClr val="tx1"/>
        </a:solidFill>
        <a:latin typeface="+mn-lt"/>
        <a:ea typeface="+mn-ea"/>
        <a:cs typeface="+mn-cs"/>
      </a:defRPr>
    </a:lvl7pPr>
    <a:lvl8pPr marL="11703442" algn="l" defTabSz="3343840" rtl="0" eaLnBrk="1" latinLnBrk="0" hangingPunct="1">
      <a:defRPr sz="4400" kern="1200">
        <a:solidFill>
          <a:schemeClr val="tx1"/>
        </a:solidFill>
        <a:latin typeface="+mn-lt"/>
        <a:ea typeface="+mn-ea"/>
        <a:cs typeface="+mn-cs"/>
      </a:defRPr>
    </a:lvl8pPr>
    <a:lvl9pPr marL="13375363" algn="l" defTabSz="3343840"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685800"/>
            <a:ext cx="5715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8"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17" y="3549879"/>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68615" y="9709341"/>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655972" y="4084217"/>
            <a:ext cx="837406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655971" y="3549879"/>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548616" y="4084217"/>
            <a:ext cx="837406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542000" y="3549879"/>
            <a:ext cx="8382000"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434645" y="3549879"/>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434645" y="4084217"/>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434645" y="9749490"/>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432551" y="10332722"/>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434645" y="1735393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7432551" y="17910072"/>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53488" y="10265729"/>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7"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8"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73218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471163"/>
            <a:ext cx="31546800" cy="9128758"/>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2495550" y="14686283"/>
            <a:ext cx="31546800" cy="480059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20955F-7BF5-4342-9621-3153F0730A38}"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4473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5842000"/>
            <a:ext cx="1554480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5842000"/>
            <a:ext cx="1554480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0955F-7BF5-4342-9621-3153F0730A38}"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4797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168401"/>
            <a:ext cx="3154680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5379722"/>
            <a:ext cx="15473361" cy="263651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2519366" y="8016240"/>
            <a:ext cx="15473361"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5379722"/>
            <a:ext cx="15549564" cy="263651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8516600" y="8016240"/>
            <a:ext cx="1554956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0955F-7BF5-4342-9621-3153F0730A38}" type="datetimeFigureOut">
              <a:rPr lang="en-US" smtClean="0"/>
              <a:t>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413011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0955F-7BF5-4342-9621-3153F0730A38}" type="datetimeFigureOut">
              <a:rPr lang="en-US" smtClean="0"/>
              <a:t>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281979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0955F-7BF5-4342-9621-3153F0730A38}" type="datetimeFigureOut">
              <a:rPr lang="en-US" smtClean="0"/>
              <a:t>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02975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63040"/>
            <a:ext cx="11796711" cy="512064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5549564" y="3159762"/>
            <a:ext cx="18516600" cy="155956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6583680"/>
            <a:ext cx="11796711" cy="1219708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D20955F-7BF5-4342-9621-3153F0730A38}"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2532205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63040"/>
            <a:ext cx="11796711" cy="512064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159762"/>
            <a:ext cx="18516600" cy="155956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519366" y="6583680"/>
            <a:ext cx="11796711" cy="1219708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D20955F-7BF5-4342-9621-3153F0730A38}"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558580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28698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168400"/>
            <a:ext cx="788670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1168400"/>
            <a:ext cx="2320290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81765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45377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6"/>
            <a:ext cx="8380677"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49626"/>
            <a:ext cx="8374063" cy="493317"/>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0"/>
            <a:ext cx="8382000"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514142"/>
            <a:ext cx="837538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7"/>
            <a:ext cx="17266707"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49626"/>
            <a:ext cx="17266708"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7"/>
            <a:ext cx="1726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88963"/>
            <a:ext cx="17266708"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49626"/>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09"/>
            <a:ext cx="8372515"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54291"/>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5"/>
            <a:ext cx="837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58734"/>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7"/>
            <a:ext cx="837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220710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8" y="4084217"/>
            <a:ext cx="11326064"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16" y="3528078"/>
            <a:ext cx="11310939"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68616" y="12047634"/>
            <a:ext cx="1132738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85068" y="11512901"/>
            <a:ext cx="1131093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628563" y="14311130"/>
            <a:ext cx="11309612"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628563" y="13733190"/>
            <a:ext cx="11309612"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635179" y="4116602"/>
            <a:ext cx="11309612"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628564" y="3528078"/>
            <a:ext cx="11316229"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496451" y="3528078"/>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496451" y="4084217"/>
            <a:ext cx="1131335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496451" y="11491495"/>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492258" y="12074728"/>
            <a:ext cx="1131755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496451" y="17137186"/>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496451" y="17720418"/>
            <a:ext cx="1131755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5"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7"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318346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75903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40268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364659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591562"/>
            <a:ext cx="27432000" cy="764032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4572000" y="11526522"/>
            <a:ext cx="27432000" cy="529843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6914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3.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4.xml"/><Relationship Id="rId16" Type="http://schemas.openxmlformats.org/officeDocument/2006/relationships/oleObject" Target="../embeddings/oleObject7.bin"/><Relationship Id="rId1" Type="http://schemas.openxmlformats.org/officeDocument/2006/relationships/slideLayout" Target="../slideLayouts/slideLayout3.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10.jpeg"/><Relationship Id="rId18" Type="http://schemas.openxmlformats.org/officeDocument/2006/relationships/oleObject" Target="../embeddings/oleObject11.bin"/><Relationship Id="rId3" Type="http://schemas.openxmlformats.org/officeDocument/2006/relationships/slideLayout" Target="../slideLayouts/slideLayout7.xml"/><Relationship Id="rId21" Type="http://schemas.openxmlformats.org/officeDocument/2006/relationships/image" Target="../media/image2.wmf"/><Relationship Id="rId7" Type="http://schemas.openxmlformats.org/officeDocument/2006/relationships/oleObject" Target="../embeddings/oleObject9.bin"/><Relationship Id="rId12" Type="http://schemas.openxmlformats.org/officeDocument/2006/relationships/hyperlink" Target="http://www.facebook.com/pages/PosterPresentationscom/217914411419?v=app_4949752878&amp;ref=ts" TargetMode="External"/><Relationship Id="rId17" Type="http://schemas.openxmlformats.org/officeDocument/2006/relationships/image" Target="../media/image8.png"/><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oleObject" Target="../embeddings/oleObject12.bin"/><Relationship Id="rId1" Type="http://schemas.openxmlformats.org/officeDocument/2006/relationships/slideLayout" Target="../slideLayouts/slideLayout5.xml"/><Relationship Id="rId6" Type="http://schemas.openxmlformats.org/officeDocument/2006/relationships/vmlDrawing" Target="../drawings/vmlDrawing3.vml"/><Relationship Id="rId11" Type="http://schemas.openxmlformats.org/officeDocument/2006/relationships/image" Target="../media/image4.wmf"/><Relationship Id="rId5" Type="http://schemas.openxmlformats.org/officeDocument/2006/relationships/theme" Target="../theme/theme3.xml"/><Relationship Id="rId15" Type="http://schemas.openxmlformats.org/officeDocument/2006/relationships/image" Target="../media/image6.png"/><Relationship Id="rId10" Type="http://schemas.openxmlformats.org/officeDocument/2006/relationships/oleObject" Target="../embeddings/oleObject10.bin"/><Relationship Id="rId19"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image" Target="../media/image9.png"/><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4.xml"/><Relationship Id="rId18" Type="http://schemas.openxmlformats.org/officeDocument/2006/relationships/oleObject" Target="../embeddings/oleObject10.bin"/><Relationship Id="rId26" Type="http://schemas.openxmlformats.org/officeDocument/2006/relationships/oleObject" Target="../embeddings/oleObject11.bin"/><Relationship Id="rId3" Type="http://schemas.openxmlformats.org/officeDocument/2006/relationships/slideLayout" Target="../slideLayouts/slideLayout11.xml"/><Relationship Id="rId21" Type="http://schemas.openxmlformats.org/officeDocument/2006/relationships/image" Target="../media/image10.jpe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9.png"/><Relationship Id="rId25" Type="http://schemas.openxmlformats.org/officeDocument/2006/relationships/image" Target="../media/image8.png"/><Relationship Id="rId2" Type="http://schemas.openxmlformats.org/officeDocument/2006/relationships/slideLayout" Target="../slideLayouts/slideLayout10.xml"/><Relationship Id="rId16" Type="http://schemas.openxmlformats.org/officeDocument/2006/relationships/image" Target="../media/image3.wmf"/><Relationship Id="rId20" Type="http://schemas.openxmlformats.org/officeDocument/2006/relationships/hyperlink" Target="http://www.facebook.com/pages/PosterPresentationscom/217914411419?v=app_4949752878&amp;ref=ts" TargetMode="External"/><Relationship Id="rId29" Type="http://schemas.openxmlformats.org/officeDocument/2006/relationships/image" Target="../media/image2.wm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image" Target="../media/image7.png"/><Relationship Id="rId5" Type="http://schemas.openxmlformats.org/officeDocument/2006/relationships/slideLayout" Target="../slideLayouts/slideLayout13.xml"/><Relationship Id="rId15" Type="http://schemas.openxmlformats.org/officeDocument/2006/relationships/oleObject" Target="../embeddings/oleObject9.bin"/><Relationship Id="rId23" Type="http://schemas.openxmlformats.org/officeDocument/2006/relationships/image" Target="../media/image6.png"/><Relationship Id="rId28" Type="http://schemas.openxmlformats.org/officeDocument/2006/relationships/oleObject" Target="../embeddings/oleObject12.bin"/><Relationship Id="rId10" Type="http://schemas.openxmlformats.org/officeDocument/2006/relationships/slideLayout" Target="../slideLayouts/slideLayout18.xml"/><Relationship Id="rId19" Type="http://schemas.openxmlformats.org/officeDocument/2006/relationships/image" Target="../media/image4.wmf"/><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vmlDrawing" Target="../drawings/vmlDrawing4.vml"/><Relationship Id="rId22" Type="http://schemas.openxmlformats.org/officeDocument/2006/relationships/image" Target="../media/image5.png"/><Relationship Id="rId27"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224495" y="21542588"/>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31" name="Group 30"/>
          <p:cNvGrpSpPr>
            <a:grpSpLocks noChangeAspect="1"/>
          </p:cNvGrpSpPr>
          <p:nvPr userDrawn="1"/>
        </p:nvGrpSpPr>
        <p:grpSpPr>
          <a:xfrm>
            <a:off x="-9645020" y="5"/>
            <a:ext cx="8811379" cy="21945596"/>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5"/>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6"/>
            <a:stretch>
              <a:fillRect/>
            </a:stretch>
          </p:blipFill>
          <p:spPr>
            <a:xfrm>
              <a:off x="-10736023" y="12354606"/>
              <a:ext cx="9986807" cy="877997"/>
            </a:xfrm>
            <a:prstGeom prst="rect">
              <a:avLst/>
            </a:prstGeom>
          </p:spPr>
        </p:pic>
        <p:grpSp>
          <p:nvGrpSpPr>
            <p:cNvPr id="40" name="Group 39"/>
            <p:cNvGrpSpPr/>
            <p:nvPr userDrawn="1"/>
          </p:nvGrpSpPr>
          <p:grpSpPr>
            <a:xfrm>
              <a:off x="-9844888" y="19920594"/>
              <a:ext cx="7631077" cy="1987495"/>
              <a:chOff x="-4516464" y="11354923"/>
              <a:chExt cx="3516822" cy="1095766"/>
            </a:xfrm>
          </p:grpSpPr>
          <p:grpSp>
            <p:nvGrpSpPr>
              <p:cNvPr id="50" name="Group 49"/>
              <p:cNvGrpSpPr/>
              <p:nvPr userDrawn="1"/>
            </p:nvGrpSpPr>
            <p:grpSpPr>
              <a:xfrm>
                <a:off x="-2783494" y="11354966"/>
                <a:ext cx="624373" cy="894738"/>
                <a:chOff x="-3958698" y="11538812"/>
                <a:chExt cx="779266" cy="1282149"/>
              </a:xfrm>
            </p:grpSpPr>
            <p:pic>
              <p:nvPicPr>
                <p:cNvPr id="56" name="Picture 55"/>
                <p:cNvPicPr>
                  <a:picLocks noChangeAspect="1"/>
                </p:cNvPicPr>
                <p:nvPr userDrawn="1"/>
              </p:nvPicPr>
              <p:blipFill>
                <a:blip r:embed="rId7"/>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51" name="Group 50"/>
              <p:cNvGrpSpPr/>
              <p:nvPr userDrawn="1"/>
            </p:nvGrpSpPr>
            <p:grpSpPr>
              <a:xfrm>
                <a:off x="-2033159" y="11354923"/>
                <a:ext cx="1033517" cy="907712"/>
                <a:chOff x="-2921738" y="11604219"/>
                <a:chExt cx="1420279" cy="1247398"/>
              </a:xfrm>
            </p:grpSpPr>
            <p:pic>
              <p:nvPicPr>
                <p:cNvPr id="54" name="Picture 53"/>
                <p:cNvPicPr>
                  <a:picLocks noChangeAspect="1"/>
                </p:cNvPicPr>
                <p:nvPr userDrawn="1"/>
              </p:nvPicPr>
              <p:blipFill>
                <a:blip r:embed="rId7"/>
                <a:stretch>
                  <a:fillRect/>
                </a:stretch>
              </p:blipFill>
              <p:spPr>
                <a:xfrm>
                  <a:off x="-2921738" y="11604219"/>
                  <a:ext cx="1420279" cy="1029695"/>
                </a:xfrm>
                <a:prstGeom prst="rect">
                  <a:avLst/>
                </a:prstGeom>
              </p:spPr>
            </p:pic>
            <p:sp>
              <p:nvSpPr>
                <p:cNvPr id="55" name="TextBox 54"/>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52" name="Picture 51"/>
              <p:cNvPicPr>
                <a:picLocks noChangeAspect="1"/>
              </p:cNvPicPr>
              <p:nvPr userDrawn="1"/>
            </p:nvPicPr>
            <p:blipFill>
              <a:blip r:embed="rId8"/>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45" name="Group 44"/>
            <p:cNvGrpSpPr/>
            <p:nvPr userDrawn="1"/>
          </p:nvGrpSpPr>
          <p:grpSpPr>
            <a:xfrm>
              <a:off x="-10454000" y="23717523"/>
              <a:ext cx="9139136" cy="2061267"/>
              <a:chOff x="-4818900" y="13423406"/>
              <a:chExt cx="4211819"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234"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235"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49" name="TextBox 48"/>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8" name="Group 57"/>
          <p:cNvGrpSpPr>
            <a:grpSpLocks noChangeAspect="1"/>
          </p:cNvGrpSpPr>
          <p:nvPr userDrawn="1"/>
        </p:nvGrpSpPr>
        <p:grpSpPr>
          <a:xfrm>
            <a:off x="37190895" y="14957"/>
            <a:ext cx="8843680" cy="21930643"/>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236"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5"/>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237"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6"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sp>
        <p:nvSpPr>
          <p:cNvPr id="44" name="Rectangle 43"/>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69" name="Rectangle 68"/>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0" name="Rounded Rectangle 69"/>
          <p:cNvSpPr/>
          <p:nvPr userDrawn="1"/>
        </p:nvSpPr>
        <p:spPr>
          <a:xfrm>
            <a:off x="779299"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1" name="Rounded Rectangle 70"/>
          <p:cNvSpPr/>
          <p:nvPr userDrawn="1"/>
        </p:nvSpPr>
        <p:spPr>
          <a:xfrm>
            <a:off x="9648040"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2" name="Rounded Rectangle 71"/>
          <p:cNvSpPr/>
          <p:nvPr userDrawn="1"/>
        </p:nvSpPr>
        <p:spPr>
          <a:xfrm>
            <a:off x="18546724"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3" name="Rounded Rectangle 72"/>
          <p:cNvSpPr/>
          <p:nvPr userDrawn="1"/>
        </p:nvSpPr>
        <p:spPr>
          <a:xfrm>
            <a:off x="27438451"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TextBox 40"/>
          <p:cNvSpPr txBox="1"/>
          <p:nvPr userDrawn="1"/>
        </p:nvSpPr>
        <p:spPr>
          <a:xfrm>
            <a:off x="37495569" y="19952509"/>
            <a:ext cx="5049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92" r:id="rId2"/>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251587" y="21488401"/>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37190895" y="14957"/>
            <a:ext cx="8843680" cy="21930643"/>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25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7"/>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25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4"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9645020" y="5"/>
            <a:ext cx="8811379" cy="21945596"/>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2"/>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3"/>
            <a:stretch>
              <a:fillRect/>
            </a:stretch>
          </p:blipFill>
          <p:spPr>
            <a:xfrm>
              <a:off x="-10736023" y="12354606"/>
              <a:ext cx="9986807" cy="877997"/>
            </a:xfrm>
            <a:prstGeom prst="rect">
              <a:avLst/>
            </a:prstGeom>
          </p:spPr>
        </p:pic>
        <p:grpSp>
          <p:nvGrpSpPr>
            <p:cNvPr id="45" name="Group 44"/>
            <p:cNvGrpSpPr/>
            <p:nvPr userDrawn="1"/>
          </p:nvGrpSpPr>
          <p:grpSpPr>
            <a:xfrm>
              <a:off x="-9844888" y="19920594"/>
              <a:ext cx="7631077" cy="1987495"/>
              <a:chOff x="-4516464" y="11354923"/>
              <a:chExt cx="3516822" cy="1095766"/>
            </a:xfrm>
          </p:grpSpPr>
          <p:grpSp>
            <p:nvGrpSpPr>
              <p:cNvPr id="66" name="Group 65"/>
              <p:cNvGrpSpPr/>
              <p:nvPr userDrawn="1"/>
            </p:nvGrpSpPr>
            <p:grpSpPr>
              <a:xfrm>
                <a:off x="-2783494" y="11354966"/>
                <a:ext cx="624373" cy="894738"/>
                <a:chOff x="-3958698" y="11538812"/>
                <a:chExt cx="779266" cy="1282149"/>
              </a:xfrm>
            </p:grpSpPr>
            <p:pic>
              <p:nvPicPr>
                <p:cNvPr id="72" name="Picture 71"/>
                <p:cNvPicPr>
                  <a:picLocks noChangeAspect="1"/>
                </p:cNvPicPr>
                <p:nvPr userDrawn="1"/>
              </p:nvPicPr>
              <p:blipFill>
                <a:blip r:embed="rId14"/>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67" name="Group 66"/>
              <p:cNvGrpSpPr/>
              <p:nvPr userDrawn="1"/>
            </p:nvGrpSpPr>
            <p:grpSpPr>
              <a:xfrm>
                <a:off x="-2033159" y="11354923"/>
                <a:ext cx="1033517" cy="907712"/>
                <a:chOff x="-2921738" y="11604219"/>
                <a:chExt cx="1420279" cy="1247398"/>
              </a:xfrm>
            </p:grpSpPr>
            <p:pic>
              <p:nvPicPr>
                <p:cNvPr id="70" name="Picture 69"/>
                <p:cNvPicPr>
                  <a:picLocks noChangeAspect="1"/>
                </p:cNvPicPr>
                <p:nvPr userDrawn="1"/>
              </p:nvPicPr>
              <p:blipFill>
                <a:blip r:embed="rId14"/>
                <a:stretch>
                  <a:fillRect/>
                </a:stretch>
              </p:blipFill>
              <p:spPr>
                <a:xfrm>
                  <a:off x="-2921738" y="11604219"/>
                  <a:ext cx="1420279" cy="1029695"/>
                </a:xfrm>
                <a:prstGeom prst="rect">
                  <a:avLst/>
                </a:prstGeom>
              </p:spPr>
            </p:pic>
            <p:sp>
              <p:nvSpPr>
                <p:cNvPr id="71" name="TextBox 70"/>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68" name="Picture 67"/>
              <p:cNvPicPr>
                <a:picLocks noChangeAspect="1"/>
              </p:cNvPicPr>
              <p:nvPr userDrawn="1"/>
            </p:nvPicPr>
            <p:blipFill>
              <a:blip r:embed="rId15"/>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46" name="Group 45"/>
            <p:cNvGrpSpPr/>
            <p:nvPr userDrawn="1"/>
          </p:nvGrpSpPr>
          <p:grpSpPr>
            <a:xfrm>
              <a:off x="-10454000" y="23717523"/>
              <a:ext cx="9139136" cy="2061267"/>
              <a:chOff x="-4818900" y="13423406"/>
              <a:chExt cx="4211819"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26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26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50" name="TextBox 49"/>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3" name="Rectangle 42"/>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1" name="Rectangle 50"/>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2" name="Rounded Rectangle 51"/>
          <p:cNvSpPr/>
          <p:nvPr userDrawn="1"/>
        </p:nvSpPr>
        <p:spPr>
          <a:xfrm>
            <a:off x="779297" y="3505200"/>
            <a:ext cx="11356547"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3" name="Rounded Rectangle 52"/>
          <p:cNvSpPr/>
          <p:nvPr userDrawn="1"/>
        </p:nvSpPr>
        <p:spPr>
          <a:xfrm>
            <a:off x="12639918" y="3505200"/>
            <a:ext cx="1132114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4" name="Rounded Rectangle 53"/>
          <p:cNvSpPr/>
          <p:nvPr userDrawn="1"/>
        </p:nvSpPr>
        <p:spPr>
          <a:xfrm>
            <a:off x="24465131" y="3505200"/>
            <a:ext cx="1132114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5" name="TextBox 54"/>
          <p:cNvSpPr txBox="1"/>
          <p:nvPr userDrawn="1"/>
        </p:nvSpPr>
        <p:spPr>
          <a:xfrm>
            <a:off x="37495569" y="19952509"/>
            <a:ext cx="5210299"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91" r:id="rId2"/>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197402" y="21488401"/>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37190895" y="14957"/>
            <a:ext cx="8843680" cy="21930643"/>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282" name="Image" r:id="rId7" imgW="4571280" imgH="1688760" progId="Photoshop.Image.13">
                    <p:embed/>
                  </p:oleObj>
                </mc:Choice>
                <mc:Fallback>
                  <p:oleObj name="Image" r:id="rId7" imgW="4571280" imgH="1688760" progId="Photoshop.Image.13">
                    <p:embed/>
                    <p:pic>
                      <p:nvPicPr>
                        <p:cNvPr id="0" name=""/>
                        <p:cNvPicPr/>
                        <p:nvPr/>
                      </p:nvPicPr>
                      <p:blipFill>
                        <a:blip r:embed="rId8"/>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9"/>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283" name="Image" r:id="rId10" imgW="1574280" imgH="1053720" progId="Photoshop.Image.13">
                    <p:embed/>
                  </p:oleObj>
                </mc:Choice>
                <mc:Fallback>
                  <p:oleObj name="Image" r:id="rId10" imgW="1574280" imgH="1053720" progId="Photoshop.Image.13">
                    <p:embed/>
                    <p:pic>
                      <p:nvPicPr>
                        <p:cNvPr id="0" name=""/>
                        <p:cNvPicPr/>
                        <p:nvPr/>
                      </p:nvPicPr>
                      <p:blipFill>
                        <a:blip r:embed="rId11"/>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4" name="Picture 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9645020" y="5"/>
            <a:ext cx="8811379" cy="21945596"/>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4"/>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5"/>
            <a:stretch>
              <a:fillRect/>
            </a:stretch>
          </p:blipFill>
          <p:spPr>
            <a:xfrm>
              <a:off x="-10736023" y="12354606"/>
              <a:ext cx="9986807" cy="877997"/>
            </a:xfrm>
            <a:prstGeom prst="rect">
              <a:avLst/>
            </a:prstGeom>
          </p:spPr>
        </p:pic>
        <p:grpSp>
          <p:nvGrpSpPr>
            <p:cNvPr id="49" name="Group 48"/>
            <p:cNvGrpSpPr/>
            <p:nvPr userDrawn="1"/>
          </p:nvGrpSpPr>
          <p:grpSpPr>
            <a:xfrm>
              <a:off x="-9844888" y="19920594"/>
              <a:ext cx="7631077" cy="1987495"/>
              <a:chOff x="-4516464" y="11354923"/>
              <a:chExt cx="3516822" cy="1095766"/>
            </a:xfrm>
          </p:grpSpPr>
          <p:grpSp>
            <p:nvGrpSpPr>
              <p:cNvPr id="70" name="Group 69"/>
              <p:cNvGrpSpPr/>
              <p:nvPr userDrawn="1"/>
            </p:nvGrpSpPr>
            <p:grpSpPr>
              <a:xfrm>
                <a:off x="-2783494" y="11354966"/>
                <a:ext cx="624373" cy="894738"/>
                <a:chOff x="-3958698" y="11538812"/>
                <a:chExt cx="779266" cy="1282149"/>
              </a:xfrm>
            </p:grpSpPr>
            <p:pic>
              <p:nvPicPr>
                <p:cNvPr id="76" name="Picture 75"/>
                <p:cNvPicPr>
                  <a:picLocks noChangeAspect="1"/>
                </p:cNvPicPr>
                <p:nvPr userDrawn="1"/>
              </p:nvPicPr>
              <p:blipFill>
                <a:blip r:embed="rId16"/>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71" name="Group 70"/>
              <p:cNvGrpSpPr/>
              <p:nvPr userDrawn="1"/>
            </p:nvGrpSpPr>
            <p:grpSpPr>
              <a:xfrm>
                <a:off x="-2033159" y="11354923"/>
                <a:ext cx="1033517" cy="907712"/>
                <a:chOff x="-2921738" y="11604219"/>
                <a:chExt cx="1420279" cy="1247398"/>
              </a:xfrm>
            </p:grpSpPr>
            <p:pic>
              <p:nvPicPr>
                <p:cNvPr id="74" name="Picture 73"/>
                <p:cNvPicPr>
                  <a:picLocks noChangeAspect="1"/>
                </p:cNvPicPr>
                <p:nvPr userDrawn="1"/>
              </p:nvPicPr>
              <p:blipFill>
                <a:blip r:embed="rId16"/>
                <a:stretch>
                  <a:fillRect/>
                </a:stretch>
              </p:blipFill>
              <p:spPr>
                <a:xfrm>
                  <a:off x="-2921738" y="11604219"/>
                  <a:ext cx="1420279" cy="1029695"/>
                </a:xfrm>
                <a:prstGeom prst="rect">
                  <a:avLst/>
                </a:prstGeom>
              </p:spPr>
            </p:pic>
            <p:sp>
              <p:nvSpPr>
                <p:cNvPr id="75" name="TextBox 74"/>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72" name="Picture 71"/>
              <p:cNvPicPr>
                <a:picLocks noChangeAspect="1"/>
              </p:cNvPicPr>
              <p:nvPr userDrawn="1"/>
            </p:nvPicPr>
            <p:blipFill>
              <a:blip r:embed="rId17"/>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50" name="Group 49"/>
            <p:cNvGrpSpPr/>
            <p:nvPr userDrawn="1"/>
          </p:nvGrpSpPr>
          <p:grpSpPr>
            <a:xfrm>
              <a:off x="-10454000" y="23717523"/>
              <a:ext cx="9139136" cy="2061267"/>
              <a:chOff x="-4818900" y="13423406"/>
              <a:chExt cx="4211819"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284"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285" name="Image" r:id="rId20" imgW="1828440" imgH="1117440" progId="Photoshop.Image.13">
                      <p:embed/>
                    </p:oleObj>
                  </mc:Choice>
                  <mc:Fallback>
                    <p:oleObj name="Image" r:id="rId20" imgW="1828440" imgH="1117440" progId="Photoshop.Image.13">
                      <p:embed/>
                      <p:pic>
                        <p:nvPicPr>
                          <p:cNvPr id="0" name=""/>
                          <p:cNvPicPr/>
                          <p:nvPr/>
                        </p:nvPicPr>
                        <p:blipFill>
                          <a:blip r:embed="rId21"/>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69" name="TextBox 68"/>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Rectangle 37"/>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9" name="Rectangle 38"/>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0" name="Rounded Rectangle 39"/>
          <p:cNvSpPr/>
          <p:nvPr userDrawn="1"/>
        </p:nvSpPr>
        <p:spPr>
          <a:xfrm>
            <a:off x="77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Rounded Rectangle 40"/>
          <p:cNvSpPr/>
          <p:nvPr userDrawn="1"/>
        </p:nvSpPr>
        <p:spPr>
          <a:xfrm>
            <a:off x="2744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2" name="Rounded Rectangle 41"/>
          <p:cNvSpPr/>
          <p:nvPr userDrawn="1"/>
        </p:nvSpPr>
        <p:spPr>
          <a:xfrm>
            <a:off x="9621704" y="3505200"/>
            <a:ext cx="17349893" cy="17698203"/>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3" name="TextBox 42"/>
          <p:cNvSpPr txBox="1"/>
          <p:nvPr userDrawn="1"/>
        </p:nvSpPr>
        <p:spPr>
          <a:xfrm>
            <a:off x="37495569" y="19952509"/>
            <a:ext cx="5303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90" r:id="rId2"/>
    <p:sldLayoutId id="2147483705" r:id="rId3"/>
    <p:sldLayoutId id="2147483731" r:id="rId4"/>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168401"/>
            <a:ext cx="3154680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5842000"/>
            <a:ext cx="3154680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0340322"/>
            <a:ext cx="8229600" cy="1168400"/>
          </a:xfrm>
          <a:prstGeom prst="rect">
            <a:avLst/>
          </a:prstGeom>
        </p:spPr>
        <p:txBody>
          <a:bodyPr vert="horz" lIns="91440" tIns="45720" rIns="91440" bIns="45720" rtlCol="0" anchor="ctr"/>
          <a:lstStyle>
            <a:lvl1pPr algn="l">
              <a:defRPr sz="3600">
                <a:solidFill>
                  <a:schemeClr val="tx1">
                    <a:tint val="75000"/>
                  </a:schemeClr>
                </a:solidFill>
              </a:defRPr>
            </a:lvl1pPr>
          </a:lstStyle>
          <a:p>
            <a:fld id="{C764DE79-268F-4C1A-8933-263129D2AF90}" type="datetimeFigureOut">
              <a:rPr lang="en-US" dirty="0"/>
              <a:t>12/7/18</a:t>
            </a:fld>
            <a:endParaRPr lang="en-US" dirty="0"/>
          </a:p>
        </p:txBody>
      </p:sp>
      <p:sp>
        <p:nvSpPr>
          <p:cNvPr id="5" name="Footer Placeholder 4"/>
          <p:cNvSpPr>
            <a:spLocks noGrp="1"/>
          </p:cNvSpPr>
          <p:nvPr>
            <p:ph type="ftr" sz="quarter" idx="3"/>
          </p:nvPr>
        </p:nvSpPr>
        <p:spPr>
          <a:xfrm>
            <a:off x="12115800" y="20340322"/>
            <a:ext cx="12344400" cy="11684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0340322"/>
            <a:ext cx="8229600" cy="1168400"/>
          </a:xfrm>
          <a:prstGeom prst="rect">
            <a:avLst/>
          </a:prstGeom>
        </p:spPr>
        <p:txBody>
          <a:bodyPr vert="horz" lIns="91440" tIns="45720" rIns="91440" bIns="45720" rtlCol="0" anchor="ctr"/>
          <a:lstStyle>
            <a:lvl1pPr algn="r">
              <a:defRPr sz="36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0A82A176-2173-7A40-A090-08C968D0E5A6}"/>
              </a:ext>
            </a:extLst>
          </p:cNvPr>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grpSp>
        <p:nvGrpSpPr>
          <p:cNvPr id="8" name="Group 7">
            <a:extLst>
              <a:ext uri="{FF2B5EF4-FFF2-40B4-BE49-F238E27FC236}">
                <a16:creationId xmlns:a16="http://schemas.microsoft.com/office/drawing/2014/main" id="{CC8BD65C-BEA0-6047-B3F3-F919D108786B}"/>
              </a:ext>
            </a:extLst>
          </p:cNvPr>
          <p:cNvGrpSpPr>
            <a:grpSpLocks noChangeAspect="1"/>
          </p:cNvGrpSpPr>
          <p:nvPr userDrawn="1"/>
        </p:nvGrpSpPr>
        <p:grpSpPr>
          <a:xfrm>
            <a:off x="37190895" y="14957"/>
            <a:ext cx="8843680" cy="21930643"/>
            <a:chOff x="36782324" y="0"/>
            <a:chExt cx="11062139" cy="27432000"/>
          </a:xfrm>
        </p:grpSpPr>
        <p:sp>
          <p:nvSpPr>
            <p:cNvPr id="9" name="Rectangle 8">
              <a:extLst>
                <a:ext uri="{FF2B5EF4-FFF2-40B4-BE49-F238E27FC236}">
                  <a16:creationId xmlns:a16="http://schemas.microsoft.com/office/drawing/2014/main" id="{D5904BEB-BB76-4D48-AA88-B0D98E66DF5F}"/>
                </a:ext>
              </a:extLst>
            </p:cNvPr>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0" name="Object 9">
              <a:extLst>
                <a:ext uri="{FF2B5EF4-FFF2-40B4-BE49-F238E27FC236}">
                  <a16:creationId xmlns:a16="http://schemas.microsoft.com/office/drawing/2014/main" id="{EE926D5B-970B-3345-9569-810C4CED07FA}"/>
                </a:ext>
              </a:extLst>
            </p:cNvPr>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6493" name="Image" r:id="rId15" imgW="4571280" imgH="1688760" progId="Photoshop.Image.13">
                    <p:embed/>
                  </p:oleObj>
                </mc:Choice>
                <mc:Fallback>
                  <p:oleObj name="Image" r:id="rId15" imgW="4571280" imgH="1688760" progId="Photoshop.Image.13">
                    <p:embed/>
                    <p:pic>
                      <p:nvPicPr>
                        <p:cNvPr id="10" name="Object 9">
                          <a:extLst>
                            <a:ext uri="{FF2B5EF4-FFF2-40B4-BE49-F238E27FC236}">
                              <a16:creationId xmlns:a16="http://schemas.microsoft.com/office/drawing/2014/main" id="{E5FF400F-CB8F-5745-9D42-570C5EAE915A}"/>
                            </a:ext>
                          </a:extLst>
                        </p:cNvPr>
                        <p:cNvPicPr/>
                        <p:nvPr/>
                      </p:nvPicPr>
                      <p:blipFill>
                        <a:blip r:embed="rId16"/>
                        <a:stretch>
                          <a:fillRect/>
                        </a:stretch>
                      </p:blipFill>
                      <p:spPr>
                        <a:xfrm>
                          <a:off x="39540164" y="3976767"/>
                          <a:ext cx="5586150" cy="1716939"/>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DD1FBA1D-F94B-A644-B10D-7ECA9B94F726}"/>
                </a:ext>
              </a:extLst>
            </p:cNvPr>
            <p:cNvPicPr>
              <a:picLocks noChangeAspect="1"/>
            </p:cNvPicPr>
            <p:nvPr userDrawn="1"/>
          </p:nvPicPr>
          <p:blipFill>
            <a:blip r:embed="rId17"/>
            <a:stretch>
              <a:fillRect/>
            </a:stretch>
          </p:blipFill>
          <p:spPr>
            <a:xfrm>
              <a:off x="37296876" y="8347566"/>
              <a:ext cx="2969584" cy="1140240"/>
            </a:xfrm>
            <a:prstGeom prst="rect">
              <a:avLst/>
            </a:prstGeom>
            <a:ln>
              <a:noFill/>
            </a:ln>
          </p:spPr>
        </p:pic>
        <p:graphicFrame>
          <p:nvGraphicFramePr>
            <p:cNvPr id="12" name="Object 11">
              <a:extLst>
                <a:ext uri="{FF2B5EF4-FFF2-40B4-BE49-F238E27FC236}">
                  <a16:creationId xmlns:a16="http://schemas.microsoft.com/office/drawing/2014/main" id="{31EB7666-1F4C-B941-9FFD-9B9E229FF106}"/>
                </a:ext>
              </a:extLst>
            </p:cNvPr>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6494" name="Image" r:id="rId18" imgW="1574280" imgH="1053720" progId="Photoshop.Image.13">
                    <p:embed/>
                  </p:oleObj>
                </mc:Choice>
                <mc:Fallback>
                  <p:oleObj name="Image" r:id="rId18" imgW="1574280" imgH="1053720" progId="Photoshop.Image.13">
                    <p:embed/>
                    <p:pic>
                      <p:nvPicPr>
                        <p:cNvPr id="12" name="Object 11">
                          <a:extLst>
                            <a:ext uri="{FF2B5EF4-FFF2-40B4-BE49-F238E27FC236}">
                              <a16:creationId xmlns:a16="http://schemas.microsoft.com/office/drawing/2014/main" id="{92BF65E5-093F-C044-977A-2A088B99A190}"/>
                            </a:ext>
                          </a:extLst>
                        </p:cNvPr>
                        <p:cNvPicPr/>
                        <p:nvPr/>
                      </p:nvPicPr>
                      <p:blipFill>
                        <a:blip r:embed="rId19"/>
                        <a:stretch>
                          <a:fillRect/>
                        </a:stretch>
                      </p:blipFill>
                      <p:spPr>
                        <a:xfrm>
                          <a:off x="37524683" y="12604371"/>
                          <a:ext cx="1482265" cy="825421"/>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69C105C8-624E-0E40-8A00-14D54BFD2383}"/>
                </a:ext>
              </a:extLst>
            </p:cNvPr>
            <p:cNvGrpSpPr/>
            <p:nvPr userDrawn="1"/>
          </p:nvGrpSpPr>
          <p:grpSpPr>
            <a:xfrm>
              <a:off x="37163426" y="23152352"/>
              <a:ext cx="10354213" cy="1052915"/>
              <a:chOff x="31687960" y="29635357"/>
              <a:chExt cx="9771399" cy="1090622"/>
            </a:xfrm>
          </p:grpSpPr>
          <p:sp>
            <p:nvSpPr>
              <p:cNvPr id="14" name="Rounded Rectangle 13">
                <a:extLst>
                  <a:ext uri="{FF2B5EF4-FFF2-40B4-BE49-F238E27FC236}">
                    <a16:creationId xmlns:a16="http://schemas.microsoft.com/office/drawing/2014/main" id="{EDD62FC2-7C55-7F49-AB95-CE1D7F5B3D13}"/>
                  </a:ext>
                </a:extLst>
              </p:cNvPr>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15" name="Picture 7" descr="http://t2.gstatic.com/images?q=tbn:ANd9GcR4APHC6TT9w54M2zn_pvCiBxUNcspYPoVxirLRphBoJabfSvu7zw">
                <a:hlinkClick r:id="rId20"/>
                <a:extLst>
                  <a:ext uri="{FF2B5EF4-FFF2-40B4-BE49-F238E27FC236}">
                    <a16:creationId xmlns:a16="http://schemas.microsoft.com/office/drawing/2014/main" id="{E5A78D2B-1DD1-9044-91FB-FFDA684E7AC4}"/>
                  </a:ext>
                </a:extLst>
              </p:cNvPr>
              <p:cNvPicPr>
                <a:picLocks noChangeAspect="1" noChangeArrowheads="1"/>
              </p:cNvPicPr>
              <p:nvPr userDrawn="1"/>
            </p:nvPicPr>
            <p:blipFill>
              <a:blip r:embed="rId21" cstate="print"/>
              <a:srcRect/>
              <a:stretch>
                <a:fillRect/>
              </a:stretch>
            </p:blipFill>
            <p:spPr bwMode="auto">
              <a:xfrm>
                <a:off x="31813900" y="29733687"/>
                <a:ext cx="914401" cy="914399"/>
              </a:xfrm>
              <a:prstGeom prst="rect">
                <a:avLst/>
              </a:prstGeom>
              <a:noFill/>
              <a:ln>
                <a:noFill/>
              </a:ln>
            </p:spPr>
          </p:pic>
          <p:sp>
            <p:nvSpPr>
              <p:cNvPr id="16" name="TextBox 15">
                <a:extLst>
                  <a:ext uri="{FF2B5EF4-FFF2-40B4-BE49-F238E27FC236}">
                    <a16:creationId xmlns:a16="http://schemas.microsoft.com/office/drawing/2014/main" id="{DFD0FC06-C48A-3F40-BEDA-B53642FED512}"/>
                  </a:ext>
                </a:extLst>
              </p:cNvPr>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17" name="Group 16">
            <a:extLst>
              <a:ext uri="{FF2B5EF4-FFF2-40B4-BE49-F238E27FC236}">
                <a16:creationId xmlns:a16="http://schemas.microsoft.com/office/drawing/2014/main" id="{6AA4C6D8-3F8E-FA44-8E47-D7991C05974E}"/>
              </a:ext>
            </a:extLst>
          </p:cNvPr>
          <p:cNvGrpSpPr>
            <a:grpSpLocks noChangeAspect="1"/>
          </p:cNvGrpSpPr>
          <p:nvPr userDrawn="1"/>
        </p:nvGrpSpPr>
        <p:grpSpPr>
          <a:xfrm>
            <a:off x="-9645020" y="5"/>
            <a:ext cx="8811379" cy="21945596"/>
            <a:chOff x="-11220550" y="-1"/>
            <a:chExt cx="11014226" cy="27432000"/>
          </a:xfrm>
        </p:grpSpPr>
        <p:sp>
          <p:nvSpPr>
            <p:cNvPr id="18" name="Rectangle 17">
              <a:extLst>
                <a:ext uri="{FF2B5EF4-FFF2-40B4-BE49-F238E27FC236}">
                  <a16:creationId xmlns:a16="http://schemas.microsoft.com/office/drawing/2014/main" id="{AC06B7D3-FEDD-9B46-A005-72220B80DF1B}"/>
                </a:ext>
              </a:extLst>
            </p:cNvPr>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19" name="Straight Connector 18">
              <a:extLst>
                <a:ext uri="{FF2B5EF4-FFF2-40B4-BE49-F238E27FC236}">
                  <a16:creationId xmlns:a16="http://schemas.microsoft.com/office/drawing/2014/main" id="{B5FC7734-8340-BB4A-A9C8-5B7764077158}"/>
                </a:ext>
              </a:extLst>
            </p:cNvPr>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2ED5974-E667-1046-A155-BEBBAF7FDE72}"/>
                </a:ext>
              </a:extLst>
            </p:cNvPr>
            <p:cNvPicPr>
              <a:picLocks noChangeAspect="1"/>
            </p:cNvPicPr>
            <p:nvPr userDrawn="1"/>
          </p:nvPicPr>
          <p:blipFill>
            <a:blip r:embed="rId22"/>
            <a:stretch>
              <a:fillRect/>
            </a:stretch>
          </p:blipFill>
          <p:spPr>
            <a:xfrm>
              <a:off x="-10736023" y="7928687"/>
              <a:ext cx="1597665" cy="1001614"/>
            </a:xfrm>
            <a:prstGeom prst="rect">
              <a:avLst/>
            </a:prstGeom>
          </p:spPr>
        </p:pic>
        <p:pic>
          <p:nvPicPr>
            <p:cNvPr id="21" name="Picture 20">
              <a:extLst>
                <a:ext uri="{FF2B5EF4-FFF2-40B4-BE49-F238E27FC236}">
                  <a16:creationId xmlns:a16="http://schemas.microsoft.com/office/drawing/2014/main" id="{E0CF6798-CF3D-914A-BDCB-972F09EA1FE8}"/>
                </a:ext>
              </a:extLst>
            </p:cNvPr>
            <p:cNvPicPr>
              <a:picLocks noChangeAspect="1"/>
            </p:cNvPicPr>
            <p:nvPr userDrawn="1"/>
          </p:nvPicPr>
          <p:blipFill>
            <a:blip r:embed="rId23"/>
            <a:stretch>
              <a:fillRect/>
            </a:stretch>
          </p:blipFill>
          <p:spPr>
            <a:xfrm>
              <a:off x="-10736023" y="12354606"/>
              <a:ext cx="9986807" cy="877997"/>
            </a:xfrm>
            <a:prstGeom prst="rect">
              <a:avLst/>
            </a:prstGeom>
          </p:spPr>
        </p:pic>
        <p:grpSp>
          <p:nvGrpSpPr>
            <p:cNvPr id="22" name="Group 21">
              <a:extLst>
                <a:ext uri="{FF2B5EF4-FFF2-40B4-BE49-F238E27FC236}">
                  <a16:creationId xmlns:a16="http://schemas.microsoft.com/office/drawing/2014/main" id="{A53A9760-F703-454C-81B4-0C01B45A300E}"/>
                </a:ext>
              </a:extLst>
            </p:cNvPr>
            <p:cNvGrpSpPr/>
            <p:nvPr userDrawn="1"/>
          </p:nvGrpSpPr>
          <p:grpSpPr>
            <a:xfrm>
              <a:off x="-9844888" y="19920594"/>
              <a:ext cx="7631077" cy="1987495"/>
              <a:chOff x="-4516464" y="11354923"/>
              <a:chExt cx="3516822" cy="1095766"/>
            </a:xfrm>
          </p:grpSpPr>
          <p:grpSp>
            <p:nvGrpSpPr>
              <p:cNvPr id="28" name="Group 27">
                <a:extLst>
                  <a:ext uri="{FF2B5EF4-FFF2-40B4-BE49-F238E27FC236}">
                    <a16:creationId xmlns:a16="http://schemas.microsoft.com/office/drawing/2014/main" id="{4FCE60B1-8CFC-4748-9775-EFA0641C623D}"/>
                  </a:ext>
                </a:extLst>
              </p:cNvPr>
              <p:cNvGrpSpPr/>
              <p:nvPr userDrawn="1"/>
            </p:nvGrpSpPr>
            <p:grpSpPr>
              <a:xfrm>
                <a:off x="-2783494" y="11354966"/>
                <a:ext cx="624373" cy="894738"/>
                <a:chOff x="-3958698" y="11538812"/>
                <a:chExt cx="779266" cy="1282149"/>
              </a:xfrm>
            </p:grpSpPr>
            <p:pic>
              <p:nvPicPr>
                <p:cNvPr id="34" name="Picture 33">
                  <a:extLst>
                    <a:ext uri="{FF2B5EF4-FFF2-40B4-BE49-F238E27FC236}">
                      <a16:creationId xmlns:a16="http://schemas.microsoft.com/office/drawing/2014/main" id="{A7D00D2F-3FCA-B64E-8B3F-C02700621635}"/>
                    </a:ext>
                  </a:extLst>
                </p:cNvPr>
                <p:cNvPicPr>
                  <a:picLocks noChangeAspect="1"/>
                </p:cNvPicPr>
                <p:nvPr userDrawn="1"/>
              </p:nvPicPr>
              <p:blipFill>
                <a:blip r:embed="rId24"/>
                <a:stretch>
                  <a:fillRect/>
                </a:stretch>
              </p:blipFill>
              <p:spPr>
                <a:xfrm>
                  <a:off x="-3948160" y="11538812"/>
                  <a:ext cx="768728" cy="1090753"/>
                </a:xfrm>
                <a:prstGeom prst="rect">
                  <a:avLst/>
                </a:prstGeom>
              </p:spPr>
            </p:pic>
            <p:sp>
              <p:nvSpPr>
                <p:cNvPr id="35" name="TextBox 34">
                  <a:extLst>
                    <a:ext uri="{FF2B5EF4-FFF2-40B4-BE49-F238E27FC236}">
                      <a16:creationId xmlns:a16="http://schemas.microsoft.com/office/drawing/2014/main" id="{49A0681D-0550-C84D-9736-6C544D3CEF55}"/>
                    </a:ext>
                  </a:extLst>
                </p:cNvPr>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29" name="Group 28">
                <a:extLst>
                  <a:ext uri="{FF2B5EF4-FFF2-40B4-BE49-F238E27FC236}">
                    <a16:creationId xmlns:a16="http://schemas.microsoft.com/office/drawing/2014/main" id="{BB067568-5B25-5F48-ACD4-7F794BE9806E}"/>
                  </a:ext>
                </a:extLst>
              </p:cNvPr>
              <p:cNvGrpSpPr/>
              <p:nvPr userDrawn="1"/>
            </p:nvGrpSpPr>
            <p:grpSpPr>
              <a:xfrm>
                <a:off x="-2033159" y="11354923"/>
                <a:ext cx="1033517" cy="907712"/>
                <a:chOff x="-2921738" y="11604219"/>
                <a:chExt cx="1420279" cy="1247398"/>
              </a:xfrm>
            </p:grpSpPr>
            <p:pic>
              <p:nvPicPr>
                <p:cNvPr id="32" name="Picture 31">
                  <a:extLst>
                    <a:ext uri="{FF2B5EF4-FFF2-40B4-BE49-F238E27FC236}">
                      <a16:creationId xmlns:a16="http://schemas.microsoft.com/office/drawing/2014/main" id="{D134E2F8-6932-ED44-8D33-E02BBBC495CE}"/>
                    </a:ext>
                  </a:extLst>
                </p:cNvPr>
                <p:cNvPicPr>
                  <a:picLocks noChangeAspect="1"/>
                </p:cNvPicPr>
                <p:nvPr userDrawn="1"/>
              </p:nvPicPr>
              <p:blipFill>
                <a:blip r:embed="rId24"/>
                <a:stretch>
                  <a:fillRect/>
                </a:stretch>
              </p:blipFill>
              <p:spPr>
                <a:xfrm>
                  <a:off x="-2921738" y="11604219"/>
                  <a:ext cx="1420279" cy="1029695"/>
                </a:xfrm>
                <a:prstGeom prst="rect">
                  <a:avLst/>
                </a:prstGeom>
              </p:spPr>
            </p:pic>
            <p:sp>
              <p:nvSpPr>
                <p:cNvPr id="33" name="TextBox 32">
                  <a:extLst>
                    <a:ext uri="{FF2B5EF4-FFF2-40B4-BE49-F238E27FC236}">
                      <a16:creationId xmlns:a16="http://schemas.microsoft.com/office/drawing/2014/main" id="{D1F96FBC-332C-C641-A83B-4846C4E1EDFC}"/>
                    </a:ext>
                  </a:extLst>
                </p:cNvPr>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30" name="Picture 29">
                <a:extLst>
                  <a:ext uri="{FF2B5EF4-FFF2-40B4-BE49-F238E27FC236}">
                    <a16:creationId xmlns:a16="http://schemas.microsoft.com/office/drawing/2014/main" id="{E1622112-1401-A540-9641-2775407EA059}"/>
                  </a:ext>
                </a:extLst>
              </p:cNvPr>
              <p:cNvPicPr>
                <a:picLocks noChangeAspect="1"/>
              </p:cNvPicPr>
              <p:nvPr userDrawn="1"/>
            </p:nvPicPr>
            <p:blipFill>
              <a:blip r:embed="rId25"/>
              <a:stretch>
                <a:fillRect/>
              </a:stretch>
            </p:blipFill>
            <p:spPr>
              <a:xfrm>
                <a:off x="-4516464" y="11354941"/>
                <a:ext cx="1098742" cy="847761"/>
              </a:xfrm>
              <a:prstGeom prst="rect">
                <a:avLst/>
              </a:prstGeom>
            </p:spPr>
          </p:pic>
          <p:sp>
            <p:nvSpPr>
              <p:cNvPr id="31" name="TextBox 30">
                <a:extLst>
                  <a:ext uri="{FF2B5EF4-FFF2-40B4-BE49-F238E27FC236}">
                    <a16:creationId xmlns:a16="http://schemas.microsoft.com/office/drawing/2014/main" id="{B7773E85-7B20-6143-938A-E6C070583DD4}"/>
                  </a:ext>
                </a:extLst>
              </p:cNvPr>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23" name="Group 22">
              <a:extLst>
                <a:ext uri="{FF2B5EF4-FFF2-40B4-BE49-F238E27FC236}">
                  <a16:creationId xmlns:a16="http://schemas.microsoft.com/office/drawing/2014/main" id="{F26A0CF6-5EEB-914B-AC3C-72F71CCB6640}"/>
                </a:ext>
              </a:extLst>
            </p:cNvPr>
            <p:cNvGrpSpPr/>
            <p:nvPr userDrawn="1"/>
          </p:nvGrpSpPr>
          <p:grpSpPr>
            <a:xfrm>
              <a:off x="-10454000" y="23717523"/>
              <a:ext cx="9139136" cy="2061267"/>
              <a:chOff x="-4818900" y="13423406"/>
              <a:chExt cx="4211819" cy="1136440"/>
            </a:xfrm>
          </p:grpSpPr>
          <p:graphicFrame>
            <p:nvGraphicFramePr>
              <p:cNvPr id="24" name="Object 23">
                <a:extLst>
                  <a:ext uri="{FF2B5EF4-FFF2-40B4-BE49-F238E27FC236}">
                    <a16:creationId xmlns:a16="http://schemas.microsoft.com/office/drawing/2014/main" id="{92073023-E17B-0A45-92CB-594D546D19B6}"/>
                  </a:ext>
                </a:extLst>
              </p:cNvPr>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6495" name="Image" r:id="rId26" imgW="1828440" imgH="1117440" progId="Photoshop.Image.13">
                      <p:embed/>
                    </p:oleObj>
                  </mc:Choice>
                  <mc:Fallback>
                    <p:oleObj name="Image" r:id="rId26" imgW="1828440" imgH="1117440" progId="Photoshop.Image.13">
                      <p:embed/>
                      <p:pic>
                        <p:nvPicPr>
                          <p:cNvPr id="24" name="Object 23">
                            <a:extLst>
                              <a:ext uri="{FF2B5EF4-FFF2-40B4-BE49-F238E27FC236}">
                                <a16:creationId xmlns:a16="http://schemas.microsoft.com/office/drawing/2014/main" id="{88CE06BF-F79E-3943-9900-4B8885413339}"/>
                              </a:ext>
                            </a:extLst>
                          </p:cNvPr>
                          <p:cNvPicPr/>
                          <p:nvPr/>
                        </p:nvPicPr>
                        <p:blipFill>
                          <a:blip r:embed="rId27"/>
                          <a:stretch>
                            <a:fillRect/>
                          </a:stretch>
                        </p:blipFill>
                        <p:spPr>
                          <a:xfrm>
                            <a:off x="-4610234" y="13433123"/>
                            <a:ext cx="1828800" cy="1117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8EF7B78-B353-0A4E-92AF-68B7744D21E9}"/>
                  </a:ext>
                </a:extLst>
              </p:cNvPr>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6496" name="Image" r:id="rId28" imgW="1828440" imgH="1117440" progId="Photoshop.Image.13">
                      <p:embed/>
                    </p:oleObj>
                  </mc:Choice>
                  <mc:Fallback>
                    <p:oleObj name="Image" r:id="rId28" imgW="1828440" imgH="1117440" progId="Photoshop.Image.13">
                      <p:embed/>
                      <p:pic>
                        <p:nvPicPr>
                          <p:cNvPr id="25" name="Object 24">
                            <a:extLst>
                              <a:ext uri="{FF2B5EF4-FFF2-40B4-BE49-F238E27FC236}">
                                <a16:creationId xmlns:a16="http://schemas.microsoft.com/office/drawing/2014/main" id="{F415DDA2-1AAC-8C46-8F71-A1343101D085}"/>
                              </a:ext>
                            </a:extLst>
                          </p:cNvPr>
                          <p:cNvPicPr/>
                          <p:nvPr/>
                        </p:nvPicPr>
                        <p:blipFill>
                          <a:blip r:embed="rId29"/>
                          <a:stretch>
                            <a:fillRect/>
                          </a:stretch>
                        </p:blipFill>
                        <p:spPr>
                          <a:xfrm>
                            <a:off x="-2637523" y="13442246"/>
                            <a:ext cx="1828800" cy="1117600"/>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2156CD71-DBF3-B947-BAF8-9450424AB025}"/>
                  </a:ext>
                </a:extLst>
              </p:cNvPr>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27" name="TextBox 26">
                <a:extLst>
                  <a:ext uri="{FF2B5EF4-FFF2-40B4-BE49-F238E27FC236}">
                    <a16:creationId xmlns:a16="http://schemas.microsoft.com/office/drawing/2014/main" id="{59322574-91D3-364D-98D9-6717829DA089}"/>
                  </a:ext>
                </a:extLst>
              </p:cNvPr>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6" name="Rectangle 35">
            <a:extLst>
              <a:ext uri="{FF2B5EF4-FFF2-40B4-BE49-F238E27FC236}">
                <a16:creationId xmlns:a16="http://schemas.microsoft.com/office/drawing/2014/main" id="{825BCE0F-671F-CD4A-B236-6635C8E913CB}"/>
              </a:ext>
            </a:extLst>
          </p:cNvPr>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7" name="Rectangle 36">
            <a:extLst>
              <a:ext uri="{FF2B5EF4-FFF2-40B4-BE49-F238E27FC236}">
                <a16:creationId xmlns:a16="http://schemas.microsoft.com/office/drawing/2014/main" id="{CC702A29-E97E-C644-A96C-AA82691B7E76}"/>
              </a:ext>
            </a:extLst>
          </p:cNvPr>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8" name="Rounded Rectangle 37">
            <a:extLst>
              <a:ext uri="{FF2B5EF4-FFF2-40B4-BE49-F238E27FC236}">
                <a16:creationId xmlns:a16="http://schemas.microsoft.com/office/drawing/2014/main" id="{E0E830AF-9387-294D-A44A-6BA433E6E0CE}"/>
              </a:ext>
            </a:extLst>
          </p:cNvPr>
          <p:cNvSpPr/>
          <p:nvPr userDrawn="1"/>
        </p:nvSpPr>
        <p:spPr>
          <a:xfrm>
            <a:off x="77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9" name="Rounded Rectangle 38">
            <a:extLst>
              <a:ext uri="{FF2B5EF4-FFF2-40B4-BE49-F238E27FC236}">
                <a16:creationId xmlns:a16="http://schemas.microsoft.com/office/drawing/2014/main" id="{44251E56-F840-5745-9742-E605D9F40DE0}"/>
              </a:ext>
            </a:extLst>
          </p:cNvPr>
          <p:cNvSpPr/>
          <p:nvPr userDrawn="1"/>
        </p:nvSpPr>
        <p:spPr>
          <a:xfrm>
            <a:off x="2744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0" name="Rounded Rectangle 39">
            <a:extLst>
              <a:ext uri="{FF2B5EF4-FFF2-40B4-BE49-F238E27FC236}">
                <a16:creationId xmlns:a16="http://schemas.microsoft.com/office/drawing/2014/main" id="{AE14C5B8-4B84-3047-BADB-3C8001EB2B61}"/>
              </a:ext>
            </a:extLst>
          </p:cNvPr>
          <p:cNvSpPr/>
          <p:nvPr userDrawn="1"/>
        </p:nvSpPr>
        <p:spPr>
          <a:xfrm>
            <a:off x="9621704" y="3505200"/>
            <a:ext cx="17349893" cy="17698203"/>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TextBox 40">
            <a:extLst>
              <a:ext uri="{FF2B5EF4-FFF2-40B4-BE49-F238E27FC236}">
                <a16:creationId xmlns:a16="http://schemas.microsoft.com/office/drawing/2014/main" id="{10B23125-74B5-E243-BCDA-4109CCD5210D}"/>
              </a:ext>
            </a:extLst>
          </p:cNvPr>
          <p:cNvSpPr txBox="1"/>
          <p:nvPr userDrawn="1"/>
        </p:nvSpPr>
        <p:spPr>
          <a:xfrm>
            <a:off x="37495569" y="19952509"/>
            <a:ext cx="5303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extLst>
      <p:ext uri="{BB962C8B-B14F-4D97-AF65-F5344CB8AC3E}">
        <p14:creationId xmlns:p14="http://schemas.microsoft.com/office/powerpoint/2010/main" val="13324653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hyperlink" Target="https://github.com/columbia/pixeldp"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s://github.com/XintongHao/Robust-CNN-with-Differential-Privacy" TargetMode="External"/><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98" name="Text Placeholder 297"/>
              <p:cNvSpPr>
                <a:spLocks noGrp="1"/>
              </p:cNvSpPr>
              <p:nvPr>
                <p:ph type="body" sz="quarter" idx="10"/>
              </p:nvPr>
            </p:nvSpPr>
            <p:spPr>
              <a:xfrm>
                <a:off x="757086" y="3949774"/>
                <a:ext cx="8378032" cy="23907191"/>
              </a:xfrm>
            </p:spPr>
            <p:txBody>
              <a:bodyPr/>
              <a:lstStyle/>
              <a:p>
                <a:pPr>
                  <a:lnSpc>
                    <a:spcPct val="100000"/>
                  </a:lnSpc>
                  <a:spcBef>
                    <a:spcPts val="600"/>
                  </a:spcBef>
                </a:pPr>
                <a:r>
                  <a:rPr lang="en-US" altLang="zh-Hans" sz="3600" dirty="0"/>
                  <a:t>Have you imagined if your machine learning model is attacked by adversary examples which will cause your model produce a wrong prediction? In this project, we will connect between robustness against adversarial examples and differential privacy (DP)  to provide a certified defenses CNN classification model. </a:t>
                </a:r>
              </a:p>
              <a:p>
                <a:pPr>
                  <a:lnSpc>
                    <a:spcPct val="100000"/>
                  </a:lnSpc>
                  <a:spcBef>
                    <a:spcPts val="600"/>
                  </a:spcBef>
                </a:pPr>
                <a:r>
                  <a:rPr lang="en-US" altLang="zh-Hans" sz="3600" b="1" dirty="0"/>
                  <a:t>Dataset</a:t>
                </a:r>
                <a:r>
                  <a:rPr lang="en-US" altLang="zh-Hans" sz="3600" dirty="0"/>
                  <a:t>: MNIST handwritten digits.</a:t>
                </a:r>
              </a:p>
              <a:p>
                <a:pPr>
                  <a:lnSpc>
                    <a:spcPct val="100000"/>
                  </a:lnSpc>
                  <a:spcBef>
                    <a:spcPts val="600"/>
                  </a:spcBef>
                </a:pPr>
                <a:r>
                  <a:rPr lang="en-US" altLang="zh-Hans" sz="3600" b="1" dirty="0"/>
                  <a:t>Models</a:t>
                </a:r>
                <a:r>
                  <a:rPr lang="en-US" altLang="zh-Hans" sz="3600" dirty="0"/>
                  <a:t>: </a:t>
                </a:r>
                <a:r>
                  <a:rPr lang="en-US" altLang="zh-Hans" sz="3600" b="1" dirty="0"/>
                  <a:t>Baseline CNN</a:t>
                </a:r>
                <a:r>
                  <a:rPr lang="en-US" altLang="zh-Hans" sz="3600" dirty="0"/>
                  <a:t> with two 5x5 convolutional layers. </a:t>
                </a:r>
                <a:r>
                  <a:rPr lang="en-US" altLang="zh-Hans" sz="3600" b="1" dirty="0" err="1"/>
                  <a:t>PixelDP</a:t>
                </a:r>
                <a:r>
                  <a:rPr lang="en-US" altLang="zh-Hans" sz="3600" b="1" dirty="0"/>
                  <a:t> CNN </a:t>
                </a:r>
                <a:r>
                  <a:rPr lang="en-US" altLang="zh-Hans" sz="3600" dirty="0"/>
                  <a:t>one noise layer in the baseline model designed by Mathias </a:t>
                </a:r>
                <a:r>
                  <a:rPr lang="en-US" altLang="zh-Hans" sz="3600" dirty="0" err="1"/>
                  <a:t>Lecuyer</a:t>
                </a:r>
                <a:r>
                  <a:rPr lang="en-US" altLang="zh-Hans" sz="3600" dirty="0"/>
                  <a:t>[1].</a:t>
                </a:r>
              </a:p>
              <a:p>
                <a:pPr>
                  <a:lnSpc>
                    <a:spcPct val="100000"/>
                  </a:lnSpc>
                  <a:spcBef>
                    <a:spcPts val="600"/>
                  </a:spcBef>
                </a:pPr>
                <a:r>
                  <a:rPr lang="en-US" altLang="zh-Hans" sz="3600" b="1" dirty="0"/>
                  <a:t>Evaluation Metric</a:t>
                </a:r>
                <a:r>
                  <a:rPr lang="en-US" altLang="zh-Hans" sz="3600" dirty="0"/>
                  <a:t>: Conventional accuracy, Precision on certified </a:t>
                </a:r>
                <a:r>
                  <a:rPr lang="en-US" altLang="zh-Hans" sz="3600" dirty="0" err="1"/>
                  <a:t>exapmples</a:t>
                </a:r>
                <a:r>
                  <a:rPr lang="en-US" altLang="zh-Hans" sz="3600" dirty="0"/>
                  <a:t>.</a:t>
                </a:r>
              </a:p>
              <a:p>
                <a:pPr>
                  <a:lnSpc>
                    <a:spcPct val="100000"/>
                  </a:lnSpc>
                  <a:spcBef>
                    <a:spcPts val="600"/>
                  </a:spcBef>
                </a:pPr>
                <a:r>
                  <a:rPr lang="en-US" altLang="zh-Hans" sz="3600" b="1" dirty="0"/>
                  <a:t>Attack Methodology</a:t>
                </a:r>
                <a:r>
                  <a:rPr lang="en-US" altLang="zh-Hans" sz="3600" dirty="0"/>
                  <a:t>: </a:t>
                </a:r>
                <a:r>
                  <a:rPr lang="en-US" altLang="zh-Hans" sz="3600" dirty="0" err="1"/>
                  <a:t>Carlini’s</a:t>
                </a:r>
                <a:r>
                  <a:rPr lang="en-US" altLang="zh-Hans" sz="3600" dirty="0"/>
                  <a:t> L2-norm attack model.</a:t>
                </a:r>
              </a:p>
              <a:p>
                <a:pPr>
                  <a:lnSpc>
                    <a:spcPct val="100000"/>
                  </a:lnSpc>
                  <a:spcBef>
                    <a:spcPts val="600"/>
                  </a:spcBef>
                </a:pPr>
                <a:endParaRPr lang="en-US" altLang="zh-Hans" sz="3600" dirty="0"/>
              </a:p>
              <a:p>
                <a:pPr>
                  <a:lnSpc>
                    <a:spcPct val="100000"/>
                  </a:lnSpc>
                  <a:spcBef>
                    <a:spcPts val="600"/>
                  </a:spcBef>
                </a:pPr>
                <a:r>
                  <a:rPr lang="en-US" altLang="zh-Hans" sz="3600" dirty="0"/>
                  <a:t>The idea behind using DP to provide robustness to adversarial examples is to create a DP scoring function such that, given an input example, the predictions are DP with regards to the features of the input. The approach in the paper is to transform a model’s scoring function into a randomized </a:t>
                </a:r>
                <a14:m>
                  <m:oMath xmlns:m="http://schemas.openxmlformats.org/officeDocument/2006/math">
                    <m:d>
                      <m:dPr>
                        <m:ctrlPr>
                          <a:rPr lang="en-US" altLang="zh-Hans" sz="3600" b="0" i="1" smtClean="0">
                            <a:latin typeface="Cambria Math" panose="02040503050406030204" pitchFamily="18" charset="0"/>
                            <a:ea typeface="Cambria Math" panose="02040503050406030204" pitchFamily="18" charset="0"/>
                          </a:rPr>
                        </m:ctrlPr>
                      </m:dPr>
                      <m:e>
                        <m:r>
                          <a:rPr lang="en-US" altLang="zh-Hans" sz="3600" b="0" i="1" smtClean="0">
                            <a:latin typeface="Cambria Math" panose="02040503050406030204" pitchFamily="18" charset="0"/>
                            <a:ea typeface="Cambria Math" panose="02040503050406030204" pitchFamily="18" charset="0"/>
                          </a:rPr>
                          <m:t>𝜖</m:t>
                        </m:r>
                        <m:r>
                          <a:rPr lang="en-US" altLang="zh-Hans" sz="3600" b="0" i="1" smtClean="0">
                            <a:latin typeface="Cambria Math" panose="02040503050406030204" pitchFamily="18" charset="0"/>
                            <a:ea typeface="Cambria Math" panose="02040503050406030204" pitchFamily="18" charset="0"/>
                          </a:rPr>
                          <m:t>, </m:t>
                        </m:r>
                        <m:r>
                          <a:rPr lang="en-US" altLang="zh-Hans" sz="3600" b="0" i="1" smtClean="0">
                            <a:latin typeface="Cambria Math" panose="02040503050406030204" pitchFamily="18" charset="0"/>
                            <a:ea typeface="Cambria Math" panose="02040503050406030204" pitchFamily="18" charset="0"/>
                          </a:rPr>
                          <m:t>𝛿</m:t>
                        </m:r>
                      </m:e>
                    </m:d>
                    <m:r>
                      <a:rPr lang="en-US" altLang="zh-Hans" sz="3600" b="0" i="1" smtClean="0">
                        <a:latin typeface="Cambria Math" panose="02040503050406030204" pitchFamily="18" charset="0"/>
                        <a:ea typeface="Cambria Math" panose="02040503050406030204" pitchFamily="18" charset="0"/>
                      </a:rPr>
                      <m:t>−</m:t>
                    </m:r>
                    <m:r>
                      <a:rPr lang="en-US" altLang="zh-Hans" sz="3600" b="0" i="1" smtClean="0">
                        <a:latin typeface="Cambria Math" panose="02040503050406030204" pitchFamily="18" charset="0"/>
                        <a:ea typeface="Cambria Math" panose="02040503050406030204" pitchFamily="18" charset="0"/>
                      </a:rPr>
                      <m:t>𝑃𝑖𝑥𝑒𝑙𝐷𝑃</m:t>
                    </m:r>
                  </m:oMath>
                </a14:m>
                <a:r>
                  <a:rPr lang="en-US" altLang="zh-Hans" sz="3600" dirty="0"/>
                  <a:t> scoring function, </a:t>
                </a:r>
                <a14:m>
                  <m:oMath xmlns:m="http://schemas.openxmlformats.org/officeDocument/2006/math">
                    <m:r>
                      <m:rPr>
                        <m:sty m:val="p"/>
                      </m:rPr>
                      <a:rPr lang="en-US" altLang="zh-Hans" sz="3600" b="0" i="0" smtClean="0">
                        <a:latin typeface="Cambria Math" panose="02040503050406030204" pitchFamily="18" charset="0"/>
                        <a:ea typeface="Cambria Math" panose="02040503050406030204" pitchFamily="18" charset="0"/>
                      </a:rPr>
                      <m:t>A</m:t>
                    </m:r>
                    <m:d>
                      <m:dPr>
                        <m:ctrlPr>
                          <a:rPr lang="en-US" altLang="zh-Hans" sz="3600" i="1">
                            <a:latin typeface="Cambria Math" panose="02040503050406030204" pitchFamily="18" charset="0"/>
                            <a:ea typeface="Cambria Math" panose="02040503050406030204" pitchFamily="18" charset="0"/>
                          </a:rPr>
                        </m:ctrlPr>
                      </m:dPr>
                      <m:e>
                        <m:r>
                          <a:rPr lang="en-US" altLang="zh-Hans" sz="3600" b="0" i="1" smtClean="0">
                            <a:latin typeface="Cambria Math" panose="02040503050406030204" pitchFamily="18" charset="0"/>
                            <a:ea typeface="Cambria Math" panose="02040503050406030204" pitchFamily="18" charset="0"/>
                          </a:rPr>
                          <m:t>𝑥</m:t>
                        </m:r>
                      </m:e>
                    </m:d>
                  </m:oMath>
                </a14:m>
                <a:r>
                  <a:rPr lang="en-US" altLang="zh-Hans" sz="3600" dirty="0"/>
                  <a:t>, and then have the model’s prediction procedure, use A’s expected output over the DP noise </a:t>
                </a:r>
                <a14:m>
                  <m:oMath xmlns:m="http://schemas.openxmlformats.org/officeDocument/2006/math">
                    <m:r>
                      <m:rPr>
                        <m:sty m:val="p"/>
                      </m:rPr>
                      <a:rPr lang="en-US" altLang="zh-Hans" sz="3600" b="0" i="0" smtClean="0">
                        <a:latin typeface="Cambria Math" panose="02040503050406030204" pitchFamily="18" charset="0"/>
                        <a:ea typeface="Cambria Math" panose="02040503050406030204" pitchFamily="18" charset="0"/>
                      </a:rPr>
                      <m:t>E</m:t>
                    </m:r>
                    <m:r>
                      <a:rPr lang="en-US" altLang="zh-Hans" sz="3600" b="0" i="0" smtClean="0">
                        <a:latin typeface="Cambria Math" panose="02040503050406030204" pitchFamily="18" charset="0"/>
                        <a:ea typeface="Cambria Math" panose="02040503050406030204" pitchFamily="18" charset="0"/>
                      </a:rPr>
                      <m:t>(</m:t>
                    </m:r>
                    <m:r>
                      <m:rPr>
                        <m:sty m:val="p"/>
                      </m:rPr>
                      <a:rPr lang="en-US" altLang="zh-Hans" sz="3600">
                        <a:latin typeface="Cambria Math" panose="02040503050406030204" pitchFamily="18" charset="0"/>
                        <a:ea typeface="Cambria Math" panose="02040503050406030204" pitchFamily="18" charset="0"/>
                      </a:rPr>
                      <m:t>A</m:t>
                    </m:r>
                    <m:d>
                      <m:dPr>
                        <m:ctrlPr>
                          <a:rPr lang="en-US" altLang="zh-Hans" sz="3600" i="1">
                            <a:latin typeface="Cambria Math" panose="02040503050406030204" pitchFamily="18" charset="0"/>
                            <a:ea typeface="Cambria Math" panose="02040503050406030204" pitchFamily="18" charset="0"/>
                          </a:rPr>
                        </m:ctrlPr>
                      </m:dPr>
                      <m:e>
                        <m:r>
                          <a:rPr lang="en-US" altLang="zh-Hans" sz="3600" i="1">
                            <a:latin typeface="Cambria Math" panose="02040503050406030204" pitchFamily="18" charset="0"/>
                            <a:ea typeface="Cambria Math" panose="02040503050406030204" pitchFamily="18" charset="0"/>
                          </a:rPr>
                          <m:t>𝑥</m:t>
                        </m:r>
                      </m:e>
                    </m:d>
                    <m:r>
                      <a:rPr lang="en-US" altLang="zh-Hans" sz="3600" b="0" i="1" smtClean="0">
                        <a:latin typeface="Cambria Math" panose="02040503050406030204" pitchFamily="18" charset="0"/>
                        <a:ea typeface="Cambria Math" panose="02040503050406030204" pitchFamily="18" charset="0"/>
                      </a:rPr>
                      <m:t>)</m:t>
                    </m:r>
                    <m:r>
                      <a:rPr lang="en-US" altLang="zh-Hans" sz="3600" i="1">
                        <a:latin typeface="Cambria Math" panose="02040503050406030204" pitchFamily="18" charset="0"/>
                        <a:ea typeface="Cambria Math" panose="02040503050406030204" pitchFamily="18" charset="0"/>
                      </a:rPr>
                      <m:t> </m:t>
                    </m:r>
                  </m:oMath>
                </a14:m>
                <a:r>
                  <a:rPr lang="en-US" altLang="zh-Hans" sz="3600" dirty="0"/>
                  <a:t>as the label probability vector from which to pick the argmax.</a:t>
                </a:r>
              </a:p>
              <a:p>
                <a:pPr>
                  <a:lnSpc>
                    <a:spcPct val="100000"/>
                  </a:lnSpc>
                  <a:spcBef>
                    <a:spcPts val="600"/>
                  </a:spcBef>
                </a:pPr>
                <a:r>
                  <a:rPr lang="en-US" altLang="zh-Hans" sz="3600" dirty="0"/>
                  <a:t> </a:t>
                </a:r>
              </a:p>
              <a:p>
                <a:pPr>
                  <a:lnSpc>
                    <a:spcPct val="100000"/>
                  </a:lnSpc>
                  <a:spcBef>
                    <a:spcPts val="600"/>
                  </a:spcBef>
                </a:pPr>
                <a:endParaRPr lang="en-US" altLang="zh-Hans" sz="3600" dirty="0"/>
              </a:p>
              <a:p>
                <a:endParaRPr lang="en-US" altLang="zh-Hans" sz="3600" dirty="0"/>
              </a:p>
              <a:p>
                <a:r>
                  <a:rPr lang="en-US" altLang="zh-Hans" sz="3600" dirty="0"/>
                  <a:t> </a:t>
                </a:r>
              </a:p>
              <a:p>
                <a:endParaRPr lang="en-US" altLang="zh-Hans" sz="3600" dirty="0"/>
              </a:p>
              <a:p>
                <a:endParaRPr lang="en-US" sz="3600" dirty="0"/>
              </a:p>
              <a:p>
                <a:endParaRPr lang="en-US" sz="3600" dirty="0"/>
              </a:p>
              <a:p>
                <a:endParaRPr lang="en-US" sz="3600" dirty="0">
                  <a:solidFill>
                    <a:schemeClr val="accent5">
                      <a:lumMod val="50000"/>
                    </a:schemeClr>
                  </a:solidFill>
                </a:endParaRPr>
              </a:p>
            </p:txBody>
          </p:sp>
        </mc:Choice>
        <mc:Fallback>
          <p:sp>
            <p:nvSpPr>
              <p:cNvPr id="298" name="Text Placeholder 297"/>
              <p:cNvSpPr>
                <a:spLocks noGrp="1" noRot="1" noChangeAspect="1" noMove="1" noResize="1" noEditPoints="1" noAdjustHandles="1" noChangeArrowheads="1" noChangeShapeType="1" noTextEdit="1"/>
              </p:cNvSpPr>
              <p:nvPr>
                <p:ph type="body" sz="quarter" idx="10"/>
              </p:nvPr>
            </p:nvSpPr>
            <p:spPr>
              <a:xfrm>
                <a:off x="757086" y="3949774"/>
                <a:ext cx="8378032" cy="23907191"/>
              </a:xfrm>
              <a:blipFill>
                <a:blip r:embed="rId3"/>
                <a:stretch>
                  <a:fillRect l="-1821" r="-3035"/>
                </a:stretch>
              </a:blipFill>
            </p:spPr>
            <p:txBody>
              <a:bodyPr/>
              <a:lstStyle/>
              <a:p>
                <a:r>
                  <a:rPr lang="en-US">
                    <a:noFill/>
                  </a:rPr>
                  <a:t> </a:t>
                </a:r>
              </a:p>
            </p:txBody>
          </p:sp>
        </mc:Fallback>
      </mc:AlternateContent>
      <p:sp>
        <p:nvSpPr>
          <p:cNvPr id="299" name="Text Placeholder 298"/>
          <p:cNvSpPr>
            <a:spLocks noGrp="1"/>
          </p:cNvSpPr>
          <p:nvPr>
            <p:ph type="body" sz="quarter" idx="11"/>
          </p:nvPr>
        </p:nvSpPr>
        <p:spPr>
          <a:xfrm>
            <a:off x="761054" y="3466527"/>
            <a:ext cx="8374063" cy="659516"/>
          </a:xfrm>
        </p:spPr>
        <p:txBody>
          <a:bodyPr/>
          <a:lstStyle/>
          <a:p>
            <a:r>
              <a:rPr lang="en-US" sz="4000" dirty="0">
                <a:solidFill>
                  <a:schemeClr val="accent5">
                    <a:lumMod val="50000"/>
                  </a:schemeClr>
                </a:solidFill>
              </a:rPr>
              <a:t>INTRODUCTION</a:t>
            </a:r>
          </a:p>
        </p:txBody>
      </p:sp>
      <p:sp>
        <p:nvSpPr>
          <p:cNvPr id="303" name="Text Placeholder 302"/>
          <p:cNvSpPr>
            <a:spLocks noGrp="1"/>
          </p:cNvSpPr>
          <p:nvPr>
            <p:ph type="body" sz="quarter" idx="20"/>
          </p:nvPr>
        </p:nvSpPr>
        <p:spPr>
          <a:xfrm>
            <a:off x="759732" y="13771602"/>
            <a:ext cx="8375385" cy="659516"/>
          </a:xfrm>
        </p:spPr>
        <p:txBody>
          <a:bodyPr/>
          <a:lstStyle/>
          <a:p>
            <a:r>
              <a:rPr lang="en-US" sz="4000" dirty="0"/>
              <a:t>DP-ROBUSTNESS[1]</a:t>
            </a:r>
            <a:endParaRPr lang="en-US" sz="4000" dirty="0">
              <a:solidFill>
                <a:schemeClr val="accent5">
                  <a:lumMod val="50000"/>
                </a:schemeClr>
              </a:solidFill>
            </a:endParaRPr>
          </a:p>
        </p:txBody>
      </p:sp>
      <mc:AlternateContent xmlns:mc="http://schemas.openxmlformats.org/markup-compatibility/2006">
        <mc:Choice xmlns:a14="http://schemas.microsoft.com/office/drawing/2010/main" Requires="a14">
          <p:sp>
            <p:nvSpPr>
              <p:cNvPr id="304" name="Text Placeholder 303"/>
              <p:cNvSpPr>
                <a:spLocks noGrp="1"/>
              </p:cNvSpPr>
              <p:nvPr>
                <p:ph type="body" sz="quarter" idx="21"/>
              </p:nvPr>
            </p:nvSpPr>
            <p:spPr>
              <a:xfrm>
                <a:off x="9654647" y="11117039"/>
                <a:ext cx="17266707" cy="4345041"/>
              </a:xfrm>
            </p:spPr>
            <p:txBody>
              <a:bodyPr/>
              <a:lstStyle/>
              <a:p>
                <a:r>
                  <a:rPr lang="en-US" sz="3600" dirty="0"/>
                  <a:t>This is the architecture of </a:t>
                </a:r>
                <a:r>
                  <a:rPr lang="en-US" sz="3600" dirty="0" err="1"/>
                  <a:t>PixelDP</a:t>
                </a:r>
                <a:r>
                  <a:rPr lang="en-US" sz="3600" dirty="0"/>
                  <a:t> convolutional neural network model, where the blue layers are the original neural network and orange layer is the noise layer that provides the </a:t>
                </a:r>
                <a14:m>
                  <m:oMath xmlns:m="http://schemas.openxmlformats.org/officeDocument/2006/math">
                    <m:d>
                      <m:dPr>
                        <m:ctrlPr>
                          <a:rPr lang="en-US" altLang="zh-Hans" sz="3600" i="1">
                            <a:latin typeface="Cambria Math" panose="02040503050406030204" pitchFamily="18" charset="0"/>
                            <a:ea typeface="Cambria Math" panose="02040503050406030204" pitchFamily="18" charset="0"/>
                          </a:rPr>
                        </m:ctrlPr>
                      </m:dPr>
                      <m:e>
                        <m:r>
                          <a:rPr lang="en-US" altLang="zh-Hans" sz="3600" i="1">
                            <a:latin typeface="Cambria Math" panose="02040503050406030204" pitchFamily="18" charset="0"/>
                            <a:ea typeface="Cambria Math" panose="02040503050406030204" pitchFamily="18" charset="0"/>
                          </a:rPr>
                          <m:t>𝜖</m:t>
                        </m:r>
                        <m:r>
                          <a:rPr lang="en-US" altLang="zh-Hans" sz="3600" i="1">
                            <a:latin typeface="Cambria Math" panose="02040503050406030204" pitchFamily="18" charset="0"/>
                            <a:ea typeface="Cambria Math" panose="02040503050406030204" pitchFamily="18" charset="0"/>
                          </a:rPr>
                          <m:t>, </m:t>
                        </m:r>
                        <m:r>
                          <a:rPr lang="en-US" altLang="zh-Hans" sz="3600" i="1">
                            <a:latin typeface="Cambria Math" panose="02040503050406030204" pitchFamily="18" charset="0"/>
                            <a:ea typeface="Cambria Math" panose="02040503050406030204" pitchFamily="18" charset="0"/>
                          </a:rPr>
                          <m:t>𝛿</m:t>
                        </m:r>
                      </m:e>
                    </m:d>
                    <m:r>
                      <a:rPr lang="en-US" altLang="zh-Hans" sz="3600" i="1">
                        <a:latin typeface="Cambria Math" panose="02040503050406030204" pitchFamily="18" charset="0"/>
                        <a:ea typeface="Cambria Math" panose="02040503050406030204" pitchFamily="18" charset="0"/>
                      </a:rPr>
                      <m:t>−</m:t>
                    </m:r>
                    <m:r>
                      <a:rPr lang="en-US" altLang="zh-Hans" sz="3600" i="1">
                        <a:latin typeface="Cambria Math" panose="02040503050406030204" pitchFamily="18" charset="0"/>
                        <a:ea typeface="Cambria Math" panose="02040503050406030204" pitchFamily="18" charset="0"/>
                      </a:rPr>
                      <m:t>𝐷𝑃</m:t>
                    </m:r>
                  </m:oMath>
                </a14:m>
                <a:r>
                  <a:rPr lang="en-US" altLang="zh-Hans" sz="3600" dirty="0"/>
                  <a:t> guarantees. In our experiments, there are three options for noise layer placement: in the image, after the first layer and after the second layer. Each option, the noise distribution will be rescaled by the sensitivity  </a:t>
                </a:r>
                <a14:m>
                  <m:oMath xmlns:m="http://schemas.openxmlformats.org/officeDocument/2006/math">
                    <m:sSub>
                      <m:sSubPr>
                        <m:ctrlPr>
                          <a:rPr lang="el-GR" altLang="zh-Hans" sz="3600" i="1" smtClean="0">
                            <a:latin typeface="Cambria Math" panose="02040503050406030204" pitchFamily="18" charset="0"/>
                            <a:ea typeface="Cambria Math" panose="02040503050406030204" pitchFamily="18" charset="0"/>
                          </a:rPr>
                        </m:ctrlPr>
                      </m:sSubPr>
                      <m:e>
                        <m:r>
                          <m:rPr>
                            <m:sty m:val="p"/>
                          </m:rPr>
                          <a:rPr lang="el-GR" altLang="zh-Hans" sz="3600" i="1">
                            <a:latin typeface="Cambria Math" panose="02040503050406030204" pitchFamily="18" charset="0"/>
                            <a:ea typeface="Cambria Math" panose="02040503050406030204" pitchFamily="18" charset="0"/>
                          </a:rPr>
                          <m:t>Δ</m:t>
                        </m:r>
                      </m:e>
                      <m:sub>
                        <m:r>
                          <a:rPr lang="en-US" altLang="zh-Hans" sz="3600" b="0" i="1" smtClean="0">
                            <a:latin typeface="Cambria Math" panose="02040503050406030204" pitchFamily="18" charset="0"/>
                            <a:ea typeface="Cambria Math" panose="02040503050406030204" pitchFamily="18" charset="0"/>
                          </a:rPr>
                          <m:t>2, 2</m:t>
                        </m:r>
                      </m:sub>
                    </m:sSub>
                    <m:r>
                      <a:rPr lang="en-US" altLang="zh-Hans" sz="3600" b="0" i="1" smtClean="0">
                        <a:latin typeface="Cambria Math" panose="02040503050406030204" pitchFamily="18" charset="0"/>
                        <a:ea typeface="Cambria Math" panose="02040503050406030204" pitchFamily="18" charset="0"/>
                      </a:rPr>
                      <m:t>=1</m:t>
                    </m:r>
                  </m:oMath>
                </a14:m>
                <a:r>
                  <a:rPr lang="en-US" sz="3600" dirty="0"/>
                  <a:t> of the computation performed by each layer before the noise layer. The model is trained with the original loss and Momentum SGD optimizer. Predictions repeatedly call the </a:t>
                </a:r>
                <a14:m>
                  <m:oMath xmlns:m="http://schemas.openxmlformats.org/officeDocument/2006/math">
                    <m:d>
                      <m:dPr>
                        <m:ctrlPr>
                          <a:rPr lang="en-US" altLang="zh-Hans" sz="3600" i="1">
                            <a:latin typeface="Cambria Math" panose="02040503050406030204" pitchFamily="18" charset="0"/>
                            <a:ea typeface="Cambria Math" panose="02040503050406030204" pitchFamily="18" charset="0"/>
                          </a:rPr>
                        </m:ctrlPr>
                      </m:dPr>
                      <m:e>
                        <m:r>
                          <a:rPr lang="en-US" altLang="zh-Hans" sz="3600" i="1">
                            <a:latin typeface="Cambria Math" panose="02040503050406030204" pitchFamily="18" charset="0"/>
                            <a:ea typeface="Cambria Math" panose="02040503050406030204" pitchFamily="18" charset="0"/>
                          </a:rPr>
                          <m:t>𝜖</m:t>
                        </m:r>
                        <m:r>
                          <a:rPr lang="en-US" altLang="zh-Hans" sz="3600" i="1">
                            <a:latin typeface="Cambria Math" panose="02040503050406030204" pitchFamily="18" charset="0"/>
                            <a:ea typeface="Cambria Math" panose="02040503050406030204" pitchFamily="18" charset="0"/>
                          </a:rPr>
                          <m:t>, </m:t>
                        </m:r>
                        <m:r>
                          <a:rPr lang="en-US" altLang="zh-Hans" sz="3600" i="1">
                            <a:latin typeface="Cambria Math" panose="02040503050406030204" pitchFamily="18" charset="0"/>
                            <a:ea typeface="Cambria Math" panose="02040503050406030204" pitchFamily="18" charset="0"/>
                          </a:rPr>
                          <m:t>𝛿</m:t>
                        </m:r>
                      </m:e>
                    </m:d>
                    <m:r>
                      <a:rPr lang="en-US" altLang="zh-Hans" sz="3600" i="1">
                        <a:latin typeface="Cambria Math" panose="02040503050406030204" pitchFamily="18" charset="0"/>
                        <a:ea typeface="Cambria Math" panose="02040503050406030204" pitchFamily="18" charset="0"/>
                      </a:rPr>
                      <m:t>−</m:t>
                    </m:r>
                    <m:r>
                      <a:rPr lang="en-US" altLang="zh-Hans" sz="3600" i="1">
                        <a:latin typeface="Cambria Math" panose="02040503050406030204" pitchFamily="18" charset="0"/>
                        <a:ea typeface="Cambria Math" panose="02040503050406030204" pitchFamily="18" charset="0"/>
                      </a:rPr>
                      <m:t>𝐷𝑃</m:t>
                    </m:r>
                  </m:oMath>
                </a14:m>
                <a:r>
                  <a:rPr lang="en-US" altLang="zh-Hans" sz="3600" dirty="0"/>
                  <a:t> model to measure its empirical expectation over the scores </a:t>
                </a:r>
                <a14:m>
                  <m:oMath xmlns:m="http://schemas.openxmlformats.org/officeDocument/2006/math">
                    <m:acc>
                      <m:accPr>
                        <m:chr m:val="̂"/>
                        <m:ctrlPr>
                          <a:rPr lang="en-US" altLang="zh-Hans" sz="3600" i="1" smtClean="0">
                            <a:latin typeface="Cambria Math" panose="02040503050406030204" pitchFamily="18" charset="0"/>
                            <a:ea typeface="Cambria Math" panose="02040503050406030204" pitchFamily="18" charset="0"/>
                          </a:rPr>
                        </m:ctrlPr>
                      </m:accPr>
                      <m:e>
                        <m:r>
                          <m:rPr>
                            <m:sty m:val="p"/>
                          </m:rPr>
                          <a:rPr lang="en-US" altLang="zh-Hans" sz="3600">
                            <a:latin typeface="Cambria Math" panose="02040503050406030204" pitchFamily="18" charset="0"/>
                            <a:ea typeface="Cambria Math" panose="02040503050406030204" pitchFamily="18" charset="0"/>
                          </a:rPr>
                          <m:t>E</m:t>
                        </m:r>
                      </m:e>
                    </m:acc>
                    <m:r>
                      <a:rPr lang="en-US" altLang="zh-Hans" sz="3600" i="1" smtClean="0">
                        <a:latin typeface="Cambria Math" panose="02040503050406030204" pitchFamily="18" charset="0"/>
                        <a:ea typeface="Cambria Math" panose="02040503050406030204" pitchFamily="18" charset="0"/>
                      </a:rPr>
                      <m:t> </m:t>
                    </m:r>
                    <m:d>
                      <m:dPr>
                        <m:ctrlPr>
                          <a:rPr lang="en-US" altLang="zh-Hans" sz="3600">
                            <a:latin typeface="Cambria Math" panose="02040503050406030204" pitchFamily="18" charset="0"/>
                            <a:ea typeface="Cambria Math" panose="02040503050406030204" pitchFamily="18" charset="0"/>
                          </a:rPr>
                        </m:ctrlPr>
                      </m:dPr>
                      <m:e>
                        <m:r>
                          <m:rPr>
                            <m:sty m:val="p"/>
                          </m:rPr>
                          <a:rPr lang="en-US" altLang="zh-Hans" sz="3600">
                            <a:latin typeface="Cambria Math" panose="02040503050406030204" pitchFamily="18" charset="0"/>
                            <a:ea typeface="Cambria Math" panose="02040503050406030204" pitchFamily="18" charset="0"/>
                          </a:rPr>
                          <m:t>A</m:t>
                        </m:r>
                        <m:d>
                          <m:dPr>
                            <m:ctrlPr>
                              <a:rPr lang="en-US" altLang="zh-Hans" sz="3600" i="1">
                                <a:latin typeface="Cambria Math" panose="02040503050406030204" pitchFamily="18" charset="0"/>
                                <a:ea typeface="Cambria Math" panose="02040503050406030204" pitchFamily="18" charset="0"/>
                              </a:rPr>
                            </m:ctrlPr>
                          </m:dPr>
                          <m:e>
                            <m:r>
                              <a:rPr lang="en-US" altLang="zh-Hans" sz="3600" i="1">
                                <a:latin typeface="Cambria Math" panose="02040503050406030204" pitchFamily="18" charset="0"/>
                                <a:ea typeface="Cambria Math" panose="02040503050406030204" pitchFamily="18" charset="0"/>
                              </a:rPr>
                              <m:t>𝑥</m:t>
                            </m:r>
                          </m:e>
                        </m:d>
                      </m:e>
                    </m:d>
                    <m:r>
                      <a:rPr lang="en-US" altLang="zh-Hans" sz="3600" b="0" i="1" smtClean="0">
                        <a:latin typeface="Cambria Math" panose="02040503050406030204" pitchFamily="18" charset="0"/>
                        <a:ea typeface="Cambria Math" panose="02040503050406030204" pitchFamily="18" charset="0"/>
                      </a:rPr>
                      <m:t>.</m:t>
                    </m:r>
                  </m:oMath>
                </a14:m>
                <a:endParaRPr lang="en-US" sz="3600" dirty="0">
                  <a:solidFill>
                    <a:schemeClr val="accent5">
                      <a:lumMod val="50000"/>
                    </a:schemeClr>
                  </a:solidFill>
                </a:endParaRPr>
              </a:p>
            </p:txBody>
          </p:sp>
        </mc:Choice>
        <mc:Fallback>
          <p:sp>
            <p:nvSpPr>
              <p:cNvPr id="304" name="Text Placeholder 303"/>
              <p:cNvSpPr>
                <a:spLocks noGrp="1" noRot="1" noChangeAspect="1" noMove="1" noResize="1" noEditPoints="1" noAdjustHandles="1" noChangeArrowheads="1" noChangeShapeType="1" noTextEdit="1"/>
              </p:cNvSpPr>
              <p:nvPr>
                <p:ph type="body" sz="quarter" idx="21"/>
              </p:nvPr>
            </p:nvSpPr>
            <p:spPr>
              <a:xfrm>
                <a:off x="9654647" y="11117039"/>
                <a:ext cx="17266707" cy="4345041"/>
              </a:xfrm>
              <a:blipFill>
                <a:blip r:embed="rId4"/>
                <a:stretch>
                  <a:fillRect l="-808" t="-1458" r="-2204" b="-1458"/>
                </a:stretch>
              </a:blipFill>
            </p:spPr>
            <p:txBody>
              <a:bodyPr/>
              <a:lstStyle/>
              <a:p>
                <a:r>
                  <a:rPr lang="en-US">
                    <a:noFill/>
                  </a:rPr>
                  <a:t> </a:t>
                </a:r>
              </a:p>
            </p:txBody>
          </p:sp>
        </mc:Fallback>
      </mc:AlternateContent>
      <p:sp>
        <p:nvSpPr>
          <p:cNvPr id="305" name="Text Placeholder 304"/>
          <p:cNvSpPr>
            <a:spLocks noGrp="1"/>
          </p:cNvSpPr>
          <p:nvPr>
            <p:ph type="body" sz="quarter" idx="22"/>
          </p:nvPr>
        </p:nvSpPr>
        <p:spPr>
          <a:xfrm>
            <a:off x="9655971" y="3466528"/>
            <a:ext cx="17266708" cy="659516"/>
          </a:xfrm>
        </p:spPr>
        <p:txBody>
          <a:bodyPr/>
          <a:lstStyle/>
          <a:p>
            <a:r>
              <a:rPr lang="en-US" altLang="zh-Hans" sz="4000" dirty="0"/>
              <a:t>ROBUST CNN ARCHITECTURE</a:t>
            </a:r>
            <a:endParaRPr lang="en-US" sz="4000" dirty="0"/>
          </a:p>
        </p:txBody>
      </p:sp>
      <p:sp>
        <p:nvSpPr>
          <p:cNvPr id="307" name="Text Placeholder 306"/>
          <p:cNvSpPr>
            <a:spLocks noGrp="1"/>
          </p:cNvSpPr>
          <p:nvPr>
            <p:ph type="body" sz="quarter" idx="24"/>
          </p:nvPr>
        </p:nvSpPr>
        <p:spPr>
          <a:xfrm>
            <a:off x="9654646" y="15628053"/>
            <a:ext cx="17266708" cy="659516"/>
          </a:xfrm>
        </p:spPr>
        <p:txBody>
          <a:bodyPr/>
          <a:lstStyle/>
          <a:p>
            <a:r>
              <a:rPr lang="en-US" altLang="zh-Hans" sz="4000" dirty="0">
                <a:solidFill>
                  <a:schemeClr val="accent5">
                    <a:lumMod val="50000"/>
                  </a:schemeClr>
                </a:solidFill>
              </a:rPr>
              <a:t>EXPERIMENTS RESULT ANALYSIS</a:t>
            </a:r>
            <a:endParaRPr lang="en-US" sz="4000" dirty="0">
              <a:solidFill>
                <a:schemeClr val="accent5">
                  <a:lumMod val="50000"/>
                </a:schemeClr>
              </a:solidFill>
            </a:endParaRPr>
          </a:p>
        </p:txBody>
      </p:sp>
      <p:sp>
        <p:nvSpPr>
          <p:cNvPr id="309" name="Text Placeholder 308"/>
          <p:cNvSpPr>
            <a:spLocks noGrp="1"/>
          </p:cNvSpPr>
          <p:nvPr>
            <p:ph type="body" sz="quarter" idx="26"/>
          </p:nvPr>
        </p:nvSpPr>
        <p:spPr>
          <a:xfrm>
            <a:off x="27569332" y="3438819"/>
            <a:ext cx="8322893" cy="15410754"/>
          </a:xfrm>
        </p:spPr>
        <p:txBody>
          <a:bodyPr/>
          <a:lstStyle/>
          <a:p>
            <a:r>
              <a:rPr lang="en-US" sz="3600" dirty="0">
                <a:solidFill>
                  <a:schemeClr val="accent5">
                    <a:lumMod val="50000"/>
                  </a:schemeClr>
                </a:solidFill>
              </a:rPr>
              <a:t>The conventional accuracy is the ratio of correct labels to all labels. We first measure the conventional accuracy of a defended model on </a:t>
            </a:r>
            <a:r>
              <a:rPr lang="en-US" altLang="zh-Hans" sz="3600" dirty="0" err="1"/>
              <a:t>Carlini’s</a:t>
            </a:r>
            <a:r>
              <a:rPr lang="en-US" altLang="zh-Hans" sz="3600" dirty="0"/>
              <a:t> L2-norm attack[2] against samples in the testing set. The results shows </a:t>
            </a:r>
            <a:r>
              <a:rPr lang="en-US" altLang="zh-Hans" sz="3600" dirty="0" err="1"/>
              <a:t>PixelDP</a:t>
            </a:r>
            <a:r>
              <a:rPr lang="en-US" altLang="zh-Hans" sz="3600" dirty="0"/>
              <a:t> makes the model more robust to attacks. Fig (a) shows the accuracy of models with noise layer after the first layer. For large attack size, </a:t>
            </a:r>
            <a:r>
              <a:rPr lang="en-US" altLang="zh-Hans" sz="3600" dirty="0" err="1"/>
              <a:t>PixelDP</a:t>
            </a:r>
            <a:r>
              <a:rPr lang="en-US" altLang="zh-Hans" sz="3600" dirty="0"/>
              <a:t> model tends to have higher accuracy than baseline model. However with small attack size, the baseline model has a better performance. Fig (b) shows the accuracy of L=0.3 model with different noise layer placement. When the noise layer goes deeper in the network, the accuracy will drop, since the difficulty of sensitivity analysis. Certified accuracy is the fraction of the testing set on which a certified model’s predictions are both correct and certified robust for a given prediction robustness threshold T. Fig (c) shows the certified robust accuracy bounds for </a:t>
            </a:r>
            <a:r>
              <a:rPr lang="en-US" altLang="zh-Hans" sz="3600" dirty="0" err="1"/>
              <a:t>PixelDP</a:t>
            </a:r>
            <a:r>
              <a:rPr lang="en-US" altLang="zh-Hans" sz="3600" dirty="0"/>
              <a:t> CNN model. First, a</a:t>
            </a:r>
            <a:r>
              <a:rPr lang="en-US" sz="3600" dirty="0"/>
              <a:t>ccording to the paper, this network yields more meaningful robust accuracy bounds on large networks like Inception. </a:t>
            </a:r>
            <a:r>
              <a:rPr lang="en-US" altLang="zh-Hans" sz="3600" dirty="0"/>
              <a:t>Second, </a:t>
            </a:r>
            <a:r>
              <a:rPr lang="en-US" altLang="zh-Hans" sz="3600" dirty="0" err="1"/>
              <a:t>PixelDP</a:t>
            </a:r>
            <a:r>
              <a:rPr lang="en-US" altLang="zh-Hans" sz="3600" dirty="0"/>
              <a:t> constructed for larger attacks L, tend to yield higher certified accuracy for high thresholds T. </a:t>
            </a:r>
            <a:endParaRPr lang="en-US" sz="3600" dirty="0">
              <a:solidFill>
                <a:schemeClr val="accent5">
                  <a:lumMod val="50000"/>
                </a:schemeClr>
              </a:solidFill>
            </a:endParaRPr>
          </a:p>
        </p:txBody>
      </p:sp>
      <p:sp>
        <p:nvSpPr>
          <p:cNvPr id="310" name="Text Placeholder 309"/>
          <p:cNvSpPr>
            <a:spLocks noGrp="1"/>
          </p:cNvSpPr>
          <p:nvPr>
            <p:ph type="body" sz="quarter" idx="27"/>
          </p:nvPr>
        </p:nvSpPr>
        <p:spPr>
          <a:xfrm>
            <a:off x="27378385" y="18423161"/>
            <a:ext cx="8372515" cy="659516"/>
          </a:xfrm>
        </p:spPr>
        <p:txBody>
          <a:bodyPr/>
          <a:lstStyle/>
          <a:p>
            <a:r>
              <a:rPr lang="en-US" sz="4000" dirty="0"/>
              <a:t>REFERENCES</a:t>
            </a:r>
          </a:p>
        </p:txBody>
      </p:sp>
      <p:sp>
        <p:nvSpPr>
          <p:cNvPr id="351" name="Text Placeholder 350"/>
          <p:cNvSpPr>
            <a:spLocks noGrp="1"/>
          </p:cNvSpPr>
          <p:nvPr>
            <p:ph type="body" sz="quarter" idx="150"/>
          </p:nvPr>
        </p:nvSpPr>
        <p:spPr/>
        <p:txBody>
          <a:bodyPr>
            <a:normAutofit/>
          </a:bodyPr>
          <a:lstStyle/>
          <a:p>
            <a:r>
              <a:rPr lang="en-US" altLang="zh-Hans" dirty="0"/>
              <a:t>Xintong</a:t>
            </a:r>
            <a:r>
              <a:rPr lang="zh-Hans" altLang="en-US" dirty="0"/>
              <a:t> </a:t>
            </a:r>
            <a:r>
              <a:rPr lang="en-US" altLang="zh-Hans" dirty="0"/>
              <a:t>Hao</a:t>
            </a:r>
            <a:r>
              <a:rPr lang="zh-Hans" altLang="en-US" dirty="0"/>
              <a:t>   </a:t>
            </a:r>
            <a:r>
              <a:rPr lang="en-US" altLang="zh-Hans" dirty="0"/>
              <a:t>CS591 S1</a:t>
            </a:r>
            <a:r>
              <a:rPr lang="zh-Hans" altLang="en-US" dirty="0"/>
              <a:t> </a:t>
            </a:r>
            <a:r>
              <a:rPr lang="en-US" altLang="zh-Hans" dirty="0"/>
              <a:t>Boston</a:t>
            </a:r>
            <a:r>
              <a:rPr lang="zh-Hans" altLang="en-US" dirty="0"/>
              <a:t> </a:t>
            </a:r>
            <a:r>
              <a:rPr lang="en-US" altLang="zh-Hans" dirty="0"/>
              <a:t>University</a:t>
            </a:r>
            <a:endParaRPr lang="en-US" dirty="0">
              <a:solidFill>
                <a:schemeClr val="accent5">
                  <a:lumMod val="50000"/>
                </a:schemeClr>
              </a:solidFill>
            </a:endParaRPr>
          </a:p>
        </p:txBody>
      </p:sp>
      <p:sp>
        <p:nvSpPr>
          <p:cNvPr id="352" name="Text Placeholder 351"/>
          <p:cNvSpPr>
            <a:spLocks noGrp="1"/>
          </p:cNvSpPr>
          <p:nvPr>
            <p:ph type="body" sz="quarter" idx="184"/>
          </p:nvPr>
        </p:nvSpPr>
        <p:spPr/>
        <p:txBody>
          <a:bodyPr/>
          <a:lstStyle/>
          <a:p>
            <a:r>
              <a:rPr lang="en-US" dirty="0">
                <a:hlinkClick r:id="rId5"/>
              </a:rPr>
              <a:t>https://github.com/XintongHao/Robust-CNN-with-Differential-Privacy</a:t>
            </a:r>
            <a:endParaRPr lang="en-US" dirty="0"/>
          </a:p>
          <a:p>
            <a:endParaRPr lang="en-US" dirty="0">
              <a:solidFill>
                <a:schemeClr val="accent5">
                  <a:lumMod val="50000"/>
                </a:schemeClr>
              </a:solidFill>
            </a:endParaRPr>
          </a:p>
        </p:txBody>
      </p:sp>
      <p:sp>
        <p:nvSpPr>
          <p:cNvPr id="353" name="Text Placeholder 352"/>
          <p:cNvSpPr>
            <a:spLocks noGrp="1"/>
          </p:cNvSpPr>
          <p:nvPr>
            <p:ph type="body" sz="quarter" idx="185"/>
          </p:nvPr>
        </p:nvSpPr>
        <p:spPr>
          <a:xfrm>
            <a:off x="4883151" y="448393"/>
            <a:ext cx="26809701" cy="1112552"/>
          </a:xfrm>
        </p:spPr>
        <p:txBody>
          <a:bodyPr>
            <a:normAutofit/>
          </a:bodyPr>
          <a:lstStyle/>
          <a:p>
            <a:r>
              <a:rPr lang="en-US" altLang="zh-Hans" b="1" dirty="0">
                <a:solidFill>
                  <a:schemeClr val="accent5">
                    <a:lumMod val="50000"/>
                  </a:schemeClr>
                </a:solidFill>
              </a:rPr>
              <a:t>Robust CNN with Differential Privacy</a:t>
            </a:r>
            <a:endParaRPr lang="en-US" b="1" dirty="0">
              <a:solidFill>
                <a:schemeClr val="accent5">
                  <a:lumMod val="50000"/>
                </a:schemeClr>
              </a:solidFill>
            </a:endParaRPr>
          </a:p>
        </p:txBody>
      </p:sp>
      <p:pic>
        <p:nvPicPr>
          <p:cNvPr id="28" name="Picture 27">
            <a:extLst>
              <a:ext uri="{FF2B5EF4-FFF2-40B4-BE49-F238E27FC236}">
                <a16:creationId xmlns:a16="http://schemas.microsoft.com/office/drawing/2014/main" id="{F1ADBA20-FFA5-0747-BB5E-B038D5C57F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6758" y="4331499"/>
            <a:ext cx="17448193" cy="6936590"/>
          </a:xfrm>
          <a:prstGeom prst="rect">
            <a:avLst/>
          </a:prstGeom>
        </p:spPr>
      </p:pic>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44EBACF2-3161-A34A-87D0-FE9644DCB011}"/>
                  </a:ext>
                </a:extLst>
              </p:cNvPr>
              <p:cNvSpPr/>
              <p:nvPr/>
            </p:nvSpPr>
            <p:spPr>
              <a:xfrm>
                <a:off x="19540488" y="10162932"/>
                <a:ext cx="5476949" cy="954107"/>
              </a:xfrm>
              <a:prstGeom prst="rect">
                <a:avLst/>
              </a:prstGeom>
            </p:spPr>
            <p:txBody>
              <a:bodyPr wrap="none">
                <a:spAutoFit/>
              </a:bodyPr>
              <a:lstStyle/>
              <a:p>
                <a:pPr algn="ctr"/>
                <a:r>
                  <a:rPr lang="en-US" altLang="zh-Hans" sz="2800" dirty="0">
                    <a:solidFill>
                      <a:srgbClr val="E64823">
                        <a:lumMod val="50000"/>
                      </a:srgbClr>
                    </a:solidFill>
                    <a:latin typeface="Cambria Math" panose="02040503050406030204" pitchFamily="18" charset="0"/>
                    <a:ea typeface="Cambria Math" panose="02040503050406030204" pitchFamily="18" charset="0"/>
                  </a:rPr>
                  <a:t>Scoring function:</a:t>
                </a:r>
              </a:p>
              <a:p>
                <a14:m>
                  <m:oMathPara xmlns:m="http://schemas.openxmlformats.org/officeDocument/2006/math">
                    <m:oMathParaPr>
                      <m:jc m:val="centerGroup"/>
                    </m:oMathParaPr>
                    <m:oMath xmlns:m="http://schemas.openxmlformats.org/officeDocument/2006/math">
                      <m:r>
                        <m:rPr>
                          <m:sty m:val="p"/>
                        </m:rPr>
                        <a:rPr lang="en-US" altLang="zh-Hans" sz="2800" smtClean="0">
                          <a:solidFill>
                            <a:srgbClr val="E64823">
                              <a:lumMod val="50000"/>
                            </a:srgbClr>
                          </a:solidFill>
                          <a:latin typeface="Cambria Math" panose="02040503050406030204" pitchFamily="18" charset="0"/>
                          <a:ea typeface="Cambria Math" panose="02040503050406030204" pitchFamily="18" charset="0"/>
                        </a:rPr>
                        <m:t>A</m:t>
                      </m:r>
                      <m:d>
                        <m:dPr>
                          <m:ctrlPr>
                            <a:rPr lang="en-US" altLang="zh-Hans" sz="2800" i="1">
                              <a:solidFill>
                                <a:srgbClr val="E64823">
                                  <a:lumMod val="50000"/>
                                </a:srgbClr>
                              </a:solidFill>
                              <a:latin typeface="Cambria Math" panose="02040503050406030204" pitchFamily="18" charset="0"/>
                              <a:ea typeface="Cambria Math" panose="02040503050406030204" pitchFamily="18" charset="0"/>
                            </a:rPr>
                          </m:ctrlPr>
                        </m:dPr>
                        <m:e>
                          <m:r>
                            <a:rPr lang="en-US" altLang="zh-Hans" sz="2800" i="1">
                              <a:solidFill>
                                <a:srgbClr val="E64823">
                                  <a:lumMod val="50000"/>
                                </a:srgbClr>
                              </a:solidFill>
                              <a:latin typeface="Cambria Math" panose="02040503050406030204" pitchFamily="18" charset="0"/>
                              <a:ea typeface="Cambria Math" panose="02040503050406030204" pitchFamily="18" charset="0"/>
                            </a:rPr>
                            <m:t>𝑥</m:t>
                          </m:r>
                        </m:e>
                      </m:d>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h</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 </m:t>
                      </m:r>
                      <m:acc>
                        <m:accPr>
                          <m:chr m:val="̃"/>
                          <m:ctrlPr>
                            <a:rPr lang="en-US" altLang="zh-Hans" sz="2800" b="0" i="1" smtClean="0">
                              <a:solidFill>
                                <a:srgbClr val="E64823">
                                  <a:lumMod val="50000"/>
                                </a:srgbClr>
                              </a:solidFill>
                              <a:latin typeface="Cambria Math" panose="02040503050406030204" pitchFamily="18" charset="0"/>
                              <a:ea typeface="Cambria Math" panose="02040503050406030204" pitchFamily="18" charset="0"/>
                            </a:rPr>
                          </m:ctrlPr>
                        </m:accPr>
                        <m:e>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𝑔</m:t>
                          </m:r>
                        </m:e>
                      </m:acc>
                      <m:d>
                        <m:dPr>
                          <m:ctrlPr>
                            <a:rPr lang="en-US" altLang="zh-Hans" sz="2800" b="0" i="1" smtClean="0">
                              <a:solidFill>
                                <a:srgbClr val="E64823">
                                  <a:lumMod val="50000"/>
                                </a:srgbClr>
                              </a:solidFill>
                              <a:latin typeface="Cambria Math" panose="02040503050406030204" pitchFamily="18" charset="0"/>
                              <a:ea typeface="Cambria Math" panose="02040503050406030204" pitchFamily="18" charset="0"/>
                            </a:rPr>
                          </m:ctrlPr>
                        </m:dPr>
                        <m:e>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𝑥</m:t>
                          </m:r>
                        </m:e>
                      </m:d>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𝑛𝑜𝑖𝑠𝑒</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m:t>
                      </m:r>
                      <m:r>
                        <m:rPr>
                          <m:sty m:val="p"/>
                        </m:rPr>
                        <a:rPr lang="el-GR" altLang="zh-Hans" sz="2800" b="0" i="1" smtClean="0">
                          <a:solidFill>
                            <a:srgbClr val="E64823">
                              <a:lumMod val="50000"/>
                            </a:srgbClr>
                          </a:solidFill>
                          <a:latin typeface="Cambria Math" panose="02040503050406030204" pitchFamily="18" charset="0"/>
                          <a:ea typeface="Cambria Math" panose="02040503050406030204" pitchFamily="18" charset="0"/>
                        </a:rPr>
                        <m:t>Δ</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 </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𝐿</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 </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𝜖</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 </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𝛿</m:t>
                      </m:r>
                      <m:r>
                        <a:rPr lang="en-US" altLang="zh-Hans" sz="2800" b="0" i="1" smtClean="0">
                          <a:solidFill>
                            <a:srgbClr val="E64823">
                              <a:lumMod val="50000"/>
                            </a:srgbClr>
                          </a:solidFill>
                          <a:latin typeface="Cambria Math" panose="02040503050406030204" pitchFamily="18" charset="0"/>
                          <a:ea typeface="Cambria Math" panose="02040503050406030204" pitchFamily="18" charset="0"/>
                        </a:rPr>
                        <m:t> )</m:t>
                      </m:r>
                    </m:oMath>
                  </m:oMathPara>
                </a14:m>
                <a:endParaRPr lang="en-US" sz="5400" dirty="0"/>
              </a:p>
            </p:txBody>
          </p:sp>
        </mc:Choice>
        <mc:Fallback>
          <p:sp>
            <p:nvSpPr>
              <p:cNvPr id="29" name="Rectangle 28">
                <a:extLst>
                  <a:ext uri="{FF2B5EF4-FFF2-40B4-BE49-F238E27FC236}">
                    <a16:creationId xmlns:a16="http://schemas.microsoft.com/office/drawing/2014/main" id="{44EBACF2-3161-A34A-87D0-FE9644DCB011}"/>
                  </a:ext>
                </a:extLst>
              </p:cNvPr>
              <p:cNvSpPr>
                <a:spLocks noRot="1" noChangeAspect="1" noMove="1" noResize="1" noEditPoints="1" noAdjustHandles="1" noChangeArrowheads="1" noChangeShapeType="1" noTextEdit="1"/>
              </p:cNvSpPr>
              <p:nvPr/>
            </p:nvSpPr>
            <p:spPr>
              <a:xfrm>
                <a:off x="19540488" y="10162932"/>
                <a:ext cx="5476949" cy="954107"/>
              </a:xfrm>
              <a:prstGeom prst="rect">
                <a:avLst/>
              </a:prstGeom>
              <a:blipFill>
                <a:blip r:embed="rId7"/>
                <a:stretch>
                  <a:fillRect t="-6579" b="-11842"/>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B9A4EAF8-9C56-4240-95A2-68961C4E1047}"/>
              </a:ext>
            </a:extLst>
          </p:cNvPr>
          <p:cNvPicPr>
            <a:picLocks noChangeAspect="1"/>
          </p:cNvPicPr>
          <p:nvPr/>
        </p:nvPicPr>
        <p:blipFill rotWithShape="1">
          <a:blip r:embed="rId8">
            <a:extLst>
              <a:ext uri="{28A0092B-C50C-407E-A947-70E740481C1C}">
                <a14:useLocalDpi xmlns:a14="http://schemas.microsoft.com/office/drawing/2010/main" val="0"/>
              </a:ext>
            </a:extLst>
          </a:blip>
          <a:srcRect l="4749" t="6472" r="8509"/>
          <a:stretch/>
        </p:blipFill>
        <p:spPr>
          <a:xfrm>
            <a:off x="15559920" y="16542749"/>
            <a:ext cx="5539409" cy="2986357"/>
          </a:xfrm>
          <a:prstGeom prst="rect">
            <a:avLst/>
          </a:prstGeom>
        </p:spPr>
      </p:pic>
      <mc:AlternateContent xmlns:mc="http://schemas.openxmlformats.org/markup-compatibility/2006">
        <mc:Choice xmlns:a14="http://schemas.microsoft.com/office/drawing/2010/main" Requires="a14">
          <p:sp>
            <p:nvSpPr>
              <p:cNvPr id="64" name="Text Placeholder 305">
                <a:extLst>
                  <a:ext uri="{FF2B5EF4-FFF2-40B4-BE49-F238E27FC236}">
                    <a16:creationId xmlns:a16="http://schemas.microsoft.com/office/drawing/2014/main" id="{C29CD309-9F53-F44D-A6F5-18B0298BE3F8}"/>
                  </a:ext>
                </a:extLst>
              </p:cNvPr>
              <p:cNvSpPr txBox="1">
                <a:spLocks/>
              </p:cNvSpPr>
              <p:nvPr/>
            </p:nvSpPr>
            <p:spPr>
              <a:xfrm>
                <a:off x="9687196" y="19695647"/>
                <a:ext cx="17404968" cy="1371791"/>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sz="4000" dirty="0"/>
                  <a:t>(a) Accuracy under attack    (b) Noise Layer Placement     (c) Certified Accuracy</a:t>
                </a:r>
                <a:br>
                  <a:rPr lang="en-US" sz="4000" i="1" dirty="0">
                    <a:latin typeface="Cambria Math" panose="02040503050406030204" pitchFamily="18" charset="0"/>
                  </a:rPr>
                </a:br>
                <a14:m>
                  <m:oMath xmlns:m="http://schemas.openxmlformats.org/officeDocument/2006/math">
                    <m:r>
                      <a:rPr lang="en-US" sz="4000" b="0" i="1" smtClean="0">
                        <a:latin typeface="Cambria Math" panose="02040503050406030204" pitchFamily="18" charset="0"/>
                      </a:rPr>
                      <m:t>   </m:t>
                    </m:r>
                    <m:r>
                      <a:rPr lang="en-US" sz="4000" i="1">
                        <a:latin typeface="Cambria Math" panose="02040503050406030204" pitchFamily="18" charset="0"/>
                      </a:rPr>
                      <m:t>𝐿</m:t>
                    </m:r>
                    <m:r>
                      <a:rPr lang="en-US" sz="4000" i="1">
                        <a:latin typeface="Cambria Math" panose="02040503050406030204" pitchFamily="18" charset="0"/>
                        <a:ea typeface="Cambria Math" panose="02040503050406030204" pitchFamily="18" charset="0"/>
                      </a:rPr>
                      <m:t>∈{0.1, 0.3, 0.5</m:t>
                    </m:r>
                    <m:r>
                      <a:rPr lang="en-US" sz="4000" b="0" i="1" smtClean="0">
                        <a:latin typeface="Cambria Math" panose="02040503050406030204" pitchFamily="18" charset="0"/>
                        <a:ea typeface="Cambria Math" panose="02040503050406030204" pitchFamily="18" charset="0"/>
                      </a:rPr>
                      <m:t>, 1.0</m:t>
                    </m:r>
                    <m:r>
                      <a:rPr lang="en-US" sz="4000" i="1">
                        <a:latin typeface="Cambria Math" panose="02040503050406030204" pitchFamily="18" charset="0"/>
                        <a:ea typeface="Cambria Math" panose="02040503050406030204" pitchFamily="18" charset="0"/>
                      </a:rPr>
                      <m:t>}</m:t>
                    </m:r>
                  </m:oMath>
                </a14:m>
                <a:r>
                  <a:rPr lang="en-US" sz="4000" dirty="0"/>
                  <a:t>         </a:t>
                </a:r>
                <a14:m>
                  <m:oMath xmlns:m="http://schemas.openxmlformats.org/officeDocument/2006/math">
                    <m:r>
                      <m:rPr>
                        <m:sty m:val="p"/>
                      </m:rPr>
                      <a:rPr lang="en-US" sz="4000" b="0" i="0" smtClean="0">
                        <a:latin typeface="Cambria Math" panose="02040503050406030204" pitchFamily="18" charset="0"/>
                        <a:ea typeface="Cambria Math" panose="02040503050406030204" pitchFamily="18" charset="0"/>
                      </a:rPr>
                      <m:t>Position</m:t>
                    </m:r>
                    <m:r>
                      <a:rPr lang="en-US" sz="4000" i="1">
                        <a:latin typeface="Cambria Math" panose="02040503050406030204" pitchFamily="18" charset="0"/>
                        <a:ea typeface="Cambria Math" panose="02040503050406030204" pitchFamily="18" charset="0"/>
                      </a:rPr>
                      <m:t>∈</m:t>
                    </m:r>
                    <m:d>
                      <m:dPr>
                        <m:begChr m:val="{"/>
                        <m:endChr m:val="}"/>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0, 1, 2</m:t>
                        </m:r>
                      </m:e>
                    </m:d>
                    <m:r>
                      <a:rPr lang="en-US" sz="4000" b="0" i="1" smtClean="0">
                        <a:latin typeface="Cambria Math" panose="02040503050406030204" pitchFamily="18" charset="0"/>
                        <a:ea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𝐿</m:t>
                    </m:r>
                    <m:r>
                      <a:rPr lang="en-US" sz="4000" b="0" i="1" smtClean="0">
                        <a:latin typeface="Cambria Math" panose="02040503050406030204" pitchFamily="18" charset="0"/>
                        <a:ea typeface="Cambria Math" panose="02040503050406030204" pitchFamily="18" charset="0"/>
                      </a:rPr>
                      <m:t>=0.3</m:t>
                    </m:r>
                  </m:oMath>
                </a14:m>
                <a:r>
                  <a:rPr lang="en-US" sz="4000" dirty="0"/>
                  <a:t> </a:t>
                </a:r>
                <a14:m>
                  <m:oMath xmlns:m="http://schemas.openxmlformats.org/officeDocument/2006/math">
                    <m:r>
                      <a:rPr lang="en-US" sz="4000" b="0" i="0" smtClean="0">
                        <a:latin typeface="Cambria Math" panose="02040503050406030204" pitchFamily="18" charset="0"/>
                      </a:rPr>
                      <m:t>   </m:t>
                    </m:r>
                    <m:r>
                      <a:rPr lang="en-US" sz="4000" i="1">
                        <a:latin typeface="Cambria Math" panose="02040503050406030204" pitchFamily="18" charset="0"/>
                      </a:rPr>
                      <m:t>𝐿</m:t>
                    </m:r>
                    <m:r>
                      <a:rPr lang="en-US" sz="4000" i="1">
                        <a:latin typeface="Cambria Math" panose="02040503050406030204" pitchFamily="18" charset="0"/>
                        <a:ea typeface="Cambria Math" panose="02040503050406030204" pitchFamily="18" charset="0"/>
                      </a:rPr>
                      <m:t>∈{0.1, 0.3, 0.5</m:t>
                    </m:r>
                    <m:r>
                      <a:rPr lang="en-US" sz="4000" i="1">
                        <a:latin typeface="Cambria Math" panose="02040503050406030204" pitchFamily="18" charset="0"/>
                        <a:ea typeface="Cambria Math" panose="02040503050406030204" pitchFamily="18" charset="0"/>
                      </a:rPr>
                      <m:t>, 1.0</m:t>
                    </m:r>
                    <m:r>
                      <a:rPr lang="en-US" sz="4000" b="0" i="1" smtClean="0">
                        <a:latin typeface="Cambria Math" panose="02040503050406030204" pitchFamily="18" charset="0"/>
                        <a:ea typeface="Cambria Math" panose="02040503050406030204" pitchFamily="18" charset="0"/>
                      </a:rPr>
                      <m:t>}</m:t>
                    </m:r>
                  </m:oMath>
                </a14:m>
                <a:endParaRPr lang="en-US" sz="4000" dirty="0"/>
              </a:p>
            </p:txBody>
          </p:sp>
        </mc:Choice>
        <mc:Fallback>
          <p:sp>
            <p:nvSpPr>
              <p:cNvPr id="64" name="Text Placeholder 305">
                <a:extLst>
                  <a:ext uri="{FF2B5EF4-FFF2-40B4-BE49-F238E27FC236}">
                    <a16:creationId xmlns:a16="http://schemas.microsoft.com/office/drawing/2014/main" id="{C29CD309-9F53-F44D-A6F5-18B0298BE3F8}"/>
                  </a:ext>
                </a:extLst>
              </p:cNvPr>
              <p:cNvSpPr txBox="1">
                <a:spLocks noRot="1" noChangeAspect="1" noMove="1" noResize="1" noEditPoints="1" noAdjustHandles="1" noChangeArrowheads="1" noChangeShapeType="1" noTextEdit="1"/>
              </p:cNvSpPr>
              <p:nvPr/>
            </p:nvSpPr>
            <p:spPr>
              <a:xfrm>
                <a:off x="9687196" y="19695647"/>
                <a:ext cx="17404968" cy="1371791"/>
              </a:xfrm>
              <a:prstGeom prst="rect">
                <a:avLst/>
              </a:prstGeom>
              <a:blipFill>
                <a:blip r:embed="rId9"/>
                <a:stretch>
                  <a:fillRect l="-1021" t="-7339" b="-7339"/>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BADA087B-582B-3240-964E-7705F16D546E}"/>
              </a:ext>
            </a:extLst>
          </p:cNvPr>
          <p:cNvPicPr>
            <a:picLocks noChangeAspect="1"/>
          </p:cNvPicPr>
          <p:nvPr/>
        </p:nvPicPr>
        <p:blipFill rotWithShape="1">
          <a:blip r:embed="rId10">
            <a:extLst>
              <a:ext uri="{28A0092B-C50C-407E-A947-70E740481C1C}">
                <a14:useLocalDpi xmlns:a14="http://schemas.microsoft.com/office/drawing/2010/main" val="0"/>
              </a:ext>
            </a:extLst>
          </a:blip>
          <a:srcRect l="5378" t="5102" r="9448"/>
          <a:stretch/>
        </p:blipFill>
        <p:spPr>
          <a:xfrm>
            <a:off x="9687196" y="16477180"/>
            <a:ext cx="5504929" cy="3066689"/>
          </a:xfrm>
          <a:prstGeom prst="rect">
            <a:avLst/>
          </a:prstGeom>
        </p:spPr>
      </p:pic>
      <p:pic>
        <p:nvPicPr>
          <p:cNvPr id="42" name="Picture 41">
            <a:extLst>
              <a:ext uri="{FF2B5EF4-FFF2-40B4-BE49-F238E27FC236}">
                <a16:creationId xmlns:a16="http://schemas.microsoft.com/office/drawing/2014/main" id="{9E3BB961-452D-3F46-884E-B8D62D7C6BD8}"/>
              </a:ext>
            </a:extLst>
          </p:cNvPr>
          <p:cNvPicPr>
            <a:picLocks noChangeAspect="1"/>
          </p:cNvPicPr>
          <p:nvPr/>
        </p:nvPicPr>
        <p:blipFill rotWithShape="1">
          <a:blip r:embed="rId11">
            <a:extLst>
              <a:ext uri="{28A0092B-C50C-407E-A947-70E740481C1C}">
                <a14:useLocalDpi xmlns:a14="http://schemas.microsoft.com/office/drawing/2010/main" val="0"/>
              </a:ext>
            </a:extLst>
          </a:blip>
          <a:srcRect l="5429" t="6325" r="7941" b="1138"/>
          <a:stretch/>
        </p:blipFill>
        <p:spPr>
          <a:xfrm>
            <a:off x="21292666" y="16573531"/>
            <a:ext cx="5561338" cy="2970338"/>
          </a:xfrm>
          <a:prstGeom prst="rect">
            <a:avLst/>
          </a:prstGeom>
        </p:spPr>
      </p:pic>
      <p:sp>
        <p:nvSpPr>
          <p:cNvPr id="73" name="Text Placeholder 305">
            <a:extLst>
              <a:ext uri="{FF2B5EF4-FFF2-40B4-BE49-F238E27FC236}">
                <a16:creationId xmlns:a16="http://schemas.microsoft.com/office/drawing/2014/main" id="{177C5E22-2999-4A4F-9E77-B8532C32A3CC}"/>
              </a:ext>
            </a:extLst>
          </p:cNvPr>
          <p:cNvSpPr txBox="1">
            <a:spLocks/>
          </p:cNvSpPr>
          <p:nvPr/>
        </p:nvSpPr>
        <p:spPr>
          <a:xfrm>
            <a:off x="27569332" y="18849573"/>
            <a:ext cx="8822284" cy="3307705"/>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sz="3200" dirty="0"/>
              <a:t>[1] Research Paper: Certified Robustness to Adversarial Examples with Differential Privacy</a:t>
            </a:r>
            <a:br>
              <a:rPr lang="en-US" sz="3200" dirty="0"/>
            </a:br>
            <a:r>
              <a:rPr lang="en-US" sz="3200" dirty="0"/>
              <a:t>Code Source: </a:t>
            </a:r>
            <a:r>
              <a:rPr lang="en-US" sz="2800" dirty="0">
                <a:hlinkClick r:id="rId12"/>
              </a:rPr>
              <a:t>https://github.com/columbia/pixeldp</a:t>
            </a:r>
            <a:br>
              <a:rPr lang="en-US" sz="2800" dirty="0"/>
            </a:br>
            <a:r>
              <a:rPr lang="en-US" sz="3200" dirty="0"/>
              <a:t>[2] Research Paper: Towards Evaluating the Robustness of Neural Networks </a:t>
            </a:r>
          </a:p>
          <a:p>
            <a:endParaRPr lang="en-US" sz="3200" dirty="0"/>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2350</TotalTime>
  <Words>626</Words>
  <Application>Microsoft Macintosh PowerPoint</Application>
  <PresentationFormat>Custom</PresentationFormat>
  <Paragraphs>28</Paragraphs>
  <Slides>1</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3" baseType="lpstr">
      <vt:lpstr>等线</vt:lpstr>
      <vt:lpstr>Arial</vt:lpstr>
      <vt:lpstr>Calibri</vt:lpstr>
      <vt:lpstr>Calibri Light</vt:lpstr>
      <vt:lpstr>Cambria Math</vt:lpstr>
      <vt:lpstr>Times New Roman</vt:lpstr>
      <vt:lpstr>Trebuchet MS</vt:lpstr>
      <vt:lpstr>PosterPresentations.com-36x60-Template-V3</vt:lpstr>
      <vt:lpstr>1_Classic 3 Columns</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Hao, Xintong</cp:lastModifiedBy>
  <cp:revision>79</cp:revision>
  <cp:lastPrinted>2018-12-08T16:02:28Z</cp:lastPrinted>
  <dcterms:created xsi:type="dcterms:W3CDTF">2012-02-06T18:46:22Z</dcterms:created>
  <dcterms:modified xsi:type="dcterms:W3CDTF">2018-12-08T16:03:36Z</dcterms:modified>
</cp:coreProperties>
</file>