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8" r:id="rId1"/>
    <p:sldMasterId id="2147483710" r:id="rId2"/>
  </p:sldMasterIdLst>
  <p:notesMasterIdLst>
    <p:notesMasterId r:id="rId26"/>
  </p:notesMasterIdLst>
  <p:handoutMasterIdLst>
    <p:handoutMasterId r:id="rId27"/>
  </p:handoutMasterIdLst>
  <p:sldIdLst>
    <p:sldId id="288" r:id="rId3"/>
    <p:sldId id="289" r:id="rId4"/>
    <p:sldId id="259" r:id="rId5"/>
    <p:sldId id="271" r:id="rId6"/>
    <p:sldId id="260" r:id="rId7"/>
    <p:sldId id="261" r:id="rId8"/>
    <p:sldId id="272" r:id="rId9"/>
    <p:sldId id="279" r:id="rId10"/>
    <p:sldId id="263" r:id="rId11"/>
    <p:sldId id="280" r:id="rId12"/>
    <p:sldId id="273" r:id="rId13"/>
    <p:sldId id="264" r:id="rId14"/>
    <p:sldId id="265" r:id="rId15"/>
    <p:sldId id="274" r:id="rId16"/>
    <p:sldId id="276" r:id="rId17"/>
    <p:sldId id="281" r:id="rId18"/>
    <p:sldId id="290" r:id="rId19"/>
    <p:sldId id="266" r:id="rId20"/>
    <p:sldId id="267" r:id="rId21"/>
    <p:sldId id="275" r:id="rId22"/>
    <p:sldId id="268" r:id="rId23"/>
    <p:sldId id="269" r:id="rId24"/>
    <p:sldId id="283" r:id="rId25"/>
  </p:sldIdLst>
  <p:sldSz cx="10080625" cy="7559675"/>
  <p:notesSz cx="7772400" cy="10058400"/>
  <p:defaultTextStyle>
    <a:defPPr>
      <a:defRPr lang="en-GB"/>
    </a:defPPr>
    <a:lvl1pPr algn="l" defTabSz="45701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642" indent="-285632" algn="l" defTabSz="45701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2524" indent="-228506" algn="l" defTabSz="45701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99537" indent="-228506" algn="l" defTabSz="45701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6547" indent="-228506" algn="l" defTabSz="45701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052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06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07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08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CC66FF"/>
    <a:srgbClr val="6666FF"/>
    <a:srgbClr val="FF9999"/>
    <a:srgbClr val="CC00FF"/>
    <a:srgbClr val="99CC00"/>
    <a:srgbClr val="00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416" y="-90"/>
      </p:cViewPr>
      <p:guideLst>
        <p:guide orient="horz" pos="2429"/>
        <p:guide pos="288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572"/>
    </p:cViewPr>
  </p:sorterViewPr>
  <p:notesViewPr>
    <p:cSldViewPr snapToGrid="0" snapToObject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1D2E2-14F4-9B4B-B8AC-082633739CD5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14246-3123-2640-8CA2-8189A9DF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717951B-8CFE-4F77-B6EE-CC51BEF17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1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642" indent="-285632" algn="l" defTabSz="45701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524" indent="-228506" algn="l" defTabSz="45701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537" indent="-228506" algn="l" defTabSz="45701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6547" indent="-228506" algn="l" defTabSz="45701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052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EDBE87-ECA2-48E8-8DCE-FC45C7C9027F}" type="slidenum">
              <a:rPr lang="en-US"/>
              <a:pPr/>
              <a:t>1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E4675F-1A58-473C-B658-71A9F7487986}" type="slidenum">
              <a:rPr lang="en-US"/>
              <a:pPr/>
              <a:t>13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EDBE87-ECA2-48E8-8DCE-FC45C7C9027F}" type="slidenum">
              <a:rPr lang="en-US"/>
              <a:pPr/>
              <a:t>14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E98E04-5A82-4DDD-BD69-B20DF565BFFC}" type="slidenum">
              <a:rPr lang="en-US"/>
              <a:pPr/>
              <a:t>18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248753-6D22-41EE-8A3C-9EA8815997D3}" type="slidenum">
              <a:rPr lang="en-US"/>
              <a:pPr/>
              <a:t>19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EDBE87-ECA2-48E8-8DCE-FC45C7C9027F}" type="slidenum">
              <a:rPr lang="en-US"/>
              <a:pPr/>
              <a:t>20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B1167F-BA79-4523-8EA3-D64734E36E60}" type="slidenum">
              <a:rPr lang="en-US"/>
              <a:pPr/>
              <a:t>21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182732-DB67-481B-9E4D-384FD03197AA}" type="slidenum">
              <a:rPr lang="en-US"/>
              <a:pPr/>
              <a:t>22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D4C3-CE2B-4617-867D-D8E460E03C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EEAE36-8C1C-47EE-A58D-33A885BFAFED}" type="slidenum">
              <a:rPr lang="en-US"/>
              <a:pPr/>
              <a:t>5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C61DAE-A571-46BE-9E78-B609B71167D4}" type="slidenum">
              <a:rPr lang="en-US"/>
              <a:pPr/>
              <a:t>6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EDBE87-ECA2-48E8-8DCE-FC45C7C9027F}" type="slidenum">
              <a:rPr lang="en-US"/>
              <a:pPr/>
              <a:t>7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1231B-B4CF-43B1-B97D-35D4E6B6BFFD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D97221-371C-450A-9CB4-38E44119E201}" type="slidenum">
              <a:rPr lang="en-US"/>
              <a:pPr/>
              <a:t>9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EDBE87-ECA2-48E8-8DCE-FC45C7C9027F}" type="slidenum">
              <a:rPr lang="en-US"/>
              <a:pPr/>
              <a:t>11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5B1DB-DE07-48FA-BD86-3A43642A84A4}" type="slidenum">
              <a:rPr lang="en-US"/>
              <a:pPr/>
              <a:t>12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6"/>
          <p:cNvSpPr txBox="1">
            <a:spLocks noChangeArrowheads="1"/>
          </p:cNvSpPr>
          <p:nvPr userDrawn="1"/>
        </p:nvSpPr>
        <p:spPr bwMode="auto">
          <a:xfrm>
            <a:off x="745547" y="4768545"/>
            <a:ext cx="8530029" cy="871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2000" i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ＭＳ Ｐゴシック" charset="-128"/>
            </a:endParaRPr>
          </a:p>
          <a:p>
            <a:pPr defTabSz="914400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00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4" name="Picture 98" descr="coe-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6" y="5844049"/>
            <a:ext cx="3314706" cy="94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3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390275" y="3069368"/>
            <a:ext cx="9214321" cy="671971"/>
          </a:xfrm>
        </p:spPr>
        <p:txBody>
          <a:bodyPr anchorCtr="1">
            <a:spAutoFit/>
          </a:bodyPr>
          <a:lstStyle>
            <a:lvl1pPr algn="ctr">
              <a:defRPr sz="37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087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C7716-A23E-4FED-BCBC-DE78F5A51459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6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246740"/>
            <a:ext cx="6869175" cy="667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B074-621D-407B-8869-C84D2D885BF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0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6"/>
          <p:cNvSpPr txBox="1">
            <a:spLocks noChangeArrowheads="1"/>
          </p:cNvSpPr>
          <p:nvPr userDrawn="1"/>
        </p:nvSpPr>
        <p:spPr bwMode="auto">
          <a:xfrm>
            <a:off x="745547" y="4768545"/>
            <a:ext cx="8530029" cy="871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2000" i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ＭＳ Ｐゴシック" charset="-128"/>
            </a:endParaRPr>
          </a:p>
          <a:p>
            <a:pPr defTabSz="914400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00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4" name="Picture 98" descr="coe-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6" y="5844049"/>
            <a:ext cx="3314706" cy="94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3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390275" y="3069368"/>
            <a:ext cx="9214321" cy="671971"/>
          </a:xfrm>
        </p:spPr>
        <p:txBody>
          <a:bodyPr anchorCtr="1">
            <a:spAutoFit/>
          </a:bodyPr>
          <a:lstStyle>
            <a:lvl1pPr algn="ctr">
              <a:defRPr sz="37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014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9DB3D-6D36-41B1-B5D6-2DA40B15D957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DFFBC-B96E-4EAC-8CEB-87D62222C7F4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5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562683"/>
            <a:ext cx="4606286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571" y="1562683"/>
            <a:ext cx="4608035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FF7D5-ED32-469E-AE03-B2BE430A2C76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5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151CC-9FFB-45BB-85D5-86C032FD1458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6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7D15-C262-4ED0-9E5E-CF4A35BB834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96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E247-B1FD-4E10-A830-90BE8839EAFA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65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31090-283B-4803-B6E6-2392E23CA510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9DB3D-6D36-41B1-B5D6-2DA40B15D957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90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F867D-4FC8-4C6E-BAA9-48BEA6027CB2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89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C7716-A23E-4FED-BCBC-DE78F5A51459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68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246740"/>
            <a:ext cx="6869175" cy="667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B074-621D-407B-8869-C84D2D885BF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DFFBC-B96E-4EAC-8CEB-87D62222C7F4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4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562683"/>
            <a:ext cx="4606286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571" y="1562683"/>
            <a:ext cx="4608035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FF7D5-ED32-469E-AE03-B2BE430A2C76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151CC-9FFB-45BB-85D5-86C032FD1458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2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7D15-C262-4ED0-9E5E-CF4A35BB834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E247-B1FD-4E10-A830-90BE8839EAFA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31090-283B-4803-B6E6-2392E23CA510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0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F867D-4FC8-4C6E-BAA9-48BEA6027CB2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4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88524" y="246740"/>
            <a:ext cx="9373581" cy="10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4006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75" y="1562683"/>
            <a:ext cx="9382331" cy="53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4119" name="Rectangle 151"/>
          <p:cNvSpPr>
            <a:spLocks noChangeArrowheads="1"/>
          </p:cNvSpPr>
          <p:nvPr userDrawn="1"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miter lim="800000"/>
            <a:headEnd/>
            <a:tailEnd/>
          </a:ln>
          <a:effectLst>
            <a:outerShdw blurRad="63500" dist="12700" algn="ctr" rotWithShape="0">
              <a:srgbClr val="000000">
                <a:alpha val="74998"/>
              </a:srgbClr>
            </a:outerShdw>
          </a:effectLst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5" name="Rectangle 157"/>
          <p:cNvSpPr>
            <a:spLocks noChangeArrowheads="1"/>
          </p:cNvSpPr>
          <p:nvPr userDrawn="1"/>
        </p:nvSpPr>
        <p:spPr bwMode="auto">
          <a:xfrm>
            <a:off x="0" y="7302437"/>
            <a:ext cx="8722541" cy="257238"/>
          </a:xfrm>
          <a:prstGeom prst="rect">
            <a:avLst/>
          </a:prstGeom>
          <a:gradFill rotWithShape="1">
            <a:gsLst>
              <a:gs pos="0">
                <a:srgbClr val="002448">
                  <a:gamma/>
                  <a:shade val="46275"/>
                  <a:invGamma/>
                </a:srgbClr>
              </a:gs>
              <a:gs pos="100000">
                <a:srgbClr val="00244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7" name="Rectangle 159"/>
          <p:cNvSpPr>
            <a:spLocks noChangeArrowheads="1"/>
          </p:cNvSpPr>
          <p:nvPr userDrawn="1"/>
        </p:nvSpPr>
        <p:spPr bwMode="auto">
          <a:xfrm>
            <a:off x="11112" y="7326936"/>
            <a:ext cx="6884873" cy="224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SCHOOL OF ELECTRICAL AND COMPUTER ENGINEERING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SCHOOL OF COMPUTER SCIENCE | GEORGIA </a:t>
            </a: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INSTITUTE OF TECHNOLOGY</a:t>
            </a:r>
          </a:p>
        </p:txBody>
      </p:sp>
      <p:sp>
        <p:nvSpPr>
          <p:cNvPr id="84128" name="Rectangle 160"/>
          <p:cNvSpPr>
            <a:spLocks noChangeArrowheads="1"/>
          </p:cNvSpPr>
          <p:nvPr userDrawn="1"/>
        </p:nvSpPr>
        <p:spPr bwMode="auto">
          <a:xfrm>
            <a:off x="0" y="1"/>
            <a:ext cx="10080625" cy="255489"/>
          </a:xfrm>
          <a:prstGeom prst="rect">
            <a:avLst/>
          </a:prstGeom>
          <a:gradFill rotWithShape="1">
            <a:gsLst>
              <a:gs pos="0">
                <a:srgbClr val="002448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064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9299" y="7265987"/>
            <a:ext cx="392113" cy="2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0397" rIns="0" bIns="503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FFFFFF"/>
                </a:solidFill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fld id="{6D5DE730-85A1-43BF-B6EE-EC72C0E83D27}" type="slidenum">
              <a:rPr lang="en-US" smtClean="0">
                <a:latin typeface="Tahoma" pitchFamily="34" charset="0"/>
                <a:ea typeface="ＭＳ Ｐゴシック" charset="-128"/>
              </a:rPr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en-US" dirty="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774112" y="7297737"/>
            <a:ext cx="847282" cy="23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 smtClean="0">
                <a:solidFill>
                  <a:srgbClr val="FFFFFF"/>
                </a:solidFill>
              </a:rPr>
              <a:t>MANIFOLD</a:t>
            </a:r>
          </a:p>
        </p:txBody>
      </p:sp>
    </p:spTree>
    <p:extLst>
      <p:ext uri="{BB962C8B-B14F-4D97-AF65-F5344CB8AC3E}">
        <p14:creationId xmlns:p14="http://schemas.microsoft.com/office/powerpoint/2010/main" val="24220415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/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503972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4240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 sz="2600">
          <a:solidFill>
            <a:srgbClr val="080808"/>
          </a:solidFill>
          <a:effectLst/>
          <a:latin typeface="+mn-lt"/>
          <a:ea typeface="ＭＳ Ｐゴシック" charset="-128"/>
          <a:cs typeface="+mn-cs"/>
        </a:defRPr>
      </a:lvl1pPr>
      <a:lvl2pPr marL="572218" indent="-194240" algn="l" rtl="0" eaLnBrk="0" fontAlgn="base" hangingPunct="0">
        <a:spcBef>
          <a:spcPct val="20000"/>
        </a:spcBef>
        <a:spcAft>
          <a:spcPct val="0"/>
        </a:spcAft>
        <a:buClr>
          <a:srgbClr val="002448"/>
        </a:buClr>
        <a:buSzPct val="65000"/>
        <a:buFont typeface="Wingdings" pitchFamily="2" charset="2"/>
        <a:buChar char="n"/>
        <a:defRPr sz="2200">
          <a:solidFill>
            <a:srgbClr val="080808"/>
          </a:solidFill>
          <a:effectLst/>
          <a:latin typeface="+mn-lt"/>
          <a:ea typeface="ＭＳ Ｐゴシック" charset="-128"/>
        </a:defRPr>
      </a:lvl2pPr>
      <a:lvl3pPr marL="950197" indent="-19424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3pPr>
      <a:lvl4pPr marL="1328176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4pPr>
      <a:lvl5pPr marL="1637908" indent="-1837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5pPr>
      <a:lvl6pPr marL="2141879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45851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9822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53794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88524" y="246740"/>
            <a:ext cx="9373581" cy="10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4006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75" y="1562683"/>
            <a:ext cx="9382331" cy="53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4119" name="Rectangle 151"/>
          <p:cNvSpPr>
            <a:spLocks noChangeArrowheads="1"/>
          </p:cNvSpPr>
          <p:nvPr userDrawn="1"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miter lim="800000"/>
            <a:headEnd/>
            <a:tailEnd/>
          </a:ln>
          <a:effectLst>
            <a:outerShdw blurRad="63500" dist="12700" algn="ctr" rotWithShape="0">
              <a:srgbClr val="000000">
                <a:alpha val="74998"/>
              </a:srgbClr>
            </a:outerShdw>
          </a:effectLst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5" name="Rectangle 157"/>
          <p:cNvSpPr>
            <a:spLocks noChangeArrowheads="1"/>
          </p:cNvSpPr>
          <p:nvPr userDrawn="1"/>
        </p:nvSpPr>
        <p:spPr bwMode="auto">
          <a:xfrm>
            <a:off x="0" y="7302437"/>
            <a:ext cx="8722541" cy="257238"/>
          </a:xfrm>
          <a:prstGeom prst="rect">
            <a:avLst/>
          </a:prstGeom>
          <a:gradFill rotWithShape="1">
            <a:gsLst>
              <a:gs pos="0">
                <a:srgbClr val="002448">
                  <a:gamma/>
                  <a:shade val="46275"/>
                  <a:invGamma/>
                </a:srgbClr>
              </a:gs>
              <a:gs pos="100000">
                <a:srgbClr val="00244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7" name="Rectangle 159"/>
          <p:cNvSpPr>
            <a:spLocks noChangeArrowheads="1"/>
          </p:cNvSpPr>
          <p:nvPr userDrawn="1"/>
        </p:nvSpPr>
        <p:spPr bwMode="auto">
          <a:xfrm>
            <a:off x="11112" y="7326936"/>
            <a:ext cx="6884873" cy="224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SCHOOL OF ELECTRICAL AND COMPUTER ENGINEERING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SCHOOL OF COMPUTER SCIENCE | GEORGIA </a:t>
            </a: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INSTITUTE OF TECHNOLOGY</a:t>
            </a:r>
          </a:p>
        </p:txBody>
      </p:sp>
      <p:sp>
        <p:nvSpPr>
          <p:cNvPr id="84128" name="Rectangle 160"/>
          <p:cNvSpPr>
            <a:spLocks noChangeArrowheads="1"/>
          </p:cNvSpPr>
          <p:nvPr userDrawn="1"/>
        </p:nvSpPr>
        <p:spPr bwMode="auto">
          <a:xfrm>
            <a:off x="0" y="1"/>
            <a:ext cx="10080625" cy="255489"/>
          </a:xfrm>
          <a:prstGeom prst="rect">
            <a:avLst/>
          </a:prstGeom>
          <a:gradFill rotWithShape="1">
            <a:gsLst>
              <a:gs pos="0">
                <a:srgbClr val="002448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064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9299" y="7265987"/>
            <a:ext cx="392113" cy="2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0397" rIns="0" bIns="503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FFFFFF"/>
                </a:solidFill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fld id="{6D5DE730-85A1-43BF-B6EE-EC72C0E83D27}" type="slidenum">
              <a:rPr lang="en-US" smtClean="0">
                <a:latin typeface="Tahoma" pitchFamily="34" charset="0"/>
                <a:ea typeface="ＭＳ Ｐゴシック" charset="-128"/>
              </a:rPr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en-US" dirty="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774112" y="7297737"/>
            <a:ext cx="847282" cy="23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 smtClean="0">
                <a:solidFill>
                  <a:srgbClr val="FFFFFF"/>
                </a:solidFill>
              </a:rPr>
              <a:t>MANIFOLD</a:t>
            </a:r>
          </a:p>
        </p:txBody>
      </p:sp>
    </p:spTree>
    <p:extLst>
      <p:ext uri="{BB962C8B-B14F-4D97-AF65-F5344CB8AC3E}">
        <p14:creationId xmlns:p14="http://schemas.microsoft.com/office/powerpoint/2010/main" val="18097142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/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503972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4240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 sz="2600">
          <a:solidFill>
            <a:srgbClr val="080808"/>
          </a:solidFill>
          <a:effectLst/>
          <a:latin typeface="+mn-lt"/>
          <a:ea typeface="ＭＳ Ｐゴシック" charset="-128"/>
          <a:cs typeface="+mn-cs"/>
        </a:defRPr>
      </a:lvl1pPr>
      <a:lvl2pPr marL="572218" indent="-194240" algn="l" rtl="0" eaLnBrk="0" fontAlgn="base" hangingPunct="0">
        <a:spcBef>
          <a:spcPct val="20000"/>
        </a:spcBef>
        <a:spcAft>
          <a:spcPct val="0"/>
        </a:spcAft>
        <a:buClr>
          <a:srgbClr val="002448"/>
        </a:buClr>
        <a:buSzPct val="65000"/>
        <a:buFont typeface="Wingdings" pitchFamily="2" charset="2"/>
        <a:buChar char="n"/>
        <a:defRPr sz="2200">
          <a:solidFill>
            <a:srgbClr val="080808"/>
          </a:solidFill>
          <a:effectLst/>
          <a:latin typeface="+mn-lt"/>
          <a:ea typeface="ＭＳ Ｐゴシック" charset="-128"/>
        </a:defRPr>
      </a:lvl2pPr>
      <a:lvl3pPr marL="950197" indent="-19424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3pPr>
      <a:lvl4pPr marL="1328176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4pPr>
      <a:lvl5pPr marL="1637908" indent="-1837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5pPr>
      <a:lvl6pPr marL="2141879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45851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9822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53794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ece.gatech.edu/repos/Manifold/trunk" TargetMode="External"/><Relationship Id="rId2" Type="http://schemas.openxmlformats.org/officeDocument/2006/relationships/hyperlink" Target="http://manifold.gatech.edu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03-emulation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07975"/>
            <a:ext cx="9070975" cy="1250950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/>
              <a:t>Manifold Execution Model and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179637"/>
            <a:ext cx="9070975" cy="4241800"/>
          </a:xfrm>
          <a:ln/>
        </p:spPr>
        <p:txBody>
          <a:bodyPr/>
          <a:lstStyle/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>
                <a:solidFill>
                  <a:srgbClr val="3366FF"/>
                </a:solidFill>
              </a:rPr>
              <a:t>Execution model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Software architecture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Simulation kernel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Manifold component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Building system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61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75" y="5288279"/>
            <a:ext cx="9382331" cy="1600201"/>
          </a:xfrm>
        </p:spPr>
        <p:txBody>
          <a:bodyPr/>
          <a:lstStyle/>
          <a:p>
            <a:r>
              <a:rPr lang="en-US" dirty="0" smtClean="0"/>
              <a:t>How to get the code?</a:t>
            </a:r>
          </a:p>
          <a:p>
            <a:pPr lvl="1"/>
            <a:r>
              <a:rPr lang="en-US" dirty="0" smtClean="0"/>
              <a:t>Distribution package: </a:t>
            </a:r>
            <a:r>
              <a:rPr lang="en-US" dirty="0" smtClean="0">
                <a:hlinkClick r:id="rId2"/>
              </a:rPr>
              <a:t>http://manifold.gatech.edu/download</a:t>
            </a:r>
            <a:endParaRPr lang="en-US" dirty="0" smtClean="0"/>
          </a:p>
          <a:p>
            <a:pPr lvl="1"/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https://svn.ece.gatech.edu/repos/Manifold/trunk</a:t>
            </a:r>
            <a:endParaRPr lang="en-US" dirty="0" smtClean="0"/>
          </a:p>
          <a:p>
            <a:pPr marL="37797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10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291445"/>
            <a:ext cx="7711440" cy="344158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ode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|... doc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|... kernel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|... models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    |... cache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    |... cross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    |...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nergy_introspector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    |... memory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    |... network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    |... processor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|... simulator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|...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(common micro-architecture classes)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|...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(utility programs)</a:t>
            </a:r>
          </a:p>
        </p:txBody>
      </p:sp>
    </p:spTree>
    <p:extLst>
      <p:ext uri="{BB962C8B-B14F-4D97-AF65-F5344CB8AC3E}">
        <p14:creationId xmlns:p14="http://schemas.microsoft.com/office/powerpoint/2010/main" val="32056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07975"/>
            <a:ext cx="9070975" cy="1250950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/>
              <a:t>Manifold Execution Model and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179637"/>
            <a:ext cx="9070975" cy="4241800"/>
          </a:xfrm>
          <a:ln/>
        </p:spPr>
        <p:txBody>
          <a:bodyPr/>
          <a:lstStyle/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Execution model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Software architecture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>
                <a:solidFill>
                  <a:srgbClr val="3366FF"/>
                </a:solidFill>
              </a:rPr>
              <a:t>Simulation kernel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Manifold component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Building system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11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68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46075"/>
            <a:ext cx="9070975" cy="568325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3200" dirty="0"/>
              <a:t>Simulation Kernel (1/2)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67237" y="4648199"/>
            <a:ext cx="9070975" cy="2392459"/>
          </a:xfrm>
          <a:ln/>
        </p:spPr>
        <p:txBody>
          <a:bodyPr/>
          <a:lstStyle/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 smtClean="0"/>
              <a:t>Simulation </a:t>
            </a:r>
            <a:r>
              <a:rPr lang="en-US" dirty="0"/>
              <a:t>Kernel 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provides facilities for creating / connecting components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provides clock related functionalities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Encapsulates parallel discrete-event simulation (PDES) </a:t>
            </a:r>
            <a:r>
              <a:rPr lang="en-US" dirty="0" smtClean="0"/>
              <a:t>services</a:t>
            </a:r>
          </a:p>
          <a:p>
            <a:pPr marL="1241067" lvl="2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 smtClean="0"/>
              <a:t>Transparent synchronization between parallel LPs</a:t>
            </a:r>
          </a:p>
          <a:p>
            <a:pPr marL="1241067" lvl="2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 smtClean="0"/>
              <a:t>All event management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81200" y="860732"/>
            <a:ext cx="7810213" cy="3787468"/>
            <a:chOff x="219423" y="1660565"/>
            <a:chExt cx="7813236" cy="4639850"/>
          </a:xfrm>
        </p:grpSpPr>
        <p:grpSp>
          <p:nvGrpSpPr>
            <p:cNvPr id="77" name="Group 76"/>
            <p:cNvGrpSpPr/>
            <p:nvPr/>
          </p:nvGrpSpPr>
          <p:grpSpPr>
            <a:xfrm>
              <a:off x="3436727" y="3633905"/>
              <a:ext cx="1110105" cy="528147"/>
              <a:chOff x="7633485" y="2941637"/>
              <a:chExt cx="1110105" cy="528147"/>
            </a:xfrm>
            <a:solidFill>
              <a:srgbClr val="FF9999"/>
            </a:solidFill>
          </p:grpSpPr>
          <p:sp>
            <p:nvSpPr>
              <p:cNvPr id="142" name="Rectangle 141"/>
              <p:cNvSpPr/>
              <p:nvPr/>
            </p:nvSpPr>
            <p:spPr bwMode="auto">
              <a:xfrm>
                <a:off x="7633485" y="2941637"/>
                <a:ext cx="1110105" cy="528147"/>
              </a:xfrm>
              <a:prstGeom prst="rect">
                <a:avLst/>
              </a:prstGeom>
              <a:grpFill/>
              <a:ln w="12700" cap="flat" cmpd="sng" algn="ctr">
                <a:solidFill>
                  <a:srgbClr val="080808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 err="1" smtClean="0">
                    <a:solidFill>
                      <a:srgbClr val="000000"/>
                    </a:solidFill>
                  </a:rPr>
                  <a:t>Qsim</a:t>
                </a:r>
                <a:endParaRPr lang="en-US" sz="1400" dirty="0" smtClean="0">
                  <a:solidFill>
                    <a:srgbClr val="00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proxy</a:t>
                </a:r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8273484" y="3006670"/>
                <a:ext cx="369447" cy="398079"/>
                <a:chOff x="7996094" y="4515485"/>
                <a:chExt cx="369447" cy="398079"/>
              </a:xfrm>
              <a:grpFill/>
            </p:grpSpPr>
            <p:sp>
              <p:nvSpPr>
                <p:cNvPr id="144" name="Freeform 143"/>
                <p:cNvSpPr/>
                <p:nvPr/>
              </p:nvSpPr>
              <p:spPr bwMode="auto">
                <a:xfrm>
                  <a:off x="7996094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5" name="Freeform 144"/>
                <p:cNvSpPr/>
                <p:nvPr/>
              </p:nvSpPr>
              <p:spPr bwMode="auto">
                <a:xfrm>
                  <a:off x="8140486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6" name="Freeform 145"/>
                <p:cNvSpPr/>
                <p:nvPr/>
              </p:nvSpPr>
              <p:spPr bwMode="auto">
                <a:xfrm>
                  <a:off x="8277977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1263510" y="3617457"/>
              <a:ext cx="1110105" cy="528147"/>
              <a:chOff x="7633485" y="2941637"/>
              <a:chExt cx="1110105" cy="528147"/>
            </a:xfrm>
            <a:solidFill>
              <a:srgbClr val="FF9999"/>
            </a:solidFill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33485" y="2941637"/>
                <a:ext cx="1110105" cy="528147"/>
              </a:xfrm>
              <a:prstGeom prst="rect">
                <a:avLst/>
              </a:prstGeom>
              <a:grpFill/>
              <a:ln w="12700" cap="flat" cmpd="sng" algn="ctr">
                <a:solidFill>
                  <a:srgbClr val="080808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 err="1" smtClean="0">
                    <a:solidFill>
                      <a:srgbClr val="000000"/>
                    </a:solidFill>
                  </a:rPr>
                  <a:t>Qsim</a:t>
                </a:r>
                <a:endParaRPr lang="en-US" sz="1400" dirty="0" smtClean="0">
                  <a:solidFill>
                    <a:srgbClr val="00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proxy</a:t>
                </a: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8273484" y="3006670"/>
                <a:ext cx="369447" cy="398079"/>
                <a:chOff x="7996094" y="4515485"/>
                <a:chExt cx="369447" cy="398079"/>
              </a:xfrm>
              <a:grpFill/>
            </p:grpSpPr>
            <p:sp>
              <p:nvSpPr>
                <p:cNvPr id="139" name="Freeform 138"/>
                <p:cNvSpPr/>
                <p:nvPr/>
              </p:nvSpPr>
              <p:spPr bwMode="auto">
                <a:xfrm>
                  <a:off x="7996094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0" name="Freeform 139"/>
                <p:cNvSpPr/>
                <p:nvPr/>
              </p:nvSpPr>
              <p:spPr bwMode="auto">
                <a:xfrm>
                  <a:off x="8140486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1" name="Freeform 140"/>
                <p:cNvSpPr/>
                <p:nvPr/>
              </p:nvSpPr>
              <p:spPr bwMode="auto">
                <a:xfrm>
                  <a:off x="8277977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614954" y="1660565"/>
              <a:ext cx="4495800" cy="1494494"/>
              <a:chOff x="2381141" y="1570037"/>
              <a:chExt cx="4495800" cy="1494494"/>
            </a:xfrm>
          </p:grpSpPr>
          <p:sp>
            <p:nvSpPr>
              <p:cNvPr id="124" name="Rectangle 123"/>
              <p:cNvSpPr/>
              <p:nvPr/>
            </p:nvSpPr>
            <p:spPr bwMode="auto">
              <a:xfrm>
                <a:off x="2381141" y="1570037"/>
                <a:ext cx="4495800" cy="1494494"/>
              </a:xfrm>
              <a:prstGeom prst="rect">
                <a:avLst/>
              </a:prstGeom>
              <a:solidFill>
                <a:srgbClr val="FF9999"/>
              </a:solidFill>
              <a:ln w="12700" cap="flat" cmpd="sng" algn="ctr">
                <a:solidFill>
                  <a:srgbClr val="080808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4068908" y="1700292"/>
                <a:ext cx="1295399" cy="305071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application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2564114" y="2073931"/>
                <a:ext cx="4129852" cy="32385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Linux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2762140" y="2397781"/>
                <a:ext cx="755651" cy="547960"/>
                <a:chOff x="2762140" y="2550181"/>
                <a:chExt cx="755651" cy="547960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2762140" y="2774291"/>
                  <a:ext cx="755651" cy="32385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VCPU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36" name="Straight Connector 135"/>
                <p:cNvCxnSpPr>
                  <a:endCxn id="135" idx="0"/>
                </p:cNvCxnSpPr>
                <p:nvPr/>
              </p:nvCxnSpPr>
              <p:spPr bwMode="auto">
                <a:xfrm>
                  <a:off x="3139965" y="2550181"/>
                  <a:ext cx="1" cy="2241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128" name="TextBox 127"/>
              <p:cNvSpPr txBox="1"/>
              <p:nvPr/>
            </p:nvSpPr>
            <p:spPr>
              <a:xfrm>
                <a:off x="4446370" y="2509836"/>
                <a:ext cx="1119153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</a:rPr>
                  <a:t>Virtual CPU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3670191" y="2397781"/>
                <a:ext cx="755651" cy="547960"/>
                <a:chOff x="2762140" y="2550181"/>
                <a:chExt cx="755651" cy="547960"/>
              </a:xfrm>
            </p:grpSpPr>
            <p:sp>
              <p:nvSpPr>
                <p:cNvPr id="133" name="Rectangle 132"/>
                <p:cNvSpPr/>
                <p:nvPr/>
              </p:nvSpPr>
              <p:spPr bwMode="auto">
                <a:xfrm>
                  <a:off x="2762140" y="2774291"/>
                  <a:ext cx="755651" cy="32385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VCPU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34" name="Straight Connector 133"/>
                <p:cNvCxnSpPr>
                  <a:endCxn id="133" idx="0"/>
                </p:cNvCxnSpPr>
                <p:nvPr/>
              </p:nvCxnSpPr>
              <p:spPr bwMode="auto">
                <a:xfrm>
                  <a:off x="3139965" y="2550181"/>
                  <a:ext cx="1" cy="2241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grpSp>
            <p:nvGrpSpPr>
              <p:cNvPr id="130" name="Group 129"/>
              <p:cNvGrpSpPr/>
              <p:nvPr/>
            </p:nvGrpSpPr>
            <p:grpSpPr>
              <a:xfrm>
                <a:off x="5829228" y="2420553"/>
                <a:ext cx="755651" cy="547960"/>
                <a:chOff x="2762140" y="2550181"/>
                <a:chExt cx="755651" cy="547960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2762140" y="2774291"/>
                  <a:ext cx="755651" cy="32385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VCPU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32" name="Straight Connector 131"/>
                <p:cNvCxnSpPr>
                  <a:endCxn id="131" idx="0"/>
                </p:cNvCxnSpPr>
                <p:nvPr/>
              </p:nvCxnSpPr>
              <p:spPr bwMode="auto">
                <a:xfrm>
                  <a:off x="3139965" y="2550181"/>
                  <a:ext cx="1" cy="2241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</p:grpSp>
        <p:grpSp>
          <p:nvGrpSpPr>
            <p:cNvPr id="80" name="Group 79"/>
            <p:cNvGrpSpPr/>
            <p:nvPr/>
          </p:nvGrpSpPr>
          <p:grpSpPr>
            <a:xfrm>
              <a:off x="292218" y="4757230"/>
              <a:ext cx="1011417" cy="1524000"/>
              <a:chOff x="2762140" y="4694237"/>
              <a:chExt cx="1011417" cy="1524000"/>
            </a:xfrm>
          </p:grpSpPr>
          <p:sp>
            <p:nvSpPr>
              <p:cNvPr id="118" name="Rectangle 117"/>
              <p:cNvSpPr/>
              <p:nvPr/>
            </p:nvSpPr>
            <p:spPr bwMode="auto">
              <a:xfrm>
                <a:off x="2762140" y="4694237"/>
                <a:ext cx="1011417" cy="1524000"/>
              </a:xfrm>
              <a:prstGeom prst="rect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80808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2906712" y="4846637"/>
                <a:ext cx="762000" cy="796309"/>
                <a:chOff x="1458912" y="1893886"/>
                <a:chExt cx="762000" cy="796309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1458912" y="1893886"/>
                  <a:ext cx="762000" cy="25841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core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1458912" y="2160965"/>
                  <a:ext cx="762000" cy="259117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L1$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1458912" y="2431078"/>
                  <a:ext cx="762000" cy="259117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L2$</a:t>
                  </a:r>
                </a:p>
              </p:txBody>
            </p:sp>
          </p:grpSp>
          <p:sp>
            <p:nvSpPr>
              <p:cNvPr id="120" name="Rounded Rectangle 119"/>
              <p:cNvSpPr/>
              <p:nvPr/>
            </p:nvSpPr>
            <p:spPr bwMode="auto">
              <a:xfrm>
                <a:off x="2909886" y="5838928"/>
                <a:ext cx="762000" cy="267431"/>
              </a:xfrm>
              <a:prstGeom prst="roundRect">
                <a:avLst/>
              </a:prstGeom>
              <a:solidFill>
                <a:srgbClr val="CC66FF"/>
              </a:solidFill>
              <a:ln w="127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PSK</a:t>
                </a:r>
              </a:p>
            </p:txBody>
          </p:sp>
        </p:grpSp>
        <p:cxnSp>
          <p:nvCxnSpPr>
            <p:cNvPr id="81" name="Straight Arrow Connector 80"/>
            <p:cNvCxnSpPr>
              <a:stCxn id="135" idx="2"/>
            </p:cNvCxnSpPr>
            <p:nvPr/>
          </p:nvCxnSpPr>
          <p:spPr bwMode="auto">
            <a:xfrm>
              <a:off x="1373779" y="3036269"/>
              <a:ext cx="147746" cy="597636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82" name="Straight Arrow Connector 81"/>
            <p:cNvCxnSpPr>
              <a:stCxn id="133" idx="2"/>
            </p:cNvCxnSpPr>
            <p:nvPr/>
          </p:nvCxnSpPr>
          <p:spPr bwMode="auto">
            <a:xfrm flipH="1">
              <a:off x="2091683" y="3036269"/>
              <a:ext cx="190147" cy="597636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131" idx="2"/>
              <a:endCxn id="142" idx="0"/>
            </p:cNvCxnSpPr>
            <p:nvPr/>
          </p:nvCxnSpPr>
          <p:spPr bwMode="auto">
            <a:xfrm flipH="1">
              <a:off x="3991780" y="3059041"/>
              <a:ext cx="449087" cy="574864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grpSp>
          <p:nvGrpSpPr>
            <p:cNvPr id="84" name="Group 83"/>
            <p:cNvGrpSpPr/>
            <p:nvPr/>
          </p:nvGrpSpPr>
          <p:grpSpPr>
            <a:xfrm>
              <a:off x="1867906" y="4758921"/>
              <a:ext cx="1011417" cy="1524000"/>
              <a:chOff x="2762140" y="4694237"/>
              <a:chExt cx="1011417" cy="1524000"/>
            </a:xfrm>
          </p:grpSpPr>
          <p:sp>
            <p:nvSpPr>
              <p:cNvPr id="112" name="Rectangle 111"/>
              <p:cNvSpPr/>
              <p:nvPr/>
            </p:nvSpPr>
            <p:spPr bwMode="auto">
              <a:xfrm>
                <a:off x="2762140" y="4694237"/>
                <a:ext cx="1011417" cy="1524000"/>
              </a:xfrm>
              <a:prstGeom prst="rect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80808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2906712" y="4846637"/>
                <a:ext cx="762000" cy="796309"/>
                <a:chOff x="1458912" y="1893886"/>
                <a:chExt cx="762000" cy="796309"/>
              </a:xfrm>
            </p:grpSpPr>
            <p:sp>
              <p:nvSpPr>
                <p:cNvPr id="115" name="Rectangle 114"/>
                <p:cNvSpPr/>
                <p:nvPr/>
              </p:nvSpPr>
              <p:spPr bwMode="auto">
                <a:xfrm>
                  <a:off x="1458912" y="1893886"/>
                  <a:ext cx="762000" cy="25841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core</a:t>
                  </a: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1458912" y="2160965"/>
                  <a:ext cx="762000" cy="259117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L1$</a:t>
                  </a: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1458912" y="2431078"/>
                  <a:ext cx="762000" cy="259117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L2$</a:t>
                  </a:r>
                </a:p>
              </p:txBody>
            </p:sp>
          </p:grpSp>
          <p:sp>
            <p:nvSpPr>
              <p:cNvPr id="114" name="Rounded Rectangle 113"/>
              <p:cNvSpPr/>
              <p:nvPr/>
            </p:nvSpPr>
            <p:spPr bwMode="auto">
              <a:xfrm>
                <a:off x="2906712" y="5837237"/>
                <a:ext cx="762000" cy="267431"/>
              </a:xfrm>
              <a:prstGeom prst="roundRect">
                <a:avLst/>
              </a:prstGeom>
              <a:solidFill>
                <a:srgbClr val="CC66FF"/>
              </a:solidFill>
              <a:ln w="127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PSK</a:t>
                </a:r>
              </a:p>
            </p:txBody>
          </p:sp>
        </p:grpSp>
        <p:sp>
          <p:nvSpPr>
            <p:cNvPr id="85" name="Rectangle 84"/>
            <p:cNvSpPr/>
            <p:nvPr/>
          </p:nvSpPr>
          <p:spPr bwMode="auto">
            <a:xfrm>
              <a:off x="3497823" y="4776414"/>
              <a:ext cx="1011417" cy="1524000"/>
            </a:xfrm>
            <a:prstGeom prst="rect">
              <a:avLst/>
            </a:prstGeom>
            <a:solidFill>
              <a:srgbClr val="FFCC99"/>
            </a:solidFill>
            <a:ln w="12700" cap="flat" cmpd="sng" algn="ctr">
              <a:solidFill>
                <a:srgbClr val="080808"/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3642395" y="4928814"/>
              <a:ext cx="762000" cy="796309"/>
              <a:chOff x="1458912" y="1893886"/>
              <a:chExt cx="762000" cy="796309"/>
            </a:xfrm>
          </p:grpSpPr>
          <p:sp>
            <p:nvSpPr>
              <p:cNvPr id="109" name="Rectangle 108"/>
              <p:cNvSpPr/>
              <p:nvPr/>
            </p:nvSpPr>
            <p:spPr bwMode="auto">
              <a:xfrm>
                <a:off x="1458912" y="1893886"/>
                <a:ext cx="762000" cy="25841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1458912" y="2160965"/>
                <a:ext cx="762000" cy="259117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L1$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458912" y="2431078"/>
                <a:ext cx="762000" cy="259117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L2$</a:t>
                </a:r>
              </a:p>
            </p:txBody>
          </p:sp>
        </p:grpSp>
        <p:sp>
          <p:nvSpPr>
            <p:cNvPr id="87" name="Rectangle 86"/>
            <p:cNvSpPr/>
            <p:nvPr/>
          </p:nvSpPr>
          <p:spPr bwMode="auto">
            <a:xfrm>
              <a:off x="5029791" y="5019817"/>
              <a:ext cx="1187832" cy="1261413"/>
            </a:xfrm>
            <a:prstGeom prst="rect">
              <a:avLst/>
            </a:prstGeom>
            <a:solidFill>
              <a:srgbClr val="FFCC99"/>
            </a:solidFill>
            <a:ln w="12700" cap="flat" cmpd="sng" algn="ctr">
              <a:solidFill>
                <a:srgbClr val="080808"/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5130405" y="5233666"/>
              <a:ext cx="990600" cy="4003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network</a:t>
              </a:r>
            </a:p>
          </p:txBody>
        </p:sp>
        <p:cxnSp>
          <p:nvCxnSpPr>
            <p:cNvPr id="89" name="Straight Arrow Connector 88"/>
            <p:cNvCxnSpPr>
              <a:endCxn id="118" idx="0"/>
            </p:cNvCxnSpPr>
            <p:nvPr/>
          </p:nvCxnSpPr>
          <p:spPr bwMode="auto">
            <a:xfrm flipH="1">
              <a:off x="797927" y="4145604"/>
              <a:ext cx="723598" cy="611626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0" name="Straight Arrow Connector 89"/>
            <p:cNvCxnSpPr>
              <a:endCxn id="112" idx="0"/>
            </p:cNvCxnSpPr>
            <p:nvPr/>
          </p:nvCxnSpPr>
          <p:spPr bwMode="auto">
            <a:xfrm>
              <a:off x="1976624" y="4144450"/>
              <a:ext cx="396991" cy="614471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1" name="Straight Arrow Connector 90"/>
            <p:cNvCxnSpPr>
              <a:stCxn id="142" idx="2"/>
              <a:endCxn id="85" idx="0"/>
            </p:cNvCxnSpPr>
            <p:nvPr/>
          </p:nvCxnSpPr>
          <p:spPr bwMode="auto">
            <a:xfrm>
              <a:off x="3991780" y="4162052"/>
              <a:ext cx="11752" cy="614362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1300891" y="5591975"/>
              <a:ext cx="59503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MPI</a:t>
              </a:r>
            </a:p>
          </p:txBody>
        </p:sp>
        <p:sp>
          <p:nvSpPr>
            <p:cNvPr id="93" name="Rounded Rectangle 92"/>
            <p:cNvSpPr/>
            <p:nvPr/>
          </p:nvSpPr>
          <p:spPr bwMode="auto">
            <a:xfrm>
              <a:off x="5244705" y="5942620"/>
              <a:ext cx="762000" cy="267431"/>
            </a:xfrm>
            <a:prstGeom prst="roundRect">
              <a:avLst/>
            </a:prstGeom>
            <a:solidFill>
              <a:srgbClr val="CC66FF"/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PSK</a:t>
              </a: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3622532" y="5941943"/>
              <a:ext cx="762000" cy="267431"/>
            </a:xfrm>
            <a:prstGeom prst="roundRect">
              <a:avLst/>
            </a:prstGeom>
            <a:solidFill>
              <a:srgbClr val="CC66FF"/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PSK</a:t>
              </a:r>
            </a:p>
          </p:txBody>
        </p:sp>
        <p:cxnSp>
          <p:nvCxnSpPr>
            <p:cNvPr id="95" name="Straight Arrow Connector 94"/>
            <p:cNvCxnSpPr>
              <a:stCxn id="94" idx="3"/>
              <a:endCxn id="93" idx="1"/>
            </p:cNvCxnSpPr>
            <p:nvPr/>
          </p:nvCxnSpPr>
          <p:spPr bwMode="auto">
            <a:xfrm>
              <a:off x="4384532" y="6075659"/>
              <a:ext cx="860173" cy="677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2768099" y="6071745"/>
              <a:ext cx="860173" cy="677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>
              <a:off x="1221095" y="6052092"/>
              <a:ext cx="786756" cy="677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4143417" y="4435924"/>
              <a:ext cx="1984839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l</a:t>
              </a:r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ogical process (LP)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00256" y="4722301"/>
              <a:ext cx="434734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LP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9423" y="4435924"/>
              <a:ext cx="434734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LP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14712" y="4437615"/>
              <a:ext cx="434734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LP</a:t>
              </a:r>
            </a:p>
          </p:txBody>
        </p:sp>
        <p:sp>
          <p:nvSpPr>
            <p:cNvPr id="102" name="Right Brace 101"/>
            <p:cNvSpPr/>
            <p:nvPr/>
          </p:nvSpPr>
          <p:spPr bwMode="auto">
            <a:xfrm>
              <a:off x="5244705" y="1660565"/>
              <a:ext cx="307526" cy="2640356"/>
            </a:xfrm>
            <a:prstGeom prst="rightBrace">
              <a:avLst>
                <a:gd name="adj1" fmla="val 43239"/>
                <a:gd name="adj2" fmla="val 50000"/>
              </a:avLst>
            </a:prstGeom>
            <a:no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lIns="91401" tIns="45701" rIns="91401" bIns="45701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25705" y="2712419"/>
              <a:ext cx="1249060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Functional</a:t>
              </a:r>
            </a:p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f</a:t>
              </a:r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ront-end</a:t>
              </a:r>
            </a:p>
          </p:txBody>
        </p:sp>
        <p:sp>
          <p:nvSpPr>
            <p:cNvPr id="104" name="Right Brace 103"/>
            <p:cNvSpPr/>
            <p:nvPr/>
          </p:nvSpPr>
          <p:spPr bwMode="auto">
            <a:xfrm>
              <a:off x="6564313" y="4758921"/>
              <a:ext cx="310452" cy="1541494"/>
            </a:xfrm>
            <a:prstGeom prst="rightBrace">
              <a:avLst>
                <a:gd name="adj1" fmla="val 43239"/>
                <a:gd name="adj2" fmla="val 50000"/>
              </a:avLst>
            </a:prstGeom>
            <a:no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lIns="91401" tIns="45701" rIns="91401" bIns="45701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99015" y="5234613"/>
              <a:ext cx="1133644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Timing</a:t>
              </a:r>
            </a:p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ack-end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200018" y="3256413"/>
              <a:ext cx="845103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TCP/IP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26443" y="4166248"/>
              <a:ext cx="1611339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dirty="0" smtClean="0">
                  <a:solidFill>
                    <a:srgbClr val="000000"/>
                  </a:solidFill>
                </a:rPr>
                <a:t>hared memory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155268" y="1745923"/>
              <a:ext cx="76174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QSim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12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6" y="198441"/>
            <a:ext cx="9070975" cy="785813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3600" dirty="0"/>
              <a:t>Simulation Kernel (2/2)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68316" y="1036637"/>
            <a:ext cx="9070975" cy="5882323"/>
          </a:xfrm>
          <a:ln/>
        </p:spPr>
        <p:txBody>
          <a:bodyPr/>
          <a:lstStyle/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800" dirty="0"/>
              <a:t>Interface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Component functions</a:t>
            </a:r>
          </a:p>
          <a:p>
            <a:pPr marL="1294862" lvl="2" indent="-287219">
              <a:buSzPct val="75000"/>
              <a:buFont typeface="Symbol" charset="2"/>
              <a:buChar char="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create / connect components</a:t>
            </a:r>
          </a:p>
          <a:p>
            <a:pPr marL="1294862" lvl="2" indent="-287219">
              <a:buSzPct val="75000"/>
              <a:buFont typeface="Symbol" charset="2"/>
              <a:buChar char="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send output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Clock functions</a:t>
            </a:r>
          </a:p>
          <a:p>
            <a:pPr marL="1294862" lvl="2" indent="-287219">
              <a:buSzPct val="75000"/>
              <a:buFont typeface="Symbol" charset="2"/>
              <a:buChar char="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create </a:t>
            </a:r>
            <a:r>
              <a:rPr lang="en-US" dirty="0" smtClean="0"/>
              <a:t>clocks</a:t>
            </a:r>
          </a:p>
          <a:p>
            <a:pPr marL="1294862" lvl="2" indent="-287219">
              <a:buSzPct val="75000"/>
              <a:buFont typeface="Symbol" charset="2"/>
              <a:buChar char="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r</a:t>
            </a:r>
            <a:r>
              <a:rPr lang="en-US" dirty="0" smtClean="0"/>
              <a:t>egister component with clock</a:t>
            </a:r>
            <a:endParaRPr lang="en-US" dirty="0"/>
          </a:p>
          <a:p>
            <a:pPr marL="1294862" lvl="2" indent="-287219">
              <a:buSzPct val="75000"/>
              <a:buFont typeface="Symbol" charset="2"/>
              <a:buChar char="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 smtClean="0"/>
              <a:t>Support for dynamic voltage frequency scaling (DVFS)</a:t>
            </a:r>
            <a:endParaRPr lang="en-US" dirty="0"/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Simulation functions</a:t>
            </a:r>
          </a:p>
          <a:p>
            <a:pPr marL="1294862" lvl="2" indent="-287219">
              <a:buSzPct val="75000"/>
              <a:buFont typeface="Symbol" charset="2"/>
              <a:buChar char="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start / stop simulation</a:t>
            </a:r>
          </a:p>
          <a:p>
            <a:pPr marL="1294862" lvl="2" indent="-287219">
              <a:buSzPct val="75000"/>
              <a:buFont typeface="Symbol" charset="2"/>
              <a:buChar char="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statistics</a:t>
            </a:r>
          </a:p>
          <a:p>
            <a:pPr marL="863242" lvl="1" indent="-323716">
              <a:buSzPct val="45000"/>
              <a:buNone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endParaRPr lang="en-US" sz="1000" dirty="0"/>
          </a:p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800" dirty="0"/>
              <a:t>Encapsulated part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PDES engine: event management, event handling, inter-process communication, synchronization algorithms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99" y="1856357"/>
            <a:ext cx="2278104" cy="14019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13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07975"/>
            <a:ext cx="9070975" cy="1250950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/>
              <a:t>Manifold Execution Model and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179637"/>
            <a:ext cx="9070975" cy="4241800"/>
          </a:xfrm>
          <a:ln/>
        </p:spPr>
        <p:txBody>
          <a:bodyPr/>
          <a:lstStyle/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Execution model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Software architecture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Simulation kernel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>
                <a:solidFill>
                  <a:srgbClr val="3366FF"/>
                </a:solidFill>
              </a:rPr>
              <a:t>Manifold component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Building system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14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68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5"/>
            <a:ext cx="9373581" cy="591455"/>
          </a:xfrm>
        </p:spPr>
        <p:txBody>
          <a:bodyPr/>
          <a:lstStyle/>
          <a:p>
            <a:r>
              <a:rPr lang="en-US" sz="3200" dirty="0" smtClean="0"/>
              <a:t>Operational Model of a Component (1/3)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691" y="857693"/>
            <a:ext cx="9382331" cy="334854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Component is connected to other components via links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For each input port, there should be an event handler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Can register one or two functions with a clock; registered functions are called every clock cycle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For output, use </a:t>
            </a:r>
            <a:r>
              <a:rPr lang="en-US" sz="2400" dirty="0" smtClean="0">
                <a:solidFill>
                  <a:srgbClr val="0000FF"/>
                </a:solidFill>
              </a:rPr>
              <a:t>Send()</a:t>
            </a:r>
          </a:p>
          <a:p>
            <a:pPr lvl="1"/>
            <a:r>
              <a:rPr lang="en-US" dirty="0" smtClean="0"/>
              <a:t>Paradigm shift: OO </a:t>
            </a:r>
            <a:r>
              <a:rPr lang="en-US" dirty="0" smtClean="0">
                <a:sym typeface="Wingdings" pitchFamily="2" charset="2"/>
              </a:rPr>
              <a:t>event-driven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Instead of comp-&gt;function(data), call Send(data)</a:t>
            </a:r>
          </a:p>
          <a:p>
            <a:pPr lvl="2"/>
            <a:r>
              <a:rPr lang="en-US" dirty="0" smtClean="0"/>
              <a:t>No method invocation: comp-&gt;function()</a:t>
            </a:r>
          </a:p>
          <a:p>
            <a:pPr lvl="2"/>
            <a:r>
              <a:rPr lang="en-US" dirty="0" smtClean="0"/>
              <a:t>May not even have a valid pointer: component could be in another process</a:t>
            </a:r>
          </a:p>
          <a:p>
            <a:pPr lvl="1"/>
            <a:r>
              <a:rPr lang="en-US" dirty="0" smtClean="0"/>
              <a:t>Kernel ensures receiver’s handler is called at the right moment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15</a:t>
            </a:fld>
            <a:endParaRPr lang="en-US">
              <a:solidFill>
                <a:srgbClr val="E5FFFF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69002" y="5397400"/>
            <a:ext cx="7147560" cy="1674744"/>
            <a:chOff x="1069002" y="5092600"/>
            <a:chExt cx="7147560" cy="1674744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2455842" y="6586120"/>
              <a:ext cx="92964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2455842" y="5397400"/>
              <a:ext cx="92964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5900082" y="6067960"/>
              <a:ext cx="92964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37" name="Group 36"/>
            <p:cNvGrpSpPr/>
            <p:nvPr/>
          </p:nvGrpSpPr>
          <p:grpSpPr>
            <a:xfrm>
              <a:off x="3385482" y="5092600"/>
              <a:ext cx="2514600" cy="1674744"/>
              <a:chOff x="3385482" y="5092600"/>
              <a:chExt cx="2514600" cy="1674744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3385482" y="5092600"/>
                <a:ext cx="2514600" cy="1674744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92162" y="5222416"/>
                <a:ext cx="2031325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0000"/>
                    </a:solidFill>
                  </a:rPr>
                  <a:t>event_handler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(T*)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45838" y="5877460"/>
                <a:ext cx="1454244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Send(Data*)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92162" y="6417376"/>
                <a:ext cx="1838965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r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ising() / falling()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339396" y="6240211"/>
              <a:ext cx="829990" cy="160259"/>
              <a:chOff x="7122554" y="6147435"/>
              <a:chExt cx="829990" cy="16025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7122554" y="6147435"/>
                <a:ext cx="416007" cy="160259"/>
                <a:chOff x="7332581" y="5935266"/>
                <a:chExt cx="416007" cy="160259"/>
              </a:xfrm>
            </p:grpSpPr>
            <p:cxnSp>
              <p:nvCxnSpPr>
                <p:cNvPr id="12" name="Elbow Connector 11"/>
                <p:cNvCxnSpPr/>
                <p:nvPr/>
              </p:nvCxnSpPr>
              <p:spPr bwMode="auto">
                <a:xfrm flipV="1">
                  <a:off x="7332581" y="5935266"/>
                  <a:ext cx="210027" cy="160259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7" name="Elbow Connector 16"/>
                <p:cNvCxnSpPr/>
                <p:nvPr/>
              </p:nvCxnSpPr>
              <p:spPr bwMode="auto">
                <a:xfrm flipH="1" flipV="1">
                  <a:off x="7538561" y="5935266"/>
                  <a:ext cx="210027" cy="160259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536537" y="6147435"/>
                <a:ext cx="416007" cy="160259"/>
                <a:chOff x="7332581" y="5935266"/>
                <a:chExt cx="416007" cy="160259"/>
              </a:xfrm>
            </p:grpSpPr>
            <p:cxnSp>
              <p:nvCxnSpPr>
                <p:cNvPr id="29" name="Elbow Connector 28"/>
                <p:cNvCxnSpPr/>
                <p:nvPr/>
              </p:nvCxnSpPr>
              <p:spPr bwMode="auto">
                <a:xfrm flipV="1">
                  <a:off x="7332581" y="5935266"/>
                  <a:ext cx="210027" cy="160259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30" name="Elbow Connector 29"/>
                <p:cNvCxnSpPr/>
                <p:nvPr/>
              </p:nvCxnSpPr>
              <p:spPr bwMode="auto">
                <a:xfrm flipH="1" flipV="1">
                  <a:off x="7538561" y="5935266"/>
                  <a:ext cx="210027" cy="160259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</p:grpSp>
        <p:sp>
          <p:nvSpPr>
            <p:cNvPr id="33" name="Rectangle 32"/>
            <p:cNvSpPr/>
            <p:nvPr/>
          </p:nvSpPr>
          <p:spPr bwMode="auto">
            <a:xfrm>
              <a:off x="6829722" y="5747644"/>
              <a:ext cx="1386840" cy="609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component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069002" y="5092600"/>
              <a:ext cx="1386840" cy="609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7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5"/>
            <a:ext cx="9373581" cy="652415"/>
          </a:xfrm>
        </p:spPr>
        <p:txBody>
          <a:bodyPr/>
          <a:lstStyle/>
          <a:p>
            <a:r>
              <a:rPr lang="en-US" sz="3200" dirty="0" smtClean="0"/>
              <a:t>Operational Model of a Component (2/3)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74" y="899160"/>
            <a:ext cx="9382331" cy="1942517"/>
          </a:xfrm>
        </p:spPr>
        <p:txBody>
          <a:bodyPr/>
          <a:lstStyle/>
          <a:p>
            <a:r>
              <a:rPr lang="en-US" sz="2400" dirty="0" smtClean="0"/>
              <a:t>How is the event handler of component invoked?</a:t>
            </a:r>
          </a:p>
          <a:p>
            <a:r>
              <a:rPr lang="en-US" sz="2400" dirty="0" smtClean="0"/>
              <a:t>Example: component c1 sends data at cycle t to component c2; link delay is d cycles</a:t>
            </a:r>
          </a:p>
          <a:p>
            <a:pPr lvl="1"/>
            <a:r>
              <a:rPr lang="en-US" sz="2000" dirty="0" smtClean="0">
                <a:solidFill>
                  <a:srgbClr val="6666FF"/>
                </a:solidFill>
              </a:rPr>
              <a:t>What’s expected: c2’s handler is called at cycle (</a:t>
            </a:r>
            <a:r>
              <a:rPr lang="en-US" sz="2000" dirty="0" err="1" smtClean="0">
                <a:solidFill>
                  <a:srgbClr val="6666FF"/>
                </a:solidFill>
              </a:rPr>
              <a:t>t+d</a:t>
            </a:r>
            <a:r>
              <a:rPr lang="en-US" sz="2000" dirty="0" smtClean="0">
                <a:solidFill>
                  <a:srgbClr val="6666FF"/>
                </a:solidFill>
              </a:rPr>
              <a:t>)</a:t>
            </a:r>
            <a:endParaRPr lang="en-US" sz="2000" dirty="0">
              <a:solidFill>
                <a:srgbClr val="66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16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79774" y="2596687"/>
            <a:ext cx="9049164" cy="173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50" tIns="50377" rIns="100750" bIns="50377" numCol="1" anchor="t" anchorCtr="0" compatLnSpc="1">
            <a:prstTxWarp prst="textNoShape">
              <a:avLst/>
            </a:prstTxWarp>
          </a:bodyPr>
          <a:lstStyle>
            <a:lvl1pPr marL="194160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6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71980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2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949805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327624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637229" indent="-1836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2140990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644753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148516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652281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2000" b="1" kern="0" dirty="0" smtClean="0"/>
              <a:t>Case 1: c1 and c2 in same LP</a:t>
            </a:r>
          </a:p>
          <a:p>
            <a:pPr lvl="1" defTabSz="914400">
              <a:lnSpc>
                <a:spcPct val="100000"/>
              </a:lnSpc>
            </a:pPr>
            <a:r>
              <a:rPr lang="en-US" sz="1800" kern="0" dirty="0" smtClean="0"/>
              <a:t>When c1 is connected to c2, a </a:t>
            </a:r>
            <a:r>
              <a:rPr lang="en-US" sz="1800" kern="0" dirty="0" err="1"/>
              <a:t>L</a:t>
            </a:r>
            <a:r>
              <a:rPr lang="en-US" sz="1800" kern="0" dirty="0" err="1" smtClean="0"/>
              <a:t>inkOutput</a:t>
            </a:r>
            <a:r>
              <a:rPr lang="en-US" sz="1800" kern="0" dirty="0" smtClean="0"/>
              <a:t> object is created that holds a pointer to c2, and a pointer to its handler.</a:t>
            </a:r>
          </a:p>
          <a:p>
            <a:pPr lvl="1" defTabSz="914400">
              <a:lnSpc>
                <a:spcPct val="100000"/>
              </a:lnSpc>
            </a:pPr>
            <a:r>
              <a:rPr lang="en-US" sz="1800" kern="0" dirty="0" smtClean="0"/>
              <a:t>When c1’s Send() is called, the </a:t>
            </a:r>
            <a:r>
              <a:rPr lang="en-US" sz="1800" kern="0" dirty="0" err="1" smtClean="0"/>
              <a:t>LinkOutput</a:t>
            </a:r>
            <a:r>
              <a:rPr lang="en-US" sz="1800" kern="0" dirty="0" smtClean="0"/>
              <a:t> object calls kernel’s schedule function to schedule an event that calls c2’s handler at (</a:t>
            </a:r>
            <a:r>
              <a:rPr lang="en-US" sz="1800" kern="0" dirty="0" err="1" smtClean="0"/>
              <a:t>t+d</a:t>
            </a:r>
            <a:r>
              <a:rPr lang="en-US" sz="1800" kern="0" dirty="0" smtClean="0"/>
              <a:t>).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16480" y="4709160"/>
            <a:ext cx="2587876" cy="1676400"/>
            <a:chOff x="2316480" y="4709160"/>
            <a:chExt cx="2587876" cy="1676400"/>
          </a:xfrm>
        </p:grpSpPr>
        <p:sp>
          <p:nvSpPr>
            <p:cNvPr id="13" name="Rectangle 12"/>
            <p:cNvSpPr/>
            <p:nvPr/>
          </p:nvSpPr>
          <p:spPr>
            <a:xfrm>
              <a:off x="2316480" y="4709160"/>
              <a:ext cx="2587876" cy="1676400"/>
            </a:xfrm>
            <a:prstGeom prst="rect">
              <a:avLst/>
            </a:prstGeom>
            <a:solidFill>
              <a:srgbClr val="FFCC99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60320" y="4892040"/>
              <a:ext cx="640080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c1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4892040"/>
              <a:ext cx="640080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c2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" name="Straight Connector 10"/>
            <p:cNvCxnSpPr>
              <a:stCxn id="5" idx="3"/>
              <a:endCxn id="9" idx="1"/>
            </p:cNvCxnSpPr>
            <p:nvPr/>
          </p:nvCxnSpPr>
          <p:spPr bwMode="auto">
            <a:xfrm>
              <a:off x="3200400" y="5196840"/>
              <a:ext cx="838200" cy="0"/>
            </a:xfrm>
            <a:prstGeom prst="line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>
            <a:xfrm>
              <a:off x="3002280" y="5737860"/>
              <a:ext cx="1158240" cy="44196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kernel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97680" y="5897328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5"/>
            <a:ext cx="9373581" cy="652415"/>
          </a:xfrm>
        </p:spPr>
        <p:txBody>
          <a:bodyPr/>
          <a:lstStyle/>
          <a:p>
            <a:r>
              <a:rPr lang="en-US" sz="3200" dirty="0" smtClean="0"/>
              <a:t>Operational Model of a Component (2/3)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17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9774" y="1264920"/>
            <a:ext cx="9382331" cy="203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50" tIns="50377" rIns="100750" bIns="50377" numCol="1" anchor="t" anchorCtr="0" compatLnSpc="1">
            <a:prstTxWarp prst="textNoShape">
              <a:avLst/>
            </a:prstTxWarp>
          </a:bodyPr>
          <a:lstStyle>
            <a:lvl1pPr marL="194160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6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71980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2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949805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327624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637229" indent="-1836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2140990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644753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148516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652281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2000" b="1" kern="0" dirty="0" smtClean="0"/>
              <a:t>Case 2: c1 and c2 in different LPs</a:t>
            </a:r>
          </a:p>
          <a:p>
            <a:pPr lvl="1" defTabSz="914400">
              <a:lnSpc>
                <a:spcPct val="100000"/>
              </a:lnSpc>
            </a:pPr>
            <a:r>
              <a:rPr lang="en-US" sz="1800" kern="0" dirty="0" smtClean="0"/>
              <a:t>When c1 is connected to c2, a </a:t>
            </a:r>
            <a:r>
              <a:rPr lang="en-US" sz="1800" kern="0" dirty="0" err="1" smtClean="0"/>
              <a:t>LinkInput</a:t>
            </a:r>
            <a:r>
              <a:rPr lang="en-US" sz="1800" kern="0" dirty="0" smtClean="0"/>
              <a:t> object for c2 is created that holds a pointer to its handler.</a:t>
            </a:r>
          </a:p>
          <a:p>
            <a:pPr lvl="1" defTabSz="914400">
              <a:lnSpc>
                <a:spcPct val="100000"/>
              </a:lnSpc>
            </a:pPr>
            <a:r>
              <a:rPr lang="en-US" sz="1800" kern="0" dirty="0" smtClean="0"/>
              <a:t>When c1’s Send() is called, kernel1 sends data to kernel2, which passes it to c2’s </a:t>
            </a:r>
            <a:r>
              <a:rPr lang="en-US" sz="1800" kern="0" dirty="0" err="1" smtClean="0"/>
              <a:t>LinkInput</a:t>
            </a:r>
            <a:r>
              <a:rPr lang="en-US" sz="1800" kern="0" dirty="0" smtClean="0"/>
              <a:t> object, which calls kernel2’s schedule function to schedule an event that calls c2’s handler at (</a:t>
            </a:r>
            <a:r>
              <a:rPr lang="en-US" sz="1800" kern="0" dirty="0" err="1" smtClean="0"/>
              <a:t>t+d</a:t>
            </a:r>
            <a:r>
              <a:rPr lang="en-US" sz="1800" kern="0" dirty="0" smtClean="0"/>
              <a:t>).</a:t>
            </a:r>
          </a:p>
          <a:p>
            <a:pPr defTabSz="914400">
              <a:lnSpc>
                <a:spcPct val="100000"/>
              </a:lnSpc>
            </a:pPr>
            <a:endParaRPr lang="en-US" sz="2000" kern="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8525" y="6359182"/>
            <a:ext cx="7734396" cy="64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50" tIns="50377" rIns="100750" bIns="50377" numCol="1" anchor="t" anchorCtr="0" compatLnSpc="1">
            <a:prstTxWarp prst="textNoShape">
              <a:avLst/>
            </a:prstTxWarp>
          </a:bodyPr>
          <a:lstStyle>
            <a:lvl1pPr marL="194160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6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71980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2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949805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327624" indent="-1941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637229" indent="-1836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2140990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644753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148516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652281" indent="-183664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2400" kern="0" dirty="0" smtClean="0">
                <a:solidFill>
                  <a:srgbClr val="FF0000"/>
                </a:solidFill>
              </a:rPr>
              <a:t>The same Send() function is used in both cases!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31671" y="3520440"/>
            <a:ext cx="4248103" cy="1676400"/>
            <a:chOff x="1203960" y="3520440"/>
            <a:chExt cx="4248103" cy="1676400"/>
          </a:xfrm>
        </p:grpSpPr>
        <p:sp>
          <p:nvSpPr>
            <p:cNvPr id="10" name="Rectangle 9"/>
            <p:cNvSpPr/>
            <p:nvPr/>
          </p:nvSpPr>
          <p:spPr>
            <a:xfrm>
              <a:off x="1203960" y="3520440"/>
              <a:ext cx="1752600" cy="1676400"/>
            </a:xfrm>
            <a:prstGeom prst="rect">
              <a:avLst/>
            </a:prstGeom>
            <a:solidFill>
              <a:srgbClr val="FFCC99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699463" y="3520440"/>
              <a:ext cx="1752600" cy="1676400"/>
              <a:chOff x="1203960" y="3520440"/>
              <a:chExt cx="1752600" cy="1676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203960" y="3520440"/>
                <a:ext cx="1752600" cy="1676400"/>
              </a:xfrm>
              <a:prstGeom prst="rect">
                <a:avLst/>
              </a:prstGeom>
              <a:solidFill>
                <a:srgbClr val="FFCC99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61525" y="3657048"/>
                <a:ext cx="595035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LP2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694564" y="3703320"/>
              <a:ext cx="640080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c1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05347" y="3703320"/>
              <a:ext cx="640080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c2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5484" y="4549140"/>
              <a:ext cx="1158240" cy="44196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kernel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1525" y="3657048"/>
              <a:ext cx="59503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LP1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1544" y="4549140"/>
              <a:ext cx="1158240" cy="44196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kernel</a:t>
              </a:r>
            </a:p>
          </p:txBody>
        </p:sp>
        <p:cxnSp>
          <p:nvCxnSpPr>
            <p:cNvPr id="23" name="Straight Connector 22"/>
            <p:cNvCxnSpPr>
              <a:stCxn id="14" idx="3"/>
              <a:endCxn id="20" idx="1"/>
            </p:cNvCxnSpPr>
            <p:nvPr/>
          </p:nvCxnSpPr>
          <p:spPr bwMode="auto">
            <a:xfrm>
              <a:off x="2593724" y="4770120"/>
              <a:ext cx="1287820" cy="0"/>
            </a:xfrm>
            <a:prstGeom prst="line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28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46075"/>
            <a:ext cx="9070975" cy="1171575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Manifold Component (1/2)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8316" y="1570041"/>
            <a:ext cx="9070975" cy="2549525"/>
          </a:xfrm>
          <a:ln/>
        </p:spPr>
        <p:txBody>
          <a:bodyPr/>
          <a:lstStyle/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Must be a subclass of manifold::kernel::Component</a:t>
            </a:r>
          </a:p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Must define event handlers for incoming data</a:t>
            </a:r>
          </a:p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Must use </a:t>
            </a:r>
            <a:r>
              <a:rPr lang="en-US" sz="2400" dirty="0">
                <a:solidFill>
                  <a:srgbClr val="3366FF"/>
                </a:solidFill>
              </a:rPr>
              <a:t>Send()</a:t>
            </a:r>
            <a:r>
              <a:rPr lang="en-US" sz="2400" dirty="0"/>
              <a:t> to send outputs</a:t>
            </a:r>
          </a:p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Define functions for rising/falling edge if required</a:t>
            </a:r>
          </a:p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For more, see </a:t>
            </a:r>
            <a:r>
              <a:rPr lang="en-US" sz="2400" i="1" dirty="0"/>
              <a:t>Manifold Component Developer's Guide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994025" y="4849817"/>
            <a:ext cx="2362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1" tIns="45701" rIns="91401" bIns="45701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/>
          </p:cNvSpPr>
          <p:nvPr/>
        </p:nvSpPr>
        <p:spPr bwMode="auto">
          <a:xfrm>
            <a:off x="1306511" y="4313237"/>
            <a:ext cx="7421563" cy="2362200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9964" tIns="49010" rIns="89964" bIns="4498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1700" dirty="0">
                <a:solidFill>
                  <a:srgbClr val="008000"/>
                </a:solidFill>
                <a:latin typeface="Cumberland AMT;Cumberland;Couri" pitchFamily="49" charset="0"/>
              </a:rPr>
              <a:t>class</a:t>
            </a:r>
            <a:r>
              <a:rPr lang="en-US" sz="1700" dirty="0">
                <a:latin typeface="Cumberland AMT;Cumberland;Couri" pitchFamily="49" charset="0"/>
              </a:rPr>
              <a:t> </a:t>
            </a:r>
            <a:r>
              <a:rPr lang="en-US" sz="1700" dirty="0" err="1">
                <a:latin typeface="Cumberland AMT;Cumberland;Couri" pitchFamily="49" charset="0"/>
              </a:rPr>
              <a:t>MyComponent</a:t>
            </a:r>
            <a:r>
              <a:rPr lang="en-US" sz="1700" dirty="0">
                <a:latin typeface="Cumberland AMT;Cumberland;Couri" pitchFamily="49" charset="0"/>
              </a:rPr>
              <a:t> : </a:t>
            </a:r>
            <a:r>
              <a:rPr lang="en-US" sz="1700" dirty="0">
                <a:solidFill>
                  <a:srgbClr val="008000"/>
                </a:solidFill>
                <a:latin typeface="Cumberland AMT;Cumberland;Couri" pitchFamily="49" charset="0"/>
              </a:rPr>
              <a:t>public</a:t>
            </a:r>
            <a:r>
              <a:rPr lang="en-US" sz="1700" dirty="0">
                <a:latin typeface="Cumberland AMT;Cumberland;Couri" pitchFamily="49" charset="0"/>
              </a:rPr>
              <a:t> manifold::kernel::Component</a:t>
            </a:r>
          </a:p>
          <a:p>
            <a:pPr>
              <a:lnSpc>
                <a:spcPct val="98000"/>
              </a:lnSpc>
            </a:pPr>
            <a:r>
              <a:rPr lang="en-US" sz="1700" dirty="0">
                <a:latin typeface="Cumberland AMT;Cumberland;Couri" pitchFamily="49" charset="0"/>
              </a:rPr>
              <a:t>{</a:t>
            </a:r>
          </a:p>
          <a:p>
            <a:pPr>
              <a:lnSpc>
                <a:spcPct val="98000"/>
              </a:lnSpc>
            </a:pPr>
            <a:r>
              <a:rPr lang="en-US" sz="1700" dirty="0">
                <a:solidFill>
                  <a:srgbClr val="008000"/>
                </a:solidFill>
                <a:latin typeface="Cumberland AMT;Cumberland;Couri" pitchFamily="49" charset="0"/>
              </a:rPr>
              <a:t>public</a:t>
            </a:r>
            <a:r>
              <a:rPr lang="en-US" sz="1700" dirty="0">
                <a:latin typeface="Cumberland AMT;Cumberland;Couri" pitchFamily="49" charset="0"/>
              </a:rPr>
              <a:t>:</a:t>
            </a:r>
          </a:p>
          <a:p>
            <a:pPr>
              <a:lnSpc>
                <a:spcPct val="98000"/>
              </a:lnSpc>
            </a:pPr>
            <a:r>
              <a:rPr lang="en-US" sz="1700" dirty="0">
                <a:latin typeface="Cumberland AMT;Cumberland;Couri" pitchFamily="49" charset="0"/>
              </a:rPr>
              <a:t>    </a:t>
            </a:r>
            <a:r>
              <a:rPr lang="en-US" sz="1700" dirty="0" err="1">
                <a:solidFill>
                  <a:srgbClr val="008000"/>
                </a:solidFill>
                <a:latin typeface="Cumberland AMT;Cumberland;Couri" pitchFamily="49" charset="0"/>
              </a:rPr>
              <a:t>enum</a:t>
            </a:r>
            <a:r>
              <a:rPr lang="en-US" sz="1700" dirty="0">
                <a:latin typeface="Cumberland AMT;Cumberland;Couri" pitchFamily="49" charset="0"/>
              </a:rPr>
              <a:t> {PORT0=0, PORT1};</a:t>
            </a:r>
          </a:p>
          <a:p>
            <a:pPr>
              <a:lnSpc>
                <a:spcPct val="98000"/>
              </a:lnSpc>
            </a:pPr>
            <a:r>
              <a:rPr lang="en-US" sz="1700" dirty="0">
                <a:latin typeface="Cumberland AMT;Cumberland;Couri" pitchFamily="49" charset="0"/>
              </a:rPr>
              <a:t>    </a:t>
            </a:r>
            <a:r>
              <a:rPr lang="en-US" sz="1700" dirty="0">
                <a:solidFill>
                  <a:srgbClr val="008000"/>
                </a:solidFill>
                <a:latin typeface="Cumberland AMT;Cumberland;Couri" pitchFamily="49" charset="0"/>
              </a:rPr>
              <a:t>void</a:t>
            </a:r>
            <a:r>
              <a:rPr lang="en-US" sz="1700" dirty="0">
                <a:latin typeface="Cumberland AMT;Cumberland;Couri" pitchFamily="49" charset="0"/>
              </a:rPr>
              <a:t> handler0(</a:t>
            </a:r>
            <a:r>
              <a:rPr lang="en-US" sz="1700" dirty="0" err="1">
                <a:solidFill>
                  <a:srgbClr val="008000"/>
                </a:solidFill>
                <a:latin typeface="Cumberland AMT;Cumberland;Couri" pitchFamily="49" charset="0"/>
              </a:rPr>
              <a:t>int</a:t>
            </a:r>
            <a:r>
              <a:rPr lang="en-US" sz="1700" dirty="0">
                <a:latin typeface="Cumberland AMT;Cumberland;Couri" pitchFamily="49" charset="0"/>
              </a:rPr>
              <a:t>, MyDataType0*);</a:t>
            </a:r>
          </a:p>
          <a:p>
            <a:pPr>
              <a:lnSpc>
                <a:spcPct val="98000"/>
              </a:lnSpc>
            </a:pPr>
            <a:r>
              <a:rPr lang="en-US" sz="1700" dirty="0">
                <a:latin typeface="Cumberland AMT;Cumberland;Couri" pitchFamily="49" charset="0"/>
              </a:rPr>
              <a:t>    </a:t>
            </a:r>
            <a:r>
              <a:rPr lang="en-US" sz="1700" dirty="0">
                <a:solidFill>
                  <a:srgbClr val="008000"/>
                </a:solidFill>
                <a:latin typeface="Cumberland AMT;Cumberland;Couri" pitchFamily="49" charset="0"/>
              </a:rPr>
              <a:t>void</a:t>
            </a:r>
            <a:r>
              <a:rPr lang="en-US" sz="1700" dirty="0">
                <a:latin typeface="Cumberland AMT;Cumberland;Couri" pitchFamily="49" charset="0"/>
              </a:rPr>
              <a:t> handler1(</a:t>
            </a:r>
            <a:r>
              <a:rPr lang="en-US" sz="1700" dirty="0" err="1">
                <a:solidFill>
                  <a:srgbClr val="008000"/>
                </a:solidFill>
                <a:latin typeface="Cumberland AMT;Cumberland;Couri" pitchFamily="49" charset="0"/>
              </a:rPr>
              <a:t>int</a:t>
            </a:r>
            <a:r>
              <a:rPr lang="en-US" sz="1700" dirty="0">
                <a:latin typeface="Cumberland AMT;Cumberland;Couri" pitchFamily="49" charset="0"/>
              </a:rPr>
              <a:t>, MyDataType1*);</a:t>
            </a:r>
          </a:p>
          <a:p>
            <a:pPr>
              <a:lnSpc>
                <a:spcPct val="98000"/>
              </a:lnSpc>
            </a:pPr>
            <a:r>
              <a:rPr lang="en-US" sz="1700" dirty="0">
                <a:latin typeface="Cumberland AMT;Cumberland;Couri" pitchFamily="49" charset="0"/>
              </a:rPr>
              <a:t>    </a:t>
            </a:r>
            <a:r>
              <a:rPr lang="en-US" sz="1700" dirty="0">
                <a:solidFill>
                  <a:srgbClr val="008000"/>
                </a:solidFill>
                <a:latin typeface="Cumberland AMT;Cumberland;Couri" pitchFamily="49" charset="0"/>
              </a:rPr>
              <a:t>void</a:t>
            </a:r>
            <a:r>
              <a:rPr lang="en-US" sz="1700" dirty="0">
                <a:latin typeface="Cumberland AMT;Cumberland;Couri" pitchFamily="49" charset="0"/>
              </a:rPr>
              <a:t> rising();</a:t>
            </a:r>
          </a:p>
          <a:p>
            <a:pPr>
              <a:lnSpc>
                <a:spcPct val="98000"/>
              </a:lnSpc>
            </a:pPr>
            <a:r>
              <a:rPr lang="en-US" sz="1700" dirty="0">
                <a:latin typeface="Cumberland AMT;Cumberland;Couri" pitchFamily="49" charset="0"/>
              </a:rPr>
              <a:t>    </a:t>
            </a:r>
            <a:r>
              <a:rPr lang="en-US" sz="1700" dirty="0">
                <a:solidFill>
                  <a:srgbClr val="008000"/>
                </a:solidFill>
                <a:latin typeface="Cumberland AMT;Cumberland;Couri" pitchFamily="49" charset="0"/>
              </a:rPr>
              <a:t>void</a:t>
            </a:r>
            <a:r>
              <a:rPr lang="en-US" sz="1700" dirty="0">
                <a:latin typeface="Cumberland AMT;Cumberland;Couri" pitchFamily="49" charset="0"/>
              </a:rPr>
              <a:t> falling();</a:t>
            </a:r>
          </a:p>
          <a:p>
            <a:pPr>
              <a:lnSpc>
                <a:spcPct val="98000"/>
              </a:lnSpc>
            </a:pPr>
            <a:r>
              <a:rPr lang="en-US" sz="1700" dirty="0">
                <a:latin typeface="Cumberland AMT;Cumberland;Couri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18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46075"/>
            <a:ext cx="9070975" cy="1171575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/>
              <a:t>Manifold Component (2/2)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544516" y="1489077"/>
            <a:ext cx="9070975" cy="3916362"/>
          </a:xfrm>
          <a:ln/>
        </p:spPr>
        <p:txBody>
          <a:bodyPr/>
          <a:lstStyle/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800" dirty="0"/>
              <a:t>Important functions in manifold::kernel::Component</a:t>
            </a:r>
          </a:p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800" dirty="0"/>
              <a:t>Create()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create a component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5 overloaded template functions</a:t>
            </a:r>
          </a:p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800" dirty="0"/>
              <a:t>Send()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send data out of a port to a component connected to the port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2400" dirty="0"/>
              <a:t>no </a:t>
            </a:r>
            <a:r>
              <a:rPr lang="en-US" sz="2400" dirty="0" err="1"/>
              <a:t>recv</a:t>
            </a:r>
            <a:r>
              <a:rPr lang="en-US" sz="2400" dirty="0"/>
              <a:t>() function: incoming events handled by event handler.</a:t>
            </a:r>
          </a:p>
        </p:txBody>
      </p:sp>
      <p:sp>
        <p:nvSpPr>
          <p:cNvPr id="14339" name="Text Box 3"/>
          <p:cNvSpPr txBox="1">
            <a:spLocks/>
          </p:cNvSpPr>
          <p:nvPr/>
        </p:nvSpPr>
        <p:spPr bwMode="auto">
          <a:xfrm>
            <a:off x="2830513" y="5385436"/>
            <a:ext cx="5334000" cy="1370012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9964" tIns="60850" rIns="89964" bIns="4498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template</a:t>
            </a:r>
            <a:r>
              <a:rPr lang="en-US"/>
              <a:t>&lt;</a:t>
            </a:r>
            <a:r>
              <a:rPr lang="en-US">
                <a:solidFill>
                  <a:srgbClr val="008000"/>
                </a:solidFill>
              </a:rPr>
              <a:t>typename</a:t>
            </a:r>
            <a:r>
              <a:rPr lang="en-US"/>
              <a:t> T, </a:t>
            </a:r>
            <a:r>
              <a:rPr lang="en-US">
                <a:solidFill>
                  <a:srgbClr val="008000"/>
                </a:solidFill>
              </a:rPr>
              <a:t>typename</a:t>
            </a:r>
            <a:r>
              <a:rPr lang="en-US"/>
              <a:t> T1) </a:t>
            </a:r>
          </a:p>
          <a:p>
            <a:r>
              <a:rPr lang="en-US">
                <a:solidFill>
                  <a:srgbClr val="008000"/>
                </a:solidFill>
              </a:rPr>
              <a:t>void</a:t>
            </a:r>
            <a:r>
              <a:rPr lang="en-US"/>
              <a:t> Create(</a:t>
            </a:r>
            <a:r>
              <a:rPr lang="en-US">
                <a:solidFill>
                  <a:srgbClr val="008000"/>
                </a:solidFill>
              </a:rPr>
              <a:t>int</a:t>
            </a:r>
            <a:r>
              <a:rPr lang="en-US"/>
              <a:t>, T1, CompName);</a:t>
            </a:r>
          </a:p>
          <a:p>
            <a:endParaRPr lang="en-US"/>
          </a:p>
          <a:p>
            <a:r>
              <a:rPr lang="en-US">
                <a:solidFill>
                  <a:srgbClr val="008000"/>
                </a:solidFill>
              </a:rPr>
              <a:t>template</a:t>
            </a:r>
            <a:r>
              <a:rPr lang="en-US"/>
              <a:t>&lt;</a:t>
            </a:r>
            <a:r>
              <a:rPr lang="en-US">
                <a:solidFill>
                  <a:srgbClr val="008000"/>
                </a:solidFill>
              </a:rPr>
              <a:t>typename</a:t>
            </a:r>
            <a:r>
              <a:rPr lang="en-US"/>
              <a:t> T&gt;</a:t>
            </a:r>
          </a:p>
          <a:p>
            <a:r>
              <a:rPr lang="en-US"/>
              <a:t>void Send(</a:t>
            </a:r>
            <a:r>
              <a:rPr lang="en-US">
                <a:solidFill>
                  <a:srgbClr val="008000"/>
                </a:solidFill>
              </a:rPr>
              <a:t>int</a:t>
            </a:r>
            <a:r>
              <a:rPr lang="en-US"/>
              <a:t>, 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19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Manifold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1585" y="1101528"/>
            <a:ext cx="9382331" cy="2261126"/>
          </a:xfrm>
        </p:spPr>
        <p:txBody>
          <a:bodyPr/>
          <a:lstStyle/>
          <a:p>
            <a:r>
              <a:rPr lang="en-US" sz="2400" dirty="0" smtClean="0"/>
              <a:t>A parallel simulation framework for multicore architectures</a:t>
            </a:r>
          </a:p>
          <a:p>
            <a:r>
              <a:rPr lang="en-US" sz="2400" dirty="0" smtClean="0"/>
              <a:t>Consists of:</a:t>
            </a:r>
          </a:p>
          <a:p>
            <a:pPr lvl="1"/>
            <a:r>
              <a:rPr lang="en-US" sz="2000" dirty="0" smtClean="0"/>
              <a:t>A parallel simulation kernel</a:t>
            </a:r>
          </a:p>
          <a:p>
            <a:pPr lvl="1"/>
            <a:r>
              <a:rPr lang="en-US" sz="2000" dirty="0" smtClean="0"/>
              <a:t>A (growing) set of architectural components</a:t>
            </a:r>
          </a:p>
          <a:p>
            <a:pPr lvl="1"/>
            <a:r>
              <a:rPr lang="en-US" sz="2000" dirty="0" smtClean="0"/>
              <a:t>Integration of physical models for energy, thermal, power, and so on</a:t>
            </a:r>
          </a:p>
          <a:p>
            <a:r>
              <a:rPr lang="en-US" sz="2400" dirty="0" smtClean="0"/>
              <a:t>Goal: easy construction of parallel simulators of multicore architectures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2</a:t>
            </a:fld>
            <a:endParaRPr lang="en-US">
              <a:solidFill>
                <a:srgbClr val="E5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71281" y="4388809"/>
            <a:ext cx="3500635" cy="2049207"/>
            <a:chOff x="1535112" y="2109303"/>
            <a:chExt cx="5105400" cy="3042134"/>
          </a:xfrm>
        </p:grpSpPr>
        <p:grpSp>
          <p:nvGrpSpPr>
            <p:cNvPr id="9" name="Group 8"/>
            <p:cNvGrpSpPr/>
            <p:nvPr/>
          </p:nvGrpSpPr>
          <p:grpSpPr>
            <a:xfrm>
              <a:off x="1674561" y="2112057"/>
              <a:ext cx="947958" cy="1467453"/>
              <a:chOff x="2148541" y="2617184"/>
              <a:chExt cx="947958" cy="1467453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2148543" y="2617184"/>
                <a:ext cx="947956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core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2148541" y="3306374"/>
                <a:ext cx="947957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caches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32" idx="2"/>
                <a:endCxn id="33" idx="0"/>
              </p:cNvCxnSpPr>
              <p:nvPr/>
            </p:nvCxnSpPr>
            <p:spPr bwMode="auto">
              <a:xfrm flipH="1">
                <a:off x="2622520" y="3074384"/>
                <a:ext cx="1" cy="23199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5" name="Straight Connector 34"/>
              <p:cNvCxnSpPr>
                <a:stCxn id="33" idx="2"/>
              </p:cNvCxnSpPr>
              <p:nvPr/>
            </p:nvCxnSpPr>
            <p:spPr bwMode="auto">
              <a:xfrm flipH="1">
                <a:off x="2622519" y="3763574"/>
                <a:ext cx="1" cy="321063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2982912" y="2112057"/>
              <a:ext cx="947958" cy="1467453"/>
              <a:chOff x="2148541" y="2617184"/>
              <a:chExt cx="947958" cy="1467453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2148543" y="2617184"/>
                <a:ext cx="947956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core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148541" y="3306374"/>
                <a:ext cx="947957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caches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8" idx="2"/>
                <a:endCxn id="29" idx="0"/>
              </p:cNvCxnSpPr>
              <p:nvPr/>
            </p:nvCxnSpPr>
            <p:spPr bwMode="auto">
              <a:xfrm flipH="1">
                <a:off x="2622520" y="3074384"/>
                <a:ext cx="1" cy="23199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>
                <a:stCxn id="29" idx="2"/>
              </p:cNvCxnSpPr>
              <p:nvPr/>
            </p:nvCxnSpPr>
            <p:spPr bwMode="auto">
              <a:xfrm flipH="1">
                <a:off x="2622519" y="3763574"/>
                <a:ext cx="1" cy="321063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4231695" y="2109303"/>
              <a:ext cx="947958" cy="1467453"/>
              <a:chOff x="2148541" y="2617184"/>
              <a:chExt cx="947958" cy="1467453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2148543" y="2617184"/>
                <a:ext cx="947956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core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2148541" y="3306374"/>
                <a:ext cx="947957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caches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4" idx="2"/>
                <a:endCxn id="25" idx="0"/>
              </p:cNvCxnSpPr>
              <p:nvPr/>
            </p:nvCxnSpPr>
            <p:spPr bwMode="auto">
              <a:xfrm flipH="1">
                <a:off x="2622520" y="3074384"/>
                <a:ext cx="1" cy="23199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7" name="Straight Connector 26"/>
              <p:cNvCxnSpPr>
                <a:stCxn id="25" idx="2"/>
              </p:cNvCxnSpPr>
              <p:nvPr/>
            </p:nvCxnSpPr>
            <p:spPr bwMode="auto">
              <a:xfrm flipH="1">
                <a:off x="2622519" y="3763574"/>
                <a:ext cx="1" cy="321063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497512" y="2112057"/>
              <a:ext cx="947958" cy="1467453"/>
              <a:chOff x="2148541" y="2617184"/>
              <a:chExt cx="947958" cy="1467453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2148543" y="2617184"/>
                <a:ext cx="947956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core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148541" y="3306374"/>
                <a:ext cx="947957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caches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2" name="Straight Connector 21"/>
              <p:cNvCxnSpPr>
                <a:stCxn id="20" idx="2"/>
                <a:endCxn id="21" idx="0"/>
              </p:cNvCxnSpPr>
              <p:nvPr/>
            </p:nvCxnSpPr>
            <p:spPr bwMode="auto">
              <a:xfrm flipH="1">
                <a:off x="2622520" y="3074384"/>
                <a:ext cx="1" cy="23199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>
                <a:stCxn id="21" idx="2"/>
              </p:cNvCxnSpPr>
              <p:nvPr/>
            </p:nvCxnSpPr>
            <p:spPr bwMode="auto">
              <a:xfrm flipH="1">
                <a:off x="2622519" y="3763574"/>
                <a:ext cx="1" cy="321063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 bwMode="auto">
            <a:xfrm>
              <a:off x="1535112" y="3579510"/>
              <a:ext cx="5105400" cy="505127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Interconnection network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98575" y="4084637"/>
              <a:ext cx="1202422" cy="1066800"/>
              <a:chOff x="6039301" y="5303837"/>
              <a:chExt cx="1202422" cy="10668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6039301" y="5684837"/>
                <a:ext cx="1202422" cy="6858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m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emory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controller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6623227" y="5303837"/>
                <a:ext cx="1" cy="38100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2169152" y="4084637"/>
              <a:ext cx="1202422" cy="1066800"/>
              <a:chOff x="6039301" y="5303837"/>
              <a:chExt cx="1202422" cy="1066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039301" y="5684837"/>
                <a:ext cx="1202422" cy="6858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m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emory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controller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6623227" y="5303837"/>
                <a:ext cx="1" cy="38100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36" name="Left Arrow 35"/>
          <p:cNvSpPr/>
          <p:nvPr/>
        </p:nvSpPr>
        <p:spPr bwMode="auto">
          <a:xfrm flipH="1">
            <a:off x="4268620" y="5326267"/>
            <a:ext cx="910905" cy="393144"/>
          </a:xfrm>
          <a:prstGeom prst="leftArrow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1200" smtClean="0">
              <a:solidFill>
                <a:srgbClr val="080808"/>
              </a:solidFill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7882" y="4601469"/>
            <a:ext cx="1723399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</a:rPr>
              <a:t>Ease of composition</a:t>
            </a:r>
            <a:endParaRPr lang="en-US" i="1" dirty="0">
              <a:solidFill>
                <a:srgbClr val="00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10026" y="4009054"/>
            <a:ext cx="3436716" cy="3080456"/>
            <a:chOff x="388524" y="2895600"/>
            <a:chExt cx="3436716" cy="3080456"/>
          </a:xfrm>
        </p:grpSpPr>
        <p:sp>
          <p:nvSpPr>
            <p:cNvPr id="62" name="Rounded Rectangle 61"/>
            <p:cNvSpPr/>
            <p:nvPr/>
          </p:nvSpPr>
          <p:spPr>
            <a:xfrm>
              <a:off x="388524" y="2895600"/>
              <a:ext cx="3436716" cy="308045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2B5481">
                    <a:lumMod val="50000"/>
                  </a:srgbClr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240608" y="3595209"/>
              <a:ext cx="959792" cy="640080"/>
              <a:chOff x="2453640" y="3573780"/>
              <a:chExt cx="959792" cy="64008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453640" y="3573780"/>
                <a:ext cx="838200" cy="4800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cache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499360" y="3634740"/>
                <a:ext cx="838200" cy="4800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cache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575232" y="3733800"/>
                <a:ext cx="838200" cy="4800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cache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50605" y="3541869"/>
              <a:ext cx="921778" cy="579120"/>
              <a:chOff x="3697362" y="3162300"/>
              <a:chExt cx="921778" cy="57912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97362" y="3162300"/>
                <a:ext cx="701040" cy="4114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core</a:t>
                </a:r>
                <a:endParaRPr lang="en-US" dirty="0">
                  <a:solidFill>
                    <a:srgbClr val="2B5481">
                      <a:lumMod val="50000"/>
                    </a:srgb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3324" y="3223260"/>
                <a:ext cx="701040" cy="4114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core</a:t>
                </a:r>
                <a:endParaRPr lang="en-US" dirty="0">
                  <a:solidFill>
                    <a:srgbClr val="2B5481">
                      <a:lumMod val="50000"/>
                    </a:srgb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918100" y="3329940"/>
                <a:ext cx="701040" cy="4114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core</a:t>
                </a:r>
                <a:endParaRPr lang="en-US" dirty="0">
                  <a:solidFill>
                    <a:srgbClr val="2B5481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451645" y="4385014"/>
              <a:ext cx="914400" cy="43291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2B5481">
                      <a:lumMod val="50000"/>
                    </a:srgbClr>
                  </a:solidFill>
                </a:rPr>
                <a:t>kernel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14109" y="4906860"/>
              <a:ext cx="1210977" cy="701040"/>
              <a:chOff x="4655920" y="2606040"/>
              <a:chExt cx="1210977" cy="70104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655920" y="2606040"/>
                <a:ext cx="1047209" cy="4876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network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724072" y="2727960"/>
                <a:ext cx="1047209" cy="4876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network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819688" y="2819400"/>
                <a:ext cx="1047209" cy="4876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network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553116" y="4492322"/>
              <a:ext cx="1142824" cy="685800"/>
              <a:chOff x="4628457" y="2712720"/>
              <a:chExt cx="1142824" cy="6858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628457" y="2712720"/>
                <a:ext cx="1010344" cy="4876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memory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674353" y="2804160"/>
                <a:ext cx="1010344" cy="4876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memory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760937" y="2910840"/>
                <a:ext cx="1010344" cy="4876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memory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225368" y="5341507"/>
              <a:ext cx="1023657" cy="594360"/>
              <a:chOff x="5057103" y="2468880"/>
              <a:chExt cx="1023657" cy="59436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057103" y="2468880"/>
                <a:ext cx="809795" cy="4114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other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179525" y="2560320"/>
                <a:ext cx="809795" cy="4114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other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270965" y="2651760"/>
                <a:ext cx="809795" cy="41148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2B5481">
                        <a:lumMod val="50000"/>
                      </a:srgbClr>
                    </a:solidFill>
                  </a:rPr>
                  <a:t>other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983044" y="3070032"/>
              <a:ext cx="2133918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Manifold repository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3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07975"/>
            <a:ext cx="9070975" cy="1250950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/>
              <a:t>Manifold Execution Model and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179637"/>
            <a:ext cx="9070975" cy="4241800"/>
          </a:xfrm>
          <a:ln/>
        </p:spPr>
        <p:txBody>
          <a:bodyPr/>
          <a:lstStyle/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Execution model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Software architecture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Simulation kernel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Manifold component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>
                <a:solidFill>
                  <a:srgbClr val="3366FF"/>
                </a:solidFill>
              </a:rPr>
              <a:t>Building system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20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68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46075"/>
            <a:ext cx="9070975" cy="1171575"/>
          </a:xfrm>
          <a:ln/>
        </p:spPr>
        <p:txBody>
          <a:bodyPr tIns="31739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3600"/>
              <a:t>Building System Models and Simulation Programs (1/2)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503242" y="1768478"/>
            <a:ext cx="9070975" cy="4989513"/>
          </a:xfrm>
          <a:ln/>
        </p:spPr>
        <p:txBody>
          <a:bodyPr/>
          <a:lstStyle/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Steps for building a simulation program</a:t>
            </a:r>
          </a:p>
          <a:p>
            <a:pPr marL="863242" lvl="1" indent="-323716">
              <a:buFont typeface="StarSymbol" charset="0"/>
              <a:buChar char="–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 smtClean="0"/>
              <a:t>Initialization</a:t>
            </a:r>
            <a:endParaRPr lang="en-US" dirty="0"/>
          </a:p>
          <a:p>
            <a:pPr marL="863242" lvl="1" indent="-323716">
              <a:buFont typeface="StarSymbol" charset="0"/>
              <a:buChar char="–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Build system </a:t>
            </a:r>
            <a:r>
              <a:rPr lang="en-US" dirty="0" smtClean="0"/>
              <a:t>model (see next slide)</a:t>
            </a:r>
            <a:endParaRPr lang="en-US" dirty="0"/>
          </a:p>
          <a:p>
            <a:pPr marL="863242" lvl="1" indent="-323716">
              <a:buFont typeface="StarSymbol" charset="0"/>
              <a:buChar char="–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Set simulation stop time</a:t>
            </a:r>
          </a:p>
          <a:p>
            <a:pPr marL="863242" lvl="1" indent="-323716">
              <a:buFont typeface="StarSymbol" charset="0"/>
              <a:buChar char="–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 smtClean="0"/>
              <a:t>Start simulation</a:t>
            </a:r>
            <a:endParaRPr lang="en-US" dirty="0"/>
          </a:p>
          <a:p>
            <a:pPr marL="863242" lvl="1" indent="-323716">
              <a:buFont typeface="StarSymbol" charset="0"/>
              <a:buChar char="–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 smtClean="0"/>
              <a:t>Finalization</a:t>
            </a:r>
            <a:endParaRPr lang="en-US" dirty="0"/>
          </a:p>
          <a:p>
            <a:pPr marL="863242" lvl="1" indent="-323716">
              <a:buFont typeface="StarSymbol" charset="0"/>
              <a:buChar char="–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Print out statistics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21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46075"/>
            <a:ext cx="9070975" cy="1171575"/>
          </a:xfrm>
          <a:ln/>
        </p:spPr>
        <p:txBody>
          <a:bodyPr tIns="31739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3600"/>
              <a:t>Building System Models and Simulation Programs (2/2)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503242" y="2178050"/>
            <a:ext cx="9070975" cy="4581525"/>
          </a:xfrm>
          <a:ln/>
        </p:spPr>
        <p:txBody>
          <a:bodyPr/>
          <a:lstStyle/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Building a system model</a:t>
            </a:r>
          </a:p>
          <a:p>
            <a:pPr marL="863242" lvl="1" indent="-323716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Create clock(s</a:t>
            </a:r>
            <a:r>
              <a:rPr lang="en-US" dirty="0" smtClean="0"/>
              <a:t>) (call constructor)</a:t>
            </a:r>
            <a:endParaRPr lang="en-US" dirty="0"/>
          </a:p>
          <a:p>
            <a:pPr marL="863242" lvl="1" indent="-323716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Create </a:t>
            </a:r>
            <a:r>
              <a:rPr lang="en-US" dirty="0" smtClean="0"/>
              <a:t>components (call Component::Create())</a:t>
            </a:r>
            <a:endParaRPr lang="en-US" dirty="0"/>
          </a:p>
          <a:p>
            <a:pPr marL="863242" lvl="1" indent="-323716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Connect </a:t>
            </a:r>
            <a:r>
              <a:rPr lang="en-US" dirty="0" smtClean="0"/>
              <a:t>components (call Manifold::Connect())</a:t>
            </a:r>
            <a:endParaRPr lang="en-US" dirty="0"/>
          </a:p>
          <a:p>
            <a:pPr marL="863242" lvl="1" indent="-323716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Register clock-driven components with clock, if not already registered</a:t>
            </a:r>
            <a:r>
              <a:rPr lang="en-US" dirty="0" smtClean="0"/>
              <a:t>. (call Clock::Register())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22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Execution Model and System Architecture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linkClick r:id="rId2" action="ppaction://hlinkpres?slideindex=1&amp;slidetitle="/>
              </a:rPr>
              <a:t>Multicore Emulator Front-End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/>
              <a:t>Component Models</a:t>
            </a:r>
          </a:p>
          <a:p>
            <a:pPr lvl="1"/>
            <a:r>
              <a:rPr lang="en-US" dirty="0" smtClean="0"/>
              <a:t>Cores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Memory System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Building and Running Manifold Simulations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Physical Modeling: Energy Introspector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Some Example Simulators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23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373313" y="3398837"/>
            <a:ext cx="457200" cy="0"/>
          </a:xfrm>
          <a:prstGeom prst="straightConnector1">
            <a:avLst/>
          </a:prstGeom>
          <a:noFill/>
          <a:ln w="381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Execution Model: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8" y="4008436"/>
            <a:ext cx="9069388" cy="3048000"/>
          </a:xfrm>
        </p:spPr>
        <p:txBody>
          <a:bodyPr/>
          <a:lstStyle/>
          <a:p>
            <a:pPr marL="457010" indent="-457010">
              <a:buFont typeface="Arial" pitchFamily="34" charset="0"/>
              <a:buChar char="•"/>
            </a:pPr>
            <a:r>
              <a:rPr lang="en-US" sz="2800" dirty="0"/>
              <a:t>Instruction stream </a:t>
            </a:r>
          </a:p>
          <a:p>
            <a:pPr marL="834830" lvl="1" indent="-457010">
              <a:buFont typeface="Arial" pitchFamily="34" charset="0"/>
              <a:buChar char="•"/>
            </a:pPr>
            <a:r>
              <a:rPr lang="en-US" sz="2400" dirty="0"/>
              <a:t>Generated by </a:t>
            </a:r>
            <a:r>
              <a:rPr lang="en-US" sz="2400" dirty="0" err="1"/>
              <a:t>i</a:t>
            </a:r>
            <a:r>
              <a:rPr lang="en-US" sz="2400" dirty="0"/>
              <a:t>) trace files, ii) </a:t>
            </a:r>
            <a:r>
              <a:rPr lang="en-US" sz="2400" dirty="0" err="1"/>
              <a:t>Qsim</a:t>
            </a:r>
            <a:r>
              <a:rPr lang="en-US" sz="2400" dirty="0"/>
              <a:t> server, iii) </a:t>
            </a:r>
            <a:r>
              <a:rPr lang="en-US" sz="2400" dirty="0" err="1"/>
              <a:t>Qsim</a:t>
            </a:r>
            <a:r>
              <a:rPr lang="en-US" sz="2400" dirty="0"/>
              <a:t> Lib</a:t>
            </a:r>
          </a:p>
          <a:p>
            <a:pPr marL="457010" indent="-457010">
              <a:buFont typeface="Arial" pitchFamily="34" charset="0"/>
              <a:buChar char="•"/>
            </a:pPr>
            <a:r>
              <a:rPr lang="en-US" sz="2800" dirty="0"/>
              <a:t>System timing model</a:t>
            </a:r>
          </a:p>
          <a:p>
            <a:pPr marL="856894" lvl="1" indent="-457010">
              <a:buFont typeface="Arial" pitchFamily="34" charset="0"/>
              <a:buChar char="•"/>
            </a:pPr>
            <a:r>
              <a:rPr lang="en-US" sz="2400" dirty="0"/>
              <a:t>Multicore model built with Manifold components</a:t>
            </a:r>
          </a:p>
          <a:p>
            <a:pPr marL="856894" lvl="1" indent="-457010">
              <a:buFont typeface="Arial" pitchFamily="34" charset="0"/>
              <a:buChar char="•"/>
            </a:pPr>
            <a:r>
              <a:rPr lang="en-US" sz="2400" dirty="0"/>
              <a:t>Components assigned to multiple logical processes (LPs)</a:t>
            </a:r>
          </a:p>
          <a:p>
            <a:pPr marL="1234717" lvl="2" indent="-457010">
              <a:buFont typeface="Arial" pitchFamily="34" charset="0"/>
              <a:buChar char="•"/>
            </a:pPr>
            <a:r>
              <a:rPr lang="en-US" dirty="0"/>
              <a:t>Each LP assigned to one MPI task; LPs run in parallel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830513" y="1417640"/>
            <a:ext cx="2133600" cy="685800"/>
          </a:xfrm>
          <a:prstGeom prst="roundRect">
            <a:avLst/>
          </a:prstGeom>
          <a:solidFill>
            <a:srgbClr val="6666FF"/>
          </a:solidFill>
          <a:ln w="254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1" tIns="45701" rIns="91401" bIns="45701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Instruction stream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34640" y="2865439"/>
            <a:ext cx="21336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1" tIns="45701" rIns="91401" bIns="45701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System timing model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341688" y="2103439"/>
            <a:ext cx="0" cy="762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484688" y="2103439"/>
            <a:ext cx="0" cy="762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341688" y="2103439"/>
            <a:ext cx="0" cy="762000"/>
          </a:xfrm>
          <a:prstGeom prst="straightConnector1">
            <a:avLst/>
          </a:prstGeom>
          <a:noFill/>
          <a:ln w="381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484688" y="2103439"/>
            <a:ext cx="0" cy="762000"/>
          </a:xfrm>
          <a:prstGeom prst="straightConnector1">
            <a:avLst/>
          </a:prstGeom>
          <a:noFill/>
          <a:ln w="381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5268913" y="1341437"/>
            <a:ext cx="4038600" cy="762000"/>
            <a:chOff x="5246688" y="1722437"/>
            <a:chExt cx="4038600" cy="762000"/>
          </a:xfrm>
        </p:grpSpPr>
        <p:sp>
          <p:nvSpPr>
            <p:cNvPr id="2" name="Rounded Rectangle 1"/>
            <p:cNvSpPr/>
            <p:nvPr/>
          </p:nvSpPr>
          <p:spPr>
            <a:xfrm>
              <a:off x="5246688" y="1722437"/>
              <a:ext cx="4038600" cy="762000"/>
            </a:xfrm>
            <a:prstGeom prst="round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399088" y="1874837"/>
              <a:ext cx="990600" cy="457200"/>
            </a:xfrm>
            <a:prstGeom prst="roundRect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Traces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618288" y="1874837"/>
              <a:ext cx="1143000" cy="457200"/>
            </a:xfrm>
            <a:prstGeom prst="roundRect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Serial Emulator 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966752" y="1874837"/>
              <a:ext cx="1143000" cy="457200"/>
            </a:xfrm>
            <a:prstGeom prst="roundRect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Parallel Emulator 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040313" y="1341437"/>
            <a:ext cx="152400" cy="838200"/>
          </a:xfrm>
          <a:prstGeom prst="rightBrace">
            <a:avLst>
              <a:gd name="adj1" fmla="val 43239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lIns="91401" tIns="45701" rIns="91401" bIns="45701" spcCol="0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21317" y="1036641"/>
            <a:ext cx="753093" cy="266227"/>
          </a:xfrm>
          <a:prstGeom prst="rect">
            <a:avLst/>
          </a:prstGeom>
          <a:noFill/>
        </p:spPr>
        <p:txBody>
          <a:bodyPr wrap="none" lIns="91401" tIns="45701" rIns="91401" bIns="45701" rtlCol="0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</a:rPr>
              <a:t>Options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68913" y="2865437"/>
            <a:ext cx="4038600" cy="762000"/>
            <a:chOff x="5246688" y="1722437"/>
            <a:chExt cx="4038600" cy="762000"/>
          </a:xfrm>
        </p:grpSpPr>
        <p:sp>
          <p:nvSpPr>
            <p:cNvPr id="18" name="Rounded Rectangle 17"/>
            <p:cNvSpPr/>
            <p:nvPr/>
          </p:nvSpPr>
          <p:spPr>
            <a:xfrm>
              <a:off x="5246688" y="1722437"/>
              <a:ext cx="4038600" cy="762000"/>
            </a:xfrm>
            <a:prstGeom prst="round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99088" y="1874837"/>
              <a:ext cx="1676400" cy="457200"/>
            </a:xfrm>
            <a:prstGeom prst="roundRect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>
                      <a:lumMod val="50000"/>
                    </a:schemeClr>
                  </a:solidFill>
                </a:rPr>
                <a:t>Cycle level components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304087" y="1874837"/>
              <a:ext cx="1828799" cy="457200"/>
            </a:xfrm>
            <a:prstGeom prst="roundRect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>
                      <a:lumMod val="50000"/>
                    </a:schemeClr>
                  </a:solidFill>
                </a:rPr>
                <a:t>High level timing components</a:t>
              </a:r>
            </a:p>
          </p:txBody>
        </p:sp>
      </p:grpSp>
      <p:sp>
        <p:nvSpPr>
          <p:cNvPr id="22" name="Right Brace 21"/>
          <p:cNvSpPr/>
          <p:nvPr/>
        </p:nvSpPr>
        <p:spPr bwMode="auto">
          <a:xfrm>
            <a:off x="5040313" y="2713037"/>
            <a:ext cx="152400" cy="838200"/>
          </a:xfrm>
          <a:prstGeom prst="rightBrace">
            <a:avLst>
              <a:gd name="adj1" fmla="val 43239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lIns="91401" tIns="45701" rIns="91401" bIns="45701" spcCol="0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 bwMode="auto">
          <a:xfrm>
            <a:off x="315913" y="2865439"/>
            <a:ext cx="2133600" cy="685800"/>
          </a:xfrm>
          <a:prstGeom prst="roundRect">
            <a:avLst/>
          </a:prstGeom>
          <a:solidFill>
            <a:srgbClr val="008080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1" tIns="45701" rIns="91401" bIns="45701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Physical Models (e.g., Power)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2449513" y="3017837"/>
            <a:ext cx="381000" cy="0"/>
          </a:xfrm>
          <a:prstGeom prst="straightConnector1">
            <a:avLst/>
          </a:prstGeom>
          <a:noFill/>
          <a:ln w="381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23901" y="2285613"/>
            <a:ext cx="15696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FF"/>
                </a:solidFill>
              </a:rPr>
              <a:t>backpressure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3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163512" y="2378764"/>
            <a:ext cx="3851986" cy="2594225"/>
          </a:xfrm>
          <a:prstGeom prst="roundRect">
            <a:avLst/>
          </a:prstGeom>
          <a:solidFill>
            <a:srgbClr val="FFCC99"/>
          </a:solidFill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83" tIns="50392" rIns="100783" bIns="503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435475" y="2386827"/>
            <a:ext cx="4403217" cy="2586162"/>
          </a:xfrm>
          <a:prstGeom prst="roundRect">
            <a:avLst/>
          </a:prstGeom>
          <a:solidFill>
            <a:srgbClr val="FFCC99"/>
          </a:solidFill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83" tIns="50392" rIns="100783" bIns="503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8524" y="246742"/>
            <a:ext cx="9373581" cy="712835"/>
          </a:xfrm>
        </p:spPr>
        <p:txBody>
          <a:bodyPr/>
          <a:lstStyle/>
          <a:p>
            <a:r>
              <a:rPr lang="en-US" dirty="0" smtClean="0">
                <a:effectLst/>
              </a:rPr>
              <a:t>Execution Model: Software Organization</a:t>
            </a:r>
            <a:endParaRPr lang="en-US" dirty="0">
              <a:effectLst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774" y="4199043"/>
            <a:ext cx="3353208" cy="661472"/>
          </a:xfrm>
          <a:prstGeom prst="rect">
            <a:avLst/>
          </a:prstGeom>
          <a:solidFill>
            <a:srgbClr val="C787E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00783" tIns="50392" rIns="100783" bIns="50392" anchor="ctr"/>
          <a:lstStyle/>
          <a:p>
            <a:pPr algn="ctr" defTabSz="1007943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300" dirty="0">
                <a:solidFill>
                  <a:srgbClr val="080808"/>
                </a:solidFill>
                <a:latin typeface="Tahoma"/>
                <a:ea typeface="ＭＳ Ｐゴシック" charset="-128"/>
              </a:rPr>
              <a:t>Manifold Kernel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60097" y="4199043"/>
            <a:ext cx="4049751" cy="661472"/>
          </a:xfrm>
          <a:prstGeom prst="rect">
            <a:avLst/>
          </a:prstGeom>
          <a:solidFill>
            <a:srgbClr val="C787E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00783" tIns="50392" rIns="100783" bIns="50392" anchor="ctr"/>
          <a:lstStyle/>
          <a:p>
            <a:pPr algn="ctr" defTabSz="1007943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300" dirty="0">
                <a:solidFill>
                  <a:srgbClr val="080808"/>
                </a:solidFill>
                <a:latin typeface="Tahoma"/>
                <a:ea typeface="ＭＳ Ｐゴシック" charset="-128"/>
              </a:rPr>
              <a:t>Manifold Kernel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1248143" y="5038434"/>
            <a:ext cx="1406646" cy="30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 smtClean="0">
                <a:solidFill>
                  <a:srgbClr val="080808"/>
                </a:solidFill>
                <a:latin typeface="Calibri" charset="0"/>
                <a:ea typeface="ＭＳ Ｐゴシック" charset="-128"/>
              </a:rPr>
              <a:t>Physical Core </a:t>
            </a:r>
            <a:r>
              <a:rPr lang="en-US" sz="1300" dirty="0">
                <a:solidFill>
                  <a:srgbClr val="080808"/>
                </a:solidFill>
                <a:latin typeface="Calibri" charset="0"/>
                <a:ea typeface="ＭＳ Ｐゴシック" charset="-128"/>
              </a:rPr>
              <a:t>0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6539200" y="5038434"/>
            <a:ext cx="1876658" cy="30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 smtClean="0">
                <a:solidFill>
                  <a:srgbClr val="080808"/>
                </a:solidFill>
                <a:latin typeface="Calibri" charset="0"/>
                <a:ea typeface="ＭＳ Ｐゴシック" charset="-128"/>
              </a:rPr>
              <a:t>Physical Core </a:t>
            </a:r>
            <a:r>
              <a:rPr lang="en-US" sz="1300" dirty="0">
                <a:solidFill>
                  <a:srgbClr val="080808"/>
                </a:solidFill>
                <a:latin typeface="Calibri" charset="0"/>
                <a:ea typeface="ＭＳ Ｐゴシック" charset="-128"/>
              </a:rPr>
              <a:t>1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632163" y="2580361"/>
            <a:ext cx="1100819" cy="1007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50392" rIns="0" bIns="50392" anchor="ctr"/>
          <a:lstStyle/>
          <a:p>
            <a:pPr algn="ctr" defTabSz="1007943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500" dirty="0">
                <a:solidFill>
                  <a:srgbClr val="FF9999"/>
                </a:solidFill>
                <a:latin typeface="Tahoma"/>
                <a:ea typeface="ＭＳ Ｐゴシック" charset="-128"/>
              </a:rPr>
              <a:t>Component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8509027" y="2576861"/>
            <a:ext cx="1100819" cy="1007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50392" rIns="0" bIns="50392" anchor="ctr"/>
          <a:lstStyle/>
          <a:p>
            <a:pPr algn="ctr" defTabSz="1007943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500" dirty="0">
                <a:solidFill>
                  <a:srgbClr val="FF9999"/>
                </a:solidFill>
                <a:latin typeface="Tahoma"/>
                <a:ea typeface="ＭＳ Ｐゴシック" charset="-128"/>
              </a:rPr>
              <a:t>Component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7033687" y="2580361"/>
            <a:ext cx="1100818" cy="1007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50392" rIns="0" bIns="50392" anchor="ctr"/>
          <a:lstStyle/>
          <a:p>
            <a:pPr algn="ctr" defTabSz="1007943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500" dirty="0">
                <a:solidFill>
                  <a:srgbClr val="FF9999"/>
                </a:solidFill>
                <a:latin typeface="Tahoma"/>
                <a:ea typeface="ＭＳ Ｐゴシック" charset="-128"/>
              </a:rPr>
              <a:t>Component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560096" y="2576861"/>
            <a:ext cx="1102568" cy="1007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50392" rIns="0" bIns="50392" anchor="ctr"/>
          <a:lstStyle/>
          <a:p>
            <a:pPr algn="ctr" defTabSz="1007943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500" dirty="0">
                <a:solidFill>
                  <a:srgbClr val="FF9999"/>
                </a:solidFill>
                <a:latin typeface="Tahoma"/>
                <a:ea typeface="ＭＳ Ｐゴシック" charset="-128"/>
              </a:rPr>
              <a:t>Component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6200000" flipH="1">
            <a:off x="897839" y="3903304"/>
            <a:ext cx="629973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9" name="Straight Arrow Connector 18"/>
          <p:cNvCxnSpPr>
            <a:cxnSpLocks noChangeShapeType="1"/>
            <a:stCxn id="12" idx="2"/>
          </p:cNvCxnSpPr>
          <p:nvPr/>
        </p:nvCxnSpPr>
        <p:spPr bwMode="auto">
          <a:xfrm rot="16200000" flipH="1">
            <a:off x="2867586" y="3902429"/>
            <a:ext cx="62822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5803392" y="3892805"/>
            <a:ext cx="615974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1" name="Straight Arrow Connector 20"/>
          <p:cNvCxnSpPr>
            <a:cxnSpLocks noChangeShapeType="1"/>
            <a:stCxn id="15" idx="2"/>
          </p:cNvCxnSpPr>
          <p:nvPr/>
        </p:nvCxnSpPr>
        <p:spPr bwMode="auto">
          <a:xfrm rot="16200000" flipH="1">
            <a:off x="8750575" y="3892805"/>
            <a:ext cx="615974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2" name="Straight Arrow Connector 21"/>
          <p:cNvCxnSpPr>
            <a:cxnSpLocks noChangeShapeType="1"/>
            <a:stCxn id="16" idx="2"/>
            <a:endCxn id="8" idx="0"/>
          </p:cNvCxnSpPr>
          <p:nvPr/>
        </p:nvCxnSpPr>
        <p:spPr bwMode="auto">
          <a:xfrm rot="16200000" flipH="1">
            <a:off x="7279610" y="3893680"/>
            <a:ext cx="610723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3" name="Straight Arrow Connector 22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3732982" y="4529778"/>
            <a:ext cx="1827113" cy="0"/>
          </a:xfrm>
          <a:prstGeom prst="straightConnector1">
            <a:avLst/>
          </a:prstGeom>
          <a:noFill/>
          <a:ln w="25400">
            <a:solidFill>
              <a:srgbClr val="6B4196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4" name="Straight Arrow Connector 23"/>
          <p:cNvCxnSpPr>
            <a:cxnSpLocks noChangeShapeType="1"/>
            <a:stCxn id="37" idx="3"/>
            <a:endCxn id="12" idx="1"/>
          </p:cNvCxnSpPr>
          <p:nvPr/>
        </p:nvCxnSpPr>
        <p:spPr bwMode="auto">
          <a:xfrm>
            <a:off x="1820351" y="3082996"/>
            <a:ext cx="811812" cy="134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25" name="Straight Arrow Connector 24"/>
          <p:cNvCxnSpPr>
            <a:cxnSpLocks noChangeShapeType="1"/>
            <a:stCxn id="17" idx="3"/>
            <a:endCxn id="16" idx="1"/>
          </p:cNvCxnSpPr>
          <p:nvPr/>
        </p:nvCxnSpPr>
        <p:spPr bwMode="auto">
          <a:xfrm>
            <a:off x="6662665" y="3080840"/>
            <a:ext cx="371023" cy="3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6" name="Straight Arrow Connector 25"/>
          <p:cNvCxnSpPr>
            <a:cxnSpLocks noChangeShapeType="1"/>
            <a:stCxn id="16" idx="3"/>
            <a:endCxn id="15" idx="1"/>
          </p:cNvCxnSpPr>
          <p:nvPr/>
        </p:nvCxnSpPr>
        <p:spPr bwMode="auto">
          <a:xfrm flipV="1">
            <a:off x="8134506" y="3080840"/>
            <a:ext cx="374523" cy="3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0" name="TextBox 80"/>
          <p:cNvSpPr txBox="1">
            <a:spLocks noChangeArrowheads="1"/>
          </p:cNvSpPr>
          <p:nvPr/>
        </p:nvSpPr>
        <p:spPr bwMode="auto">
          <a:xfrm>
            <a:off x="1559889" y="3657264"/>
            <a:ext cx="1327582" cy="5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336699"/>
                </a:solidFill>
                <a:latin typeface="Calibri" charset="0"/>
                <a:ea typeface="ＭＳ Ｐゴシック" charset="-128"/>
              </a:rPr>
              <a:t>Kernel – Component API</a:t>
            </a:r>
          </a:p>
        </p:txBody>
      </p:sp>
      <p:sp>
        <p:nvSpPr>
          <p:cNvPr id="31" name="TextBox 82"/>
          <p:cNvSpPr txBox="1">
            <a:spLocks noChangeArrowheads="1"/>
          </p:cNvSpPr>
          <p:nvPr/>
        </p:nvSpPr>
        <p:spPr bwMode="auto">
          <a:xfrm>
            <a:off x="4015498" y="4550777"/>
            <a:ext cx="1298836" cy="30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83" tIns="50392" rIns="100783" bIns="50392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>
                <a:solidFill>
                  <a:srgbClr val="8E46B6"/>
                </a:solidFill>
                <a:latin typeface="Calibri" charset="0"/>
                <a:ea typeface="ＭＳ Ｐゴシック" charset="-128"/>
              </a:rPr>
              <a:t>Inter-Kernel API</a:t>
            </a:r>
          </a:p>
        </p:txBody>
      </p:sp>
      <p:cxnSp>
        <p:nvCxnSpPr>
          <p:cNvPr id="32" name="Curved Connector 31"/>
          <p:cNvCxnSpPr>
            <a:stCxn id="12" idx="3"/>
            <a:endCxn id="17" idx="1"/>
          </p:cNvCxnSpPr>
          <p:nvPr/>
        </p:nvCxnSpPr>
        <p:spPr bwMode="auto">
          <a:xfrm flipV="1">
            <a:off x="3732982" y="3080840"/>
            <a:ext cx="1827113" cy="35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3" name="Content Placeholder 4"/>
          <p:cNvSpPr txBox="1">
            <a:spLocks/>
          </p:cNvSpPr>
          <p:nvPr/>
        </p:nvSpPr>
        <p:spPr>
          <a:xfrm>
            <a:off x="329811" y="5456237"/>
            <a:ext cx="9382331" cy="1744309"/>
          </a:xfrm>
          <a:prstGeom prst="rect">
            <a:avLst/>
          </a:prstGeom>
        </p:spPr>
        <p:txBody>
          <a:bodyPr lIns="100783" tIns="50392" rIns="100783" bIns="50392"/>
          <a:lstStyle/>
          <a:p>
            <a:pPr marL="194220" indent="-194220" defTabSz="1007838" eaLnBrk="0">
              <a:lnSpc>
                <a:spcPct val="10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400" kern="0" dirty="0" smtClean="0">
                <a:solidFill>
                  <a:srgbClr val="080808"/>
                </a:solidFill>
                <a:latin typeface="Tahoma"/>
                <a:ea typeface="ＭＳ Ｐゴシック" charset="-128"/>
              </a:rPr>
              <a:t>Component models connected to form system models</a:t>
            </a:r>
            <a:endParaRPr lang="en-US" sz="2400" kern="0" dirty="0">
              <a:solidFill>
                <a:srgbClr val="080808"/>
              </a:solidFill>
              <a:latin typeface="Tahoma"/>
              <a:ea typeface="ＭＳ Ｐゴシック" charset="-128"/>
            </a:endParaRPr>
          </a:p>
          <a:p>
            <a:pPr marL="194220" indent="-194220" defTabSz="1007838" eaLnBrk="0">
              <a:lnSpc>
                <a:spcPct val="10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400" kern="0" dirty="0" smtClean="0">
                <a:solidFill>
                  <a:srgbClr val="080808"/>
                </a:solidFill>
                <a:latin typeface="Tahoma"/>
                <a:ea typeface="ＭＳ Ｐゴシック" charset="-128"/>
              </a:rPr>
              <a:t>Full system emulation front-end </a:t>
            </a:r>
          </a:p>
          <a:p>
            <a:pPr marL="194220" indent="-194220" defTabSz="1007838" eaLnBrk="0">
              <a:lnSpc>
                <a:spcPct val="10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400" kern="0" dirty="0" smtClean="0">
                <a:solidFill>
                  <a:srgbClr val="080808"/>
                </a:solidFill>
                <a:latin typeface="Tahoma"/>
                <a:ea typeface="ＭＳ Ｐゴシック" charset="-128"/>
              </a:rPr>
              <a:t>All time management is handled by the simulation kernel</a:t>
            </a:r>
            <a:endParaRPr lang="en-US" sz="2400" kern="0" dirty="0">
              <a:solidFill>
                <a:srgbClr val="080808"/>
              </a:solidFill>
              <a:latin typeface="Tahoma"/>
              <a:ea typeface="ＭＳ Ｐゴシック" charset="-128"/>
            </a:endParaRPr>
          </a:p>
          <a:p>
            <a:pPr marL="194220" indent="-194220" defTabSz="1007838" eaLnBrk="0">
              <a:lnSpc>
                <a:spcPct val="10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rgbClr val="080808"/>
                </a:solidFill>
                <a:latin typeface="Tahoma"/>
                <a:ea typeface="ＭＳ Ｐゴシック" charset="-128"/>
              </a:rPr>
              <a:t>APIs </a:t>
            </a:r>
            <a:r>
              <a:rPr lang="en-US" sz="2400" kern="0" dirty="0">
                <a:solidFill>
                  <a:srgbClr val="080808"/>
                </a:solidFill>
                <a:latin typeface="Tahoma"/>
                <a:ea typeface="ＭＳ Ｐゴシック" charset="-128"/>
                <a:sym typeface="Wingdings" pitchFamily="2" charset="2"/>
              </a:rPr>
              <a:t> key to integrating mature point tools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08829" y="2112669"/>
            <a:ext cx="1579517" cy="305329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Logical Process (LP)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0466" y="2040095"/>
            <a:ext cx="1579517" cy="305329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Logical Process (LP)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719532" y="2579016"/>
            <a:ext cx="1100819" cy="1007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50392" rIns="0" bIns="50392" anchor="ctr"/>
          <a:lstStyle/>
          <a:p>
            <a:pPr algn="ctr" defTabSz="1007943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500" dirty="0">
                <a:solidFill>
                  <a:srgbClr val="FF9999"/>
                </a:solidFill>
                <a:latin typeface="Tahoma"/>
                <a:ea typeface="ＭＳ Ｐゴシック" charset="-128"/>
              </a:rPr>
              <a:t>Component</a:t>
            </a:r>
          </a:p>
        </p:txBody>
      </p:sp>
      <p:sp>
        <p:nvSpPr>
          <p:cNvPr id="40" name="TextBox 79"/>
          <p:cNvSpPr txBox="1">
            <a:spLocks noChangeArrowheads="1"/>
          </p:cNvSpPr>
          <p:nvPr/>
        </p:nvSpPr>
        <p:spPr bwMode="auto">
          <a:xfrm>
            <a:off x="4083326" y="2570095"/>
            <a:ext cx="1255775" cy="5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 smtClean="0">
                <a:solidFill>
                  <a:srgbClr val="000090"/>
                </a:solidFill>
                <a:latin typeface="Calibri" charset="0"/>
                <a:ea typeface="ＭＳ Ｐゴシック" charset="-128"/>
              </a:rPr>
              <a:t>Inter-component API</a:t>
            </a:r>
            <a:endParaRPr lang="en-US" sz="1300" dirty="0">
              <a:solidFill>
                <a:srgbClr val="000090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1337365" y="1128891"/>
            <a:ext cx="7219071" cy="57253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100783" tIns="50392" rIns="100783" bIns="503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QSim Client/</a:t>
            </a:r>
            <a:r>
              <a:rPr lang="en-US" sz="2200" dirty="0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Server Emulator </a:t>
            </a:r>
            <a:endParaRPr lang="en-US" sz="22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cxnSp>
        <p:nvCxnSpPr>
          <p:cNvPr id="45" name="Straight Arrow Connector 44"/>
          <p:cNvCxnSpPr>
            <a:stCxn id="41" idx="2"/>
            <a:endCxn id="37" idx="0"/>
          </p:cNvCxnSpPr>
          <p:nvPr/>
        </p:nvCxnSpPr>
        <p:spPr bwMode="auto">
          <a:xfrm rot="5400000">
            <a:off x="2669624" y="301740"/>
            <a:ext cx="877596" cy="3676958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1" idx="2"/>
            <a:endCxn id="12" idx="0"/>
          </p:cNvCxnSpPr>
          <p:nvPr/>
        </p:nvCxnSpPr>
        <p:spPr bwMode="auto">
          <a:xfrm rot="5400000">
            <a:off x="3625268" y="1258729"/>
            <a:ext cx="878941" cy="1764327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41" idx="2"/>
            <a:endCxn id="17" idx="0"/>
          </p:cNvCxnSpPr>
          <p:nvPr/>
        </p:nvCxnSpPr>
        <p:spPr bwMode="auto">
          <a:xfrm rot="16200000" flipH="1">
            <a:off x="5091420" y="1556902"/>
            <a:ext cx="875441" cy="1164481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endCxn id="16" idx="0"/>
          </p:cNvCxnSpPr>
          <p:nvPr/>
        </p:nvCxnSpPr>
        <p:spPr bwMode="auto">
          <a:xfrm>
            <a:off x="4975796" y="1709490"/>
            <a:ext cx="2608300" cy="870872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41" idx="2"/>
            <a:endCxn id="15" idx="0"/>
          </p:cNvCxnSpPr>
          <p:nvPr/>
        </p:nvCxnSpPr>
        <p:spPr bwMode="auto">
          <a:xfrm rot="16200000" flipH="1">
            <a:off x="6565449" y="82872"/>
            <a:ext cx="875441" cy="4112538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Slide Number Placeholder 1"/>
          <p:cNvSpPr txBox="1">
            <a:spLocks noGrp="1"/>
          </p:cNvSpPr>
          <p:nvPr/>
        </p:nvSpPr>
        <p:spPr bwMode="auto">
          <a:xfrm>
            <a:off x="9443587" y="7288264"/>
            <a:ext cx="637039" cy="2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fld id="{644C7418-DC1C-4619-A5FC-8F0FCE3AFA75}" type="slidenum">
              <a:rPr lang="en-US" sz="1100" b="1">
                <a:solidFill>
                  <a:srgbClr val="FFFFFF"/>
                </a:solidFill>
                <a:latin typeface="Tahoma" pitchFamily="34" charset="0"/>
                <a:ea typeface="ＭＳ Ｐゴシック" charset="-128"/>
              </a:rPr>
              <a:pPr algn="r" defTabSz="1007943" eaLnBrk="0">
                <a:lnSpc>
                  <a:spcPct val="100000"/>
                </a:lnSpc>
                <a:buClrTx/>
                <a:buSzTx/>
              </a:pPr>
              <a:t>4</a:t>
            </a:fld>
            <a:endParaRPr lang="en-US" sz="1100" b="1" dirty="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07112" y="1722437"/>
            <a:ext cx="1544484" cy="301823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i="1" dirty="0" smtClean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Instruction streams</a:t>
            </a:r>
            <a:endParaRPr lang="en-US" sz="1300" i="1" dirty="0">
              <a:solidFill>
                <a:srgbClr val="080808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4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An Example System Model</a:t>
            </a:r>
          </a:p>
        </p:txBody>
      </p:sp>
      <p:sp>
        <p:nvSpPr>
          <p:cNvPr id="7182" name="Content Placeholder 7181"/>
          <p:cNvSpPr>
            <a:spLocks noGrp="1"/>
          </p:cNvSpPr>
          <p:nvPr>
            <p:ph idx="1"/>
          </p:nvPr>
        </p:nvSpPr>
        <p:spPr>
          <a:xfrm>
            <a:off x="471709" y="4922837"/>
            <a:ext cx="9382331" cy="1981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Multicore SMP system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Core, cache, memory controller models each represented by a Manifold component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Network contains multiple components: interfaces, routers</a:t>
            </a:r>
            <a:endParaRPr lang="en-US" dirty="0"/>
          </a:p>
        </p:txBody>
      </p:sp>
      <p:grpSp>
        <p:nvGrpSpPr>
          <p:cNvPr id="7181" name="Group 7180"/>
          <p:cNvGrpSpPr/>
          <p:nvPr/>
        </p:nvGrpSpPr>
        <p:grpSpPr>
          <a:xfrm>
            <a:off x="1992312" y="1294634"/>
            <a:ext cx="5105400" cy="3042134"/>
            <a:chOff x="1535112" y="2109303"/>
            <a:chExt cx="5105400" cy="3042134"/>
          </a:xfrm>
        </p:grpSpPr>
        <p:grpSp>
          <p:nvGrpSpPr>
            <p:cNvPr id="16" name="Group 15"/>
            <p:cNvGrpSpPr/>
            <p:nvPr/>
          </p:nvGrpSpPr>
          <p:grpSpPr>
            <a:xfrm>
              <a:off x="1674561" y="2112057"/>
              <a:ext cx="947958" cy="1467453"/>
              <a:chOff x="2148541" y="2617184"/>
              <a:chExt cx="947958" cy="1467453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2148543" y="2617184"/>
                <a:ext cx="947956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148541" y="3306374"/>
                <a:ext cx="947957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caches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" name="Straight Connector 3"/>
              <p:cNvCxnSpPr>
                <a:stCxn id="2" idx="2"/>
                <a:endCxn id="5" idx="0"/>
              </p:cNvCxnSpPr>
              <p:nvPr/>
            </p:nvCxnSpPr>
            <p:spPr bwMode="auto">
              <a:xfrm flipH="1">
                <a:off x="2622520" y="3074384"/>
                <a:ext cx="1" cy="23199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" name="Straight Connector 9"/>
              <p:cNvCxnSpPr>
                <a:stCxn id="5" idx="2"/>
              </p:cNvCxnSpPr>
              <p:nvPr/>
            </p:nvCxnSpPr>
            <p:spPr bwMode="auto">
              <a:xfrm flipH="1">
                <a:off x="2622519" y="3763574"/>
                <a:ext cx="1" cy="321063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9" name="Group 18"/>
            <p:cNvGrpSpPr/>
            <p:nvPr/>
          </p:nvGrpSpPr>
          <p:grpSpPr>
            <a:xfrm>
              <a:off x="2982912" y="2112057"/>
              <a:ext cx="947958" cy="1467453"/>
              <a:chOff x="2148541" y="2617184"/>
              <a:chExt cx="947958" cy="1467453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2148543" y="2617184"/>
                <a:ext cx="947956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148541" y="3306374"/>
                <a:ext cx="947957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caches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2" name="Straight Connector 21"/>
              <p:cNvCxnSpPr>
                <a:stCxn id="20" idx="2"/>
                <a:endCxn id="21" idx="0"/>
              </p:cNvCxnSpPr>
              <p:nvPr/>
            </p:nvCxnSpPr>
            <p:spPr bwMode="auto">
              <a:xfrm flipH="1">
                <a:off x="2622520" y="3074384"/>
                <a:ext cx="1" cy="23199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>
                <a:stCxn id="21" idx="2"/>
              </p:cNvCxnSpPr>
              <p:nvPr/>
            </p:nvCxnSpPr>
            <p:spPr bwMode="auto">
              <a:xfrm flipH="1">
                <a:off x="2622519" y="3763574"/>
                <a:ext cx="1" cy="321063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4" name="Group 23"/>
            <p:cNvGrpSpPr/>
            <p:nvPr/>
          </p:nvGrpSpPr>
          <p:grpSpPr>
            <a:xfrm>
              <a:off x="4231695" y="2109303"/>
              <a:ext cx="947958" cy="1467453"/>
              <a:chOff x="2148541" y="2617184"/>
              <a:chExt cx="947958" cy="1467453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2148543" y="2617184"/>
                <a:ext cx="947956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148541" y="3306374"/>
                <a:ext cx="947957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caches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2"/>
                <a:endCxn id="26" idx="0"/>
              </p:cNvCxnSpPr>
              <p:nvPr/>
            </p:nvCxnSpPr>
            <p:spPr bwMode="auto">
              <a:xfrm flipH="1">
                <a:off x="2622520" y="3074384"/>
                <a:ext cx="1" cy="23199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Straight Connector 27"/>
              <p:cNvCxnSpPr>
                <a:stCxn id="26" idx="2"/>
              </p:cNvCxnSpPr>
              <p:nvPr/>
            </p:nvCxnSpPr>
            <p:spPr bwMode="auto">
              <a:xfrm flipH="1">
                <a:off x="2622519" y="3763574"/>
                <a:ext cx="1" cy="321063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5497512" y="2112057"/>
              <a:ext cx="947958" cy="1467453"/>
              <a:chOff x="2148541" y="2617184"/>
              <a:chExt cx="947958" cy="1467453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2148543" y="2617184"/>
                <a:ext cx="947956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2148541" y="3306374"/>
                <a:ext cx="947957" cy="4572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caches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30" idx="2"/>
                <a:endCxn id="31" idx="0"/>
              </p:cNvCxnSpPr>
              <p:nvPr/>
            </p:nvCxnSpPr>
            <p:spPr bwMode="auto">
              <a:xfrm flipH="1">
                <a:off x="2622520" y="3074384"/>
                <a:ext cx="1" cy="23199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>
                <a:stCxn id="31" idx="2"/>
              </p:cNvCxnSpPr>
              <p:nvPr/>
            </p:nvCxnSpPr>
            <p:spPr bwMode="auto">
              <a:xfrm flipH="1">
                <a:off x="2622519" y="3763574"/>
                <a:ext cx="1" cy="321063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1535112" y="3579510"/>
              <a:ext cx="5105400" cy="505127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Interconnection network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798575" y="4084637"/>
              <a:ext cx="1202422" cy="1066800"/>
              <a:chOff x="6039301" y="5303837"/>
              <a:chExt cx="1202422" cy="1066800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6039301" y="5684837"/>
                <a:ext cx="1202422" cy="6858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m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emory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controller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>
                <a:off x="6623227" y="5303837"/>
                <a:ext cx="1" cy="38100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50" name="Group 49"/>
            <p:cNvGrpSpPr/>
            <p:nvPr/>
          </p:nvGrpSpPr>
          <p:grpSpPr>
            <a:xfrm>
              <a:off x="2169152" y="4084637"/>
              <a:ext cx="1202422" cy="1066800"/>
              <a:chOff x="6039301" y="5303837"/>
              <a:chExt cx="1202422" cy="1066800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6039301" y="5684837"/>
                <a:ext cx="1202422" cy="6858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m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emory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controller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 bwMode="auto">
              <a:xfrm>
                <a:off x="6623227" y="5303837"/>
                <a:ext cx="1" cy="381000"/>
              </a:xfrm>
              <a:prstGeom prst="line">
                <a:avLst/>
              </a:prstGeom>
              <a:noFill/>
              <a:ln w="381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7187" name="Group 7186"/>
          <p:cNvGrpSpPr/>
          <p:nvPr/>
        </p:nvGrpSpPr>
        <p:grpSpPr>
          <a:xfrm>
            <a:off x="7097712" y="1238013"/>
            <a:ext cx="1549702" cy="625229"/>
            <a:chOff x="7097712" y="1238013"/>
            <a:chExt cx="1549702" cy="625229"/>
          </a:xfrm>
        </p:grpSpPr>
        <p:sp>
          <p:nvSpPr>
            <p:cNvPr id="58" name="Right Brace 57"/>
            <p:cNvSpPr/>
            <p:nvPr/>
          </p:nvSpPr>
          <p:spPr bwMode="auto">
            <a:xfrm>
              <a:off x="7097712" y="1238013"/>
              <a:ext cx="160885" cy="570441"/>
            </a:xfrm>
            <a:prstGeom prst="rightBrace">
              <a:avLst>
                <a:gd name="adj1" fmla="val 43239"/>
                <a:gd name="adj2" fmla="val 50000"/>
              </a:avLst>
            </a:prstGeom>
            <a:no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lIns="91401" tIns="45701" rIns="91401" bIns="45701" spcCol="0"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186" name="TextBox 7185"/>
            <p:cNvSpPr txBox="1"/>
            <p:nvPr/>
          </p:nvSpPr>
          <p:spPr>
            <a:xfrm>
              <a:off x="7321410" y="1255640"/>
              <a:ext cx="1326004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Manifold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component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16712" y="3723164"/>
            <a:ext cx="1549702" cy="625229"/>
            <a:chOff x="7097712" y="1238013"/>
            <a:chExt cx="1549702" cy="625229"/>
          </a:xfrm>
        </p:grpSpPr>
        <p:sp>
          <p:nvSpPr>
            <p:cNvPr id="65" name="Right Brace 64"/>
            <p:cNvSpPr/>
            <p:nvPr/>
          </p:nvSpPr>
          <p:spPr bwMode="auto">
            <a:xfrm>
              <a:off x="7097712" y="1238013"/>
              <a:ext cx="160885" cy="570441"/>
            </a:xfrm>
            <a:prstGeom prst="rightBrace">
              <a:avLst>
                <a:gd name="adj1" fmla="val 43239"/>
                <a:gd name="adj2" fmla="val 50000"/>
              </a:avLst>
            </a:prstGeom>
            <a:no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lIns="91401" tIns="45701" rIns="91401" bIns="45701" spcCol="0"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21410" y="1255640"/>
              <a:ext cx="1326004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Manifold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component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7188" name="Group 7187"/>
          <p:cNvGrpSpPr/>
          <p:nvPr/>
        </p:nvGrpSpPr>
        <p:grpSpPr>
          <a:xfrm>
            <a:off x="7250112" y="2762087"/>
            <a:ext cx="2139607" cy="625229"/>
            <a:chOff x="582059" y="3666032"/>
            <a:chExt cx="2139607" cy="625229"/>
          </a:xfrm>
        </p:grpSpPr>
        <p:sp>
          <p:nvSpPr>
            <p:cNvPr id="68" name="Right Brace 67"/>
            <p:cNvSpPr/>
            <p:nvPr/>
          </p:nvSpPr>
          <p:spPr bwMode="auto">
            <a:xfrm>
              <a:off x="582059" y="3666032"/>
              <a:ext cx="160885" cy="570441"/>
            </a:xfrm>
            <a:prstGeom prst="rightBrace">
              <a:avLst>
                <a:gd name="adj1" fmla="val 43239"/>
                <a:gd name="adj2" fmla="val 50000"/>
              </a:avLst>
            </a:prstGeom>
            <a:no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lIns="91401" tIns="45701" rIns="91401" bIns="45701" spcCol="0"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5757" y="3683659"/>
              <a:ext cx="1915909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m</a:t>
              </a:r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ultiple Manifold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components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5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1739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sz="3600"/>
              <a:t>Execution Model</a:t>
            </a:r>
          </a:p>
        </p:txBody>
      </p:sp>
      <p:sp>
        <p:nvSpPr>
          <p:cNvPr id="114" name="Content Placeholder 113"/>
          <p:cNvSpPr>
            <a:spLocks noGrp="1"/>
          </p:cNvSpPr>
          <p:nvPr>
            <p:ph idx="1"/>
          </p:nvPr>
        </p:nvSpPr>
        <p:spPr>
          <a:xfrm>
            <a:off x="6874764" y="1286696"/>
            <a:ext cx="2966147" cy="279387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Timing-directed full-system simulation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Front-end performs functional emulation; timeless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Back-end for timing simulation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Front-end is regulated by back-end</a:t>
            </a:r>
            <a:endParaRPr lang="en-US" sz="20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219423" y="1660565"/>
            <a:ext cx="7813236" cy="4639850"/>
            <a:chOff x="219423" y="1660565"/>
            <a:chExt cx="7813236" cy="4639850"/>
          </a:xfrm>
        </p:grpSpPr>
        <p:grpSp>
          <p:nvGrpSpPr>
            <p:cNvPr id="39" name="Group 38"/>
            <p:cNvGrpSpPr/>
            <p:nvPr/>
          </p:nvGrpSpPr>
          <p:grpSpPr>
            <a:xfrm>
              <a:off x="3436727" y="3633905"/>
              <a:ext cx="1110105" cy="528147"/>
              <a:chOff x="7633485" y="2941637"/>
              <a:chExt cx="1110105" cy="528147"/>
            </a:xfrm>
            <a:solidFill>
              <a:srgbClr val="FF9999"/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633485" y="2941637"/>
                <a:ext cx="1110105" cy="528147"/>
              </a:xfrm>
              <a:prstGeom prst="rect">
                <a:avLst/>
              </a:prstGeom>
              <a:grpFill/>
              <a:ln w="12700" cap="flat" cmpd="sng" algn="ctr">
                <a:solidFill>
                  <a:srgbClr val="080808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 err="1" smtClean="0">
                    <a:solidFill>
                      <a:srgbClr val="000000"/>
                    </a:solidFill>
                  </a:rPr>
                  <a:t>Qsim</a:t>
                </a:r>
                <a:endParaRPr lang="en-US" sz="1400" dirty="0" smtClean="0">
                  <a:solidFill>
                    <a:srgbClr val="00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proxy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8273484" y="3006670"/>
                <a:ext cx="369447" cy="398079"/>
                <a:chOff x="7996094" y="4515485"/>
                <a:chExt cx="369447" cy="398079"/>
              </a:xfrm>
              <a:grpFill/>
            </p:grpSpPr>
            <p:sp>
              <p:nvSpPr>
                <p:cNvPr id="34" name="Freeform 33"/>
                <p:cNvSpPr/>
                <p:nvPr/>
              </p:nvSpPr>
              <p:spPr bwMode="auto">
                <a:xfrm>
                  <a:off x="7996094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Freeform 39"/>
                <p:cNvSpPr/>
                <p:nvPr/>
              </p:nvSpPr>
              <p:spPr bwMode="auto">
                <a:xfrm>
                  <a:off x="8140486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Freeform 40"/>
                <p:cNvSpPr/>
                <p:nvPr/>
              </p:nvSpPr>
              <p:spPr bwMode="auto">
                <a:xfrm>
                  <a:off x="8277977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1263510" y="3617457"/>
              <a:ext cx="1110105" cy="528147"/>
              <a:chOff x="7633485" y="2941637"/>
              <a:chExt cx="1110105" cy="528147"/>
            </a:xfrm>
            <a:solidFill>
              <a:srgbClr val="FF9999"/>
            </a:solidFill>
          </p:grpSpPr>
          <p:sp>
            <p:nvSpPr>
              <p:cNvPr id="45" name="Rectangle 44"/>
              <p:cNvSpPr/>
              <p:nvPr/>
            </p:nvSpPr>
            <p:spPr bwMode="auto">
              <a:xfrm>
                <a:off x="7633485" y="2941637"/>
                <a:ext cx="1110105" cy="528147"/>
              </a:xfrm>
              <a:prstGeom prst="rect">
                <a:avLst/>
              </a:prstGeom>
              <a:grpFill/>
              <a:ln w="12700" cap="flat" cmpd="sng" algn="ctr">
                <a:solidFill>
                  <a:srgbClr val="080808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 err="1" smtClean="0">
                    <a:solidFill>
                      <a:srgbClr val="000000"/>
                    </a:solidFill>
                  </a:rPr>
                  <a:t>Qsim</a:t>
                </a:r>
                <a:endParaRPr lang="en-US" sz="1400" dirty="0" smtClean="0">
                  <a:solidFill>
                    <a:srgbClr val="00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proxy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8273484" y="3006670"/>
                <a:ext cx="369447" cy="398079"/>
                <a:chOff x="7996094" y="4515485"/>
                <a:chExt cx="369447" cy="398079"/>
              </a:xfrm>
              <a:grpFill/>
            </p:grpSpPr>
            <p:sp>
              <p:nvSpPr>
                <p:cNvPr id="47" name="Freeform 46"/>
                <p:cNvSpPr/>
                <p:nvPr/>
              </p:nvSpPr>
              <p:spPr bwMode="auto">
                <a:xfrm>
                  <a:off x="7996094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Freeform 47"/>
                <p:cNvSpPr/>
                <p:nvPr/>
              </p:nvSpPr>
              <p:spPr bwMode="auto">
                <a:xfrm>
                  <a:off x="8140486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Freeform 48"/>
                <p:cNvSpPr/>
                <p:nvPr/>
              </p:nvSpPr>
              <p:spPr bwMode="auto">
                <a:xfrm>
                  <a:off x="8277977" y="4515485"/>
                  <a:ext cx="87564" cy="398079"/>
                </a:xfrm>
                <a:custGeom>
                  <a:avLst/>
                  <a:gdLst>
                    <a:gd name="connsiteX0" fmla="*/ 13653 w 155543"/>
                    <a:gd name="connsiteY0" fmla="*/ 0 h 662151"/>
                    <a:gd name="connsiteX1" fmla="*/ 13653 w 155543"/>
                    <a:gd name="connsiteY1" fmla="*/ 157655 h 662151"/>
                    <a:gd name="connsiteX2" fmla="*/ 155543 w 155543"/>
                    <a:gd name="connsiteY2" fmla="*/ 236482 h 662151"/>
                    <a:gd name="connsiteX3" fmla="*/ 13653 w 155543"/>
                    <a:gd name="connsiteY3" fmla="*/ 331075 h 662151"/>
                    <a:gd name="connsiteX4" fmla="*/ 155543 w 155543"/>
                    <a:gd name="connsiteY4" fmla="*/ 425669 h 662151"/>
                    <a:gd name="connsiteX5" fmla="*/ 13653 w 155543"/>
                    <a:gd name="connsiteY5" fmla="*/ 504496 h 662151"/>
                    <a:gd name="connsiteX6" fmla="*/ 13653 w 155543"/>
                    <a:gd name="connsiteY6" fmla="*/ 662151 h 662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543" h="662151">
                      <a:moveTo>
                        <a:pt x="13653" y="0"/>
                      </a:moveTo>
                      <a:cubicBezTo>
                        <a:pt x="1829" y="59120"/>
                        <a:pt x="-9995" y="118241"/>
                        <a:pt x="13653" y="157655"/>
                      </a:cubicBezTo>
                      <a:cubicBezTo>
                        <a:pt x="37301" y="197069"/>
                        <a:pt x="155543" y="207579"/>
                        <a:pt x="155543" y="236482"/>
                      </a:cubicBezTo>
                      <a:cubicBezTo>
                        <a:pt x="155543" y="265385"/>
                        <a:pt x="13653" y="299544"/>
                        <a:pt x="13653" y="331075"/>
                      </a:cubicBezTo>
                      <a:cubicBezTo>
                        <a:pt x="13653" y="362606"/>
                        <a:pt x="155543" y="396766"/>
                        <a:pt x="155543" y="425669"/>
                      </a:cubicBezTo>
                      <a:cubicBezTo>
                        <a:pt x="155543" y="454572"/>
                        <a:pt x="37301" y="465082"/>
                        <a:pt x="13653" y="504496"/>
                      </a:cubicBezTo>
                      <a:cubicBezTo>
                        <a:pt x="-9995" y="543910"/>
                        <a:pt x="1829" y="603030"/>
                        <a:pt x="13653" y="662151"/>
                      </a:cubicBezTo>
                    </a:path>
                  </a:pathLst>
                </a:custGeom>
                <a:grpFill/>
                <a:ln w="15875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14954" y="1660565"/>
              <a:ext cx="4495800" cy="1494494"/>
              <a:chOff x="2381141" y="1570037"/>
              <a:chExt cx="4495800" cy="149449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2381141" y="1570037"/>
                <a:ext cx="4495800" cy="1494494"/>
              </a:xfrm>
              <a:prstGeom prst="rect">
                <a:avLst/>
              </a:prstGeom>
              <a:solidFill>
                <a:srgbClr val="FF9999"/>
              </a:solidFill>
              <a:ln w="12700" cap="flat" cmpd="sng" algn="ctr">
                <a:solidFill>
                  <a:srgbClr val="080808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 bwMode="auto">
              <a:xfrm>
                <a:off x="4068908" y="1700292"/>
                <a:ext cx="1295399" cy="305071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application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564114" y="2073931"/>
                <a:ext cx="4129852" cy="32385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Linux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762140" y="2397781"/>
                <a:ext cx="755651" cy="547960"/>
                <a:chOff x="2762140" y="2550181"/>
                <a:chExt cx="755651" cy="547960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2762140" y="2774291"/>
                  <a:ext cx="755651" cy="32385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VCPU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" name="Straight Connector 3"/>
                <p:cNvCxnSpPr>
                  <a:endCxn id="6" idx="0"/>
                </p:cNvCxnSpPr>
                <p:nvPr/>
              </p:nvCxnSpPr>
              <p:spPr bwMode="auto">
                <a:xfrm>
                  <a:off x="3139965" y="2550181"/>
                  <a:ext cx="1" cy="2241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4446370" y="2509836"/>
                <a:ext cx="1119153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</a:rPr>
                  <a:t>Virtual CPU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670191" y="2397781"/>
                <a:ext cx="755651" cy="547960"/>
                <a:chOff x="2762140" y="2550181"/>
                <a:chExt cx="755651" cy="547960"/>
              </a:xfrm>
            </p:grpSpPr>
            <p:sp>
              <p:nvSpPr>
                <p:cNvPr id="57" name="Rectangle 56"/>
                <p:cNvSpPr/>
                <p:nvPr/>
              </p:nvSpPr>
              <p:spPr bwMode="auto">
                <a:xfrm>
                  <a:off x="2762140" y="2774291"/>
                  <a:ext cx="755651" cy="32385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VCPU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endCxn id="57" idx="0"/>
                </p:cNvCxnSpPr>
                <p:nvPr/>
              </p:nvCxnSpPr>
              <p:spPr bwMode="auto">
                <a:xfrm>
                  <a:off x="3139965" y="2550181"/>
                  <a:ext cx="1" cy="2241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829228" y="2420553"/>
                <a:ext cx="755651" cy="547960"/>
                <a:chOff x="2762140" y="2550181"/>
                <a:chExt cx="755651" cy="547960"/>
              </a:xfrm>
            </p:grpSpPr>
            <p:sp>
              <p:nvSpPr>
                <p:cNvPr id="60" name="Rectangle 59"/>
                <p:cNvSpPr/>
                <p:nvPr/>
              </p:nvSpPr>
              <p:spPr bwMode="auto">
                <a:xfrm>
                  <a:off x="2762140" y="2774291"/>
                  <a:ext cx="755651" cy="32385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VCPU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61" name="Straight Connector 60"/>
                <p:cNvCxnSpPr>
                  <a:endCxn id="60" idx="0"/>
                </p:cNvCxnSpPr>
                <p:nvPr/>
              </p:nvCxnSpPr>
              <p:spPr bwMode="auto">
                <a:xfrm>
                  <a:off x="3139965" y="2550181"/>
                  <a:ext cx="1" cy="2241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</p:grpSp>
        <p:grpSp>
          <p:nvGrpSpPr>
            <p:cNvPr id="8201" name="Group 8200"/>
            <p:cNvGrpSpPr/>
            <p:nvPr/>
          </p:nvGrpSpPr>
          <p:grpSpPr>
            <a:xfrm>
              <a:off x="292218" y="4757230"/>
              <a:ext cx="1011417" cy="1524000"/>
              <a:chOff x="2762140" y="4694237"/>
              <a:chExt cx="1011417" cy="1524000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2762140" y="4694237"/>
                <a:ext cx="1011417" cy="1524000"/>
              </a:xfrm>
              <a:prstGeom prst="rect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80808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906712" y="4846637"/>
                <a:ext cx="762000" cy="796309"/>
                <a:chOff x="1458912" y="1893886"/>
                <a:chExt cx="762000" cy="796309"/>
              </a:xfrm>
            </p:grpSpPr>
            <p:sp>
              <p:nvSpPr>
                <p:cNvPr id="42" name="Rectangle 41"/>
                <p:cNvSpPr/>
                <p:nvPr/>
              </p:nvSpPr>
              <p:spPr bwMode="auto">
                <a:xfrm>
                  <a:off x="1458912" y="1893886"/>
                  <a:ext cx="762000" cy="25841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core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1458912" y="2160965"/>
                  <a:ext cx="762000" cy="259117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L1$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1458912" y="2431078"/>
                  <a:ext cx="762000" cy="259117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L2$</a:t>
                  </a:r>
                </a:p>
              </p:txBody>
            </p:sp>
          </p:grpSp>
          <p:sp>
            <p:nvSpPr>
              <p:cNvPr id="54" name="Rounded Rectangle 53"/>
              <p:cNvSpPr/>
              <p:nvPr/>
            </p:nvSpPr>
            <p:spPr bwMode="auto">
              <a:xfrm>
                <a:off x="2909886" y="5838928"/>
                <a:ext cx="762000" cy="267431"/>
              </a:xfrm>
              <a:prstGeom prst="roundRect">
                <a:avLst/>
              </a:prstGeom>
              <a:solidFill>
                <a:srgbClr val="CC66FF"/>
              </a:solidFill>
              <a:ln w="127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PSK</a:t>
                </a:r>
              </a:p>
            </p:txBody>
          </p:sp>
        </p:grpSp>
        <p:cxnSp>
          <p:nvCxnSpPr>
            <p:cNvPr id="8196" name="Straight Arrow Connector 8195"/>
            <p:cNvCxnSpPr>
              <a:stCxn id="6" idx="2"/>
            </p:cNvCxnSpPr>
            <p:nvPr/>
          </p:nvCxnSpPr>
          <p:spPr bwMode="auto">
            <a:xfrm>
              <a:off x="1373779" y="3036269"/>
              <a:ext cx="147746" cy="597636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8198" name="Straight Arrow Connector 8197"/>
            <p:cNvCxnSpPr>
              <a:stCxn id="57" idx="2"/>
            </p:cNvCxnSpPr>
            <p:nvPr/>
          </p:nvCxnSpPr>
          <p:spPr bwMode="auto">
            <a:xfrm flipH="1">
              <a:off x="2091683" y="3036269"/>
              <a:ext cx="190147" cy="597636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8200" name="Straight Arrow Connector 8199"/>
            <p:cNvCxnSpPr>
              <a:stCxn id="60" idx="2"/>
              <a:endCxn id="32" idx="0"/>
            </p:cNvCxnSpPr>
            <p:nvPr/>
          </p:nvCxnSpPr>
          <p:spPr bwMode="auto">
            <a:xfrm flipH="1">
              <a:off x="3991780" y="3059041"/>
              <a:ext cx="449087" cy="574864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grpSp>
          <p:nvGrpSpPr>
            <p:cNvPr id="74" name="Group 73"/>
            <p:cNvGrpSpPr/>
            <p:nvPr/>
          </p:nvGrpSpPr>
          <p:grpSpPr>
            <a:xfrm>
              <a:off x="1867906" y="4758921"/>
              <a:ext cx="1011417" cy="1524000"/>
              <a:chOff x="2762140" y="4694237"/>
              <a:chExt cx="1011417" cy="1524000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2762140" y="4694237"/>
                <a:ext cx="1011417" cy="1524000"/>
              </a:xfrm>
              <a:prstGeom prst="rect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80808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906712" y="4846637"/>
                <a:ext cx="762000" cy="796309"/>
                <a:chOff x="1458912" y="1893886"/>
                <a:chExt cx="762000" cy="796309"/>
              </a:xfrm>
            </p:grpSpPr>
            <p:sp>
              <p:nvSpPr>
                <p:cNvPr id="78" name="Rectangle 77"/>
                <p:cNvSpPr/>
                <p:nvPr/>
              </p:nvSpPr>
              <p:spPr bwMode="auto">
                <a:xfrm>
                  <a:off x="1458912" y="1893886"/>
                  <a:ext cx="762000" cy="25841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core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1458912" y="2160965"/>
                  <a:ext cx="762000" cy="259117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L1$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1458912" y="2431078"/>
                  <a:ext cx="762000" cy="259117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L2$</a:t>
                  </a:r>
                </a:p>
              </p:txBody>
            </p:sp>
          </p:grpSp>
          <p:sp>
            <p:nvSpPr>
              <p:cNvPr id="77" name="Rounded Rectangle 76"/>
              <p:cNvSpPr/>
              <p:nvPr/>
            </p:nvSpPr>
            <p:spPr bwMode="auto">
              <a:xfrm>
                <a:off x="2906712" y="5837237"/>
                <a:ext cx="762000" cy="267431"/>
              </a:xfrm>
              <a:prstGeom prst="roundRect">
                <a:avLst/>
              </a:prstGeom>
              <a:solidFill>
                <a:srgbClr val="CC66FF"/>
              </a:solidFill>
              <a:ln w="127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PSK</a:t>
                </a:r>
              </a:p>
            </p:txBody>
          </p:sp>
        </p:grpSp>
        <p:sp>
          <p:nvSpPr>
            <p:cNvPr id="82" name="Rectangle 81"/>
            <p:cNvSpPr/>
            <p:nvPr/>
          </p:nvSpPr>
          <p:spPr bwMode="auto">
            <a:xfrm>
              <a:off x="3497823" y="4776414"/>
              <a:ext cx="1011417" cy="1524000"/>
            </a:xfrm>
            <a:prstGeom prst="rect">
              <a:avLst/>
            </a:prstGeom>
            <a:solidFill>
              <a:srgbClr val="FFCC99"/>
            </a:solidFill>
            <a:ln w="12700" cap="flat" cmpd="sng" algn="ctr">
              <a:solidFill>
                <a:srgbClr val="080808"/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5" y="4928814"/>
              <a:ext cx="762000" cy="796309"/>
              <a:chOff x="1458912" y="1893886"/>
              <a:chExt cx="762000" cy="796309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458912" y="1893886"/>
                <a:ext cx="762000" cy="25841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458912" y="2160965"/>
                <a:ext cx="762000" cy="259117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L1$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1458912" y="2431078"/>
                <a:ext cx="762000" cy="259117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L2$</a:t>
                </a:r>
              </a:p>
            </p:txBody>
          </p:sp>
        </p:grpSp>
        <p:sp>
          <p:nvSpPr>
            <p:cNvPr id="89" name="Rectangle 88"/>
            <p:cNvSpPr/>
            <p:nvPr/>
          </p:nvSpPr>
          <p:spPr bwMode="auto">
            <a:xfrm>
              <a:off x="5029791" y="5019817"/>
              <a:ext cx="1187832" cy="1261413"/>
            </a:xfrm>
            <a:prstGeom prst="rect">
              <a:avLst/>
            </a:prstGeom>
            <a:solidFill>
              <a:srgbClr val="FFCC99"/>
            </a:solidFill>
            <a:ln w="12700" cap="flat" cmpd="sng" algn="ctr">
              <a:solidFill>
                <a:srgbClr val="080808"/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202" name="Rectangle 8201"/>
            <p:cNvSpPr/>
            <p:nvPr/>
          </p:nvSpPr>
          <p:spPr bwMode="auto">
            <a:xfrm>
              <a:off x="5130405" y="5233666"/>
              <a:ext cx="990600" cy="4003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network</a:t>
              </a:r>
            </a:p>
          </p:txBody>
        </p:sp>
        <p:cxnSp>
          <p:nvCxnSpPr>
            <p:cNvPr id="8205" name="Straight Arrow Connector 8204"/>
            <p:cNvCxnSpPr>
              <a:endCxn id="55" idx="0"/>
            </p:cNvCxnSpPr>
            <p:nvPr/>
          </p:nvCxnSpPr>
          <p:spPr bwMode="auto">
            <a:xfrm flipH="1">
              <a:off x="797927" y="4145604"/>
              <a:ext cx="723598" cy="611626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207" name="Straight Arrow Connector 8206"/>
            <p:cNvCxnSpPr>
              <a:endCxn id="75" idx="0"/>
            </p:cNvCxnSpPr>
            <p:nvPr/>
          </p:nvCxnSpPr>
          <p:spPr bwMode="auto">
            <a:xfrm>
              <a:off x="1976624" y="4144450"/>
              <a:ext cx="396991" cy="614471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209" name="Straight Arrow Connector 8208"/>
            <p:cNvCxnSpPr>
              <a:stCxn id="32" idx="2"/>
              <a:endCxn id="82" idx="0"/>
            </p:cNvCxnSpPr>
            <p:nvPr/>
          </p:nvCxnSpPr>
          <p:spPr bwMode="auto">
            <a:xfrm>
              <a:off x="3991780" y="4162052"/>
              <a:ext cx="11752" cy="614362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217" name="TextBox 8216"/>
            <p:cNvSpPr txBox="1"/>
            <p:nvPr/>
          </p:nvSpPr>
          <p:spPr>
            <a:xfrm>
              <a:off x="1300891" y="5591975"/>
              <a:ext cx="59503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MPI</a:t>
              </a:r>
            </a:p>
          </p:txBody>
        </p:sp>
        <p:sp>
          <p:nvSpPr>
            <p:cNvPr id="124" name="Rounded Rectangle 123"/>
            <p:cNvSpPr/>
            <p:nvPr/>
          </p:nvSpPr>
          <p:spPr bwMode="auto">
            <a:xfrm>
              <a:off x="5244705" y="5942620"/>
              <a:ext cx="762000" cy="267431"/>
            </a:xfrm>
            <a:prstGeom prst="roundRect">
              <a:avLst/>
            </a:prstGeom>
            <a:solidFill>
              <a:srgbClr val="CC66FF"/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PSK</a:t>
              </a:r>
            </a:p>
          </p:txBody>
        </p:sp>
        <p:sp>
          <p:nvSpPr>
            <p:cNvPr id="125" name="Rounded Rectangle 124"/>
            <p:cNvSpPr/>
            <p:nvPr/>
          </p:nvSpPr>
          <p:spPr bwMode="auto">
            <a:xfrm>
              <a:off x="3622532" y="5941943"/>
              <a:ext cx="762000" cy="267431"/>
            </a:xfrm>
            <a:prstGeom prst="roundRect">
              <a:avLst/>
            </a:prstGeom>
            <a:solidFill>
              <a:srgbClr val="CC66FF"/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PSK</a:t>
              </a:r>
            </a:p>
          </p:txBody>
        </p:sp>
        <p:cxnSp>
          <p:nvCxnSpPr>
            <p:cNvPr id="70" name="Straight Arrow Connector 69"/>
            <p:cNvCxnSpPr>
              <a:stCxn id="125" idx="3"/>
              <a:endCxn id="124" idx="1"/>
            </p:cNvCxnSpPr>
            <p:nvPr/>
          </p:nvCxnSpPr>
          <p:spPr bwMode="auto">
            <a:xfrm>
              <a:off x="4384532" y="6075659"/>
              <a:ext cx="860173" cy="677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136" name="Straight Arrow Connector 135"/>
            <p:cNvCxnSpPr/>
            <p:nvPr/>
          </p:nvCxnSpPr>
          <p:spPr bwMode="auto">
            <a:xfrm>
              <a:off x="2768099" y="6071745"/>
              <a:ext cx="860173" cy="677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137" name="Straight Arrow Connector 136"/>
            <p:cNvCxnSpPr/>
            <p:nvPr/>
          </p:nvCxnSpPr>
          <p:spPr bwMode="auto">
            <a:xfrm>
              <a:off x="1221095" y="6052092"/>
              <a:ext cx="786756" cy="677"/>
            </a:xfrm>
            <a:prstGeom prst="straightConnector1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4143417" y="4435924"/>
              <a:ext cx="1984839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l</a:t>
              </a:r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ogical process (LP)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00256" y="4722301"/>
              <a:ext cx="434734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LP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9423" y="4435924"/>
              <a:ext cx="434734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LP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614712" y="4437615"/>
              <a:ext cx="434734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LP</a:t>
              </a:r>
            </a:p>
          </p:txBody>
        </p:sp>
        <p:sp>
          <p:nvSpPr>
            <p:cNvPr id="149" name="Right Brace 148"/>
            <p:cNvSpPr/>
            <p:nvPr/>
          </p:nvSpPr>
          <p:spPr bwMode="auto">
            <a:xfrm>
              <a:off x="5244705" y="1660565"/>
              <a:ext cx="307526" cy="2640356"/>
            </a:xfrm>
            <a:prstGeom prst="rightBrace">
              <a:avLst>
                <a:gd name="adj1" fmla="val 43239"/>
                <a:gd name="adj2" fmla="val 50000"/>
              </a:avLst>
            </a:prstGeom>
            <a:no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lIns="91401" tIns="45701" rIns="91401" bIns="45701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25705" y="2712419"/>
              <a:ext cx="1249060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Functional</a:t>
              </a:r>
            </a:p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f</a:t>
              </a:r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ront-end</a:t>
              </a:r>
            </a:p>
          </p:txBody>
        </p:sp>
        <p:sp>
          <p:nvSpPr>
            <p:cNvPr id="151" name="Right Brace 150"/>
            <p:cNvSpPr/>
            <p:nvPr/>
          </p:nvSpPr>
          <p:spPr bwMode="auto">
            <a:xfrm>
              <a:off x="6564313" y="4758921"/>
              <a:ext cx="310452" cy="1541494"/>
            </a:xfrm>
            <a:prstGeom prst="rightBrace">
              <a:avLst>
                <a:gd name="adj1" fmla="val 43239"/>
                <a:gd name="adj2" fmla="val 50000"/>
              </a:avLst>
            </a:prstGeom>
            <a:no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lIns="91401" tIns="45701" rIns="91401" bIns="45701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899015" y="5234613"/>
              <a:ext cx="1133644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Timing</a:t>
              </a:r>
            </a:p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ack-end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200018" y="3256413"/>
              <a:ext cx="845103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TCP/IP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26443" y="4166248"/>
              <a:ext cx="1611339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dirty="0" smtClean="0">
                  <a:solidFill>
                    <a:srgbClr val="000000"/>
                  </a:solidFill>
                </a:rPr>
                <a:t>hared memory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155268" y="1745923"/>
              <a:ext cx="76174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QSim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6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07975"/>
            <a:ext cx="9070975" cy="1250950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/>
              <a:t>Manifold Execution Model and System Architecture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179637"/>
            <a:ext cx="9070975" cy="4241800"/>
          </a:xfrm>
          <a:ln/>
        </p:spPr>
        <p:txBody>
          <a:bodyPr/>
          <a:lstStyle/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Execution model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>
                <a:solidFill>
                  <a:srgbClr val="3366FF"/>
                </a:solidFill>
              </a:rPr>
              <a:t>Software architecture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Simulation kernel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Manifold component</a:t>
            </a:r>
          </a:p>
          <a:p>
            <a:pPr marL="431620" indent="-323716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Building system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7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68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01625"/>
            <a:ext cx="9070975" cy="582612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Software Architecture (1/2)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16599" y="884237"/>
            <a:ext cx="8929687" cy="2087563"/>
          </a:xfrm>
          <a:ln/>
        </p:spPr>
        <p:txBody>
          <a:bodyPr/>
          <a:lstStyle/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</a:tabLst>
            </a:pPr>
            <a:r>
              <a:rPr lang="en-US" sz="2000" dirty="0"/>
              <a:t>Layered architecture</a:t>
            </a:r>
          </a:p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</a:tabLst>
            </a:pPr>
            <a:r>
              <a:rPr lang="en-US" sz="2000" dirty="0"/>
              <a:t>Standardized component </a:t>
            </a:r>
            <a:r>
              <a:rPr lang="en-US" sz="2000" dirty="0" smtClean="0"/>
              <a:t>interfaces</a:t>
            </a:r>
          </a:p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</a:tabLst>
            </a:pPr>
            <a:r>
              <a:rPr lang="en-US" sz="2000" dirty="0" smtClean="0"/>
              <a:t>Goal: </a:t>
            </a:r>
          </a:p>
          <a:p>
            <a:pPr marL="809440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</a:tabLst>
            </a:pPr>
            <a:r>
              <a:rPr lang="en-US" sz="1600" dirty="0" smtClean="0"/>
              <a:t>Encapsulation of parallel-discrete event simulation functionality</a:t>
            </a:r>
          </a:p>
          <a:p>
            <a:pPr marL="809440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</a:tabLst>
            </a:pPr>
            <a:r>
              <a:rPr lang="en-US" sz="1600" dirty="0" smtClean="0"/>
              <a:t>Allow components to evolve independently </a:t>
            </a:r>
            <a:endParaRPr lang="en-US" sz="1600" dirty="0"/>
          </a:p>
          <a:p>
            <a:pPr marL="809440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</a:tabLst>
            </a:pPr>
            <a:r>
              <a:rPr lang="en-US" sz="1600" dirty="0" smtClean="0"/>
              <a:t>plug-n-play construction of simulators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932532" y="3329502"/>
            <a:ext cx="6187966" cy="3534078"/>
            <a:chOff x="1794784" y="2587076"/>
            <a:chExt cx="6364725" cy="4301103"/>
          </a:xfrm>
        </p:grpSpPr>
        <p:sp>
          <p:nvSpPr>
            <p:cNvPr id="2" name="Rectangle 1"/>
            <p:cNvSpPr/>
            <p:nvPr/>
          </p:nvSpPr>
          <p:spPr bwMode="auto">
            <a:xfrm>
              <a:off x="1794784" y="6354779"/>
              <a:ext cx="6324600" cy="533400"/>
            </a:xfrm>
            <a:prstGeom prst="rect">
              <a:avLst/>
            </a:prstGeom>
            <a:solidFill>
              <a:srgbClr val="CC66FF"/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</a:t>
              </a:r>
              <a:r>
                <a:rPr lang="en-US" dirty="0" smtClean="0">
                  <a:solidFill>
                    <a:srgbClr val="000000"/>
                  </a:solidFill>
                </a:rPr>
                <a:t>imulation kernel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819143" y="4704653"/>
              <a:ext cx="6324600" cy="1143000"/>
              <a:chOff x="1916112" y="4922837"/>
              <a:chExt cx="6324600" cy="11430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1916112" y="4922837"/>
                <a:ext cx="6324600" cy="1143000"/>
              </a:xfrm>
              <a:prstGeom prst="rect">
                <a:avLst/>
              </a:prstGeom>
              <a:solidFill>
                <a:schemeClr val="accent1">
                  <a:tint val="50000"/>
                  <a:satMod val="30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2068512" y="5303837"/>
                <a:ext cx="914400" cy="609599"/>
              </a:xfrm>
              <a:prstGeom prst="rect">
                <a:avLst/>
              </a:prstGeom>
              <a:noFill/>
              <a:ln w="127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ore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model</a:t>
                </a: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4430712" y="5303837"/>
                <a:ext cx="1064886" cy="609599"/>
              </a:xfrm>
              <a:prstGeom prst="rect">
                <a:avLst/>
              </a:prstGeom>
              <a:noFill/>
              <a:ln w="127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model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726112" y="5303835"/>
                <a:ext cx="1064886" cy="609599"/>
              </a:xfrm>
              <a:prstGeom prst="rect">
                <a:avLst/>
              </a:prstGeom>
              <a:noFill/>
              <a:ln w="127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memory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model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7142983" y="5303834"/>
                <a:ext cx="914400" cy="6095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user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model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211512" y="5303836"/>
                <a:ext cx="914400" cy="609599"/>
              </a:xfrm>
              <a:prstGeom prst="rect">
                <a:avLst/>
              </a:prstGeom>
              <a:noFill/>
              <a:ln w="127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ache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model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38526" y="4932054"/>
                <a:ext cx="2539404" cy="425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m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odels (components)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1819143" y="3627602"/>
              <a:ext cx="6324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  <a:r>
                <a:rPr lang="en-US" dirty="0" smtClean="0">
                  <a:solidFill>
                    <a:srgbClr val="000000"/>
                  </a:solidFill>
                </a:rPr>
                <a:t>ross-model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34909" y="2587076"/>
              <a:ext cx="63246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simulator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flipH="1">
              <a:off x="4866185" y="3120476"/>
              <a:ext cx="2" cy="507126"/>
            </a:xfrm>
            <a:prstGeom prst="straightConnector1">
              <a:avLst/>
            </a:prstGeom>
            <a:noFill/>
            <a:ln w="38100" cap="flat" cmpd="sng" algn="ctr">
              <a:solidFill>
                <a:srgbClr val="080808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>
              <a:off x="4866187" y="4176310"/>
              <a:ext cx="2" cy="507126"/>
            </a:xfrm>
            <a:prstGeom prst="straightConnector1">
              <a:avLst/>
            </a:prstGeom>
            <a:noFill/>
            <a:ln w="38100" cap="flat" cmpd="sng" algn="ctr">
              <a:solidFill>
                <a:srgbClr val="080808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4869064" y="5847653"/>
              <a:ext cx="2" cy="507126"/>
            </a:xfrm>
            <a:prstGeom prst="straightConnector1">
              <a:avLst/>
            </a:prstGeom>
            <a:noFill/>
            <a:ln w="38100" cap="flat" cmpd="sng" algn="ctr">
              <a:solidFill>
                <a:srgbClr val="080808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8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37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2" y="346075"/>
            <a:ext cx="9070975" cy="1171575"/>
          </a:xfrm>
          <a:ln/>
        </p:spPr>
        <p:txBody>
          <a:bodyPr tIns="38791"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/>
              <a:t>Software Architecture (2/2)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498144" y="1372869"/>
            <a:ext cx="9070975" cy="2468565"/>
          </a:xfrm>
          <a:ln/>
        </p:spPr>
        <p:txBody>
          <a:bodyPr/>
          <a:lstStyle/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Standardized component interfaces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allows components to be independent of each other: no compile-time dependence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allows components to be </a:t>
            </a:r>
            <a:r>
              <a:rPr lang="en-US" dirty="0" smtClean="0"/>
              <a:t>interchangeable</a:t>
            </a:r>
            <a:endParaRPr lang="en-US" dirty="0"/>
          </a:p>
          <a:p>
            <a:pPr marL="431620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Example</a:t>
            </a:r>
          </a:p>
          <a:p>
            <a:pPr marL="863242" lvl="1" indent="-323716">
              <a:buSzPct val="45000"/>
              <a:buFont typeface="Wingdings" charset="2"/>
              <a:buChar char="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dirty="0"/>
              <a:t>processor-cache interface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348132" y="4477297"/>
            <a:ext cx="2697480" cy="2511322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62878" y="5612245"/>
            <a:ext cx="1067988" cy="1132076"/>
            <a:chOff x="1918446" y="5225916"/>
            <a:chExt cx="1067988" cy="1132076"/>
          </a:xfrm>
        </p:grpSpPr>
        <p:sp>
          <p:nvSpPr>
            <p:cNvPr id="2" name="Rectangle 1"/>
            <p:cNvSpPr/>
            <p:nvPr/>
          </p:nvSpPr>
          <p:spPr bwMode="auto">
            <a:xfrm>
              <a:off x="1918446" y="5834641"/>
              <a:ext cx="1067988" cy="5233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  <a:r>
                <a:rPr lang="en-US" dirty="0" smtClean="0">
                  <a:solidFill>
                    <a:srgbClr val="000000"/>
                  </a:solidFill>
                </a:rPr>
                <a:t>ache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297112" y="5225916"/>
              <a:ext cx="310657" cy="608725"/>
              <a:chOff x="2297112" y="5225916"/>
              <a:chExt cx="310657" cy="608725"/>
            </a:xfrm>
          </p:grpSpPr>
          <p:sp>
            <p:nvSpPr>
              <p:cNvPr id="5" name="Arc 4"/>
              <p:cNvSpPr/>
              <p:nvPr/>
            </p:nvSpPr>
            <p:spPr bwMode="auto">
              <a:xfrm flipV="1">
                <a:off x="2297112" y="5225916"/>
                <a:ext cx="310657" cy="392770"/>
              </a:xfrm>
              <a:prstGeom prst="arc">
                <a:avLst>
                  <a:gd name="adj1" fmla="val 10964861"/>
                  <a:gd name="adj2" fmla="val 21420818"/>
                </a:avLst>
              </a:prstGeom>
              <a:noFill/>
              <a:ln w="254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 bwMode="auto">
              <a:xfrm>
                <a:off x="2452440" y="5606041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48" name="Group 47"/>
          <p:cNvGrpSpPr/>
          <p:nvPr/>
        </p:nvGrpSpPr>
        <p:grpSpPr>
          <a:xfrm>
            <a:off x="498144" y="4705729"/>
            <a:ext cx="1097280" cy="979055"/>
            <a:chOff x="3840480" y="5618686"/>
            <a:chExt cx="1097280" cy="979055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840480" y="5618686"/>
              <a:ext cx="1097280" cy="52335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  <a:r>
                <a:rPr lang="en-US" dirty="0" smtClean="0">
                  <a:solidFill>
                    <a:srgbClr val="000000"/>
                  </a:solidFill>
                </a:rPr>
                <a:t>ore model 1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267615" y="6142036"/>
              <a:ext cx="243009" cy="455705"/>
              <a:chOff x="5253256" y="6357992"/>
              <a:chExt cx="243009" cy="455705"/>
            </a:xfrm>
          </p:grpSpPr>
          <p:cxnSp>
            <p:nvCxnSpPr>
              <p:cNvPr id="43" name="Straight Connector 42"/>
              <p:cNvCxnSpPr/>
              <p:nvPr/>
            </p:nvCxnSpPr>
            <p:spPr bwMode="auto">
              <a:xfrm>
                <a:off x="5374762" y="6357992"/>
                <a:ext cx="0" cy="201168"/>
              </a:xfrm>
              <a:prstGeom prst="line">
                <a:avLst/>
              </a:prstGeom>
              <a:noFill/>
              <a:ln w="254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44" name="Oval 43"/>
              <p:cNvSpPr/>
              <p:nvPr/>
            </p:nvSpPr>
            <p:spPr bwMode="auto">
              <a:xfrm>
                <a:off x="5253256" y="6552022"/>
                <a:ext cx="243009" cy="261675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804468" y="4724755"/>
            <a:ext cx="1097280" cy="979055"/>
            <a:chOff x="4583113" y="4187311"/>
            <a:chExt cx="1097280" cy="979055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583113" y="4187311"/>
              <a:ext cx="1097280" cy="52335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  <a:r>
                <a:rPr lang="en-US" dirty="0" smtClean="0">
                  <a:solidFill>
                    <a:srgbClr val="000000"/>
                  </a:solidFill>
                </a:rPr>
                <a:t>ore model 2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010248" y="4710661"/>
              <a:ext cx="243009" cy="455705"/>
              <a:chOff x="5253256" y="6357992"/>
              <a:chExt cx="243009" cy="455705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5374762" y="6357992"/>
                <a:ext cx="0" cy="201168"/>
              </a:xfrm>
              <a:prstGeom prst="line">
                <a:avLst/>
              </a:prstGeom>
              <a:noFill/>
              <a:ln w="254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53" name="Oval 52"/>
              <p:cNvSpPr/>
              <p:nvPr/>
            </p:nvSpPr>
            <p:spPr bwMode="auto">
              <a:xfrm>
                <a:off x="5253256" y="6552022"/>
                <a:ext cx="243009" cy="261675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4019099" y="4887172"/>
            <a:ext cx="2033011" cy="1984275"/>
            <a:chOff x="4019099" y="4887172"/>
            <a:chExt cx="2033011" cy="1984275"/>
          </a:xfrm>
        </p:grpSpPr>
        <p:sp>
          <p:nvSpPr>
            <p:cNvPr id="54" name="Rectangle 53"/>
            <p:cNvSpPr/>
            <p:nvPr/>
          </p:nvSpPr>
          <p:spPr bwMode="auto">
            <a:xfrm>
              <a:off x="4019099" y="4887172"/>
              <a:ext cx="2033011" cy="1984275"/>
            </a:xfrm>
            <a:prstGeom prst="rect">
              <a:avLst/>
            </a:prstGeom>
            <a:solidFill>
              <a:srgbClr val="FFCC99"/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219092" y="5633622"/>
              <a:ext cx="1067988" cy="1132076"/>
              <a:chOff x="1918446" y="5225916"/>
              <a:chExt cx="1067988" cy="1132076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1918446" y="5834641"/>
                <a:ext cx="1067988" cy="5233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ache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model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2297112" y="5225916"/>
                <a:ext cx="310657" cy="608725"/>
                <a:chOff x="2297112" y="5225916"/>
                <a:chExt cx="310657" cy="608725"/>
              </a:xfrm>
            </p:grpSpPr>
            <p:sp>
              <p:nvSpPr>
                <p:cNvPr id="60" name="Arc 59"/>
                <p:cNvSpPr/>
                <p:nvPr/>
              </p:nvSpPr>
              <p:spPr bwMode="auto">
                <a:xfrm flipV="1">
                  <a:off x="2297112" y="5225916"/>
                  <a:ext cx="310657" cy="392770"/>
                </a:xfrm>
                <a:prstGeom prst="arc">
                  <a:avLst>
                    <a:gd name="adj1" fmla="val 10964861"/>
                    <a:gd name="adj2" fmla="val 21420818"/>
                  </a:avLst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 bwMode="auto">
                <a:xfrm>
                  <a:off x="2452440" y="5606041"/>
                  <a:ext cx="0" cy="2286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4204446" y="5034692"/>
              <a:ext cx="1097280" cy="979055"/>
              <a:chOff x="3840480" y="5618686"/>
              <a:chExt cx="1097280" cy="979055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3840480" y="5618686"/>
                <a:ext cx="1097280" cy="52335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127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ore model 1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4267615" y="6142036"/>
                <a:ext cx="243009" cy="455705"/>
                <a:chOff x="5253256" y="6357992"/>
                <a:chExt cx="243009" cy="455705"/>
              </a:xfrm>
            </p:grpSpPr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5374762" y="6357992"/>
                  <a:ext cx="0" cy="2011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sp>
              <p:nvSpPr>
                <p:cNvPr id="71" name="Oval 70"/>
                <p:cNvSpPr/>
                <p:nvPr/>
              </p:nvSpPr>
              <p:spPr bwMode="auto">
                <a:xfrm>
                  <a:off x="5253256" y="6552022"/>
                  <a:ext cx="243009" cy="261675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4931290" y="5780378"/>
              <a:ext cx="112082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simulator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927776" y="4892040"/>
            <a:ext cx="2033011" cy="1984275"/>
            <a:chOff x="6736079" y="4986430"/>
            <a:chExt cx="2033011" cy="1984275"/>
          </a:xfrm>
        </p:grpSpPr>
        <p:sp>
          <p:nvSpPr>
            <p:cNvPr id="86" name="Rectangle 85"/>
            <p:cNvSpPr/>
            <p:nvPr/>
          </p:nvSpPr>
          <p:spPr bwMode="auto">
            <a:xfrm>
              <a:off x="6736079" y="4986430"/>
              <a:ext cx="2033011" cy="1984275"/>
            </a:xfrm>
            <a:prstGeom prst="rect">
              <a:avLst/>
            </a:prstGeom>
            <a:solidFill>
              <a:srgbClr val="FFCC99"/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942422" y="5744239"/>
              <a:ext cx="1067988" cy="1132076"/>
              <a:chOff x="1918446" y="5225916"/>
              <a:chExt cx="1067988" cy="1132076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1918446" y="5834641"/>
                <a:ext cx="1067988" cy="5233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ache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model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2297112" y="5225916"/>
                <a:ext cx="310657" cy="608725"/>
                <a:chOff x="2297112" y="5225916"/>
                <a:chExt cx="310657" cy="608725"/>
              </a:xfrm>
            </p:grpSpPr>
            <p:sp>
              <p:nvSpPr>
                <p:cNvPr id="75" name="Arc 74"/>
                <p:cNvSpPr/>
                <p:nvPr/>
              </p:nvSpPr>
              <p:spPr bwMode="auto">
                <a:xfrm flipV="1">
                  <a:off x="2297112" y="5225916"/>
                  <a:ext cx="310657" cy="392770"/>
                </a:xfrm>
                <a:prstGeom prst="arc">
                  <a:avLst>
                    <a:gd name="adj1" fmla="val 10964861"/>
                    <a:gd name="adj2" fmla="val 21420818"/>
                  </a:avLst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2452440" y="5606041"/>
                  <a:ext cx="0" cy="2286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</p:grpSp>
        <p:grpSp>
          <p:nvGrpSpPr>
            <p:cNvPr id="77" name="Group 76"/>
            <p:cNvGrpSpPr/>
            <p:nvPr/>
          </p:nvGrpSpPr>
          <p:grpSpPr>
            <a:xfrm>
              <a:off x="6927776" y="5157954"/>
              <a:ext cx="1097280" cy="979055"/>
              <a:chOff x="4583113" y="4187311"/>
              <a:chExt cx="1097280" cy="979055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4583113" y="4187311"/>
                <a:ext cx="1097280" cy="52335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ore model 2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010248" y="4710661"/>
                <a:ext cx="243009" cy="455705"/>
                <a:chOff x="5253256" y="6357992"/>
                <a:chExt cx="243009" cy="455705"/>
              </a:xfrm>
            </p:grpSpPr>
            <p:cxnSp>
              <p:nvCxnSpPr>
                <p:cNvPr id="80" name="Straight Connector 79"/>
                <p:cNvCxnSpPr/>
                <p:nvPr/>
              </p:nvCxnSpPr>
              <p:spPr bwMode="auto">
                <a:xfrm>
                  <a:off x="5374762" y="6357992"/>
                  <a:ext cx="0" cy="2011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sp>
              <p:nvSpPr>
                <p:cNvPr id="81" name="Oval 80"/>
                <p:cNvSpPr/>
                <p:nvPr/>
              </p:nvSpPr>
              <p:spPr bwMode="auto">
                <a:xfrm>
                  <a:off x="5253256" y="6552022"/>
                  <a:ext cx="243009" cy="261675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rgbClr val="08080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7648270" y="5902015"/>
              <a:ext cx="112082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simulator</a:t>
              </a:r>
            </a:p>
          </p:txBody>
        </p:sp>
      </p:grpSp>
      <p:sp>
        <p:nvSpPr>
          <p:cNvPr id="85" name="Right Arrow 84"/>
          <p:cNvSpPr/>
          <p:nvPr/>
        </p:nvSpPr>
        <p:spPr bwMode="auto">
          <a:xfrm>
            <a:off x="6296512" y="5771855"/>
            <a:ext cx="518160" cy="470492"/>
          </a:xfrm>
          <a:prstGeom prst="rightArrow">
            <a:avLst/>
          </a:prstGeom>
          <a:solidFill>
            <a:schemeClr val="bg2"/>
          </a:solidFill>
          <a:ln w="127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72956" y="5788082"/>
            <a:ext cx="8376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library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15" y="3085729"/>
            <a:ext cx="2016000" cy="162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9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Balance">
  <a:themeElements>
    <a:clrScheme name="Balance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336699"/>
      </a:accent1>
      <a:accent2>
        <a:srgbClr val="00B000"/>
      </a:accent2>
      <a:accent3>
        <a:srgbClr val="ACB3C1"/>
      </a:accent3>
      <a:accent4>
        <a:srgbClr val="DADADA"/>
      </a:accent4>
      <a:accent5>
        <a:srgbClr val="ADB8CA"/>
      </a:accent5>
      <a:accent6>
        <a:srgbClr val="009F00"/>
      </a:accent6>
      <a:hlink>
        <a:srgbClr val="00CCFF"/>
      </a:hlink>
      <a:folHlink>
        <a:srgbClr val="B5FFFB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</a:defRPr>
        </a:defPPr>
      </a:lstStyle>
    </a:spDef>
    <a:lnDef>
      <a:spPr bwMode="auto">
        <a:noFill/>
        <a:ln w="38100" cap="flat" cmpd="sng" algn="ctr">
          <a:solidFill>
            <a:srgbClr val="080808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alance">
  <a:themeElements>
    <a:clrScheme name="Balance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336699"/>
      </a:accent1>
      <a:accent2>
        <a:srgbClr val="00B000"/>
      </a:accent2>
      <a:accent3>
        <a:srgbClr val="ACB3C1"/>
      </a:accent3>
      <a:accent4>
        <a:srgbClr val="DADADA"/>
      </a:accent4>
      <a:accent5>
        <a:srgbClr val="ADB8CA"/>
      </a:accent5>
      <a:accent6>
        <a:srgbClr val="009F00"/>
      </a:accent6>
      <a:hlink>
        <a:srgbClr val="00CCFF"/>
      </a:hlink>
      <a:folHlink>
        <a:srgbClr val="B5FFFB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</a:defRPr>
        </a:defPPr>
      </a:lstStyle>
    </a:spDef>
    <a:lnDef>
      <a:spPr bwMode="auto">
        <a:noFill/>
        <a:ln w="38100" cap="flat" cmpd="sng" algn="ctr">
          <a:solidFill>
            <a:srgbClr val="080808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6792</TotalTime>
  <Words>1348</Words>
  <Application>Microsoft Office PowerPoint</Application>
  <PresentationFormat>Custom</PresentationFormat>
  <Paragraphs>415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2_Balance</vt:lpstr>
      <vt:lpstr>3_Balance</vt:lpstr>
      <vt:lpstr>Manifold Execution Model and System Architecture</vt:lpstr>
      <vt:lpstr>Manifold Overview</vt:lpstr>
      <vt:lpstr>Execution Model: Overview</vt:lpstr>
      <vt:lpstr>Execution Model: Software Organization</vt:lpstr>
      <vt:lpstr>An Example System Model</vt:lpstr>
      <vt:lpstr>Execution Model</vt:lpstr>
      <vt:lpstr>Manifold Execution Model and System Architecture</vt:lpstr>
      <vt:lpstr>Software Architecture (1/2)</vt:lpstr>
      <vt:lpstr>Software Architecture (2/2)</vt:lpstr>
      <vt:lpstr>Source Code Organization</vt:lpstr>
      <vt:lpstr>Manifold Execution Model and System Architecture</vt:lpstr>
      <vt:lpstr>Simulation Kernel (1/2)</vt:lpstr>
      <vt:lpstr>Simulation Kernel (2/2)</vt:lpstr>
      <vt:lpstr>Manifold Execution Model and System Architecture</vt:lpstr>
      <vt:lpstr>Operational Model of a Component (1/3)</vt:lpstr>
      <vt:lpstr>Operational Model of a Component (2/3)</vt:lpstr>
      <vt:lpstr>Operational Model of a Component (2/3)</vt:lpstr>
      <vt:lpstr>Manifold Component (1/2)</vt:lpstr>
      <vt:lpstr>Manifold Component (2/2)</vt:lpstr>
      <vt:lpstr>Manifold Execution Model and System Architecture</vt:lpstr>
      <vt:lpstr>Building System Models and Simulation Programs (1/2)</vt:lpstr>
      <vt:lpstr>Building System Models and Simulation Programs (2/2)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Parallel Simulation of Multicore Systems with Manifold</dc:title>
  <dc:creator>jwang</dc:creator>
  <cp:lastModifiedBy>CASL</cp:lastModifiedBy>
  <cp:revision>213</cp:revision>
  <cp:lastPrinted>2013-12-05T15:27:57Z</cp:lastPrinted>
  <dcterms:created xsi:type="dcterms:W3CDTF">2013-10-13T20:20:40Z</dcterms:created>
  <dcterms:modified xsi:type="dcterms:W3CDTF">2013-12-08T05:05:38Z</dcterms:modified>
</cp:coreProperties>
</file>