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74" r:id="rId11"/>
    <p:sldId id="264" r:id="rId12"/>
    <p:sldId id="265" r:id="rId13"/>
    <p:sldId id="266" r:id="rId14"/>
    <p:sldId id="275" r:id="rId15"/>
    <p:sldId id="267" r:id="rId16"/>
    <p:sldId id="268" r:id="rId17"/>
    <p:sldId id="269" r:id="rId18"/>
    <p:sldId id="272" r:id="rId19"/>
    <p:sldId id="270" r:id="rId20"/>
    <p:sldId id="271" r:id="rId2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58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ACC4DBBD-7D4C-45DD-A090-95046893A5FE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658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22D2A30-689A-40E1-B79C-A217065D9262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434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6"/>
          <p:cNvSpPr txBox="1">
            <a:spLocks noChangeArrowheads="1"/>
          </p:cNvSpPr>
          <p:nvPr/>
        </p:nvSpPr>
        <p:spPr bwMode="auto">
          <a:xfrm>
            <a:off x="745547" y="4768545"/>
            <a:ext cx="8530029" cy="871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</a:pPr>
            <a:endParaRPr lang="en-US" sz="2000" i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ＭＳ Ｐゴシック" charset="-128"/>
            </a:endParaRPr>
          </a:p>
          <a:p>
            <a:pPr defTabSz="914400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00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4" name="Picture 98" descr="coe-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6" y="5844049"/>
            <a:ext cx="3314706" cy="94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3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390275" y="3069368"/>
            <a:ext cx="9214321" cy="671971"/>
          </a:xfrm>
        </p:spPr>
        <p:txBody>
          <a:bodyPr anchorCtr="1">
            <a:spAutoFit/>
          </a:bodyPr>
          <a:lstStyle>
            <a:lvl1pPr algn="ctr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B3E2728F-CCCD-4E56-B5FF-0BD6CC500392}" type="slidenum">
              <a:rPr lang="en-US" sz="1100" b="1" smtClean="0">
                <a:solidFill>
                  <a:srgbClr val="E5FFFF"/>
                </a:solidFill>
                <a:latin typeface="Tahoma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0460" y="246740"/>
            <a:ext cx="2345145" cy="6670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75" y="246740"/>
            <a:ext cx="6869175" cy="6670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B3E2728F-CCCD-4E56-B5FF-0BD6CC500392}" type="slidenum">
              <a:rPr lang="en-US" sz="1100" b="1" smtClean="0">
                <a:solidFill>
                  <a:srgbClr val="E5FFFF"/>
                </a:solidFill>
                <a:latin typeface="Tahoma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B3E2728F-CCCD-4E56-B5FF-0BD6CC500392}" type="slidenum">
              <a:rPr lang="en-US" sz="1100" b="1" smtClean="0">
                <a:solidFill>
                  <a:srgbClr val="E5FFFF"/>
                </a:solidFill>
                <a:latin typeface="Tahoma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B3E2728F-CCCD-4E56-B5FF-0BD6CC500392}" type="slidenum">
              <a:rPr lang="en-US" sz="1100" b="1" smtClean="0">
                <a:solidFill>
                  <a:srgbClr val="E5FFFF"/>
                </a:solidFill>
                <a:latin typeface="Tahoma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B3E2728F-CCCD-4E56-B5FF-0BD6CC500392}" type="slidenum">
              <a:rPr lang="en-US" sz="1100" b="1" smtClean="0">
                <a:solidFill>
                  <a:srgbClr val="E5FFFF"/>
                </a:solidFill>
                <a:latin typeface="Tahoma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65145"/>
            <a:ext cx="9373581" cy="1044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274" y="1581088"/>
            <a:ext cx="4606286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571" y="1581088"/>
            <a:ext cx="4608035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84392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B3E2728F-CCCD-4E56-B5FF-0BD6CC500392}" type="slidenum">
              <a:rPr lang="en-US" sz="1100" b="1" smtClean="0">
                <a:solidFill>
                  <a:srgbClr val="E5FFFF"/>
                </a:solidFill>
                <a:latin typeface="Tahoma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B3E2728F-CCCD-4E56-B5FF-0BD6CC500392}" type="slidenum">
              <a:rPr lang="en-US" sz="1100" b="1" smtClean="0">
                <a:solidFill>
                  <a:srgbClr val="E5FFFF"/>
                </a:solidFill>
                <a:latin typeface="Tahoma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B7D15-C262-4ED0-9E5E-CF4A35BB834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8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B3E2728F-CCCD-4E56-B5FF-0BD6CC500392}" type="slidenum">
              <a:rPr lang="en-US" sz="1100" b="1" smtClean="0">
                <a:solidFill>
                  <a:srgbClr val="E5FFFF"/>
                </a:solidFill>
                <a:latin typeface="Tahoma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B3E2728F-CCCD-4E56-B5FF-0BD6CC500392}" type="slidenum">
              <a:rPr lang="en-US" sz="1100" b="1" smtClean="0">
                <a:solidFill>
                  <a:srgbClr val="E5FFFF"/>
                </a:solidFill>
                <a:latin typeface="Tahoma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B3E2728F-CCCD-4E56-B5FF-0BD6CC500392}" type="slidenum">
              <a:rPr lang="en-US" sz="1100" b="1" smtClean="0">
                <a:solidFill>
                  <a:srgbClr val="E5FFFF"/>
                </a:solidFill>
                <a:latin typeface="Tahoma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5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88524" y="246740"/>
            <a:ext cx="9373581" cy="104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4006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275" y="1562683"/>
            <a:ext cx="9382331" cy="535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4119" name="Rectangle 151"/>
          <p:cNvSpPr>
            <a:spLocks noChangeArrowheads="1"/>
          </p:cNvSpPr>
          <p:nvPr/>
        </p:nvSpPr>
        <p:spPr bwMode="auto">
          <a:xfrm>
            <a:off x="8713791" y="7302437"/>
            <a:ext cx="1366834" cy="257238"/>
          </a:xfrm>
          <a:prstGeom prst="rect">
            <a:avLst/>
          </a:prstGeom>
          <a:solidFill>
            <a:srgbClr val="366AA4"/>
          </a:solidFill>
          <a:ln w="9525">
            <a:noFill/>
            <a:miter lim="800000"/>
            <a:headEnd/>
            <a:tailEnd/>
          </a:ln>
          <a:effectLst>
            <a:outerShdw blurRad="63500" dist="12700" algn="ctr" rotWithShape="0">
              <a:srgbClr val="000000">
                <a:alpha val="74998"/>
              </a:srgbClr>
            </a:outerShdw>
          </a:effectLst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5" name="Rectangle 157"/>
          <p:cNvSpPr>
            <a:spLocks noChangeArrowheads="1"/>
          </p:cNvSpPr>
          <p:nvPr/>
        </p:nvSpPr>
        <p:spPr bwMode="auto">
          <a:xfrm>
            <a:off x="0" y="7302437"/>
            <a:ext cx="8722541" cy="257238"/>
          </a:xfrm>
          <a:prstGeom prst="rect">
            <a:avLst/>
          </a:prstGeom>
          <a:gradFill rotWithShape="1">
            <a:gsLst>
              <a:gs pos="0">
                <a:srgbClr val="002448">
                  <a:gamma/>
                  <a:shade val="46275"/>
                  <a:invGamma/>
                </a:srgbClr>
              </a:gs>
              <a:gs pos="100000">
                <a:srgbClr val="00244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7" name="Rectangle 159"/>
          <p:cNvSpPr>
            <a:spLocks noChangeArrowheads="1"/>
          </p:cNvSpPr>
          <p:nvPr/>
        </p:nvSpPr>
        <p:spPr bwMode="auto">
          <a:xfrm>
            <a:off x="11112" y="7326936"/>
            <a:ext cx="6884873" cy="224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l"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SCHOOL OF ELECTRICAL AND COMPUTER ENGINEERING | </a:t>
            </a:r>
            <a:r>
              <a:rPr lang="en-US" sz="800" dirty="0" smtClean="0">
                <a:solidFill>
                  <a:srgbClr val="E5FFFF"/>
                </a:solidFill>
                <a:ea typeface="ＭＳ Ｐゴシック" charset="-128"/>
              </a:rPr>
              <a:t>SCHOOL</a:t>
            </a:r>
            <a:r>
              <a:rPr lang="en-US" sz="800" baseline="0" dirty="0" smtClean="0">
                <a:solidFill>
                  <a:srgbClr val="E5FFFF"/>
                </a:solidFill>
                <a:ea typeface="ＭＳ Ｐゴシック" charset="-128"/>
              </a:rPr>
              <a:t> OF COMPUTER SCIENCE | </a:t>
            </a:r>
            <a:r>
              <a:rPr lang="en-US" sz="800" dirty="0" smtClean="0">
                <a:solidFill>
                  <a:srgbClr val="E5FFFF"/>
                </a:solidFill>
                <a:ea typeface="ＭＳ Ｐゴシック" charset="-128"/>
              </a:rPr>
              <a:t>GEORGIA </a:t>
            </a: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INSTITUTE OF TECHNOLOGY</a:t>
            </a:r>
          </a:p>
        </p:txBody>
      </p:sp>
      <p:sp>
        <p:nvSpPr>
          <p:cNvPr id="84128" name="Rectangle 160"/>
          <p:cNvSpPr>
            <a:spLocks noChangeArrowheads="1"/>
          </p:cNvSpPr>
          <p:nvPr/>
        </p:nvSpPr>
        <p:spPr bwMode="auto">
          <a:xfrm>
            <a:off x="0" y="1"/>
            <a:ext cx="10080625" cy="255489"/>
          </a:xfrm>
          <a:prstGeom prst="rect">
            <a:avLst/>
          </a:prstGeom>
          <a:gradFill rotWithShape="1">
            <a:gsLst>
              <a:gs pos="0">
                <a:srgbClr val="002448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064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9299" y="7265987"/>
            <a:ext cx="392113" cy="2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0397" rIns="0" bIns="5039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3E2728F-CCCD-4E56-B5FF-0BD6CC500392}" type="slidenum">
              <a:rPr lang="en-US" sz="1100" b="1" smtClean="0">
                <a:solidFill>
                  <a:srgbClr val="E5FFFF"/>
                </a:solidFill>
                <a:latin typeface="Tahoma"/>
              </a:rPr>
              <a:t>‹#›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774112" y="7297737"/>
            <a:ext cx="847282" cy="237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MANIFOLD</a:t>
            </a:r>
          </a:p>
        </p:txBody>
      </p:sp>
    </p:spTree>
    <p:extLst>
      <p:ext uri="{BB962C8B-B14F-4D97-AF65-F5344CB8AC3E}">
        <p14:creationId xmlns:p14="http://schemas.microsoft.com/office/powerpoint/2010/main" val="27336776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80808"/>
          </a:solidFill>
          <a:effectLst/>
          <a:latin typeface="+mj-lt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503972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1007943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511915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2015886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194240" indent="-1942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 sz="2600">
          <a:solidFill>
            <a:srgbClr val="080808"/>
          </a:solidFill>
          <a:effectLst/>
          <a:latin typeface="+mn-lt"/>
          <a:ea typeface="ＭＳ Ｐゴシック" charset="-128"/>
          <a:cs typeface="+mn-cs"/>
        </a:defRPr>
      </a:lvl1pPr>
      <a:lvl2pPr marL="572218" indent="-194240" algn="l" rtl="0" eaLnBrk="1" fontAlgn="base" hangingPunct="1">
        <a:spcBef>
          <a:spcPct val="20000"/>
        </a:spcBef>
        <a:spcAft>
          <a:spcPct val="0"/>
        </a:spcAft>
        <a:buClr>
          <a:srgbClr val="002448"/>
        </a:buClr>
        <a:buSzPct val="65000"/>
        <a:buFont typeface="Wingdings" pitchFamily="2" charset="2"/>
        <a:buChar char="n"/>
        <a:defRPr sz="2200">
          <a:solidFill>
            <a:srgbClr val="080808"/>
          </a:solidFill>
          <a:effectLst/>
          <a:latin typeface="+mn-lt"/>
          <a:ea typeface="ＭＳ Ｐゴシック" charset="-128"/>
        </a:defRPr>
      </a:lvl2pPr>
      <a:lvl3pPr marL="950197" indent="-194240" algn="l" rtl="0" eaLnBrk="1" fontAlgn="base" hangingPunct="1">
        <a:spcBef>
          <a:spcPct val="20000"/>
        </a:spcBef>
        <a:spcAft>
          <a:spcPct val="0"/>
        </a:spcAft>
        <a:buClr>
          <a:srgbClr val="006666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3pPr>
      <a:lvl4pPr marL="1328176" indent="-1942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4pPr>
      <a:lvl5pPr marL="1637908" indent="-1837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5pPr>
      <a:lvl6pPr marL="2141879" indent="-1837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645851" indent="-1837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149822" indent="-1837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653794" indent="-1837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04-core-models.ppt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kersey/qsim/archive/0.2.1.tar.gz" TargetMode="External"/><Relationship Id="rId2" Type="http://schemas.openxmlformats.org/officeDocument/2006/relationships/hyperlink" Target="http://www.cdkersey.com/qsim-web/releases/qsim-0.1.5.tar.bz2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dkersey.com/qsim-web/releases/qsim-benchmarks-0.1.1.tar.bz2" TargetMode="External"/><Relationship Id="rId4" Type="http://schemas.openxmlformats.org/officeDocument/2006/relationships/hyperlink" Target="https://github.com/cdkersey/qsi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45880" y="302400"/>
            <a:ext cx="9588960" cy="90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3500" dirty="0" smtClean="0">
                <a:solidFill>
                  <a:srgbClr val="000000"/>
                </a:solidFill>
                <a:latin typeface="Arial"/>
                <a:ea typeface="ＭＳ Ｐゴシック"/>
              </a:rPr>
              <a:t>QSim</a:t>
            </a:r>
            <a:r>
              <a:rPr lang="en-US" sz="3500" baseline="30000" dirty="0" smtClean="0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lang="en-US" sz="3500" dirty="0" smtClean="0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lang="en-US" sz="3500" dirty="0">
                <a:solidFill>
                  <a:srgbClr val="000000"/>
                </a:solidFill>
                <a:latin typeface="Arial"/>
                <a:ea typeface="ＭＳ Ｐゴシック"/>
              </a:rPr>
              <a:t>Overview</a:t>
            </a:r>
            <a:endParaRPr dirty="0"/>
          </a:p>
        </p:txBody>
      </p:sp>
      <p:sp>
        <p:nvSpPr>
          <p:cNvPr id="95" name="TextShape 2"/>
          <p:cNvSpPr txBox="1"/>
          <p:nvPr/>
        </p:nvSpPr>
        <p:spPr>
          <a:xfrm>
            <a:off x="160200" y="1247040"/>
            <a:ext cx="9609480" cy="5604120"/>
          </a:xfrm>
          <a:prstGeom prst="rect">
            <a:avLst/>
          </a:prstGeom>
        </p:spPr>
        <p:txBody>
          <a:bodyPr lIns="0" tIns="0" rIns="0" bIns="0"/>
          <a:lstStyle/>
          <a:p>
            <a:pPr marL="914400" lvl="1" indent="-457200">
              <a:lnSpc>
                <a:spcPct val="95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Arial"/>
                <a:ea typeface="ＭＳ Ｐゴシック"/>
              </a:rPr>
              <a:t>Thread safe </a:t>
            </a: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multicore x86 emulation library using QEMU</a:t>
            </a:r>
            <a:r>
              <a:rPr lang="en-US" sz="2600" baseline="30000" dirty="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aseline="30000" dirty="0"/>
          </a:p>
          <a:p>
            <a:pPr marL="1257300" lvl="2" indent="-342900">
              <a:lnSpc>
                <a:spcPct val="95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C++ API for instantiating, controlling, and instrumenting emulated CPUs</a:t>
            </a:r>
            <a:endParaRPr dirty="0"/>
          </a:p>
          <a:p>
            <a:pPr marL="914400" lvl="1" indent="-457200">
              <a:lnSpc>
                <a:spcPct val="95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0000"/>
                </a:solidFill>
                <a:latin typeface="Arial"/>
                <a:ea typeface="ＭＳ Ｐゴシック"/>
              </a:rPr>
              <a:t>Guest</a:t>
            </a: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 environment runs:</a:t>
            </a:r>
            <a:endParaRPr dirty="0"/>
          </a:p>
          <a:p>
            <a:pPr marL="1371600" lvl="2" indent="-457200">
              <a:lnSpc>
                <a:spcPct val="95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Lightly modified Linux kernel</a:t>
            </a:r>
            <a:endParaRPr dirty="0"/>
          </a:p>
          <a:p>
            <a:pPr marL="1371600" lvl="2" indent="-457200">
              <a:lnSpc>
                <a:spcPct val="95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Unmodified 32-bit x86 binaries</a:t>
            </a:r>
            <a:endParaRPr dirty="0"/>
          </a:p>
          <a:p>
            <a:pPr marL="914400" lvl="1" indent="-457200">
              <a:lnSpc>
                <a:spcPct val="95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Instruction-level execution control</a:t>
            </a:r>
            <a:endParaRPr dirty="0"/>
          </a:p>
          <a:p>
            <a:pPr marL="914400" lvl="1" indent="-457200">
              <a:lnSpc>
                <a:spcPct val="95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Instruction-level instrumentation </a:t>
            </a:r>
            <a:endParaRPr dirty="0"/>
          </a:p>
          <a:p>
            <a:pPr marL="914400" lvl="1" indent="-457200">
              <a:lnSpc>
                <a:spcPct val="95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 err="1">
                <a:solidFill>
                  <a:srgbClr val="000000"/>
                </a:solidFill>
                <a:latin typeface="Arial"/>
                <a:ea typeface="ＭＳ Ｐゴシック"/>
              </a:rPr>
              <a:t>Qsimlib</a:t>
            </a: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 : for creating multithreaded emulators</a:t>
            </a:r>
            <a:endParaRPr dirty="0"/>
          </a:p>
          <a:p>
            <a:pPr marL="914400" lvl="1" indent="-457200">
              <a:lnSpc>
                <a:spcPct val="95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 err="1">
                <a:solidFill>
                  <a:srgbClr val="000000"/>
                </a:solidFill>
                <a:latin typeface="Arial"/>
                <a:ea typeface="ＭＳ Ｐゴシック"/>
              </a:rPr>
              <a:t>QSimServer</a:t>
            </a: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: for serving parallel/distributed simulations</a:t>
            </a:r>
            <a:endParaRPr dirty="0"/>
          </a:p>
          <a:p>
            <a:pPr marL="285750" indent="-285750">
              <a:lnSpc>
                <a:spcPct val="95000"/>
              </a:lnSpc>
              <a:buSzPct val="80000"/>
              <a:buFont typeface="Wingdings" panose="05000000000000000000" pitchFamily="2" charset="2"/>
              <a:buChar char="§"/>
            </a:pPr>
            <a:endParaRPr dirty="0"/>
          </a:p>
          <a:p>
            <a:pPr marL="285750" indent="-285750">
              <a:lnSpc>
                <a:spcPct val="95000"/>
              </a:lnSpc>
              <a:buSzPct val="80000"/>
              <a:buFont typeface="Wingdings" panose="05000000000000000000" pitchFamily="2" charset="2"/>
              <a:buChar char="§"/>
            </a:pPr>
            <a:endParaRPr dirty="0"/>
          </a:p>
          <a:p>
            <a:pPr marL="285750" indent="-285750">
              <a:lnSpc>
                <a:spcPct val="95000"/>
              </a:lnSpc>
              <a:buSzPct val="80000"/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96" name="CustomShape 3"/>
          <p:cNvSpPr/>
          <p:nvPr/>
        </p:nvSpPr>
        <p:spPr>
          <a:xfrm>
            <a:off x="117360" y="6981480"/>
            <a:ext cx="6009120" cy="283680"/>
          </a:xfrm>
          <a:prstGeom prst="rect">
            <a:avLst/>
          </a:prstGeom>
          <a:noFill/>
          <a:ln>
            <a:noFill/>
          </a:ln>
        </p:spPr>
        <p:txBody>
          <a:bodyPr wrap="none" lIns="100800" tIns="50400" rIns="100800" bIns="50400"/>
          <a:lstStyle/>
          <a:p>
            <a:pPr>
              <a:lnSpc>
                <a:spcPct val="100000"/>
              </a:lnSpc>
            </a:pPr>
            <a:r>
              <a:rPr lang="en-US" sz="1200" baseline="30000" dirty="0">
                <a:solidFill>
                  <a:srgbClr val="080808"/>
                </a:solidFill>
                <a:latin typeface="Tahoma"/>
                <a:ea typeface="ＭＳ Ｐゴシック"/>
              </a:rPr>
              <a:t>2</a:t>
            </a:r>
            <a:r>
              <a:rPr lang="en-US" sz="1200" dirty="0">
                <a:solidFill>
                  <a:srgbClr val="080808"/>
                </a:solidFill>
                <a:latin typeface="Tahoma"/>
                <a:ea typeface="ＭＳ Ｐゴシック"/>
              </a:rPr>
              <a:t>F. </a:t>
            </a:r>
            <a:r>
              <a:rPr lang="en-US" sz="1200" dirty="0" err="1">
                <a:solidFill>
                  <a:srgbClr val="080808"/>
                </a:solidFill>
                <a:latin typeface="Tahoma"/>
                <a:ea typeface="ＭＳ Ｐゴシック"/>
              </a:rPr>
              <a:t>Bellard</a:t>
            </a:r>
            <a:r>
              <a:rPr lang="en-US" sz="1200" dirty="0">
                <a:solidFill>
                  <a:srgbClr val="080808"/>
                </a:solidFill>
                <a:latin typeface="Tahoma"/>
                <a:ea typeface="ＭＳ Ｐゴシック"/>
              </a:rPr>
              <a:t>, “QEMU Open Source Processor Emulator,” </a:t>
            </a:r>
            <a:r>
              <a:rPr lang="en-US" sz="1200" i="1" dirty="0">
                <a:solidFill>
                  <a:srgbClr val="080808"/>
                </a:solidFill>
                <a:latin typeface="Tahoma"/>
                <a:ea typeface="ＭＳ Ｐゴシック"/>
              </a:rPr>
              <a:t>http://</a:t>
            </a:r>
            <a:r>
              <a:rPr lang="en-US" sz="1200" i="1" dirty="0" err="1">
                <a:solidFill>
                  <a:srgbClr val="080808"/>
                </a:solidFill>
                <a:latin typeface="Tahoma"/>
                <a:ea typeface="ＭＳ Ｐゴシック"/>
              </a:rPr>
              <a:t>www.qemu.org</a:t>
            </a:r>
            <a:r>
              <a:rPr lang="en-US" sz="1200" i="1" dirty="0">
                <a:solidFill>
                  <a:srgbClr val="080808"/>
                </a:solidFill>
                <a:latin typeface="Tahoma"/>
                <a:ea typeface="ＭＳ Ｐゴシック"/>
              </a:rPr>
              <a:t>/</a:t>
            </a:r>
            <a:endParaRPr dirty="0"/>
          </a:p>
        </p:txBody>
      </p:sp>
      <p:sp>
        <p:nvSpPr>
          <p:cNvPr id="97" name="CustomShape 4"/>
          <p:cNvSpPr/>
          <p:nvPr/>
        </p:nvSpPr>
        <p:spPr>
          <a:xfrm>
            <a:off x="9443520" y="7288200"/>
            <a:ext cx="636840" cy="268560"/>
          </a:xfrm>
          <a:prstGeom prst="rect">
            <a:avLst/>
          </a:prstGeom>
          <a:noFill/>
          <a:ln w="9360">
            <a:noFill/>
          </a:ln>
        </p:spPr>
        <p:txBody>
          <a:bodyPr lIns="100800" tIns="50400" rIns="100800" bIns="50400"/>
          <a:lstStyle/>
          <a:p>
            <a:pPr algn="r">
              <a:lnSpc>
                <a:spcPct val="100000"/>
              </a:lnSpc>
            </a:pPr>
            <a:fld id="{BF456339-ED02-4EA9-A09B-5A5D312D269C}" type="slidenum">
              <a:rPr lang="en-US" sz="1100" b="1">
                <a:solidFill>
                  <a:srgbClr val="FFFFFF"/>
                </a:solidFill>
                <a:latin typeface="Tahoma"/>
                <a:ea typeface="ＭＳ Ｐゴシック"/>
              </a:rPr>
              <a:t>1</a:t>
            </a:fld>
            <a:endParaRPr/>
          </a:p>
        </p:txBody>
      </p:sp>
      <p:sp>
        <p:nvSpPr>
          <p:cNvPr id="98" name="CustomShape 5"/>
          <p:cNvSpPr/>
          <p:nvPr/>
        </p:nvSpPr>
        <p:spPr>
          <a:xfrm>
            <a:off x="83880" y="6515280"/>
            <a:ext cx="9324360" cy="4662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>
              <a:lnSpc>
                <a:spcPct val="100000"/>
              </a:lnSpc>
            </a:pPr>
            <a:r>
              <a:rPr lang="en-US" sz="1200" baseline="30000" dirty="0">
                <a:solidFill>
                  <a:srgbClr val="080808"/>
                </a:solidFill>
                <a:latin typeface="Tahoma"/>
                <a:ea typeface="ＭＳ Ｐゴシック"/>
              </a:rPr>
              <a:t>1</a:t>
            </a:r>
            <a:r>
              <a:rPr lang="en-US" sz="1200" dirty="0">
                <a:solidFill>
                  <a:srgbClr val="080808"/>
                </a:solidFill>
                <a:latin typeface="Tahoma"/>
                <a:ea typeface="ＭＳ Ｐゴシック"/>
              </a:rPr>
              <a:t>C. Kersey, A. Rodrigues, and S. Yalamanchili, “ A Universal Parallel Front-End for Execution-Driven Microarchitecture Simulation,” </a:t>
            </a:r>
            <a:r>
              <a:rPr lang="en-US" sz="1200" i="1" dirty="0">
                <a:solidFill>
                  <a:srgbClr val="080808"/>
                </a:solidFill>
                <a:latin typeface="Tahoma"/>
                <a:ea typeface="ＭＳ Ｐゴシック"/>
              </a:rPr>
              <a:t>HIPEAC Workshop on Rapid Simulation and Performance Evaluation: Methods and Tools</a:t>
            </a:r>
            <a:r>
              <a:rPr lang="en-US" sz="1200" dirty="0">
                <a:solidFill>
                  <a:srgbClr val="080808"/>
                </a:solidFill>
                <a:latin typeface="Tahoma"/>
                <a:ea typeface="ＭＳ Ｐゴシック"/>
              </a:rPr>
              <a:t>, January 2012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ad.gatech.edu\ecefs$\users\students\gth779e\Profile\Desktop\screenshots\ss_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3" y="1341437"/>
            <a:ext cx="824740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8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8440" y="246600"/>
            <a:ext cx="937260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ea typeface="DejaVu Sans"/>
              </a:rPr>
              <a:t>Using QSim: Application Start/End Markers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274320" y="1554480"/>
            <a:ext cx="7863480" cy="34596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3"/>
          <p:cNvSpPr/>
          <p:nvPr/>
        </p:nvSpPr>
        <p:spPr>
          <a:xfrm>
            <a:off x="388440" y="1097280"/>
            <a:ext cx="9212400" cy="1843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DejaVu Sans"/>
              </a:rPr>
              <a:t>Need to mark "region of interest" in applications.</a:t>
            </a:r>
            <a:endParaRPr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DejaVu Sans"/>
              </a:rPr>
              <a:t>This is done through "magic" instructions.</a:t>
            </a:r>
            <a:endParaRPr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DejaVu Sans"/>
              </a:rPr>
              <a:t>CPUID instruction with special register values:</a:t>
            </a:r>
            <a:endParaRPr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rax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0xaaaaaaaa for application start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rax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0xfa11dead for application end</a:t>
            </a:r>
            <a:endParaRPr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752364" y="3627120"/>
            <a:ext cx="8484552" cy="29721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7030A0"/>
                </a:solidFill>
                <a:latin typeface="Courier New"/>
                <a:ea typeface="DejaVu Sans"/>
              </a:rPr>
              <a:t>#</a:t>
            </a:r>
            <a:r>
              <a:rPr lang="en-US" sz="2000" b="1" dirty="0" err="1">
                <a:solidFill>
                  <a:srgbClr val="7030A0"/>
                </a:solidFill>
                <a:latin typeface="Courier New"/>
                <a:ea typeface="DejaVu Sans"/>
              </a:rPr>
              <a:t>ifdef</a:t>
            </a:r>
            <a:r>
              <a:rPr lang="en-US" sz="2000" b="1" dirty="0">
                <a:solidFill>
                  <a:srgbClr val="7030A0"/>
                </a:solidFill>
                <a:latin typeface="Courier New"/>
                <a:ea typeface="DejaVu Sans"/>
              </a:rPr>
              <a:t> </a:t>
            </a:r>
            <a:r>
              <a:rPr lang="en-US" sz="2000" dirty="0">
                <a:latin typeface="Courier New"/>
                <a:ea typeface="DejaVu Sans"/>
              </a:rPr>
              <a:t>QSIM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7030A0"/>
                </a:solidFill>
                <a:latin typeface="Courier New"/>
                <a:ea typeface="DejaVu Sans"/>
              </a:rPr>
              <a:t>#define </a:t>
            </a:r>
            <a:r>
              <a:rPr lang="en-US" sz="2000" dirty="0">
                <a:latin typeface="Courier New"/>
                <a:ea typeface="DejaVu Sans"/>
              </a:rPr>
              <a:t>APP_START() </a:t>
            </a:r>
            <a:r>
              <a:rPr lang="en-US" sz="2000" b="1" dirty="0">
                <a:solidFill>
                  <a:srgbClr val="C00000"/>
                </a:solidFill>
                <a:latin typeface="Courier New"/>
                <a:ea typeface="DejaVu Sans"/>
              </a:rPr>
              <a:t>do</a:t>
            </a:r>
            <a:r>
              <a:rPr lang="en-US" sz="2000" dirty="0">
                <a:latin typeface="Courier New"/>
                <a:ea typeface="DejaVu Sans"/>
              </a:rPr>
              <a:t> { \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/>
                <a:ea typeface="DejaVu Sans"/>
              </a:rPr>
              <a:t>  __</a:t>
            </a:r>
            <a:r>
              <a:rPr lang="en-US" sz="2000" dirty="0" err="1">
                <a:latin typeface="Courier New"/>
                <a:ea typeface="DejaVu Sans"/>
              </a:rPr>
              <a:t>asm</a:t>
            </a:r>
            <a:r>
              <a:rPr lang="en-US" sz="2000" dirty="0">
                <a:latin typeface="Courier New"/>
                <a:ea typeface="DejaVu Sans"/>
              </a:rPr>
              <a:t>__ __volatile__("</a:t>
            </a:r>
            <a:r>
              <a:rPr lang="en-US" sz="2000" dirty="0" err="1">
                <a:latin typeface="Courier New"/>
                <a:ea typeface="DejaVu Sans"/>
              </a:rPr>
              <a:t>cpuid</a:t>
            </a:r>
            <a:r>
              <a:rPr lang="en-US" sz="2000" dirty="0">
                <a:latin typeface="Courier New"/>
                <a:ea typeface="DejaVu Sans"/>
              </a:rPr>
              <a:t>;"::"a"(</a:t>
            </a:r>
            <a:r>
              <a:rPr lang="en-US" sz="2000" b="1" dirty="0">
                <a:solidFill>
                  <a:srgbClr val="FF0066"/>
                </a:solidFill>
                <a:latin typeface="Courier New"/>
                <a:ea typeface="DejaVu Sans"/>
              </a:rPr>
              <a:t>0xaaaaaaaa</a:t>
            </a:r>
            <a:r>
              <a:rPr lang="en-US" sz="2000" dirty="0">
                <a:latin typeface="Courier New"/>
                <a:ea typeface="DejaVu Sans"/>
              </a:rPr>
              <a:t>));\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/>
                <a:ea typeface="DejaVu Sans"/>
              </a:rPr>
              <a:t>  } </a:t>
            </a:r>
            <a:r>
              <a:rPr lang="en-US" sz="2000" b="1" dirty="0">
                <a:solidFill>
                  <a:srgbClr val="C00000"/>
                </a:solidFill>
                <a:latin typeface="Courier New"/>
                <a:ea typeface="DejaVu Sans"/>
              </a:rPr>
              <a:t>while</a:t>
            </a:r>
            <a:r>
              <a:rPr lang="en-US" sz="2000" dirty="0">
                <a:latin typeface="Courier New"/>
                <a:ea typeface="DejaVu Sans"/>
              </a:rPr>
              <a:t>(</a:t>
            </a:r>
            <a:r>
              <a:rPr lang="en-US" sz="2000" b="1" dirty="0">
                <a:solidFill>
                  <a:srgbClr val="FF0066"/>
                </a:solidFill>
                <a:latin typeface="Courier New"/>
                <a:ea typeface="DejaVu Sans"/>
              </a:rPr>
              <a:t>0</a:t>
            </a:r>
            <a:r>
              <a:rPr lang="en-US" sz="2000" dirty="0">
                <a:latin typeface="Courier New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7030A0"/>
                </a:solidFill>
                <a:latin typeface="Courier New"/>
                <a:ea typeface="DejaVu Sans"/>
              </a:rPr>
              <a:t>#define </a:t>
            </a:r>
            <a:r>
              <a:rPr lang="en-US" sz="2000" dirty="0">
                <a:latin typeface="Courier New"/>
                <a:ea typeface="DejaVu Sans"/>
              </a:rPr>
              <a:t>APP_END() </a:t>
            </a:r>
            <a:r>
              <a:rPr lang="en-US" sz="2000" b="1" dirty="0">
                <a:solidFill>
                  <a:srgbClr val="C00000"/>
                </a:solidFill>
                <a:latin typeface="Courier New"/>
                <a:ea typeface="DejaVu Sans"/>
              </a:rPr>
              <a:t>do</a:t>
            </a:r>
            <a:r>
              <a:rPr lang="en-US" sz="2000" dirty="0">
                <a:latin typeface="Courier New"/>
                <a:ea typeface="DejaVu Sans"/>
              </a:rPr>
              <a:t> { \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/>
                <a:ea typeface="DejaVu Sans"/>
              </a:rPr>
              <a:t>  __</a:t>
            </a:r>
            <a:r>
              <a:rPr lang="en-US" sz="2000" dirty="0" err="1">
                <a:latin typeface="Courier New"/>
                <a:ea typeface="DejaVu Sans"/>
              </a:rPr>
              <a:t>asm</a:t>
            </a:r>
            <a:r>
              <a:rPr lang="en-US" sz="2000" dirty="0">
                <a:latin typeface="Courier New"/>
                <a:ea typeface="DejaVu Sans"/>
              </a:rPr>
              <a:t>__ __volatile__("</a:t>
            </a:r>
            <a:r>
              <a:rPr lang="en-US" sz="2000" dirty="0" err="1">
                <a:latin typeface="Courier New"/>
                <a:ea typeface="DejaVu Sans"/>
              </a:rPr>
              <a:t>cpuid</a:t>
            </a:r>
            <a:r>
              <a:rPr lang="en-US" sz="2000" dirty="0">
                <a:latin typeface="Courier New"/>
                <a:ea typeface="DejaVu Sans"/>
              </a:rPr>
              <a:t>;"::"a"(</a:t>
            </a:r>
            <a:r>
              <a:rPr lang="en-US" sz="2000" b="1" dirty="0">
                <a:solidFill>
                  <a:srgbClr val="FF0066"/>
                </a:solidFill>
                <a:latin typeface="Courier New"/>
                <a:ea typeface="DejaVu Sans"/>
              </a:rPr>
              <a:t>0xfa11dead</a:t>
            </a:r>
            <a:r>
              <a:rPr lang="en-US" sz="2000" dirty="0">
                <a:latin typeface="Courier New"/>
                <a:ea typeface="DejaVu Sans"/>
              </a:rPr>
              <a:t>));\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/>
                <a:ea typeface="DejaVu Sans"/>
              </a:rPr>
              <a:t>  } </a:t>
            </a:r>
            <a:r>
              <a:rPr lang="en-US" sz="2000" b="1" dirty="0">
                <a:solidFill>
                  <a:srgbClr val="C00000"/>
                </a:solidFill>
                <a:latin typeface="Courier New"/>
                <a:ea typeface="DejaVu Sans"/>
              </a:rPr>
              <a:t>while</a:t>
            </a:r>
            <a:r>
              <a:rPr lang="en-US" sz="2000" dirty="0">
                <a:latin typeface="Courier New"/>
                <a:ea typeface="DejaVu Sans"/>
              </a:rPr>
              <a:t>(</a:t>
            </a:r>
            <a:r>
              <a:rPr lang="en-US" sz="2000" b="1" dirty="0">
                <a:solidFill>
                  <a:srgbClr val="FF0066"/>
                </a:solidFill>
                <a:latin typeface="Courier New"/>
                <a:ea typeface="DejaVu Sans"/>
              </a:rPr>
              <a:t>0</a:t>
            </a:r>
            <a:r>
              <a:rPr lang="en-US" sz="2000" dirty="0">
                <a:latin typeface="Courier New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7030A0"/>
                </a:solidFill>
                <a:latin typeface="Courier New"/>
                <a:ea typeface="DejaVu Sans"/>
              </a:rPr>
              <a:t>#</a:t>
            </a:r>
            <a:r>
              <a:rPr lang="en-US" sz="2000" b="1" dirty="0" err="1">
                <a:solidFill>
                  <a:srgbClr val="7030A0"/>
                </a:solidFill>
                <a:latin typeface="Courier New"/>
                <a:ea typeface="DejaVu Sans"/>
              </a:rPr>
              <a:t>endif</a:t>
            </a:r>
            <a:endParaRPr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88440" y="246600"/>
            <a:ext cx="937260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ea typeface="DejaVu Sans"/>
              </a:rPr>
              <a:t>Using QSim: Applications and the OS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274320" y="1554480"/>
            <a:ext cx="7863480" cy="34596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CustomShape 3"/>
          <p:cNvSpPr/>
          <p:nvPr/>
        </p:nvSpPr>
        <p:spPr>
          <a:xfrm>
            <a:off x="365760" y="1156320"/>
            <a:ext cx="9486720" cy="2135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342900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"Emulates all OS instructions" means exactly that:</a:t>
            </a:r>
            <a:endParaRPr sz="22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Timer interrupts are necessary and the scheduler does run.</a:t>
            </a:r>
            <a:endParaRPr sz="22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Quite a bit lot of time is spent handling page faults.</a:t>
            </a:r>
            <a:endParaRPr sz="2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Can query and filter out OS instructions if they are considered irrelevant:</a:t>
            </a:r>
            <a:endParaRPr sz="22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DejaVu Sans"/>
              </a:rPr>
              <a:t>OSDomain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DejaVu Sans"/>
              </a:rPr>
              <a:t>::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DejaVu Sans"/>
              </a:rPr>
              <a:t>getProt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DejaVu Sans"/>
              </a:rPr>
              <a:t>(core) ==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DejaVu Sans"/>
              </a:rPr>
              <a:t>OSDomain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DejaVu Sans"/>
              </a:rPr>
              <a:t>::PROT_KERNEL</a:t>
            </a:r>
            <a:endParaRPr sz="2200" dirty="0">
              <a:solidFill>
                <a:srgbClr val="000000"/>
              </a:solidFill>
            </a:endParaRPr>
          </a:p>
        </p:txBody>
      </p:sp>
      <p:pic>
        <p:nvPicPr>
          <p:cNvPr id="132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5337165" y="3291479"/>
            <a:ext cx="4743459" cy="3307757"/>
          </a:xfrm>
          <a:prstGeom prst="rect">
            <a:avLst/>
          </a:prstGeom>
          <a:ln>
            <a:noFill/>
          </a:ln>
        </p:spPr>
      </p:pic>
      <p:pic>
        <p:nvPicPr>
          <p:cNvPr id="133" name="Picture 12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261317"/>
            <a:ext cx="4773826" cy="3337920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\\ad.gatech.edu\ecefs$\users\students\gth779e\Profile\Desktop\lege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72" y="6721026"/>
            <a:ext cx="2131536" cy="3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8440" y="246600"/>
            <a:ext cx="937260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ea typeface="DejaVu Sans"/>
              </a:rPr>
              <a:t>QSim Remote API: The Server and Proxy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274320" y="1554480"/>
            <a:ext cx="7863480" cy="34596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CustomShape 3"/>
          <p:cNvSpPr/>
          <p:nvPr/>
        </p:nvSpPr>
        <p:spPr>
          <a:xfrm>
            <a:off x="388440" y="1097280"/>
            <a:ext cx="9578160" cy="2468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A subset of the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DejaVu Sans"/>
              </a:rPr>
              <a:t>QSim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 API is provided for operation over a network. </a:t>
            </a:r>
            <a:endParaRPr sz="2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Server performs functional simulation; client performs timing model.</a:t>
            </a:r>
            <a:endParaRPr sz="2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Client API looks like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DejaVu Sans"/>
              </a:rPr>
              <a:t>QSim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 API:</a:t>
            </a:r>
            <a:endParaRPr sz="2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One thread per client.</a:t>
            </a:r>
            <a:endParaRPr sz="2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 Proxy acts as intermediary between clients and server.</a:t>
            </a:r>
            <a:endParaRPr sz="22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Third program that hides network latency.</a:t>
            </a:r>
            <a:endParaRPr sz="22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Necessary because client library uses blocking I/O.</a:t>
            </a:r>
            <a:endParaRPr sz="2200" dirty="0">
              <a:solidFill>
                <a:srgbClr val="000000"/>
              </a:solidFill>
            </a:endParaRPr>
          </a:p>
        </p:txBody>
      </p:sp>
      <p:pic>
        <p:nvPicPr>
          <p:cNvPr id="1027" name="Picture 3" descr="\\ad.gatech.edu\ecefs$\users\students\gth779e\Profile\Desktop\rem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" y="4257674"/>
            <a:ext cx="8534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\\ad.gatech.edu\ecefs$\users\students\gth779e\Profile\Desktop\screenshots\ss_test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95" y="1265237"/>
            <a:ext cx="841689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23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88440" y="246600"/>
            <a:ext cx="937260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ea typeface="DejaVu Sans"/>
              </a:rPr>
              <a:t>QSim API: Basic Functionality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274320" y="1554480"/>
            <a:ext cx="7863480" cy="34596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139" name="Table 3"/>
          <p:cNvGraphicFramePr/>
          <p:nvPr>
            <p:extLst>
              <p:ext uri="{D42A27DB-BD31-4B8C-83A1-F6EECF244321}">
                <p14:modId xmlns:p14="http://schemas.microsoft.com/office/powerpoint/2010/main" val="3918756046"/>
              </p:ext>
            </p:extLst>
          </p:nvPr>
        </p:nvGraphicFramePr>
        <p:xfrm>
          <a:off x="516420" y="1147664"/>
          <a:ext cx="9116640" cy="5579880"/>
        </p:xfrm>
        <a:graphic>
          <a:graphicData uri="http://schemas.openxmlformats.org/drawingml/2006/table">
            <a:tbl>
              <a:tblPr/>
              <a:tblGrid>
                <a:gridCol w="3838092"/>
                <a:gridCol w="5278548"/>
              </a:tblGrid>
              <a:tr h="361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err="1" smtClean="0">
                          <a:solidFill>
                            <a:srgbClr val="000000"/>
                          </a:solidFill>
                        </a:rPr>
                        <a:t>OSDomain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Func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Purpose</a:t>
                      </a:r>
                      <a:endParaRPr dirty="0"/>
                    </a:p>
                  </a:txBody>
                  <a:tcPr>
                    <a:noFill/>
                  </a:tcPr>
                </a:tc>
              </a:tr>
              <a:tr h="3610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get_prot(core)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Get protection level (KERN, USER)</a:t>
                      </a:r>
                      <a:endParaRPr/>
                    </a:p>
                  </a:txBody>
                  <a:tcPr>
                    <a:noFill/>
                  </a:tcPr>
                </a:tc>
              </a:tr>
              <a:tr h="3610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get_idle(core)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Is the core running the kernel idle loop?</a:t>
                      </a:r>
                      <a:endParaRPr/>
                    </a:p>
                  </a:txBody>
                  <a:tcPr>
                    <a:noFill/>
                  </a:tcPr>
                </a:tc>
              </a:tr>
              <a:tr h="3610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run(core, </a:t>
                      </a:r>
                      <a:r>
                        <a:rPr lang="en-US" i="1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Run the selected core for 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instructions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</a:tr>
              <a:tr h="3610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timer_interrupt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()</a:t>
                      </a:r>
                      <a:endParaRPr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Interrupt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all CPUs. (required)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287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Callback Setters</a:t>
                      </a:r>
                      <a:endParaRPr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0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set_mem_callback(obj, </a:t>
                      </a:r>
                      <a:r>
                        <a:rPr lang="en-US" i="1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Memory accesses (loads, stores)</a:t>
                      </a:r>
                      <a:endParaRPr dirty="0"/>
                    </a:p>
                  </a:txBody>
                  <a:tcPr>
                    <a:noFill/>
                  </a:tcPr>
                </a:tc>
              </a:tr>
              <a:tr h="3610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set_atomic_callback(obj, </a:t>
                      </a:r>
                      <a:r>
                        <a:rPr lang="en-US" i="1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Atomic read/modify/write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operations</a:t>
                      </a:r>
                      <a:endParaRPr dirty="0"/>
                    </a:p>
                  </a:txBody>
                  <a:tcPr>
                    <a:noFill/>
                  </a:tcPr>
                </a:tc>
              </a:tr>
              <a:tr h="3610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set_inst_callback(obj, </a:t>
                      </a:r>
                      <a:r>
                        <a:rPr lang="en-US" i="1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All instructions</a:t>
                      </a:r>
                      <a:endParaRPr/>
                    </a:p>
                  </a:txBody>
                  <a:tcPr>
                    <a:noFill/>
                  </a:tcPr>
                </a:tc>
              </a:tr>
              <a:tr h="3610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set_reg_callback(obj, </a:t>
                      </a:r>
                      <a:r>
                        <a:rPr lang="en-US" i="1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Register reads/writes</a:t>
                      </a:r>
                      <a:endParaRPr/>
                    </a:p>
                  </a:txBody>
                  <a:tcPr>
                    <a:noFill/>
                  </a:tcPr>
                </a:tc>
              </a:tr>
              <a:tr h="3610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set_int_callback(obj, </a:t>
                      </a:r>
                      <a:r>
                        <a:rPr lang="en-US" i="1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Interrupts, including exceptions</a:t>
                      </a:r>
                      <a:endParaRPr/>
                    </a:p>
                  </a:txBody>
                  <a:tcPr>
                    <a:noFill/>
                  </a:tcPr>
                </a:tc>
              </a:tr>
              <a:tr h="3610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set_trans_callback(obj, </a:t>
                      </a:r>
                      <a:r>
                        <a:rPr lang="en-US" i="1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Reads into QEmu translation cache</a:t>
                      </a:r>
                      <a:endParaRPr/>
                    </a:p>
                  </a:txBody>
                  <a:tcPr>
                    <a:noFill/>
                  </a:tcPr>
                </a:tc>
              </a:tr>
              <a:tr h="3610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set_app_start_callback(obj, </a:t>
                      </a:r>
                      <a:r>
                        <a:rPr lang="en-US" i="1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Beginning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of application (start marker)</a:t>
                      </a:r>
                      <a:endParaRPr dirty="0"/>
                    </a:p>
                  </a:txBody>
                  <a:tcPr>
                    <a:noFill/>
                  </a:tcPr>
                </a:tc>
              </a:tr>
              <a:tr h="358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set_app_end_callback(obj, </a:t>
                      </a:r>
                      <a:r>
                        <a:rPr lang="en-US" i="1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End of application (end marker)</a:t>
                      </a:r>
                      <a:endParaRPr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0" name="CustomShape 4"/>
          <p:cNvSpPr/>
          <p:nvPr/>
        </p:nvSpPr>
        <p:spPr>
          <a:xfrm>
            <a:off x="548640" y="6827837"/>
            <a:ext cx="9052200" cy="345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For full details, including callback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DejaVu Sans"/>
              </a:rPr>
              <a:t>prototypes</a:t>
            </a: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, see user guide.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88440" y="246600"/>
            <a:ext cx="937260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ea typeface="DejaVu Sans"/>
              </a:rPr>
              <a:t>QSim API: Timer Interrupt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274320" y="1554480"/>
            <a:ext cx="7863480" cy="34596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CustomShape 3"/>
          <p:cNvSpPr/>
          <p:nvPr/>
        </p:nvSpPr>
        <p:spPr>
          <a:xfrm>
            <a:off x="388440" y="1097280"/>
            <a:ext cx="9372600" cy="2638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342900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Information about time not communicated back to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DejaVu Sans"/>
              </a:rPr>
              <a:t>QSim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 from the timing model.</a:t>
            </a:r>
            <a:endParaRPr sz="20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Periodic interrupts simulating PIT events are the only timing information that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DejaVu Sans"/>
              </a:rPr>
              <a:t>reaches</a:t>
            </a:r>
            <a:br>
              <a:rPr lang="en-US" dirty="0" smtClean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OS.</a:t>
            </a:r>
            <a:endParaRPr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DejaVu Sans"/>
              </a:rPr>
              <a:t>OSDomain</a:t>
            </a:r>
            <a:r>
              <a:rPr lang="en-US" dirty="0">
                <a:solidFill>
                  <a:srgbClr val="000000"/>
                </a:solidFill>
                <a:latin typeface="Courier New"/>
                <a:ea typeface="DejaVu Sans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DejaVu Sans"/>
              </a:rPr>
              <a:t>timer_interrupt</a:t>
            </a:r>
            <a:r>
              <a:rPr lang="en-US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dirty="0">
                <a:solidFill>
                  <a:srgbClr val="000000"/>
                </a:solidFill>
                <a:latin typeface="+mj-lt"/>
                <a:ea typeface="DejaVu Sans"/>
              </a:rPr>
              <a:t>m</a:t>
            </a: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ust be called periodically (~1-10ms to </a:t>
            </a:r>
            <a:r>
              <a:rPr lang="en-US" dirty="0" err="1">
                <a:solidFill>
                  <a:srgbClr val="000000"/>
                </a:solidFill>
                <a:latin typeface="Arial"/>
                <a:ea typeface="DejaVu Sans"/>
              </a:rPr>
              <a:t>sim</a:t>
            </a: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DejaVu San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  <a:ea typeface="DejaVu Sans"/>
              </a:rPr>
              <a:t>time</a:t>
            </a: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) for the entire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DejaVu Sans"/>
              </a:rPr>
              <a:t>OSDomain</a:t>
            </a:r>
            <a:endParaRPr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Not setting the timer interrupt leads to scheduled threads never running.</a:t>
            </a: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144" name="Picture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5303879" y="3121931"/>
            <a:ext cx="4776745" cy="3477306"/>
          </a:xfrm>
          <a:prstGeom prst="rect">
            <a:avLst/>
          </a:prstGeom>
          <a:ln>
            <a:noFill/>
          </a:ln>
        </p:spPr>
      </p:pic>
      <p:pic>
        <p:nvPicPr>
          <p:cNvPr id="145" name="Picture 12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120797"/>
            <a:ext cx="5078595" cy="3478440"/>
          </a:xfrm>
          <a:prstGeom prst="rect">
            <a:avLst/>
          </a:prstGeom>
          <a:ln>
            <a:noFill/>
          </a:ln>
        </p:spPr>
      </p:pic>
      <p:pic>
        <p:nvPicPr>
          <p:cNvPr id="7" name="Picture 2" descr="\\ad.gatech.edu\ecefs$\users\students\gth779e\Profile\Desktop\lege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17" y="6717051"/>
            <a:ext cx="2131536" cy="3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88440" y="246600"/>
            <a:ext cx="937260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ea typeface="DejaVu Sans"/>
              </a:rPr>
              <a:t>QSim API: Simple Sample Program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274320" y="1554480"/>
            <a:ext cx="7863480" cy="34596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CustomShape 3"/>
          <p:cNvSpPr/>
          <p:nvPr/>
        </p:nvSpPr>
        <p:spPr>
          <a:xfrm>
            <a:off x="388440" y="1097279"/>
            <a:ext cx="9212400" cy="59591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  <a:latin typeface="Courier New"/>
                <a:ea typeface="DejaVu Sans"/>
              </a:rPr>
              <a:t>class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dirty="0" err="1">
                <a:latin typeface="Courier New"/>
                <a:ea typeface="DejaVu Sans"/>
              </a:rPr>
              <a:t>TraceWriter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/>
                <a:ea typeface="DejaVu Sans"/>
              </a:rPr>
              <a:t>{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DejaVu Sans"/>
              </a:rPr>
              <a:t>private</a:t>
            </a:r>
            <a:r>
              <a:rPr lang="en-US" sz="1600" dirty="0">
                <a:latin typeface="Courier New"/>
                <a:ea typeface="DejaVu Sans"/>
              </a:rPr>
              <a:t>: </a:t>
            </a:r>
            <a:r>
              <a:rPr lang="en-US" sz="1600" dirty="0" err="1">
                <a:latin typeface="Courier New"/>
                <a:ea typeface="DejaVu Sans"/>
              </a:rPr>
              <a:t>OSDomain</a:t>
            </a:r>
            <a:r>
              <a:rPr lang="en-US" sz="1600" dirty="0">
                <a:latin typeface="Courier New"/>
                <a:ea typeface="DejaVu Sans"/>
              </a:rPr>
              <a:t> &amp;</a:t>
            </a:r>
            <a:r>
              <a:rPr lang="en-US" sz="1600" dirty="0" err="1">
                <a:latin typeface="Courier New"/>
                <a:ea typeface="DejaVu Sans"/>
              </a:rPr>
              <a:t>osd</a:t>
            </a:r>
            <a:r>
              <a:rPr lang="en-US" sz="1600" dirty="0">
                <a:latin typeface="Courier New"/>
                <a:ea typeface="DejaVu Sans"/>
              </a:rPr>
              <a:t>;  </a:t>
            </a:r>
            <a:r>
              <a:rPr lang="en-US" sz="1600" dirty="0" err="1">
                <a:latin typeface="Courier New"/>
                <a:ea typeface="DejaVu Sans"/>
              </a:rPr>
              <a:t>ostream</a:t>
            </a:r>
            <a:r>
              <a:rPr lang="en-US" sz="1600" dirty="0">
                <a:latin typeface="Courier New"/>
                <a:ea typeface="DejaVu Sans"/>
              </a:rPr>
              <a:t> &amp;</a:t>
            </a:r>
            <a:r>
              <a:rPr lang="en-US" sz="1600" dirty="0" err="1">
                <a:latin typeface="Courier New"/>
                <a:ea typeface="DejaVu Sans"/>
              </a:rPr>
              <a:t>trf</a:t>
            </a:r>
            <a:r>
              <a:rPr lang="en-US" sz="1600" dirty="0">
                <a:latin typeface="Courier New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DejaVu Sans"/>
              </a:rPr>
              <a:t>public</a:t>
            </a:r>
            <a:r>
              <a:rPr lang="en-US" sz="1600" dirty="0">
                <a:latin typeface="Courier New"/>
                <a:ea typeface="DejaVu Sans"/>
              </a:rPr>
              <a:t>:  </a:t>
            </a:r>
            <a:r>
              <a:rPr lang="en-US" sz="1600" dirty="0" err="1">
                <a:latin typeface="Courier New"/>
                <a:ea typeface="DejaVu Sans"/>
              </a:rPr>
              <a:t>bool</a:t>
            </a:r>
            <a:r>
              <a:rPr lang="en-US" sz="1600" dirty="0">
                <a:latin typeface="Courier New"/>
                <a:ea typeface="DejaVu Sans"/>
              </a:rPr>
              <a:t> done;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</a:t>
            </a:r>
            <a:r>
              <a:rPr lang="en-US" sz="1600" dirty="0" err="1">
                <a:latin typeface="Courier New"/>
                <a:ea typeface="DejaVu Sans"/>
              </a:rPr>
              <a:t>TraceWriter</a:t>
            </a:r>
            <a:r>
              <a:rPr lang="en-US" sz="1600" dirty="0">
                <a:latin typeface="Courier New"/>
                <a:ea typeface="DejaVu Sans"/>
              </a:rPr>
              <a:t>(</a:t>
            </a:r>
            <a:r>
              <a:rPr lang="en-US" sz="1600" dirty="0" err="1">
                <a:latin typeface="Courier New"/>
                <a:ea typeface="DejaVu Sans"/>
              </a:rPr>
              <a:t>OSDomain</a:t>
            </a:r>
            <a:r>
              <a:rPr lang="en-US" sz="1600" dirty="0">
                <a:latin typeface="Courier New"/>
                <a:ea typeface="DejaVu Sans"/>
              </a:rPr>
              <a:t> &amp;</a:t>
            </a:r>
            <a:r>
              <a:rPr lang="en-US" sz="1600" dirty="0" err="1">
                <a:latin typeface="Courier New"/>
                <a:ea typeface="DejaVu Sans"/>
              </a:rPr>
              <a:t>osd</a:t>
            </a:r>
            <a:r>
              <a:rPr lang="en-US" sz="1600" dirty="0">
                <a:latin typeface="Courier New"/>
                <a:ea typeface="DejaVu Sans"/>
              </a:rPr>
              <a:t>, </a:t>
            </a:r>
            <a:r>
              <a:rPr lang="en-US" sz="1600" dirty="0" err="1">
                <a:latin typeface="Courier New"/>
                <a:ea typeface="DejaVu Sans"/>
              </a:rPr>
              <a:t>ostream</a:t>
            </a:r>
            <a:r>
              <a:rPr lang="en-US" sz="1600" dirty="0">
                <a:latin typeface="Courier New"/>
                <a:ea typeface="DejaVu Sans"/>
              </a:rPr>
              <a:t> &amp;</a:t>
            </a:r>
            <a:r>
              <a:rPr lang="en-US" sz="1600" dirty="0" err="1">
                <a:latin typeface="Courier New"/>
                <a:ea typeface="DejaVu Sans"/>
              </a:rPr>
              <a:t>trf</a:t>
            </a:r>
            <a:r>
              <a:rPr lang="en-US" sz="1600" dirty="0">
                <a:latin typeface="Courier New"/>
                <a:ea typeface="DejaVu Sans"/>
              </a:rPr>
              <a:t>) 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  </a:t>
            </a:r>
            <a:r>
              <a:rPr lang="en-US" sz="1600" dirty="0" err="1">
                <a:latin typeface="Courier New"/>
                <a:ea typeface="DejaVu Sans"/>
              </a:rPr>
              <a:t>osd</a:t>
            </a:r>
            <a:r>
              <a:rPr lang="en-US" sz="1600" dirty="0">
                <a:latin typeface="Courier New"/>
                <a:ea typeface="DejaVu Sans"/>
              </a:rPr>
              <a:t>(</a:t>
            </a:r>
            <a:r>
              <a:rPr lang="en-US" sz="1600" dirty="0" err="1">
                <a:latin typeface="Courier New"/>
                <a:ea typeface="DejaVu Sans"/>
              </a:rPr>
              <a:t>osd</a:t>
            </a:r>
            <a:r>
              <a:rPr lang="en-US" sz="1600" dirty="0">
                <a:latin typeface="Courier New"/>
                <a:ea typeface="DejaVu Sans"/>
              </a:rPr>
              <a:t>), </a:t>
            </a:r>
            <a:r>
              <a:rPr lang="en-US" sz="1600" dirty="0" err="1">
                <a:latin typeface="Courier New"/>
                <a:ea typeface="DejaVu Sans"/>
              </a:rPr>
              <a:t>trf</a:t>
            </a:r>
            <a:r>
              <a:rPr lang="en-US" sz="1600" dirty="0">
                <a:latin typeface="Courier New"/>
                <a:ea typeface="DejaVu Sans"/>
              </a:rPr>
              <a:t>(</a:t>
            </a:r>
            <a:r>
              <a:rPr lang="en-US" sz="1600" dirty="0" err="1">
                <a:latin typeface="Courier New"/>
                <a:ea typeface="DejaVu Sans"/>
              </a:rPr>
              <a:t>trf</a:t>
            </a:r>
            <a:r>
              <a:rPr lang="en-US" sz="1600" dirty="0">
                <a:latin typeface="Courier New"/>
                <a:ea typeface="DejaVu Sans"/>
              </a:rPr>
              <a:t>), done(</a:t>
            </a:r>
            <a:r>
              <a:rPr lang="en-US" sz="1600" b="1" dirty="0">
                <a:solidFill>
                  <a:srgbClr val="FF0066"/>
                </a:solidFill>
                <a:latin typeface="Courier New"/>
                <a:ea typeface="DejaVu Sans"/>
              </a:rPr>
              <a:t>false</a:t>
            </a:r>
            <a:r>
              <a:rPr lang="en-US" sz="1600" dirty="0">
                <a:latin typeface="Courier New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/>
                <a:ea typeface="DejaVu Sans"/>
              </a:rPr>
              <a:t>{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dirty="0" err="1">
                <a:latin typeface="Courier New"/>
                <a:ea typeface="DejaVu Sans"/>
              </a:rPr>
              <a:t>osd.set_inst_cb</a:t>
            </a:r>
            <a:r>
              <a:rPr lang="en-US" sz="1600" dirty="0">
                <a:latin typeface="Courier New"/>
                <a:ea typeface="DejaVu Sans"/>
              </a:rPr>
              <a:t>(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DejaVu Sans"/>
              </a:rPr>
              <a:t>this</a:t>
            </a:r>
            <a:r>
              <a:rPr lang="en-US" sz="1600" dirty="0">
                <a:latin typeface="Courier New"/>
                <a:ea typeface="DejaVu Sans"/>
              </a:rPr>
              <a:t>, &amp;</a:t>
            </a:r>
            <a:r>
              <a:rPr lang="en-US" sz="1600" dirty="0" err="1">
                <a:latin typeface="Courier New"/>
                <a:ea typeface="DejaVu Sans"/>
              </a:rPr>
              <a:t>TraceWriter</a:t>
            </a:r>
            <a:r>
              <a:rPr lang="en-US" sz="1600" dirty="0">
                <a:latin typeface="Courier New"/>
                <a:ea typeface="DejaVu Sans"/>
              </a:rPr>
              <a:t>::</a:t>
            </a:r>
            <a:r>
              <a:rPr lang="en-US" sz="1600" dirty="0" err="1">
                <a:latin typeface="Courier New"/>
                <a:ea typeface="DejaVu Sans"/>
              </a:rPr>
              <a:t>inst_cb</a:t>
            </a:r>
            <a:r>
              <a:rPr lang="en-US" sz="1600" dirty="0">
                <a:latin typeface="Courier New"/>
                <a:ea typeface="DejaVu Sans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  </a:t>
            </a:r>
            <a:r>
              <a:rPr lang="en-US" sz="1600" dirty="0" err="1">
                <a:latin typeface="Courier New"/>
                <a:ea typeface="DejaVu Sans"/>
              </a:rPr>
              <a:t>osd.set_app_end_cb</a:t>
            </a:r>
            <a:r>
              <a:rPr lang="en-US" sz="1600" dirty="0">
                <a:latin typeface="Courier New"/>
                <a:ea typeface="DejaVu Sans"/>
              </a:rPr>
              <a:t>(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DejaVu Sans"/>
              </a:rPr>
              <a:t>this</a:t>
            </a:r>
            <a:r>
              <a:rPr lang="en-US" sz="1600" dirty="0">
                <a:latin typeface="Courier New"/>
                <a:ea typeface="DejaVu Sans"/>
              </a:rPr>
              <a:t>, &amp;</a:t>
            </a:r>
            <a:r>
              <a:rPr lang="en-US" sz="1600" dirty="0" err="1">
                <a:latin typeface="Courier New"/>
                <a:ea typeface="DejaVu Sans"/>
              </a:rPr>
              <a:t>TraceWriter</a:t>
            </a:r>
            <a:r>
              <a:rPr lang="en-US" sz="1600" dirty="0">
                <a:latin typeface="Courier New"/>
                <a:ea typeface="DejaVu Sans"/>
              </a:rPr>
              <a:t>::</a:t>
            </a:r>
            <a:r>
              <a:rPr lang="en-US" sz="1600" dirty="0" err="1">
                <a:latin typeface="Courier New"/>
                <a:ea typeface="DejaVu Sans"/>
              </a:rPr>
              <a:t>app_end_cb</a:t>
            </a:r>
            <a:r>
              <a:rPr lang="en-US" sz="1600" dirty="0">
                <a:latin typeface="Courier New"/>
                <a:ea typeface="DejaVu Sans"/>
              </a:rPr>
              <a:t>);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/>
                <a:ea typeface="DejaVu Sans"/>
              </a:rPr>
              <a:t> }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DejaVu Sans"/>
              </a:rPr>
              <a:t>void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dirty="0" err="1">
                <a:latin typeface="Courier New"/>
                <a:ea typeface="DejaVu Sans"/>
              </a:rPr>
              <a:t>inst_cb</a:t>
            </a:r>
            <a:r>
              <a:rPr lang="en-US" sz="1600" dirty="0">
                <a:latin typeface="Courier New"/>
                <a:ea typeface="DejaVu Sans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ea typeface="DejaVu Sans"/>
              </a:rPr>
              <a:t>int</a:t>
            </a:r>
            <a:r>
              <a:rPr lang="en-US" sz="1600" dirty="0">
                <a:latin typeface="Courier New"/>
                <a:ea typeface="DejaVu Sans"/>
              </a:rPr>
              <a:t> c,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DejaVu Sans"/>
              </a:rPr>
              <a:t>uint64_t</a:t>
            </a:r>
            <a:r>
              <a:rPr lang="en-US" sz="1600" dirty="0">
                <a:latin typeface="Courier New"/>
                <a:ea typeface="DejaVu Sans"/>
              </a:rPr>
              <a:t> v,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DejaVu Sans"/>
              </a:rPr>
              <a:t>uint64_t</a:t>
            </a:r>
            <a:r>
              <a:rPr lang="en-US" sz="1600" dirty="0">
                <a:latin typeface="Courier New"/>
                <a:ea typeface="DejaVu Sans"/>
              </a:rPr>
              <a:t> p,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DejaVu Sans"/>
              </a:rPr>
              <a:t>uint8_t</a:t>
            </a:r>
            <a:r>
              <a:rPr lang="en-US" sz="1600" dirty="0">
                <a:latin typeface="Courier New"/>
                <a:ea typeface="DejaVu Sans"/>
              </a:rPr>
              <a:t> l,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             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ea typeface="DejaVu Sans"/>
              </a:rPr>
              <a:t>const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DejaVu Sans"/>
              </a:rPr>
              <a:t> uint8_t </a:t>
            </a:r>
            <a:r>
              <a:rPr lang="en-US" sz="1600" dirty="0">
                <a:latin typeface="Courier New"/>
                <a:ea typeface="DejaVu Sans"/>
              </a:rPr>
              <a:t>*b, 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ea typeface="DejaVu Sans"/>
              </a:rPr>
              <a:t>enum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dirty="0" err="1">
                <a:latin typeface="Courier New"/>
                <a:ea typeface="DejaVu Sans"/>
              </a:rPr>
              <a:t>inst_type</a:t>
            </a:r>
            <a:r>
              <a:rPr lang="en-US" sz="1600" dirty="0">
                <a:latin typeface="Courier New"/>
                <a:ea typeface="DejaVu Sans"/>
              </a:rPr>
              <a:t> t)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/>
                <a:ea typeface="DejaVu Sans"/>
              </a:rPr>
              <a:t>{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dirty="0" err="1">
                <a:latin typeface="Courier New"/>
                <a:ea typeface="DejaVu Sans"/>
              </a:rPr>
              <a:t>trf</a:t>
            </a:r>
            <a:r>
              <a:rPr lang="en-US" sz="1600" dirty="0">
                <a:latin typeface="Courier New"/>
                <a:ea typeface="DejaVu Sans"/>
              </a:rPr>
              <a:t> &lt;&lt; </a:t>
            </a:r>
            <a:r>
              <a:rPr lang="en-US" sz="1600" dirty="0" err="1">
                <a:latin typeface="Courier New"/>
                <a:ea typeface="DejaVu Sans"/>
              </a:rPr>
              <a:t>std</a:t>
            </a:r>
            <a:r>
              <a:rPr lang="en-US" sz="1600" dirty="0">
                <a:latin typeface="Courier New"/>
                <a:ea typeface="DejaVu Sans"/>
              </a:rPr>
              <a:t>::</a:t>
            </a:r>
            <a:r>
              <a:rPr lang="en-US" sz="1600" dirty="0" err="1">
                <a:latin typeface="Courier New"/>
                <a:ea typeface="DejaVu Sans"/>
              </a:rPr>
              <a:t>dec</a:t>
            </a:r>
            <a:r>
              <a:rPr lang="en-US" sz="1600" dirty="0">
                <a:latin typeface="Courier New"/>
                <a:ea typeface="DejaVu Sans"/>
              </a:rPr>
              <a:t> &lt;&lt; c &lt;&lt; ',' &lt;&lt; v &lt;&lt; ',' &lt;&lt; p &lt;&lt; ',' &lt;&lt; t &lt;&lt; </a:t>
            </a:r>
            <a:r>
              <a:rPr lang="en-US" sz="1600" dirty="0" err="1">
                <a:latin typeface="Courier New"/>
                <a:ea typeface="DejaVu Sans"/>
              </a:rPr>
              <a:t>endl</a:t>
            </a:r>
            <a:r>
              <a:rPr lang="en-US" sz="1600" dirty="0">
                <a:latin typeface="Courier New"/>
                <a:ea typeface="DejaVu Sans"/>
              </a:rPr>
              <a:t>;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/>
                <a:ea typeface="DejaVu Sans"/>
              </a:rPr>
              <a:t>}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</a:t>
            </a:r>
            <a:r>
              <a:rPr lang="en-US" sz="1600" dirty="0" err="1">
                <a:latin typeface="Courier New"/>
                <a:ea typeface="DejaVu Sans"/>
              </a:rPr>
              <a:t>int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dirty="0" err="1">
                <a:latin typeface="Courier New"/>
                <a:ea typeface="DejaVu Sans"/>
              </a:rPr>
              <a:t>app_end_cb</a:t>
            </a:r>
            <a:r>
              <a:rPr lang="en-US" sz="1600" dirty="0">
                <a:latin typeface="Courier New"/>
                <a:ea typeface="DejaVu Sans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ea typeface="DejaVu Sans"/>
              </a:rPr>
              <a:t>int</a:t>
            </a:r>
            <a:r>
              <a:rPr lang="en-US" sz="1600" dirty="0">
                <a:latin typeface="Courier New"/>
                <a:ea typeface="DejaVu Sans"/>
              </a:rPr>
              <a:t> c)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/>
                <a:ea typeface="DejaVu Sans"/>
              </a:rPr>
              <a:t>{</a:t>
            </a:r>
            <a:r>
              <a:rPr lang="en-US" sz="1600" dirty="0">
                <a:latin typeface="Courier New"/>
                <a:ea typeface="DejaVu Sans"/>
              </a:rPr>
              <a:t> done = </a:t>
            </a:r>
            <a:r>
              <a:rPr lang="en-US" sz="1600" b="1" dirty="0">
                <a:solidFill>
                  <a:srgbClr val="FF0066"/>
                </a:solidFill>
                <a:latin typeface="Courier New"/>
                <a:ea typeface="DejaVu Sans"/>
              </a:rPr>
              <a:t>true</a:t>
            </a:r>
            <a:r>
              <a:rPr lang="en-US" sz="1600" dirty="0">
                <a:latin typeface="Courier New"/>
                <a:ea typeface="DejaVu Sans"/>
              </a:rPr>
              <a:t>;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DejaVu Sans"/>
              </a:rPr>
              <a:t>return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b="1" dirty="0">
                <a:solidFill>
                  <a:srgbClr val="FF0066"/>
                </a:solidFill>
                <a:latin typeface="Courier New"/>
                <a:ea typeface="DejaVu Sans"/>
              </a:rPr>
              <a:t>1</a:t>
            </a:r>
            <a:r>
              <a:rPr lang="en-US" sz="1600" dirty="0">
                <a:latin typeface="Courier New"/>
                <a:ea typeface="DejaVu Sans"/>
              </a:rPr>
              <a:t>;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/>
                <a:ea typeface="DejaVu Sans"/>
              </a:rPr>
              <a:t>}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/>
                <a:ea typeface="DejaVu Sans"/>
              </a:rPr>
              <a:t>}</a:t>
            </a:r>
            <a:r>
              <a:rPr lang="en-US" sz="1600" dirty="0">
                <a:latin typeface="Courier New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ea typeface="DejaVu Sans"/>
              </a:rPr>
              <a:t>int</a:t>
            </a:r>
            <a:r>
              <a:rPr lang="en-US" sz="1600" dirty="0">
                <a:latin typeface="Courier New"/>
                <a:ea typeface="DejaVu Sans"/>
              </a:rPr>
              <a:t> main(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ea typeface="DejaVu Sans"/>
              </a:rPr>
              <a:t>int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dirty="0" err="1">
                <a:latin typeface="Courier New"/>
                <a:ea typeface="DejaVu Sans"/>
              </a:rPr>
              <a:t>argc</a:t>
            </a:r>
            <a:r>
              <a:rPr lang="en-US" sz="1600" dirty="0">
                <a:latin typeface="Courier New"/>
                <a:ea typeface="DejaVu Sans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DejaVu Sans"/>
              </a:rPr>
              <a:t>char</a:t>
            </a:r>
            <a:r>
              <a:rPr lang="en-US" sz="1600" dirty="0">
                <a:latin typeface="Courier New"/>
                <a:ea typeface="DejaVu Sans"/>
              </a:rPr>
              <a:t>** </a:t>
            </a:r>
            <a:r>
              <a:rPr lang="en-US" sz="1600" dirty="0" err="1">
                <a:latin typeface="Courier New"/>
                <a:ea typeface="DejaVu Sans"/>
              </a:rPr>
              <a:t>argv</a:t>
            </a:r>
            <a:r>
              <a:rPr lang="en-US" sz="1600" dirty="0">
                <a:latin typeface="Courier New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/>
                <a:ea typeface="DejaVu Sans"/>
              </a:rPr>
              <a:t>{ </a:t>
            </a:r>
            <a:r>
              <a:rPr lang="en-US" sz="1600" dirty="0" err="1">
                <a:latin typeface="Courier New"/>
                <a:ea typeface="DejaVu Sans"/>
              </a:rPr>
              <a:t>ofstream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dirty="0" smtClean="0">
                <a:latin typeface="Courier New"/>
                <a:ea typeface="DejaVu Sans"/>
              </a:rPr>
              <a:t>trace(</a:t>
            </a:r>
            <a:r>
              <a:rPr lang="en-US" sz="1600" dirty="0" err="1" smtClean="0">
                <a:latin typeface="Courier New"/>
                <a:ea typeface="DejaVu Sans"/>
              </a:rPr>
              <a:t>argv</a:t>
            </a:r>
            <a:r>
              <a:rPr lang="en-US" sz="1600" dirty="0" smtClean="0">
                <a:latin typeface="Courier New"/>
                <a:ea typeface="DejaVu Sans"/>
              </a:rPr>
              <a:t>[</a:t>
            </a:r>
            <a:r>
              <a:rPr lang="en-US" sz="1600" b="1" dirty="0">
                <a:solidFill>
                  <a:srgbClr val="FF0066"/>
                </a:solidFill>
                <a:latin typeface="Courier New"/>
                <a:ea typeface="DejaVu Sans"/>
              </a:rPr>
              <a:t>3</a:t>
            </a:r>
            <a:r>
              <a:rPr lang="en-US" sz="1600" dirty="0" smtClean="0">
                <a:latin typeface="Courier New"/>
                <a:ea typeface="DejaVu Sans"/>
              </a:rPr>
              <a:t>]); </a:t>
            </a:r>
            <a:r>
              <a:rPr lang="en-US" sz="1600" dirty="0">
                <a:latin typeface="Courier New"/>
                <a:ea typeface="DejaVu Sans"/>
              </a:rPr>
              <a:t>// </a:t>
            </a:r>
            <a:r>
              <a:rPr lang="en-US" sz="1600" dirty="0" err="1">
                <a:latin typeface="Courier New"/>
                <a:ea typeface="DejaVu Sans"/>
              </a:rPr>
              <a:t>Arg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dirty="0" smtClean="0">
                <a:latin typeface="Courier New"/>
                <a:ea typeface="DejaVu Sans"/>
              </a:rPr>
              <a:t>3 </a:t>
            </a:r>
            <a:r>
              <a:rPr lang="en-US" sz="1600" dirty="0">
                <a:latin typeface="Courier New"/>
                <a:ea typeface="DejaVu Sans"/>
              </a:rPr>
              <a:t>: trace file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</a:t>
            </a:r>
            <a:r>
              <a:rPr lang="en-US" sz="1600" dirty="0" err="1">
                <a:latin typeface="Courier New"/>
                <a:ea typeface="DejaVu Sans"/>
              </a:rPr>
              <a:t>OSDomain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dirty="0" err="1">
                <a:latin typeface="Courier New"/>
                <a:ea typeface="DejaVu Sans"/>
              </a:rPr>
              <a:t>osd</a:t>
            </a:r>
            <a:r>
              <a:rPr lang="en-US" sz="1600" dirty="0">
                <a:latin typeface="Courier New"/>
                <a:ea typeface="DejaVu Sans"/>
              </a:rPr>
              <a:t>(</a:t>
            </a:r>
            <a:r>
              <a:rPr lang="en-US" sz="1600" dirty="0" err="1">
                <a:latin typeface="Courier New"/>
                <a:ea typeface="DejaVu Sans"/>
              </a:rPr>
              <a:t>argv</a:t>
            </a:r>
            <a:r>
              <a:rPr lang="en-US" sz="1600" dirty="0">
                <a:latin typeface="Courier New"/>
                <a:ea typeface="DejaVu Sans"/>
              </a:rPr>
              <a:t>[</a:t>
            </a:r>
            <a:r>
              <a:rPr lang="en-US" sz="1600" b="1" dirty="0">
                <a:solidFill>
                  <a:srgbClr val="FF0066"/>
                </a:solidFill>
                <a:latin typeface="Courier New"/>
                <a:ea typeface="DejaVu Sans"/>
              </a:rPr>
              <a:t>1</a:t>
            </a:r>
            <a:r>
              <a:rPr lang="en-US" sz="1600" dirty="0">
                <a:latin typeface="Courier New"/>
                <a:ea typeface="DejaVu Sans"/>
              </a:rPr>
              <a:t>]);   // </a:t>
            </a:r>
            <a:r>
              <a:rPr lang="en-US" sz="1600" dirty="0" err="1">
                <a:latin typeface="Courier New"/>
                <a:ea typeface="DejaVu Sans"/>
              </a:rPr>
              <a:t>Arg</a:t>
            </a:r>
            <a:r>
              <a:rPr lang="en-US" sz="1600" dirty="0">
                <a:latin typeface="Courier New"/>
                <a:ea typeface="DejaVu Sans"/>
              </a:rPr>
              <a:t> 1 : state </a:t>
            </a:r>
            <a:r>
              <a:rPr lang="en-US" sz="1600" dirty="0" smtClean="0">
                <a:latin typeface="Courier New"/>
                <a:ea typeface="DejaVu Sans"/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</a:rPr>
              <a:t> </a:t>
            </a:r>
            <a:r>
              <a:rPr lang="en-US" sz="1600" dirty="0" smtClean="0">
                <a:latin typeface="Courier New"/>
              </a:rPr>
              <a:t>   </a:t>
            </a:r>
            <a:r>
              <a:rPr lang="en-US" sz="1600" dirty="0" err="1" smtClean="0">
                <a:latin typeface="Courier New"/>
              </a:rPr>
              <a:t>load_file</a:t>
            </a:r>
            <a:r>
              <a:rPr lang="en-US" sz="1600" dirty="0" smtClean="0">
                <a:latin typeface="Courier New"/>
              </a:rPr>
              <a:t>(</a:t>
            </a:r>
            <a:r>
              <a:rPr lang="en-US" sz="1600" dirty="0" err="1" smtClean="0">
                <a:latin typeface="Courier New"/>
              </a:rPr>
              <a:t>osd</a:t>
            </a:r>
            <a:r>
              <a:rPr lang="en-US" sz="1600" dirty="0" smtClean="0">
                <a:latin typeface="Courier New"/>
              </a:rPr>
              <a:t>, </a:t>
            </a:r>
            <a:r>
              <a:rPr lang="en-US" sz="1600" dirty="0" err="1" smtClean="0">
                <a:latin typeface="Courier New"/>
              </a:rPr>
              <a:t>argv</a:t>
            </a:r>
            <a:r>
              <a:rPr lang="en-US" sz="1600" dirty="0" smtClean="0">
                <a:latin typeface="Courier New"/>
              </a:rPr>
              <a:t>[2]); // </a:t>
            </a:r>
            <a:r>
              <a:rPr lang="en-US" sz="1600" dirty="0" err="1" smtClean="0">
                <a:latin typeface="Courier New"/>
              </a:rPr>
              <a:t>Arg</a:t>
            </a:r>
            <a:r>
              <a:rPr lang="en-US" sz="1600" dirty="0" smtClean="0">
                <a:latin typeface="Courier New"/>
              </a:rPr>
              <a:t> 2 : benchmark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/>
                <a:ea typeface="DejaVu Sans"/>
              </a:rPr>
              <a:t>    </a:t>
            </a:r>
            <a:r>
              <a:rPr lang="en-US" sz="1600" dirty="0" err="1" smtClean="0">
                <a:latin typeface="Courier New"/>
                <a:ea typeface="DejaVu Sans"/>
              </a:rPr>
              <a:t>TraceWriter</a:t>
            </a:r>
            <a:r>
              <a:rPr lang="en-US" sz="1600" dirty="0" smtClean="0">
                <a:latin typeface="Courier New"/>
                <a:ea typeface="DejaVu Sans"/>
              </a:rPr>
              <a:t> </a:t>
            </a:r>
            <a:r>
              <a:rPr lang="en-US" sz="1600" dirty="0" err="1">
                <a:latin typeface="Courier New"/>
                <a:ea typeface="DejaVu Sans"/>
              </a:rPr>
              <a:t>tw</a:t>
            </a:r>
            <a:r>
              <a:rPr lang="en-US" sz="1600" dirty="0">
                <a:latin typeface="Courier New"/>
                <a:ea typeface="DejaVu Sans"/>
              </a:rPr>
              <a:t>(</a:t>
            </a:r>
            <a:r>
              <a:rPr lang="en-US" sz="1600" dirty="0" err="1">
                <a:latin typeface="Courier New"/>
                <a:ea typeface="DejaVu Sans"/>
              </a:rPr>
              <a:t>osd</a:t>
            </a:r>
            <a:r>
              <a:rPr lang="en-US" sz="1600" dirty="0">
                <a:latin typeface="Courier New"/>
                <a:ea typeface="DejaVu Sans"/>
              </a:rPr>
              <a:t>, trace);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DejaVu Sans"/>
              </a:rPr>
              <a:t>while</a:t>
            </a:r>
            <a:r>
              <a:rPr lang="en-US" sz="1600" dirty="0">
                <a:latin typeface="Courier New"/>
                <a:ea typeface="DejaVu Sans"/>
              </a:rPr>
              <a:t> (!</a:t>
            </a:r>
            <a:r>
              <a:rPr lang="en-US" sz="1600" dirty="0" err="1" smtClean="0">
                <a:latin typeface="Courier New"/>
                <a:ea typeface="DejaVu Sans"/>
              </a:rPr>
              <a:t>tw.done</a:t>
            </a:r>
            <a:r>
              <a:rPr lang="en-US" sz="1600" dirty="0" smtClean="0">
                <a:latin typeface="Courier New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/>
                <a:ea typeface="DejaVu Sans"/>
              </a:rPr>
              <a:t>{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DejaVu Sans"/>
              </a:rPr>
              <a:t>for</a:t>
            </a:r>
            <a:r>
              <a:rPr lang="en-US" sz="1600" dirty="0">
                <a:latin typeface="Courier New"/>
                <a:ea typeface="DejaVu Sans"/>
              </a:rPr>
              <a:t> (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DejaVu Sans"/>
              </a:rPr>
              <a:t>unsigned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dirty="0" err="1">
                <a:latin typeface="Courier New"/>
                <a:ea typeface="DejaVu Sans"/>
              </a:rPr>
              <a:t>i</a:t>
            </a:r>
            <a:r>
              <a:rPr lang="en-US" sz="1600" dirty="0">
                <a:latin typeface="Courier New"/>
                <a:ea typeface="DejaVu Sans"/>
              </a:rPr>
              <a:t> = </a:t>
            </a:r>
            <a:r>
              <a:rPr lang="en-US" sz="1600" b="1" dirty="0">
                <a:solidFill>
                  <a:srgbClr val="FF0066"/>
                </a:solidFill>
                <a:latin typeface="Courier New"/>
                <a:ea typeface="DejaVu Sans"/>
              </a:rPr>
              <a:t>0</a:t>
            </a:r>
            <a:r>
              <a:rPr lang="en-US" sz="1600" dirty="0">
                <a:latin typeface="Courier New"/>
                <a:ea typeface="DejaVu Sans"/>
              </a:rPr>
              <a:t>; </a:t>
            </a:r>
            <a:r>
              <a:rPr lang="en-US" sz="1600" dirty="0" err="1">
                <a:latin typeface="Courier New"/>
                <a:ea typeface="DejaVu Sans"/>
              </a:rPr>
              <a:t>i</a:t>
            </a:r>
            <a:r>
              <a:rPr lang="en-US" sz="1600" dirty="0">
                <a:latin typeface="Courier New"/>
                <a:ea typeface="DejaVu Sans"/>
              </a:rPr>
              <a:t> &lt; </a:t>
            </a:r>
            <a:r>
              <a:rPr lang="en-US" sz="1600" b="1" dirty="0">
                <a:solidFill>
                  <a:srgbClr val="FF0066"/>
                </a:solidFill>
                <a:latin typeface="Courier New"/>
                <a:ea typeface="DejaVu Sans"/>
              </a:rPr>
              <a:t>100</a:t>
            </a:r>
            <a:r>
              <a:rPr lang="en-US" sz="1600" dirty="0">
                <a:latin typeface="Courier New"/>
                <a:ea typeface="DejaVu Sans"/>
              </a:rPr>
              <a:t>; ++</a:t>
            </a:r>
            <a:r>
              <a:rPr lang="en-US" sz="1600" dirty="0" err="1">
                <a:latin typeface="Courier New"/>
                <a:ea typeface="DejaVu Sans"/>
              </a:rPr>
              <a:t>i</a:t>
            </a:r>
            <a:r>
              <a:rPr lang="en-US" sz="1600" dirty="0">
                <a:latin typeface="Courier New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DejaVu Sans"/>
              </a:rPr>
              <a:t>for</a:t>
            </a:r>
            <a:r>
              <a:rPr lang="en-US" sz="1600" dirty="0">
                <a:latin typeface="Courier New"/>
                <a:ea typeface="DejaVu Sans"/>
              </a:rPr>
              <a:t> (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DejaVu Sans"/>
              </a:rPr>
              <a:t>unsigned</a:t>
            </a:r>
            <a:r>
              <a:rPr lang="en-US" sz="1600" dirty="0">
                <a:latin typeface="Courier New"/>
                <a:ea typeface="DejaVu Sans"/>
              </a:rPr>
              <a:t> j = </a:t>
            </a:r>
            <a:r>
              <a:rPr lang="en-US" sz="1600" b="1" dirty="0">
                <a:solidFill>
                  <a:srgbClr val="FF0066"/>
                </a:solidFill>
                <a:latin typeface="Courier New"/>
                <a:ea typeface="DejaVu Sans"/>
              </a:rPr>
              <a:t>0</a:t>
            </a:r>
            <a:r>
              <a:rPr lang="en-US" sz="1600" dirty="0">
                <a:latin typeface="Courier New"/>
                <a:ea typeface="DejaVu Sans"/>
              </a:rPr>
              <a:t>; j &lt; </a:t>
            </a:r>
            <a:r>
              <a:rPr lang="en-US" sz="1600" dirty="0" err="1">
                <a:latin typeface="Courier New"/>
                <a:ea typeface="DejaVu Sans"/>
              </a:rPr>
              <a:t>osd.get_n</a:t>
            </a:r>
            <a:r>
              <a:rPr lang="en-US" sz="1600" dirty="0">
                <a:latin typeface="Courier New"/>
                <a:ea typeface="DejaVu Sans"/>
              </a:rPr>
              <a:t>(); ++j)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      </a:t>
            </a:r>
            <a:r>
              <a:rPr lang="en-US" sz="1600" dirty="0" err="1">
                <a:latin typeface="Courier New"/>
                <a:ea typeface="DejaVu Sans"/>
              </a:rPr>
              <a:t>osd.run</a:t>
            </a:r>
            <a:r>
              <a:rPr lang="en-US" sz="1600" dirty="0">
                <a:latin typeface="Courier New"/>
                <a:ea typeface="DejaVu Sans"/>
              </a:rPr>
              <a:t>(j, </a:t>
            </a:r>
            <a:r>
              <a:rPr lang="en-US" sz="1600" b="1" dirty="0">
                <a:solidFill>
                  <a:srgbClr val="FF0066"/>
                </a:solidFill>
                <a:latin typeface="Courier New"/>
                <a:ea typeface="DejaVu Sans"/>
              </a:rPr>
              <a:t>10000</a:t>
            </a:r>
            <a:r>
              <a:rPr lang="en-US" sz="1600" dirty="0">
                <a:latin typeface="Courier New"/>
                <a:ea typeface="DejaVu Sans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  </a:t>
            </a:r>
            <a:r>
              <a:rPr lang="en-US" sz="1600" dirty="0" err="1">
                <a:latin typeface="Courier New"/>
                <a:ea typeface="DejaVu Sans"/>
              </a:rPr>
              <a:t>osd.timer_interrupt</a:t>
            </a:r>
            <a:r>
              <a:rPr lang="en-US" sz="1600" dirty="0">
                <a:latin typeface="Courier New"/>
                <a:ea typeface="DejaVu Sans"/>
              </a:rPr>
              <a:t>();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/>
                <a:ea typeface="DejaVu Sans"/>
              </a:rPr>
              <a:t>}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</a:t>
            </a:r>
            <a:r>
              <a:rPr lang="en-US" sz="1600" dirty="0" err="1">
                <a:latin typeface="Courier New"/>
                <a:ea typeface="DejaVu Sans"/>
              </a:rPr>
              <a:t>trace.close</a:t>
            </a:r>
            <a:r>
              <a:rPr lang="en-US" sz="1600" dirty="0">
                <a:latin typeface="Courier New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/>
                <a:ea typeface="DejaVu Sans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DejaVu Sans"/>
              </a:rPr>
              <a:t>return</a:t>
            </a:r>
            <a:r>
              <a:rPr lang="en-US" sz="1600" dirty="0">
                <a:latin typeface="Courier New"/>
                <a:ea typeface="DejaVu Sans"/>
              </a:rPr>
              <a:t> </a:t>
            </a:r>
            <a:r>
              <a:rPr lang="en-US" sz="1600" b="1" dirty="0">
                <a:solidFill>
                  <a:srgbClr val="FF0066"/>
                </a:solidFill>
                <a:latin typeface="Courier New"/>
                <a:ea typeface="DejaVu Sans"/>
              </a:rPr>
              <a:t>0</a:t>
            </a:r>
            <a:r>
              <a:rPr lang="en-US" sz="1600" dirty="0">
                <a:latin typeface="Courier New"/>
                <a:ea typeface="DejaVu Sans"/>
              </a:rPr>
              <a:t>;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/>
                <a:ea typeface="DejaVu Sans"/>
              </a:rPr>
              <a:t> }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Introduction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Execution Model and System Architecture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Multicore Emulator Front-End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linkClick r:id="rId2" action="ppaction://hlinkpres?slideindex=1&amp;slidetitle="/>
              </a:rPr>
              <a:t>Component Models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Cores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Memory System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Building and Running Manifold Simulations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Physical Modeling: Energy Introspector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Some Example Simulators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18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31520" y="2651760"/>
            <a:ext cx="8503920" cy="1111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en-US" sz="7200" dirty="0">
                <a:solidFill>
                  <a:srgbClr val="000000"/>
                </a:solidFill>
              </a:rPr>
              <a:t>Additional Slides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45880" y="302400"/>
            <a:ext cx="9588960" cy="90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3500">
                <a:solidFill>
                  <a:srgbClr val="000000"/>
                </a:solidFill>
                <a:latin typeface="Arial"/>
                <a:ea typeface="ＭＳ Ｐゴシック"/>
              </a:rPr>
              <a:t>QSim Architecture: QEMU Core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5306760" y="1212120"/>
            <a:ext cx="4375440" cy="2911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lvl="1">
              <a:lnSpc>
                <a:spcPct val="95000"/>
              </a:lnSpc>
              <a:buFont typeface="Wingdings" charset="2"/>
              <a:buChar char=""/>
            </a:pP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Emulation performed through dynamic binary translation.</a:t>
            </a:r>
            <a:endParaRPr dirty="0"/>
          </a:p>
          <a:p>
            <a:pPr lvl="1">
              <a:lnSpc>
                <a:spcPct val="95000"/>
              </a:lnSpc>
              <a:spcBef>
                <a:spcPts val="600"/>
              </a:spcBef>
              <a:buFont typeface="Wingdings" charset="2"/>
              <a:buChar char=""/>
            </a:pP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Code from </a:t>
            </a:r>
            <a:r>
              <a:rPr lang="en-US" sz="2600" b="1" dirty="0">
                <a:solidFill>
                  <a:srgbClr val="000000"/>
                </a:solidFill>
                <a:latin typeface="Arial"/>
                <a:ea typeface="ＭＳ Ｐゴシック"/>
              </a:rPr>
              <a:t>translation cache</a:t>
            </a: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 can call </a:t>
            </a:r>
            <a:r>
              <a:rPr lang="en-US" sz="2600" b="1" dirty="0">
                <a:solidFill>
                  <a:srgbClr val="000000"/>
                </a:solidFill>
                <a:latin typeface="Arial"/>
                <a:ea typeface="ＭＳ Ｐゴシック"/>
              </a:rPr>
              <a:t>helper functions</a:t>
            </a:r>
            <a:endParaRPr dirty="0"/>
          </a:p>
          <a:p>
            <a:pPr lvl="2">
              <a:lnSpc>
                <a:spcPct val="95000"/>
              </a:lnSpc>
              <a:buFont typeface="Wingdings" charset="2"/>
              <a:buChar char=""/>
            </a:pPr>
            <a:r>
              <a:rPr lang="en-US" sz="2200" dirty="0">
                <a:solidFill>
                  <a:srgbClr val="000000"/>
                </a:solidFill>
                <a:latin typeface="Arial"/>
                <a:ea typeface="ＭＳ Ｐゴシック"/>
              </a:rPr>
              <a:t>Instrument code cache</a:t>
            </a:r>
            <a:endParaRPr dirty="0"/>
          </a:p>
        </p:txBody>
      </p:sp>
      <p:sp>
        <p:nvSpPr>
          <p:cNvPr id="101" name="CustomShape 3"/>
          <p:cNvSpPr/>
          <p:nvPr/>
        </p:nvSpPr>
        <p:spPr>
          <a:xfrm>
            <a:off x="647280" y="4685400"/>
            <a:ext cx="8783640" cy="2509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lvl="1">
              <a:lnSpc>
                <a:spcPct val="95000"/>
              </a:lnSpc>
              <a:buFont typeface="Wingdings" charset="2"/>
              <a:buChar char=""/>
            </a:pPr>
            <a:r>
              <a:rPr lang="en-US" sz="2600" dirty="0" err="1">
                <a:solidFill>
                  <a:srgbClr val="000000"/>
                </a:solidFill>
                <a:latin typeface="Arial"/>
                <a:ea typeface="ＭＳ Ｐゴシック"/>
              </a:rPr>
              <a:t>QSim's</a:t>
            </a: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 QEMU CPU library uses external Guest RAM state.</a:t>
            </a:r>
            <a:endParaRPr dirty="0"/>
          </a:p>
          <a:p>
            <a:pPr lvl="2">
              <a:lnSpc>
                <a:spcPct val="95000"/>
              </a:lnSpc>
              <a:buFont typeface="Wingdings" charset="2"/>
              <a:buChar char=""/>
            </a:pP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Allows sharing between multiple instances</a:t>
            </a:r>
            <a:endParaRPr dirty="0"/>
          </a:p>
          <a:p>
            <a:pPr lvl="1">
              <a:spcBef>
                <a:spcPts val="600"/>
              </a:spcBef>
              <a:buFont typeface="Wingdings" charset="2"/>
              <a:buChar char=""/>
            </a:pPr>
            <a:r>
              <a:rPr lang="en-US" sz="2600" dirty="0">
                <a:solidFill>
                  <a:srgbClr val="000000"/>
                </a:solidFill>
                <a:latin typeface="Arial"/>
                <a:ea typeface="ＭＳ Ｐゴシック"/>
              </a:rPr>
              <a:t>Synchronization allows multiple ordinary QEMU CPUs or a single QEMU CPU performing an atomic memory operation to run.</a:t>
            </a:r>
            <a:endParaRPr dirty="0"/>
          </a:p>
        </p:txBody>
      </p:sp>
      <p:pic>
        <p:nvPicPr>
          <p:cNvPr id="102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92240" y="1008000"/>
            <a:ext cx="3863880" cy="329004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3945240" y="1343880"/>
            <a:ext cx="1130760" cy="299160"/>
          </a:xfrm>
          <a:prstGeom prst="rect">
            <a:avLst/>
          </a:prstGeom>
          <a:noFill/>
          <a:ln>
            <a:noFill/>
          </a:ln>
        </p:spPr>
        <p:txBody>
          <a:bodyPr wrap="none" lIns="100800" tIns="50400" rIns="100800" bIns="50400"/>
          <a:lstStyle/>
          <a:p>
            <a:pPr algn="ctr">
              <a:lnSpc>
                <a:spcPct val="100000"/>
              </a:lnSpc>
            </a:pPr>
            <a:r>
              <a:rPr lang="en-US" sz="1300" i="1" u="sng">
                <a:solidFill>
                  <a:srgbClr val="080808"/>
                </a:solidFill>
                <a:latin typeface="Tahoma"/>
                <a:ea typeface="ＭＳ Ｐゴシック"/>
              </a:rPr>
              <a:t>QEMU Core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9443520" y="7288200"/>
            <a:ext cx="636840" cy="268560"/>
          </a:xfrm>
          <a:prstGeom prst="rect">
            <a:avLst/>
          </a:prstGeom>
          <a:noFill/>
          <a:ln w="9360">
            <a:noFill/>
          </a:ln>
        </p:spPr>
        <p:txBody>
          <a:bodyPr lIns="100800" tIns="50400" rIns="100800" bIns="50400"/>
          <a:lstStyle/>
          <a:p>
            <a:pPr algn="r">
              <a:lnSpc>
                <a:spcPct val="100000"/>
              </a:lnSpc>
            </a:pPr>
            <a:fld id="{3193A7B3-B4ED-4F00-B49E-98CD1704AF74}" type="slidenum">
              <a:rPr lang="en-US" sz="1100" b="1">
                <a:solidFill>
                  <a:srgbClr val="FFFFFF"/>
                </a:solidFill>
                <a:latin typeface="Tahoma"/>
                <a:ea typeface="ＭＳ Ｐゴシック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88440" y="246600"/>
            <a:ext cx="937260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ea typeface="DejaVu Sans"/>
              </a:rPr>
              <a:t>How it Works: Lock Table</a:t>
            </a:r>
            <a:endParaRPr/>
          </a:p>
        </p:txBody>
      </p:sp>
      <p:pic>
        <p:nvPicPr>
          <p:cNvPr id="15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4389120"/>
            <a:ext cx="5280480" cy="270360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274320" y="1554480"/>
            <a:ext cx="7863480" cy="34596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3"/>
          <p:cNvSpPr/>
          <p:nvPr/>
        </p:nvSpPr>
        <p:spPr>
          <a:xfrm>
            <a:off x="548640" y="1083600"/>
            <a:ext cx="7589160" cy="3488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342900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DejaVu Sans"/>
              </a:rPr>
              <a:t>QSim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 is a thread-safe library.</a:t>
            </a:r>
            <a:endParaRPr dirty="0"/>
          </a:p>
          <a:p>
            <a:pPr marL="342900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Each simulated CPU is a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DejaVu Sans"/>
              </a:rPr>
              <a:t>QEmu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 instance.</a:t>
            </a:r>
            <a:endParaRPr dirty="0"/>
          </a:p>
          <a:p>
            <a:pPr marL="342900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RAM state is shared.</a:t>
            </a:r>
            <a:endParaRPr dirty="0"/>
          </a:p>
          <a:p>
            <a:pPr marL="342900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Memory has readers/writer lock semantics</a:t>
            </a:r>
            <a:endParaRPr dirty="0"/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1 thread executing an atomic OR</a:t>
            </a:r>
            <a:endParaRPr dirty="0"/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any number of threads executing ordinary memory operations</a:t>
            </a:r>
            <a:endParaRPr dirty="0"/>
          </a:p>
          <a:p>
            <a:pPr marL="342900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This can be applied on a per-address basis</a:t>
            </a:r>
            <a:endParaRPr dirty="0"/>
          </a:p>
          <a:p>
            <a:pPr marL="342900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We build a table of spinlocks</a:t>
            </a:r>
            <a:endParaRPr dirty="0"/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Spinlock code appropriated from Linux kernel.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45880" y="302400"/>
            <a:ext cx="9588960" cy="90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3500">
                <a:solidFill>
                  <a:srgbClr val="000000"/>
                </a:solidFill>
                <a:latin typeface="Arial"/>
                <a:ea typeface="ＭＳ Ｐゴシック"/>
              </a:rPr>
              <a:t>QSim Architecture: Timing Model Interface 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985320" y="4694237"/>
            <a:ext cx="8422920" cy="2765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800100" lvl="1" indent="-342900">
              <a:lnSpc>
                <a:spcPct val="95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Instrumentation of the translation cache</a:t>
            </a:r>
            <a:endParaRPr sz="2400" dirty="0"/>
          </a:p>
          <a:p>
            <a:pPr marL="800100" lvl="1" indent="-342900">
              <a:lnSpc>
                <a:spcPct val="95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80808"/>
                </a:solidFill>
                <a:latin typeface="Tahoma"/>
                <a:ea typeface="ＭＳ Ｐゴシック"/>
              </a:rPr>
              <a:t>Timing model feedback – backpressure from hardware events</a:t>
            </a:r>
            <a:endParaRPr sz="2400" dirty="0"/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80808"/>
                </a:solidFill>
                <a:latin typeface="Tahoma"/>
                <a:ea typeface="ＭＳ Ｐゴシック"/>
              </a:rPr>
              <a:t>Synchronized advance of functional and timing models rather than roll-back and recovery</a:t>
            </a:r>
            <a:endParaRPr sz="2400" dirty="0"/>
          </a:p>
          <a:p>
            <a:pPr marL="800100" lvl="1" indent="-342900">
              <a:lnSpc>
                <a:spcPct val="95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Memory and instruction information</a:t>
            </a:r>
            <a:endParaRPr sz="2400" dirty="0"/>
          </a:p>
          <a:p>
            <a:pPr>
              <a:lnSpc>
                <a:spcPct val="95000"/>
              </a:lnSpc>
            </a:pPr>
            <a:endParaRPr dirty="0"/>
          </a:p>
        </p:txBody>
      </p:sp>
      <p:pic>
        <p:nvPicPr>
          <p:cNvPr id="10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4000" y="938520"/>
            <a:ext cx="6216120" cy="351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3280" y="345960"/>
            <a:ext cx="9069840" cy="1170360"/>
          </a:xfrm>
          <a:prstGeom prst="rect">
            <a:avLst/>
          </a:prstGeom>
          <a:noFill/>
          <a:ln>
            <a:noFill/>
          </a:ln>
        </p:spPr>
        <p:txBody>
          <a:bodyPr lIns="100800" tIns="38880" rIns="100800" bIns="50400" anchor="ctr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080808"/>
                </a:solidFill>
                <a:latin typeface="Arial"/>
                <a:ea typeface="ＭＳ Ｐゴシック"/>
              </a:rPr>
              <a:t>QSim Multicore Emulator 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3280" y="1493837"/>
            <a:ext cx="906984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Functional front-end for microarchitecture simulation</a:t>
            </a:r>
            <a:endParaRPr dirty="0"/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Runs unmodified x86 (32-bit) binaries on lightly-modified Linux kernel.</a:t>
            </a:r>
            <a:endParaRPr dirty="0"/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Provides callback interface for execution events</a:t>
            </a:r>
            <a:endParaRPr dirty="0"/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Callbacks generated for all instructions, including OS</a:t>
            </a:r>
            <a:endParaRPr dirty="0"/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Optional callbacks for instruction read during translation</a:t>
            </a:r>
            <a:endParaRPr dirty="0"/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Support for distributed memory.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Based on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DejaVu Sans"/>
              </a:rPr>
              <a:t>QEMU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dynamic binary translator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Inserts calls to callback functions into translation cache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Adds support for precise instruction counting</a:t>
            </a:r>
            <a:endParaRPr dirty="0"/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User-mode threading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88440" y="246600"/>
            <a:ext cx="937260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ea typeface="DejaVu Sans"/>
              </a:rPr>
              <a:t>How it Works: Block Diagram</a:t>
            </a:r>
            <a:endParaRPr/>
          </a:p>
        </p:txBody>
      </p:sp>
      <p:pic>
        <p:nvPicPr>
          <p:cNvPr id="111" name="Picture 95"/>
          <p:cNvPicPr/>
          <p:nvPr/>
        </p:nvPicPr>
        <p:blipFill>
          <a:blip r:embed="rId2"/>
          <a:stretch>
            <a:fillRect/>
          </a:stretch>
        </p:blipFill>
        <p:spPr>
          <a:xfrm>
            <a:off x="1021680" y="1562400"/>
            <a:ext cx="8104320" cy="535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88440" y="246600"/>
            <a:ext cx="937260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ea typeface="DejaVu Sans"/>
              </a:rPr>
              <a:t>Getting, Building, and Installing QSim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274320" y="1554480"/>
            <a:ext cx="7863480" cy="34596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CustomShape 3"/>
          <p:cNvSpPr/>
          <p:nvPr/>
        </p:nvSpPr>
        <p:spPr>
          <a:xfrm>
            <a:off x="392112" y="1097279"/>
            <a:ext cx="9231312" cy="512095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/>
          <a:lstStyle/>
          <a:p>
            <a:pPr marL="342900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Latest version supported by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ea typeface="DejaVu Sans"/>
              </a:rPr>
              <a:t>Zesto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DejaVu Sans"/>
              </a:rPr>
              <a:t> core model and remote API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sz="2400" dirty="0"/>
          </a:p>
          <a:p>
            <a:pPr marL="285750" indent="-285750" algn="ctr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endParaRPr dirty="0"/>
          </a:p>
          <a:p>
            <a:pPr algn="ctr">
              <a:lnSpc>
                <a:spcPct val="100000"/>
              </a:lnSpc>
              <a:buSzPct val="80000"/>
            </a:pPr>
            <a:r>
              <a:rPr lang="en-US" sz="2200" dirty="0">
                <a:solidFill>
                  <a:srgbClr val="0000FF"/>
                </a:solidFill>
                <a:latin typeface="Arial"/>
                <a:ea typeface="DejaVu Sans"/>
                <a:hlinkClick r:id="rId2"/>
              </a:rPr>
              <a:t>http://www.cdkersey.com/qsim-web/releases/qsim-0.1.5.tar.bz2</a:t>
            </a:r>
            <a:r>
              <a:rPr lang="en-US" sz="2200" dirty="0">
                <a:solidFill>
                  <a:srgbClr val="0000FF"/>
                </a:solidFill>
                <a:latin typeface="Arial"/>
                <a:ea typeface="DejaVu Sans"/>
              </a:rPr>
              <a:t>
</a:t>
            </a:r>
            <a:endParaRPr dirty="0"/>
          </a:p>
          <a:p>
            <a:pPr marL="342900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Latest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DejaVu Sans"/>
              </a:rPr>
              <a:t>release (preferred for new core models):</a:t>
            </a:r>
            <a:endParaRPr sz="2400" dirty="0"/>
          </a:p>
          <a:p>
            <a:pPr marL="285750" indent="-285750" algn="ctr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endParaRPr dirty="0"/>
          </a:p>
          <a:p>
            <a:pPr algn="ctr">
              <a:lnSpc>
                <a:spcPct val="100000"/>
              </a:lnSpc>
              <a:buSzPct val="80000"/>
            </a:pPr>
            <a:r>
              <a:rPr lang="en-US" sz="2200" dirty="0">
                <a:solidFill>
                  <a:srgbClr val="0000FF"/>
                </a:solidFill>
                <a:latin typeface="Arial"/>
                <a:ea typeface="DejaVu Sans"/>
                <a:hlinkClick r:id="rId3"/>
              </a:rPr>
              <a:t>https://github.com/cdkersey/qsim/archive/0.2.1.tar.gz</a:t>
            </a:r>
            <a:endParaRPr dirty="0">
              <a:solidFill>
                <a:srgbClr val="0000FF"/>
              </a:solidFill>
            </a:endParaRPr>
          </a:p>
          <a:p>
            <a:pPr marL="285750" indent="-285750" algn="ctr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Current development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DejaVu Sans"/>
              </a:rPr>
              <a:t>tree (API is stable):</a:t>
            </a:r>
            <a:endParaRPr sz="2400" dirty="0"/>
          </a:p>
          <a:p>
            <a:pPr marL="285750" indent="-285750" algn="ctr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endParaRPr dirty="0"/>
          </a:p>
          <a:p>
            <a:pPr algn="ctr">
              <a:lnSpc>
                <a:spcPct val="100000"/>
              </a:lnSpc>
              <a:buSzPct val="80000"/>
            </a:pPr>
            <a:r>
              <a:rPr lang="en-US" sz="2200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https://github.com/cdkersey/qsim</a:t>
            </a:r>
            <a:endParaRPr dirty="0">
              <a:solidFill>
                <a:srgbClr val="0000FF"/>
              </a:solidFill>
            </a:endParaRPr>
          </a:p>
          <a:p>
            <a:pPr marL="285750" indent="-285750" algn="ctr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DejaVu Sans"/>
              </a:rPr>
              <a:t>INSTALL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file in source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DejaVu Sans"/>
              </a:rPr>
              <a:t>tree: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step-by-step installation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DejaVu Sans"/>
              </a:rPr>
              <a:t>instructions.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DejaVu Sans"/>
              </a:rPr>
              <a:t>Benchmarks (pre-compiled applications) at: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  <a:buSzPct val="80000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  <a:hlinkClick r:id="rId5"/>
              </a:rPr>
              <a:t>http://www.cdkersey.com/qsim-web/releases/qsim-benchmarks-0.1.1.tar.bz2</a:t>
            </a: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ad.gatech.edu\ecefs$\users\students\gth779e\Profile\Desktop\screenshots\ss_pref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1341437"/>
            <a:ext cx="8088254" cy="463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3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8440" y="246600"/>
            <a:ext cx="937260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ea typeface="DejaVu Sans"/>
              </a:rPr>
              <a:t>Using QSim: Application Requirements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74320" y="1554480"/>
            <a:ext cx="7863480" cy="34596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CustomShape 3"/>
          <p:cNvSpPr/>
          <p:nvPr/>
        </p:nvSpPr>
        <p:spPr>
          <a:xfrm>
            <a:off x="388440" y="1097280"/>
            <a:ext cx="9212400" cy="2156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342900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Applications must be:</a:t>
            </a:r>
            <a:endParaRPr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Linux ELF Binaries</a:t>
            </a:r>
            <a:endParaRPr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All libraries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DejaVu Sans"/>
              </a:rPr>
              <a:t>included</a:t>
            </a: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All required input data included</a:t>
            </a:r>
            <a:endParaRPr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Most included benchmarks statically linked</a:t>
            </a:r>
            <a:endParaRPr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DejaVu Sans"/>
              </a:rPr>
              <a:t>qsim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-load expects a .tar file with a runme.sh</a:t>
            </a:r>
            <a:endParaRPr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DejaVu Sans"/>
              </a:rPr>
              <a:t>$NCPUS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 is the number of emulated HW threads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270192" y="4252277"/>
            <a:ext cx="3017160" cy="2416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Arial"/>
                <a:ea typeface="DejaVu Sans"/>
              </a:rPr>
              <a:t>fmm/runme.sh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#!/</a:t>
            </a:r>
            <a:r>
              <a:rPr lang="en-US" dirty="0" err="1">
                <a:latin typeface="Courier New"/>
                <a:ea typeface="DejaVu Sans"/>
              </a:rPr>
              <a:t>sbin</a:t>
            </a:r>
            <a:r>
              <a:rPr lang="en-US" dirty="0">
                <a:latin typeface="Courier New"/>
                <a:ea typeface="DejaVu Sans"/>
              </a:rPr>
              <a:t>/ash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echo $NCPUS &gt; </a:t>
            </a:r>
            <a:r>
              <a:rPr lang="en-US" dirty="0" err="1">
                <a:latin typeface="Courier New"/>
                <a:ea typeface="DejaVu Sans"/>
              </a:rPr>
              <a:t>ncpus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cat </a:t>
            </a:r>
            <a:r>
              <a:rPr lang="en-US" dirty="0" err="1">
                <a:latin typeface="Courier New"/>
                <a:ea typeface="DejaVu Sans"/>
              </a:rPr>
              <a:t>input.top</a:t>
            </a:r>
            <a:r>
              <a:rPr lang="en-US" dirty="0">
                <a:latin typeface="Courier New"/>
                <a:ea typeface="DejaVu Sans"/>
              </a:rPr>
              <a:t> \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  </a:t>
            </a:r>
            <a:r>
              <a:rPr lang="en-US" dirty="0" err="1">
                <a:latin typeface="Courier New"/>
                <a:ea typeface="DejaVu Sans"/>
              </a:rPr>
              <a:t>ncpus</a:t>
            </a:r>
            <a:r>
              <a:rPr lang="en-US" dirty="0">
                <a:latin typeface="Courier New"/>
                <a:ea typeface="DejaVu Sans"/>
              </a:rPr>
              <a:t> </a:t>
            </a:r>
            <a:r>
              <a:rPr lang="en-US" dirty="0" err="1">
                <a:latin typeface="Courier New"/>
                <a:ea typeface="DejaVu Sans"/>
              </a:rPr>
              <a:t>input.bot</a:t>
            </a:r>
            <a:r>
              <a:rPr lang="en-US" dirty="0">
                <a:latin typeface="Courier New"/>
                <a:ea typeface="DejaVu Sans"/>
              </a:rPr>
              <a:t> \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  &gt; input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./FMM &lt; input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9" name="CustomShape 5"/>
          <p:cNvSpPr/>
          <p:nvPr/>
        </p:nvSpPr>
        <p:spPr>
          <a:xfrm>
            <a:off x="3474720" y="4237037"/>
            <a:ext cx="3017160" cy="13827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Arial"/>
                <a:ea typeface="DejaVu Sans"/>
              </a:rPr>
              <a:t>barnes/runme.sh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#!/</a:t>
            </a:r>
            <a:r>
              <a:rPr lang="en-US" dirty="0" err="1">
                <a:latin typeface="Courier New"/>
                <a:ea typeface="DejaVu Sans"/>
              </a:rPr>
              <a:t>sbin</a:t>
            </a:r>
            <a:r>
              <a:rPr lang="en-US" dirty="0">
                <a:latin typeface="Courier New"/>
                <a:ea typeface="DejaVu Sans"/>
              </a:rPr>
              <a:t>/ash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echo $NCPUS &gt;&gt; input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./BARNES &lt; input</a:t>
            </a:r>
            <a:endParaRPr dirty="0"/>
          </a:p>
        </p:txBody>
      </p:sp>
      <p:sp>
        <p:nvSpPr>
          <p:cNvPr id="120" name="CustomShape 6"/>
          <p:cNvSpPr/>
          <p:nvPr/>
        </p:nvSpPr>
        <p:spPr>
          <a:xfrm>
            <a:off x="6766560" y="4237037"/>
            <a:ext cx="2834280" cy="26787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Arial"/>
                <a:ea typeface="DejaVu Sans"/>
              </a:rPr>
              <a:t>radiosity/runme.sh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#!/</a:t>
            </a:r>
            <a:r>
              <a:rPr lang="en-US" dirty="0" err="1">
                <a:latin typeface="Courier New"/>
                <a:ea typeface="DejaVu Sans"/>
              </a:rPr>
              <a:t>sbin</a:t>
            </a:r>
            <a:r>
              <a:rPr lang="en-US" dirty="0">
                <a:latin typeface="Courier New"/>
                <a:ea typeface="DejaVu Sans"/>
              </a:rPr>
              <a:t>/ash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./RADIOSITY \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  -</a:t>
            </a:r>
            <a:r>
              <a:rPr lang="en-US" dirty="0" err="1">
                <a:latin typeface="Courier New"/>
                <a:ea typeface="DejaVu Sans"/>
              </a:rPr>
              <a:t>ae</a:t>
            </a:r>
            <a:r>
              <a:rPr lang="en-US" dirty="0">
                <a:latin typeface="Courier New"/>
                <a:ea typeface="DejaVu Sans"/>
              </a:rPr>
              <a:t> 5000.0 \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  -en 0.050 \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  -bf 0.10 \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  -batch -room \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ea typeface="DejaVu Sans"/>
              </a:rPr>
              <a:t>  -p $NCPUS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8440" y="246600"/>
            <a:ext cx="937260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Arial"/>
                <a:ea typeface="DejaVu Sans"/>
              </a:rPr>
              <a:t>Using QSim: Saved States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274320" y="1554480"/>
            <a:ext cx="7863480" cy="34596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CustomShape 3"/>
          <p:cNvSpPr/>
          <p:nvPr/>
        </p:nvSpPr>
        <p:spPr>
          <a:xfrm>
            <a:off x="388440" y="1097280"/>
            <a:ext cx="9212400" cy="1789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OS Boot for large number of CPUs takes a long time even at high (~10MIPS) simulation speeds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Use state files to checkpoint already-booted CPU state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Arial"/>
                <a:ea typeface="DejaVu Sans"/>
              </a:rPr>
              <a:t>mkstate.sh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 script for generating state files.</a:t>
            </a:r>
            <a:endParaRPr dirty="0"/>
          </a:p>
          <a:p>
            <a:pPr marL="800100" lvl="1" indent="-342900">
              <a:lnSpc>
                <a:spcPct val="10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Script that runs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DejaVu Sans"/>
              </a:rPr>
              <a:t>qsim-fastforwarder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 program</a:t>
            </a:r>
            <a:endParaRPr dirty="0"/>
          </a:p>
        </p:txBody>
      </p:sp>
      <p:pic>
        <p:nvPicPr>
          <p:cNvPr id="124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806040" y="3628397"/>
            <a:ext cx="8337600" cy="32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">
  <a:themeElements>
    <a:clrScheme name="Balance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336699"/>
      </a:accent1>
      <a:accent2>
        <a:srgbClr val="00B000"/>
      </a:accent2>
      <a:accent3>
        <a:srgbClr val="ACB3C1"/>
      </a:accent3>
      <a:accent4>
        <a:srgbClr val="DADADA"/>
      </a:accent4>
      <a:accent5>
        <a:srgbClr val="ADB8CA"/>
      </a:accent5>
      <a:accent6>
        <a:srgbClr val="009F00"/>
      </a:accent6>
      <a:hlink>
        <a:srgbClr val="00CCFF"/>
      </a:hlink>
      <a:folHlink>
        <a:srgbClr val="B5FFFB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rgbClr val="080808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1147</Words>
  <Application>Microsoft Office PowerPoint</Application>
  <PresentationFormat>Custom</PresentationFormat>
  <Paragraphs>202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KERSEY , CHAD D</dc:creator>
  <cp:lastModifiedBy>KERSEY , CHAD D</cp:lastModifiedBy>
  <cp:revision>17</cp:revision>
  <dcterms:modified xsi:type="dcterms:W3CDTF">2013-12-06T22:19:51Z</dcterms:modified>
</cp:coreProperties>
</file>