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0"/>
  </p:notesMasterIdLst>
  <p:sldIdLst>
    <p:sldId id="335" r:id="rId2"/>
    <p:sldId id="332" r:id="rId3"/>
    <p:sldId id="336" r:id="rId4"/>
    <p:sldId id="274" r:id="rId5"/>
    <p:sldId id="275" r:id="rId6"/>
    <p:sldId id="276" r:id="rId7"/>
    <p:sldId id="277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78" r:id="rId16"/>
    <p:sldId id="279" r:id="rId17"/>
    <p:sldId id="280" r:id="rId18"/>
    <p:sldId id="333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14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056125-3222-4D28-8523-06423A257411}" type="slidenum">
              <a:rPr lang="en-US"/>
              <a:pPr/>
              <a:t>1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E0DB1-7A67-4B1B-BBCE-9FCF638757E5}" type="slidenum">
              <a:rPr lang="en-US"/>
              <a:pPr/>
              <a:t>16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9D0561-128F-4F46-9020-D398DD4836A6}" type="slidenum">
              <a:rPr lang="en-US"/>
              <a:pPr/>
              <a:t>17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056125-3222-4D28-8523-06423A257411}" type="slidenum">
              <a:rPr lang="en-US"/>
              <a:pPr/>
              <a:t>2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4F1EEF-AE23-43E7-AAC5-E349501BFCBD}" type="slidenum">
              <a:rPr lang="en-US"/>
              <a:pPr/>
              <a:t>4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7CDDE-DA47-43E6-8A11-A081DC413F67}" type="slidenum">
              <a:rPr lang="en-US"/>
              <a:pPr/>
              <a:t>5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2000FA-18E5-4FEA-87CA-887173CEB7A9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DB8870-5745-4CB3-81B3-FA23965DBC6B}" type="slidenum">
              <a:rPr lang="en-US"/>
              <a:pPr/>
              <a:t>7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E0DB1-7A67-4B1B-BBCE-9FCF638757E5}" type="slidenum">
              <a:rPr lang="en-US"/>
              <a:pPr/>
              <a:t>13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9D0561-128F-4F46-9020-D398DD4836A6}" type="slidenum">
              <a:rPr lang="en-US"/>
              <a:pPr/>
              <a:t>14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F1B23B-3101-4F35-A0AA-0508AEEAE83D}" type="slidenum">
              <a:rPr lang="en-US"/>
              <a:pPr/>
              <a:t>15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3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11119911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Back-end Timing Models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Core Models</a:t>
            </a:r>
          </a:p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Interconnection Network</a:t>
            </a:r>
          </a:p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Memory System</a:t>
            </a:r>
          </a:p>
          <a:p>
            <a:pPr marL="809778" lvl="1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Coherence Cache Hierarchy</a:t>
            </a:r>
          </a:p>
          <a:p>
            <a:pPr marL="809778" lvl="1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DRAM Controller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8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Modeled Components in SPX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10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2200" b="1" dirty="0">
                <a:solidFill>
                  <a:srgbClr val="161616"/>
                </a:solidFill>
              </a:rPr>
              <a:t> </a:t>
            </a:r>
            <a:r>
              <a:rPr lang="en-US" sz="2200" b="1" dirty="0" err="1">
                <a:solidFill>
                  <a:srgbClr val="161616"/>
                </a:solidFill>
              </a:rPr>
              <a:t>InstQ</a:t>
            </a:r>
            <a:r>
              <a:rPr lang="en-US" sz="2200" dirty="0">
                <a:solidFill>
                  <a:srgbClr val="161616"/>
                </a:solidFill>
              </a:rPr>
              <a:t>: A queue that fetches the instructions from </a:t>
            </a:r>
            <a:r>
              <a:rPr lang="en-US" sz="2200" dirty="0" err="1">
                <a:solidFill>
                  <a:srgbClr val="161616"/>
                </a:solidFill>
              </a:rPr>
              <a:t>Qsim</a:t>
            </a:r>
            <a:r>
              <a:rPr lang="en-US" sz="2200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2200" b="1" dirty="0">
                <a:solidFill>
                  <a:srgbClr val="161616"/>
                </a:solidFill>
              </a:rPr>
              <a:t> RF</a:t>
            </a:r>
            <a:r>
              <a:rPr lang="en-US" sz="2200" dirty="0">
                <a:solidFill>
                  <a:srgbClr val="161616"/>
                </a:solidFill>
              </a:rPr>
              <a:t>: Register file that tracks only dependency; behaves more like </a:t>
            </a:r>
            <a:r>
              <a:rPr lang="en-US" sz="2200" i="1" dirty="0">
                <a:solidFill>
                  <a:srgbClr val="3366FF"/>
                </a:solidFill>
              </a:rPr>
              <a:t>RAT</a:t>
            </a:r>
            <a:r>
              <a:rPr lang="en-US" sz="2200" dirty="0">
                <a:solidFill>
                  <a:srgbClr val="161616"/>
                </a:solidFill>
              </a:rPr>
              <a:t>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1800" dirty="0">
                <a:solidFill>
                  <a:srgbClr val="161616"/>
                </a:solidFill>
              </a:rPr>
              <a:t>Dependency for </a:t>
            </a:r>
            <a:r>
              <a:rPr lang="en-US" sz="1800" i="1" dirty="0">
                <a:solidFill>
                  <a:srgbClr val="3366FF"/>
                </a:solidFill>
              </a:rPr>
              <a:t>general register files</a:t>
            </a:r>
            <a:r>
              <a:rPr lang="en-US" sz="1800" dirty="0">
                <a:solidFill>
                  <a:srgbClr val="161616"/>
                </a:solidFill>
              </a:rPr>
              <a:t> and </a:t>
            </a:r>
            <a:r>
              <a:rPr lang="en-US" sz="1800" i="1" dirty="0">
                <a:solidFill>
                  <a:srgbClr val="3366FF"/>
                </a:solidFill>
              </a:rPr>
              <a:t>flags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>
                <a:solidFill>
                  <a:srgbClr val="161616"/>
                </a:solidFill>
              </a:rPr>
              <a:t>are maintained.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2200" dirty="0">
                <a:solidFill>
                  <a:srgbClr val="161616"/>
                </a:solidFill>
              </a:rPr>
              <a:t> </a:t>
            </a:r>
            <a:r>
              <a:rPr lang="en-US" sz="2200" b="1" dirty="0">
                <a:solidFill>
                  <a:srgbClr val="161616"/>
                </a:solidFill>
              </a:rPr>
              <a:t>RS</a:t>
            </a:r>
            <a:r>
              <a:rPr lang="en-US" sz="2200" dirty="0">
                <a:solidFill>
                  <a:srgbClr val="161616"/>
                </a:solidFill>
              </a:rPr>
              <a:t>: Dependency status tracker. 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1800" dirty="0">
                <a:solidFill>
                  <a:srgbClr val="161616"/>
                </a:solidFill>
              </a:rPr>
              <a:t>It </a:t>
            </a:r>
            <a:r>
              <a:rPr lang="en-US" sz="1800" dirty="0" smtClean="0">
                <a:solidFill>
                  <a:srgbClr val="161616"/>
                </a:solidFill>
              </a:rPr>
              <a:t>does not </a:t>
            </a:r>
            <a:r>
              <a:rPr lang="en-US" sz="1800" dirty="0">
                <a:solidFill>
                  <a:srgbClr val="161616"/>
                </a:solidFill>
              </a:rPr>
              <a:t>have </a:t>
            </a:r>
            <a:r>
              <a:rPr lang="en-US" sz="1800" dirty="0" smtClean="0">
                <a:solidFill>
                  <a:srgbClr val="161616"/>
                </a:solidFill>
              </a:rPr>
              <a:t>an actual </a:t>
            </a:r>
            <a:r>
              <a:rPr lang="en-US" sz="1800" dirty="0">
                <a:solidFill>
                  <a:srgbClr val="161616"/>
                </a:solidFill>
              </a:rPr>
              <a:t>table like scoreboard.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1800" dirty="0">
                <a:solidFill>
                  <a:srgbClr val="161616"/>
                </a:solidFill>
              </a:rPr>
              <a:t>When an instruction is ready (cleared from dependency), it is put in the </a:t>
            </a:r>
            <a:r>
              <a:rPr lang="en-US" sz="1800" i="1" dirty="0" err="1">
                <a:solidFill>
                  <a:srgbClr val="3366FF"/>
                </a:solidFill>
              </a:rPr>
              <a:t>ReadyQ</a:t>
            </a:r>
            <a:r>
              <a:rPr lang="en-US" sz="1800" dirty="0">
                <a:solidFill>
                  <a:srgbClr val="161616"/>
                </a:solidFill>
              </a:rPr>
              <a:t>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sz="1800" dirty="0">
                <a:solidFill>
                  <a:srgbClr val="161616"/>
                </a:solidFill>
              </a:rPr>
              <a:t>In-order execution is modeled with 1-entry RS.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b="1" dirty="0">
                <a:solidFill>
                  <a:srgbClr val="161616"/>
                </a:solidFill>
              </a:rPr>
              <a:t>EX (FU)</a:t>
            </a:r>
            <a:r>
              <a:rPr lang="en-US" dirty="0">
                <a:solidFill>
                  <a:srgbClr val="161616"/>
                </a:solidFill>
              </a:rPr>
              <a:t>: Multi-ported execution units.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Each FU is defined with </a:t>
            </a:r>
            <a:r>
              <a:rPr lang="en-US" i="1" dirty="0">
                <a:solidFill>
                  <a:srgbClr val="3366FF"/>
                </a:solidFill>
              </a:rPr>
              <a:t>latency</a:t>
            </a:r>
            <a:r>
              <a:rPr lang="en-US" dirty="0">
                <a:solidFill>
                  <a:srgbClr val="161616"/>
                </a:solidFill>
              </a:rPr>
              <a:t> and </a:t>
            </a:r>
            <a:r>
              <a:rPr lang="en-US" i="1" dirty="0">
                <a:solidFill>
                  <a:srgbClr val="3366FF"/>
                </a:solidFill>
              </a:rPr>
              <a:t>issue rate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b="1" dirty="0">
                <a:solidFill>
                  <a:srgbClr val="161616"/>
                </a:solidFill>
              </a:rPr>
              <a:t> ROB</a:t>
            </a:r>
            <a:r>
              <a:rPr lang="en-US" dirty="0">
                <a:solidFill>
                  <a:srgbClr val="161616"/>
                </a:solidFill>
              </a:rPr>
              <a:t>: Re-order buffer for out-of-order execution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An instruction can be broken into </a:t>
            </a:r>
            <a:r>
              <a:rPr lang="en-US" i="1" dirty="0">
                <a:solidFill>
                  <a:srgbClr val="3366FF"/>
                </a:solidFill>
              </a:rPr>
              <a:t>multiple sub-instructions</a:t>
            </a:r>
            <a:r>
              <a:rPr lang="en-US" dirty="0">
                <a:solidFill>
                  <a:srgbClr val="161616"/>
                </a:solidFill>
              </a:rPr>
              <a:t> (e.g., u-ops), and ROB commits the instruction when all sub-instructions are completed.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b="1" dirty="0">
                <a:solidFill>
                  <a:srgbClr val="161616"/>
                </a:solidFill>
              </a:rPr>
              <a:t>LDQ</a:t>
            </a:r>
            <a:r>
              <a:rPr lang="en-US" dirty="0">
                <a:solidFill>
                  <a:srgbClr val="161616"/>
                </a:solidFill>
              </a:rPr>
              <a:t>/</a:t>
            </a:r>
            <a:r>
              <a:rPr lang="en-US" b="1" dirty="0">
                <a:solidFill>
                  <a:srgbClr val="161616"/>
                </a:solidFill>
              </a:rPr>
              <a:t>STQ</a:t>
            </a:r>
            <a:r>
              <a:rPr lang="en-US" dirty="0">
                <a:solidFill>
                  <a:srgbClr val="161616"/>
                </a:solidFill>
              </a:rPr>
              <a:t>: Load and store queues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These queues check </a:t>
            </a:r>
            <a:r>
              <a:rPr lang="en-US" i="1" dirty="0">
                <a:solidFill>
                  <a:srgbClr val="3366FF"/>
                </a:solidFill>
              </a:rPr>
              <a:t>memory dependency</a:t>
            </a:r>
            <a:r>
              <a:rPr lang="en-US" dirty="0">
                <a:solidFill>
                  <a:srgbClr val="161616"/>
                </a:solidFill>
              </a:rPr>
              <a:t> between ST/LD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978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Pipeline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11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6686" y="1511935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InstQ</a:t>
            </a:r>
            <a:endParaRPr lang="en-US" sz="17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04" y="14279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Qsim</a:t>
            </a: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Lib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Callbacks</a:t>
            </a:r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 bwMode="auto">
          <a:xfrm>
            <a:off x="1578599" y="1721926"/>
            <a:ext cx="1428089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410587" y="1091954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Translation to SPX 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06686" y="260388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ROB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8728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2863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LDQ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67025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STQ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559721" y="1931917"/>
            <a:ext cx="0" cy="671971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016125" y="2096411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Available</a:t>
            </a:r>
          </a:p>
        </p:txBody>
      </p:sp>
      <p:cxnSp>
        <p:nvCxnSpPr>
          <p:cNvPr id="20" name="Elbow Connector 19"/>
          <p:cNvCxnSpPr>
            <a:stCxn id="4" idx="2"/>
          </p:cNvCxnSpPr>
          <p:nvPr/>
        </p:nvCxnSpPr>
        <p:spPr bwMode="auto">
          <a:xfrm rot="16200000" flipH="1">
            <a:off x="3510803" y="2183849"/>
            <a:ext cx="1595931" cy="1092068"/>
          </a:xfrm>
          <a:prstGeom prst="bentConnector3">
            <a:avLst>
              <a:gd name="adj1" fmla="val 32456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 bwMode="auto">
          <a:xfrm rot="16200000" flipH="1">
            <a:off x="4392856" y="1301794"/>
            <a:ext cx="1595931" cy="2856177"/>
          </a:xfrm>
          <a:prstGeom prst="bentConnector3">
            <a:avLst>
              <a:gd name="adj1" fmla="val 22588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4" idx="2"/>
            <a:endCxn id="13" idx="0"/>
          </p:cNvCxnSpPr>
          <p:nvPr/>
        </p:nvCxnSpPr>
        <p:spPr bwMode="auto">
          <a:xfrm rot="16200000" flipH="1">
            <a:off x="5694937" y="-287"/>
            <a:ext cx="1595931" cy="5460339"/>
          </a:xfrm>
          <a:prstGeom prst="bentConnector3">
            <a:avLst>
              <a:gd name="adj1" fmla="val 10526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34514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RF</a:t>
            </a:r>
          </a:p>
        </p:txBody>
      </p:sp>
      <p:cxnSp>
        <p:nvCxnSpPr>
          <p:cNvPr id="33" name="Elbow Connector 32"/>
          <p:cNvCxnSpPr/>
          <p:nvPr/>
        </p:nvCxnSpPr>
        <p:spPr bwMode="auto">
          <a:xfrm rot="5400000">
            <a:off x="1284659" y="1301800"/>
            <a:ext cx="1511935" cy="2772172"/>
          </a:xfrm>
          <a:prstGeom prst="bentConnector3">
            <a:avLst>
              <a:gd name="adj1" fmla="val 15278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3307705" y="3006372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Available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19398" y="2904875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LD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And Available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10978" y="2015913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ST 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And Available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5537" y="2939873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Resolve Dependency</a:t>
            </a:r>
          </a:p>
        </p:txBody>
      </p:sp>
      <p:cxnSp>
        <p:nvCxnSpPr>
          <p:cNvPr id="41" name="Straight Arrow Connector 40"/>
          <p:cNvCxnSpPr>
            <a:stCxn id="32" idx="3"/>
            <a:endCxn id="11" idx="1"/>
          </p:cNvCxnSpPr>
          <p:nvPr/>
        </p:nvCxnSpPr>
        <p:spPr bwMode="auto">
          <a:xfrm>
            <a:off x="1746608" y="3737839"/>
            <a:ext cx="1932120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1578598" y="3695841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Reg. Dep.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94723" y="4588304"/>
            <a:ext cx="1764109" cy="15959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EX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66766" y="4672299"/>
            <a:ext cx="924057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FU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66766" y="5176277"/>
            <a:ext cx="924057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FU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66766" y="5680256"/>
            <a:ext cx="924057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FU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4434775" y="3947830"/>
            <a:ext cx="0" cy="58797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434775" y="3965329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FU Port Binding</a:t>
            </a:r>
          </a:p>
        </p:txBody>
      </p:sp>
      <p:cxnSp>
        <p:nvCxnSpPr>
          <p:cNvPr id="52" name="Straight Arrow Connector 51"/>
          <p:cNvCxnSpPr>
            <a:stCxn id="12" idx="3"/>
            <a:endCxn id="13" idx="1"/>
          </p:cNvCxnSpPr>
          <p:nvPr/>
        </p:nvCxnSpPr>
        <p:spPr bwMode="auto">
          <a:xfrm>
            <a:off x="7374957" y="3737839"/>
            <a:ext cx="1092068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7157944" y="37658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Mem</a:t>
            </a: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. Dep.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CheckWhen</a:t>
            </a: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 Allocate</a:t>
            </a:r>
          </a:p>
        </p:txBody>
      </p:sp>
      <p:cxnSp>
        <p:nvCxnSpPr>
          <p:cNvPr id="58" name="Elbow Connector 57"/>
          <p:cNvCxnSpPr>
            <a:endCxn id="12" idx="2"/>
          </p:cNvCxnSpPr>
          <p:nvPr/>
        </p:nvCxnSpPr>
        <p:spPr bwMode="auto">
          <a:xfrm flipV="1">
            <a:off x="5358832" y="3947832"/>
            <a:ext cx="1260078" cy="1175949"/>
          </a:xfrm>
          <a:prstGeom prst="bentConnector2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5008810" y="4668799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Schedule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2408" y="2369398"/>
            <a:ext cx="2670666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Schedule When Commit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954931" y="3947830"/>
            <a:ext cx="0" cy="243589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9223072" y="3947830"/>
            <a:ext cx="0" cy="243589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6198884" y="62682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Req. After EX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467025" y="62682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Req. After Commit</a:t>
            </a:r>
          </a:p>
        </p:txBody>
      </p:sp>
      <p:cxnSp>
        <p:nvCxnSpPr>
          <p:cNvPr id="71" name="Elbow Connector 70"/>
          <p:cNvCxnSpPr>
            <a:stCxn id="10" idx="3"/>
          </p:cNvCxnSpPr>
          <p:nvPr/>
        </p:nvCxnSpPr>
        <p:spPr bwMode="auto">
          <a:xfrm>
            <a:off x="4518780" y="2813879"/>
            <a:ext cx="4452276" cy="713969"/>
          </a:xfrm>
          <a:prstGeom prst="bentConnector3">
            <a:avLst>
              <a:gd name="adj1" fmla="val 99921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Elbow Connector 74"/>
          <p:cNvCxnSpPr>
            <a:stCxn id="45" idx="1"/>
          </p:cNvCxnSpPr>
          <p:nvPr/>
        </p:nvCxnSpPr>
        <p:spPr bwMode="auto">
          <a:xfrm rot="10800000">
            <a:off x="3258706" y="3023875"/>
            <a:ext cx="336020" cy="2362396"/>
          </a:xfrm>
          <a:prstGeom prst="bentConnector2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2100130" y="4703799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Update</a:t>
            </a:r>
          </a:p>
        </p:txBody>
      </p:sp>
      <p:cxnSp>
        <p:nvCxnSpPr>
          <p:cNvPr id="109" name="Elbow Connector 108"/>
          <p:cNvCxnSpPr/>
          <p:nvPr/>
        </p:nvCxnSpPr>
        <p:spPr bwMode="auto">
          <a:xfrm rot="10800000">
            <a:off x="7241949" y="3947830"/>
            <a:ext cx="1680104" cy="755968"/>
          </a:xfrm>
          <a:prstGeom prst="bentConnector3">
            <a:avLst>
              <a:gd name="adj1" fmla="val 10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7833486" y="423131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Store </a:t>
            </a: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Fwd</a:t>
            </a:r>
            <a:endParaRPr lang="en-US" sz="1300" b="1" i="1" dirty="0">
              <a:solidFill>
                <a:srgbClr val="DADADA">
                  <a:lumMod val="75000"/>
                </a:srgbClr>
              </a:solidFill>
              <a:latin typeface="Tahoma" pitchFamily="34" charset="0"/>
              <a:ea typeface="ＭＳ Ｐゴシック" charset="-128"/>
            </a:endParaRPr>
          </a:p>
        </p:txBody>
      </p:sp>
      <p:cxnSp>
        <p:nvCxnSpPr>
          <p:cNvPr id="120" name="Elbow Connector 119"/>
          <p:cNvCxnSpPr>
            <a:stCxn id="45" idx="3"/>
          </p:cNvCxnSpPr>
          <p:nvPr/>
        </p:nvCxnSpPr>
        <p:spPr bwMode="auto">
          <a:xfrm flipV="1">
            <a:off x="5358834" y="4703799"/>
            <a:ext cx="3629725" cy="682471"/>
          </a:xfrm>
          <a:prstGeom prst="bentConnector3">
            <a:avLst>
              <a:gd name="adj1" fmla="val 100145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flipV="1">
            <a:off x="4014749" y="3947830"/>
            <a:ext cx="0" cy="58797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2852677" y="39478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Update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V="1">
            <a:off x="6216387" y="3947830"/>
            <a:ext cx="1" cy="2351899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5" name="Rectangle 154"/>
          <p:cNvSpPr/>
          <p:nvPr/>
        </p:nvSpPr>
        <p:spPr>
          <a:xfrm>
            <a:off x="5040312" y="6166736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Resp.</a:t>
            </a:r>
          </a:p>
        </p:txBody>
      </p:sp>
      <p:cxnSp>
        <p:nvCxnSpPr>
          <p:cNvPr id="156" name="Straight Arrow Connector 155"/>
          <p:cNvCxnSpPr>
            <a:endCxn id="50" idx="0"/>
          </p:cNvCxnSpPr>
          <p:nvPr/>
        </p:nvCxnSpPr>
        <p:spPr bwMode="auto">
          <a:xfrm flipH="1" flipV="1">
            <a:off x="5190822" y="3965330"/>
            <a:ext cx="1025564" cy="654472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9" name="Rectangle 158"/>
          <p:cNvSpPr/>
          <p:nvPr/>
        </p:nvSpPr>
        <p:spPr>
          <a:xfrm>
            <a:off x="5057813" y="37973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Update</a:t>
            </a:r>
          </a:p>
        </p:txBody>
      </p:sp>
      <p:cxnSp>
        <p:nvCxnSpPr>
          <p:cNvPr id="160" name="Straight Arrow Connector 159"/>
          <p:cNvCxnSpPr>
            <a:stCxn id="10" idx="1"/>
          </p:cNvCxnSpPr>
          <p:nvPr/>
        </p:nvCxnSpPr>
        <p:spPr bwMode="auto">
          <a:xfrm flipH="1">
            <a:off x="1764111" y="2813879"/>
            <a:ext cx="1242577" cy="713969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3" name="Rectangle 162"/>
          <p:cNvSpPr/>
          <p:nvPr/>
        </p:nvSpPr>
        <p:spPr>
          <a:xfrm>
            <a:off x="1326582" y="263538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Writeback</a:t>
            </a:r>
            <a:endParaRPr lang="en-US" sz="1300" b="1" i="1" dirty="0">
              <a:solidFill>
                <a:srgbClr val="DADADA">
                  <a:lumMod val="75000"/>
                </a:srgbClr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Pipeline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12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6686" y="1511935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InstQ</a:t>
            </a:r>
            <a:endParaRPr lang="en-US" sz="17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04" y="14279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Qsim</a:t>
            </a: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Lib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Callbacks</a:t>
            </a:r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 bwMode="auto">
          <a:xfrm>
            <a:off x="1578599" y="1721926"/>
            <a:ext cx="1428089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410587" y="1091954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Translation to SPX instruction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8728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threadQ</a:t>
            </a:r>
            <a:endParaRPr lang="en-US" sz="17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2863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LDQ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67025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STQ</a:t>
            </a:r>
          </a:p>
        </p:txBody>
      </p:sp>
      <p:cxnSp>
        <p:nvCxnSpPr>
          <p:cNvPr id="20" name="Elbow Connector 19"/>
          <p:cNvCxnSpPr>
            <a:stCxn id="4" idx="2"/>
          </p:cNvCxnSpPr>
          <p:nvPr/>
        </p:nvCxnSpPr>
        <p:spPr bwMode="auto">
          <a:xfrm rot="16200000" flipH="1">
            <a:off x="3510803" y="2183849"/>
            <a:ext cx="1595931" cy="1092068"/>
          </a:xfrm>
          <a:prstGeom prst="bentConnector3">
            <a:avLst>
              <a:gd name="adj1" fmla="val 32456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 bwMode="auto">
          <a:xfrm rot="16200000" flipH="1">
            <a:off x="4392856" y="1301794"/>
            <a:ext cx="1595931" cy="2856177"/>
          </a:xfrm>
          <a:prstGeom prst="bentConnector3">
            <a:avLst>
              <a:gd name="adj1" fmla="val 22588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4" idx="2"/>
            <a:endCxn id="13" idx="0"/>
          </p:cNvCxnSpPr>
          <p:nvPr/>
        </p:nvCxnSpPr>
        <p:spPr bwMode="auto">
          <a:xfrm rot="16200000" flipH="1">
            <a:off x="5694937" y="-287"/>
            <a:ext cx="1595931" cy="5460339"/>
          </a:xfrm>
          <a:prstGeom prst="bentConnector3">
            <a:avLst>
              <a:gd name="adj1" fmla="val 10526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34514" y="3527848"/>
            <a:ext cx="1512094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RF</a:t>
            </a:r>
          </a:p>
        </p:txBody>
      </p:sp>
      <p:cxnSp>
        <p:nvCxnSpPr>
          <p:cNvPr id="33" name="Elbow Connector 32"/>
          <p:cNvCxnSpPr/>
          <p:nvPr/>
        </p:nvCxnSpPr>
        <p:spPr bwMode="auto">
          <a:xfrm rot="5400000">
            <a:off x="1284659" y="1301800"/>
            <a:ext cx="1511935" cy="2772172"/>
          </a:xfrm>
          <a:prstGeom prst="bentConnector3">
            <a:avLst>
              <a:gd name="adj1" fmla="val 15278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3307705" y="3006372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Available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19398" y="2904875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LD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And Available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10978" y="2015913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Allocate if ST </a:t>
            </a:r>
          </a:p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And Available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2042" y="2939873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Resolve Dependency</a:t>
            </a:r>
          </a:p>
        </p:txBody>
      </p:sp>
      <p:cxnSp>
        <p:nvCxnSpPr>
          <p:cNvPr id="41" name="Straight Arrow Connector 40"/>
          <p:cNvCxnSpPr>
            <a:stCxn id="32" idx="3"/>
            <a:endCxn id="11" idx="1"/>
          </p:cNvCxnSpPr>
          <p:nvPr/>
        </p:nvCxnSpPr>
        <p:spPr bwMode="auto">
          <a:xfrm>
            <a:off x="1746608" y="3737839"/>
            <a:ext cx="1932120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1932120" y="3695841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Reg. Dep.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94723" y="4588303"/>
            <a:ext cx="1764109" cy="11234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EX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66766" y="4672299"/>
            <a:ext cx="924057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FU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66766" y="5176277"/>
            <a:ext cx="924057" cy="4199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7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FU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4434775" y="3947830"/>
            <a:ext cx="0" cy="58797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434775" y="3965329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FU Port Binding</a:t>
            </a:r>
          </a:p>
        </p:txBody>
      </p:sp>
      <p:cxnSp>
        <p:nvCxnSpPr>
          <p:cNvPr id="52" name="Straight Arrow Connector 51"/>
          <p:cNvCxnSpPr>
            <a:stCxn id="12" idx="3"/>
            <a:endCxn id="13" idx="1"/>
          </p:cNvCxnSpPr>
          <p:nvPr/>
        </p:nvCxnSpPr>
        <p:spPr bwMode="auto">
          <a:xfrm>
            <a:off x="7374957" y="3737839"/>
            <a:ext cx="1092068" cy="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7157944" y="37658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Mem</a:t>
            </a: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. Dep.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CheckWhen</a:t>
            </a: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 Allocate</a:t>
            </a:r>
          </a:p>
        </p:txBody>
      </p:sp>
      <p:cxnSp>
        <p:nvCxnSpPr>
          <p:cNvPr id="58" name="Elbow Connector 57"/>
          <p:cNvCxnSpPr>
            <a:endCxn id="12" idx="2"/>
          </p:cNvCxnSpPr>
          <p:nvPr/>
        </p:nvCxnSpPr>
        <p:spPr bwMode="auto">
          <a:xfrm flipV="1">
            <a:off x="5358832" y="3947832"/>
            <a:ext cx="1260078" cy="1175949"/>
          </a:xfrm>
          <a:prstGeom prst="bentConnector2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5008810" y="4668799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Schedule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954931" y="3947830"/>
            <a:ext cx="0" cy="243589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9223072" y="3947830"/>
            <a:ext cx="0" cy="243589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6198884" y="62682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Req. After EX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467025" y="62682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Req. After EX</a:t>
            </a:r>
          </a:p>
        </p:txBody>
      </p:sp>
      <p:cxnSp>
        <p:nvCxnSpPr>
          <p:cNvPr id="75" name="Elbow Connector 74"/>
          <p:cNvCxnSpPr>
            <a:stCxn id="45" idx="1"/>
            <a:endCxn id="32" idx="2"/>
          </p:cNvCxnSpPr>
          <p:nvPr/>
        </p:nvCxnSpPr>
        <p:spPr bwMode="auto">
          <a:xfrm rot="10800000">
            <a:off x="990563" y="3947833"/>
            <a:ext cx="2604161" cy="1202199"/>
          </a:xfrm>
          <a:prstGeom prst="bentConnector2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2268141" y="495578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Writeback</a:t>
            </a:r>
            <a:endParaRPr lang="en-US" sz="1300" b="1" i="1" dirty="0">
              <a:solidFill>
                <a:srgbClr val="DADADA">
                  <a:lumMod val="75000"/>
                </a:srgbClr>
              </a:solidFill>
              <a:latin typeface="Tahoma" pitchFamily="34" charset="0"/>
              <a:ea typeface="ＭＳ Ｐゴシック" charset="-128"/>
            </a:endParaRPr>
          </a:p>
        </p:txBody>
      </p:sp>
      <p:cxnSp>
        <p:nvCxnSpPr>
          <p:cNvPr id="109" name="Elbow Connector 108"/>
          <p:cNvCxnSpPr/>
          <p:nvPr/>
        </p:nvCxnSpPr>
        <p:spPr bwMode="auto">
          <a:xfrm rot="10800000">
            <a:off x="7241949" y="3947830"/>
            <a:ext cx="1680104" cy="755968"/>
          </a:xfrm>
          <a:prstGeom prst="bentConnector3">
            <a:avLst>
              <a:gd name="adj1" fmla="val 100000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7696977" y="423131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Store </a:t>
            </a:r>
            <a:r>
              <a:rPr lang="en-US" sz="1300" b="1" i="1" dirty="0" err="1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Fwd</a:t>
            </a:r>
            <a:endParaRPr lang="en-US" sz="1300" b="1" i="1" dirty="0">
              <a:solidFill>
                <a:srgbClr val="DADADA">
                  <a:lumMod val="75000"/>
                </a:srgbClr>
              </a:solidFill>
              <a:latin typeface="Tahoma" pitchFamily="34" charset="0"/>
              <a:ea typeface="ＭＳ Ｐゴシック" charset="-128"/>
            </a:endParaRPr>
          </a:p>
        </p:txBody>
      </p:sp>
      <p:cxnSp>
        <p:nvCxnSpPr>
          <p:cNvPr id="120" name="Elbow Connector 119"/>
          <p:cNvCxnSpPr/>
          <p:nvPr/>
        </p:nvCxnSpPr>
        <p:spPr bwMode="auto">
          <a:xfrm flipV="1">
            <a:off x="5376333" y="3947833"/>
            <a:ext cx="3612224" cy="1427938"/>
          </a:xfrm>
          <a:prstGeom prst="bentConnector3">
            <a:avLst>
              <a:gd name="adj1" fmla="val 99903"/>
            </a:avLst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flipV="1">
            <a:off x="4014749" y="3947830"/>
            <a:ext cx="0" cy="587975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2852677" y="3947830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Update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V="1">
            <a:off x="6216387" y="3947830"/>
            <a:ext cx="1" cy="2351899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5" name="Rectangle 154"/>
          <p:cNvSpPr/>
          <p:nvPr/>
        </p:nvSpPr>
        <p:spPr>
          <a:xfrm>
            <a:off x="5040312" y="6166736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Cache Resp.</a:t>
            </a:r>
          </a:p>
        </p:txBody>
      </p:sp>
      <p:cxnSp>
        <p:nvCxnSpPr>
          <p:cNvPr id="156" name="Straight Arrow Connector 155"/>
          <p:cNvCxnSpPr>
            <a:endCxn id="50" idx="0"/>
          </p:cNvCxnSpPr>
          <p:nvPr/>
        </p:nvCxnSpPr>
        <p:spPr bwMode="auto">
          <a:xfrm flipH="1" flipV="1">
            <a:off x="5190822" y="3965330"/>
            <a:ext cx="1025564" cy="654472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9" name="Rectangle 158"/>
          <p:cNvSpPr/>
          <p:nvPr/>
        </p:nvSpPr>
        <p:spPr>
          <a:xfrm>
            <a:off x="5057813" y="379733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Update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745980" y="4920788"/>
            <a:ext cx="1512094" cy="587975"/>
          </a:xfrm>
          <a:prstGeom prst="rect">
            <a:avLst/>
          </a:prstGeom>
          <a:noFill/>
          <a:ln>
            <a:noFill/>
          </a:ln>
        </p:spPr>
        <p:txBody>
          <a:bodyPr lIns="100783" tIns="50392" rIns="100783" bIns="50392" rtlCol="0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sz="1300" b="1" i="1" dirty="0">
                <a:solidFill>
                  <a:srgbClr val="DADADA">
                    <a:lumMod val="75000"/>
                  </a:srgbClr>
                </a:solidFill>
                <a:latin typeface="Tahoma" pitchFamily="34" charset="0"/>
                <a:ea typeface="ＭＳ Ｐゴシック" charset="-128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591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19088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SPX </a:t>
            </a:r>
            <a:r>
              <a:rPr lang="en-US" dirty="0"/>
              <a:t>Interface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33388" y="1228725"/>
            <a:ext cx="9070975" cy="1652588"/>
          </a:xfrm>
          <a:ln/>
        </p:spPr>
        <p:txBody>
          <a:bodyPr/>
          <a:lstStyle/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F</a:t>
            </a:r>
            <a:r>
              <a:rPr lang="en-US" sz="2800" dirty="0" smtClean="0"/>
              <a:t>ront</a:t>
            </a:r>
            <a:r>
              <a:rPr lang="en-US" sz="2800" dirty="0"/>
              <a:t>-end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</a:t>
            </a:r>
            <a:r>
              <a:rPr lang="en-US" sz="2800" dirty="0" smtClean="0"/>
              <a:t>ache </a:t>
            </a:r>
            <a:r>
              <a:rPr lang="en-US" sz="2800" dirty="0"/>
              <a:t>request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E</a:t>
            </a:r>
            <a:r>
              <a:rPr lang="en-US" sz="2800" dirty="0" smtClean="0"/>
              <a:t>vent </a:t>
            </a:r>
            <a:r>
              <a:rPr lang="en-US" sz="2800" dirty="0"/>
              <a:t>handler (for cache response)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</a:t>
            </a:r>
            <a:r>
              <a:rPr lang="en-US" sz="2800" dirty="0" smtClean="0"/>
              <a:t>locked </a:t>
            </a:r>
            <a:r>
              <a:rPr lang="en-US" sz="2800" dirty="0"/>
              <a:t>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12" y="3703637"/>
            <a:ext cx="1625395" cy="175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13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85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4163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SPX </a:t>
            </a:r>
            <a:r>
              <a:rPr lang="en-US" dirty="0"/>
              <a:t>Interface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585788" y="1098550"/>
            <a:ext cx="9070975" cy="3238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 smtClean="0"/>
              <a:t>cache_reqest_t</a:t>
            </a:r>
            <a:endParaRPr lang="en-US" sz="280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74675" y="2528888"/>
            <a:ext cx="907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sz="2800" dirty="0"/>
              <a:t>event handler for cache response</a:t>
            </a:r>
          </a:p>
        </p:txBody>
      </p:sp>
      <p:sp>
        <p:nvSpPr>
          <p:cNvPr id="27652" name="Text Box 4"/>
          <p:cNvSpPr txBox="1">
            <a:spLocks/>
          </p:cNvSpPr>
          <p:nvPr/>
        </p:nvSpPr>
        <p:spPr bwMode="auto">
          <a:xfrm>
            <a:off x="1763712" y="3017837"/>
            <a:ext cx="5035549" cy="1506538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chemeClr val="accent2"/>
                </a:solidFill>
                <a:latin typeface="Courier 10 Pitch" pitchFamily="1" charset="0"/>
              </a:rPr>
              <a:t>class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 smtClean="0">
                <a:latin typeface="Courier 10 Pitch" pitchFamily="1" charset="0"/>
              </a:rPr>
              <a:t>spx_core_t</a:t>
            </a:r>
            <a:r>
              <a:rPr lang="en-US" sz="1600" dirty="0" smtClean="0">
                <a:latin typeface="Courier 10 Pitch" pitchFamily="1" charset="0"/>
              </a:rPr>
              <a:t> </a:t>
            </a:r>
            <a:r>
              <a:rPr lang="en-US" sz="1600" dirty="0">
                <a:latin typeface="Courier 10 Pitch" pitchFamily="1" charset="0"/>
              </a:rPr>
              <a:t>{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chemeClr val="accent2"/>
                </a:solidFill>
                <a:latin typeface="Courier 10 Pitch" pitchFamily="1" charset="0"/>
              </a:rPr>
              <a:t>public</a:t>
            </a:r>
            <a:r>
              <a:rPr lang="en-US" sz="1600" dirty="0">
                <a:latin typeface="Courier 10 Pitch" pitchFamily="1" charset="0"/>
              </a:rPr>
              <a:t>: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handle_cache_response</a:t>
            </a:r>
            <a:r>
              <a:rPr lang="en-US" sz="1600" dirty="0">
                <a:latin typeface="Courier 10 Pitch" pitchFamily="1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 smtClean="0">
                <a:latin typeface="Courier 10 Pitch" pitchFamily="1" charset="0"/>
              </a:rPr>
              <a:t>cache_reqest_t</a:t>
            </a:r>
            <a:r>
              <a:rPr lang="en-US" sz="1600" dirty="0" smtClean="0">
                <a:latin typeface="Courier 10 Pitch" pitchFamily="1" charset="0"/>
              </a:rPr>
              <a:t>*);</a:t>
            </a:r>
            <a:endParaRPr lang="en-US" sz="1600" dirty="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};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74675" y="4894262"/>
            <a:ext cx="86328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800" dirty="0"/>
              <a:t>clocked function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400" dirty="0"/>
              <a:t>must be registered with a clock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400" dirty="0" smtClean="0"/>
              <a:t>SPX </a:t>
            </a:r>
            <a:r>
              <a:rPr lang="en-US" sz="2400" dirty="0"/>
              <a:t>does not register this function, so it must be registered in the simulator program.</a:t>
            </a:r>
          </a:p>
        </p:txBody>
      </p:sp>
      <p:sp>
        <p:nvSpPr>
          <p:cNvPr id="27655" name="Text Box 7"/>
          <p:cNvSpPr txBox="1">
            <a:spLocks/>
          </p:cNvSpPr>
          <p:nvPr/>
        </p:nvSpPr>
        <p:spPr bwMode="auto">
          <a:xfrm>
            <a:off x="6107112" y="4670424"/>
            <a:ext cx="2915602" cy="1035050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 smtClean="0">
                <a:latin typeface="Courier 10 Pitch" pitchFamily="1" charset="0"/>
              </a:rPr>
              <a:t>spx_core_t</a:t>
            </a:r>
            <a:r>
              <a:rPr lang="en-US" sz="1600" dirty="0" smtClean="0">
                <a:latin typeface="Courier 10 Pitch" pitchFamily="1" charset="0"/>
              </a:rPr>
              <a:t> </a:t>
            </a:r>
            <a:r>
              <a:rPr lang="en-US" sz="1600" dirty="0">
                <a:latin typeface="Courier 10 Pitch" pitchFamily="1" charset="0"/>
              </a:rPr>
              <a:t>:: tick()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{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12" y="808037"/>
            <a:ext cx="2826000" cy="268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14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53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SimpleProc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1-IPC: in general one instruction is executed every cycle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MSHR limits number of outstanding cache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15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19088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SimpleProc Interface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33388" y="1228725"/>
            <a:ext cx="9070975" cy="1652588"/>
          </a:xfrm>
          <a:ln/>
        </p:spPr>
        <p:txBody>
          <a:bodyPr/>
          <a:lstStyle/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F</a:t>
            </a:r>
            <a:r>
              <a:rPr lang="en-US" sz="2800" dirty="0" smtClean="0"/>
              <a:t>ront</a:t>
            </a:r>
            <a:r>
              <a:rPr lang="en-US" sz="2800" dirty="0"/>
              <a:t>-end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</a:t>
            </a:r>
            <a:r>
              <a:rPr lang="en-US" sz="2800" dirty="0" smtClean="0"/>
              <a:t>ache </a:t>
            </a:r>
            <a:r>
              <a:rPr lang="en-US" sz="2800" dirty="0"/>
              <a:t>request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E</a:t>
            </a:r>
            <a:r>
              <a:rPr lang="en-US" sz="2800" dirty="0" smtClean="0"/>
              <a:t>vent </a:t>
            </a:r>
            <a:r>
              <a:rPr lang="en-US" sz="2800" dirty="0"/>
              <a:t>handler (for cache response)</a:t>
            </a:r>
          </a:p>
          <a:p>
            <a:pPr marL="431800" indent="-323850"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</a:t>
            </a:r>
            <a:r>
              <a:rPr lang="en-US" sz="2800" dirty="0" smtClean="0"/>
              <a:t>locked </a:t>
            </a:r>
            <a:r>
              <a:rPr lang="en-US" sz="2800" dirty="0"/>
              <a:t>function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3475037"/>
            <a:ext cx="6300788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16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4163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SimpleProc Interface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585788" y="1098550"/>
            <a:ext cx="9070975" cy="3238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/>
              <a:t>CacheReq</a:t>
            </a:r>
            <a:endParaRPr lang="en-US" sz="280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74675" y="2528888"/>
            <a:ext cx="907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sz="2800" dirty="0"/>
              <a:t>event handler for cache response</a:t>
            </a:r>
          </a:p>
        </p:txBody>
      </p:sp>
      <p:sp>
        <p:nvSpPr>
          <p:cNvPr id="27652" name="Text Box 4"/>
          <p:cNvSpPr txBox="1">
            <a:spLocks/>
          </p:cNvSpPr>
          <p:nvPr/>
        </p:nvSpPr>
        <p:spPr bwMode="auto">
          <a:xfrm>
            <a:off x="1763712" y="3017837"/>
            <a:ext cx="5035549" cy="1506538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chemeClr val="accent2"/>
                </a:solidFill>
                <a:latin typeface="Courier 10 Pitch" pitchFamily="1" charset="0"/>
              </a:rPr>
              <a:t>class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SimpleProcessor</a:t>
            </a:r>
            <a:r>
              <a:rPr lang="en-US" sz="1600" dirty="0">
                <a:latin typeface="Courier 10 Pitch" pitchFamily="1" charset="0"/>
              </a:rPr>
              <a:t> {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chemeClr val="accent2"/>
                </a:solidFill>
                <a:latin typeface="Courier 10 Pitch" pitchFamily="1" charset="0"/>
              </a:rPr>
              <a:t>public</a:t>
            </a:r>
            <a:r>
              <a:rPr lang="en-US" sz="1600" dirty="0">
                <a:latin typeface="Courier 10 Pitch" pitchFamily="1" charset="0"/>
              </a:rPr>
              <a:t>: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handle_cache_response</a:t>
            </a:r>
            <a:r>
              <a:rPr lang="en-US" sz="1600" dirty="0">
                <a:latin typeface="Courier 10 Pitch" pitchFamily="1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CacheReq</a:t>
            </a:r>
            <a:r>
              <a:rPr lang="en-US" sz="1600" dirty="0">
                <a:latin typeface="Courier 10 Pitch" pitchFamily="1" charset="0"/>
              </a:rPr>
              <a:t>*);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};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154113"/>
            <a:ext cx="1800225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74675" y="4894262"/>
            <a:ext cx="86328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800" dirty="0"/>
              <a:t>clocked function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400" dirty="0"/>
              <a:t>must be registered with a clock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sz="2400" dirty="0" err="1"/>
              <a:t>SimpleProc</a:t>
            </a:r>
            <a:r>
              <a:rPr lang="en-US" sz="2400" dirty="0"/>
              <a:t> does not register this function, so it must be registered in the simulator program.</a:t>
            </a:r>
          </a:p>
        </p:txBody>
      </p:sp>
      <p:sp>
        <p:nvSpPr>
          <p:cNvPr id="27655" name="Text Box 7"/>
          <p:cNvSpPr txBox="1">
            <a:spLocks/>
          </p:cNvSpPr>
          <p:nvPr/>
        </p:nvSpPr>
        <p:spPr bwMode="auto">
          <a:xfrm>
            <a:off x="6107112" y="4670424"/>
            <a:ext cx="2915602" cy="1035050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 smtClean="0">
                <a:latin typeface="Courier 10 Pitch" pitchFamily="1" charset="0"/>
              </a:rPr>
              <a:t>SimpleProcessor</a:t>
            </a:r>
            <a:r>
              <a:rPr lang="en-US" sz="1600" dirty="0" smtClean="0">
                <a:latin typeface="Courier 10 Pitch" pitchFamily="1" charset="0"/>
              </a:rPr>
              <a:t> </a:t>
            </a:r>
            <a:r>
              <a:rPr lang="en-US" sz="1600" dirty="0">
                <a:latin typeface="Courier 10 Pitch" pitchFamily="1" charset="0"/>
              </a:rPr>
              <a:t>:: tick()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{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   ...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17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</a:rPr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Network</a:t>
            </a:r>
          </a:p>
          <a:p>
            <a:pPr lvl="1"/>
            <a:r>
              <a:rPr lang="en-US" dirty="0" smtClean="0"/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18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Core Models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Zesto – cycle-level x86 processor model </a:t>
            </a:r>
          </a:p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SPX – a </a:t>
            </a:r>
            <a:r>
              <a:rPr lang="en-US" dirty="0" smtClean="0"/>
              <a:t>light pipe-lined model</a:t>
            </a:r>
            <a:endParaRPr lang="en-US" dirty="0"/>
          </a:p>
          <a:p>
            <a:pPr marL="431800" indent="-323850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SimpleProc</a:t>
            </a:r>
            <a:r>
              <a:rPr lang="en-US" dirty="0"/>
              <a:t> – a 1-IPC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9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9387" cy="811212"/>
          </a:xfrm>
        </p:spPr>
        <p:txBody>
          <a:bodyPr/>
          <a:lstStyle/>
          <a:p>
            <a:r>
              <a:rPr lang="en-US" dirty="0" smtClean="0"/>
              <a:t>Zesto*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2430" y="3932238"/>
            <a:ext cx="9069387" cy="2133599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Consists of an oracle and a detailed pipeline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Oracle is an “execution-at-fetch” functional simulator; fetched instructions are first passed to oracle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Pipeline has 5 stages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Very detailed; slow (10’s of KIPS)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Ported to Manifold as a component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313" y="6827837"/>
            <a:ext cx="9993312" cy="4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000000"/>
                </a:solidFill>
              </a:rPr>
              <a:t>*G. Loh, etc., “Zesto: a cycle-level simulator for highly detailed microarchitecture exploration,” </a:t>
            </a:r>
            <a:r>
              <a:rPr lang="en-US" sz="1200" i="1" dirty="0" smtClean="0">
                <a:solidFill>
                  <a:srgbClr val="000000"/>
                </a:solidFill>
              </a:rPr>
              <a:t>International S</a:t>
            </a:r>
            <a:r>
              <a:rPr lang="en-US" sz="1200" i="1" dirty="0">
                <a:solidFill>
                  <a:srgbClr val="000000"/>
                </a:solidFill>
              </a:rPr>
              <a:t>y</a:t>
            </a:r>
            <a:r>
              <a:rPr lang="en-US" sz="1200" i="1" dirty="0" smtClean="0">
                <a:solidFill>
                  <a:srgbClr val="000000"/>
                </a:solidFill>
              </a:rPr>
              <a:t>mposium on Performance Analysis of Software and Systems (ISPASS)</a:t>
            </a:r>
            <a:r>
              <a:rPr lang="en-US" sz="1200" dirty="0" smtClean="0">
                <a:solidFill>
                  <a:srgbClr val="000000"/>
                </a:solidFill>
              </a:rPr>
              <a:t>, pp53-64, 2009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5224" y="1223955"/>
            <a:ext cx="7614701" cy="2725066"/>
            <a:chOff x="1165224" y="1223955"/>
            <a:chExt cx="7614701" cy="2725066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2841624" y="1767963"/>
              <a:ext cx="20955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2841624" y="2264960"/>
              <a:ext cx="20955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endCxn id="17" idx="0"/>
            </p:cNvCxnSpPr>
            <p:nvPr/>
          </p:nvCxnSpPr>
          <p:spPr bwMode="auto">
            <a:xfrm flipH="1">
              <a:off x="6542880" y="2439944"/>
              <a:ext cx="54768" cy="74707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/>
            <p:cNvSpPr/>
            <p:nvPr/>
          </p:nvSpPr>
          <p:spPr bwMode="auto">
            <a:xfrm>
              <a:off x="1165224" y="1449344"/>
              <a:ext cx="1676400" cy="990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dirty="0" smtClean="0">
                  <a:solidFill>
                    <a:srgbClr val="FFFFFF"/>
                  </a:solidFill>
                </a:rPr>
                <a:t>Oracle</a:t>
              </a:r>
            </a:p>
            <a:p>
              <a:pPr algn="ctr" defTabSz="457200"/>
              <a:r>
                <a:rPr lang="en-US" dirty="0" smtClean="0">
                  <a:solidFill>
                    <a:srgbClr val="FFFFFF"/>
                  </a:solidFill>
                </a:rPr>
                <a:t>(functional)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37124" y="1449344"/>
              <a:ext cx="3200400" cy="990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dirty="0" smtClean="0">
                  <a:solidFill>
                    <a:srgbClr val="FFFFFF"/>
                  </a:solidFill>
                </a:rPr>
                <a:t>Detailed pipeline model</a:t>
              </a:r>
            </a:p>
            <a:p>
              <a:pPr algn="ctr" defTabSz="457200"/>
              <a:r>
                <a:rPr lang="en-US" dirty="0" smtClean="0">
                  <a:solidFill>
                    <a:srgbClr val="FFFFFF"/>
                  </a:solidFill>
                </a:rPr>
                <a:t>(superscalar / OOO pipeline)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88048" y="3187021"/>
              <a:ext cx="1109664" cy="7620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dirty="0" smtClean="0">
                  <a:solidFill>
                    <a:srgbClr val="FFFFFF"/>
                  </a:solidFill>
                </a:rPr>
                <a:t>cache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841624" y="1608342"/>
              <a:ext cx="20955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2831852" y="2179637"/>
              <a:ext cx="20955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7" idx="2"/>
              <a:endCxn id="17" idx="0"/>
            </p:cNvCxnSpPr>
            <p:nvPr/>
          </p:nvCxnSpPr>
          <p:spPr bwMode="auto">
            <a:xfrm>
              <a:off x="6537324" y="2439944"/>
              <a:ext cx="5556" cy="747077"/>
            </a:xfrm>
            <a:prstGeom prst="straightConnector1">
              <a:avLst/>
            </a:prstGeom>
            <a:noFill/>
            <a:ln w="3810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981893" y="1223955"/>
              <a:ext cx="19050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000000"/>
                  </a:solidFill>
                </a:rPr>
                <a:t>x</a:t>
              </a:r>
              <a:r>
                <a:rPr lang="en-US" dirty="0" smtClean="0">
                  <a:solidFill>
                    <a:srgbClr val="000000"/>
                  </a:solidFill>
                </a:rPr>
                <a:t>86 instructions</a:t>
              </a:r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4540" y="2264960"/>
              <a:ext cx="150554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 smtClean="0">
                  <a:solidFill>
                    <a:srgbClr val="000000"/>
                  </a:solidFill>
                </a:rPr>
                <a:t>recovery info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12720" y="2509681"/>
              <a:ext cx="1967205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000000"/>
                  </a:solidFill>
                </a:rPr>
                <a:t>m</a:t>
              </a:r>
              <a:r>
                <a:rPr lang="en-US" dirty="0" smtClean="0">
                  <a:solidFill>
                    <a:srgbClr val="000000"/>
                  </a:solidFill>
                </a:rPr>
                <a:t>emory requests</a:t>
              </a:r>
            </a:p>
            <a:p>
              <a:pPr defTabSz="457200"/>
              <a:r>
                <a:rPr lang="en-US" dirty="0">
                  <a:solidFill>
                    <a:srgbClr val="000000"/>
                  </a:solidFill>
                </a:rPr>
                <a:t>a</a:t>
              </a:r>
              <a:r>
                <a:rPr lang="en-US" dirty="0" smtClean="0">
                  <a:solidFill>
                    <a:srgbClr val="000000"/>
                  </a:solidFill>
                </a:rPr>
                <a:t>nd replies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3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Zesto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4846637"/>
            <a:ext cx="9070975" cy="1911351"/>
          </a:xfrm>
          <a:ln/>
        </p:spPr>
        <p:txBody>
          <a:bodyPr/>
          <a:lstStyle/>
          <a:p>
            <a:r>
              <a:rPr lang="en-US" dirty="0"/>
              <a:t>X86 based timing model derived from Zesto cycle-level simulator </a:t>
            </a:r>
            <a:endParaRPr lang="en-US" dirty="0" smtClean="0"/>
          </a:p>
          <a:p>
            <a:pPr lvl="1"/>
            <a:r>
              <a:rPr lang="en-US" dirty="0" smtClean="0"/>
              <a:t>IA </a:t>
            </a:r>
            <a:r>
              <a:rPr lang="en-US" dirty="0"/>
              <a:t>32 </a:t>
            </a: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2" y="1417637"/>
            <a:ext cx="7543800" cy="320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Zesto Interface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422275" y="1511299"/>
            <a:ext cx="9070975" cy="2573337"/>
          </a:xfrm>
          <a:ln/>
        </p:spPr>
        <p:txBody>
          <a:bodyPr/>
          <a:lstStyle/>
          <a:p>
            <a:pPr marL="431800" indent="-323850">
              <a:spcAft>
                <a:spcPts val="12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Front</a:t>
            </a:r>
            <a:r>
              <a:rPr lang="en-US" dirty="0"/>
              <a:t>-</a:t>
            </a:r>
            <a:r>
              <a:rPr lang="en-US" dirty="0" smtClean="0"/>
              <a:t>end interfaces</a:t>
            </a:r>
            <a:endParaRPr lang="en-US" dirty="0"/>
          </a:p>
          <a:p>
            <a:pPr marL="431800" indent="-323850">
              <a:spcAft>
                <a:spcPts val="12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request</a:t>
            </a:r>
          </a:p>
          <a:p>
            <a:pPr marL="431800" indent="-323850">
              <a:spcAft>
                <a:spcPts val="12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handler (for cache response)</a:t>
            </a:r>
          </a:p>
          <a:p>
            <a:pPr marL="431800" indent="-323850">
              <a:spcAft>
                <a:spcPts val="12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</a:t>
            </a:r>
            <a:r>
              <a:rPr lang="en-US" dirty="0" smtClean="0"/>
              <a:t>locked </a:t>
            </a:r>
            <a:r>
              <a:rPr lang="en-US" dirty="0"/>
              <a:t>function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3932237"/>
            <a:ext cx="5878513" cy="22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0912" y="6675437"/>
            <a:ext cx="549952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Multiple instances with different front-end interfaces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 bwMode="auto">
          <a:xfrm flipH="1" flipV="1">
            <a:off x="2906713" y="6218237"/>
            <a:ext cx="2063962" cy="45720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2" idx="0"/>
          </p:cNvCxnSpPr>
          <p:nvPr/>
        </p:nvCxnSpPr>
        <p:spPr bwMode="auto">
          <a:xfrm flipH="1" flipV="1">
            <a:off x="4735513" y="6142037"/>
            <a:ext cx="235162" cy="53340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0"/>
          </p:cNvCxnSpPr>
          <p:nvPr/>
        </p:nvCxnSpPr>
        <p:spPr bwMode="auto">
          <a:xfrm flipV="1">
            <a:off x="4970675" y="6142037"/>
            <a:ext cx="755437" cy="53340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2" idx="0"/>
          </p:cNvCxnSpPr>
          <p:nvPr/>
        </p:nvCxnSpPr>
        <p:spPr bwMode="auto">
          <a:xfrm flipV="1">
            <a:off x="4970675" y="6218237"/>
            <a:ext cx="2355637" cy="457200"/>
          </a:xfrm>
          <a:prstGeom prst="straightConnector1">
            <a:avLst/>
          </a:prstGeom>
          <a:noFill/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Zesto Interface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3952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ZestoCacheReq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46088" y="4470399"/>
            <a:ext cx="90709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sz="3200" dirty="0"/>
              <a:t>event handler for cache response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39913"/>
            <a:ext cx="2717800" cy="241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/>
          </p:cNvSpPr>
          <p:nvPr/>
        </p:nvSpPr>
        <p:spPr bwMode="auto">
          <a:xfrm>
            <a:off x="1211263" y="5151437"/>
            <a:ext cx="7431087" cy="1682750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803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dirty="0">
                <a:solidFill>
                  <a:schemeClr val="accent2"/>
                </a:solidFill>
                <a:latin typeface="Courier 10 Pitch" pitchFamily="1" charset="0"/>
              </a:rPr>
              <a:t>class</a:t>
            </a:r>
            <a:r>
              <a:rPr lang="en-US" dirty="0">
                <a:latin typeface="Courier 10 Pitch" pitchFamily="1" charset="0"/>
              </a:rPr>
              <a:t> </a:t>
            </a:r>
            <a:r>
              <a:rPr lang="en-US" dirty="0" err="1">
                <a:latin typeface="Courier 10 Pitch" pitchFamily="1" charset="0"/>
              </a:rPr>
              <a:t>core_t</a:t>
            </a:r>
            <a:r>
              <a:rPr lang="en-US" dirty="0">
                <a:latin typeface="Courier 10 Pitch" pitchFamily="1" charset="0"/>
              </a:rPr>
              <a:t> {</a:t>
            </a:r>
          </a:p>
          <a:p>
            <a:pPr>
              <a:lnSpc>
                <a:spcPct val="97000"/>
              </a:lnSpc>
            </a:pPr>
            <a:r>
              <a:rPr lang="en-US" dirty="0">
                <a:latin typeface="Courier 10 Pitch" pitchFamily="1" charset="0"/>
              </a:rPr>
              <a:t>public:</a:t>
            </a:r>
          </a:p>
          <a:p>
            <a:pPr>
              <a:lnSpc>
                <a:spcPct val="97000"/>
              </a:lnSpc>
            </a:pPr>
            <a:r>
              <a:rPr lang="en-US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dirty="0">
                <a:latin typeface="Courier 10 Pitch" pitchFamily="1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dirty="0">
                <a:latin typeface="Courier 10 Pitch" pitchFamily="1" charset="0"/>
              </a:rPr>
              <a:t> </a:t>
            </a:r>
            <a:r>
              <a:rPr lang="en-US" dirty="0" err="1">
                <a:latin typeface="Courier 10 Pitch" pitchFamily="1" charset="0"/>
              </a:rPr>
              <a:t>cache_response_handler</a:t>
            </a:r>
            <a:r>
              <a:rPr lang="en-US" dirty="0">
                <a:latin typeface="Courier 10 Pitch" pitchFamily="1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dirty="0">
                <a:latin typeface="Courier 10 Pitch" pitchFamily="1" charset="0"/>
              </a:rPr>
              <a:t>, </a:t>
            </a:r>
            <a:r>
              <a:rPr lang="en-US" dirty="0" err="1">
                <a:latin typeface="Courier 10 Pitch" pitchFamily="1" charset="0"/>
              </a:rPr>
              <a:t>ZestoCacheReq</a:t>
            </a:r>
            <a:r>
              <a:rPr lang="en-US" dirty="0">
                <a:latin typeface="Courier 10 Pitch" pitchFamily="1" charset="0"/>
              </a:rPr>
              <a:t>*);</a:t>
            </a:r>
          </a:p>
          <a:p>
            <a:pPr>
              <a:lnSpc>
                <a:spcPct val="97000"/>
              </a:lnSpc>
            </a:pPr>
            <a:r>
              <a:rPr lang="en-US" dirty="0">
                <a:latin typeface="Courier 10 Pitch" pitchFamily="1" charset="0"/>
              </a:rPr>
              <a:t>  ...</a:t>
            </a:r>
          </a:p>
          <a:p>
            <a:pPr>
              <a:lnSpc>
                <a:spcPct val="97000"/>
              </a:lnSpc>
            </a:pPr>
            <a:r>
              <a:rPr lang="en-US" dirty="0">
                <a:latin typeface="Courier 10 Pitch" pitchFamily="1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Zesto Interface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85774" y="1570037"/>
            <a:ext cx="9070975" cy="1265238"/>
          </a:xfrm>
          <a:ln/>
        </p:spPr>
        <p:txBody>
          <a:bodyPr/>
          <a:lstStyle/>
          <a:p>
            <a:pPr marL="431800" indent="-323850">
              <a:spcAft>
                <a:spcPts val="12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</a:t>
            </a:r>
            <a:r>
              <a:rPr lang="en-US" sz="2800" dirty="0" smtClean="0"/>
              <a:t>locked </a:t>
            </a:r>
            <a:r>
              <a:rPr lang="en-US" sz="2800" dirty="0"/>
              <a:t>function</a:t>
            </a:r>
          </a:p>
          <a:p>
            <a:pPr marL="863600" lvl="1" indent="-32385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must be registered with a clock</a:t>
            </a:r>
          </a:p>
          <a:p>
            <a:pPr marL="863600" lvl="1" indent="-32385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/>
              <a:t>Zesto</a:t>
            </a:r>
            <a:r>
              <a:rPr lang="en-US" sz="2400" dirty="0"/>
              <a:t> does not register this function, so it must be registered in the simulator program.</a:t>
            </a:r>
          </a:p>
        </p:txBody>
      </p:sp>
      <p:sp>
        <p:nvSpPr>
          <p:cNvPr id="24579" name="Text Box 3"/>
          <p:cNvSpPr txBox="1">
            <a:spLocks/>
          </p:cNvSpPr>
          <p:nvPr/>
        </p:nvSpPr>
        <p:spPr bwMode="auto">
          <a:xfrm>
            <a:off x="1687512" y="3703637"/>
            <a:ext cx="6667500" cy="3008312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803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>
                <a:latin typeface="Courier 10 Pitch" pitchFamily="1" charset="0"/>
              </a:rPr>
              <a:t> core_t :: tick()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{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//get the pipeline going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commit-&gt;step();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exec-&gt;LDST_exec();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...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alloc-&gt;step();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decode-&gt;step();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fetch-&gt;step();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    ...</a:t>
            </a:r>
          </a:p>
          <a:p>
            <a:pPr>
              <a:lnSpc>
                <a:spcPct val="97000"/>
              </a:lnSpc>
            </a:pPr>
            <a:r>
              <a:rPr lang="en-US">
                <a:latin typeface="Courier 10 Pitch" pitchFamily="1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7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2519893"/>
            <a:ext cx="9373581" cy="2015913"/>
          </a:xfrm>
        </p:spPr>
        <p:txBody>
          <a:bodyPr/>
          <a:lstStyle/>
          <a:p>
            <a:pPr algn="ctr"/>
            <a:r>
              <a:rPr lang="en-US" dirty="0" smtClean="0"/>
              <a:t>Simplified Pipeline </a:t>
            </a:r>
            <a:r>
              <a:rPr lang="en-US" dirty="0" err="1" smtClean="0"/>
              <a:t>eXecution</a:t>
            </a:r>
            <a:r>
              <a:rPr lang="en-US" dirty="0" smtClean="0"/>
              <a:t> (SPX)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i="1" dirty="0">
                <a:solidFill>
                  <a:srgbClr val="3366FF"/>
                </a:solidFill>
              </a:rPr>
              <a:t>A simpler, lighter core model 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for </a:t>
            </a:r>
            <a:r>
              <a:rPr lang="en-US" sz="2000" i="1" dirty="0">
                <a:solidFill>
                  <a:srgbClr val="3366FF"/>
                </a:solidFill>
              </a:rPr>
              <a:t>out-of-order 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and </a:t>
            </a:r>
            <a:r>
              <a:rPr lang="en-US" sz="2000" i="1" dirty="0">
                <a:solidFill>
                  <a:srgbClr val="3366FF"/>
                </a:solidFill>
              </a:rPr>
              <a:t>in-order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 pipelines</a:t>
            </a:r>
            <a:r>
              <a:rPr lang="en-US" sz="2000" i="1" kern="1200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  <a:cs typeface="+mn-cs"/>
              </a:rPr>
              <a:t>&gt;</a:t>
            </a:r>
            <a:endParaRPr lang="en-US" sz="20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8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15341" y="7214942"/>
            <a:ext cx="427026" cy="234490"/>
          </a:xfrm>
        </p:spPr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9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0026" y="1091953"/>
            <a:ext cx="9576594" cy="5795751"/>
          </a:xfrm>
          <a:prstGeom prst="rect">
            <a:avLst/>
          </a:prstGeom>
        </p:spPr>
        <p:txBody>
          <a:bodyPr lIns="100783" tIns="50392" rIns="100783" bIns="50392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80808"/>
                </a:solidFill>
                <a:effectLst/>
                <a:latin typeface="+mn-lt"/>
                <a:ea typeface="ＭＳ Ｐゴシック" charset="-128"/>
                <a:cs typeface="+mn-cs"/>
              </a:defRPr>
            </a:lvl1pPr>
            <a:lvl2pPr marL="5191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pitchFamily="2" charset="2"/>
              <a:buChar char="n"/>
              <a:defRPr sz="2000"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2pPr>
            <a:lvl3pPr marL="8620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3pPr>
            <a:lvl4pPr marL="12049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4pPr>
            <a:lvl5pPr marL="14859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/>
                <a:latin typeface="+mn-lt"/>
                <a:ea typeface="ＭＳ Ｐゴシック" charset="-128"/>
              </a:defRPr>
            </a:lvl5pPr>
            <a:lvl6pPr marL="19431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4003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28575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314700" indent="-166688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defRPr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SPX is an </a:t>
            </a:r>
            <a:r>
              <a:rPr lang="en-US" i="1" dirty="0">
                <a:solidFill>
                  <a:srgbClr val="3366FF"/>
                </a:solidFill>
              </a:rPr>
              <a:t>abbreviated core model</a:t>
            </a:r>
            <a:r>
              <a:rPr lang="en-US" dirty="0">
                <a:solidFill>
                  <a:srgbClr val="161616"/>
                </a:solidFill>
              </a:rPr>
              <a:t> that support both </a:t>
            </a:r>
            <a:r>
              <a:rPr lang="en-US" i="1" dirty="0">
                <a:solidFill>
                  <a:srgbClr val="3366FF"/>
                </a:solidFill>
              </a:rPr>
              <a:t>out-of-order</a:t>
            </a:r>
            <a:r>
              <a:rPr lang="en-US" dirty="0">
                <a:solidFill>
                  <a:srgbClr val="161616"/>
                </a:solidFill>
              </a:rPr>
              <a:t> and </a:t>
            </a:r>
            <a:r>
              <a:rPr lang="en-US" i="1" dirty="0">
                <a:solidFill>
                  <a:srgbClr val="3366FF"/>
                </a:solidFill>
              </a:rPr>
              <a:t>in-order</a:t>
            </a:r>
            <a:r>
              <a:rPr lang="en-US" dirty="0">
                <a:solidFill>
                  <a:srgbClr val="161616"/>
                </a:solidFill>
              </a:rPr>
              <a:t> executions.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Purpose: </a:t>
            </a:r>
            <a:r>
              <a:rPr lang="en-US" i="1" dirty="0">
                <a:solidFill>
                  <a:srgbClr val="3366FF"/>
                </a:solidFill>
              </a:rPr>
              <a:t>Detail</a:t>
            </a: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dirty="0" smtClean="0">
                <a:solidFill>
                  <a:srgbClr val="161616"/>
                </a:solidFill>
              </a:rPr>
              <a:t>vs. </a:t>
            </a:r>
            <a:r>
              <a:rPr lang="en-US" i="1" dirty="0">
                <a:solidFill>
                  <a:srgbClr val="3366FF"/>
                </a:solidFill>
              </a:rPr>
              <a:t>Speed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For </a:t>
            </a:r>
            <a:r>
              <a:rPr lang="en-US" i="1" dirty="0">
                <a:solidFill>
                  <a:srgbClr val="3366FF"/>
                </a:solidFill>
              </a:rPr>
              <a:t>less core-sensitive simulations</a:t>
            </a:r>
            <a:r>
              <a:rPr lang="en-US" dirty="0">
                <a:solidFill>
                  <a:srgbClr val="161616"/>
                </a:solidFill>
              </a:rPr>
              <a:t> (i.e., memory/network traffic analysis), detailed core implementation may be </a:t>
            </a:r>
            <a:r>
              <a:rPr lang="en-US" dirty="0" smtClean="0">
                <a:solidFill>
                  <a:srgbClr val="161616"/>
                </a:solidFill>
              </a:rPr>
              <a:t>unnecessary</a:t>
            </a:r>
            <a:r>
              <a:rPr lang="en-US" dirty="0">
                <a:solidFill>
                  <a:srgbClr val="161616"/>
                </a:solidFill>
              </a:rPr>
              <a:t>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</a:t>
            </a:r>
            <a:r>
              <a:rPr lang="en-US" i="1" dirty="0">
                <a:solidFill>
                  <a:srgbClr val="3366FF"/>
                </a:solidFill>
              </a:rPr>
              <a:t>Physics simulations </a:t>
            </a:r>
            <a:r>
              <a:rPr lang="en-US" dirty="0">
                <a:solidFill>
                  <a:srgbClr val="161616"/>
                </a:solidFill>
              </a:rPr>
              <a:t>need longer observation time (in real seconds) than typical architectural simulations</a:t>
            </a:r>
          </a:p>
          <a:p>
            <a:pPr marL="957447" lvl="2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e.g., temperature doesn’t change much for several hundreds million clock cycles (or several hundred milliseconds) of simulation.</a:t>
            </a:r>
            <a:endParaRPr lang="en-US" sz="2900" dirty="0">
              <a:solidFill>
                <a:srgbClr val="161616"/>
              </a:solidFill>
            </a:endParaRP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The SPX model provides enough details to model </a:t>
            </a:r>
            <a:r>
              <a:rPr lang="en-US" i="1" dirty="0">
                <a:solidFill>
                  <a:srgbClr val="3366FF"/>
                </a:solidFill>
              </a:rPr>
              <a:t>out-of-order</a:t>
            </a:r>
            <a:r>
              <a:rPr lang="en-US" dirty="0">
                <a:solidFill>
                  <a:srgbClr val="161616"/>
                </a:solidFill>
              </a:rPr>
              <a:t> and </a:t>
            </a:r>
            <a:r>
              <a:rPr lang="en-US" i="1" dirty="0">
                <a:solidFill>
                  <a:srgbClr val="3366FF"/>
                </a:solidFill>
              </a:rPr>
              <a:t>in-order</a:t>
            </a:r>
            <a:r>
              <a:rPr lang="en-US" dirty="0">
                <a:solidFill>
                  <a:srgbClr val="161616"/>
                </a:solidFill>
              </a:rPr>
              <a:t> executions, and other </a:t>
            </a:r>
            <a:r>
              <a:rPr lang="en-US" i="1" dirty="0">
                <a:solidFill>
                  <a:srgbClr val="3366FF"/>
                </a:solidFill>
              </a:rPr>
              <a:t>optional behaviors</a:t>
            </a:r>
            <a:r>
              <a:rPr lang="en-US" dirty="0">
                <a:solidFill>
                  <a:srgbClr val="161616"/>
                </a:solidFill>
              </a:rPr>
              <a:t> are all abbreviated (e.g., predictions)</a:t>
            </a:r>
          </a:p>
          <a:p>
            <a:pPr marL="201568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 The SPX requires </a:t>
            </a:r>
            <a:r>
              <a:rPr lang="en-US" i="1" dirty="0" err="1">
                <a:solidFill>
                  <a:srgbClr val="3366FF"/>
                </a:solidFill>
              </a:rPr>
              <a:t>Qsim</a:t>
            </a:r>
            <a:r>
              <a:rPr lang="en-US" i="1" dirty="0">
                <a:solidFill>
                  <a:srgbClr val="3366FF"/>
                </a:solidFill>
              </a:rPr>
              <a:t> Library</a:t>
            </a:r>
            <a:r>
              <a:rPr lang="en-US" dirty="0">
                <a:solidFill>
                  <a:srgbClr val="161616"/>
                </a:solidFill>
              </a:rPr>
              <a:t> for detailed instruction information.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i="1" dirty="0">
                <a:solidFill>
                  <a:srgbClr val="3366FF"/>
                </a:solidFill>
              </a:rPr>
              <a:t>Queue model</a:t>
            </a:r>
            <a:r>
              <a:rPr lang="en-US" dirty="0">
                <a:solidFill>
                  <a:srgbClr val="161616"/>
                </a:solidFill>
              </a:rPr>
              <a:t> is not currently supported.</a:t>
            </a:r>
          </a:p>
          <a:p>
            <a:pPr marL="579507" lvl="1" indent="-201568" defTabSz="1007943">
              <a:lnSpc>
                <a:spcPct val="100000"/>
              </a:lnSpc>
              <a:spcBef>
                <a:spcPts val="1102"/>
              </a:spcBef>
            </a:pPr>
            <a:r>
              <a:rPr lang="en-US" dirty="0">
                <a:solidFill>
                  <a:srgbClr val="161616"/>
                </a:solidFill>
              </a:rPr>
              <a:t>SPX uses direct </a:t>
            </a:r>
            <a:r>
              <a:rPr lang="en-US" i="1" dirty="0" err="1">
                <a:solidFill>
                  <a:srgbClr val="3366FF"/>
                </a:solidFill>
              </a:rPr>
              <a:t>Qsim</a:t>
            </a:r>
            <a:r>
              <a:rPr lang="en-US" i="1" dirty="0">
                <a:solidFill>
                  <a:srgbClr val="3366FF"/>
                </a:solidFill>
              </a:rPr>
              <a:t> callback</a:t>
            </a:r>
            <a:r>
              <a:rPr lang="en-US" dirty="0">
                <a:solidFill>
                  <a:srgbClr val="161616"/>
                </a:solidFill>
              </a:rPr>
              <a:t> functions.</a:t>
            </a:r>
          </a:p>
        </p:txBody>
      </p:sp>
    </p:spTree>
    <p:extLst>
      <p:ext uri="{BB962C8B-B14F-4D97-AF65-F5344CB8AC3E}">
        <p14:creationId xmlns:p14="http://schemas.microsoft.com/office/powerpoint/2010/main" val="1066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908</Words>
  <Application>Microsoft Office PowerPoint</Application>
  <PresentationFormat>Custom</PresentationFormat>
  <Paragraphs>237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1_Balance</vt:lpstr>
      <vt:lpstr>Back-end Timing Models</vt:lpstr>
      <vt:lpstr>Core Models</vt:lpstr>
      <vt:lpstr>Zesto* Overview</vt:lpstr>
      <vt:lpstr>Zesto</vt:lpstr>
      <vt:lpstr>Zesto Interface</vt:lpstr>
      <vt:lpstr>Zesto Interface</vt:lpstr>
      <vt:lpstr>Zesto Interface</vt:lpstr>
      <vt:lpstr>Simplified Pipeline eXecution (SPX)  &lt;A simpler, lighter core model for out-of-order and in-order pipelines&gt;</vt:lpstr>
      <vt:lpstr>SPX</vt:lpstr>
      <vt:lpstr>Modeled Components in SPX</vt:lpstr>
      <vt:lpstr>Out-of-order Pipeline</vt:lpstr>
      <vt:lpstr>In-order Pipeline</vt:lpstr>
      <vt:lpstr>SPX Interface</vt:lpstr>
      <vt:lpstr>SPX Interface</vt:lpstr>
      <vt:lpstr>SimpleProc</vt:lpstr>
      <vt:lpstr>SimpleProc Interface</vt:lpstr>
      <vt:lpstr>SimpleProc Interface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144</cp:revision>
  <cp:lastPrinted>1601-01-01T00:00:00Z</cp:lastPrinted>
  <dcterms:created xsi:type="dcterms:W3CDTF">2013-10-13T20:20:40Z</dcterms:created>
  <dcterms:modified xsi:type="dcterms:W3CDTF">2013-12-08T05:43:38Z</dcterms:modified>
</cp:coreProperties>
</file>