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8"/>
  </p:notesMasterIdLst>
  <p:sldIdLst>
    <p:sldId id="298" r:id="rId2"/>
    <p:sldId id="296" r:id="rId3"/>
    <p:sldId id="283" r:id="rId4"/>
    <p:sldId id="284" r:id="rId5"/>
    <p:sldId id="294" r:id="rId6"/>
    <p:sldId id="295" r:id="rId7"/>
  </p:sldIdLst>
  <p:sldSz cx="10080625" cy="7559675"/>
  <p:notesSz cx="7772400" cy="10058400"/>
  <p:defaultTextStyle>
    <a:defPPr>
      <a:defRPr lang="en-GB"/>
    </a:defPPr>
    <a:lvl1pPr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873" indent="-285721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2881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034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187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6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1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60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717951B-8CFE-4F77-B6EE-CC51BEF17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056125-3222-4D28-8523-06423A257411}" type="slidenum">
              <a:rPr lang="en-US"/>
              <a:pPr/>
              <a:t>1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B72105-D8FF-493F-AF22-592A2340021C}" type="slidenum">
              <a:rPr lang="en-US"/>
              <a:pPr/>
              <a:t>3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B18B9-60B8-4DCD-A00F-563763630426}" type="slidenum">
              <a:rPr lang="en-US"/>
              <a:pPr/>
              <a:t>4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B18B9-60B8-4DCD-A00F-563763630426}" type="slidenum">
              <a:rPr lang="en-US"/>
              <a:pPr/>
              <a:t>5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6"/>
          <p:cNvSpPr txBox="1">
            <a:spLocks noChangeArrowheads="1"/>
          </p:cNvSpPr>
          <p:nvPr userDrawn="1"/>
        </p:nvSpPr>
        <p:spPr bwMode="auto">
          <a:xfrm>
            <a:off x="745547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4400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4" name="Picture 98" descr="coe-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6" y="5844049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3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75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19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7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1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9DB3D-6D36-41B1-B5D6-2DA40B15D957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DFFBC-B96E-4EAC-8CEB-87D62222C7F4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5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65145"/>
            <a:ext cx="9373581" cy="104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81088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571" y="1581088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84392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84AFF7D5-ED32-469E-AE03-B2BE430A2C76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151CC-9FFB-45BB-85D5-86C032FD1458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6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E247-B1FD-4E10-A830-90BE8839EAFA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9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31090-283B-4803-B6E6-2392E23CA510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F867D-4FC8-4C6E-BAA9-48BEA6027CB2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40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5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4119" name="Rectangle 151"/>
          <p:cNvSpPr>
            <a:spLocks noChangeArrowheads="1"/>
          </p:cNvSpPr>
          <p:nvPr userDrawn="1"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5" name="Rectangle 157"/>
          <p:cNvSpPr>
            <a:spLocks noChangeArrowheads="1"/>
          </p:cNvSpPr>
          <p:nvPr userDrawn="1"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7" name="Rectangle 159"/>
          <p:cNvSpPr>
            <a:spLocks noChangeArrowheads="1"/>
          </p:cNvSpPr>
          <p:nvPr userDrawn="1"/>
        </p:nvSpPr>
        <p:spPr bwMode="auto">
          <a:xfrm>
            <a:off x="11112" y="7326936"/>
            <a:ext cx="6884873" cy="224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SCHOOL OF COMPUTER SCIENCE | GEORGIA </a:t>
            </a: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84128" name="Rectangle 160"/>
          <p:cNvSpPr>
            <a:spLocks noChangeArrowheads="1"/>
          </p:cNvSpPr>
          <p:nvPr userDrawn="1"/>
        </p:nvSpPr>
        <p:spPr bwMode="auto">
          <a:xfrm>
            <a:off x="0" y="1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064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9299" y="7265987"/>
            <a:ext cx="392113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0397" rIns="0" bIns="503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FFFFFF"/>
                </a:solidFill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fld id="{6D5DE730-85A1-43BF-B6EE-EC72C0E83D27}" type="slidenum">
              <a:rPr lang="en-US" smtClean="0">
                <a:latin typeface="Tahoma" pitchFamily="34" charset="0"/>
                <a:ea typeface="ＭＳ Ｐゴシック" charset="-128"/>
              </a:rPr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en-US" dirty="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774112" y="7297737"/>
            <a:ext cx="84728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FFFFFF"/>
                </a:solidFill>
              </a:rPr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1909223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972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240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2218" indent="-194240" algn="l" rtl="0" eaLnBrk="0" fontAlgn="base" hangingPunct="0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50197" indent="-19424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8176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7908" indent="-1837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41879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5851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9822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53794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9" y="346075"/>
            <a:ext cx="9070975" cy="1171575"/>
          </a:xfrm>
          <a:ln/>
        </p:spPr>
        <p:txBody>
          <a:bodyPr tIns="38804"/>
          <a:lstStyle/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/>
              <a:t>Back-end Timing Models</a:t>
            </a: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503239" y="1768476"/>
            <a:ext cx="9070975" cy="4989513"/>
          </a:xfrm>
          <a:ln/>
        </p:spPr>
        <p:txBody>
          <a:bodyPr/>
          <a:lstStyle/>
          <a:p>
            <a:pPr marL="431755" indent="-323816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Core Models</a:t>
            </a:r>
          </a:p>
          <a:p>
            <a:pPr marL="431755" indent="-323816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Interconnection Network</a:t>
            </a:r>
          </a:p>
          <a:p>
            <a:pPr marL="431755" indent="-323816">
              <a:spcBef>
                <a:spcPts val="1800"/>
              </a:spcBef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/>
              <a:t>Memory System</a:t>
            </a:r>
          </a:p>
          <a:p>
            <a:pPr marL="809694" lvl="1" indent="-323816"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/>
              <a:t>Coherence Cache</a:t>
            </a:r>
          </a:p>
          <a:p>
            <a:pPr marL="809694" lvl="1" indent="-323816"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/>
              <a:t>DRAM Controller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22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1"/>
            <a:ext cx="9373581" cy="677220"/>
          </a:xfrm>
        </p:spPr>
        <p:txBody>
          <a:bodyPr/>
          <a:lstStyle/>
          <a:p>
            <a:r>
              <a:rPr lang="en-US" dirty="0" smtClean="0">
                <a:effectLst/>
              </a:rPr>
              <a:t>The Network Simulator - IRIS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10" y="4199820"/>
            <a:ext cx="9912615" cy="2721132"/>
          </a:xfrm>
        </p:spPr>
        <p:txBody>
          <a:bodyPr/>
          <a:lstStyle/>
          <a:p>
            <a:r>
              <a:rPr lang="en-US" dirty="0" smtClean="0">
                <a:effectLst/>
              </a:rPr>
              <a:t>Basic router/switch designed to enable design space exploration</a:t>
            </a:r>
          </a:p>
          <a:p>
            <a:pPr lvl="1"/>
            <a:r>
              <a:rPr lang="en-US" sz="2000" dirty="0"/>
              <a:t>Ease of changing VC &amp; switch allocators, buffering, routing function, selection functions, etc. </a:t>
            </a:r>
          </a:p>
          <a:p>
            <a:pPr>
              <a:spcBef>
                <a:spcPts val="1323"/>
              </a:spcBef>
            </a:pPr>
            <a:r>
              <a:rPr lang="en-US" dirty="0" smtClean="0">
                <a:effectLst/>
              </a:rPr>
              <a:t>Topology generators for </a:t>
            </a:r>
            <a:r>
              <a:rPr lang="en-US" dirty="0" smtClean="0"/>
              <a:t>Ring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effectLst/>
              </a:rPr>
              <a:t>Tori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You can write your own</a:t>
            </a:r>
            <a:endParaRPr lang="en-US" dirty="0" smtClean="0">
              <a:effectLst/>
            </a:endParaRPr>
          </a:p>
        </p:txBody>
      </p:sp>
      <p:pic>
        <p:nvPicPr>
          <p:cNvPr id="5" name="Picture 6" descr="C:\Documents and Settings\Mitch\Desktop\rou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2" y="938303"/>
            <a:ext cx="4189454" cy="317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9443586" y="7288263"/>
            <a:ext cx="637039" cy="2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r"/>
            <a:fld id="{644C7418-DC1C-4619-A5FC-8F0FCE3AFA75}" type="slidenum">
              <a:rPr lang="en-US" sz="1100" b="1"/>
              <a:pPr algn="r"/>
              <a:t>2</a:t>
            </a:fld>
            <a:endParaRPr 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49912" y="1112837"/>
            <a:ext cx="4038600" cy="262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38" indent="-323816">
              <a:spcBef>
                <a:spcPts val="1200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V</a:t>
            </a:r>
            <a:r>
              <a:rPr lang="en-US" sz="1600" dirty="0" smtClean="0">
                <a:solidFill>
                  <a:srgbClr val="000000"/>
                </a:solidFill>
              </a:rPr>
              <a:t>irtual </a:t>
            </a:r>
            <a:r>
              <a:rPr lang="en-US" sz="1600" dirty="0">
                <a:solidFill>
                  <a:srgbClr val="000000"/>
                </a:solidFill>
              </a:rPr>
              <a:t>channels</a:t>
            </a:r>
          </a:p>
          <a:p>
            <a:pPr marL="120638" indent="-323816">
              <a:spcBef>
                <a:spcPts val="1200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ing </a:t>
            </a:r>
            <a:r>
              <a:rPr lang="en-US" sz="1600" dirty="0">
                <a:solidFill>
                  <a:srgbClr val="000000"/>
                </a:solidFill>
              </a:rPr>
              <a:t>and torus</a:t>
            </a:r>
          </a:p>
          <a:p>
            <a:pPr marL="120638" indent="-323816">
              <a:spcBef>
                <a:spcPts val="1200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equest</a:t>
            </a:r>
            <a:r>
              <a:rPr lang="en-US" sz="1600" dirty="0">
                <a:solidFill>
                  <a:srgbClr val="000000"/>
                </a:solidFill>
              </a:rPr>
              <a:t>-reply network</a:t>
            </a:r>
          </a:p>
          <a:p>
            <a:pPr marL="120638" indent="-323816">
              <a:spcBef>
                <a:spcPts val="1200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lang="en-US" sz="1600" dirty="0" smtClean="0">
                <a:solidFill>
                  <a:srgbClr val="000000"/>
                </a:solidFill>
              </a:rPr>
              <a:t>ingle</a:t>
            </a:r>
            <a:r>
              <a:rPr lang="en-US" sz="1600" dirty="0">
                <a:solidFill>
                  <a:srgbClr val="000000"/>
                </a:solidFill>
              </a:rPr>
              <a:t>-flit </a:t>
            </a:r>
            <a:r>
              <a:rPr lang="en-US" sz="1600" dirty="0" smtClean="0">
                <a:solidFill>
                  <a:srgbClr val="000000"/>
                </a:solidFill>
              </a:rPr>
              <a:t>and </a:t>
            </a:r>
            <a:r>
              <a:rPr lang="en-US" sz="1600" dirty="0" err="1" smtClean="0">
                <a:solidFill>
                  <a:srgbClr val="000000"/>
                </a:solidFill>
              </a:rPr>
              <a:t>multiflit</a:t>
            </a:r>
            <a:r>
              <a:rPr lang="en-US" sz="1600" dirty="0" smtClean="0">
                <a:solidFill>
                  <a:srgbClr val="000000"/>
                </a:solidFill>
              </a:rPr>
              <a:t> packets</a:t>
            </a:r>
            <a:endParaRPr lang="en-US" sz="1600" dirty="0">
              <a:solidFill>
                <a:srgbClr val="000000"/>
              </a:solidFill>
            </a:endParaRPr>
          </a:p>
          <a:p>
            <a:pPr marL="120638" indent="-323816">
              <a:spcBef>
                <a:spcPts val="1200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Credit</a:t>
            </a:r>
            <a:r>
              <a:rPr lang="en-US" sz="1600" dirty="0">
                <a:solidFill>
                  <a:srgbClr val="000000"/>
                </a:solidFill>
              </a:rPr>
              <a:t>-based flow </a:t>
            </a:r>
            <a:r>
              <a:rPr lang="en-US" sz="1600" dirty="0" smtClean="0">
                <a:solidFill>
                  <a:srgbClr val="000000"/>
                </a:solidFill>
              </a:rPr>
              <a:t>control</a:t>
            </a:r>
          </a:p>
          <a:p>
            <a:pPr marL="120638" indent="-323816">
              <a:spcBef>
                <a:spcPts val="1200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Must instantiate a network interface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endParaRPr lang="en-US" sz="1600" dirty="0" err="1" smtClean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2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9" y="346077"/>
            <a:ext cx="9070975" cy="690562"/>
          </a:xfrm>
          <a:ln/>
        </p:spPr>
        <p:txBody>
          <a:bodyPr tIns="38804"/>
          <a:lstStyle/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/>
              <a:t>Iris Interface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491490" y="1112837"/>
            <a:ext cx="9070975" cy="889000"/>
          </a:xfrm>
          <a:ln/>
        </p:spPr>
        <p:txBody>
          <a:bodyPr/>
          <a:lstStyle/>
          <a:p>
            <a:pPr marL="431755" indent="-323816"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/>
              <a:t>User creates an Iris network using one of the following:</a:t>
            </a:r>
          </a:p>
        </p:txBody>
      </p:sp>
      <p:sp>
        <p:nvSpPr>
          <p:cNvPr id="30723" name="Text Box 3"/>
          <p:cNvSpPr txBox="1">
            <a:spLocks/>
          </p:cNvSpPr>
          <p:nvPr/>
        </p:nvSpPr>
        <p:spPr bwMode="auto">
          <a:xfrm>
            <a:off x="1439069" y="2106613"/>
            <a:ext cx="7123113" cy="711200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9991" tIns="51798" rIns="89991" bIns="44996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dirty="0">
                <a:solidFill>
                  <a:schemeClr val="accent2"/>
                </a:solidFill>
                <a:latin typeface="Courier 10 Pitch" pitchFamily="1" charset="0"/>
              </a:rPr>
              <a:t>template</a:t>
            </a:r>
            <a:r>
              <a:rPr lang="en-US" dirty="0">
                <a:latin typeface="Courier 10 Pitch" pitchFamily="1" charset="0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urier 10 Pitch" pitchFamily="1" charset="0"/>
              </a:rPr>
              <a:t>typename</a:t>
            </a:r>
            <a:r>
              <a:rPr lang="en-US" dirty="0">
                <a:latin typeface="Courier 10 Pitch" pitchFamily="1" charset="0"/>
              </a:rPr>
              <a:t> T&gt; Ring&lt;T&gt;* </a:t>
            </a:r>
            <a:r>
              <a:rPr lang="en-US" dirty="0" err="1">
                <a:latin typeface="Courier 10 Pitch" pitchFamily="1" charset="0"/>
              </a:rPr>
              <a:t>create_ring</a:t>
            </a:r>
            <a:r>
              <a:rPr lang="en-US" dirty="0">
                <a:latin typeface="Courier 10 Pitch" pitchFamily="1" charset="0"/>
              </a:rPr>
              <a:t>();</a:t>
            </a:r>
          </a:p>
          <a:p>
            <a:pPr>
              <a:lnSpc>
                <a:spcPct val="97000"/>
              </a:lnSpc>
            </a:pPr>
            <a:r>
              <a:rPr lang="en-US" dirty="0">
                <a:solidFill>
                  <a:schemeClr val="accent2"/>
                </a:solidFill>
                <a:latin typeface="Courier 10 Pitch" pitchFamily="1" charset="0"/>
              </a:rPr>
              <a:t>templat</a:t>
            </a:r>
            <a:r>
              <a:rPr lang="en-US" dirty="0">
                <a:latin typeface="Courier 10 Pitch" pitchFamily="1" charset="0"/>
              </a:rPr>
              <a:t>e&lt;</a:t>
            </a:r>
            <a:r>
              <a:rPr lang="en-US" dirty="0" err="1">
                <a:solidFill>
                  <a:schemeClr val="accent2"/>
                </a:solidFill>
                <a:latin typeface="Courier 10 Pitch" pitchFamily="1" charset="0"/>
              </a:rPr>
              <a:t>typenam</a:t>
            </a:r>
            <a:r>
              <a:rPr lang="en-US" dirty="0" err="1">
                <a:latin typeface="Courier 10 Pitch" pitchFamily="1" charset="0"/>
              </a:rPr>
              <a:t>e</a:t>
            </a:r>
            <a:r>
              <a:rPr lang="en-US" dirty="0">
                <a:latin typeface="Courier 10 Pitch" pitchFamily="1" charset="0"/>
              </a:rPr>
              <a:t> T&gt; Torus&lt;T&gt;* </a:t>
            </a:r>
            <a:r>
              <a:rPr lang="en-US" dirty="0" err="1">
                <a:latin typeface="Courier 10 Pitch" pitchFamily="1" charset="0"/>
              </a:rPr>
              <a:t>create_torus</a:t>
            </a:r>
            <a:r>
              <a:rPr lang="en-US" dirty="0">
                <a:latin typeface="Courier 10 Pitch" pitchFamily="1" charset="0"/>
              </a:rPr>
              <a:t>();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65139" y="3094038"/>
            <a:ext cx="90709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1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en-US" sz="2800" dirty="0"/>
              <a:t>parameters:</a:t>
            </a:r>
          </a:p>
          <a:p>
            <a:pPr lvl="1">
              <a:lnSpc>
                <a:spcPct val="97000"/>
              </a:lnSpc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dirty="0">
                <a:latin typeface="Courier 10 Pitch" pitchFamily="1" charset="0"/>
              </a:rPr>
              <a:t>Clock&amp; </a:t>
            </a:r>
            <a:r>
              <a:rPr lang="en-US" dirty="0" err="1">
                <a:latin typeface="Courier 10 Pitch" pitchFamily="1" charset="0"/>
              </a:rPr>
              <a:t>clk</a:t>
            </a:r>
            <a:r>
              <a:rPr lang="en-US" dirty="0"/>
              <a:t> – clock for the network</a:t>
            </a:r>
          </a:p>
          <a:p>
            <a:pPr lvl="1">
              <a:lnSpc>
                <a:spcPct val="97000"/>
              </a:lnSpc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dirty="0" err="1">
                <a:latin typeface="Courier 10 Pitch" pitchFamily="1" charset="0"/>
              </a:rPr>
              <a:t>ring_init_params</a:t>
            </a:r>
            <a:r>
              <a:rPr lang="en-US" dirty="0">
                <a:latin typeface="Courier 10 Pitch" pitchFamily="1" charset="0"/>
              </a:rPr>
              <a:t>*</a:t>
            </a:r>
            <a:r>
              <a:rPr lang="en-US" dirty="0"/>
              <a:t> or </a:t>
            </a:r>
            <a:r>
              <a:rPr lang="en-US" dirty="0" err="1">
                <a:latin typeface="Courier 10 Pitch" pitchFamily="1" charset="0"/>
              </a:rPr>
              <a:t>torus_init_params</a:t>
            </a:r>
            <a:r>
              <a:rPr lang="en-US" dirty="0">
                <a:latin typeface="Courier 10 Pitch" pitchFamily="1" charset="0"/>
              </a:rPr>
              <a:t>*</a:t>
            </a:r>
            <a:r>
              <a:rPr lang="en-US" dirty="0"/>
              <a:t> - parameters for the ring or torus</a:t>
            </a:r>
          </a:p>
          <a:p>
            <a:pPr lvl="1"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dirty="0" err="1"/>
              <a:t>Terminal_to_net_mapping</a:t>
            </a:r>
            <a:r>
              <a:rPr lang="en-US" dirty="0"/>
              <a:t>* - object that maps terminal address to network address</a:t>
            </a:r>
          </a:p>
          <a:p>
            <a:pPr lvl="1"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dirty="0" err="1"/>
              <a:t>SimulatedLen</a:t>
            </a:r>
            <a:r>
              <a:rPr lang="en-US" dirty="0"/>
              <a:t>&lt;T&gt;* - object that computes a packet's simulated length</a:t>
            </a:r>
          </a:p>
          <a:p>
            <a:pPr lvl="1"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dirty="0" err="1"/>
              <a:t>VnetAssign</a:t>
            </a:r>
            <a:r>
              <a:rPr lang="en-US" dirty="0"/>
              <a:t>&lt;T&gt;* - object that determines a packet's virtual network</a:t>
            </a:r>
          </a:p>
          <a:p>
            <a:pPr lvl="1"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ni_credit_type</a:t>
            </a:r>
            <a:r>
              <a:rPr lang="en-US" dirty="0"/>
              <a:t> – type of credit messages between NI and terminal</a:t>
            </a:r>
          </a:p>
          <a:p>
            <a:pPr lvl="1">
              <a:spcAft>
                <a:spcPts val="600"/>
              </a:spcAft>
              <a:buSzPct val="45000"/>
              <a:buFont typeface="Wingdings" charset="2"/>
              <a:buChar char=""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&gt;* </a:t>
            </a:r>
            <a:r>
              <a:rPr lang="en-US" dirty="0" err="1"/>
              <a:t>node_lp</a:t>
            </a:r>
            <a:r>
              <a:rPr lang="en-US" dirty="0"/>
              <a:t> – LP assignment of the routers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3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9" y="346075"/>
            <a:ext cx="9070975" cy="1171575"/>
          </a:xfrm>
          <a:ln/>
        </p:spPr>
        <p:txBody>
          <a:bodyPr tIns="38804"/>
          <a:lstStyle/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/>
              <a:t>Iris Interface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503239" y="1768476"/>
            <a:ext cx="9070975" cy="2620962"/>
          </a:xfrm>
          <a:ln/>
        </p:spPr>
        <p:txBody>
          <a:bodyPr/>
          <a:lstStyle/>
          <a:p>
            <a:pPr marL="431755" indent="-323816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/>
              <a:t>NIs and routers are created internally</a:t>
            </a:r>
          </a:p>
          <a:p>
            <a:pPr marL="431755" indent="-323816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/>
              <a:t>NIs and routers are registered to the clock internally</a:t>
            </a:r>
          </a:p>
          <a:p>
            <a:pPr marL="431755" indent="-323816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/>
              <a:t>NIs can be accessed through </a:t>
            </a:r>
            <a:r>
              <a:rPr lang="en-US" dirty="0" err="1"/>
              <a:t>get_interface_id</a:t>
            </a:r>
            <a:r>
              <a:rPr lang="en-US" dirty="0"/>
              <a:t>(), or </a:t>
            </a:r>
            <a:r>
              <a:rPr lang="en-US" dirty="0" err="1">
                <a:solidFill>
                  <a:srgbClr val="0000FF"/>
                </a:solidFill>
              </a:rPr>
              <a:t>get_interfaces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pPr marL="431755" indent="-323816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/>
              <a:t>Each NI can connect to one terminal (e.g., cache)</a:t>
            </a:r>
          </a:p>
          <a:p>
            <a:pPr marL="431755" indent="-323816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/>
              <a:t>Router is encapsulated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4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9" y="346075"/>
            <a:ext cx="9070975" cy="1171575"/>
          </a:xfrm>
          <a:ln/>
        </p:spPr>
        <p:txBody>
          <a:bodyPr tIns="38804"/>
          <a:lstStyle/>
          <a:p>
            <a:pPr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/>
              <a:t>Iris </a:t>
            </a:r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504825" y="1722438"/>
            <a:ext cx="9070975" cy="1981200"/>
          </a:xfrm>
          <a:ln/>
        </p:spPr>
        <p:txBody>
          <a:bodyPr/>
          <a:lstStyle/>
          <a:p>
            <a:pPr marL="565092" indent="-457152">
              <a:buSzPct val="100000"/>
              <a:buFont typeface="Arial" pitchFamily="34" charset="0"/>
              <a:buChar char="•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/>
              <a:t>A template class:</a:t>
            </a:r>
          </a:p>
          <a:p>
            <a:pPr marL="943030" lvl="1" indent="-457152">
              <a:buSzPct val="100000"/>
              <a:buFont typeface="Arial" pitchFamily="34" charset="0"/>
              <a:buChar char="•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emplate&lt;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T&gt;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GenNetworkInterface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43030" lvl="1" indent="-457152">
              <a:buSzPct val="100000"/>
              <a:buFont typeface="Arial" pitchFamily="34" charset="0"/>
              <a:buChar char="•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/>
              <a:t>T is the type of packets sent to the network</a:t>
            </a:r>
          </a:p>
          <a:p>
            <a:pPr marL="565092" indent="-457152">
              <a:buSzPct val="100000"/>
              <a:buFont typeface="Arial" pitchFamily="34" charset="0"/>
              <a:buChar char="•"/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dirty="0" smtClean="0"/>
              <a:t>Network packet interface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3551237"/>
            <a:ext cx="2286000" cy="248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5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53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Execution Model and System Architecture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Multicore Emulator Front-End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</a:rPr>
              <a:t>Component Models</a:t>
            </a:r>
          </a:p>
          <a:p>
            <a:pPr lvl="1"/>
            <a:r>
              <a:rPr lang="en-US" dirty="0" smtClean="0"/>
              <a:t>Cores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Network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Memory System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Building and Running Manifold Simulations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Physical Modeling: Energy Introspector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Some Example Simulators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6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62618"/>
      </p:ext>
    </p:extLst>
  </p:cSld>
  <p:clrMapOvr>
    <a:masterClrMapping/>
  </p:clrMapOvr>
</p:sld>
</file>

<file path=ppt/theme/theme1.xml><?xml version="1.0" encoding="utf-8"?>
<a:theme xmlns:a="http://schemas.openxmlformats.org/drawingml/2006/main" name="1_Balanc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080808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6189</TotalTime>
  <Words>281</Words>
  <Application>Microsoft Office PowerPoint</Application>
  <PresentationFormat>Custom</PresentationFormat>
  <Paragraphs>62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1_Balance</vt:lpstr>
      <vt:lpstr>Back-end Timing Models</vt:lpstr>
      <vt:lpstr>The Network Simulator - IRIS</vt:lpstr>
      <vt:lpstr>Iris Interface</vt:lpstr>
      <vt:lpstr>Iris Interface</vt:lpstr>
      <vt:lpstr>Iris Network Interface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Parallel Simulation of Multicore Systems with Manifold</dc:title>
  <dc:creator>jwang</dc:creator>
  <cp:lastModifiedBy>CASL</cp:lastModifiedBy>
  <cp:revision>144</cp:revision>
  <cp:lastPrinted>1601-01-01T00:00:00Z</cp:lastPrinted>
  <dcterms:created xsi:type="dcterms:W3CDTF">2013-10-13T20:20:40Z</dcterms:created>
  <dcterms:modified xsi:type="dcterms:W3CDTF">2013-12-08T05:53:37Z</dcterms:modified>
</cp:coreProperties>
</file>