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2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0080625" cy="7559675"/>
  <p:notesSz cx="7772400" cy="10058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2040" y="-11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sorterViewPr>
    <p:cViewPr>
      <p:scale>
        <a:sx n="200" d="100"/>
        <a:sy n="200" d="100"/>
      </p:scale>
      <p:origin x="0" y="0"/>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0"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smtClean="0"/>
          </a:p>
        </p:txBody>
      </p:sp>
      <p:sp>
        <p:nvSpPr>
          <p:cNvPr id="2051"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endParaRPr lang="en-US"/>
          </a:p>
        </p:txBody>
      </p:sp>
      <p:sp>
        <p:nvSpPr>
          <p:cNvPr id="2052"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endParaRPr lang="en-US"/>
          </a:p>
        </p:txBody>
      </p:sp>
      <p:sp>
        <p:nvSpPr>
          <p:cNvPr id="2053"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endParaRPr lang="en-US"/>
          </a:p>
        </p:txBody>
      </p:sp>
      <p:sp>
        <p:nvSpPr>
          <p:cNvPr id="2054"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tabLst>
                <a:tab pos="723900" algn="l"/>
                <a:tab pos="1447800" algn="l"/>
                <a:tab pos="2171700" algn="l"/>
                <a:tab pos="2895600" algn="l"/>
              </a:tabLst>
              <a:defRPr sz="1400">
                <a:solidFill>
                  <a:srgbClr val="000000"/>
                </a:solidFill>
                <a:latin typeface="Times New Roman" pitchFamily="16" charset="0"/>
                <a:ea typeface="DejaVu Sans" charset="0"/>
                <a:cs typeface="DejaVu Sans" charset="0"/>
              </a:defRPr>
            </a:lvl1pPr>
          </a:lstStyle>
          <a:p>
            <a:fld id="{B717951B-8CFE-4F77-B6EE-CC51BEF17AF5}" type="slidenum">
              <a:rPr lang="en-US"/>
              <a:pPr/>
              <a:t>‹#›</a:t>
            </a:fld>
            <a:endParaRPr lang="en-US"/>
          </a:p>
        </p:txBody>
      </p:sp>
    </p:spTree>
    <p:extLst>
      <p:ext uri="{BB962C8B-B14F-4D97-AF65-F5344CB8AC3E}">
        <p14:creationId xmlns:p14="http://schemas.microsoft.com/office/powerpoint/2010/main" val="1970129212"/>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FAAD024-FE72-4811-A784-5D37FBBF379B}" type="slidenum">
              <a:rPr lang="en-US"/>
              <a:pPr/>
              <a:t>1</a:t>
            </a:fld>
            <a:endParaRPr lang="en-US"/>
          </a:p>
        </p:txBody>
      </p:sp>
      <p:sp>
        <p:nvSpPr>
          <p:cNvPr id="7372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0" name="Rectangle 2"/>
          <p:cNvSpPr txBox="1">
            <a:spLocks noGrp="1" noChangeArrowheads="1"/>
          </p:cNvSpPr>
          <p:nvPr>
            <p:ph type="body" idx="1"/>
          </p:nvPr>
        </p:nvSpPr>
        <p:spPr bwMode="auto">
          <a:xfrm>
            <a:off x="777875" y="4776788"/>
            <a:ext cx="6218238" cy="4435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FAAD024-FE72-4811-A784-5D37FBBF379B}" type="slidenum">
              <a:rPr lang="en-US"/>
              <a:pPr/>
              <a:t>12</a:t>
            </a:fld>
            <a:endParaRPr lang="en-US"/>
          </a:p>
        </p:txBody>
      </p:sp>
      <p:sp>
        <p:nvSpPr>
          <p:cNvPr id="7372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0" name="Rectangle 2"/>
          <p:cNvSpPr txBox="1">
            <a:spLocks noGrp="1" noChangeArrowheads="1"/>
          </p:cNvSpPr>
          <p:nvPr>
            <p:ph type="body" idx="1"/>
          </p:nvPr>
        </p:nvSpPr>
        <p:spPr bwMode="auto">
          <a:xfrm>
            <a:off x="777875" y="4776788"/>
            <a:ext cx="6218238" cy="4435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FAAD024-FE72-4811-A784-5D37FBBF379B}" type="slidenum">
              <a:rPr lang="en-US"/>
              <a:pPr/>
              <a:t>13</a:t>
            </a:fld>
            <a:endParaRPr lang="en-US"/>
          </a:p>
        </p:txBody>
      </p:sp>
      <p:sp>
        <p:nvSpPr>
          <p:cNvPr id="7372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0" name="Rectangle 2"/>
          <p:cNvSpPr txBox="1">
            <a:spLocks noGrp="1" noChangeArrowheads="1"/>
          </p:cNvSpPr>
          <p:nvPr>
            <p:ph type="body" idx="1"/>
          </p:nvPr>
        </p:nvSpPr>
        <p:spPr bwMode="auto">
          <a:xfrm>
            <a:off x="777875" y="4776788"/>
            <a:ext cx="6218238" cy="4435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FAAD024-FE72-4811-A784-5D37FBBF379B}" type="slidenum">
              <a:rPr lang="en-US"/>
              <a:pPr/>
              <a:t>14</a:t>
            </a:fld>
            <a:endParaRPr lang="en-US"/>
          </a:p>
        </p:txBody>
      </p:sp>
      <p:sp>
        <p:nvSpPr>
          <p:cNvPr id="7372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0" name="Rectangle 2"/>
          <p:cNvSpPr txBox="1">
            <a:spLocks noGrp="1" noChangeArrowheads="1"/>
          </p:cNvSpPr>
          <p:nvPr>
            <p:ph type="body" idx="1"/>
          </p:nvPr>
        </p:nvSpPr>
        <p:spPr bwMode="auto">
          <a:xfrm>
            <a:off x="777875" y="4776788"/>
            <a:ext cx="6218238" cy="4435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FAAD024-FE72-4811-A784-5D37FBBF379B}" type="slidenum">
              <a:rPr lang="en-US"/>
              <a:pPr/>
              <a:t>15</a:t>
            </a:fld>
            <a:endParaRPr lang="en-US"/>
          </a:p>
        </p:txBody>
      </p:sp>
      <p:sp>
        <p:nvSpPr>
          <p:cNvPr id="7372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0" name="Rectangle 2"/>
          <p:cNvSpPr txBox="1">
            <a:spLocks noGrp="1" noChangeArrowheads="1"/>
          </p:cNvSpPr>
          <p:nvPr>
            <p:ph type="body" idx="1"/>
          </p:nvPr>
        </p:nvSpPr>
        <p:spPr bwMode="auto">
          <a:xfrm>
            <a:off x="777875" y="4776788"/>
            <a:ext cx="6218238" cy="4435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FAAD024-FE72-4811-A784-5D37FBBF379B}" type="slidenum">
              <a:rPr lang="en-US"/>
              <a:pPr/>
              <a:t>16</a:t>
            </a:fld>
            <a:endParaRPr lang="en-US"/>
          </a:p>
        </p:txBody>
      </p:sp>
      <p:sp>
        <p:nvSpPr>
          <p:cNvPr id="7372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0" name="Rectangle 2"/>
          <p:cNvSpPr txBox="1">
            <a:spLocks noGrp="1" noChangeArrowheads="1"/>
          </p:cNvSpPr>
          <p:nvPr>
            <p:ph type="body" idx="1"/>
          </p:nvPr>
        </p:nvSpPr>
        <p:spPr bwMode="auto">
          <a:xfrm>
            <a:off x="777875" y="4776788"/>
            <a:ext cx="6218238" cy="4435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FAAD024-FE72-4811-A784-5D37FBBF379B}" type="slidenum">
              <a:rPr lang="en-US"/>
              <a:pPr/>
              <a:t>17</a:t>
            </a:fld>
            <a:endParaRPr lang="en-US"/>
          </a:p>
        </p:txBody>
      </p:sp>
      <p:sp>
        <p:nvSpPr>
          <p:cNvPr id="7372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0" name="Rectangle 2"/>
          <p:cNvSpPr txBox="1">
            <a:spLocks noGrp="1" noChangeArrowheads="1"/>
          </p:cNvSpPr>
          <p:nvPr>
            <p:ph type="body" idx="1"/>
          </p:nvPr>
        </p:nvSpPr>
        <p:spPr bwMode="auto">
          <a:xfrm>
            <a:off x="777875" y="4776788"/>
            <a:ext cx="6218238" cy="4435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FAAD024-FE72-4811-A784-5D37FBBF379B}" type="slidenum">
              <a:rPr lang="en-US"/>
              <a:pPr/>
              <a:t>18</a:t>
            </a:fld>
            <a:endParaRPr lang="en-US"/>
          </a:p>
        </p:txBody>
      </p:sp>
      <p:sp>
        <p:nvSpPr>
          <p:cNvPr id="7372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0" name="Rectangle 2"/>
          <p:cNvSpPr txBox="1">
            <a:spLocks noGrp="1" noChangeArrowheads="1"/>
          </p:cNvSpPr>
          <p:nvPr>
            <p:ph type="body" idx="1"/>
          </p:nvPr>
        </p:nvSpPr>
        <p:spPr bwMode="auto">
          <a:xfrm>
            <a:off x="777875" y="4776788"/>
            <a:ext cx="6218238" cy="4435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FAAD024-FE72-4811-A784-5D37FBBF379B}" type="slidenum">
              <a:rPr lang="en-US"/>
              <a:pPr/>
              <a:t>19</a:t>
            </a:fld>
            <a:endParaRPr lang="en-US"/>
          </a:p>
        </p:txBody>
      </p:sp>
      <p:sp>
        <p:nvSpPr>
          <p:cNvPr id="73729" name="Rectangle 1"/>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0" name="Rectangle 2"/>
          <p:cNvSpPr txBox="1">
            <a:spLocks noGrp="1" noChangeArrowheads="1"/>
          </p:cNvSpPr>
          <p:nvPr>
            <p:ph type="body" idx="1"/>
          </p:nvPr>
        </p:nvSpPr>
        <p:spPr bwMode="auto">
          <a:xfrm>
            <a:off x="777875" y="4776788"/>
            <a:ext cx="6218238" cy="4435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Text Box 96"/>
          <p:cNvSpPr txBox="1">
            <a:spLocks noChangeArrowheads="1"/>
          </p:cNvSpPr>
          <p:nvPr userDrawn="1"/>
        </p:nvSpPr>
        <p:spPr bwMode="auto">
          <a:xfrm>
            <a:off x="745547" y="4768545"/>
            <a:ext cx="8530029" cy="871220"/>
          </a:xfrm>
          <a:prstGeom prst="rect">
            <a:avLst/>
          </a:prstGeom>
          <a:noFill/>
          <a:ln w="9525" algn="ctr">
            <a:noFill/>
            <a:miter lim="800000"/>
            <a:headEnd/>
            <a:tailEnd/>
          </a:ln>
          <a:effectLst/>
        </p:spPr>
        <p:txBody>
          <a:bodyPr lIns="100794" tIns="50397" rIns="100794" bIns="50397">
            <a:spAutoFit/>
          </a:bodyPr>
          <a:lstStyle/>
          <a:p>
            <a:pPr algn="ctr" defTabSz="914400" eaLnBrk="0">
              <a:lnSpc>
                <a:spcPct val="100000"/>
              </a:lnSpc>
              <a:buClrTx/>
              <a:buSzTx/>
              <a:buFontTx/>
              <a:buNone/>
            </a:pPr>
            <a:endParaRPr lang="en-US" sz="2000" i="1">
              <a:solidFill>
                <a:srgbClr val="FFFFFF"/>
              </a:solidFill>
              <a:effectLst>
                <a:outerShdw blurRad="38100" dist="38100" dir="2700000" algn="tl">
                  <a:srgbClr val="C0C0C0"/>
                </a:outerShdw>
              </a:effectLst>
              <a:latin typeface="Tahoma" pitchFamily="34" charset="0"/>
              <a:ea typeface="ＭＳ Ｐゴシック" charset="-128"/>
            </a:endParaRPr>
          </a:p>
          <a:p>
            <a:pPr defTabSz="914400" eaLnBrk="0">
              <a:lnSpc>
                <a:spcPct val="100000"/>
              </a:lnSpc>
              <a:spcBef>
                <a:spcPct val="50000"/>
              </a:spcBef>
              <a:buClrTx/>
              <a:buSzTx/>
              <a:buFontTx/>
              <a:buNone/>
            </a:pPr>
            <a:endParaRPr lang="en-US" sz="2000">
              <a:solidFill>
                <a:srgbClr val="FFFFFF"/>
              </a:solidFill>
              <a:latin typeface="Tahoma" pitchFamily="34" charset="0"/>
              <a:ea typeface="ＭＳ Ｐゴシック" charset="-128"/>
            </a:endParaRPr>
          </a:p>
        </p:txBody>
      </p:sp>
      <p:pic>
        <p:nvPicPr>
          <p:cNvPr id="4" name="Picture 98" descr="coe-black"/>
          <p:cNvPicPr>
            <a:picLocks noChangeAspect="1" noChangeArrowheads="1"/>
          </p:cNvPicPr>
          <p:nvPr userDrawn="1"/>
        </p:nvPicPr>
        <p:blipFill>
          <a:blip r:embed="rId2" cstate="print"/>
          <a:srcRect/>
          <a:stretch>
            <a:fillRect/>
          </a:stretch>
        </p:blipFill>
        <p:spPr bwMode="auto">
          <a:xfrm>
            <a:off x="3314706" y="5844049"/>
            <a:ext cx="3314706" cy="944959"/>
          </a:xfrm>
          <a:prstGeom prst="rect">
            <a:avLst/>
          </a:prstGeom>
          <a:noFill/>
          <a:ln w="9525">
            <a:noFill/>
            <a:miter lim="800000"/>
            <a:headEnd/>
            <a:tailEnd/>
          </a:ln>
        </p:spPr>
      </p:pic>
      <p:sp>
        <p:nvSpPr>
          <p:cNvPr id="85032" name="Rectangle 40"/>
          <p:cNvSpPr>
            <a:spLocks noGrp="1" noChangeArrowheads="1"/>
          </p:cNvSpPr>
          <p:nvPr>
            <p:ph type="ctrTitle"/>
          </p:nvPr>
        </p:nvSpPr>
        <p:spPr>
          <a:xfrm>
            <a:off x="390275" y="3069368"/>
            <a:ext cx="9214321" cy="671971"/>
          </a:xfrm>
        </p:spPr>
        <p:txBody>
          <a:bodyPr anchorCtr="1">
            <a:spAutoFit/>
          </a:bodyPr>
          <a:lstStyle>
            <a:lvl1pPr algn="ctr">
              <a:defRPr sz="3700" b="1"/>
            </a:lvl1pPr>
          </a:lstStyle>
          <a:p>
            <a:r>
              <a:rPr lang="en-US"/>
              <a:t>Click to edit Master title style</a:t>
            </a:r>
          </a:p>
        </p:txBody>
      </p:sp>
    </p:spTree>
    <p:extLst>
      <p:ext uri="{BB962C8B-B14F-4D97-AF65-F5344CB8AC3E}">
        <p14:creationId xmlns:p14="http://schemas.microsoft.com/office/powerpoint/2010/main" val="655772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6"/>
          <p:cNvSpPr>
            <a:spLocks noGrp="1" noChangeArrowheads="1"/>
          </p:cNvSpPr>
          <p:nvPr>
            <p:ph type="sldNum" sz="quarter" idx="10"/>
          </p:nvPr>
        </p:nvSpPr>
        <p:spPr>
          <a:ln/>
        </p:spPr>
        <p:txBody>
          <a:bodyPr/>
          <a:lstStyle>
            <a:lvl1pPr>
              <a:defRPr/>
            </a:lvl1pPr>
          </a:lstStyle>
          <a:p>
            <a:fld id="{7F1C7716-A23E-4FED-BCBC-DE78F5A51459}" type="slidenum">
              <a:rPr lang="en-US">
                <a:solidFill>
                  <a:srgbClr val="E5FFFF"/>
                </a:solidFill>
              </a:rPr>
              <a:pPr/>
              <a:t>‹#›</a:t>
            </a:fld>
            <a:endParaRPr lang="en-US">
              <a:solidFill>
                <a:srgbClr val="E5FFFF"/>
              </a:solidFill>
            </a:endParaRPr>
          </a:p>
        </p:txBody>
      </p:sp>
    </p:spTree>
    <p:extLst>
      <p:ext uri="{BB962C8B-B14F-4D97-AF65-F5344CB8AC3E}">
        <p14:creationId xmlns:p14="http://schemas.microsoft.com/office/powerpoint/2010/main" val="1778988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20460" y="246740"/>
            <a:ext cx="2345145" cy="66707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3275" y="246740"/>
            <a:ext cx="6869175" cy="66707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6"/>
          <p:cNvSpPr>
            <a:spLocks noGrp="1" noChangeArrowheads="1"/>
          </p:cNvSpPr>
          <p:nvPr>
            <p:ph type="sldNum" sz="quarter" idx="10"/>
          </p:nvPr>
        </p:nvSpPr>
        <p:spPr>
          <a:ln/>
        </p:spPr>
        <p:txBody>
          <a:bodyPr/>
          <a:lstStyle>
            <a:lvl1pPr>
              <a:defRPr/>
            </a:lvl1pPr>
          </a:lstStyle>
          <a:p>
            <a:fld id="{6177B074-621D-407B-8869-C84D2D885BFD}" type="slidenum">
              <a:rPr lang="en-US">
                <a:solidFill>
                  <a:srgbClr val="E5FFFF"/>
                </a:solidFill>
              </a:rPr>
              <a:pPr/>
              <a:t>‹#›</a:t>
            </a:fld>
            <a:endParaRPr lang="en-US">
              <a:solidFill>
                <a:srgbClr val="E5FFFF"/>
              </a:solidFill>
            </a:endParaRPr>
          </a:p>
        </p:txBody>
      </p:sp>
    </p:spTree>
    <p:extLst>
      <p:ext uri="{BB962C8B-B14F-4D97-AF65-F5344CB8AC3E}">
        <p14:creationId xmlns:p14="http://schemas.microsoft.com/office/powerpoint/2010/main" val="4041423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effectLst/>
              </a:defRPr>
            </a:lvl1pPr>
            <a:lvl2pPr>
              <a:defRPr>
                <a:effectLst/>
              </a:defRPr>
            </a:lvl2pPr>
            <a:lvl3pPr>
              <a:defRPr>
                <a:effectLst/>
              </a:defRPr>
            </a:lvl3pPr>
            <a:lvl4pPr>
              <a:defRPr>
                <a:effectLst/>
              </a:defRPr>
            </a:lvl4pPr>
            <a:lvl5pPr>
              <a:defRPr>
                <a:effect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96"/>
          <p:cNvSpPr>
            <a:spLocks noGrp="1" noChangeArrowheads="1"/>
          </p:cNvSpPr>
          <p:nvPr>
            <p:ph type="sldNum" sz="quarter" idx="10"/>
          </p:nvPr>
        </p:nvSpPr>
        <p:spPr>
          <a:ln/>
        </p:spPr>
        <p:txBody>
          <a:bodyPr/>
          <a:lstStyle>
            <a:lvl1pPr>
              <a:defRPr/>
            </a:lvl1pPr>
          </a:lstStyle>
          <a:p>
            <a:fld id="{5789DB3D-6D36-41B1-B5D6-2DA40B15D957}" type="slidenum">
              <a:rPr lang="en-US">
                <a:solidFill>
                  <a:srgbClr val="E5FFFF"/>
                </a:solidFill>
              </a:rPr>
              <a:pPr/>
              <a:t>‹#›</a:t>
            </a:fld>
            <a:endParaRPr lang="en-US">
              <a:solidFill>
                <a:srgbClr val="E5FFFF"/>
              </a:solidFill>
            </a:endParaRPr>
          </a:p>
        </p:txBody>
      </p:sp>
    </p:spTree>
    <p:extLst>
      <p:ext uri="{BB962C8B-B14F-4D97-AF65-F5344CB8AC3E}">
        <p14:creationId xmlns:p14="http://schemas.microsoft.com/office/powerpoint/2010/main" val="180464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300" y="4857792"/>
            <a:ext cx="8568531" cy="1501435"/>
          </a:xfrm>
        </p:spPr>
        <p:txBody>
          <a:bodyPr anchor="t"/>
          <a:lstStyle>
            <a:lvl1pPr algn="l">
              <a:defRPr sz="4400" b="1" cap="all"/>
            </a:lvl1pPr>
          </a:lstStyle>
          <a:p>
            <a:r>
              <a:rPr lang="en-US" smtClean="0"/>
              <a:t>Click to edit Master title style</a:t>
            </a:r>
            <a:endParaRPr lang="en-US"/>
          </a:p>
        </p:txBody>
      </p:sp>
      <p:sp>
        <p:nvSpPr>
          <p:cNvPr id="3" name="Text Placeholder 2"/>
          <p:cNvSpPr>
            <a:spLocks noGrp="1"/>
          </p:cNvSpPr>
          <p:nvPr>
            <p:ph type="body" idx="1"/>
          </p:nvPr>
        </p:nvSpPr>
        <p:spPr>
          <a:xfrm>
            <a:off x="796300" y="3204114"/>
            <a:ext cx="8568531" cy="1653678"/>
          </a:xfrm>
        </p:spPr>
        <p:txBody>
          <a:bodyPr anchor="b"/>
          <a:lstStyle>
            <a:lvl1pPr marL="0" indent="0">
              <a:buNone/>
              <a:defRPr sz="2200"/>
            </a:lvl1pPr>
            <a:lvl2pPr marL="503972" indent="0">
              <a:buNone/>
              <a:defRPr sz="2000"/>
            </a:lvl2pPr>
            <a:lvl3pPr marL="1007943" indent="0">
              <a:buNone/>
              <a:defRPr sz="1800"/>
            </a:lvl3pPr>
            <a:lvl4pPr marL="1511915" indent="0">
              <a:buNone/>
              <a:defRPr sz="1500"/>
            </a:lvl4pPr>
            <a:lvl5pPr marL="2015886" indent="0">
              <a:buNone/>
              <a:defRPr sz="1500"/>
            </a:lvl5pPr>
            <a:lvl6pPr marL="2519858" indent="0">
              <a:buNone/>
              <a:defRPr sz="1500"/>
            </a:lvl6pPr>
            <a:lvl7pPr marL="3023829" indent="0">
              <a:buNone/>
              <a:defRPr sz="1500"/>
            </a:lvl7pPr>
            <a:lvl8pPr marL="3527801" indent="0">
              <a:buNone/>
              <a:defRPr sz="1500"/>
            </a:lvl8pPr>
            <a:lvl9pPr marL="4031772" indent="0">
              <a:buNone/>
              <a:defRPr sz="1500"/>
            </a:lvl9pPr>
          </a:lstStyle>
          <a:p>
            <a:pPr lvl="0"/>
            <a:r>
              <a:rPr lang="en-US" smtClean="0"/>
              <a:t>Click to edit Master text styles</a:t>
            </a:r>
          </a:p>
        </p:txBody>
      </p:sp>
      <p:sp>
        <p:nvSpPr>
          <p:cNvPr id="4" name="Rectangle 96"/>
          <p:cNvSpPr>
            <a:spLocks noGrp="1" noChangeArrowheads="1"/>
          </p:cNvSpPr>
          <p:nvPr>
            <p:ph type="sldNum" sz="quarter" idx="10"/>
          </p:nvPr>
        </p:nvSpPr>
        <p:spPr>
          <a:ln/>
        </p:spPr>
        <p:txBody>
          <a:bodyPr/>
          <a:lstStyle>
            <a:lvl1pPr>
              <a:defRPr/>
            </a:lvl1pPr>
          </a:lstStyle>
          <a:p>
            <a:fld id="{A4EDFFBC-B96E-4EAC-8CEB-87D62222C7F4}" type="slidenum">
              <a:rPr lang="en-US">
                <a:solidFill>
                  <a:srgbClr val="E5FFFF"/>
                </a:solidFill>
              </a:rPr>
              <a:pPr/>
              <a:t>‹#›</a:t>
            </a:fld>
            <a:endParaRPr lang="en-US">
              <a:solidFill>
                <a:srgbClr val="E5FFFF"/>
              </a:solidFill>
            </a:endParaRPr>
          </a:p>
        </p:txBody>
      </p:sp>
    </p:spTree>
    <p:extLst>
      <p:ext uri="{BB962C8B-B14F-4D97-AF65-F5344CB8AC3E}">
        <p14:creationId xmlns:p14="http://schemas.microsoft.com/office/powerpoint/2010/main" val="3084689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3274" y="1562683"/>
            <a:ext cx="4606286" cy="5354770"/>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57571" y="1562683"/>
            <a:ext cx="4608035" cy="5354770"/>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6"/>
          <p:cNvSpPr>
            <a:spLocks noGrp="1" noChangeArrowheads="1"/>
          </p:cNvSpPr>
          <p:nvPr>
            <p:ph type="sldNum" sz="quarter" idx="10"/>
          </p:nvPr>
        </p:nvSpPr>
        <p:spPr>
          <a:ln/>
        </p:spPr>
        <p:txBody>
          <a:bodyPr/>
          <a:lstStyle>
            <a:lvl1pPr>
              <a:defRPr/>
            </a:lvl1pPr>
          </a:lstStyle>
          <a:p>
            <a:fld id="{84AFF7D5-ED32-469E-AE03-B2BE430A2C76}" type="slidenum">
              <a:rPr lang="en-US">
                <a:solidFill>
                  <a:srgbClr val="E5FFFF"/>
                </a:solidFill>
              </a:rPr>
              <a:pPr/>
              <a:t>‹#›</a:t>
            </a:fld>
            <a:endParaRPr lang="en-US">
              <a:solidFill>
                <a:srgbClr val="E5FFFF"/>
              </a:solidFill>
            </a:endParaRPr>
          </a:p>
        </p:txBody>
      </p:sp>
    </p:spTree>
    <p:extLst>
      <p:ext uri="{BB962C8B-B14F-4D97-AF65-F5344CB8AC3E}">
        <p14:creationId xmlns:p14="http://schemas.microsoft.com/office/powerpoint/2010/main" val="1684011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031" y="302737"/>
            <a:ext cx="9072563" cy="1259946"/>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031" y="1692178"/>
            <a:ext cx="4454027" cy="705219"/>
          </a:xfrm>
        </p:spPr>
        <p:txBody>
          <a:bodyPr anchor="b"/>
          <a:lstStyle>
            <a:lvl1pPr marL="0" indent="0">
              <a:buNone/>
              <a:defRPr sz="2600" b="1"/>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4031" y="2397397"/>
            <a:ext cx="4454027" cy="4355563"/>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0818" y="1692178"/>
            <a:ext cx="4455776" cy="705219"/>
          </a:xfrm>
        </p:spPr>
        <p:txBody>
          <a:bodyPr anchor="b"/>
          <a:lstStyle>
            <a:lvl1pPr marL="0" indent="0">
              <a:buNone/>
              <a:defRPr sz="2600" b="1"/>
            </a:lvl1pPr>
            <a:lvl2pPr marL="503972" indent="0">
              <a:buNone/>
              <a:defRPr sz="2200" b="1"/>
            </a:lvl2pPr>
            <a:lvl3pPr marL="1007943" indent="0">
              <a:buNone/>
              <a:defRPr sz="2000" b="1"/>
            </a:lvl3pPr>
            <a:lvl4pPr marL="1511915" indent="0">
              <a:buNone/>
              <a:defRPr sz="1800" b="1"/>
            </a:lvl4pPr>
            <a:lvl5pPr marL="2015886" indent="0">
              <a:buNone/>
              <a:defRPr sz="1800" b="1"/>
            </a:lvl5pPr>
            <a:lvl6pPr marL="2519858" indent="0">
              <a:buNone/>
              <a:defRPr sz="1800" b="1"/>
            </a:lvl6pPr>
            <a:lvl7pPr marL="3023829" indent="0">
              <a:buNone/>
              <a:defRPr sz="1800" b="1"/>
            </a:lvl7pPr>
            <a:lvl8pPr marL="3527801" indent="0">
              <a:buNone/>
              <a:defRPr sz="1800" b="1"/>
            </a:lvl8pPr>
            <a:lvl9pPr marL="4031772"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20818" y="2397397"/>
            <a:ext cx="4455776" cy="4355563"/>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6"/>
          <p:cNvSpPr>
            <a:spLocks noGrp="1" noChangeArrowheads="1"/>
          </p:cNvSpPr>
          <p:nvPr>
            <p:ph type="sldNum" sz="quarter" idx="10"/>
          </p:nvPr>
        </p:nvSpPr>
        <p:spPr>
          <a:ln/>
        </p:spPr>
        <p:txBody>
          <a:bodyPr/>
          <a:lstStyle>
            <a:lvl1pPr>
              <a:defRPr/>
            </a:lvl1pPr>
          </a:lstStyle>
          <a:p>
            <a:fld id="{B86151CC-9FFB-45BB-85D5-86C032FD1458}" type="slidenum">
              <a:rPr lang="en-US">
                <a:solidFill>
                  <a:srgbClr val="E5FFFF"/>
                </a:solidFill>
              </a:rPr>
              <a:pPr/>
              <a:t>‹#›</a:t>
            </a:fld>
            <a:endParaRPr lang="en-US">
              <a:solidFill>
                <a:srgbClr val="E5FFFF"/>
              </a:solidFill>
            </a:endParaRPr>
          </a:p>
        </p:txBody>
      </p:sp>
    </p:spTree>
    <p:extLst>
      <p:ext uri="{BB962C8B-B14F-4D97-AF65-F5344CB8AC3E}">
        <p14:creationId xmlns:p14="http://schemas.microsoft.com/office/powerpoint/2010/main" val="560028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6"/>
          <p:cNvSpPr>
            <a:spLocks noGrp="1" noChangeArrowheads="1"/>
          </p:cNvSpPr>
          <p:nvPr>
            <p:ph type="sldNum" sz="quarter" idx="10"/>
          </p:nvPr>
        </p:nvSpPr>
        <p:spPr>
          <a:ln/>
        </p:spPr>
        <p:txBody>
          <a:bodyPr/>
          <a:lstStyle>
            <a:lvl1pPr>
              <a:defRPr/>
            </a:lvl1pPr>
          </a:lstStyle>
          <a:p>
            <a:fld id="{749B7D15-C262-4ED0-9E5E-CF4A35BB834D}" type="slidenum">
              <a:rPr lang="en-US">
                <a:solidFill>
                  <a:srgbClr val="E5FFFF"/>
                </a:solidFill>
              </a:rPr>
              <a:pPr/>
              <a:t>‹#›</a:t>
            </a:fld>
            <a:endParaRPr lang="en-US">
              <a:solidFill>
                <a:srgbClr val="E5FFFF"/>
              </a:solidFill>
            </a:endParaRPr>
          </a:p>
        </p:txBody>
      </p:sp>
    </p:spTree>
    <p:extLst>
      <p:ext uri="{BB962C8B-B14F-4D97-AF65-F5344CB8AC3E}">
        <p14:creationId xmlns:p14="http://schemas.microsoft.com/office/powerpoint/2010/main" val="1800085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6"/>
          <p:cNvSpPr>
            <a:spLocks noGrp="1" noChangeArrowheads="1"/>
          </p:cNvSpPr>
          <p:nvPr>
            <p:ph type="sldNum" sz="quarter" idx="10"/>
          </p:nvPr>
        </p:nvSpPr>
        <p:spPr>
          <a:ln/>
        </p:spPr>
        <p:txBody>
          <a:bodyPr/>
          <a:lstStyle>
            <a:lvl1pPr>
              <a:defRPr/>
            </a:lvl1pPr>
          </a:lstStyle>
          <a:p>
            <a:fld id="{5898E247-B1FD-4E10-A830-90BE8839EAFA}" type="slidenum">
              <a:rPr lang="en-US">
                <a:solidFill>
                  <a:srgbClr val="E5FFFF"/>
                </a:solidFill>
              </a:rPr>
              <a:pPr/>
              <a:t>‹#›</a:t>
            </a:fld>
            <a:endParaRPr lang="en-US">
              <a:solidFill>
                <a:srgbClr val="E5FFFF"/>
              </a:solidFill>
            </a:endParaRPr>
          </a:p>
        </p:txBody>
      </p:sp>
    </p:spTree>
    <p:extLst>
      <p:ext uri="{BB962C8B-B14F-4D97-AF65-F5344CB8AC3E}">
        <p14:creationId xmlns:p14="http://schemas.microsoft.com/office/powerpoint/2010/main" val="803597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032" y="300987"/>
            <a:ext cx="3316456" cy="1280945"/>
          </a:xfrm>
        </p:spPr>
        <p:txBody>
          <a:bodyPr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41245" y="300988"/>
            <a:ext cx="5635349" cy="6451973"/>
          </a:xfrm>
        </p:spPr>
        <p:txBody>
          <a:bodyPr/>
          <a:lstStyle>
            <a:lvl1pPr>
              <a:defRPr sz="3500"/>
            </a:lvl1pPr>
            <a:lvl2pPr>
              <a:defRPr sz="31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032" y="1581933"/>
            <a:ext cx="3316456" cy="5171028"/>
          </a:xfrm>
        </p:spPr>
        <p:txBody>
          <a:bodyPr/>
          <a:lstStyle>
            <a:lvl1pPr marL="0" indent="0">
              <a:buNone/>
              <a:defRPr sz="1500"/>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lvl="0"/>
            <a:r>
              <a:rPr lang="en-US" smtClean="0"/>
              <a:t>Click to edit Master text styles</a:t>
            </a:r>
          </a:p>
        </p:txBody>
      </p:sp>
      <p:sp>
        <p:nvSpPr>
          <p:cNvPr id="5" name="Rectangle 96"/>
          <p:cNvSpPr>
            <a:spLocks noGrp="1" noChangeArrowheads="1"/>
          </p:cNvSpPr>
          <p:nvPr>
            <p:ph type="sldNum" sz="quarter" idx="10"/>
          </p:nvPr>
        </p:nvSpPr>
        <p:spPr>
          <a:ln/>
        </p:spPr>
        <p:txBody>
          <a:bodyPr/>
          <a:lstStyle>
            <a:lvl1pPr>
              <a:defRPr/>
            </a:lvl1pPr>
          </a:lstStyle>
          <a:p>
            <a:fld id="{AA831090-283B-4803-B6E6-2392E23CA510}" type="slidenum">
              <a:rPr lang="en-US">
                <a:solidFill>
                  <a:srgbClr val="E5FFFF"/>
                </a:solidFill>
              </a:rPr>
              <a:pPr/>
              <a:t>‹#›</a:t>
            </a:fld>
            <a:endParaRPr lang="en-US">
              <a:solidFill>
                <a:srgbClr val="E5FFFF"/>
              </a:solidFill>
            </a:endParaRPr>
          </a:p>
        </p:txBody>
      </p:sp>
    </p:spTree>
    <p:extLst>
      <p:ext uri="{BB962C8B-B14F-4D97-AF65-F5344CB8AC3E}">
        <p14:creationId xmlns:p14="http://schemas.microsoft.com/office/powerpoint/2010/main" val="440748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5873" y="5291772"/>
            <a:ext cx="6048375" cy="624724"/>
          </a:xfrm>
        </p:spPr>
        <p:txBody>
          <a:bodyPr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75873" y="675471"/>
            <a:ext cx="6048375" cy="4535805"/>
          </a:xfrm>
        </p:spPr>
        <p:txBody>
          <a:bodyPr/>
          <a:lstStyle>
            <a:lvl1pPr marL="0" indent="0">
              <a:buNone/>
              <a:defRPr sz="3500"/>
            </a:lvl1pPr>
            <a:lvl2pPr marL="503972" indent="0">
              <a:buNone/>
              <a:defRPr sz="3100"/>
            </a:lvl2pPr>
            <a:lvl3pPr marL="1007943" indent="0">
              <a:buNone/>
              <a:defRPr sz="2600"/>
            </a:lvl3pPr>
            <a:lvl4pPr marL="1511915" indent="0">
              <a:buNone/>
              <a:defRPr sz="2200"/>
            </a:lvl4pPr>
            <a:lvl5pPr marL="2015886" indent="0">
              <a:buNone/>
              <a:defRPr sz="2200"/>
            </a:lvl5pPr>
            <a:lvl6pPr marL="2519858" indent="0">
              <a:buNone/>
              <a:defRPr sz="2200"/>
            </a:lvl6pPr>
            <a:lvl7pPr marL="3023829" indent="0">
              <a:buNone/>
              <a:defRPr sz="2200"/>
            </a:lvl7pPr>
            <a:lvl8pPr marL="3527801" indent="0">
              <a:buNone/>
              <a:defRPr sz="2200"/>
            </a:lvl8pPr>
            <a:lvl9pPr marL="4031772" indent="0">
              <a:buNone/>
              <a:defRPr sz="2200"/>
            </a:lvl9pPr>
          </a:lstStyle>
          <a:p>
            <a:pPr lvl="0"/>
            <a:endParaRPr lang="en-US" noProof="0" smtClean="0"/>
          </a:p>
        </p:txBody>
      </p:sp>
      <p:sp>
        <p:nvSpPr>
          <p:cNvPr id="4" name="Text Placeholder 3"/>
          <p:cNvSpPr>
            <a:spLocks noGrp="1"/>
          </p:cNvSpPr>
          <p:nvPr>
            <p:ph type="body" sz="half" idx="2"/>
          </p:nvPr>
        </p:nvSpPr>
        <p:spPr>
          <a:xfrm>
            <a:off x="1975873" y="5916496"/>
            <a:ext cx="6048375" cy="887211"/>
          </a:xfrm>
        </p:spPr>
        <p:txBody>
          <a:bodyPr/>
          <a:lstStyle>
            <a:lvl1pPr marL="0" indent="0">
              <a:buNone/>
              <a:defRPr sz="1500"/>
            </a:lvl1pPr>
            <a:lvl2pPr marL="503972" indent="0">
              <a:buNone/>
              <a:defRPr sz="1300"/>
            </a:lvl2pPr>
            <a:lvl3pPr marL="1007943" indent="0">
              <a:buNone/>
              <a:defRPr sz="1100"/>
            </a:lvl3pPr>
            <a:lvl4pPr marL="1511915" indent="0">
              <a:buNone/>
              <a:defRPr sz="1000"/>
            </a:lvl4pPr>
            <a:lvl5pPr marL="2015886" indent="0">
              <a:buNone/>
              <a:defRPr sz="1000"/>
            </a:lvl5pPr>
            <a:lvl6pPr marL="2519858" indent="0">
              <a:buNone/>
              <a:defRPr sz="1000"/>
            </a:lvl6pPr>
            <a:lvl7pPr marL="3023829" indent="0">
              <a:buNone/>
              <a:defRPr sz="1000"/>
            </a:lvl7pPr>
            <a:lvl8pPr marL="3527801" indent="0">
              <a:buNone/>
              <a:defRPr sz="1000"/>
            </a:lvl8pPr>
            <a:lvl9pPr marL="4031772" indent="0">
              <a:buNone/>
              <a:defRPr sz="1000"/>
            </a:lvl9pPr>
          </a:lstStyle>
          <a:p>
            <a:pPr lvl="0"/>
            <a:r>
              <a:rPr lang="en-US" smtClean="0"/>
              <a:t>Click to edit Master text styles</a:t>
            </a:r>
          </a:p>
        </p:txBody>
      </p:sp>
      <p:sp>
        <p:nvSpPr>
          <p:cNvPr id="5" name="Rectangle 96"/>
          <p:cNvSpPr>
            <a:spLocks noGrp="1" noChangeArrowheads="1"/>
          </p:cNvSpPr>
          <p:nvPr>
            <p:ph type="sldNum" sz="quarter" idx="10"/>
          </p:nvPr>
        </p:nvSpPr>
        <p:spPr>
          <a:ln/>
        </p:spPr>
        <p:txBody>
          <a:bodyPr/>
          <a:lstStyle>
            <a:lvl1pPr>
              <a:defRPr/>
            </a:lvl1pPr>
          </a:lstStyle>
          <a:p>
            <a:fld id="{13FF867D-4FC8-4C6E-BAA9-48BEA6027CB2}" type="slidenum">
              <a:rPr lang="en-US">
                <a:solidFill>
                  <a:srgbClr val="E5FFFF"/>
                </a:solidFill>
              </a:rPr>
              <a:pPr/>
              <a:t>‹#›</a:t>
            </a:fld>
            <a:endParaRPr lang="en-US">
              <a:solidFill>
                <a:srgbClr val="E5FFFF"/>
              </a:solidFill>
            </a:endParaRPr>
          </a:p>
        </p:txBody>
      </p:sp>
    </p:spTree>
    <p:extLst>
      <p:ext uri="{BB962C8B-B14F-4D97-AF65-F5344CB8AC3E}">
        <p14:creationId xmlns:p14="http://schemas.microsoft.com/office/powerpoint/2010/main" val="145397158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005" name="Rectangle 37"/>
          <p:cNvSpPr>
            <a:spLocks noGrp="1" noChangeArrowheads="1"/>
          </p:cNvSpPr>
          <p:nvPr>
            <p:ph type="title"/>
          </p:nvPr>
        </p:nvSpPr>
        <p:spPr bwMode="auto">
          <a:xfrm>
            <a:off x="388524" y="246740"/>
            <a:ext cx="9373581" cy="1044705"/>
          </a:xfrm>
          <a:prstGeom prst="rect">
            <a:avLst/>
          </a:prstGeom>
          <a:noFill/>
          <a:ln w="9525">
            <a:noFill/>
            <a:miter lim="800000"/>
            <a:headEnd/>
            <a:tailEnd/>
          </a:ln>
          <a:effectLst/>
        </p:spPr>
        <p:txBody>
          <a:bodyPr vert="horz" wrap="square" lIns="100794" tIns="50397" rIns="100794" bIns="50397" numCol="1" anchor="ctr" anchorCtr="0" compatLnSpc="1">
            <a:prstTxWarp prst="textNoShape">
              <a:avLst/>
            </a:prstTxWarp>
          </a:bodyPr>
          <a:lstStyle/>
          <a:p>
            <a:pPr lvl="0"/>
            <a:r>
              <a:rPr lang="en-US" dirty="0" smtClean="0"/>
              <a:t>Click to edit Master title style</a:t>
            </a:r>
          </a:p>
        </p:txBody>
      </p:sp>
      <p:sp>
        <p:nvSpPr>
          <p:cNvPr id="84006" name="Rectangle 38"/>
          <p:cNvSpPr>
            <a:spLocks noGrp="1" noChangeArrowheads="1"/>
          </p:cNvSpPr>
          <p:nvPr>
            <p:ph type="body" idx="1"/>
          </p:nvPr>
        </p:nvSpPr>
        <p:spPr bwMode="auto">
          <a:xfrm>
            <a:off x="383275" y="1562683"/>
            <a:ext cx="9382331" cy="5354770"/>
          </a:xfrm>
          <a:prstGeom prst="rect">
            <a:avLst/>
          </a:prstGeom>
          <a:noFill/>
          <a:ln w="9525">
            <a:noFill/>
            <a:miter lim="800000"/>
            <a:headEnd/>
            <a:tailEnd/>
          </a:ln>
          <a:effectLst/>
        </p:spPr>
        <p:txBody>
          <a:bodyPr vert="horz" wrap="square" lIns="100794" tIns="50397" rIns="100794" bIns="50397"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4119" name="Rectangle 151"/>
          <p:cNvSpPr>
            <a:spLocks noChangeArrowheads="1"/>
          </p:cNvSpPr>
          <p:nvPr userDrawn="1"/>
        </p:nvSpPr>
        <p:spPr bwMode="auto">
          <a:xfrm>
            <a:off x="8713791" y="7302437"/>
            <a:ext cx="1366834" cy="257238"/>
          </a:xfrm>
          <a:prstGeom prst="rect">
            <a:avLst/>
          </a:prstGeom>
          <a:solidFill>
            <a:srgbClr val="366AA4"/>
          </a:solidFill>
          <a:ln w="9525">
            <a:noFill/>
            <a:miter lim="800000"/>
            <a:headEnd/>
            <a:tailEnd/>
          </a:ln>
          <a:effectLst>
            <a:outerShdw blurRad="63500" dist="12700" algn="ctr" rotWithShape="0">
              <a:srgbClr val="000000">
                <a:alpha val="74998"/>
              </a:srgbClr>
            </a:outerShdw>
          </a:effectLst>
        </p:spPr>
        <p:txBody>
          <a:bodyPr wrap="none" lIns="100794" tIns="50397" rIns="100794" bIns="50397" anchor="ctr"/>
          <a:lstStyle/>
          <a:p>
            <a:pPr algn="ctr" defTabSz="914400" eaLnBrk="0">
              <a:lnSpc>
                <a:spcPct val="100000"/>
              </a:lnSpc>
              <a:buClrTx/>
              <a:buSzTx/>
              <a:buFontTx/>
              <a:buNone/>
              <a:defRPr/>
            </a:pPr>
            <a:endParaRPr lang="en-US" sz="1300">
              <a:solidFill>
                <a:srgbClr val="080808"/>
              </a:solidFill>
              <a:latin typeface="Tahoma" pitchFamily="34" charset="0"/>
              <a:ea typeface="ＭＳ Ｐゴシック" charset="-128"/>
            </a:endParaRPr>
          </a:p>
        </p:txBody>
      </p:sp>
      <p:sp>
        <p:nvSpPr>
          <p:cNvPr id="84125" name="Rectangle 157"/>
          <p:cNvSpPr>
            <a:spLocks noChangeArrowheads="1"/>
          </p:cNvSpPr>
          <p:nvPr userDrawn="1"/>
        </p:nvSpPr>
        <p:spPr bwMode="auto">
          <a:xfrm>
            <a:off x="0" y="7302437"/>
            <a:ext cx="8722541" cy="257238"/>
          </a:xfrm>
          <a:prstGeom prst="rect">
            <a:avLst/>
          </a:prstGeom>
          <a:gradFill rotWithShape="1">
            <a:gsLst>
              <a:gs pos="0">
                <a:srgbClr val="002448">
                  <a:gamma/>
                  <a:shade val="46275"/>
                  <a:invGamma/>
                </a:srgbClr>
              </a:gs>
              <a:gs pos="100000">
                <a:srgbClr val="002448"/>
              </a:gs>
            </a:gsLst>
            <a:lin ang="0" scaled="1"/>
          </a:gradFill>
          <a:ln w="9525" algn="ctr">
            <a:noFill/>
            <a:miter lim="800000"/>
            <a:headEnd/>
            <a:tailEnd/>
          </a:ln>
          <a:effectLst/>
        </p:spPr>
        <p:txBody>
          <a:bodyPr wrap="none" lIns="100794" tIns="50397" rIns="100794" bIns="50397" anchor="ctr"/>
          <a:lstStyle/>
          <a:p>
            <a:pPr algn="ctr" defTabSz="914400" eaLnBrk="0">
              <a:lnSpc>
                <a:spcPct val="100000"/>
              </a:lnSpc>
              <a:buClrTx/>
              <a:buSzTx/>
              <a:buFontTx/>
              <a:buNone/>
              <a:defRPr/>
            </a:pPr>
            <a:endParaRPr lang="en-US" sz="1300">
              <a:solidFill>
                <a:srgbClr val="080808"/>
              </a:solidFill>
              <a:latin typeface="Tahoma" pitchFamily="34" charset="0"/>
              <a:ea typeface="ＭＳ Ｐゴシック" charset="-128"/>
            </a:endParaRPr>
          </a:p>
        </p:txBody>
      </p:sp>
      <p:sp>
        <p:nvSpPr>
          <p:cNvPr id="84127" name="Rectangle 159"/>
          <p:cNvSpPr>
            <a:spLocks noChangeArrowheads="1"/>
          </p:cNvSpPr>
          <p:nvPr userDrawn="1"/>
        </p:nvSpPr>
        <p:spPr bwMode="auto">
          <a:xfrm>
            <a:off x="11112" y="7326936"/>
            <a:ext cx="6884873" cy="224889"/>
          </a:xfrm>
          <a:prstGeom prst="rect">
            <a:avLst/>
          </a:prstGeom>
          <a:noFill/>
          <a:ln w="9525" algn="ctr">
            <a:noFill/>
            <a:miter lim="800000"/>
            <a:headEnd/>
            <a:tailEnd/>
          </a:ln>
          <a:effectLst/>
        </p:spPr>
        <p:txBody>
          <a:bodyPr wrap="none" lIns="100794" tIns="50397" rIns="100794" bIns="50397">
            <a:spAutoFit/>
          </a:bodyPr>
          <a:lstStyle/>
          <a:p>
            <a:pPr algn="l" defTabSz="914400" hangingPunct="1">
              <a:lnSpc>
                <a:spcPct val="100000"/>
              </a:lnSpc>
              <a:buClrTx/>
              <a:buSzTx/>
              <a:buFontTx/>
              <a:buNone/>
              <a:defRPr/>
            </a:pPr>
            <a:r>
              <a:rPr lang="en-US" sz="800" dirty="0">
                <a:solidFill>
                  <a:srgbClr val="E5FFFF"/>
                </a:solidFill>
                <a:ea typeface="ＭＳ Ｐゴシック" charset="-128"/>
              </a:rPr>
              <a:t>SCHOOL OF ELECTRICAL AND COMPUTER ENGINEERING | </a:t>
            </a:r>
            <a:r>
              <a:rPr lang="en-US" sz="800" dirty="0" smtClean="0">
                <a:solidFill>
                  <a:srgbClr val="E5FFFF"/>
                </a:solidFill>
                <a:ea typeface="ＭＳ Ｐゴシック" charset="-128"/>
              </a:rPr>
              <a:t>SCHOOL</a:t>
            </a:r>
            <a:r>
              <a:rPr lang="en-US" sz="800" baseline="0" dirty="0" smtClean="0">
                <a:solidFill>
                  <a:srgbClr val="E5FFFF"/>
                </a:solidFill>
                <a:ea typeface="ＭＳ Ｐゴシック" charset="-128"/>
              </a:rPr>
              <a:t> OF COMPUTER SCIENCE | </a:t>
            </a:r>
            <a:r>
              <a:rPr lang="en-US" sz="800" dirty="0" smtClean="0">
                <a:solidFill>
                  <a:srgbClr val="E5FFFF"/>
                </a:solidFill>
                <a:ea typeface="ＭＳ Ｐゴシック" charset="-128"/>
              </a:rPr>
              <a:t>GEORGIA </a:t>
            </a:r>
            <a:r>
              <a:rPr lang="en-US" sz="800" dirty="0">
                <a:solidFill>
                  <a:srgbClr val="E5FFFF"/>
                </a:solidFill>
                <a:ea typeface="ＭＳ Ｐゴシック" charset="-128"/>
              </a:rPr>
              <a:t>INSTITUTE OF TECHNOLOGY</a:t>
            </a:r>
          </a:p>
        </p:txBody>
      </p:sp>
      <p:sp>
        <p:nvSpPr>
          <p:cNvPr id="84128" name="Rectangle 160"/>
          <p:cNvSpPr>
            <a:spLocks noChangeArrowheads="1"/>
          </p:cNvSpPr>
          <p:nvPr userDrawn="1"/>
        </p:nvSpPr>
        <p:spPr bwMode="auto">
          <a:xfrm>
            <a:off x="0" y="1"/>
            <a:ext cx="10080625" cy="255489"/>
          </a:xfrm>
          <a:prstGeom prst="rect">
            <a:avLst/>
          </a:prstGeom>
          <a:gradFill rotWithShape="1">
            <a:gsLst>
              <a:gs pos="0">
                <a:srgbClr val="002448"/>
              </a:gs>
              <a:gs pos="100000">
                <a:schemeClr val="bg2"/>
              </a:gs>
            </a:gsLst>
            <a:lin ang="0" scaled="1"/>
          </a:gradFill>
          <a:ln w="9525" algn="ctr">
            <a:noFill/>
            <a:miter lim="800000"/>
            <a:headEnd/>
            <a:tailEnd/>
          </a:ln>
          <a:effectLst/>
        </p:spPr>
        <p:txBody>
          <a:bodyPr wrap="none" lIns="100794" tIns="50397" rIns="100794" bIns="50397" anchor="ctr"/>
          <a:lstStyle/>
          <a:p>
            <a:pPr algn="ctr" defTabSz="914400" eaLnBrk="0">
              <a:lnSpc>
                <a:spcPct val="100000"/>
              </a:lnSpc>
              <a:buClrTx/>
              <a:buSzTx/>
              <a:buFontTx/>
              <a:buNone/>
              <a:defRPr/>
            </a:pPr>
            <a:endParaRPr lang="en-US" sz="1300">
              <a:solidFill>
                <a:srgbClr val="080808"/>
              </a:solidFill>
              <a:latin typeface="Tahoma" pitchFamily="34" charset="0"/>
              <a:ea typeface="ＭＳ Ｐゴシック" charset="-128"/>
            </a:endParaRPr>
          </a:p>
        </p:txBody>
      </p:sp>
      <p:sp>
        <p:nvSpPr>
          <p:cNvPr id="84064" name="Rectangle 96"/>
          <p:cNvSpPr>
            <a:spLocks noGrp="1" noChangeArrowheads="1"/>
          </p:cNvSpPr>
          <p:nvPr>
            <p:ph type="sldNum" sz="quarter" idx="4"/>
          </p:nvPr>
        </p:nvSpPr>
        <p:spPr bwMode="auto">
          <a:xfrm>
            <a:off x="9639299" y="7265987"/>
            <a:ext cx="392113" cy="234490"/>
          </a:xfrm>
          <a:prstGeom prst="rect">
            <a:avLst/>
          </a:prstGeom>
          <a:noFill/>
          <a:ln w="9525">
            <a:noFill/>
            <a:miter lim="800000"/>
            <a:headEnd/>
            <a:tailEnd/>
          </a:ln>
          <a:effectLst/>
        </p:spPr>
        <p:txBody>
          <a:bodyPr vert="horz" wrap="square" lIns="0" tIns="50397" rIns="0" bIns="50397" numCol="1" anchor="t" anchorCtr="0" compatLnSpc="1">
            <a:prstTxWarp prst="textNoShape">
              <a:avLst/>
            </a:prstTxWarp>
          </a:bodyPr>
          <a:lstStyle>
            <a:lvl1pPr algn="r" eaLnBrk="1" hangingPunct="1">
              <a:defRPr sz="1100" b="1">
                <a:solidFill>
                  <a:srgbClr val="FFFFFF"/>
                </a:solidFill>
              </a:defRPr>
            </a:lvl1pPr>
          </a:lstStyle>
          <a:p>
            <a:pPr defTabSz="914400">
              <a:lnSpc>
                <a:spcPct val="100000"/>
              </a:lnSpc>
              <a:buClrTx/>
              <a:buSzTx/>
              <a:buFontTx/>
              <a:buNone/>
            </a:pPr>
            <a:fld id="{6D5DE730-85A1-43BF-B6EE-EC72C0E83D27}" type="slidenum">
              <a:rPr lang="en-US" smtClean="0">
                <a:latin typeface="Tahoma" pitchFamily="34" charset="0"/>
                <a:ea typeface="ＭＳ Ｐゴシック" charset="-128"/>
              </a:rPr>
              <a:pPr defTabSz="914400">
                <a:lnSpc>
                  <a:spcPct val="100000"/>
                </a:lnSpc>
                <a:buClrTx/>
                <a:buSzTx/>
                <a:buFontTx/>
                <a:buNone/>
              </a:pPr>
              <a:t>‹#›</a:t>
            </a:fld>
            <a:endParaRPr lang="en-US" dirty="0">
              <a:latin typeface="Tahoma" pitchFamily="34" charset="0"/>
              <a:ea typeface="ＭＳ Ｐゴシック" charset="-128"/>
            </a:endParaRPr>
          </a:p>
        </p:txBody>
      </p:sp>
      <p:sp>
        <p:nvSpPr>
          <p:cNvPr id="2" name="TextBox 1"/>
          <p:cNvSpPr txBox="1"/>
          <p:nvPr userDrawn="1"/>
        </p:nvSpPr>
        <p:spPr>
          <a:xfrm>
            <a:off x="8774112" y="7297737"/>
            <a:ext cx="847282" cy="237244"/>
          </a:xfrm>
          <a:prstGeom prst="rect">
            <a:avLst/>
          </a:prstGeom>
          <a:noFill/>
        </p:spPr>
        <p:txBody>
          <a:bodyPr wrap="none" rtlCol="0">
            <a:spAutoFit/>
          </a:bodyPr>
          <a:lstStyle/>
          <a:p>
            <a:r>
              <a:rPr lang="en-US" sz="1000" dirty="0" smtClean="0">
                <a:solidFill>
                  <a:schemeClr val="tx1"/>
                </a:solidFill>
              </a:rPr>
              <a:t>MANIFOLD</a:t>
            </a:r>
          </a:p>
        </p:txBody>
      </p:sp>
    </p:spTree>
    <p:extLst>
      <p:ext uri="{BB962C8B-B14F-4D97-AF65-F5344CB8AC3E}">
        <p14:creationId xmlns:p14="http://schemas.microsoft.com/office/powerpoint/2010/main" val="2733677623"/>
      </p:ext>
    </p:extLst>
  </p:cSld>
  <p:clrMap bg1="dk2" tx1="lt1" bg2="dk1"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rtl="0" eaLnBrk="0" fontAlgn="base" hangingPunct="0">
        <a:spcBef>
          <a:spcPct val="0"/>
        </a:spcBef>
        <a:spcAft>
          <a:spcPct val="0"/>
        </a:spcAft>
        <a:defRPr sz="3300">
          <a:solidFill>
            <a:srgbClr val="080808"/>
          </a:solidFill>
          <a:effectLst/>
          <a:latin typeface="+mj-lt"/>
          <a:ea typeface="ＭＳ Ｐゴシック" charset="-128"/>
          <a:cs typeface="+mj-cs"/>
        </a:defRPr>
      </a:lvl1pPr>
      <a:lvl2pPr algn="l" rtl="0" eaLnBrk="0" fontAlgn="base" hangingPunct="0">
        <a:spcBef>
          <a:spcPct val="0"/>
        </a:spcBef>
        <a:spcAft>
          <a:spcPct val="0"/>
        </a:spcAft>
        <a:defRPr sz="3300">
          <a:solidFill>
            <a:srgbClr val="080808"/>
          </a:solidFill>
          <a:effectLst>
            <a:outerShdw blurRad="38100" dist="38100" dir="2700000" algn="tl">
              <a:srgbClr val="C0C0C0"/>
            </a:outerShdw>
          </a:effectLst>
          <a:latin typeface="Arial" charset="0"/>
          <a:ea typeface="ＭＳ Ｐゴシック" charset="-128"/>
        </a:defRPr>
      </a:lvl2pPr>
      <a:lvl3pPr algn="l" rtl="0" eaLnBrk="0" fontAlgn="base" hangingPunct="0">
        <a:spcBef>
          <a:spcPct val="0"/>
        </a:spcBef>
        <a:spcAft>
          <a:spcPct val="0"/>
        </a:spcAft>
        <a:defRPr sz="3300">
          <a:solidFill>
            <a:srgbClr val="080808"/>
          </a:solidFill>
          <a:effectLst>
            <a:outerShdw blurRad="38100" dist="38100" dir="2700000" algn="tl">
              <a:srgbClr val="C0C0C0"/>
            </a:outerShdw>
          </a:effectLst>
          <a:latin typeface="Arial" charset="0"/>
          <a:ea typeface="ＭＳ Ｐゴシック" charset="-128"/>
        </a:defRPr>
      </a:lvl3pPr>
      <a:lvl4pPr algn="l" rtl="0" eaLnBrk="0" fontAlgn="base" hangingPunct="0">
        <a:spcBef>
          <a:spcPct val="0"/>
        </a:spcBef>
        <a:spcAft>
          <a:spcPct val="0"/>
        </a:spcAft>
        <a:defRPr sz="3300">
          <a:solidFill>
            <a:srgbClr val="080808"/>
          </a:solidFill>
          <a:effectLst>
            <a:outerShdw blurRad="38100" dist="38100" dir="2700000" algn="tl">
              <a:srgbClr val="C0C0C0"/>
            </a:outerShdw>
          </a:effectLst>
          <a:latin typeface="Arial" charset="0"/>
          <a:ea typeface="ＭＳ Ｐゴシック" charset="-128"/>
        </a:defRPr>
      </a:lvl4pPr>
      <a:lvl5pPr algn="l" rtl="0" eaLnBrk="0" fontAlgn="base" hangingPunct="0">
        <a:spcBef>
          <a:spcPct val="0"/>
        </a:spcBef>
        <a:spcAft>
          <a:spcPct val="0"/>
        </a:spcAft>
        <a:defRPr sz="3300">
          <a:solidFill>
            <a:srgbClr val="080808"/>
          </a:solidFill>
          <a:effectLst>
            <a:outerShdw blurRad="38100" dist="38100" dir="2700000" algn="tl">
              <a:srgbClr val="C0C0C0"/>
            </a:outerShdw>
          </a:effectLst>
          <a:latin typeface="Arial" charset="0"/>
          <a:ea typeface="ＭＳ Ｐゴシック" charset="-128"/>
        </a:defRPr>
      </a:lvl5pPr>
      <a:lvl6pPr marL="503972" algn="l" rtl="0" fontAlgn="base">
        <a:spcBef>
          <a:spcPct val="0"/>
        </a:spcBef>
        <a:spcAft>
          <a:spcPct val="0"/>
        </a:spcAft>
        <a:defRPr sz="3300">
          <a:solidFill>
            <a:srgbClr val="080808"/>
          </a:solidFill>
          <a:effectLst>
            <a:outerShdw blurRad="38100" dist="38100" dir="2700000" algn="tl">
              <a:srgbClr val="C0C0C0"/>
            </a:outerShdw>
          </a:effectLst>
          <a:latin typeface="Arial" charset="0"/>
        </a:defRPr>
      </a:lvl6pPr>
      <a:lvl7pPr marL="1007943" algn="l" rtl="0" fontAlgn="base">
        <a:spcBef>
          <a:spcPct val="0"/>
        </a:spcBef>
        <a:spcAft>
          <a:spcPct val="0"/>
        </a:spcAft>
        <a:defRPr sz="3300">
          <a:solidFill>
            <a:srgbClr val="080808"/>
          </a:solidFill>
          <a:effectLst>
            <a:outerShdw blurRad="38100" dist="38100" dir="2700000" algn="tl">
              <a:srgbClr val="C0C0C0"/>
            </a:outerShdw>
          </a:effectLst>
          <a:latin typeface="Arial" charset="0"/>
        </a:defRPr>
      </a:lvl7pPr>
      <a:lvl8pPr marL="1511915" algn="l" rtl="0" fontAlgn="base">
        <a:spcBef>
          <a:spcPct val="0"/>
        </a:spcBef>
        <a:spcAft>
          <a:spcPct val="0"/>
        </a:spcAft>
        <a:defRPr sz="3300">
          <a:solidFill>
            <a:srgbClr val="080808"/>
          </a:solidFill>
          <a:effectLst>
            <a:outerShdw blurRad="38100" dist="38100" dir="2700000" algn="tl">
              <a:srgbClr val="C0C0C0"/>
            </a:outerShdw>
          </a:effectLst>
          <a:latin typeface="Arial" charset="0"/>
        </a:defRPr>
      </a:lvl8pPr>
      <a:lvl9pPr marL="2015886" algn="l" rtl="0" fontAlgn="base">
        <a:spcBef>
          <a:spcPct val="0"/>
        </a:spcBef>
        <a:spcAft>
          <a:spcPct val="0"/>
        </a:spcAft>
        <a:defRPr sz="3300">
          <a:solidFill>
            <a:srgbClr val="080808"/>
          </a:solidFill>
          <a:effectLst>
            <a:outerShdw blurRad="38100" dist="38100" dir="2700000" algn="tl">
              <a:srgbClr val="C0C0C0"/>
            </a:outerShdw>
          </a:effectLst>
          <a:latin typeface="Arial" charset="0"/>
        </a:defRPr>
      </a:lvl9pPr>
    </p:titleStyle>
    <p:bodyStyle>
      <a:lvl1pPr marL="194240" indent="-194240" algn="l" rtl="0" eaLnBrk="0" fontAlgn="base" hangingPunct="0">
        <a:spcBef>
          <a:spcPct val="20000"/>
        </a:spcBef>
        <a:spcAft>
          <a:spcPct val="0"/>
        </a:spcAft>
        <a:buClr>
          <a:srgbClr val="000000"/>
        </a:buClr>
        <a:buSzPct val="65000"/>
        <a:buFont typeface="Wingdings" pitchFamily="2" charset="2"/>
        <a:buChar char="n"/>
        <a:defRPr sz="2600">
          <a:solidFill>
            <a:srgbClr val="080808"/>
          </a:solidFill>
          <a:effectLst/>
          <a:latin typeface="+mn-lt"/>
          <a:ea typeface="ＭＳ Ｐゴシック" charset="-128"/>
          <a:cs typeface="+mn-cs"/>
        </a:defRPr>
      </a:lvl1pPr>
      <a:lvl2pPr marL="572218" indent="-194240" algn="l" rtl="0" eaLnBrk="0" fontAlgn="base" hangingPunct="0">
        <a:spcBef>
          <a:spcPct val="20000"/>
        </a:spcBef>
        <a:spcAft>
          <a:spcPct val="0"/>
        </a:spcAft>
        <a:buClr>
          <a:srgbClr val="002448"/>
        </a:buClr>
        <a:buSzPct val="65000"/>
        <a:buFont typeface="Wingdings" pitchFamily="2" charset="2"/>
        <a:buChar char="n"/>
        <a:defRPr sz="2200">
          <a:solidFill>
            <a:srgbClr val="080808"/>
          </a:solidFill>
          <a:effectLst/>
          <a:latin typeface="+mn-lt"/>
          <a:ea typeface="ＭＳ Ｐゴシック" charset="-128"/>
        </a:defRPr>
      </a:lvl2pPr>
      <a:lvl3pPr marL="950197" indent="-194240" algn="l" rtl="0" eaLnBrk="0" fontAlgn="base" hangingPunct="0">
        <a:spcBef>
          <a:spcPct val="20000"/>
        </a:spcBef>
        <a:spcAft>
          <a:spcPct val="0"/>
        </a:spcAft>
        <a:buClr>
          <a:srgbClr val="006666"/>
        </a:buClr>
        <a:buSzPct val="65000"/>
        <a:buFont typeface="Wingdings" pitchFamily="2" charset="2"/>
        <a:buChar char="n"/>
        <a:defRPr>
          <a:solidFill>
            <a:srgbClr val="080808"/>
          </a:solidFill>
          <a:effectLst/>
          <a:latin typeface="+mn-lt"/>
          <a:ea typeface="ＭＳ Ｐゴシック" charset="-128"/>
        </a:defRPr>
      </a:lvl3pPr>
      <a:lvl4pPr marL="1328176" indent="-194240" algn="l" rtl="0" eaLnBrk="0" fontAlgn="base" hangingPunct="0">
        <a:spcBef>
          <a:spcPct val="20000"/>
        </a:spcBef>
        <a:spcAft>
          <a:spcPct val="0"/>
        </a:spcAft>
        <a:buClr>
          <a:srgbClr val="000000"/>
        </a:buClr>
        <a:buSzPct val="65000"/>
        <a:buFont typeface="Wingdings" pitchFamily="2" charset="2"/>
        <a:buChar char="n"/>
        <a:defRPr>
          <a:solidFill>
            <a:srgbClr val="080808"/>
          </a:solidFill>
          <a:effectLst/>
          <a:latin typeface="+mn-lt"/>
          <a:ea typeface="ＭＳ Ｐゴシック" charset="-128"/>
        </a:defRPr>
      </a:lvl4pPr>
      <a:lvl5pPr marL="1637908" indent="-183740" algn="l" rtl="0" eaLnBrk="0" fontAlgn="base" hangingPunct="0">
        <a:spcBef>
          <a:spcPct val="20000"/>
        </a:spcBef>
        <a:spcAft>
          <a:spcPct val="0"/>
        </a:spcAft>
        <a:buClr>
          <a:srgbClr val="000000"/>
        </a:buClr>
        <a:buSzPct val="65000"/>
        <a:buFont typeface="Wingdings" pitchFamily="2" charset="2"/>
        <a:buChar char="n"/>
        <a:defRPr>
          <a:solidFill>
            <a:srgbClr val="080808"/>
          </a:solidFill>
          <a:effectLst/>
          <a:latin typeface="+mn-lt"/>
          <a:ea typeface="ＭＳ Ｐゴシック" charset="-128"/>
        </a:defRPr>
      </a:lvl5pPr>
      <a:lvl6pPr marL="2141879" indent="-183740" algn="l" rtl="0" fontAlgn="base">
        <a:spcBef>
          <a:spcPct val="20000"/>
        </a:spcBef>
        <a:spcAft>
          <a:spcPct val="0"/>
        </a:spcAft>
        <a:buClr>
          <a:srgbClr val="000000"/>
        </a:buClr>
        <a:buSzPct val="65000"/>
        <a:buFont typeface="Wingdings" pitchFamily="2" charset="2"/>
        <a:buChar char="n"/>
        <a:defRPr>
          <a:solidFill>
            <a:srgbClr val="080808"/>
          </a:solidFill>
          <a:effectLst>
            <a:outerShdw blurRad="38100" dist="38100" dir="2700000" algn="tl">
              <a:srgbClr val="C0C0C0"/>
            </a:outerShdw>
          </a:effectLst>
          <a:latin typeface="+mn-lt"/>
        </a:defRPr>
      </a:lvl6pPr>
      <a:lvl7pPr marL="2645851" indent="-183740" algn="l" rtl="0" fontAlgn="base">
        <a:spcBef>
          <a:spcPct val="20000"/>
        </a:spcBef>
        <a:spcAft>
          <a:spcPct val="0"/>
        </a:spcAft>
        <a:buClr>
          <a:srgbClr val="000000"/>
        </a:buClr>
        <a:buSzPct val="65000"/>
        <a:buFont typeface="Wingdings" pitchFamily="2" charset="2"/>
        <a:buChar char="n"/>
        <a:defRPr>
          <a:solidFill>
            <a:srgbClr val="080808"/>
          </a:solidFill>
          <a:effectLst>
            <a:outerShdw blurRad="38100" dist="38100" dir="2700000" algn="tl">
              <a:srgbClr val="C0C0C0"/>
            </a:outerShdw>
          </a:effectLst>
          <a:latin typeface="+mn-lt"/>
        </a:defRPr>
      </a:lvl7pPr>
      <a:lvl8pPr marL="3149822" indent="-183740" algn="l" rtl="0" fontAlgn="base">
        <a:spcBef>
          <a:spcPct val="20000"/>
        </a:spcBef>
        <a:spcAft>
          <a:spcPct val="0"/>
        </a:spcAft>
        <a:buClr>
          <a:srgbClr val="000000"/>
        </a:buClr>
        <a:buSzPct val="65000"/>
        <a:buFont typeface="Wingdings" pitchFamily="2" charset="2"/>
        <a:buChar char="n"/>
        <a:defRPr>
          <a:solidFill>
            <a:srgbClr val="080808"/>
          </a:solidFill>
          <a:effectLst>
            <a:outerShdw blurRad="38100" dist="38100" dir="2700000" algn="tl">
              <a:srgbClr val="C0C0C0"/>
            </a:outerShdw>
          </a:effectLst>
          <a:latin typeface="+mn-lt"/>
        </a:defRPr>
      </a:lvl8pPr>
      <a:lvl9pPr marL="3653794" indent="-183740" algn="l" rtl="0" fontAlgn="base">
        <a:spcBef>
          <a:spcPct val="20000"/>
        </a:spcBef>
        <a:spcAft>
          <a:spcPct val="0"/>
        </a:spcAft>
        <a:buClr>
          <a:srgbClr val="000000"/>
        </a:buClr>
        <a:buSzPct val="65000"/>
        <a:buFont typeface="Wingdings" pitchFamily="2" charset="2"/>
        <a:buChar char="n"/>
        <a:defRPr>
          <a:solidFill>
            <a:srgbClr val="080808"/>
          </a:solidFill>
          <a:effectLst>
            <a:outerShdw blurRad="38100" dist="38100" dir="2700000" algn="tl">
              <a:srgbClr val="C0C0C0"/>
            </a:outerShdw>
          </a:effectLst>
          <a:latin typeface="+mn-lt"/>
        </a:defRPr>
      </a:lvl9pPr>
    </p:bodyStyle>
    <p:otherStyle>
      <a:defPPr>
        <a:defRPr lang="en-US"/>
      </a:defPPr>
      <a:lvl1pPr marL="0" algn="l" defTabSz="1007943" rtl="0" eaLnBrk="1" latinLnBrk="0" hangingPunct="1">
        <a:defRPr sz="2000" kern="1200">
          <a:solidFill>
            <a:schemeClr val="tx1"/>
          </a:solidFill>
          <a:latin typeface="+mn-lt"/>
          <a:ea typeface="+mn-ea"/>
          <a:cs typeface="+mn-cs"/>
        </a:defRPr>
      </a:lvl1pPr>
      <a:lvl2pPr marL="503972" algn="l" defTabSz="1007943" rtl="0" eaLnBrk="1" latinLnBrk="0" hangingPunct="1">
        <a:defRPr sz="2000" kern="1200">
          <a:solidFill>
            <a:schemeClr val="tx1"/>
          </a:solidFill>
          <a:latin typeface="+mn-lt"/>
          <a:ea typeface="+mn-ea"/>
          <a:cs typeface="+mn-cs"/>
        </a:defRPr>
      </a:lvl2pPr>
      <a:lvl3pPr marL="1007943" algn="l" defTabSz="1007943" rtl="0" eaLnBrk="1" latinLnBrk="0" hangingPunct="1">
        <a:defRPr sz="2000" kern="1200">
          <a:solidFill>
            <a:schemeClr val="tx1"/>
          </a:solidFill>
          <a:latin typeface="+mn-lt"/>
          <a:ea typeface="+mn-ea"/>
          <a:cs typeface="+mn-cs"/>
        </a:defRPr>
      </a:lvl3pPr>
      <a:lvl4pPr marL="1511915" algn="l" defTabSz="1007943" rtl="0" eaLnBrk="1" latinLnBrk="0" hangingPunct="1">
        <a:defRPr sz="2000" kern="1200">
          <a:solidFill>
            <a:schemeClr val="tx1"/>
          </a:solidFill>
          <a:latin typeface="+mn-lt"/>
          <a:ea typeface="+mn-ea"/>
          <a:cs typeface="+mn-cs"/>
        </a:defRPr>
      </a:lvl4pPr>
      <a:lvl5pPr marL="2015886" algn="l" defTabSz="1007943" rtl="0" eaLnBrk="1" latinLnBrk="0" hangingPunct="1">
        <a:defRPr sz="2000" kern="1200">
          <a:solidFill>
            <a:schemeClr val="tx1"/>
          </a:solidFill>
          <a:latin typeface="+mn-lt"/>
          <a:ea typeface="+mn-ea"/>
          <a:cs typeface="+mn-cs"/>
        </a:defRPr>
      </a:lvl5pPr>
      <a:lvl6pPr marL="2519858" algn="l" defTabSz="1007943" rtl="0" eaLnBrk="1" latinLnBrk="0" hangingPunct="1">
        <a:defRPr sz="2000" kern="1200">
          <a:solidFill>
            <a:schemeClr val="tx1"/>
          </a:solidFill>
          <a:latin typeface="+mn-lt"/>
          <a:ea typeface="+mn-ea"/>
          <a:cs typeface="+mn-cs"/>
        </a:defRPr>
      </a:lvl6pPr>
      <a:lvl7pPr marL="3023829" algn="l" defTabSz="1007943" rtl="0" eaLnBrk="1" latinLnBrk="0" hangingPunct="1">
        <a:defRPr sz="2000" kern="1200">
          <a:solidFill>
            <a:schemeClr val="tx1"/>
          </a:solidFill>
          <a:latin typeface="+mn-lt"/>
          <a:ea typeface="+mn-ea"/>
          <a:cs typeface="+mn-cs"/>
        </a:defRPr>
      </a:lvl7pPr>
      <a:lvl8pPr marL="3527801" algn="l" defTabSz="1007943" rtl="0" eaLnBrk="1" latinLnBrk="0" hangingPunct="1">
        <a:defRPr sz="2000" kern="1200">
          <a:solidFill>
            <a:schemeClr val="tx1"/>
          </a:solidFill>
          <a:latin typeface="+mn-lt"/>
          <a:ea typeface="+mn-ea"/>
          <a:cs typeface="+mn-cs"/>
        </a:defRPr>
      </a:lvl8pPr>
      <a:lvl9pPr marL="4031772" algn="l" defTabSz="1007943"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503238" y="346075"/>
            <a:ext cx="9070975" cy="1171575"/>
          </a:xfrm>
          <a:ln/>
        </p:spPr>
        <p:txBody>
          <a:bodyPr tIns="38808"/>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Multi-core Systems and Coherence Hierarchies</a:t>
            </a:r>
            <a:endParaRPr lang="en-US" dirty="0"/>
          </a:p>
        </p:txBody>
      </p:sp>
      <p:sp>
        <p:nvSpPr>
          <p:cNvPr id="114" name="Content Placeholder 2"/>
          <p:cNvSpPr>
            <a:spLocks noGrp="1"/>
          </p:cNvSpPr>
          <p:nvPr>
            <p:ph sz="quarter" idx="1"/>
          </p:nvPr>
        </p:nvSpPr>
        <p:spPr>
          <a:xfrm>
            <a:off x="612648" y="1600200"/>
            <a:ext cx="8153400" cy="4495800"/>
          </a:xfrm>
        </p:spPr>
        <p:txBody>
          <a:bodyPr>
            <a:normAutofit/>
          </a:bodyPr>
          <a:lstStyle/>
          <a:p>
            <a:r>
              <a:rPr lang="en-US" dirty="0" smtClean="0"/>
              <a:t>Coherence hierarchy issues</a:t>
            </a:r>
          </a:p>
          <a:p>
            <a:pPr lvl="1"/>
            <a:r>
              <a:rPr lang="en-US" dirty="0" smtClean="0"/>
              <a:t>Several architecture specific implementations</a:t>
            </a:r>
          </a:p>
          <a:p>
            <a:pPr lvl="1"/>
            <a:r>
              <a:rPr lang="en-US" dirty="0" smtClean="0"/>
              <a:t>Design complexity</a:t>
            </a:r>
          </a:p>
          <a:p>
            <a:pPr lvl="2"/>
            <a:r>
              <a:rPr lang="en-US" dirty="0" smtClean="0"/>
              <a:t>Complex hierarchy state encodings</a:t>
            </a:r>
          </a:p>
          <a:p>
            <a:pPr lvl="2"/>
            <a:r>
              <a:rPr lang="en-US" dirty="0" smtClean="0"/>
              <a:t>Many more transient states</a:t>
            </a:r>
          </a:p>
          <a:p>
            <a:r>
              <a:rPr lang="en-US" dirty="0" smtClean="0"/>
              <a:t>Solution: Coherence Realm* Encapsulation</a:t>
            </a:r>
          </a:p>
          <a:p>
            <a:pPr lvl="1"/>
            <a:r>
              <a:rPr lang="en-US" dirty="0" smtClean="0"/>
              <a:t>Define communication interface between users and monitors</a:t>
            </a:r>
          </a:p>
          <a:p>
            <a:pPr lvl="1"/>
            <a:r>
              <a:rPr lang="en-US" dirty="0" smtClean="0"/>
              <a:t>Enables layering of coherence</a:t>
            </a:r>
          </a:p>
          <a:p>
            <a:pPr lvl="1"/>
            <a:r>
              <a:rPr lang="en-US" b="1" dirty="0" smtClean="0"/>
              <a:t>Enables heterogeneity within a protocol</a:t>
            </a:r>
          </a:p>
          <a:p>
            <a:pPr lvl="1"/>
            <a:endParaRPr lang="en-US" dirty="0" smtClean="0"/>
          </a:p>
          <a:p>
            <a:endParaRPr lang="en-US" dirty="0"/>
          </a:p>
        </p:txBody>
      </p:sp>
    </p:spTree>
    <p:extLst>
      <p:ext uri="{BB962C8B-B14F-4D97-AF65-F5344CB8AC3E}">
        <p14:creationId xmlns:p14="http://schemas.microsoft.com/office/powerpoint/2010/main" val="211356596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Cache-Network Interface</a:t>
            </a:r>
            <a:endParaRPr lang="en-US" dirty="0"/>
          </a:p>
        </p:txBody>
      </p:sp>
      <p:sp>
        <p:nvSpPr>
          <p:cNvPr id="4" name="Slide Number Placeholder 3"/>
          <p:cNvSpPr>
            <a:spLocks noGrp="1"/>
          </p:cNvSpPr>
          <p:nvPr>
            <p:ph type="sldNum" sz="quarter" idx="10"/>
          </p:nvPr>
        </p:nvSpPr>
        <p:spPr/>
        <p:txBody>
          <a:bodyPr/>
          <a:lstStyle/>
          <a:p>
            <a:fld id="{5789DB3D-6D36-41B1-B5D6-2DA40B15D957}" type="slidenum">
              <a:rPr lang="en-US" smtClean="0">
                <a:solidFill>
                  <a:srgbClr val="E5FFFF"/>
                </a:solidFill>
              </a:rPr>
              <a:pPr/>
              <a:t>10</a:t>
            </a:fld>
            <a:endParaRPr lang="en-US">
              <a:solidFill>
                <a:srgbClr val="E5FFFF"/>
              </a:solidFill>
            </a:endParaRPr>
          </a:p>
        </p:txBody>
      </p:sp>
      <p:sp>
        <p:nvSpPr>
          <p:cNvPr id="5" name="Rectangle 4"/>
          <p:cNvSpPr/>
          <p:nvPr/>
        </p:nvSpPr>
        <p:spPr>
          <a:xfrm>
            <a:off x="392112" y="1189037"/>
            <a:ext cx="9525000" cy="868392"/>
          </a:xfrm>
          <a:prstGeom prst="rect">
            <a:avLst/>
          </a:prstGeom>
        </p:spPr>
        <p:txBody>
          <a:bodyPr wrap="square">
            <a:spAutoFit/>
          </a:bodyPr>
          <a:lstStyle/>
          <a:p>
            <a:pPr algn="just"/>
            <a:r>
              <a:rPr lang="en-US" dirty="0">
                <a:solidFill>
                  <a:srgbClr val="000000"/>
                </a:solidFill>
              </a:rPr>
              <a:t>If the cache model is not directly connected to the interconnection network, it can send/receive its own data type. If it is connected to the network, then it should send/receive </a:t>
            </a:r>
            <a:r>
              <a:rPr lang="en-US" b="1" dirty="0">
                <a:solidFill>
                  <a:srgbClr val="008000"/>
                </a:solidFill>
              </a:rPr>
              <a:t>manifold::</a:t>
            </a:r>
            <a:r>
              <a:rPr lang="en-US" b="1" dirty="0" err="1">
                <a:solidFill>
                  <a:srgbClr val="008000"/>
                </a:solidFill>
              </a:rPr>
              <a:t>uarch</a:t>
            </a:r>
            <a:r>
              <a:rPr lang="en-US" b="1" dirty="0">
                <a:solidFill>
                  <a:srgbClr val="008000"/>
                </a:solidFill>
              </a:rPr>
              <a:t>::</a:t>
            </a:r>
            <a:r>
              <a:rPr lang="en-US" b="1" dirty="0" err="1">
                <a:solidFill>
                  <a:srgbClr val="008000"/>
                </a:solidFill>
              </a:rPr>
              <a:t>NetworkPacket</a:t>
            </a:r>
            <a:endParaRPr lang="en-US" b="1" dirty="0">
              <a:solidFill>
                <a:srgbClr val="008000"/>
              </a:solidFill>
            </a:endParaRPr>
          </a:p>
        </p:txBody>
      </p:sp>
      <p:sp>
        <p:nvSpPr>
          <p:cNvPr id="6" name="Rectangle 5"/>
          <p:cNvSpPr/>
          <p:nvPr/>
        </p:nvSpPr>
        <p:spPr>
          <a:xfrm>
            <a:off x="392112" y="2103437"/>
            <a:ext cx="9372600" cy="4732528"/>
          </a:xfrm>
          <a:prstGeom prst="rect">
            <a:avLst/>
          </a:prstGeom>
        </p:spPr>
        <p:txBody>
          <a:bodyPr wrap="square">
            <a:spAutoFit/>
          </a:bodyPr>
          <a:lstStyle/>
          <a:p>
            <a:endParaRPr lang="en-US" dirty="0" smtClean="0">
              <a:solidFill>
                <a:srgbClr val="000000"/>
              </a:solidFill>
            </a:endParaRPr>
          </a:p>
          <a:p>
            <a:r>
              <a:rPr lang="en-US" dirty="0" smtClean="0">
                <a:solidFill>
                  <a:srgbClr val="000000"/>
                </a:solidFill>
              </a:rPr>
              <a:t>The </a:t>
            </a:r>
            <a:r>
              <a:rPr lang="en-US" dirty="0">
                <a:solidFill>
                  <a:srgbClr val="000000"/>
                </a:solidFill>
              </a:rPr>
              <a:t>cache model's own data should be serialized and stored in the member variable (an array) data of </a:t>
            </a:r>
            <a:r>
              <a:rPr lang="en-US" b="1" dirty="0" err="1">
                <a:solidFill>
                  <a:srgbClr val="008000"/>
                </a:solidFill>
              </a:rPr>
              <a:t>NetworkPacket</a:t>
            </a:r>
            <a:r>
              <a:rPr lang="en-US" dirty="0">
                <a:solidFill>
                  <a:srgbClr val="000000"/>
                </a:solidFill>
              </a:rPr>
              <a:t>. The simplest way to do this is just using byte-wise copy:</a:t>
            </a:r>
          </a:p>
          <a:p>
            <a:endParaRPr lang="en-US" dirty="0" smtClean="0">
              <a:solidFill>
                <a:srgbClr val="000000"/>
              </a:solidFill>
            </a:endParaRPr>
          </a:p>
          <a:p>
            <a:endParaRPr lang="en-US" dirty="0">
              <a:solidFill>
                <a:srgbClr val="000000"/>
              </a:solidFill>
            </a:endParaRPr>
          </a:p>
          <a:p>
            <a:endParaRPr lang="en-US" dirty="0">
              <a:solidFill>
                <a:srgbClr val="000000"/>
              </a:solidFill>
            </a:endParaRPr>
          </a:p>
          <a:p>
            <a:r>
              <a:rPr lang="en-US" b="1" dirty="0" err="1">
                <a:solidFill>
                  <a:srgbClr val="008000"/>
                </a:solidFill>
              </a:rPr>
              <a:t>MyDataType</a:t>
            </a:r>
            <a:r>
              <a:rPr lang="en-US" dirty="0">
                <a:solidFill>
                  <a:srgbClr val="000000"/>
                </a:solidFill>
              </a:rPr>
              <a:t>* </a:t>
            </a:r>
            <a:r>
              <a:rPr lang="en-US" dirty="0" err="1">
                <a:solidFill>
                  <a:srgbClr val="000000"/>
                </a:solidFill>
              </a:rPr>
              <a:t>obj</a:t>
            </a:r>
            <a:r>
              <a:rPr lang="en-US" dirty="0">
                <a:solidFill>
                  <a:srgbClr val="000000"/>
                </a:solidFill>
              </a:rPr>
              <a:t>;</a:t>
            </a:r>
          </a:p>
          <a:p>
            <a:r>
              <a:rPr lang="en-US" b="1" dirty="0" err="1">
                <a:solidFill>
                  <a:srgbClr val="008000"/>
                </a:solidFill>
              </a:rPr>
              <a:t>NetworkPacket</a:t>
            </a:r>
            <a:r>
              <a:rPr lang="en-US" dirty="0">
                <a:solidFill>
                  <a:srgbClr val="000000"/>
                </a:solidFill>
              </a:rPr>
              <a:t>* </a:t>
            </a:r>
            <a:r>
              <a:rPr lang="en-US" dirty="0" err="1">
                <a:solidFill>
                  <a:srgbClr val="000000"/>
                </a:solidFill>
              </a:rPr>
              <a:t>pkt</a:t>
            </a:r>
            <a:r>
              <a:rPr lang="en-US" dirty="0">
                <a:solidFill>
                  <a:srgbClr val="000000"/>
                </a:solidFill>
              </a:rPr>
              <a:t> = new </a:t>
            </a:r>
            <a:r>
              <a:rPr lang="en-US" b="1" dirty="0" err="1">
                <a:solidFill>
                  <a:srgbClr val="008000"/>
                </a:solidFill>
              </a:rPr>
              <a:t>NetworkPacket</a:t>
            </a:r>
            <a:r>
              <a:rPr lang="en-US" dirty="0">
                <a:solidFill>
                  <a:srgbClr val="000000"/>
                </a:solidFill>
              </a:rPr>
              <a:t>();</a:t>
            </a:r>
          </a:p>
          <a:p>
            <a:r>
              <a:rPr lang="en-US" dirty="0">
                <a:solidFill>
                  <a:srgbClr val="000000"/>
                </a:solidFill>
              </a:rPr>
              <a:t>*((</a:t>
            </a:r>
            <a:r>
              <a:rPr lang="en-US" b="1" dirty="0" err="1">
                <a:solidFill>
                  <a:srgbClr val="008000"/>
                </a:solidFill>
              </a:rPr>
              <a:t>MyDataType</a:t>
            </a:r>
            <a:r>
              <a:rPr lang="en-US" dirty="0">
                <a:solidFill>
                  <a:srgbClr val="000000"/>
                </a:solidFill>
              </a:rPr>
              <a:t>*)</a:t>
            </a:r>
            <a:r>
              <a:rPr lang="en-US" dirty="0" err="1">
                <a:solidFill>
                  <a:srgbClr val="000000"/>
                </a:solidFill>
              </a:rPr>
              <a:t>pkt</a:t>
            </a:r>
            <a:r>
              <a:rPr lang="en-US" dirty="0">
                <a:solidFill>
                  <a:srgbClr val="000000"/>
                </a:solidFill>
              </a:rPr>
              <a:t>-&gt;data) = </a:t>
            </a:r>
            <a:r>
              <a:rPr lang="en-US" dirty="0" err="1">
                <a:solidFill>
                  <a:srgbClr val="000000"/>
                </a:solidFill>
              </a:rPr>
              <a:t>obj</a:t>
            </a:r>
            <a:r>
              <a:rPr lang="en-US" dirty="0" smtClean="0">
                <a:solidFill>
                  <a:srgbClr val="000000"/>
                </a:solidFill>
              </a:rPr>
              <a:t>;</a:t>
            </a:r>
          </a:p>
          <a:p>
            <a:endParaRPr lang="en-US" dirty="0" smtClean="0">
              <a:solidFill>
                <a:srgbClr val="000000"/>
              </a:solidFill>
            </a:endParaRPr>
          </a:p>
          <a:p>
            <a:endParaRPr lang="en-US" dirty="0">
              <a:solidFill>
                <a:srgbClr val="000000"/>
              </a:solidFill>
            </a:endParaRPr>
          </a:p>
          <a:p>
            <a:endParaRPr lang="en-US" dirty="0">
              <a:solidFill>
                <a:srgbClr val="000000"/>
              </a:solidFill>
            </a:endParaRPr>
          </a:p>
          <a:p>
            <a:r>
              <a:rPr lang="en-US" dirty="0">
                <a:solidFill>
                  <a:srgbClr val="000000"/>
                </a:solidFill>
              </a:rPr>
              <a:t>A cache model could send two types of messages over the network:</a:t>
            </a:r>
          </a:p>
          <a:p>
            <a:endParaRPr lang="en-US" dirty="0">
              <a:solidFill>
                <a:srgbClr val="000000"/>
              </a:solidFill>
            </a:endParaRPr>
          </a:p>
          <a:p>
            <a:r>
              <a:rPr lang="en-US" dirty="0" smtClean="0">
                <a:solidFill>
                  <a:srgbClr val="000000"/>
                </a:solidFill>
              </a:rPr>
              <a:t>1. Cache</a:t>
            </a:r>
            <a:r>
              <a:rPr lang="en-US" dirty="0">
                <a:solidFill>
                  <a:srgbClr val="000000"/>
                </a:solidFill>
              </a:rPr>
              <a:t>-to-cache messages, such as coherence messages.</a:t>
            </a:r>
          </a:p>
          <a:p>
            <a:r>
              <a:rPr lang="en-US" dirty="0" smtClean="0">
                <a:solidFill>
                  <a:srgbClr val="000000"/>
                </a:solidFill>
              </a:rPr>
              <a:t>2. Cache</a:t>
            </a:r>
            <a:r>
              <a:rPr lang="en-US" dirty="0">
                <a:solidFill>
                  <a:srgbClr val="000000"/>
                </a:solidFill>
              </a:rPr>
              <a:t>-to-memory messages</a:t>
            </a:r>
            <a:r>
              <a:rPr lang="en-US" dirty="0" smtClean="0">
                <a:solidFill>
                  <a:srgbClr val="000000"/>
                </a:solidFill>
              </a:rPr>
              <a:t>.</a:t>
            </a:r>
          </a:p>
          <a:p>
            <a:endParaRPr lang="en-US" dirty="0">
              <a:solidFill>
                <a:srgbClr val="000000"/>
              </a:solidFill>
            </a:endParaRPr>
          </a:p>
          <a:p>
            <a:r>
              <a:rPr lang="en-US" dirty="0">
                <a:solidFill>
                  <a:srgbClr val="000000"/>
                </a:solidFill>
              </a:rPr>
              <a:t>Both are carried by </a:t>
            </a:r>
            <a:r>
              <a:rPr lang="en-US" dirty="0" err="1">
                <a:solidFill>
                  <a:srgbClr val="000000"/>
                </a:solidFill>
              </a:rPr>
              <a:t>NetworkPacket</a:t>
            </a:r>
            <a:r>
              <a:rPr lang="en-US" dirty="0">
                <a:solidFill>
                  <a:srgbClr val="000000"/>
                </a:solidFill>
              </a:rPr>
              <a:t>.</a:t>
            </a:r>
          </a:p>
        </p:txBody>
      </p:sp>
      <p:sp>
        <p:nvSpPr>
          <p:cNvPr id="7" name="Rectangle 6"/>
          <p:cNvSpPr/>
          <p:nvPr/>
        </p:nvSpPr>
        <p:spPr>
          <a:xfrm>
            <a:off x="392112" y="3398837"/>
            <a:ext cx="4876800" cy="1371600"/>
          </a:xfrm>
          <a:prstGeom prst="rect">
            <a:avLst/>
          </a:prstGeom>
          <a:ln w="19050">
            <a:solidFill>
              <a:srgbClr val="000000"/>
            </a:solidFill>
          </a:ln>
        </p:spPr>
        <p:txBody>
          <a:bodyPr rtlCol="0" anchor="ctr"/>
          <a:lstStyle/>
          <a:p>
            <a:pPr algn="ctr"/>
            <a:endParaRPr lang="en-US"/>
          </a:p>
        </p:txBody>
      </p:sp>
    </p:spTree>
    <p:extLst>
      <p:ext uri="{BB962C8B-B14F-4D97-AF65-F5344CB8AC3E}">
        <p14:creationId xmlns:p14="http://schemas.microsoft.com/office/powerpoint/2010/main" val="1326451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524" y="46037"/>
            <a:ext cx="9373581" cy="1044705"/>
          </a:xfrm>
        </p:spPr>
        <p:txBody>
          <a:bodyPr/>
          <a:lstStyle/>
          <a:p>
            <a:r>
              <a:rPr lang="en-US" dirty="0" smtClean="0"/>
              <a:t>Cache-Network Interface….</a:t>
            </a:r>
            <a:endParaRPr lang="en-US" dirty="0"/>
          </a:p>
        </p:txBody>
      </p:sp>
      <p:sp>
        <p:nvSpPr>
          <p:cNvPr id="4" name="Slide Number Placeholder 3"/>
          <p:cNvSpPr>
            <a:spLocks noGrp="1"/>
          </p:cNvSpPr>
          <p:nvPr>
            <p:ph type="sldNum" sz="quarter" idx="10"/>
          </p:nvPr>
        </p:nvSpPr>
        <p:spPr/>
        <p:txBody>
          <a:bodyPr/>
          <a:lstStyle/>
          <a:p>
            <a:fld id="{5789DB3D-6D36-41B1-B5D6-2DA40B15D957}" type="slidenum">
              <a:rPr lang="en-US" smtClean="0">
                <a:solidFill>
                  <a:srgbClr val="E5FFFF"/>
                </a:solidFill>
              </a:rPr>
              <a:pPr/>
              <a:t>11</a:t>
            </a:fld>
            <a:endParaRPr lang="en-US">
              <a:solidFill>
                <a:srgbClr val="E5FFFF"/>
              </a:solidFill>
            </a:endParaRPr>
          </a:p>
        </p:txBody>
      </p:sp>
      <p:sp>
        <p:nvSpPr>
          <p:cNvPr id="5" name="Rectangle 4"/>
          <p:cNvSpPr/>
          <p:nvPr/>
        </p:nvSpPr>
        <p:spPr>
          <a:xfrm>
            <a:off x="163512" y="1055153"/>
            <a:ext cx="9917113" cy="6306084"/>
          </a:xfrm>
          <a:prstGeom prst="rect">
            <a:avLst/>
          </a:prstGeom>
        </p:spPr>
        <p:txBody>
          <a:bodyPr wrap="square">
            <a:spAutoFit/>
          </a:bodyPr>
          <a:lstStyle/>
          <a:p>
            <a:pPr algn="just"/>
            <a:r>
              <a:rPr lang="en-US" sz="1500" dirty="0" smtClean="0">
                <a:solidFill>
                  <a:srgbClr val="000000"/>
                </a:solidFill>
              </a:rPr>
              <a:t>A </a:t>
            </a:r>
            <a:r>
              <a:rPr lang="en-US" sz="1500" dirty="0">
                <a:solidFill>
                  <a:srgbClr val="000000"/>
                </a:solidFill>
              </a:rPr>
              <a:t>cache model also receives two types of messages: from another cache or from memory. The event handler for its network input should be a </a:t>
            </a:r>
            <a:r>
              <a:rPr lang="en-US" sz="1500" dirty="0" err="1">
                <a:solidFill>
                  <a:srgbClr val="000000"/>
                </a:solidFill>
              </a:rPr>
              <a:t>templated</a:t>
            </a:r>
            <a:r>
              <a:rPr lang="en-US" sz="1500" dirty="0">
                <a:solidFill>
                  <a:srgbClr val="000000"/>
                </a:solidFill>
              </a:rPr>
              <a:t> function as follows:</a:t>
            </a:r>
          </a:p>
          <a:p>
            <a:endParaRPr lang="en-US" sz="1500" dirty="0">
              <a:solidFill>
                <a:srgbClr val="000000"/>
              </a:solidFill>
            </a:endParaRPr>
          </a:p>
          <a:p>
            <a:r>
              <a:rPr lang="en-US" sz="1500" b="1" dirty="0">
                <a:solidFill>
                  <a:srgbClr val="008000"/>
                </a:solidFill>
              </a:rPr>
              <a:t>template</a:t>
            </a:r>
            <a:r>
              <a:rPr lang="en-US" sz="1500" dirty="0">
                <a:solidFill>
                  <a:srgbClr val="000000"/>
                </a:solidFill>
              </a:rPr>
              <a:t>&lt;</a:t>
            </a:r>
            <a:r>
              <a:rPr lang="en-US" sz="1500" b="1" dirty="0" err="1">
                <a:solidFill>
                  <a:srgbClr val="008000"/>
                </a:solidFill>
              </a:rPr>
              <a:t>typename</a:t>
            </a:r>
            <a:r>
              <a:rPr lang="en-US" sz="1500" dirty="0">
                <a:solidFill>
                  <a:srgbClr val="008000"/>
                </a:solidFill>
              </a:rPr>
              <a:t> </a:t>
            </a:r>
            <a:r>
              <a:rPr lang="en-US" sz="1500" dirty="0">
                <a:solidFill>
                  <a:srgbClr val="000000"/>
                </a:solidFill>
              </a:rPr>
              <a:t>T&gt;</a:t>
            </a:r>
          </a:p>
          <a:p>
            <a:r>
              <a:rPr lang="en-US" sz="1500" b="1" dirty="0">
                <a:solidFill>
                  <a:srgbClr val="008000"/>
                </a:solidFill>
              </a:rPr>
              <a:t>void</a:t>
            </a:r>
            <a:r>
              <a:rPr lang="en-US" sz="1500" dirty="0">
                <a:solidFill>
                  <a:srgbClr val="000000"/>
                </a:solidFill>
              </a:rPr>
              <a:t> </a:t>
            </a:r>
            <a:r>
              <a:rPr lang="en-US" sz="1500" dirty="0" err="1">
                <a:solidFill>
                  <a:srgbClr val="000000"/>
                </a:solidFill>
              </a:rPr>
              <a:t>my_net_handler</a:t>
            </a:r>
            <a:r>
              <a:rPr lang="en-US" sz="1500" dirty="0">
                <a:solidFill>
                  <a:srgbClr val="000000"/>
                </a:solidFill>
              </a:rPr>
              <a:t>(</a:t>
            </a:r>
            <a:r>
              <a:rPr lang="en-US" sz="1500" b="1" dirty="0" err="1">
                <a:solidFill>
                  <a:srgbClr val="008000"/>
                </a:solidFill>
              </a:rPr>
              <a:t>int</a:t>
            </a:r>
            <a:r>
              <a:rPr lang="en-US" sz="1500" dirty="0">
                <a:solidFill>
                  <a:srgbClr val="000000"/>
                </a:solidFill>
              </a:rPr>
              <a:t>, </a:t>
            </a:r>
            <a:r>
              <a:rPr lang="en-US" sz="1500" b="1" dirty="0">
                <a:solidFill>
                  <a:srgbClr val="008000"/>
                </a:solidFill>
              </a:rPr>
              <a:t>manifold::</a:t>
            </a:r>
            <a:r>
              <a:rPr lang="en-US" sz="1500" b="1" dirty="0" err="1">
                <a:solidFill>
                  <a:srgbClr val="008000"/>
                </a:solidFill>
              </a:rPr>
              <a:t>uarch</a:t>
            </a:r>
            <a:r>
              <a:rPr lang="en-US" sz="1500" b="1" dirty="0">
                <a:solidFill>
                  <a:srgbClr val="008000"/>
                </a:solidFill>
              </a:rPr>
              <a:t>::</a:t>
            </a:r>
            <a:r>
              <a:rPr lang="en-US" sz="1500" b="1" dirty="0" err="1">
                <a:solidFill>
                  <a:srgbClr val="008000"/>
                </a:solidFill>
              </a:rPr>
              <a:t>NetworkPacket</a:t>
            </a:r>
            <a:r>
              <a:rPr lang="en-US" sz="1500" dirty="0">
                <a:solidFill>
                  <a:srgbClr val="000000"/>
                </a:solidFill>
              </a:rPr>
              <a:t>*)</a:t>
            </a:r>
            <a:r>
              <a:rPr lang="en-US" sz="1500" dirty="0" smtClean="0">
                <a:solidFill>
                  <a:srgbClr val="000000"/>
                </a:solidFill>
              </a:rPr>
              <a:t>;</a:t>
            </a:r>
          </a:p>
          <a:p>
            <a:endParaRPr lang="en-US" sz="1500" dirty="0">
              <a:solidFill>
                <a:srgbClr val="000000"/>
              </a:solidFill>
            </a:endParaRPr>
          </a:p>
          <a:p>
            <a:pPr algn="just"/>
            <a:r>
              <a:rPr lang="en-US" sz="1500" dirty="0">
                <a:solidFill>
                  <a:srgbClr val="000000"/>
                </a:solidFill>
              </a:rPr>
              <a:t>where the template parameter T is the data type from memory controller and is supposed to define the following two functions:</a:t>
            </a:r>
          </a:p>
          <a:p>
            <a:endParaRPr lang="en-US" sz="1500" dirty="0">
              <a:solidFill>
                <a:srgbClr val="000000"/>
              </a:solidFill>
            </a:endParaRPr>
          </a:p>
          <a:p>
            <a:pPr algn="just"/>
            <a:r>
              <a:rPr lang="en-US" sz="1500" b="1" i="1" dirty="0" err="1">
                <a:solidFill>
                  <a:srgbClr val="000000"/>
                </a:solidFill>
              </a:rPr>
              <a:t>get_addr</a:t>
            </a:r>
            <a:r>
              <a:rPr lang="en-US" sz="1500" b="1" i="1" dirty="0">
                <a:solidFill>
                  <a:srgbClr val="000000"/>
                </a:solidFill>
              </a:rPr>
              <a:t>()</a:t>
            </a:r>
            <a:r>
              <a:rPr lang="en-US" sz="1500" b="1" i="1" dirty="0" smtClean="0">
                <a:solidFill>
                  <a:srgbClr val="000000"/>
                </a:solidFill>
              </a:rPr>
              <a:t>. </a:t>
            </a:r>
            <a:r>
              <a:rPr lang="en-US" sz="1500" dirty="0" smtClean="0">
                <a:solidFill>
                  <a:srgbClr val="000000"/>
                </a:solidFill>
              </a:rPr>
              <a:t>This </a:t>
            </a:r>
            <a:r>
              <a:rPr lang="en-US" sz="1500" dirty="0">
                <a:solidFill>
                  <a:srgbClr val="000000"/>
                </a:solidFill>
              </a:rPr>
              <a:t>functions returns a 64-bit integer that is the memory address for which the cache </a:t>
            </a:r>
            <a:r>
              <a:rPr lang="en-US" sz="1500" dirty="0" smtClean="0">
                <a:solidFill>
                  <a:srgbClr val="000000"/>
                </a:solidFill>
              </a:rPr>
              <a:t>request </a:t>
            </a:r>
            <a:r>
              <a:rPr lang="en-US" sz="1500" dirty="0">
                <a:solidFill>
                  <a:srgbClr val="000000"/>
                </a:solidFill>
              </a:rPr>
              <a:t>is </a:t>
            </a:r>
            <a:r>
              <a:rPr lang="en-US" sz="1500" dirty="0" smtClean="0">
                <a:solidFill>
                  <a:srgbClr val="000000"/>
                </a:solidFill>
              </a:rPr>
              <a:t>		   made</a:t>
            </a:r>
            <a:r>
              <a:rPr lang="en-US" sz="1500" dirty="0">
                <a:solidFill>
                  <a:srgbClr val="000000"/>
                </a:solidFill>
              </a:rPr>
              <a:t>.</a:t>
            </a:r>
          </a:p>
          <a:p>
            <a:pPr algn="just"/>
            <a:r>
              <a:rPr lang="en-US" sz="1500" b="1" i="1" dirty="0" err="1">
                <a:solidFill>
                  <a:srgbClr val="000000"/>
                </a:solidFill>
              </a:rPr>
              <a:t>is_read</a:t>
            </a:r>
            <a:r>
              <a:rPr lang="en-US" sz="1500" b="1" i="1" dirty="0">
                <a:solidFill>
                  <a:srgbClr val="000000"/>
                </a:solidFill>
              </a:rPr>
              <a:t>(). </a:t>
            </a:r>
            <a:r>
              <a:rPr lang="en-US" sz="1500" b="1" i="1" dirty="0" smtClean="0">
                <a:solidFill>
                  <a:srgbClr val="000000"/>
                </a:solidFill>
              </a:rPr>
              <a:t>	  </a:t>
            </a:r>
            <a:r>
              <a:rPr lang="en-US" sz="1500" dirty="0" smtClean="0">
                <a:solidFill>
                  <a:srgbClr val="000000"/>
                </a:solidFill>
              </a:rPr>
              <a:t>This </a:t>
            </a:r>
            <a:r>
              <a:rPr lang="en-US" sz="1500" dirty="0">
                <a:solidFill>
                  <a:srgbClr val="000000"/>
                </a:solidFill>
              </a:rPr>
              <a:t>function returns true if the request is a read(load), and false if it is a write(store)</a:t>
            </a:r>
            <a:r>
              <a:rPr lang="en-US" sz="1500" dirty="0" smtClean="0">
                <a:solidFill>
                  <a:srgbClr val="000000"/>
                </a:solidFill>
              </a:rPr>
              <a:t>. Pseudo </a:t>
            </a:r>
            <a:r>
              <a:rPr lang="en-US" sz="1500" dirty="0">
                <a:solidFill>
                  <a:srgbClr val="000000"/>
                </a:solidFill>
              </a:rPr>
              <a:t>code for </a:t>
            </a:r>
            <a:r>
              <a:rPr lang="en-US" sz="1500" dirty="0" smtClean="0">
                <a:solidFill>
                  <a:srgbClr val="000000"/>
                </a:solidFill>
              </a:rPr>
              <a:t>		   the cache </a:t>
            </a:r>
            <a:r>
              <a:rPr lang="en-US" sz="1500" dirty="0">
                <a:solidFill>
                  <a:srgbClr val="000000"/>
                </a:solidFill>
              </a:rPr>
              <a:t>model's event handler for the cache-network interface is given </a:t>
            </a:r>
            <a:r>
              <a:rPr lang="en-US" sz="1500" dirty="0" smtClean="0">
                <a:solidFill>
                  <a:srgbClr val="000000"/>
                </a:solidFill>
              </a:rPr>
              <a:t>below</a:t>
            </a:r>
            <a:r>
              <a:rPr lang="en-US" sz="1500" dirty="0">
                <a:solidFill>
                  <a:srgbClr val="000000"/>
                </a:solidFill>
              </a:rPr>
              <a:t>:</a:t>
            </a:r>
          </a:p>
          <a:p>
            <a:endParaRPr lang="en-US" sz="1500" dirty="0">
              <a:solidFill>
                <a:srgbClr val="000000"/>
              </a:solidFill>
            </a:endParaRPr>
          </a:p>
          <a:p>
            <a:r>
              <a:rPr lang="en-US" sz="1500" b="1" dirty="0">
                <a:solidFill>
                  <a:srgbClr val="008000"/>
                </a:solidFill>
              </a:rPr>
              <a:t>template</a:t>
            </a:r>
            <a:r>
              <a:rPr lang="en-US" sz="1500" dirty="0">
                <a:solidFill>
                  <a:srgbClr val="000000"/>
                </a:solidFill>
              </a:rPr>
              <a:t>&lt;</a:t>
            </a:r>
            <a:r>
              <a:rPr lang="en-US" sz="1500" b="1" dirty="0" err="1">
                <a:solidFill>
                  <a:srgbClr val="008000"/>
                </a:solidFill>
              </a:rPr>
              <a:t>typename</a:t>
            </a:r>
            <a:r>
              <a:rPr lang="en-US" sz="1500" dirty="0">
                <a:solidFill>
                  <a:srgbClr val="008000"/>
                </a:solidFill>
              </a:rPr>
              <a:t> </a:t>
            </a:r>
            <a:r>
              <a:rPr lang="en-US" sz="1500" dirty="0">
                <a:solidFill>
                  <a:srgbClr val="000000"/>
                </a:solidFill>
              </a:rPr>
              <a:t>T&gt;</a:t>
            </a:r>
          </a:p>
          <a:p>
            <a:r>
              <a:rPr lang="en-US" sz="1500" b="1" dirty="0">
                <a:solidFill>
                  <a:srgbClr val="008000"/>
                </a:solidFill>
              </a:rPr>
              <a:t>void</a:t>
            </a:r>
            <a:r>
              <a:rPr lang="en-US" sz="1500" dirty="0">
                <a:solidFill>
                  <a:srgbClr val="000000"/>
                </a:solidFill>
              </a:rPr>
              <a:t> </a:t>
            </a:r>
            <a:r>
              <a:rPr lang="en-US" sz="1500" dirty="0" err="1">
                <a:solidFill>
                  <a:srgbClr val="000000"/>
                </a:solidFill>
              </a:rPr>
              <a:t>my_net_handler</a:t>
            </a:r>
            <a:r>
              <a:rPr lang="en-US" sz="1500" dirty="0">
                <a:solidFill>
                  <a:srgbClr val="000000"/>
                </a:solidFill>
              </a:rPr>
              <a:t>(</a:t>
            </a:r>
            <a:r>
              <a:rPr lang="en-US" sz="1500" b="1" dirty="0" err="1">
                <a:solidFill>
                  <a:srgbClr val="008000"/>
                </a:solidFill>
              </a:rPr>
              <a:t>int</a:t>
            </a:r>
            <a:r>
              <a:rPr lang="en-US" sz="1500" dirty="0">
                <a:solidFill>
                  <a:srgbClr val="000000"/>
                </a:solidFill>
              </a:rPr>
              <a:t>, </a:t>
            </a:r>
            <a:r>
              <a:rPr lang="en-US" sz="1500" b="1" dirty="0">
                <a:solidFill>
                  <a:srgbClr val="008000"/>
                </a:solidFill>
              </a:rPr>
              <a:t>manifold::</a:t>
            </a:r>
            <a:r>
              <a:rPr lang="en-US" sz="1500" b="1" dirty="0" err="1">
                <a:solidFill>
                  <a:srgbClr val="008000"/>
                </a:solidFill>
              </a:rPr>
              <a:t>uarch</a:t>
            </a:r>
            <a:r>
              <a:rPr lang="en-US" sz="1500" b="1" dirty="0">
                <a:solidFill>
                  <a:srgbClr val="008000"/>
                </a:solidFill>
              </a:rPr>
              <a:t>::</a:t>
            </a:r>
            <a:r>
              <a:rPr lang="en-US" sz="1500" b="1" dirty="0" err="1">
                <a:solidFill>
                  <a:srgbClr val="008000"/>
                </a:solidFill>
              </a:rPr>
              <a:t>NetworkPacket</a:t>
            </a:r>
            <a:r>
              <a:rPr lang="en-US" sz="1500" dirty="0">
                <a:solidFill>
                  <a:srgbClr val="000000"/>
                </a:solidFill>
              </a:rPr>
              <a:t>* </a:t>
            </a:r>
            <a:r>
              <a:rPr lang="en-US" sz="1500" dirty="0" err="1">
                <a:solidFill>
                  <a:srgbClr val="000000"/>
                </a:solidFill>
              </a:rPr>
              <a:t>pkt</a:t>
            </a:r>
            <a:r>
              <a:rPr lang="en-US" sz="1500" dirty="0">
                <a:solidFill>
                  <a:srgbClr val="000000"/>
                </a:solidFill>
              </a:rPr>
              <a:t>)</a:t>
            </a:r>
          </a:p>
          <a:p>
            <a:r>
              <a:rPr lang="en-US" sz="1500" dirty="0">
                <a:solidFill>
                  <a:srgbClr val="000000"/>
                </a:solidFill>
              </a:rPr>
              <a:t>{</a:t>
            </a:r>
          </a:p>
          <a:p>
            <a:r>
              <a:rPr lang="en-US" sz="1500" dirty="0">
                <a:solidFill>
                  <a:srgbClr val="000000"/>
                </a:solidFill>
              </a:rPr>
              <a:t>    IF </a:t>
            </a:r>
            <a:r>
              <a:rPr lang="en-US" sz="1500" dirty="0" err="1">
                <a:solidFill>
                  <a:srgbClr val="000000"/>
                </a:solidFill>
              </a:rPr>
              <a:t>pkt</a:t>
            </a:r>
            <a:r>
              <a:rPr lang="en-US" sz="1500" dirty="0">
                <a:solidFill>
                  <a:srgbClr val="000000"/>
                </a:solidFill>
              </a:rPr>
              <a:t>-&gt;type == coherence message THEN</a:t>
            </a:r>
          </a:p>
          <a:p>
            <a:r>
              <a:rPr lang="en-US" sz="1500" dirty="0">
                <a:solidFill>
                  <a:srgbClr val="000000"/>
                </a:solidFill>
              </a:rPr>
              <a:t>        </a:t>
            </a:r>
            <a:r>
              <a:rPr lang="en-US" sz="1500" b="1" dirty="0" err="1">
                <a:solidFill>
                  <a:srgbClr val="008000"/>
                </a:solidFill>
              </a:rPr>
              <a:t>MyCohMsg</a:t>
            </a:r>
            <a:r>
              <a:rPr lang="en-US" sz="1500" dirty="0">
                <a:solidFill>
                  <a:srgbClr val="000000"/>
                </a:solidFill>
              </a:rPr>
              <a:t>* </a:t>
            </a:r>
            <a:r>
              <a:rPr lang="en-US" sz="1500" dirty="0" err="1">
                <a:solidFill>
                  <a:srgbClr val="000000"/>
                </a:solidFill>
              </a:rPr>
              <a:t>coh</a:t>
            </a:r>
            <a:r>
              <a:rPr lang="en-US" sz="1500" dirty="0">
                <a:solidFill>
                  <a:srgbClr val="000000"/>
                </a:solidFill>
              </a:rPr>
              <a:t> =  new </a:t>
            </a:r>
            <a:r>
              <a:rPr lang="en-US" sz="1500" b="1" dirty="0" err="1">
                <a:solidFill>
                  <a:srgbClr val="008000"/>
                </a:solidFill>
              </a:rPr>
              <a:t>MyCohMsg</a:t>
            </a:r>
            <a:r>
              <a:rPr lang="en-US" sz="1500" dirty="0">
                <a:solidFill>
                  <a:srgbClr val="000000"/>
                </a:solidFill>
              </a:rPr>
              <a:t>();</a:t>
            </a:r>
          </a:p>
          <a:p>
            <a:r>
              <a:rPr lang="en-US" sz="1500" dirty="0">
                <a:solidFill>
                  <a:srgbClr val="000000"/>
                </a:solidFill>
              </a:rPr>
              <a:t>        *</a:t>
            </a:r>
            <a:r>
              <a:rPr lang="en-US" sz="1500" dirty="0" err="1">
                <a:solidFill>
                  <a:srgbClr val="000000"/>
                </a:solidFill>
              </a:rPr>
              <a:t>coh</a:t>
            </a:r>
            <a:r>
              <a:rPr lang="en-US" sz="1500" dirty="0">
                <a:solidFill>
                  <a:srgbClr val="000000"/>
                </a:solidFill>
              </a:rPr>
              <a:t> = *((</a:t>
            </a:r>
            <a:r>
              <a:rPr lang="en-US" sz="1500" b="1" dirty="0" err="1">
                <a:solidFill>
                  <a:srgbClr val="008000"/>
                </a:solidFill>
              </a:rPr>
              <a:t>MyCohMsg</a:t>
            </a:r>
            <a:r>
              <a:rPr lang="en-US" sz="1500" dirty="0">
                <a:solidFill>
                  <a:srgbClr val="000000"/>
                </a:solidFill>
              </a:rPr>
              <a:t>*)(</a:t>
            </a:r>
            <a:r>
              <a:rPr lang="en-US" sz="1500" dirty="0" err="1">
                <a:solidFill>
                  <a:srgbClr val="000000"/>
                </a:solidFill>
              </a:rPr>
              <a:t>pkt</a:t>
            </a:r>
            <a:r>
              <a:rPr lang="en-US" sz="1500" dirty="0">
                <a:solidFill>
                  <a:srgbClr val="000000"/>
                </a:solidFill>
              </a:rPr>
              <a:t>-&gt;data));</a:t>
            </a:r>
          </a:p>
          <a:p>
            <a:r>
              <a:rPr lang="en-US" sz="1500" dirty="0">
                <a:solidFill>
                  <a:srgbClr val="000000"/>
                </a:solidFill>
              </a:rPr>
              <a:t>        process(</a:t>
            </a:r>
            <a:r>
              <a:rPr lang="en-US" sz="1500" dirty="0" err="1">
                <a:solidFill>
                  <a:srgbClr val="000000"/>
                </a:solidFill>
              </a:rPr>
              <a:t>coh</a:t>
            </a:r>
            <a:r>
              <a:rPr lang="en-US" sz="1500" dirty="0">
                <a:solidFill>
                  <a:srgbClr val="000000"/>
                </a:solidFill>
              </a:rPr>
              <a:t>);</a:t>
            </a:r>
          </a:p>
          <a:p>
            <a:r>
              <a:rPr lang="en-US" sz="1500" dirty="0">
                <a:solidFill>
                  <a:srgbClr val="000000"/>
                </a:solidFill>
              </a:rPr>
              <a:t>    ELSE IF </a:t>
            </a:r>
            <a:r>
              <a:rPr lang="en-US" sz="1500" dirty="0" err="1">
                <a:solidFill>
                  <a:srgbClr val="000000"/>
                </a:solidFill>
              </a:rPr>
              <a:t>pkt</a:t>
            </a:r>
            <a:r>
              <a:rPr lang="en-US" sz="1500" dirty="0">
                <a:solidFill>
                  <a:srgbClr val="000000"/>
                </a:solidFill>
              </a:rPr>
              <a:t>-&gt;type == memory message THEN</a:t>
            </a:r>
          </a:p>
          <a:p>
            <a:r>
              <a:rPr lang="en-US" sz="1500" dirty="0">
                <a:solidFill>
                  <a:srgbClr val="000000"/>
                </a:solidFill>
              </a:rPr>
              <a:t>        T </a:t>
            </a:r>
            <a:r>
              <a:rPr lang="en-US" sz="1500" dirty="0" err="1">
                <a:solidFill>
                  <a:srgbClr val="000000"/>
                </a:solidFill>
              </a:rPr>
              <a:t>objT</a:t>
            </a:r>
            <a:r>
              <a:rPr lang="en-US" sz="1500" dirty="0">
                <a:solidFill>
                  <a:srgbClr val="000000"/>
                </a:solidFill>
              </a:rPr>
              <a:t> = *((T*)(</a:t>
            </a:r>
            <a:r>
              <a:rPr lang="en-US" sz="1500" dirty="0" err="1">
                <a:solidFill>
                  <a:srgbClr val="000000"/>
                </a:solidFill>
              </a:rPr>
              <a:t>pkt</a:t>
            </a:r>
            <a:r>
              <a:rPr lang="en-US" sz="1500" dirty="0">
                <a:solidFill>
                  <a:srgbClr val="000000"/>
                </a:solidFill>
              </a:rPr>
              <a:t>-&gt;data));</a:t>
            </a:r>
          </a:p>
          <a:p>
            <a:r>
              <a:rPr lang="en-US" sz="1500" dirty="0">
                <a:solidFill>
                  <a:srgbClr val="000000"/>
                </a:solidFill>
              </a:rPr>
              <a:t>        </a:t>
            </a:r>
            <a:r>
              <a:rPr lang="en-US" sz="1500" b="1" dirty="0" err="1">
                <a:solidFill>
                  <a:srgbClr val="008000"/>
                </a:solidFill>
              </a:rPr>
              <a:t>MyMemMsg</a:t>
            </a:r>
            <a:r>
              <a:rPr lang="en-US" sz="1500" dirty="0">
                <a:solidFill>
                  <a:srgbClr val="000000"/>
                </a:solidFill>
              </a:rPr>
              <a:t>* </a:t>
            </a:r>
            <a:r>
              <a:rPr lang="en-US" sz="1500" dirty="0" err="1">
                <a:solidFill>
                  <a:srgbClr val="000000"/>
                </a:solidFill>
              </a:rPr>
              <a:t>mem</a:t>
            </a:r>
            <a:r>
              <a:rPr lang="en-US" sz="1500" dirty="0">
                <a:solidFill>
                  <a:srgbClr val="000000"/>
                </a:solidFill>
              </a:rPr>
              <a:t> = new </a:t>
            </a:r>
            <a:r>
              <a:rPr lang="en-US" sz="1500" b="1" dirty="0" err="1">
                <a:solidFill>
                  <a:srgbClr val="008000"/>
                </a:solidFill>
              </a:rPr>
              <a:t>MyMemMsg</a:t>
            </a:r>
            <a:r>
              <a:rPr lang="en-US" sz="1500" dirty="0">
                <a:solidFill>
                  <a:srgbClr val="000000"/>
                </a:solidFill>
              </a:rPr>
              <a:t>;</a:t>
            </a:r>
          </a:p>
          <a:p>
            <a:r>
              <a:rPr lang="en-US" sz="1500" dirty="0">
                <a:solidFill>
                  <a:srgbClr val="000000"/>
                </a:solidFill>
              </a:rPr>
              <a:t>        Set the member values of </a:t>
            </a:r>
            <a:r>
              <a:rPr lang="en-US" sz="1500" dirty="0" err="1">
                <a:solidFill>
                  <a:srgbClr val="000000"/>
                </a:solidFill>
              </a:rPr>
              <a:t>mem</a:t>
            </a:r>
            <a:r>
              <a:rPr lang="en-US" sz="1500" dirty="0">
                <a:solidFill>
                  <a:srgbClr val="000000"/>
                </a:solidFill>
              </a:rPr>
              <a:t> with </a:t>
            </a:r>
            <a:r>
              <a:rPr lang="en-US" sz="1500" dirty="0" err="1">
                <a:solidFill>
                  <a:srgbClr val="000000"/>
                </a:solidFill>
              </a:rPr>
              <a:t>objT</a:t>
            </a:r>
            <a:r>
              <a:rPr lang="en-US" sz="1500" dirty="0">
                <a:solidFill>
                  <a:srgbClr val="000000"/>
                </a:solidFill>
              </a:rPr>
              <a:t>;</a:t>
            </a:r>
          </a:p>
          <a:p>
            <a:r>
              <a:rPr lang="en-US" sz="1500" dirty="0">
                <a:solidFill>
                  <a:srgbClr val="000000"/>
                </a:solidFill>
              </a:rPr>
              <a:t>        process(</a:t>
            </a:r>
            <a:r>
              <a:rPr lang="en-US" sz="1500" dirty="0" err="1">
                <a:solidFill>
                  <a:srgbClr val="000000"/>
                </a:solidFill>
              </a:rPr>
              <a:t>mem</a:t>
            </a:r>
            <a:r>
              <a:rPr lang="en-US" sz="1500" dirty="0">
                <a:solidFill>
                  <a:srgbClr val="000000"/>
                </a:solidFill>
              </a:rPr>
              <a:t>);</a:t>
            </a:r>
          </a:p>
          <a:p>
            <a:r>
              <a:rPr lang="en-US" sz="1500" dirty="0">
                <a:solidFill>
                  <a:srgbClr val="000000"/>
                </a:solidFill>
              </a:rPr>
              <a:t>    END IF</a:t>
            </a:r>
          </a:p>
          <a:p>
            <a:r>
              <a:rPr lang="en-US" sz="1500" dirty="0">
                <a:solidFill>
                  <a:srgbClr val="000000"/>
                </a:solidFill>
              </a:rPr>
              <a:t>}</a:t>
            </a:r>
          </a:p>
          <a:p>
            <a:endParaRPr lang="en-US" sz="1400" dirty="0">
              <a:solidFill>
                <a:srgbClr val="000000"/>
              </a:solidFill>
            </a:endParaRPr>
          </a:p>
        </p:txBody>
      </p:sp>
      <p:sp>
        <p:nvSpPr>
          <p:cNvPr id="6" name="Rectangle 5"/>
          <p:cNvSpPr/>
          <p:nvPr/>
        </p:nvSpPr>
        <p:spPr>
          <a:xfrm>
            <a:off x="163512" y="1646237"/>
            <a:ext cx="5943600" cy="609600"/>
          </a:xfrm>
          <a:prstGeom prst="rect">
            <a:avLst/>
          </a:prstGeom>
          <a:ln w="19050">
            <a:solidFill>
              <a:srgbClr val="000000"/>
            </a:solidFill>
          </a:ln>
        </p:spPr>
        <p:txBody>
          <a:bodyPr rtlCol="0" anchor="ctr"/>
          <a:lstStyle/>
          <a:p>
            <a:pPr algn="ctr"/>
            <a:endParaRPr lang="en-US"/>
          </a:p>
        </p:txBody>
      </p:sp>
      <p:sp>
        <p:nvSpPr>
          <p:cNvPr id="7" name="Rectangle 6"/>
          <p:cNvSpPr/>
          <p:nvPr/>
        </p:nvSpPr>
        <p:spPr>
          <a:xfrm>
            <a:off x="163512" y="4008437"/>
            <a:ext cx="5791200" cy="3124200"/>
          </a:xfrm>
          <a:prstGeom prst="rect">
            <a:avLst/>
          </a:prstGeom>
          <a:ln w="19050">
            <a:solidFill>
              <a:srgbClr val="000000"/>
            </a:solidFill>
          </a:ln>
        </p:spPr>
        <p:txBody>
          <a:bodyPr rtlCol="0" anchor="ctr"/>
          <a:lstStyle/>
          <a:p>
            <a:pPr algn="ctr"/>
            <a:endParaRPr lang="en-US"/>
          </a:p>
        </p:txBody>
      </p:sp>
    </p:spTree>
    <p:extLst>
      <p:ext uri="{BB962C8B-B14F-4D97-AF65-F5344CB8AC3E}">
        <p14:creationId xmlns:p14="http://schemas.microsoft.com/office/powerpoint/2010/main" val="234979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503238" y="346075"/>
            <a:ext cx="9070975" cy="1171575"/>
          </a:xfrm>
          <a:ln/>
        </p:spPr>
        <p:txBody>
          <a:bodyPr tIns="38808"/>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err="1" smtClean="0"/>
              <a:t>CaffDRAM</a:t>
            </a:r>
            <a:r>
              <a:rPr lang="en-US" dirty="0" smtClean="0"/>
              <a:t> Overview</a:t>
            </a:r>
            <a:endParaRPr lang="en-US" dirty="0"/>
          </a:p>
        </p:txBody>
      </p:sp>
      <p:grpSp>
        <p:nvGrpSpPr>
          <p:cNvPr id="57" name="Group 56"/>
          <p:cNvGrpSpPr/>
          <p:nvPr/>
        </p:nvGrpSpPr>
        <p:grpSpPr>
          <a:xfrm>
            <a:off x="1348309" y="1570037"/>
            <a:ext cx="4081138" cy="2221178"/>
            <a:chOff x="920517" y="1689376"/>
            <a:chExt cx="2703291" cy="2761261"/>
          </a:xfrm>
        </p:grpSpPr>
        <p:sp>
          <p:nvSpPr>
            <p:cNvPr id="58" name="Rectangle 57"/>
            <p:cNvSpPr/>
            <p:nvPr/>
          </p:nvSpPr>
          <p:spPr>
            <a:xfrm>
              <a:off x="920517" y="1689376"/>
              <a:ext cx="2703291" cy="2097158"/>
            </a:xfrm>
            <a:prstGeom prst="rect">
              <a:avLst/>
            </a:prstGeom>
            <a:solidFill>
              <a:srgbClr val="94B6D2"/>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000000"/>
                  </a:solidFill>
                  <a:effectLst/>
                  <a:uLnTx/>
                  <a:uFillTx/>
                  <a:latin typeface="Tw Cen MT"/>
                  <a:ea typeface="+mn-ea"/>
                  <a:cs typeface="+mn-cs"/>
                </a:rPr>
                <a:t>Processor</a:t>
              </a:r>
              <a:endParaRPr kumimoji="0" lang="en-US" sz="2400" b="1" i="0" u="none" strike="noStrike" kern="0" cap="none" spc="0" normalizeH="0" baseline="0" noProof="0" dirty="0">
                <a:ln>
                  <a:noFill/>
                </a:ln>
                <a:solidFill>
                  <a:srgbClr val="000000"/>
                </a:solidFill>
                <a:effectLst/>
                <a:uLnTx/>
                <a:uFillTx/>
                <a:latin typeface="Tw Cen MT"/>
                <a:ea typeface="+mn-ea"/>
                <a:cs typeface="+mn-cs"/>
              </a:endParaRPr>
            </a:p>
          </p:txBody>
        </p:sp>
        <p:sp>
          <p:nvSpPr>
            <p:cNvPr id="59" name="Rectangle 58"/>
            <p:cNvSpPr/>
            <p:nvPr/>
          </p:nvSpPr>
          <p:spPr>
            <a:xfrm>
              <a:off x="2738247" y="2481637"/>
              <a:ext cx="885561" cy="1304899"/>
            </a:xfrm>
            <a:prstGeom prst="rect">
              <a:avLst/>
            </a:prstGeom>
            <a:solidFill>
              <a:srgbClr val="94B6D2">
                <a:lumMod val="50000"/>
              </a:srgbClr>
            </a:solidFill>
            <a:ln w="10000" cap="flat" cmpd="sng" algn="ctr">
              <a:solidFill>
                <a:srgbClr val="94B6D2">
                  <a:lumMod val="50000"/>
                </a:srgbClr>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rgbClr val="000000"/>
                  </a:solidFill>
                  <a:effectLst/>
                  <a:uLnTx/>
                  <a:uFillTx/>
                  <a:latin typeface="Tw Cen MT"/>
                  <a:ea typeface="+mn-ea"/>
                  <a:cs typeface="+mn-cs"/>
                </a:rPr>
                <a:t>Cache</a:t>
              </a:r>
              <a:endParaRPr kumimoji="0" lang="en-US" sz="2400" b="1" i="0" u="none" strike="noStrike" kern="0" cap="none" spc="0" normalizeH="0" baseline="0" noProof="0" dirty="0">
                <a:ln>
                  <a:noFill/>
                </a:ln>
                <a:solidFill>
                  <a:srgbClr val="000000"/>
                </a:solidFill>
                <a:effectLst/>
                <a:uLnTx/>
                <a:uFillTx/>
                <a:latin typeface="Tw Cen MT"/>
                <a:ea typeface="+mn-ea"/>
                <a:cs typeface="+mn-cs"/>
              </a:endParaRPr>
            </a:p>
          </p:txBody>
        </p:sp>
        <p:sp>
          <p:nvSpPr>
            <p:cNvPr id="60" name="Rectangle 59"/>
            <p:cNvSpPr/>
            <p:nvPr/>
          </p:nvSpPr>
          <p:spPr>
            <a:xfrm>
              <a:off x="920517" y="3786536"/>
              <a:ext cx="2703291" cy="664101"/>
            </a:xfrm>
            <a:prstGeom prst="rect">
              <a:avLst/>
            </a:prstGeom>
            <a:solidFill>
              <a:srgbClr val="94B6D2">
                <a:lumMod val="50000"/>
              </a:srgb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Tw Cen MT"/>
                  <a:ea typeface="+mn-ea"/>
                  <a:cs typeface="+mn-cs"/>
                </a:rPr>
                <a:t>Integrated </a:t>
              </a:r>
              <a:r>
                <a:rPr kumimoji="0" lang="en-US" sz="2000" b="1" i="0" u="none" strike="noStrike" kern="0" cap="none" spc="0" normalizeH="0" baseline="0" noProof="0" dirty="0" err="1" smtClean="0">
                  <a:ln>
                    <a:noFill/>
                  </a:ln>
                  <a:solidFill>
                    <a:srgbClr val="000000"/>
                  </a:solidFill>
                  <a:effectLst/>
                  <a:uLnTx/>
                  <a:uFillTx/>
                  <a:latin typeface="Tw Cen MT"/>
                  <a:ea typeface="+mn-ea"/>
                  <a:cs typeface="+mn-cs"/>
                </a:rPr>
                <a:t>DDRx</a:t>
              </a:r>
              <a:r>
                <a:rPr kumimoji="0" lang="en-US" sz="2000" b="1" i="0" u="none" strike="noStrike" kern="0" cap="none" spc="0" normalizeH="0" baseline="0" noProof="0" dirty="0" smtClean="0">
                  <a:ln>
                    <a:noFill/>
                  </a:ln>
                  <a:solidFill>
                    <a:srgbClr val="000000"/>
                  </a:solidFill>
                  <a:effectLst/>
                  <a:uLnTx/>
                  <a:uFillTx/>
                  <a:latin typeface="Tw Cen MT"/>
                  <a:ea typeface="+mn-ea"/>
                  <a:cs typeface="+mn-cs"/>
                </a:rPr>
                <a:t> Memory Controller</a:t>
              </a:r>
              <a:endParaRPr kumimoji="0" lang="en-US" sz="2000" b="1" i="0" u="none" strike="noStrike" kern="0" cap="none" spc="0" normalizeH="0" baseline="0" noProof="0" dirty="0">
                <a:ln>
                  <a:noFill/>
                </a:ln>
                <a:solidFill>
                  <a:srgbClr val="000000"/>
                </a:solidFill>
                <a:effectLst/>
                <a:uLnTx/>
                <a:uFillTx/>
                <a:latin typeface="Tw Cen MT"/>
                <a:ea typeface="+mn-ea"/>
                <a:cs typeface="+mn-cs"/>
              </a:endParaRPr>
            </a:p>
          </p:txBody>
        </p:sp>
      </p:grpSp>
      <p:grpSp>
        <p:nvGrpSpPr>
          <p:cNvPr id="61" name="Group 60"/>
          <p:cNvGrpSpPr/>
          <p:nvPr/>
        </p:nvGrpSpPr>
        <p:grpSpPr>
          <a:xfrm>
            <a:off x="676364" y="4489327"/>
            <a:ext cx="6370151" cy="2102921"/>
            <a:chOff x="1308810" y="4879629"/>
            <a:chExt cx="6370151" cy="2102921"/>
          </a:xfrm>
        </p:grpSpPr>
        <p:grpSp>
          <p:nvGrpSpPr>
            <p:cNvPr id="62" name="Group 61"/>
            <p:cNvGrpSpPr/>
            <p:nvPr/>
          </p:nvGrpSpPr>
          <p:grpSpPr>
            <a:xfrm>
              <a:off x="1308810" y="4879629"/>
              <a:ext cx="5421640" cy="1246644"/>
              <a:chOff x="612648" y="2714654"/>
              <a:chExt cx="8153400" cy="1759284"/>
            </a:xfrm>
          </p:grpSpPr>
          <p:sp>
            <p:nvSpPr>
              <p:cNvPr id="96" name="Rectangle 95"/>
              <p:cNvSpPr/>
              <p:nvPr/>
            </p:nvSpPr>
            <p:spPr>
              <a:xfrm>
                <a:off x="612648" y="2714654"/>
                <a:ext cx="8153400" cy="1759284"/>
              </a:xfrm>
              <a:prstGeom prst="rect">
                <a:avLst/>
              </a:prstGeom>
              <a:solidFill>
                <a:srgbClr val="94B6D2"/>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97" name="Rectangle 96"/>
              <p:cNvSpPr/>
              <p:nvPr/>
            </p:nvSpPr>
            <p:spPr>
              <a:xfrm>
                <a:off x="862257"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98" name="Rectangle 97"/>
              <p:cNvSpPr/>
              <p:nvPr/>
            </p:nvSpPr>
            <p:spPr>
              <a:xfrm>
                <a:off x="1853609"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99" name="Rectangle 98"/>
              <p:cNvSpPr/>
              <p:nvPr/>
            </p:nvSpPr>
            <p:spPr>
              <a:xfrm>
                <a:off x="2879918"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00" name="Rectangle 99"/>
              <p:cNvSpPr/>
              <p:nvPr/>
            </p:nvSpPr>
            <p:spPr>
              <a:xfrm>
                <a:off x="3904382"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01" name="Rectangle 100"/>
              <p:cNvSpPr/>
              <p:nvPr/>
            </p:nvSpPr>
            <p:spPr>
              <a:xfrm>
                <a:off x="4930690"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02" name="Rectangle 101"/>
              <p:cNvSpPr/>
              <p:nvPr/>
            </p:nvSpPr>
            <p:spPr>
              <a:xfrm>
                <a:off x="5887087"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03" name="Rectangle 102"/>
              <p:cNvSpPr/>
              <p:nvPr/>
            </p:nvSpPr>
            <p:spPr>
              <a:xfrm>
                <a:off x="6876595"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04" name="Rectangle 103"/>
              <p:cNvSpPr/>
              <p:nvPr/>
            </p:nvSpPr>
            <p:spPr>
              <a:xfrm>
                <a:off x="7820416"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05" name="Rectangle 104"/>
              <p:cNvSpPr/>
              <p:nvPr/>
            </p:nvSpPr>
            <p:spPr>
              <a:xfrm>
                <a:off x="862257" y="4357429"/>
                <a:ext cx="7575721" cy="116509"/>
              </a:xfrm>
              <a:prstGeom prst="rect">
                <a:avLst/>
              </a:prstGeom>
              <a:solidFill>
                <a:sysClr val="windowText" lastClr="000000"/>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grpSp>
        <p:grpSp>
          <p:nvGrpSpPr>
            <p:cNvPr id="63" name="Group 62"/>
            <p:cNvGrpSpPr/>
            <p:nvPr/>
          </p:nvGrpSpPr>
          <p:grpSpPr>
            <a:xfrm>
              <a:off x="1612686" y="5171841"/>
              <a:ext cx="5421640" cy="1246644"/>
              <a:chOff x="612648" y="2714654"/>
              <a:chExt cx="8153400" cy="1759284"/>
            </a:xfrm>
          </p:grpSpPr>
          <p:sp>
            <p:nvSpPr>
              <p:cNvPr id="86" name="Rectangle 85"/>
              <p:cNvSpPr/>
              <p:nvPr/>
            </p:nvSpPr>
            <p:spPr>
              <a:xfrm>
                <a:off x="612648" y="2714654"/>
                <a:ext cx="8153400" cy="1759284"/>
              </a:xfrm>
              <a:prstGeom prst="rect">
                <a:avLst/>
              </a:prstGeom>
              <a:solidFill>
                <a:srgbClr val="94B6D2"/>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87" name="Rectangle 86"/>
              <p:cNvSpPr/>
              <p:nvPr/>
            </p:nvSpPr>
            <p:spPr>
              <a:xfrm>
                <a:off x="862257"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88" name="Rectangle 87"/>
              <p:cNvSpPr/>
              <p:nvPr/>
            </p:nvSpPr>
            <p:spPr>
              <a:xfrm>
                <a:off x="1853609"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89" name="Rectangle 88"/>
              <p:cNvSpPr/>
              <p:nvPr/>
            </p:nvSpPr>
            <p:spPr>
              <a:xfrm>
                <a:off x="2879918"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90" name="Rectangle 89"/>
              <p:cNvSpPr/>
              <p:nvPr/>
            </p:nvSpPr>
            <p:spPr>
              <a:xfrm>
                <a:off x="3904382"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91" name="Rectangle 90"/>
              <p:cNvSpPr/>
              <p:nvPr/>
            </p:nvSpPr>
            <p:spPr>
              <a:xfrm>
                <a:off x="4930690"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92" name="Rectangle 91"/>
              <p:cNvSpPr/>
              <p:nvPr/>
            </p:nvSpPr>
            <p:spPr>
              <a:xfrm>
                <a:off x="5887087"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93" name="Rectangle 92"/>
              <p:cNvSpPr/>
              <p:nvPr/>
            </p:nvSpPr>
            <p:spPr>
              <a:xfrm>
                <a:off x="6876595"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94" name="Rectangle 93"/>
              <p:cNvSpPr/>
              <p:nvPr/>
            </p:nvSpPr>
            <p:spPr>
              <a:xfrm>
                <a:off x="7820416"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95" name="Rectangle 94"/>
              <p:cNvSpPr/>
              <p:nvPr/>
            </p:nvSpPr>
            <p:spPr>
              <a:xfrm>
                <a:off x="862257" y="4357429"/>
                <a:ext cx="7575721" cy="116509"/>
              </a:xfrm>
              <a:prstGeom prst="rect">
                <a:avLst/>
              </a:prstGeom>
              <a:solidFill>
                <a:sysClr val="windowText" lastClr="000000"/>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grpSp>
        <p:grpSp>
          <p:nvGrpSpPr>
            <p:cNvPr id="64" name="Group 63"/>
            <p:cNvGrpSpPr/>
            <p:nvPr/>
          </p:nvGrpSpPr>
          <p:grpSpPr>
            <a:xfrm>
              <a:off x="1938942" y="5474767"/>
              <a:ext cx="5421640" cy="1246644"/>
              <a:chOff x="612648" y="2714654"/>
              <a:chExt cx="8153400" cy="1759284"/>
            </a:xfrm>
          </p:grpSpPr>
          <p:sp>
            <p:nvSpPr>
              <p:cNvPr id="76" name="Rectangle 75"/>
              <p:cNvSpPr/>
              <p:nvPr/>
            </p:nvSpPr>
            <p:spPr>
              <a:xfrm>
                <a:off x="612648" y="2714654"/>
                <a:ext cx="8153400" cy="1759284"/>
              </a:xfrm>
              <a:prstGeom prst="rect">
                <a:avLst/>
              </a:prstGeom>
              <a:solidFill>
                <a:srgbClr val="94B6D2"/>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77" name="Rectangle 76"/>
              <p:cNvSpPr/>
              <p:nvPr/>
            </p:nvSpPr>
            <p:spPr>
              <a:xfrm>
                <a:off x="862257"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78" name="Rectangle 77"/>
              <p:cNvSpPr/>
              <p:nvPr/>
            </p:nvSpPr>
            <p:spPr>
              <a:xfrm>
                <a:off x="1853609"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79" name="Rectangle 78"/>
              <p:cNvSpPr/>
              <p:nvPr/>
            </p:nvSpPr>
            <p:spPr>
              <a:xfrm>
                <a:off x="2879918"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80" name="Rectangle 79"/>
              <p:cNvSpPr/>
              <p:nvPr/>
            </p:nvSpPr>
            <p:spPr>
              <a:xfrm>
                <a:off x="3904382"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81" name="Rectangle 80"/>
              <p:cNvSpPr/>
              <p:nvPr/>
            </p:nvSpPr>
            <p:spPr>
              <a:xfrm>
                <a:off x="4930690"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82" name="Rectangle 81"/>
              <p:cNvSpPr/>
              <p:nvPr/>
            </p:nvSpPr>
            <p:spPr>
              <a:xfrm>
                <a:off x="5887087"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83" name="Rectangle 82"/>
              <p:cNvSpPr/>
              <p:nvPr/>
            </p:nvSpPr>
            <p:spPr>
              <a:xfrm>
                <a:off x="6876595"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84" name="Rectangle 83"/>
              <p:cNvSpPr/>
              <p:nvPr/>
            </p:nvSpPr>
            <p:spPr>
              <a:xfrm>
                <a:off x="7820416"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85" name="Rectangle 84"/>
              <p:cNvSpPr/>
              <p:nvPr/>
            </p:nvSpPr>
            <p:spPr>
              <a:xfrm>
                <a:off x="862257" y="4357429"/>
                <a:ext cx="7575721" cy="116509"/>
              </a:xfrm>
              <a:prstGeom prst="rect">
                <a:avLst/>
              </a:prstGeom>
              <a:solidFill>
                <a:sysClr val="windowText" lastClr="000000"/>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grpSp>
        <p:grpSp>
          <p:nvGrpSpPr>
            <p:cNvPr id="65" name="Group 64"/>
            <p:cNvGrpSpPr/>
            <p:nvPr/>
          </p:nvGrpSpPr>
          <p:grpSpPr>
            <a:xfrm>
              <a:off x="2257321" y="5735906"/>
              <a:ext cx="5421640" cy="1246644"/>
              <a:chOff x="612648" y="2714654"/>
              <a:chExt cx="8153400" cy="1759284"/>
            </a:xfrm>
          </p:grpSpPr>
          <p:sp>
            <p:nvSpPr>
              <p:cNvPr id="66" name="Rectangle 65"/>
              <p:cNvSpPr/>
              <p:nvPr/>
            </p:nvSpPr>
            <p:spPr>
              <a:xfrm>
                <a:off x="612648" y="2714654"/>
                <a:ext cx="8153400" cy="1759284"/>
              </a:xfrm>
              <a:prstGeom prst="rect">
                <a:avLst/>
              </a:prstGeom>
              <a:solidFill>
                <a:srgbClr val="94B6D2"/>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67" name="Rectangle 66"/>
              <p:cNvSpPr/>
              <p:nvPr/>
            </p:nvSpPr>
            <p:spPr>
              <a:xfrm>
                <a:off x="862257"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68" name="Rectangle 67"/>
              <p:cNvSpPr/>
              <p:nvPr/>
            </p:nvSpPr>
            <p:spPr>
              <a:xfrm>
                <a:off x="1853609"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69" name="Rectangle 68"/>
              <p:cNvSpPr/>
              <p:nvPr/>
            </p:nvSpPr>
            <p:spPr>
              <a:xfrm>
                <a:off x="2879918"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70" name="Rectangle 69"/>
              <p:cNvSpPr/>
              <p:nvPr/>
            </p:nvSpPr>
            <p:spPr>
              <a:xfrm>
                <a:off x="3904382"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71" name="Rectangle 70"/>
              <p:cNvSpPr/>
              <p:nvPr/>
            </p:nvSpPr>
            <p:spPr>
              <a:xfrm>
                <a:off x="4930690"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72" name="Rectangle 71"/>
              <p:cNvSpPr/>
              <p:nvPr/>
            </p:nvSpPr>
            <p:spPr>
              <a:xfrm>
                <a:off x="5887087"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73" name="Rectangle 72"/>
              <p:cNvSpPr/>
              <p:nvPr/>
            </p:nvSpPr>
            <p:spPr>
              <a:xfrm>
                <a:off x="6876595"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74" name="Rectangle 73"/>
              <p:cNvSpPr/>
              <p:nvPr/>
            </p:nvSpPr>
            <p:spPr>
              <a:xfrm>
                <a:off x="7820416"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75" name="Rectangle 74"/>
              <p:cNvSpPr/>
              <p:nvPr/>
            </p:nvSpPr>
            <p:spPr>
              <a:xfrm>
                <a:off x="862257" y="4357429"/>
                <a:ext cx="7575721" cy="116509"/>
              </a:xfrm>
              <a:prstGeom prst="rect">
                <a:avLst/>
              </a:prstGeom>
              <a:solidFill>
                <a:sysClr val="windowText" lastClr="000000"/>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grpSp>
      </p:grpSp>
      <p:sp>
        <p:nvSpPr>
          <p:cNvPr id="106" name="Up-Down Arrow 105"/>
          <p:cNvSpPr/>
          <p:nvPr/>
        </p:nvSpPr>
        <p:spPr>
          <a:xfrm>
            <a:off x="3169093" y="3840647"/>
            <a:ext cx="410651" cy="648680"/>
          </a:xfrm>
          <a:prstGeom prst="upDownArrow">
            <a:avLst/>
          </a:prstGeom>
          <a:solidFill>
            <a:srgbClr val="94B6D2"/>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07" name="TextBox 106"/>
          <p:cNvSpPr txBox="1"/>
          <p:nvPr/>
        </p:nvSpPr>
        <p:spPr>
          <a:xfrm>
            <a:off x="3697208" y="4019553"/>
            <a:ext cx="1296787"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Memory Bus</a:t>
            </a:r>
            <a:endParaRPr kumimoji="0" lang="en-US" sz="1800" b="0" i="0" u="none" strike="noStrike" kern="0" cap="none" spc="0" normalizeH="0" baseline="0" noProof="0" dirty="0">
              <a:ln>
                <a:noFill/>
              </a:ln>
              <a:solidFill>
                <a:sysClr val="windowText" lastClr="000000"/>
              </a:solidFill>
              <a:effectLst/>
              <a:uLnTx/>
              <a:uFillTx/>
            </a:endParaRPr>
          </a:p>
        </p:txBody>
      </p:sp>
      <p:sp>
        <p:nvSpPr>
          <p:cNvPr id="108" name="Rectangle 107"/>
          <p:cNvSpPr/>
          <p:nvPr/>
        </p:nvSpPr>
        <p:spPr>
          <a:xfrm>
            <a:off x="239712" y="3279392"/>
            <a:ext cx="7725355" cy="3578607"/>
          </a:xfrm>
          <a:prstGeom prst="rect">
            <a:avLst/>
          </a:prstGeom>
          <a:solidFill>
            <a:srgbClr val="94B6D2">
              <a:alpha val="30000"/>
            </a:srgb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09" name="TextBox 108"/>
          <p:cNvSpPr txBox="1"/>
          <p:nvPr/>
        </p:nvSpPr>
        <p:spPr>
          <a:xfrm>
            <a:off x="6174210" y="3696387"/>
            <a:ext cx="1643035" cy="64633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Memory System</a:t>
            </a:r>
            <a:endParaRPr kumimoji="0" lang="en-US" sz="1800" b="0" i="0" u="none" strike="noStrike" kern="0" cap="none" spc="0" normalizeH="0" baseline="0" noProof="0" dirty="0">
              <a:ln>
                <a:noFill/>
              </a:ln>
              <a:solidFill>
                <a:sysClr val="windowText" lastClr="000000"/>
              </a:solidFill>
              <a:effectLst/>
              <a:uLnTx/>
              <a:uFillTx/>
            </a:endParaRPr>
          </a:p>
        </p:txBody>
      </p:sp>
      <p:sp>
        <p:nvSpPr>
          <p:cNvPr id="2" name="Rectangle 1"/>
          <p:cNvSpPr/>
          <p:nvPr/>
        </p:nvSpPr>
        <p:spPr>
          <a:xfrm>
            <a:off x="5649912" y="1529019"/>
            <a:ext cx="4418494" cy="1641218"/>
          </a:xfrm>
          <a:prstGeom prst="rect">
            <a:avLst/>
          </a:prstGeom>
        </p:spPr>
        <p:txBody>
          <a:bodyPr wrap="square">
            <a:spAutoFit/>
          </a:bodyPr>
          <a:lstStyle/>
          <a:p>
            <a:pPr algn="just"/>
            <a:r>
              <a:rPr lang="en-US" b="1" dirty="0" err="1">
                <a:solidFill>
                  <a:srgbClr val="000000"/>
                </a:solidFill>
              </a:rPr>
              <a:t>CaffDRAM</a:t>
            </a:r>
            <a:r>
              <a:rPr lang="en-US" b="1" dirty="0">
                <a:solidFill>
                  <a:srgbClr val="000000"/>
                </a:solidFill>
              </a:rPr>
              <a:t> is a cycle accurate DRAM timing simulator. This simulator is JEDEC compliant and models various timing parameters pertaining to resource contention within the DRAM main memory. </a:t>
            </a:r>
          </a:p>
        </p:txBody>
      </p:sp>
    </p:spTree>
    <p:extLst>
      <p:ext uri="{BB962C8B-B14F-4D97-AF65-F5344CB8AC3E}">
        <p14:creationId xmlns:p14="http://schemas.microsoft.com/office/powerpoint/2010/main" val="24049405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503238" y="346075"/>
            <a:ext cx="9070975" cy="1171575"/>
          </a:xfrm>
          <a:ln/>
        </p:spPr>
        <p:txBody>
          <a:bodyPr tIns="38808"/>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Memory Organization</a:t>
            </a:r>
            <a:endParaRPr lang="en-US" dirty="0"/>
          </a:p>
        </p:txBody>
      </p:sp>
      <p:sp>
        <p:nvSpPr>
          <p:cNvPr id="164" name="Rectangle 163"/>
          <p:cNvSpPr/>
          <p:nvPr/>
        </p:nvSpPr>
        <p:spPr>
          <a:xfrm>
            <a:off x="2318772" y="1265237"/>
            <a:ext cx="4322936" cy="792260"/>
          </a:xfrm>
          <a:prstGeom prst="rect">
            <a:avLst/>
          </a:prstGeom>
          <a:solidFill>
            <a:srgbClr val="94B6D2"/>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 lastClr="FFFFFF"/>
                </a:solidFill>
                <a:effectLst/>
                <a:uLnTx/>
                <a:uFillTx/>
                <a:latin typeface="Tw Cen MT"/>
                <a:ea typeface="+mn-ea"/>
                <a:cs typeface="+mn-cs"/>
              </a:rPr>
              <a:t>Memory Controller</a:t>
            </a:r>
            <a:endParaRPr kumimoji="0" lang="en-US" sz="1800" b="0" i="0" u="none" strike="noStrike" kern="0" cap="none" spc="0" normalizeH="0" baseline="0" noProof="0" dirty="0">
              <a:ln>
                <a:noFill/>
              </a:ln>
              <a:solidFill>
                <a:sysClr val="window" lastClr="FFFFFF"/>
              </a:solidFill>
              <a:effectLst/>
              <a:uLnTx/>
              <a:uFillTx/>
              <a:latin typeface="Tw Cen MT"/>
              <a:ea typeface="+mn-ea"/>
              <a:cs typeface="+mn-cs"/>
            </a:endParaRPr>
          </a:p>
        </p:txBody>
      </p:sp>
      <p:sp>
        <p:nvSpPr>
          <p:cNvPr id="165" name="Down Arrow 164"/>
          <p:cNvSpPr/>
          <p:nvPr/>
        </p:nvSpPr>
        <p:spPr>
          <a:xfrm>
            <a:off x="2318772" y="2057497"/>
            <a:ext cx="664171" cy="1517654"/>
          </a:xfrm>
          <a:prstGeom prst="downArrow">
            <a:avLst/>
          </a:prstGeom>
          <a:solidFill>
            <a:srgbClr val="94B6D2"/>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66" name="Down Arrow 165"/>
          <p:cNvSpPr/>
          <p:nvPr/>
        </p:nvSpPr>
        <p:spPr>
          <a:xfrm>
            <a:off x="3193603" y="2057497"/>
            <a:ext cx="664171" cy="908768"/>
          </a:xfrm>
          <a:prstGeom prst="downArrow">
            <a:avLst/>
          </a:prstGeom>
          <a:solidFill>
            <a:srgbClr val="94B6D2"/>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67" name="Down Arrow 166"/>
          <p:cNvSpPr/>
          <p:nvPr/>
        </p:nvSpPr>
        <p:spPr>
          <a:xfrm>
            <a:off x="5977537" y="2057497"/>
            <a:ext cx="664171" cy="908768"/>
          </a:xfrm>
          <a:prstGeom prst="downArrow">
            <a:avLst/>
          </a:prstGeom>
          <a:solidFill>
            <a:srgbClr val="94B6D2"/>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68" name="TextBox 167"/>
          <p:cNvSpPr txBox="1"/>
          <p:nvPr/>
        </p:nvSpPr>
        <p:spPr>
          <a:xfrm>
            <a:off x="1688537" y="2175753"/>
            <a:ext cx="654559"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CH 1</a:t>
            </a:r>
            <a:endParaRPr kumimoji="0" lang="en-US" sz="1800" b="0" i="0" u="none" strike="noStrike" kern="0" cap="none" spc="0" normalizeH="0" baseline="0" noProof="0" dirty="0">
              <a:ln>
                <a:noFill/>
              </a:ln>
              <a:solidFill>
                <a:sysClr val="windowText" lastClr="000000"/>
              </a:solidFill>
              <a:effectLst/>
              <a:uLnTx/>
              <a:uFillTx/>
            </a:endParaRPr>
          </a:p>
        </p:txBody>
      </p:sp>
      <p:sp>
        <p:nvSpPr>
          <p:cNvPr id="169" name="TextBox 168"/>
          <p:cNvSpPr txBox="1"/>
          <p:nvPr/>
        </p:nvSpPr>
        <p:spPr>
          <a:xfrm>
            <a:off x="2772183" y="2188341"/>
            <a:ext cx="590877"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CH2</a:t>
            </a:r>
            <a:endParaRPr kumimoji="0" lang="en-US" sz="1800" b="0" i="0" u="none" strike="noStrike" kern="0" cap="none" spc="0" normalizeH="0" baseline="0" noProof="0" dirty="0">
              <a:ln>
                <a:noFill/>
              </a:ln>
              <a:solidFill>
                <a:sysClr val="windowText" lastClr="000000"/>
              </a:solidFill>
              <a:effectLst/>
              <a:uLnTx/>
              <a:uFillTx/>
            </a:endParaRPr>
          </a:p>
        </p:txBody>
      </p:sp>
      <p:sp>
        <p:nvSpPr>
          <p:cNvPr id="170" name="TextBox 169"/>
          <p:cNvSpPr txBox="1"/>
          <p:nvPr/>
        </p:nvSpPr>
        <p:spPr>
          <a:xfrm>
            <a:off x="6641708" y="2188341"/>
            <a:ext cx="681159"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CH N</a:t>
            </a:r>
            <a:endParaRPr kumimoji="0" lang="en-US" sz="1800" b="0" i="0" u="none" strike="noStrike" kern="0" cap="none" spc="0" normalizeH="0" baseline="0" noProof="0" dirty="0">
              <a:ln>
                <a:noFill/>
              </a:ln>
              <a:solidFill>
                <a:sysClr val="windowText" lastClr="000000"/>
              </a:solidFill>
              <a:effectLst/>
              <a:uLnTx/>
              <a:uFillTx/>
            </a:endParaRPr>
          </a:p>
        </p:txBody>
      </p:sp>
      <p:sp>
        <p:nvSpPr>
          <p:cNvPr id="171" name="TextBox 170"/>
          <p:cNvSpPr txBox="1"/>
          <p:nvPr/>
        </p:nvSpPr>
        <p:spPr>
          <a:xfrm>
            <a:off x="239712" y="4283761"/>
            <a:ext cx="91187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RANK 1</a:t>
            </a:r>
            <a:endParaRPr kumimoji="0" lang="en-US" sz="1800" b="0" i="0" u="none" strike="noStrike" kern="0" cap="none" spc="0" normalizeH="0" baseline="0" noProof="0" dirty="0">
              <a:ln>
                <a:noFill/>
              </a:ln>
              <a:solidFill>
                <a:sysClr val="windowText" lastClr="000000"/>
              </a:solidFill>
              <a:effectLst/>
              <a:uLnTx/>
              <a:uFillTx/>
            </a:endParaRPr>
          </a:p>
        </p:txBody>
      </p:sp>
      <p:sp>
        <p:nvSpPr>
          <p:cNvPr id="172" name="TextBox 171"/>
          <p:cNvSpPr txBox="1"/>
          <p:nvPr/>
        </p:nvSpPr>
        <p:spPr>
          <a:xfrm>
            <a:off x="620712" y="4797342"/>
            <a:ext cx="91187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RANK 2</a:t>
            </a:r>
            <a:endParaRPr kumimoji="0" lang="en-US" sz="1800" b="0" i="0" u="none" strike="noStrike" kern="0" cap="none" spc="0" normalizeH="0" baseline="0" noProof="0" dirty="0">
              <a:ln>
                <a:noFill/>
              </a:ln>
              <a:solidFill>
                <a:sysClr val="windowText" lastClr="000000"/>
              </a:solidFill>
              <a:effectLst/>
              <a:uLnTx/>
              <a:uFillTx/>
            </a:endParaRPr>
          </a:p>
        </p:txBody>
      </p:sp>
      <p:sp>
        <p:nvSpPr>
          <p:cNvPr id="173" name="TextBox 172"/>
          <p:cNvSpPr txBox="1"/>
          <p:nvPr/>
        </p:nvSpPr>
        <p:spPr>
          <a:xfrm>
            <a:off x="1077912" y="5252668"/>
            <a:ext cx="91187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RANK 3</a:t>
            </a:r>
            <a:endParaRPr kumimoji="0" lang="en-US" sz="1800" b="0" i="0" u="none" strike="noStrike" kern="0" cap="none" spc="0" normalizeH="0" baseline="0" noProof="0" dirty="0">
              <a:ln>
                <a:noFill/>
              </a:ln>
              <a:solidFill>
                <a:sysClr val="windowText" lastClr="000000"/>
              </a:solidFill>
              <a:effectLst/>
              <a:uLnTx/>
              <a:uFillTx/>
            </a:endParaRPr>
          </a:p>
        </p:txBody>
      </p:sp>
      <p:sp>
        <p:nvSpPr>
          <p:cNvPr id="174" name="TextBox 173"/>
          <p:cNvSpPr txBox="1"/>
          <p:nvPr/>
        </p:nvSpPr>
        <p:spPr>
          <a:xfrm>
            <a:off x="1382712" y="5719645"/>
            <a:ext cx="91187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RANK 4</a:t>
            </a:r>
            <a:endParaRPr kumimoji="0" lang="en-US" sz="1800" b="0" i="0" u="none" strike="noStrike" kern="0" cap="none" spc="0" normalizeH="0" baseline="0" noProof="0" dirty="0">
              <a:ln>
                <a:noFill/>
              </a:ln>
              <a:solidFill>
                <a:sysClr val="windowText" lastClr="000000"/>
              </a:solidFill>
              <a:effectLst/>
              <a:uLnTx/>
              <a:uFillTx/>
            </a:endParaRPr>
          </a:p>
        </p:txBody>
      </p:sp>
      <p:grpSp>
        <p:nvGrpSpPr>
          <p:cNvPr id="175" name="Group 174"/>
          <p:cNvGrpSpPr/>
          <p:nvPr/>
        </p:nvGrpSpPr>
        <p:grpSpPr>
          <a:xfrm>
            <a:off x="1252508" y="3575151"/>
            <a:ext cx="6637167" cy="1185880"/>
            <a:chOff x="612648" y="2714654"/>
            <a:chExt cx="8153400" cy="1759284"/>
          </a:xfrm>
        </p:grpSpPr>
        <p:sp>
          <p:nvSpPr>
            <p:cNvPr id="176" name="Rectangle 175"/>
            <p:cNvSpPr/>
            <p:nvPr/>
          </p:nvSpPr>
          <p:spPr>
            <a:xfrm>
              <a:off x="612648" y="2714654"/>
              <a:ext cx="8153400" cy="1759284"/>
            </a:xfrm>
            <a:prstGeom prst="rect">
              <a:avLst/>
            </a:prstGeom>
            <a:solidFill>
              <a:srgbClr val="DD8047">
                <a:lumMod val="75000"/>
              </a:srgb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77" name="Rectangle 176"/>
            <p:cNvSpPr/>
            <p:nvPr/>
          </p:nvSpPr>
          <p:spPr>
            <a:xfrm>
              <a:off x="862257"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78" name="Rectangle 177"/>
            <p:cNvSpPr/>
            <p:nvPr/>
          </p:nvSpPr>
          <p:spPr>
            <a:xfrm>
              <a:off x="1853609"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79" name="Rectangle 178"/>
            <p:cNvSpPr/>
            <p:nvPr/>
          </p:nvSpPr>
          <p:spPr>
            <a:xfrm>
              <a:off x="2879918"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80" name="Rectangle 179"/>
            <p:cNvSpPr/>
            <p:nvPr/>
          </p:nvSpPr>
          <p:spPr>
            <a:xfrm>
              <a:off x="3904382"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81" name="Rectangle 180"/>
            <p:cNvSpPr/>
            <p:nvPr/>
          </p:nvSpPr>
          <p:spPr>
            <a:xfrm>
              <a:off x="4930690"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82" name="Rectangle 181"/>
            <p:cNvSpPr/>
            <p:nvPr/>
          </p:nvSpPr>
          <p:spPr>
            <a:xfrm>
              <a:off x="5887087"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83" name="Rectangle 182"/>
            <p:cNvSpPr/>
            <p:nvPr/>
          </p:nvSpPr>
          <p:spPr>
            <a:xfrm>
              <a:off x="6876595"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84" name="Rectangle 183"/>
            <p:cNvSpPr/>
            <p:nvPr/>
          </p:nvSpPr>
          <p:spPr>
            <a:xfrm>
              <a:off x="7820416"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85" name="Rectangle 184"/>
            <p:cNvSpPr/>
            <p:nvPr/>
          </p:nvSpPr>
          <p:spPr>
            <a:xfrm>
              <a:off x="862257" y="4357429"/>
              <a:ext cx="7575721" cy="116509"/>
            </a:xfrm>
            <a:prstGeom prst="rect">
              <a:avLst/>
            </a:prstGeom>
            <a:solidFill>
              <a:sysClr val="windowText" lastClr="000000"/>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grpSp>
      <p:grpSp>
        <p:nvGrpSpPr>
          <p:cNvPr id="186" name="Group 185"/>
          <p:cNvGrpSpPr/>
          <p:nvPr/>
        </p:nvGrpSpPr>
        <p:grpSpPr>
          <a:xfrm>
            <a:off x="1675546" y="3957492"/>
            <a:ext cx="6515855" cy="1185880"/>
            <a:chOff x="612648" y="2714654"/>
            <a:chExt cx="8153400" cy="1759284"/>
          </a:xfrm>
        </p:grpSpPr>
        <p:sp>
          <p:nvSpPr>
            <p:cNvPr id="187" name="Rectangle 186"/>
            <p:cNvSpPr/>
            <p:nvPr/>
          </p:nvSpPr>
          <p:spPr>
            <a:xfrm>
              <a:off x="612648" y="2714654"/>
              <a:ext cx="8153400" cy="1759284"/>
            </a:xfrm>
            <a:prstGeom prst="rect">
              <a:avLst/>
            </a:prstGeom>
            <a:solidFill>
              <a:srgbClr val="A5AB81">
                <a:lumMod val="75000"/>
              </a:srgb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88" name="Rectangle 187"/>
            <p:cNvSpPr/>
            <p:nvPr/>
          </p:nvSpPr>
          <p:spPr>
            <a:xfrm>
              <a:off x="862257"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89" name="Rectangle 188"/>
            <p:cNvSpPr/>
            <p:nvPr/>
          </p:nvSpPr>
          <p:spPr>
            <a:xfrm>
              <a:off x="1853609"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90" name="Rectangle 189"/>
            <p:cNvSpPr/>
            <p:nvPr/>
          </p:nvSpPr>
          <p:spPr>
            <a:xfrm>
              <a:off x="2879918"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91" name="Rectangle 190"/>
            <p:cNvSpPr/>
            <p:nvPr/>
          </p:nvSpPr>
          <p:spPr>
            <a:xfrm>
              <a:off x="3904382"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92" name="Rectangle 191"/>
            <p:cNvSpPr/>
            <p:nvPr/>
          </p:nvSpPr>
          <p:spPr>
            <a:xfrm>
              <a:off x="4930690"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93" name="Rectangle 192"/>
            <p:cNvSpPr/>
            <p:nvPr/>
          </p:nvSpPr>
          <p:spPr>
            <a:xfrm>
              <a:off x="5887087"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94" name="Rectangle 193"/>
            <p:cNvSpPr/>
            <p:nvPr/>
          </p:nvSpPr>
          <p:spPr>
            <a:xfrm>
              <a:off x="6876595"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95" name="Rectangle 194"/>
            <p:cNvSpPr/>
            <p:nvPr/>
          </p:nvSpPr>
          <p:spPr>
            <a:xfrm>
              <a:off x="7820416"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96" name="Rectangle 195"/>
            <p:cNvSpPr/>
            <p:nvPr/>
          </p:nvSpPr>
          <p:spPr>
            <a:xfrm>
              <a:off x="862257" y="4357429"/>
              <a:ext cx="7575721" cy="116509"/>
            </a:xfrm>
            <a:prstGeom prst="rect">
              <a:avLst/>
            </a:prstGeom>
            <a:solidFill>
              <a:sysClr val="windowText" lastClr="000000"/>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grpSp>
      <p:grpSp>
        <p:nvGrpSpPr>
          <p:cNvPr id="197" name="Group 196"/>
          <p:cNvGrpSpPr/>
          <p:nvPr/>
        </p:nvGrpSpPr>
        <p:grpSpPr>
          <a:xfrm>
            <a:off x="2107594" y="4366214"/>
            <a:ext cx="6338865" cy="1185880"/>
            <a:chOff x="612648" y="2714654"/>
            <a:chExt cx="8153400" cy="1759284"/>
          </a:xfrm>
        </p:grpSpPr>
        <p:sp>
          <p:nvSpPr>
            <p:cNvPr id="198" name="Rectangle 197"/>
            <p:cNvSpPr/>
            <p:nvPr/>
          </p:nvSpPr>
          <p:spPr>
            <a:xfrm>
              <a:off x="612648" y="2714654"/>
              <a:ext cx="8153400" cy="1759284"/>
            </a:xfrm>
            <a:prstGeom prst="rect">
              <a:avLst/>
            </a:prstGeom>
            <a:solidFill>
              <a:srgbClr val="D8B25C">
                <a:lumMod val="75000"/>
              </a:srgb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199" name="Rectangle 198"/>
            <p:cNvSpPr/>
            <p:nvPr/>
          </p:nvSpPr>
          <p:spPr>
            <a:xfrm>
              <a:off x="862257"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200" name="Rectangle 199"/>
            <p:cNvSpPr/>
            <p:nvPr/>
          </p:nvSpPr>
          <p:spPr>
            <a:xfrm>
              <a:off x="1853609"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201" name="Rectangle 200"/>
            <p:cNvSpPr/>
            <p:nvPr/>
          </p:nvSpPr>
          <p:spPr>
            <a:xfrm>
              <a:off x="2879918"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202" name="Rectangle 201"/>
            <p:cNvSpPr/>
            <p:nvPr/>
          </p:nvSpPr>
          <p:spPr>
            <a:xfrm>
              <a:off x="3904382"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203" name="Rectangle 202"/>
            <p:cNvSpPr/>
            <p:nvPr/>
          </p:nvSpPr>
          <p:spPr>
            <a:xfrm>
              <a:off x="4930690"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204" name="Rectangle 203"/>
            <p:cNvSpPr/>
            <p:nvPr/>
          </p:nvSpPr>
          <p:spPr>
            <a:xfrm>
              <a:off x="5887087"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205" name="Rectangle 204"/>
            <p:cNvSpPr/>
            <p:nvPr/>
          </p:nvSpPr>
          <p:spPr>
            <a:xfrm>
              <a:off x="6876595"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206" name="Rectangle 205"/>
            <p:cNvSpPr/>
            <p:nvPr/>
          </p:nvSpPr>
          <p:spPr>
            <a:xfrm>
              <a:off x="7820416"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207" name="Rectangle 206"/>
            <p:cNvSpPr/>
            <p:nvPr/>
          </p:nvSpPr>
          <p:spPr>
            <a:xfrm>
              <a:off x="862257" y="4357429"/>
              <a:ext cx="7575721" cy="116509"/>
            </a:xfrm>
            <a:prstGeom prst="rect">
              <a:avLst/>
            </a:prstGeom>
            <a:solidFill>
              <a:sysClr val="windowText" lastClr="000000"/>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grpSp>
      <p:grpSp>
        <p:nvGrpSpPr>
          <p:cNvPr id="208" name="Group 207"/>
          <p:cNvGrpSpPr/>
          <p:nvPr/>
        </p:nvGrpSpPr>
        <p:grpSpPr>
          <a:xfrm>
            <a:off x="2504686" y="4833191"/>
            <a:ext cx="6338865" cy="1185880"/>
            <a:chOff x="612648" y="2714654"/>
            <a:chExt cx="8153400" cy="1759284"/>
          </a:xfrm>
        </p:grpSpPr>
        <p:sp>
          <p:nvSpPr>
            <p:cNvPr id="209" name="Rectangle 208"/>
            <p:cNvSpPr/>
            <p:nvPr/>
          </p:nvSpPr>
          <p:spPr>
            <a:xfrm>
              <a:off x="612648" y="2714654"/>
              <a:ext cx="8153400" cy="1759284"/>
            </a:xfrm>
            <a:prstGeom prst="rect">
              <a:avLst/>
            </a:prstGeom>
            <a:solidFill>
              <a:srgbClr val="7BA79D">
                <a:lumMod val="75000"/>
              </a:srgb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210" name="Rectangle 209"/>
            <p:cNvSpPr/>
            <p:nvPr/>
          </p:nvSpPr>
          <p:spPr>
            <a:xfrm>
              <a:off x="862257"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211" name="Rectangle 210"/>
            <p:cNvSpPr/>
            <p:nvPr/>
          </p:nvSpPr>
          <p:spPr>
            <a:xfrm>
              <a:off x="1853609"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212" name="Rectangle 211"/>
            <p:cNvSpPr/>
            <p:nvPr/>
          </p:nvSpPr>
          <p:spPr>
            <a:xfrm>
              <a:off x="2879918"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213" name="Rectangle 212"/>
            <p:cNvSpPr/>
            <p:nvPr/>
          </p:nvSpPr>
          <p:spPr>
            <a:xfrm>
              <a:off x="3904382"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214" name="Rectangle 213"/>
            <p:cNvSpPr/>
            <p:nvPr/>
          </p:nvSpPr>
          <p:spPr>
            <a:xfrm>
              <a:off x="4930690"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215" name="Rectangle 214"/>
            <p:cNvSpPr/>
            <p:nvPr/>
          </p:nvSpPr>
          <p:spPr>
            <a:xfrm>
              <a:off x="5887087"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216" name="Rectangle 215"/>
            <p:cNvSpPr/>
            <p:nvPr/>
          </p:nvSpPr>
          <p:spPr>
            <a:xfrm>
              <a:off x="6876595"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217" name="Rectangle 216"/>
            <p:cNvSpPr/>
            <p:nvPr/>
          </p:nvSpPr>
          <p:spPr>
            <a:xfrm>
              <a:off x="7820416" y="2947673"/>
              <a:ext cx="617562" cy="1236996"/>
            </a:xfrm>
            <a:prstGeom prst="rect">
              <a:avLst/>
            </a:prstGeom>
            <a:solidFill>
              <a:sysClr val="windowText" lastClr="000000">
                <a:lumMod val="95000"/>
                <a:lumOff val="5000"/>
              </a:sys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218" name="Rectangle 217"/>
            <p:cNvSpPr/>
            <p:nvPr/>
          </p:nvSpPr>
          <p:spPr>
            <a:xfrm>
              <a:off x="862257" y="4357429"/>
              <a:ext cx="7575721" cy="116509"/>
            </a:xfrm>
            <a:prstGeom prst="rect">
              <a:avLst/>
            </a:prstGeom>
            <a:solidFill>
              <a:sysClr val="windowText" lastClr="000000"/>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grpSp>
      <p:sp>
        <p:nvSpPr>
          <p:cNvPr id="224" name="TextBox 223"/>
          <p:cNvSpPr txBox="1"/>
          <p:nvPr/>
        </p:nvSpPr>
        <p:spPr>
          <a:xfrm>
            <a:off x="1056632" y="6285507"/>
            <a:ext cx="8555680" cy="868392"/>
          </a:xfrm>
          <a:prstGeom prst="rect">
            <a:avLst/>
          </a:prstGeom>
          <a:noFill/>
        </p:spPr>
        <p:txBody>
          <a:bodyPr wrap="square" rtlCol="0">
            <a:spAutoFit/>
          </a:bodyPr>
          <a:lstStyle/>
          <a:p>
            <a:r>
              <a:rPr lang="en-US" dirty="0" smtClean="0">
                <a:solidFill>
                  <a:srgbClr val="000000"/>
                </a:solidFill>
              </a:rPr>
              <a:t>*A Single DIMM Module may consist of “one” or “two” Ranks depending upon its pin configuration. Each Side of a DIMM module is one “RANK” . A single “RANK” usually consists of 8 “x8” chips corresponding to a Data Bus width of 64 bits</a:t>
            </a:r>
          </a:p>
        </p:txBody>
      </p:sp>
    </p:spTree>
    <p:extLst>
      <p:ext uri="{BB962C8B-B14F-4D97-AF65-F5344CB8AC3E}">
        <p14:creationId xmlns:p14="http://schemas.microsoft.com/office/powerpoint/2010/main" val="79191902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503238" y="346075"/>
            <a:ext cx="9070975" cy="1171575"/>
          </a:xfrm>
          <a:ln/>
        </p:spPr>
        <p:txBody>
          <a:bodyPr tIns="38808"/>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DRAM Scheduling</a:t>
            </a:r>
            <a:endParaRPr lang="en-US" dirty="0"/>
          </a:p>
        </p:txBody>
      </p:sp>
      <p:sp>
        <p:nvSpPr>
          <p:cNvPr id="84" name="Rectangle 83"/>
          <p:cNvSpPr/>
          <p:nvPr/>
        </p:nvSpPr>
        <p:spPr>
          <a:xfrm>
            <a:off x="3666899" y="2103437"/>
            <a:ext cx="2481903" cy="815562"/>
          </a:xfrm>
          <a:prstGeom prst="rect">
            <a:avLst/>
          </a:prstGeom>
          <a:solidFill>
            <a:srgbClr val="94B6D2"/>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uLnTx/>
                <a:uFillTx/>
                <a:latin typeface="Tw Cen MT"/>
                <a:ea typeface="+mn-ea"/>
                <a:cs typeface="+mn-cs"/>
              </a:rPr>
              <a:t>Command Generator</a:t>
            </a:r>
            <a:endParaRPr kumimoji="0" lang="en-US" sz="1800" b="1" i="0" u="none" strike="noStrike" kern="0" cap="none" spc="0" normalizeH="0" baseline="0" noProof="0" dirty="0">
              <a:ln>
                <a:noFill/>
              </a:ln>
              <a:solidFill>
                <a:srgbClr val="000000"/>
              </a:solidFill>
              <a:effectLst/>
              <a:uLnTx/>
              <a:uFillTx/>
              <a:latin typeface="Tw Cen MT"/>
              <a:ea typeface="+mn-ea"/>
              <a:cs typeface="+mn-cs"/>
            </a:endParaRPr>
          </a:p>
        </p:txBody>
      </p:sp>
      <p:sp>
        <p:nvSpPr>
          <p:cNvPr id="85" name="Rectangle 84"/>
          <p:cNvSpPr/>
          <p:nvPr/>
        </p:nvSpPr>
        <p:spPr>
          <a:xfrm>
            <a:off x="3666900" y="3117060"/>
            <a:ext cx="2481902" cy="780609"/>
          </a:xfrm>
          <a:prstGeom prst="rect">
            <a:avLst/>
          </a:prstGeom>
          <a:solidFill>
            <a:srgbClr val="94B6D2"/>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uLnTx/>
                <a:uFillTx/>
                <a:latin typeface="Tw Cen MT"/>
                <a:ea typeface="+mn-ea"/>
                <a:cs typeface="+mn-cs"/>
              </a:rPr>
              <a:t>Channel Bus Scheduler</a:t>
            </a:r>
            <a:endParaRPr kumimoji="0" lang="en-US" sz="1800" b="1" i="0" u="none" strike="noStrike" kern="0" cap="none" spc="0" normalizeH="0" baseline="0" noProof="0" dirty="0">
              <a:ln>
                <a:noFill/>
              </a:ln>
              <a:solidFill>
                <a:srgbClr val="000000"/>
              </a:solidFill>
              <a:effectLst/>
              <a:uLnTx/>
              <a:uFillTx/>
              <a:latin typeface="Tw Cen MT"/>
              <a:ea typeface="+mn-ea"/>
              <a:cs typeface="+mn-cs"/>
            </a:endParaRPr>
          </a:p>
        </p:txBody>
      </p:sp>
      <p:sp>
        <p:nvSpPr>
          <p:cNvPr id="86" name="Rectangle 85"/>
          <p:cNvSpPr/>
          <p:nvPr/>
        </p:nvSpPr>
        <p:spPr>
          <a:xfrm>
            <a:off x="3666899" y="4143277"/>
            <a:ext cx="2481902" cy="780609"/>
          </a:xfrm>
          <a:prstGeom prst="rect">
            <a:avLst/>
          </a:prstGeom>
          <a:solidFill>
            <a:srgbClr val="94B6D2"/>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uLnTx/>
                <a:uFillTx/>
                <a:latin typeface="Tw Cen MT"/>
                <a:ea typeface="+mn-ea"/>
                <a:cs typeface="+mn-cs"/>
              </a:rPr>
              <a:t>Rank Scheduler</a:t>
            </a:r>
            <a:endParaRPr kumimoji="0" lang="en-US" sz="1800" b="1" i="0" u="none" strike="noStrike" kern="0" cap="none" spc="0" normalizeH="0" baseline="0" noProof="0" dirty="0">
              <a:ln>
                <a:noFill/>
              </a:ln>
              <a:solidFill>
                <a:srgbClr val="000000"/>
              </a:solidFill>
              <a:effectLst/>
              <a:uLnTx/>
              <a:uFillTx/>
              <a:latin typeface="Tw Cen MT"/>
              <a:ea typeface="+mn-ea"/>
              <a:cs typeface="+mn-cs"/>
            </a:endParaRPr>
          </a:p>
        </p:txBody>
      </p:sp>
      <p:sp>
        <p:nvSpPr>
          <p:cNvPr id="87" name="Rectangle 86"/>
          <p:cNvSpPr/>
          <p:nvPr/>
        </p:nvSpPr>
        <p:spPr>
          <a:xfrm>
            <a:off x="3666900" y="5190919"/>
            <a:ext cx="2481902" cy="780609"/>
          </a:xfrm>
          <a:prstGeom prst="rect">
            <a:avLst/>
          </a:prstGeom>
          <a:solidFill>
            <a:srgbClr val="94B6D2"/>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uLnTx/>
                <a:uFillTx/>
                <a:latin typeface="Tw Cen MT"/>
                <a:ea typeface="+mn-ea"/>
                <a:cs typeface="+mn-cs"/>
              </a:rPr>
              <a:t>Bank Scheduler</a:t>
            </a:r>
            <a:endParaRPr kumimoji="0" lang="en-US" sz="1800" b="1" i="0" u="none" strike="noStrike" kern="0" cap="none" spc="0" normalizeH="0" baseline="0" noProof="0" dirty="0">
              <a:ln>
                <a:noFill/>
              </a:ln>
              <a:solidFill>
                <a:srgbClr val="000000"/>
              </a:solidFill>
              <a:effectLst/>
              <a:uLnTx/>
              <a:uFillTx/>
              <a:latin typeface="Tw Cen MT"/>
              <a:ea typeface="+mn-ea"/>
              <a:cs typeface="+mn-cs"/>
            </a:endParaRPr>
          </a:p>
        </p:txBody>
      </p:sp>
      <p:sp>
        <p:nvSpPr>
          <p:cNvPr id="88" name="Rectangle 87"/>
          <p:cNvSpPr/>
          <p:nvPr/>
        </p:nvSpPr>
        <p:spPr>
          <a:xfrm>
            <a:off x="1646165" y="3792814"/>
            <a:ext cx="1473081" cy="2178714"/>
          </a:xfrm>
          <a:prstGeom prst="rect">
            <a:avLst/>
          </a:prstGeom>
          <a:solidFill>
            <a:srgbClr val="94B6D2"/>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uLnTx/>
                <a:uFillTx/>
                <a:latin typeface="Tw Cen MT"/>
                <a:ea typeface="+mn-ea"/>
                <a:cs typeface="+mn-cs"/>
              </a:rPr>
              <a:t>Request Queue</a:t>
            </a:r>
            <a:endParaRPr kumimoji="0" lang="en-US" sz="1800" b="1" i="0" u="none" strike="noStrike" kern="0" cap="none" spc="0" normalizeH="0" baseline="0" noProof="0" dirty="0">
              <a:ln>
                <a:noFill/>
              </a:ln>
              <a:solidFill>
                <a:srgbClr val="000000"/>
              </a:solidFill>
              <a:effectLst/>
              <a:uLnTx/>
              <a:uFillTx/>
              <a:latin typeface="Tw Cen MT"/>
              <a:ea typeface="+mn-ea"/>
              <a:cs typeface="+mn-cs"/>
            </a:endParaRPr>
          </a:p>
        </p:txBody>
      </p:sp>
      <p:sp>
        <p:nvSpPr>
          <p:cNvPr id="90" name="Rectangle 89"/>
          <p:cNvSpPr/>
          <p:nvPr/>
        </p:nvSpPr>
        <p:spPr>
          <a:xfrm>
            <a:off x="7290703" y="2442105"/>
            <a:ext cx="1807001" cy="547593"/>
          </a:xfrm>
          <a:prstGeom prst="rect">
            <a:avLst/>
          </a:prstGeom>
          <a:solidFill>
            <a:srgbClr val="94B6D2"/>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uLnTx/>
                <a:uFillTx/>
                <a:latin typeface="Tw Cen MT"/>
                <a:ea typeface="+mn-ea"/>
                <a:cs typeface="+mn-cs"/>
              </a:rPr>
              <a:t>DRAM Policies</a:t>
            </a:r>
            <a:endParaRPr kumimoji="0" lang="en-US" sz="1800" b="1" i="0" u="none" strike="noStrike" kern="0" cap="none" spc="0" normalizeH="0" baseline="0" noProof="0" dirty="0">
              <a:ln>
                <a:noFill/>
              </a:ln>
              <a:solidFill>
                <a:srgbClr val="000000"/>
              </a:solidFill>
              <a:effectLst/>
              <a:uLnTx/>
              <a:uFillTx/>
              <a:latin typeface="Tw Cen MT"/>
              <a:ea typeface="+mn-ea"/>
              <a:cs typeface="+mn-cs"/>
            </a:endParaRPr>
          </a:p>
        </p:txBody>
      </p:sp>
      <p:sp>
        <p:nvSpPr>
          <p:cNvPr id="91" name="Rectangle 90"/>
          <p:cNvSpPr/>
          <p:nvPr/>
        </p:nvSpPr>
        <p:spPr>
          <a:xfrm>
            <a:off x="7290703" y="3234368"/>
            <a:ext cx="1807002" cy="757307"/>
          </a:xfrm>
          <a:prstGeom prst="rect">
            <a:avLst/>
          </a:prstGeom>
          <a:solidFill>
            <a:srgbClr val="94B6D2"/>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uLnTx/>
                <a:uFillTx/>
                <a:latin typeface="Tw Cen MT"/>
                <a:ea typeface="+mn-ea"/>
                <a:cs typeface="+mn-cs"/>
              </a:rPr>
              <a:t>Delay Parameters</a:t>
            </a:r>
            <a:endParaRPr kumimoji="0" lang="en-US" sz="1800" b="1" i="0" u="none" strike="noStrike" kern="0" cap="none" spc="0" normalizeH="0" baseline="0" noProof="0" dirty="0">
              <a:ln>
                <a:noFill/>
              </a:ln>
              <a:solidFill>
                <a:srgbClr val="000000"/>
              </a:solidFill>
              <a:effectLst/>
              <a:uLnTx/>
              <a:uFillTx/>
              <a:latin typeface="Tw Cen MT"/>
              <a:ea typeface="+mn-ea"/>
              <a:cs typeface="+mn-cs"/>
            </a:endParaRPr>
          </a:p>
        </p:txBody>
      </p:sp>
      <p:sp>
        <p:nvSpPr>
          <p:cNvPr id="92" name="Rectangle 91"/>
          <p:cNvSpPr/>
          <p:nvPr/>
        </p:nvSpPr>
        <p:spPr>
          <a:xfrm>
            <a:off x="6792912" y="2119763"/>
            <a:ext cx="2819400" cy="3048254"/>
          </a:xfrm>
          <a:prstGeom prst="rect">
            <a:avLst/>
          </a:prstGeom>
          <a:solidFill>
            <a:srgbClr val="94B6D2">
              <a:alpha val="30000"/>
            </a:srgb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b"/>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uLnTx/>
                <a:uFillTx/>
                <a:latin typeface="Tw Cen MT"/>
                <a:ea typeface="+mn-ea"/>
                <a:cs typeface="+mn-cs"/>
              </a:rPr>
              <a:t>DRAM Configuration</a:t>
            </a:r>
            <a:endParaRPr kumimoji="0" lang="en-US" sz="1800" b="1" i="0" u="none" strike="noStrike" kern="0" cap="none" spc="0" normalizeH="0" baseline="0" noProof="0" dirty="0">
              <a:ln>
                <a:noFill/>
              </a:ln>
              <a:solidFill>
                <a:srgbClr val="000000"/>
              </a:solidFill>
              <a:effectLst/>
              <a:uLnTx/>
              <a:uFillTx/>
              <a:latin typeface="Tw Cen MT"/>
              <a:ea typeface="+mn-ea"/>
              <a:cs typeface="+mn-cs"/>
            </a:endParaRPr>
          </a:p>
        </p:txBody>
      </p:sp>
      <p:cxnSp>
        <p:nvCxnSpPr>
          <p:cNvPr id="94" name="Straight Arrow Connector 93"/>
          <p:cNvCxnSpPr/>
          <p:nvPr/>
        </p:nvCxnSpPr>
        <p:spPr>
          <a:xfrm rot="5400000" flipH="1" flipV="1">
            <a:off x="5037223" y="3016839"/>
            <a:ext cx="198061" cy="2382"/>
          </a:xfrm>
          <a:prstGeom prst="straightConnector1">
            <a:avLst/>
          </a:prstGeom>
          <a:noFill/>
          <a:ln w="19050" cap="flat" cmpd="sng" algn="ctr">
            <a:solidFill>
              <a:srgbClr val="94B6D2">
                <a:lumMod val="50000"/>
              </a:srgbClr>
            </a:solidFill>
            <a:prstDash val="solid"/>
            <a:tailEnd type="arrow"/>
          </a:ln>
          <a:effectLst>
            <a:outerShdw blurRad="38100" dist="30000" dir="5400000" rotWithShape="0">
              <a:srgbClr val="000000">
                <a:alpha val="45000"/>
              </a:srgbClr>
            </a:outerShdw>
          </a:effectLst>
        </p:spPr>
      </p:cxnSp>
      <p:cxnSp>
        <p:nvCxnSpPr>
          <p:cNvPr id="95" name="Straight Arrow Connector 94"/>
          <p:cNvCxnSpPr/>
          <p:nvPr/>
        </p:nvCxnSpPr>
        <p:spPr>
          <a:xfrm rot="5400000" flipH="1" flipV="1">
            <a:off x="5016229" y="4020473"/>
            <a:ext cx="245608" cy="1588"/>
          </a:xfrm>
          <a:prstGeom prst="straightConnector1">
            <a:avLst/>
          </a:prstGeom>
          <a:noFill/>
          <a:ln w="19050" cap="flat" cmpd="sng" algn="ctr">
            <a:solidFill>
              <a:srgbClr val="94B6D2">
                <a:lumMod val="50000"/>
              </a:srgbClr>
            </a:solidFill>
            <a:prstDash val="solid"/>
            <a:tailEnd type="arrow"/>
          </a:ln>
          <a:effectLst>
            <a:outerShdw blurRad="38100" dist="30000" dir="5400000" rotWithShape="0">
              <a:srgbClr val="000000">
                <a:alpha val="45000"/>
              </a:srgbClr>
            </a:outerShdw>
          </a:effectLst>
        </p:spPr>
      </p:cxnSp>
      <p:cxnSp>
        <p:nvCxnSpPr>
          <p:cNvPr id="96" name="Straight Arrow Connector 95"/>
          <p:cNvCxnSpPr/>
          <p:nvPr/>
        </p:nvCxnSpPr>
        <p:spPr>
          <a:xfrm rot="5400000" flipH="1" flipV="1">
            <a:off x="5004722" y="5054227"/>
            <a:ext cx="267033" cy="6353"/>
          </a:xfrm>
          <a:prstGeom prst="straightConnector1">
            <a:avLst/>
          </a:prstGeom>
          <a:noFill/>
          <a:ln w="19050" cap="flat" cmpd="sng" algn="ctr">
            <a:solidFill>
              <a:srgbClr val="94B6D2">
                <a:lumMod val="50000"/>
              </a:srgbClr>
            </a:solidFill>
            <a:prstDash val="solid"/>
            <a:tailEnd type="arrow"/>
          </a:ln>
          <a:effectLst>
            <a:outerShdw blurRad="38100" dist="30000" dir="5400000" rotWithShape="0">
              <a:srgbClr val="000000">
                <a:alpha val="45000"/>
              </a:srgbClr>
            </a:outerShdw>
          </a:effectLst>
        </p:spPr>
      </p:cxnSp>
      <p:cxnSp>
        <p:nvCxnSpPr>
          <p:cNvPr id="97" name="Straight Arrow Connector 96"/>
          <p:cNvCxnSpPr/>
          <p:nvPr/>
        </p:nvCxnSpPr>
        <p:spPr>
          <a:xfrm rot="5400000">
            <a:off x="4510097" y="3017237"/>
            <a:ext cx="198064" cy="1589"/>
          </a:xfrm>
          <a:prstGeom prst="straightConnector1">
            <a:avLst/>
          </a:prstGeom>
          <a:noFill/>
          <a:ln w="19050" cap="flat" cmpd="sng" algn="ctr">
            <a:solidFill>
              <a:srgbClr val="94B6D2">
                <a:lumMod val="50000"/>
              </a:srgbClr>
            </a:solidFill>
            <a:prstDash val="solid"/>
            <a:tailEnd type="arrow"/>
          </a:ln>
          <a:effectLst>
            <a:outerShdw blurRad="38100" dist="30000" dir="5400000" rotWithShape="0">
              <a:srgbClr val="000000">
                <a:alpha val="45000"/>
              </a:srgbClr>
            </a:outerShdw>
          </a:effectLst>
        </p:spPr>
      </p:cxnSp>
      <p:cxnSp>
        <p:nvCxnSpPr>
          <p:cNvPr id="98" name="Straight Arrow Connector 97"/>
          <p:cNvCxnSpPr/>
          <p:nvPr/>
        </p:nvCxnSpPr>
        <p:spPr>
          <a:xfrm rot="5400000">
            <a:off x="4484338" y="4020077"/>
            <a:ext cx="246404" cy="1589"/>
          </a:xfrm>
          <a:prstGeom prst="straightConnector1">
            <a:avLst/>
          </a:prstGeom>
          <a:noFill/>
          <a:ln w="19050" cap="flat" cmpd="sng" algn="ctr">
            <a:solidFill>
              <a:srgbClr val="94B6D2">
                <a:lumMod val="50000"/>
              </a:srgbClr>
            </a:solidFill>
            <a:prstDash val="solid"/>
            <a:tailEnd type="arrow"/>
          </a:ln>
          <a:effectLst>
            <a:outerShdw blurRad="38100" dist="30000" dir="5400000" rotWithShape="0">
              <a:srgbClr val="000000">
                <a:alpha val="45000"/>
              </a:srgbClr>
            </a:outerShdw>
          </a:effectLst>
        </p:spPr>
      </p:cxnSp>
      <p:cxnSp>
        <p:nvCxnSpPr>
          <p:cNvPr id="99" name="Straight Arrow Connector 98"/>
          <p:cNvCxnSpPr/>
          <p:nvPr/>
        </p:nvCxnSpPr>
        <p:spPr>
          <a:xfrm rot="16200000" flipH="1">
            <a:off x="4474817" y="5055814"/>
            <a:ext cx="267035" cy="3179"/>
          </a:xfrm>
          <a:prstGeom prst="straightConnector1">
            <a:avLst/>
          </a:prstGeom>
          <a:noFill/>
          <a:ln w="19050" cap="flat" cmpd="sng" algn="ctr">
            <a:solidFill>
              <a:srgbClr val="94B6D2">
                <a:lumMod val="50000"/>
              </a:srgbClr>
            </a:solidFill>
            <a:prstDash val="solid"/>
            <a:tailEnd type="arrow"/>
          </a:ln>
          <a:effectLst>
            <a:outerShdw blurRad="38100" dist="30000" dir="5400000" rotWithShape="0">
              <a:srgbClr val="000000">
                <a:alpha val="45000"/>
              </a:srgbClr>
            </a:outerShdw>
          </a:effectLst>
        </p:spPr>
      </p:cxnSp>
      <p:cxnSp>
        <p:nvCxnSpPr>
          <p:cNvPr id="100" name="Straight Arrow Connector 99"/>
          <p:cNvCxnSpPr/>
          <p:nvPr/>
        </p:nvCxnSpPr>
        <p:spPr>
          <a:xfrm flipV="1">
            <a:off x="2420121" y="2348363"/>
            <a:ext cx="29391" cy="1444452"/>
          </a:xfrm>
          <a:prstGeom prst="straightConnector1">
            <a:avLst/>
          </a:prstGeom>
          <a:noFill/>
          <a:ln w="19050" cap="flat" cmpd="sng" algn="ctr">
            <a:solidFill>
              <a:srgbClr val="94B6D2">
                <a:lumMod val="50000"/>
              </a:srgbClr>
            </a:solidFill>
            <a:prstDash val="solid"/>
            <a:tailEnd type="arrow"/>
          </a:ln>
          <a:effectLst>
            <a:outerShdw blurRad="38100" dist="30000" dir="5400000" rotWithShape="0">
              <a:srgbClr val="000000">
                <a:alpha val="45000"/>
              </a:srgbClr>
            </a:outerShdw>
          </a:effectLst>
        </p:spPr>
      </p:cxnSp>
      <p:cxnSp>
        <p:nvCxnSpPr>
          <p:cNvPr id="101" name="Straight Arrow Connector 100"/>
          <p:cNvCxnSpPr/>
          <p:nvPr/>
        </p:nvCxnSpPr>
        <p:spPr>
          <a:xfrm>
            <a:off x="2439090" y="2425194"/>
            <a:ext cx="1227809" cy="18499"/>
          </a:xfrm>
          <a:prstGeom prst="straightConnector1">
            <a:avLst/>
          </a:prstGeom>
          <a:noFill/>
          <a:ln w="19050" cap="flat" cmpd="sng" algn="ctr">
            <a:solidFill>
              <a:srgbClr val="94B6D2">
                <a:lumMod val="50000"/>
              </a:srgbClr>
            </a:solidFill>
            <a:prstDash val="solid"/>
            <a:tailEnd type="arrow"/>
          </a:ln>
          <a:effectLst>
            <a:outerShdw blurRad="38100" dist="30000" dir="5400000" rotWithShape="0">
              <a:srgbClr val="000000">
                <a:alpha val="45000"/>
              </a:srgbClr>
            </a:outerShdw>
          </a:effectLst>
        </p:spPr>
      </p:cxnSp>
      <p:cxnSp>
        <p:nvCxnSpPr>
          <p:cNvPr id="102" name="Straight Arrow Connector 101"/>
          <p:cNvCxnSpPr/>
          <p:nvPr/>
        </p:nvCxnSpPr>
        <p:spPr>
          <a:xfrm rot="10800000">
            <a:off x="6148802" y="2442105"/>
            <a:ext cx="687470" cy="1588"/>
          </a:xfrm>
          <a:prstGeom prst="straightConnector1">
            <a:avLst/>
          </a:prstGeom>
          <a:noFill/>
          <a:ln w="19050" cap="flat" cmpd="sng" algn="ctr">
            <a:solidFill>
              <a:srgbClr val="94B6D2">
                <a:lumMod val="50000"/>
              </a:srgbClr>
            </a:solidFill>
            <a:prstDash val="solid"/>
            <a:tailEnd type="arrow"/>
          </a:ln>
          <a:effectLst>
            <a:outerShdw blurRad="38100" dist="30000" dir="5400000" rotWithShape="0">
              <a:srgbClr val="000000">
                <a:alpha val="45000"/>
              </a:srgbClr>
            </a:outerShdw>
          </a:effectLst>
        </p:spPr>
      </p:cxnSp>
      <p:cxnSp>
        <p:nvCxnSpPr>
          <p:cNvPr id="104" name="Straight Arrow Connector 103"/>
          <p:cNvCxnSpPr/>
          <p:nvPr/>
        </p:nvCxnSpPr>
        <p:spPr>
          <a:xfrm>
            <a:off x="952613" y="4651095"/>
            <a:ext cx="693552" cy="1588"/>
          </a:xfrm>
          <a:prstGeom prst="straightConnector1">
            <a:avLst/>
          </a:prstGeom>
          <a:noFill/>
          <a:ln w="19050" cap="flat" cmpd="sng" algn="ctr">
            <a:solidFill>
              <a:sysClr val="windowText" lastClr="000000"/>
            </a:solidFill>
            <a:prstDash val="solid"/>
            <a:tailEnd type="arrow"/>
          </a:ln>
          <a:effectLst>
            <a:outerShdw blurRad="38100" dist="30000" dir="5400000" rotWithShape="0">
              <a:srgbClr val="000000">
                <a:alpha val="45000"/>
              </a:srgbClr>
            </a:outerShdw>
          </a:effectLst>
        </p:spPr>
      </p:cxnSp>
      <p:sp>
        <p:nvSpPr>
          <p:cNvPr id="105" name="TextBox 104"/>
          <p:cNvSpPr txBox="1"/>
          <p:nvPr/>
        </p:nvSpPr>
        <p:spPr>
          <a:xfrm>
            <a:off x="7035408" y="4063842"/>
            <a:ext cx="2362921" cy="646331"/>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SPD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(Serial Presence Detect)</a:t>
            </a:r>
          </a:p>
        </p:txBody>
      </p:sp>
      <p:sp>
        <p:nvSpPr>
          <p:cNvPr id="106" name="TextBox 105"/>
          <p:cNvSpPr txBox="1"/>
          <p:nvPr/>
        </p:nvSpPr>
        <p:spPr>
          <a:xfrm>
            <a:off x="485268" y="3897669"/>
            <a:ext cx="973644" cy="64633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Incoming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Request</a:t>
            </a: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96369882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503238" y="346075"/>
            <a:ext cx="9070975" cy="1171575"/>
          </a:xfrm>
          <a:ln/>
        </p:spPr>
        <p:txBody>
          <a:bodyPr tIns="38808"/>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Rank I/O Devices Contention Modeling</a:t>
            </a:r>
            <a:endParaRPr lang="en-US" dirty="0"/>
          </a:p>
        </p:txBody>
      </p:sp>
      <p:grpSp>
        <p:nvGrpSpPr>
          <p:cNvPr id="180" name="Group 179"/>
          <p:cNvGrpSpPr/>
          <p:nvPr/>
        </p:nvGrpSpPr>
        <p:grpSpPr>
          <a:xfrm>
            <a:off x="1107462" y="1995637"/>
            <a:ext cx="8112477" cy="1717225"/>
            <a:chOff x="554389" y="2104264"/>
            <a:chExt cx="8112477" cy="1717225"/>
          </a:xfrm>
        </p:grpSpPr>
        <p:grpSp>
          <p:nvGrpSpPr>
            <p:cNvPr id="181" name="Group 180"/>
            <p:cNvGrpSpPr/>
            <p:nvPr/>
          </p:nvGrpSpPr>
          <p:grpSpPr>
            <a:xfrm>
              <a:off x="554389" y="2108810"/>
              <a:ext cx="787620" cy="1126589"/>
              <a:chOff x="3891809" y="4404033"/>
              <a:chExt cx="1822346" cy="1761950"/>
            </a:xfrm>
          </p:grpSpPr>
          <p:sp>
            <p:nvSpPr>
              <p:cNvPr id="295" name="Rectangle 294"/>
              <p:cNvSpPr/>
              <p:nvPr/>
            </p:nvSpPr>
            <p:spPr>
              <a:xfrm>
                <a:off x="3891809" y="4404033"/>
                <a:ext cx="1820498" cy="1735981"/>
              </a:xfrm>
              <a:prstGeom prst="rect">
                <a:avLst/>
              </a:prstGeom>
              <a:solidFill>
                <a:srgbClr val="94B6D2"/>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cxnSp>
            <p:nvCxnSpPr>
              <p:cNvPr id="296" name="Straight Connector 295"/>
              <p:cNvCxnSpPr>
                <a:stCxn id="295" idx="0"/>
                <a:endCxn id="295" idx="2"/>
              </p:cNvCxnSpPr>
              <p:nvPr/>
            </p:nvCxnSpPr>
            <p:spPr>
              <a:xfrm rot="16200000" flipH="1">
                <a:off x="3934067" y="5272023"/>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97" name="Straight Connector 296"/>
              <p:cNvCxnSpPr/>
              <p:nvPr/>
            </p:nvCxnSpPr>
            <p:spPr>
              <a:xfrm rot="16200000" flipH="1">
                <a:off x="3492215" y="5272960"/>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98" name="Straight Connector 297"/>
              <p:cNvCxnSpPr/>
              <p:nvPr/>
            </p:nvCxnSpPr>
            <p:spPr>
              <a:xfrm rot="16200000" flipH="1">
                <a:off x="3713603" y="5284611"/>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99" name="Straight Connector 298"/>
              <p:cNvCxnSpPr/>
              <p:nvPr/>
            </p:nvCxnSpPr>
            <p:spPr>
              <a:xfrm rot="16200000" flipH="1">
                <a:off x="3270827" y="5296262"/>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300" name="Straight Connector 299"/>
              <p:cNvCxnSpPr/>
              <p:nvPr/>
            </p:nvCxnSpPr>
            <p:spPr>
              <a:xfrm rot="16200000" flipH="1">
                <a:off x="4378691" y="5273897"/>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301" name="Straight Connector 300"/>
              <p:cNvCxnSpPr/>
              <p:nvPr/>
            </p:nvCxnSpPr>
            <p:spPr>
              <a:xfrm rot="16200000" flipH="1">
                <a:off x="4600079" y="5285548"/>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302" name="Straight Connector 301"/>
              <p:cNvCxnSpPr/>
              <p:nvPr/>
            </p:nvCxnSpPr>
            <p:spPr>
              <a:xfrm rot="16200000" flipH="1">
                <a:off x="4157303" y="5297199"/>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303" name="Straight Connector 302"/>
              <p:cNvCxnSpPr>
                <a:stCxn id="295" idx="1"/>
                <a:endCxn id="295" idx="3"/>
              </p:cNvCxnSpPr>
              <p:nvPr/>
            </p:nvCxnSpPr>
            <p:spPr>
              <a:xfrm rot="10800000" flipH="1">
                <a:off x="3891809" y="5272024"/>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304" name="Straight Connector 303"/>
              <p:cNvCxnSpPr/>
              <p:nvPr/>
            </p:nvCxnSpPr>
            <p:spPr>
              <a:xfrm rot="10800000" flipH="1">
                <a:off x="3892733" y="4888478"/>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305" name="Straight Connector 304"/>
              <p:cNvCxnSpPr/>
              <p:nvPr/>
            </p:nvCxnSpPr>
            <p:spPr>
              <a:xfrm rot="10800000" flipH="1">
                <a:off x="3892733" y="5086545"/>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306" name="Straight Connector 305"/>
              <p:cNvCxnSpPr/>
              <p:nvPr/>
            </p:nvCxnSpPr>
            <p:spPr>
              <a:xfrm rot="10800000" flipH="1">
                <a:off x="3892733" y="4678760"/>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307" name="Straight Connector 306"/>
              <p:cNvCxnSpPr/>
              <p:nvPr/>
            </p:nvCxnSpPr>
            <p:spPr>
              <a:xfrm rot="10800000" flipH="1">
                <a:off x="3893657" y="5716636"/>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308" name="Straight Connector 307"/>
              <p:cNvCxnSpPr/>
              <p:nvPr/>
            </p:nvCxnSpPr>
            <p:spPr>
              <a:xfrm rot="10800000" flipH="1">
                <a:off x="3893657" y="5914703"/>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309" name="Straight Connector 308"/>
              <p:cNvCxnSpPr/>
              <p:nvPr/>
            </p:nvCxnSpPr>
            <p:spPr>
              <a:xfrm rot="10800000" flipH="1">
                <a:off x="3893657" y="5506918"/>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grpSp>
        <p:grpSp>
          <p:nvGrpSpPr>
            <p:cNvPr id="182" name="Group 181"/>
            <p:cNvGrpSpPr/>
            <p:nvPr/>
          </p:nvGrpSpPr>
          <p:grpSpPr>
            <a:xfrm>
              <a:off x="1581488" y="2113764"/>
              <a:ext cx="787620" cy="1126589"/>
              <a:chOff x="3891809" y="4404033"/>
              <a:chExt cx="1822346" cy="1761950"/>
            </a:xfrm>
          </p:grpSpPr>
          <p:sp>
            <p:nvSpPr>
              <p:cNvPr id="280" name="Rectangle 279"/>
              <p:cNvSpPr/>
              <p:nvPr/>
            </p:nvSpPr>
            <p:spPr>
              <a:xfrm>
                <a:off x="3891809" y="4404033"/>
                <a:ext cx="1820498" cy="1735981"/>
              </a:xfrm>
              <a:prstGeom prst="rect">
                <a:avLst/>
              </a:prstGeom>
              <a:solidFill>
                <a:srgbClr val="94B6D2"/>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cxnSp>
            <p:nvCxnSpPr>
              <p:cNvPr id="281" name="Straight Connector 280"/>
              <p:cNvCxnSpPr>
                <a:stCxn id="280" idx="0"/>
                <a:endCxn id="280" idx="2"/>
              </p:cNvCxnSpPr>
              <p:nvPr/>
            </p:nvCxnSpPr>
            <p:spPr>
              <a:xfrm rot="16200000" flipH="1">
                <a:off x="3934067" y="5272023"/>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82" name="Straight Connector 281"/>
              <p:cNvCxnSpPr/>
              <p:nvPr/>
            </p:nvCxnSpPr>
            <p:spPr>
              <a:xfrm rot="16200000" flipH="1">
                <a:off x="3492215" y="5272960"/>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83" name="Straight Connector 282"/>
              <p:cNvCxnSpPr/>
              <p:nvPr/>
            </p:nvCxnSpPr>
            <p:spPr>
              <a:xfrm rot="16200000" flipH="1">
                <a:off x="3713603" y="5284611"/>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84" name="Straight Connector 283"/>
              <p:cNvCxnSpPr/>
              <p:nvPr/>
            </p:nvCxnSpPr>
            <p:spPr>
              <a:xfrm rot="16200000" flipH="1">
                <a:off x="3270827" y="5296262"/>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85" name="Straight Connector 284"/>
              <p:cNvCxnSpPr/>
              <p:nvPr/>
            </p:nvCxnSpPr>
            <p:spPr>
              <a:xfrm rot="16200000" flipH="1">
                <a:off x="4378691" y="5273897"/>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86" name="Straight Connector 285"/>
              <p:cNvCxnSpPr/>
              <p:nvPr/>
            </p:nvCxnSpPr>
            <p:spPr>
              <a:xfrm rot="16200000" flipH="1">
                <a:off x="4600079" y="5285548"/>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87" name="Straight Connector 286"/>
              <p:cNvCxnSpPr/>
              <p:nvPr/>
            </p:nvCxnSpPr>
            <p:spPr>
              <a:xfrm rot="16200000" flipH="1">
                <a:off x="4157303" y="5297199"/>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88" name="Straight Connector 287"/>
              <p:cNvCxnSpPr>
                <a:stCxn id="280" idx="1"/>
                <a:endCxn id="280" idx="3"/>
              </p:cNvCxnSpPr>
              <p:nvPr/>
            </p:nvCxnSpPr>
            <p:spPr>
              <a:xfrm rot="10800000" flipH="1">
                <a:off x="3891809" y="5272024"/>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89" name="Straight Connector 288"/>
              <p:cNvCxnSpPr/>
              <p:nvPr/>
            </p:nvCxnSpPr>
            <p:spPr>
              <a:xfrm rot="10800000" flipH="1">
                <a:off x="3892733" y="4888478"/>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90" name="Straight Connector 289"/>
              <p:cNvCxnSpPr/>
              <p:nvPr/>
            </p:nvCxnSpPr>
            <p:spPr>
              <a:xfrm rot="10800000" flipH="1">
                <a:off x="3892733" y="5086545"/>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91" name="Straight Connector 290"/>
              <p:cNvCxnSpPr/>
              <p:nvPr/>
            </p:nvCxnSpPr>
            <p:spPr>
              <a:xfrm rot="10800000" flipH="1">
                <a:off x="3892733" y="4678760"/>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92" name="Straight Connector 291"/>
              <p:cNvCxnSpPr/>
              <p:nvPr/>
            </p:nvCxnSpPr>
            <p:spPr>
              <a:xfrm rot="10800000" flipH="1">
                <a:off x="3893657" y="5716636"/>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93" name="Straight Connector 292"/>
              <p:cNvCxnSpPr/>
              <p:nvPr/>
            </p:nvCxnSpPr>
            <p:spPr>
              <a:xfrm rot="10800000" flipH="1">
                <a:off x="3893657" y="5914703"/>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94" name="Straight Connector 293"/>
              <p:cNvCxnSpPr/>
              <p:nvPr/>
            </p:nvCxnSpPr>
            <p:spPr>
              <a:xfrm rot="10800000" flipH="1">
                <a:off x="3893657" y="5506918"/>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grpSp>
        <p:grpSp>
          <p:nvGrpSpPr>
            <p:cNvPr id="183" name="Group 182"/>
            <p:cNvGrpSpPr/>
            <p:nvPr/>
          </p:nvGrpSpPr>
          <p:grpSpPr>
            <a:xfrm>
              <a:off x="2582592" y="2111967"/>
              <a:ext cx="787620" cy="1126589"/>
              <a:chOff x="3891809" y="4404033"/>
              <a:chExt cx="1822346" cy="1761950"/>
            </a:xfrm>
          </p:grpSpPr>
          <p:sp>
            <p:nvSpPr>
              <p:cNvPr id="265" name="Rectangle 264"/>
              <p:cNvSpPr/>
              <p:nvPr/>
            </p:nvSpPr>
            <p:spPr>
              <a:xfrm>
                <a:off x="3891809" y="4404033"/>
                <a:ext cx="1820498" cy="1735981"/>
              </a:xfrm>
              <a:prstGeom prst="rect">
                <a:avLst/>
              </a:prstGeom>
              <a:solidFill>
                <a:srgbClr val="94B6D2"/>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cxnSp>
            <p:nvCxnSpPr>
              <p:cNvPr id="266" name="Straight Connector 265"/>
              <p:cNvCxnSpPr>
                <a:stCxn id="265" idx="0"/>
                <a:endCxn id="265" idx="2"/>
              </p:cNvCxnSpPr>
              <p:nvPr/>
            </p:nvCxnSpPr>
            <p:spPr>
              <a:xfrm rot="16200000" flipH="1">
                <a:off x="3934067" y="5272023"/>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67" name="Straight Connector 266"/>
              <p:cNvCxnSpPr/>
              <p:nvPr/>
            </p:nvCxnSpPr>
            <p:spPr>
              <a:xfrm rot="16200000" flipH="1">
                <a:off x="3492215" y="5272960"/>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68" name="Straight Connector 267"/>
              <p:cNvCxnSpPr/>
              <p:nvPr/>
            </p:nvCxnSpPr>
            <p:spPr>
              <a:xfrm rot="16200000" flipH="1">
                <a:off x="3713603" y="5284611"/>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69" name="Straight Connector 268"/>
              <p:cNvCxnSpPr/>
              <p:nvPr/>
            </p:nvCxnSpPr>
            <p:spPr>
              <a:xfrm rot="16200000" flipH="1">
                <a:off x="3270827" y="5296262"/>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70" name="Straight Connector 269"/>
              <p:cNvCxnSpPr/>
              <p:nvPr/>
            </p:nvCxnSpPr>
            <p:spPr>
              <a:xfrm rot="16200000" flipH="1">
                <a:off x="4378691" y="5273897"/>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71" name="Straight Connector 270"/>
              <p:cNvCxnSpPr/>
              <p:nvPr/>
            </p:nvCxnSpPr>
            <p:spPr>
              <a:xfrm rot="16200000" flipH="1">
                <a:off x="4600079" y="5285548"/>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72" name="Straight Connector 271"/>
              <p:cNvCxnSpPr/>
              <p:nvPr/>
            </p:nvCxnSpPr>
            <p:spPr>
              <a:xfrm rot="16200000" flipH="1">
                <a:off x="4157303" y="5297199"/>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73" name="Straight Connector 272"/>
              <p:cNvCxnSpPr>
                <a:stCxn id="265" idx="1"/>
                <a:endCxn id="265" idx="3"/>
              </p:cNvCxnSpPr>
              <p:nvPr/>
            </p:nvCxnSpPr>
            <p:spPr>
              <a:xfrm rot="10800000" flipH="1">
                <a:off x="3891809" y="5272024"/>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74" name="Straight Connector 273"/>
              <p:cNvCxnSpPr/>
              <p:nvPr/>
            </p:nvCxnSpPr>
            <p:spPr>
              <a:xfrm rot="10800000" flipH="1">
                <a:off x="3892733" y="4888478"/>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75" name="Straight Connector 274"/>
              <p:cNvCxnSpPr/>
              <p:nvPr/>
            </p:nvCxnSpPr>
            <p:spPr>
              <a:xfrm rot="10800000" flipH="1">
                <a:off x="3892733" y="5086545"/>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76" name="Straight Connector 275"/>
              <p:cNvCxnSpPr/>
              <p:nvPr/>
            </p:nvCxnSpPr>
            <p:spPr>
              <a:xfrm rot="10800000" flipH="1">
                <a:off x="3892733" y="4678760"/>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77" name="Straight Connector 276"/>
              <p:cNvCxnSpPr/>
              <p:nvPr/>
            </p:nvCxnSpPr>
            <p:spPr>
              <a:xfrm rot="10800000" flipH="1">
                <a:off x="3893657" y="5716636"/>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78" name="Straight Connector 277"/>
              <p:cNvCxnSpPr/>
              <p:nvPr/>
            </p:nvCxnSpPr>
            <p:spPr>
              <a:xfrm rot="10800000" flipH="1">
                <a:off x="3893657" y="5914703"/>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79" name="Straight Connector 278"/>
              <p:cNvCxnSpPr/>
              <p:nvPr/>
            </p:nvCxnSpPr>
            <p:spPr>
              <a:xfrm rot="10800000" flipH="1">
                <a:off x="3893657" y="5506918"/>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grpSp>
        <p:grpSp>
          <p:nvGrpSpPr>
            <p:cNvPr id="184" name="Group 183"/>
            <p:cNvGrpSpPr/>
            <p:nvPr/>
          </p:nvGrpSpPr>
          <p:grpSpPr>
            <a:xfrm>
              <a:off x="3644711" y="2106314"/>
              <a:ext cx="787620" cy="1126589"/>
              <a:chOff x="3891809" y="4404033"/>
              <a:chExt cx="1822346" cy="1761950"/>
            </a:xfrm>
          </p:grpSpPr>
          <p:sp>
            <p:nvSpPr>
              <p:cNvPr id="250" name="Rectangle 249"/>
              <p:cNvSpPr/>
              <p:nvPr/>
            </p:nvSpPr>
            <p:spPr>
              <a:xfrm>
                <a:off x="3891809" y="4404033"/>
                <a:ext cx="1820498" cy="1735981"/>
              </a:xfrm>
              <a:prstGeom prst="rect">
                <a:avLst/>
              </a:prstGeom>
              <a:solidFill>
                <a:srgbClr val="94B6D2"/>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cxnSp>
            <p:nvCxnSpPr>
              <p:cNvPr id="251" name="Straight Connector 250"/>
              <p:cNvCxnSpPr>
                <a:stCxn id="250" idx="0"/>
                <a:endCxn id="250" idx="2"/>
              </p:cNvCxnSpPr>
              <p:nvPr/>
            </p:nvCxnSpPr>
            <p:spPr>
              <a:xfrm rot="16200000" flipH="1">
                <a:off x="3934067" y="5272023"/>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52" name="Straight Connector 251"/>
              <p:cNvCxnSpPr/>
              <p:nvPr/>
            </p:nvCxnSpPr>
            <p:spPr>
              <a:xfrm rot="16200000" flipH="1">
                <a:off x="3492215" y="5272960"/>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53" name="Straight Connector 252"/>
              <p:cNvCxnSpPr/>
              <p:nvPr/>
            </p:nvCxnSpPr>
            <p:spPr>
              <a:xfrm rot="16200000" flipH="1">
                <a:off x="3713603" y="5284611"/>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54" name="Straight Connector 253"/>
              <p:cNvCxnSpPr/>
              <p:nvPr/>
            </p:nvCxnSpPr>
            <p:spPr>
              <a:xfrm rot="16200000" flipH="1">
                <a:off x="3270827" y="5296262"/>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55" name="Straight Connector 254"/>
              <p:cNvCxnSpPr/>
              <p:nvPr/>
            </p:nvCxnSpPr>
            <p:spPr>
              <a:xfrm rot="16200000" flipH="1">
                <a:off x="4378691" y="5273897"/>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56" name="Straight Connector 255"/>
              <p:cNvCxnSpPr/>
              <p:nvPr/>
            </p:nvCxnSpPr>
            <p:spPr>
              <a:xfrm rot="16200000" flipH="1">
                <a:off x="4600079" y="5285548"/>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57" name="Straight Connector 256"/>
              <p:cNvCxnSpPr/>
              <p:nvPr/>
            </p:nvCxnSpPr>
            <p:spPr>
              <a:xfrm rot="16200000" flipH="1">
                <a:off x="4157303" y="5297199"/>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58" name="Straight Connector 257"/>
              <p:cNvCxnSpPr>
                <a:stCxn id="250" idx="1"/>
                <a:endCxn id="250" idx="3"/>
              </p:cNvCxnSpPr>
              <p:nvPr/>
            </p:nvCxnSpPr>
            <p:spPr>
              <a:xfrm rot="10800000" flipH="1">
                <a:off x="3891809" y="5272024"/>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59" name="Straight Connector 258"/>
              <p:cNvCxnSpPr/>
              <p:nvPr/>
            </p:nvCxnSpPr>
            <p:spPr>
              <a:xfrm rot="10800000" flipH="1">
                <a:off x="3892733" y="4888478"/>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60" name="Straight Connector 259"/>
              <p:cNvCxnSpPr/>
              <p:nvPr/>
            </p:nvCxnSpPr>
            <p:spPr>
              <a:xfrm rot="10800000" flipH="1">
                <a:off x="3892733" y="5086545"/>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61" name="Straight Connector 260"/>
              <p:cNvCxnSpPr/>
              <p:nvPr/>
            </p:nvCxnSpPr>
            <p:spPr>
              <a:xfrm rot="10800000" flipH="1">
                <a:off x="3892733" y="4678760"/>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62" name="Straight Connector 261"/>
              <p:cNvCxnSpPr/>
              <p:nvPr/>
            </p:nvCxnSpPr>
            <p:spPr>
              <a:xfrm rot="10800000" flipH="1">
                <a:off x="3893657" y="5716636"/>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63" name="Straight Connector 262"/>
              <p:cNvCxnSpPr/>
              <p:nvPr/>
            </p:nvCxnSpPr>
            <p:spPr>
              <a:xfrm rot="10800000" flipH="1">
                <a:off x="3893657" y="5914703"/>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64" name="Straight Connector 263"/>
              <p:cNvCxnSpPr/>
              <p:nvPr/>
            </p:nvCxnSpPr>
            <p:spPr>
              <a:xfrm rot="10800000" flipH="1">
                <a:off x="3893657" y="5506918"/>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grpSp>
        <p:grpSp>
          <p:nvGrpSpPr>
            <p:cNvPr id="185" name="Group 184"/>
            <p:cNvGrpSpPr/>
            <p:nvPr/>
          </p:nvGrpSpPr>
          <p:grpSpPr>
            <a:xfrm>
              <a:off x="4723126" y="2104517"/>
              <a:ext cx="787620" cy="1126589"/>
              <a:chOff x="3891809" y="4404033"/>
              <a:chExt cx="1822346" cy="1761950"/>
            </a:xfrm>
          </p:grpSpPr>
          <p:sp>
            <p:nvSpPr>
              <p:cNvPr id="235" name="Rectangle 234"/>
              <p:cNvSpPr/>
              <p:nvPr/>
            </p:nvSpPr>
            <p:spPr>
              <a:xfrm>
                <a:off x="3891809" y="4404033"/>
                <a:ext cx="1820498" cy="1735981"/>
              </a:xfrm>
              <a:prstGeom prst="rect">
                <a:avLst/>
              </a:prstGeom>
              <a:solidFill>
                <a:srgbClr val="94B6D2"/>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cxnSp>
            <p:nvCxnSpPr>
              <p:cNvPr id="236" name="Straight Connector 235"/>
              <p:cNvCxnSpPr>
                <a:stCxn id="235" idx="0"/>
                <a:endCxn id="235" idx="2"/>
              </p:cNvCxnSpPr>
              <p:nvPr/>
            </p:nvCxnSpPr>
            <p:spPr>
              <a:xfrm rot="16200000" flipH="1">
                <a:off x="3934067" y="5272023"/>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37" name="Straight Connector 236"/>
              <p:cNvCxnSpPr/>
              <p:nvPr/>
            </p:nvCxnSpPr>
            <p:spPr>
              <a:xfrm rot="16200000" flipH="1">
                <a:off x="3492215" y="5272960"/>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38" name="Straight Connector 237"/>
              <p:cNvCxnSpPr/>
              <p:nvPr/>
            </p:nvCxnSpPr>
            <p:spPr>
              <a:xfrm rot="16200000" flipH="1">
                <a:off x="3713603" y="5284611"/>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39" name="Straight Connector 238"/>
              <p:cNvCxnSpPr/>
              <p:nvPr/>
            </p:nvCxnSpPr>
            <p:spPr>
              <a:xfrm rot="16200000" flipH="1">
                <a:off x="3270827" y="5296262"/>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40" name="Straight Connector 239"/>
              <p:cNvCxnSpPr/>
              <p:nvPr/>
            </p:nvCxnSpPr>
            <p:spPr>
              <a:xfrm rot="16200000" flipH="1">
                <a:off x="4378691" y="5273897"/>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41" name="Straight Connector 240"/>
              <p:cNvCxnSpPr/>
              <p:nvPr/>
            </p:nvCxnSpPr>
            <p:spPr>
              <a:xfrm rot="16200000" flipH="1">
                <a:off x="4600079" y="5285548"/>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42" name="Straight Connector 241"/>
              <p:cNvCxnSpPr/>
              <p:nvPr/>
            </p:nvCxnSpPr>
            <p:spPr>
              <a:xfrm rot="16200000" flipH="1">
                <a:off x="4157303" y="5297199"/>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43" name="Straight Connector 242"/>
              <p:cNvCxnSpPr>
                <a:stCxn id="235" idx="1"/>
                <a:endCxn id="235" idx="3"/>
              </p:cNvCxnSpPr>
              <p:nvPr/>
            </p:nvCxnSpPr>
            <p:spPr>
              <a:xfrm rot="10800000" flipH="1">
                <a:off x="3891809" y="5272024"/>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44" name="Straight Connector 243"/>
              <p:cNvCxnSpPr/>
              <p:nvPr/>
            </p:nvCxnSpPr>
            <p:spPr>
              <a:xfrm rot="10800000" flipH="1">
                <a:off x="3892733" y="4888478"/>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45" name="Straight Connector 244"/>
              <p:cNvCxnSpPr/>
              <p:nvPr/>
            </p:nvCxnSpPr>
            <p:spPr>
              <a:xfrm rot="10800000" flipH="1">
                <a:off x="3892733" y="5086545"/>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46" name="Straight Connector 245"/>
              <p:cNvCxnSpPr/>
              <p:nvPr/>
            </p:nvCxnSpPr>
            <p:spPr>
              <a:xfrm rot="10800000" flipH="1">
                <a:off x="3892733" y="4678760"/>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47" name="Straight Connector 246"/>
              <p:cNvCxnSpPr/>
              <p:nvPr/>
            </p:nvCxnSpPr>
            <p:spPr>
              <a:xfrm rot="10800000" flipH="1">
                <a:off x="3893657" y="5716636"/>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48" name="Straight Connector 247"/>
              <p:cNvCxnSpPr/>
              <p:nvPr/>
            </p:nvCxnSpPr>
            <p:spPr>
              <a:xfrm rot="10800000" flipH="1">
                <a:off x="3893657" y="5914703"/>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49" name="Straight Connector 248"/>
              <p:cNvCxnSpPr/>
              <p:nvPr/>
            </p:nvCxnSpPr>
            <p:spPr>
              <a:xfrm rot="10800000" flipH="1">
                <a:off x="3893657" y="5506918"/>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grpSp>
        <p:grpSp>
          <p:nvGrpSpPr>
            <p:cNvPr id="186" name="Group 185"/>
            <p:cNvGrpSpPr/>
            <p:nvPr/>
          </p:nvGrpSpPr>
          <p:grpSpPr>
            <a:xfrm>
              <a:off x="5801041" y="2104264"/>
              <a:ext cx="787620" cy="1126589"/>
              <a:chOff x="3891809" y="4404033"/>
              <a:chExt cx="1822346" cy="1761950"/>
            </a:xfrm>
          </p:grpSpPr>
          <p:sp>
            <p:nvSpPr>
              <p:cNvPr id="220" name="Rectangle 219"/>
              <p:cNvSpPr/>
              <p:nvPr/>
            </p:nvSpPr>
            <p:spPr>
              <a:xfrm>
                <a:off x="3891809" y="4404033"/>
                <a:ext cx="1820498" cy="1735981"/>
              </a:xfrm>
              <a:prstGeom prst="rect">
                <a:avLst/>
              </a:prstGeom>
              <a:solidFill>
                <a:srgbClr val="94B6D2"/>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cxnSp>
            <p:nvCxnSpPr>
              <p:cNvPr id="221" name="Straight Connector 220"/>
              <p:cNvCxnSpPr>
                <a:stCxn id="220" idx="0"/>
                <a:endCxn id="220" idx="2"/>
              </p:cNvCxnSpPr>
              <p:nvPr/>
            </p:nvCxnSpPr>
            <p:spPr>
              <a:xfrm rot="16200000" flipH="1">
                <a:off x="3934067" y="5272023"/>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22" name="Straight Connector 221"/>
              <p:cNvCxnSpPr/>
              <p:nvPr/>
            </p:nvCxnSpPr>
            <p:spPr>
              <a:xfrm rot="16200000" flipH="1">
                <a:off x="3492215" y="5272960"/>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23" name="Straight Connector 222"/>
              <p:cNvCxnSpPr/>
              <p:nvPr/>
            </p:nvCxnSpPr>
            <p:spPr>
              <a:xfrm rot="16200000" flipH="1">
                <a:off x="3713603" y="5284611"/>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24" name="Straight Connector 223"/>
              <p:cNvCxnSpPr/>
              <p:nvPr/>
            </p:nvCxnSpPr>
            <p:spPr>
              <a:xfrm rot="16200000" flipH="1">
                <a:off x="3270827" y="5296262"/>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25" name="Straight Connector 224"/>
              <p:cNvCxnSpPr/>
              <p:nvPr/>
            </p:nvCxnSpPr>
            <p:spPr>
              <a:xfrm rot="16200000" flipH="1">
                <a:off x="4378691" y="5273897"/>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26" name="Straight Connector 225"/>
              <p:cNvCxnSpPr/>
              <p:nvPr/>
            </p:nvCxnSpPr>
            <p:spPr>
              <a:xfrm rot="16200000" flipH="1">
                <a:off x="4600079" y="5285548"/>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27" name="Straight Connector 226"/>
              <p:cNvCxnSpPr/>
              <p:nvPr/>
            </p:nvCxnSpPr>
            <p:spPr>
              <a:xfrm rot="16200000" flipH="1">
                <a:off x="4157303" y="5297199"/>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28" name="Straight Connector 227"/>
              <p:cNvCxnSpPr>
                <a:stCxn id="220" idx="1"/>
                <a:endCxn id="220" idx="3"/>
              </p:cNvCxnSpPr>
              <p:nvPr/>
            </p:nvCxnSpPr>
            <p:spPr>
              <a:xfrm rot="10800000" flipH="1">
                <a:off x="3891809" y="5272024"/>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29" name="Straight Connector 228"/>
              <p:cNvCxnSpPr/>
              <p:nvPr/>
            </p:nvCxnSpPr>
            <p:spPr>
              <a:xfrm rot="10800000" flipH="1">
                <a:off x="3892733" y="4888478"/>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30" name="Straight Connector 229"/>
              <p:cNvCxnSpPr/>
              <p:nvPr/>
            </p:nvCxnSpPr>
            <p:spPr>
              <a:xfrm rot="10800000" flipH="1">
                <a:off x="3892733" y="5086545"/>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31" name="Straight Connector 230"/>
              <p:cNvCxnSpPr/>
              <p:nvPr/>
            </p:nvCxnSpPr>
            <p:spPr>
              <a:xfrm rot="10800000" flipH="1">
                <a:off x="3892733" y="4678760"/>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32" name="Straight Connector 231"/>
              <p:cNvCxnSpPr/>
              <p:nvPr/>
            </p:nvCxnSpPr>
            <p:spPr>
              <a:xfrm rot="10800000" flipH="1">
                <a:off x="3893657" y="5716636"/>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33" name="Straight Connector 232"/>
              <p:cNvCxnSpPr/>
              <p:nvPr/>
            </p:nvCxnSpPr>
            <p:spPr>
              <a:xfrm rot="10800000" flipH="1">
                <a:off x="3893657" y="5914703"/>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34" name="Straight Connector 233"/>
              <p:cNvCxnSpPr/>
              <p:nvPr/>
            </p:nvCxnSpPr>
            <p:spPr>
              <a:xfrm rot="10800000" flipH="1">
                <a:off x="3893657" y="5506918"/>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grpSp>
        <p:grpSp>
          <p:nvGrpSpPr>
            <p:cNvPr id="187" name="Group 186"/>
            <p:cNvGrpSpPr/>
            <p:nvPr/>
          </p:nvGrpSpPr>
          <p:grpSpPr>
            <a:xfrm>
              <a:off x="6859840" y="2112566"/>
              <a:ext cx="787620" cy="1126589"/>
              <a:chOff x="3891809" y="4404033"/>
              <a:chExt cx="1822346" cy="1761950"/>
            </a:xfrm>
          </p:grpSpPr>
          <p:sp>
            <p:nvSpPr>
              <p:cNvPr id="205" name="Rectangle 204"/>
              <p:cNvSpPr/>
              <p:nvPr/>
            </p:nvSpPr>
            <p:spPr>
              <a:xfrm>
                <a:off x="3891809" y="4404033"/>
                <a:ext cx="1820498" cy="1735981"/>
              </a:xfrm>
              <a:prstGeom prst="rect">
                <a:avLst/>
              </a:prstGeom>
              <a:solidFill>
                <a:srgbClr val="94B6D2"/>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cxnSp>
            <p:nvCxnSpPr>
              <p:cNvPr id="206" name="Straight Connector 205"/>
              <p:cNvCxnSpPr>
                <a:stCxn id="205" idx="0"/>
                <a:endCxn id="205" idx="2"/>
              </p:cNvCxnSpPr>
              <p:nvPr/>
            </p:nvCxnSpPr>
            <p:spPr>
              <a:xfrm rot="16200000" flipH="1">
                <a:off x="3934067" y="5272023"/>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07" name="Straight Connector 206"/>
              <p:cNvCxnSpPr/>
              <p:nvPr/>
            </p:nvCxnSpPr>
            <p:spPr>
              <a:xfrm rot="16200000" flipH="1">
                <a:off x="3492215" y="5272960"/>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08" name="Straight Connector 207"/>
              <p:cNvCxnSpPr/>
              <p:nvPr/>
            </p:nvCxnSpPr>
            <p:spPr>
              <a:xfrm rot="16200000" flipH="1">
                <a:off x="3713603" y="5284611"/>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09" name="Straight Connector 208"/>
              <p:cNvCxnSpPr/>
              <p:nvPr/>
            </p:nvCxnSpPr>
            <p:spPr>
              <a:xfrm rot="16200000" flipH="1">
                <a:off x="3270827" y="5296262"/>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10" name="Straight Connector 209"/>
              <p:cNvCxnSpPr/>
              <p:nvPr/>
            </p:nvCxnSpPr>
            <p:spPr>
              <a:xfrm rot="16200000" flipH="1">
                <a:off x="4378691" y="5273897"/>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11" name="Straight Connector 210"/>
              <p:cNvCxnSpPr/>
              <p:nvPr/>
            </p:nvCxnSpPr>
            <p:spPr>
              <a:xfrm rot="16200000" flipH="1">
                <a:off x="4600079" y="5285548"/>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12" name="Straight Connector 211"/>
              <p:cNvCxnSpPr/>
              <p:nvPr/>
            </p:nvCxnSpPr>
            <p:spPr>
              <a:xfrm rot="16200000" flipH="1">
                <a:off x="4157303" y="5297199"/>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13" name="Straight Connector 212"/>
              <p:cNvCxnSpPr>
                <a:stCxn id="205" idx="1"/>
                <a:endCxn id="205" idx="3"/>
              </p:cNvCxnSpPr>
              <p:nvPr/>
            </p:nvCxnSpPr>
            <p:spPr>
              <a:xfrm rot="10800000" flipH="1">
                <a:off x="3891809" y="5272024"/>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14" name="Straight Connector 213"/>
              <p:cNvCxnSpPr/>
              <p:nvPr/>
            </p:nvCxnSpPr>
            <p:spPr>
              <a:xfrm rot="10800000" flipH="1">
                <a:off x="3892733" y="4888478"/>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15" name="Straight Connector 214"/>
              <p:cNvCxnSpPr/>
              <p:nvPr/>
            </p:nvCxnSpPr>
            <p:spPr>
              <a:xfrm rot="10800000" flipH="1">
                <a:off x="3892733" y="5086545"/>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16" name="Straight Connector 215"/>
              <p:cNvCxnSpPr/>
              <p:nvPr/>
            </p:nvCxnSpPr>
            <p:spPr>
              <a:xfrm rot="10800000" flipH="1">
                <a:off x="3892733" y="4678760"/>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17" name="Straight Connector 216"/>
              <p:cNvCxnSpPr/>
              <p:nvPr/>
            </p:nvCxnSpPr>
            <p:spPr>
              <a:xfrm rot="10800000" flipH="1">
                <a:off x="3893657" y="5716636"/>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18" name="Straight Connector 217"/>
              <p:cNvCxnSpPr/>
              <p:nvPr/>
            </p:nvCxnSpPr>
            <p:spPr>
              <a:xfrm rot="10800000" flipH="1">
                <a:off x="3893657" y="5914703"/>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19" name="Straight Connector 218"/>
              <p:cNvCxnSpPr/>
              <p:nvPr/>
            </p:nvCxnSpPr>
            <p:spPr>
              <a:xfrm rot="10800000" flipH="1">
                <a:off x="3893657" y="5506918"/>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grpSp>
        <p:grpSp>
          <p:nvGrpSpPr>
            <p:cNvPr id="188" name="Group 187"/>
            <p:cNvGrpSpPr/>
            <p:nvPr/>
          </p:nvGrpSpPr>
          <p:grpSpPr>
            <a:xfrm>
              <a:off x="7879246" y="2113165"/>
              <a:ext cx="787620" cy="1126589"/>
              <a:chOff x="3891809" y="4404033"/>
              <a:chExt cx="1822346" cy="1761950"/>
            </a:xfrm>
          </p:grpSpPr>
          <p:sp>
            <p:nvSpPr>
              <p:cNvPr id="190" name="Rectangle 189"/>
              <p:cNvSpPr/>
              <p:nvPr/>
            </p:nvSpPr>
            <p:spPr>
              <a:xfrm>
                <a:off x="3891809" y="4404033"/>
                <a:ext cx="1820498" cy="1735981"/>
              </a:xfrm>
              <a:prstGeom prst="rect">
                <a:avLst/>
              </a:prstGeom>
              <a:solidFill>
                <a:srgbClr val="94B6D2"/>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cxnSp>
            <p:nvCxnSpPr>
              <p:cNvPr id="191" name="Straight Connector 190"/>
              <p:cNvCxnSpPr>
                <a:stCxn id="190" idx="0"/>
                <a:endCxn id="190" idx="2"/>
              </p:cNvCxnSpPr>
              <p:nvPr/>
            </p:nvCxnSpPr>
            <p:spPr>
              <a:xfrm rot="16200000" flipH="1">
                <a:off x="3934067" y="5272023"/>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192" name="Straight Connector 191"/>
              <p:cNvCxnSpPr/>
              <p:nvPr/>
            </p:nvCxnSpPr>
            <p:spPr>
              <a:xfrm rot="16200000" flipH="1">
                <a:off x="3492215" y="5272960"/>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193" name="Straight Connector 192"/>
              <p:cNvCxnSpPr/>
              <p:nvPr/>
            </p:nvCxnSpPr>
            <p:spPr>
              <a:xfrm rot="16200000" flipH="1">
                <a:off x="3713603" y="5284611"/>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194" name="Straight Connector 193"/>
              <p:cNvCxnSpPr/>
              <p:nvPr/>
            </p:nvCxnSpPr>
            <p:spPr>
              <a:xfrm rot="16200000" flipH="1">
                <a:off x="3270827" y="5296262"/>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195" name="Straight Connector 194"/>
              <p:cNvCxnSpPr/>
              <p:nvPr/>
            </p:nvCxnSpPr>
            <p:spPr>
              <a:xfrm rot="16200000" flipH="1">
                <a:off x="4378691" y="5273897"/>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196" name="Straight Connector 195"/>
              <p:cNvCxnSpPr/>
              <p:nvPr/>
            </p:nvCxnSpPr>
            <p:spPr>
              <a:xfrm rot="16200000" flipH="1">
                <a:off x="4600079" y="5285548"/>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197" name="Straight Connector 196"/>
              <p:cNvCxnSpPr/>
              <p:nvPr/>
            </p:nvCxnSpPr>
            <p:spPr>
              <a:xfrm rot="16200000" flipH="1">
                <a:off x="4157303" y="5297199"/>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198" name="Straight Connector 197"/>
              <p:cNvCxnSpPr>
                <a:stCxn id="190" idx="1"/>
                <a:endCxn id="190" idx="3"/>
              </p:cNvCxnSpPr>
              <p:nvPr/>
            </p:nvCxnSpPr>
            <p:spPr>
              <a:xfrm rot="10800000" flipH="1">
                <a:off x="3891809" y="5272024"/>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199" name="Straight Connector 198"/>
              <p:cNvCxnSpPr/>
              <p:nvPr/>
            </p:nvCxnSpPr>
            <p:spPr>
              <a:xfrm rot="10800000" flipH="1">
                <a:off x="3892733" y="4888478"/>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00" name="Straight Connector 199"/>
              <p:cNvCxnSpPr/>
              <p:nvPr/>
            </p:nvCxnSpPr>
            <p:spPr>
              <a:xfrm rot="10800000" flipH="1">
                <a:off x="3892733" y="5086545"/>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01" name="Straight Connector 200"/>
              <p:cNvCxnSpPr/>
              <p:nvPr/>
            </p:nvCxnSpPr>
            <p:spPr>
              <a:xfrm rot="10800000" flipH="1">
                <a:off x="3892733" y="4678760"/>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02" name="Straight Connector 201"/>
              <p:cNvCxnSpPr/>
              <p:nvPr/>
            </p:nvCxnSpPr>
            <p:spPr>
              <a:xfrm rot="10800000" flipH="1">
                <a:off x="3893657" y="5716636"/>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03" name="Straight Connector 202"/>
              <p:cNvCxnSpPr/>
              <p:nvPr/>
            </p:nvCxnSpPr>
            <p:spPr>
              <a:xfrm rot="10800000" flipH="1">
                <a:off x="3893657" y="5914703"/>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204" name="Straight Connector 203"/>
              <p:cNvCxnSpPr/>
              <p:nvPr/>
            </p:nvCxnSpPr>
            <p:spPr>
              <a:xfrm rot="10800000" flipH="1">
                <a:off x="3893657" y="5506918"/>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grpSp>
        <p:sp>
          <p:nvSpPr>
            <p:cNvPr id="189" name="Rectangle 188"/>
            <p:cNvSpPr/>
            <p:nvPr/>
          </p:nvSpPr>
          <p:spPr>
            <a:xfrm>
              <a:off x="554389" y="3506915"/>
              <a:ext cx="8111678" cy="314574"/>
            </a:xfrm>
            <a:prstGeom prst="rect">
              <a:avLst/>
            </a:prstGeom>
            <a:solidFill>
              <a:srgbClr val="94B6D2"/>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grpSp>
      <p:cxnSp>
        <p:nvCxnSpPr>
          <p:cNvPr id="310" name="Straight Arrow Connector 309"/>
          <p:cNvCxnSpPr/>
          <p:nvPr/>
        </p:nvCxnSpPr>
        <p:spPr>
          <a:xfrm rot="16200000" flipH="1">
            <a:off x="1477516" y="4126124"/>
            <a:ext cx="827213" cy="687"/>
          </a:xfrm>
          <a:prstGeom prst="straightConnector1">
            <a:avLst/>
          </a:prstGeom>
          <a:noFill/>
          <a:ln w="19050" cap="flat" cmpd="sng" algn="ctr">
            <a:solidFill>
              <a:sysClr val="windowText" lastClr="000000"/>
            </a:solidFill>
            <a:prstDash val="solid"/>
            <a:tailEnd type="arrow"/>
          </a:ln>
          <a:effectLst>
            <a:outerShdw blurRad="38100" dist="30000" dir="5400000" rotWithShape="0">
              <a:srgbClr val="000000">
                <a:alpha val="45000"/>
              </a:srgbClr>
            </a:outerShdw>
          </a:effectLst>
        </p:spPr>
      </p:cxnSp>
      <p:sp>
        <p:nvSpPr>
          <p:cNvPr id="311" name="TextBox 310"/>
          <p:cNvSpPr txBox="1"/>
          <p:nvPr/>
        </p:nvSpPr>
        <p:spPr>
          <a:xfrm>
            <a:off x="1359322" y="4470166"/>
            <a:ext cx="1702547"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Rank I/O Device</a:t>
            </a:r>
            <a:endParaRPr kumimoji="0" lang="en-US" sz="1800" b="0" i="0" u="none" strike="noStrike" kern="0" cap="none" spc="0" normalizeH="0" baseline="0" noProof="0" dirty="0">
              <a:ln>
                <a:noFill/>
              </a:ln>
              <a:solidFill>
                <a:sysClr val="windowText" lastClr="000000"/>
              </a:solidFill>
              <a:effectLst/>
              <a:uLnTx/>
              <a:uFillTx/>
            </a:endParaRPr>
          </a:p>
        </p:txBody>
      </p:sp>
      <p:sp>
        <p:nvSpPr>
          <p:cNvPr id="312" name="TextBox 311"/>
          <p:cNvSpPr txBox="1"/>
          <p:nvPr/>
        </p:nvSpPr>
        <p:spPr>
          <a:xfrm>
            <a:off x="3174635" y="3852665"/>
            <a:ext cx="6209077" cy="286232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 On every “Read” multiple internal bursts are required to form a</a:t>
            </a:r>
            <a:r>
              <a:rPr kumimoji="0" lang="en-US" sz="1800" b="0" i="0" u="none" strike="noStrike" kern="0" cap="none" spc="0" normalizeH="0" noProof="0" dirty="0" smtClean="0">
                <a:ln>
                  <a:noFill/>
                </a:ln>
                <a:solidFill>
                  <a:sysClr val="windowText" lastClr="000000"/>
                </a:solidFill>
                <a:effectLst/>
                <a:uLnTx/>
                <a:uFillTx/>
              </a:rPr>
              <a:t> </a:t>
            </a:r>
            <a:r>
              <a:rPr kumimoji="0" lang="en-US" sz="1800" b="0" i="0" u="none" strike="noStrike" kern="0" cap="none" spc="0" normalizeH="0" baseline="0" noProof="0" dirty="0" smtClean="0">
                <a:ln>
                  <a:noFill/>
                </a:ln>
                <a:solidFill>
                  <a:sysClr val="windowText" lastClr="000000"/>
                </a:solidFill>
                <a:effectLst/>
                <a:uLnTx/>
                <a:uFillTx/>
              </a:rPr>
              <a:t>Longer burst on the data bus.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 On every “Write” data direction is reversed and these devices</a:t>
            </a:r>
            <a:r>
              <a:rPr kumimoji="0" lang="en-US" sz="1800" b="0" i="0" u="none" strike="noStrike" kern="0" cap="none" spc="0" normalizeH="0" noProof="0" dirty="0" smtClean="0">
                <a:ln>
                  <a:noFill/>
                </a:ln>
                <a:solidFill>
                  <a:sysClr val="windowText" lastClr="000000"/>
                </a:solidFill>
                <a:effectLst/>
                <a:uLnTx/>
                <a:uFillTx/>
              </a:rPr>
              <a:t> </a:t>
            </a:r>
            <a:r>
              <a:rPr kumimoji="0" lang="en-US" sz="1800" b="0" i="0" u="none" strike="noStrike" kern="0" cap="none" spc="0" normalizeH="0" baseline="0" noProof="0" dirty="0" smtClean="0">
                <a:ln>
                  <a:noFill/>
                </a:ln>
                <a:solidFill>
                  <a:sysClr val="windowText" lastClr="000000"/>
                </a:solidFill>
                <a:effectLst/>
                <a:uLnTx/>
                <a:uFillTx/>
              </a:rPr>
              <a:t>act as buffers for incoming data.</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I/O Devices in use = Busy for “</a:t>
            </a:r>
            <a:r>
              <a:rPr kumimoji="0" lang="en-US" sz="1800" b="0" i="0" u="none" strike="noStrike" kern="0" cap="none" spc="0" normalizeH="0" baseline="0" noProof="0" dirty="0" err="1" smtClean="0">
                <a:ln>
                  <a:noFill/>
                </a:ln>
                <a:solidFill>
                  <a:srgbClr val="3366FF"/>
                </a:solidFill>
                <a:effectLst/>
                <a:uLnTx/>
                <a:uFillTx/>
              </a:rPr>
              <a:t>t_CCD</a:t>
            </a:r>
            <a:r>
              <a:rPr kumimoji="0" lang="en-US" sz="1800" b="0" i="0" u="none" strike="noStrike" kern="0" cap="none" spc="0" normalizeH="0" baseline="0" noProof="0" dirty="0" smtClean="0">
                <a:ln>
                  <a:noFill/>
                </a:ln>
                <a:solidFill>
                  <a:sysClr val="windowText" lastClr="000000"/>
                </a:solidFill>
                <a:effectLst/>
                <a:uLnTx/>
                <a:uFillTx/>
              </a:rPr>
              <a:t>” cycles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rgbClr val="3366FF"/>
                </a:solidFill>
                <a:effectLst/>
                <a:uLnTx/>
                <a:uFillTx/>
              </a:rPr>
              <a:t>t_CCD</a:t>
            </a:r>
            <a:r>
              <a:rPr kumimoji="0" lang="en-US" sz="1800" b="0" i="0" u="none" strike="noStrike" kern="0" cap="none" spc="0" normalizeH="0" baseline="0" noProof="0" dirty="0" smtClean="0">
                <a:ln>
                  <a:noFill/>
                </a:ln>
                <a:solidFill>
                  <a:sysClr val="windowText" lastClr="000000"/>
                </a:solidFill>
                <a:effectLst/>
                <a:uLnTx/>
                <a:uFillTx/>
              </a:rPr>
              <a:t> = 2 beats for DDR = 1 memory cycle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rgbClr val="3366FF"/>
                </a:solidFill>
                <a:effectLst/>
                <a:uLnTx/>
                <a:uFillTx/>
              </a:rPr>
              <a:t>t_CCD</a:t>
            </a:r>
            <a:r>
              <a:rPr kumimoji="0" lang="en-US" sz="1800" b="0" i="0" u="none" strike="noStrike" kern="0" cap="none" spc="0" normalizeH="0" baseline="0" noProof="0" dirty="0" smtClean="0">
                <a:ln>
                  <a:noFill/>
                </a:ln>
                <a:solidFill>
                  <a:sysClr val="windowText" lastClr="000000"/>
                </a:solidFill>
                <a:effectLst/>
                <a:uLnTx/>
                <a:uFillTx/>
              </a:rPr>
              <a:t> = 4 beats for DDR2 = 2 memory cycles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srgbClr val="3366FF"/>
                </a:solidFill>
                <a:effectLst/>
                <a:uLnTx/>
                <a:uFillTx/>
              </a:rPr>
              <a:t>t_CCD</a:t>
            </a:r>
            <a:r>
              <a:rPr kumimoji="0" lang="en-US" sz="1800" b="0" i="0" u="none" strike="noStrike" kern="0" cap="none" spc="0" normalizeH="0" baseline="0" noProof="0" dirty="0" smtClean="0">
                <a:ln>
                  <a:noFill/>
                </a:ln>
                <a:solidFill>
                  <a:srgbClr val="3366FF"/>
                </a:solidFill>
                <a:effectLst/>
                <a:uLnTx/>
                <a:uFillTx/>
              </a:rPr>
              <a:t> </a:t>
            </a:r>
            <a:r>
              <a:rPr kumimoji="0" lang="en-US" sz="1800" b="0" i="0" u="none" strike="noStrike" kern="0" cap="none" spc="0" normalizeH="0" baseline="0" noProof="0" dirty="0" smtClean="0">
                <a:ln>
                  <a:noFill/>
                </a:ln>
                <a:solidFill>
                  <a:sysClr val="windowText" lastClr="000000"/>
                </a:solidFill>
                <a:effectLst/>
                <a:uLnTx/>
                <a:uFillTx/>
              </a:rPr>
              <a:t>= 8 beats for DDR3 = 4 memory cycles</a:t>
            </a:r>
          </a:p>
        </p:txBody>
      </p:sp>
      <p:sp>
        <p:nvSpPr>
          <p:cNvPr id="313" name="TextBox 312"/>
          <p:cNvSpPr txBox="1"/>
          <p:nvPr/>
        </p:nvSpPr>
        <p:spPr>
          <a:xfrm>
            <a:off x="1309559" y="1417637"/>
            <a:ext cx="607923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Rank Scheduler responsible for “</a:t>
            </a:r>
            <a:r>
              <a:rPr kumimoji="0" lang="en-US" sz="1800" b="0" i="0" u="none" strike="noStrike" kern="0" cap="none" spc="0" normalizeH="0" baseline="0" noProof="0" dirty="0" smtClean="0">
                <a:ln>
                  <a:noFill/>
                </a:ln>
                <a:solidFill>
                  <a:srgbClr val="3366FF"/>
                </a:solidFill>
                <a:effectLst/>
                <a:uLnTx/>
                <a:uFillTx/>
              </a:rPr>
              <a:t>I/O Device</a:t>
            </a:r>
            <a:r>
              <a:rPr kumimoji="0" lang="en-US" sz="1800" b="0" i="0" u="none" strike="noStrike" kern="0" cap="none" spc="0" normalizeH="0" baseline="0" noProof="0" dirty="0" smtClean="0">
                <a:ln>
                  <a:noFill/>
                </a:ln>
                <a:solidFill>
                  <a:sysClr val="windowText" lastClr="000000"/>
                </a:solidFill>
                <a:effectLst/>
                <a:uLnTx/>
                <a:uFillTx/>
              </a:rPr>
              <a:t>” resource contention</a:t>
            </a:r>
            <a:endParaRPr kumimoji="0" lang="en-US" sz="1800" b="0" i="0" u="none" strike="noStrike" kern="0" cap="none" spc="0" normalizeH="0" baseline="0" noProof="0" dirty="0">
              <a:ln>
                <a:noFill/>
              </a:ln>
              <a:solidFill>
                <a:sysClr val="windowText" lastClr="000000"/>
              </a:solidFill>
              <a:effectLst/>
              <a:uLnTx/>
              <a:uFillTx/>
            </a:endParaRPr>
          </a:p>
        </p:txBody>
      </p:sp>
      <p:sp>
        <p:nvSpPr>
          <p:cNvPr id="314" name="Rectangle 313"/>
          <p:cNvSpPr/>
          <p:nvPr/>
        </p:nvSpPr>
        <p:spPr>
          <a:xfrm>
            <a:off x="1009762" y="1786969"/>
            <a:ext cx="8373950" cy="2065696"/>
          </a:xfrm>
          <a:prstGeom prst="rect">
            <a:avLst/>
          </a:prstGeom>
          <a:solidFill>
            <a:srgbClr val="94B6D2">
              <a:alpha val="29000"/>
            </a:srgbClr>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cxnSp>
        <p:nvCxnSpPr>
          <p:cNvPr id="315" name="Straight Arrow Connector 314"/>
          <p:cNvCxnSpPr/>
          <p:nvPr/>
        </p:nvCxnSpPr>
        <p:spPr>
          <a:xfrm rot="5400000">
            <a:off x="686250" y="4476462"/>
            <a:ext cx="1222403" cy="1588"/>
          </a:xfrm>
          <a:prstGeom prst="straightConnector1">
            <a:avLst/>
          </a:prstGeom>
          <a:noFill/>
          <a:ln w="19050" cap="flat" cmpd="sng" algn="ctr">
            <a:solidFill>
              <a:sysClr val="windowText" lastClr="000000"/>
            </a:solidFill>
            <a:prstDash val="solid"/>
            <a:tailEnd type="arrow"/>
          </a:ln>
          <a:effectLst>
            <a:outerShdw blurRad="38100" dist="30000" dir="5400000" rotWithShape="0">
              <a:srgbClr val="000000">
                <a:alpha val="45000"/>
              </a:srgbClr>
            </a:outerShdw>
          </a:effectLst>
        </p:spPr>
      </p:cxnSp>
      <p:sp>
        <p:nvSpPr>
          <p:cNvPr id="316" name="TextBox 315"/>
          <p:cNvSpPr txBox="1"/>
          <p:nvPr/>
        </p:nvSpPr>
        <p:spPr>
          <a:xfrm>
            <a:off x="897725" y="5052710"/>
            <a:ext cx="124906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Single Rank</a:t>
            </a: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520143248"/>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503238" y="346075"/>
            <a:ext cx="9070975" cy="1171575"/>
          </a:xfrm>
          <a:ln/>
        </p:spPr>
        <p:txBody>
          <a:bodyPr tIns="38808"/>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Bank Contention Modeling</a:t>
            </a:r>
            <a:endParaRPr lang="en-US" dirty="0"/>
          </a:p>
        </p:txBody>
      </p:sp>
      <p:grpSp>
        <p:nvGrpSpPr>
          <p:cNvPr id="164" name="Group 163"/>
          <p:cNvGrpSpPr/>
          <p:nvPr/>
        </p:nvGrpSpPr>
        <p:grpSpPr>
          <a:xfrm>
            <a:off x="791497" y="1865604"/>
            <a:ext cx="2494400" cy="2922910"/>
            <a:chOff x="3891809" y="4404033"/>
            <a:chExt cx="1822346" cy="1761950"/>
          </a:xfrm>
        </p:grpSpPr>
        <p:sp>
          <p:nvSpPr>
            <p:cNvPr id="165" name="Rectangle 164"/>
            <p:cNvSpPr/>
            <p:nvPr/>
          </p:nvSpPr>
          <p:spPr>
            <a:xfrm>
              <a:off x="3891809" y="4404033"/>
              <a:ext cx="1820498" cy="1735981"/>
            </a:xfrm>
            <a:prstGeom prst="rect">
              <a:avLst/>
            </a:prstGeom>
            <a:solidFill>
              <a:srgbClr val="94B6D2"/>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cxnSp>
          <p:nvCxnSpPr>
            <p:cNvPr id="166" name="Straight Connector 165"/>
            <p:cNvCxnSpPr>
              <a:stCxn id="165" idx="0"/>
              <a:endCxn id="165" idx="2"/>
            </p:cNvCxnSpPr>
            <p:nvPr/>
          </p:nvCxnSpPr>
          <p:spPr>
            <a:xfrm rot="16200000" flipH="1">
              <a:off x="3934067" y="5272023"/>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167" name="Straight Connector 166"/>
            <p:cNvCxnSpPr/>
            <p:nvPr/>
          </p:nvCxnSpPr>
          <p:spPr>
            <a:xfrm rot="16200000" flipH="1">
              <a:off x="3492215" y="5272960"/>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168" name="Straight Connector 167"/>
            <p:cNvCxnSpPr/>
            <p:nvPr/>
          </p:nvCxnSpPr>
          <p:spPr>
            <a:xfrm rot="16200000" flipH="1">
              <a:off x="3713603" y="5284611"/>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169" name="Straight Connector 168"/>
            <p:cNvCxnSpPr/>
            <p:nvPr/>
          </p:nvCxnSpPr>
          <p:spPr>
            <a:xfrm rot="16200000" flipH="1">
              <a:off x="3270827" y="5296262"/>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170" name="Straight Connector 169"/>
            <p:cNvCxnSpPr/>
            <p:nvPr/>
          </p:nvCxnSpPr>
          <p:spPr>
            <a:xfrm rot="16200000" flipH="1">
              <a:off x="4378691" y="5273897"/>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171" name="Straight Connector 170"/>
            <p:cNvCxnSpPr/>
            <p:nvPr/>
          </p:nvCxnSpPr>
          <p:spPr>
            <a:xfrm rot="16200000" flipH="1">
              <a:off x="4600079" y="5285548"/>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172" name="Straight Connector 171"/>
            <p:cNvCxnSpPr/>
            <p:nvPr/>
          </p:nvCxnSpPr>
          <p:spPr>
            <a:xfrm rot="16200000" flipH="1">
              <a:off x="4157303" y="5297199"/>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173" name="Straight Connector 172"/>
            <p:cNvCxnSpPr>
              <a:stCxn id="165" idx="1"/>
              <a:endCxn id="165" idx="3"/>
            </p:cNvCxnSpPr>
            <p:nvPr/>
          </p:nvCxnSpPr>
          <p:spPr>
            <a:xfrm rot="10800000" flipH="1">
              <a:off x="3891809" y="5272024"/>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174" name="Straight Connector 173"/>
            <p:cNvCxnSpPr/>
            <p:nvPr/>
          </p:nvCxnSpPr>
          <p:spPr>
            <a:xfrm rot="10800000" flipH="1">
              <a:off x="3892733" y="4888478"/>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175" name="Straight Connector 174"/>
            <p:cNvCxnSpPr/>
            <p:nvPr/>
          </p:nvCxnSpPr>
          <p:spPr>
            <a:xfrm rot="10800000" flipH="1">
              <a:off x="3892733" y="5086545"/>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176" name="Straight Connector 175"/>
            <p:cNvCxnSpPr/>
            <p:nvPr/>
          </p:nvCxnSpPr>
          <p:spPr>
            <a:xfrm rot="10800000" flipH="1">
              <a:off x="3892733" y="4678760"/>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177" name="Straight Connector 176"/>
            <p:cNvCxnSpPr/>
            <p:nvPr/>
          </p:nvCxnSpPr>
          <p:spPr>
            <a:xfrm rot="10800000" flipH="1">
              <a:off x="3893657" y="5716636"/>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178" name="Straight Connector 177"/>
            <p:cNvCxnSpPr/>
            <p:nvPr/>
          </p:nvCxnSpPr>
          <p:spPr>
            <a:xfrm rot="10800000" flipH="1">
              <a:off x="3893657" y="5914703"/>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179" name="Straight Connector 178"/>
            <p:cNvCxnSpPr/>
            <p:nvPr/>
          </p:nvCxnSpPr>
          <p:spPr>
            <a:xfrm rot="10800000" flipH="1">
              <a:off x="3893657" y="5506918"/>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grpSp>
      <p:sp>
        <p:nvSpPr>
          <p:cNvPr id="317" name="Rectangle 316"/>
          <p:cNvSpPr/>
          <p:nvPr/>
        </p:nvSpPr>
        <p:spPr>
          <a:xfrm>
            <a:off x="454433" y="2283576"/>
            <a:ext cx="3134420" cy="349526"/>
          </a:xfrm>
          <a:prstGeom prst="rect">
            <a:avLst/>
          </a:prstGeom>
          <a:solidFill>
            <a:srgbClr val="008000"/>
          </a:solidFill>
          <a:ln w="10000" cap="flat" cmpd="sng" algn="ctr">
            <a:solidFill>
              <a:srgbClr val="008000"/>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cxnSp>
        <p:nvCxnSpPr>
          <p:cNvPr id="318" name="Straight Arrow Connector 317"/>
          <p:cNvCxnSpPr/>
          <p:nvPr/>
        </p:nvCxnSpPr>
        <p:spPr>
          <a:xfrm>
            <a:off x="3588853" y="2463797"/>
            <a:ext cx="967125" cy="1588"/>
          </a:xfrm>
          <a:prstGeom prst="straightConnector1">
            <a:avLst/>
          </a:prstGeom>
          <a:noFill/>
          <a:ln w="19050" cap="flat" cmpd="sng" algn="ctr">
            <a:solidFill>
              <a:sysClr val="windowText" lastClr="000000"/>
            </a:solidFill>
            <a:prstDash val="solid"/>
            <a:tailEnd type="arrow"/>
          </a:ln>
          <a:effectLst>
            <a:outerShdw blurRad="38100" dist="30000" dir="5400000" rotWithShape="0">
              <a:srgbClr val="000000">
                <a:alpha val="45000"/>
              </a:srgbClr>
            </a:outerShdw>
          </a:effectLst>
        </p:spPr>
      </p:cxnSp>
      <p:sp>
        <p:nvSpPr>
          <p:cNvPr id="319" name="TextBox 318"/>
          <p:cNvSpPr txBox="1"/>
          <p:nvPr/>
        </p:nvSpPr>
        <p:spPr>
          <a:xfrm>
            <a:off x="4626775" y="2323985"/>
            <a:ext cx="1476899"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An Active Row</a:t>
            </a:r>
            <a:endParaRPr kumimoji="0" lang="en-US" sz="1800" b="0" i="0" u="none" strike="noStrike" kern="0" cap="none" spc="0" normalizeH="0" baseline="0" noProof="0" dirty="0">
              <a:ln>
                <a:noFill/>
              </a:ln>
              <a:solidFill>
                <a:sysClr val="windowText" lastClr="000000"/>
              </a:solidFill>
              <a:effectLst/>
              <a:uLnTx/>
              <a:uFillTx/>
            </a:endParaRPr>
          </a:p>
        </p:txBody>
      </p:sp>
      <p:sp>
        <p:nvSpPr>
          <p:cNvPr id="320" name="Rectangle 319"/>
          <p:cNvSpPr/>
          <p:nvPr/>
        </p:nvSpPr>
        <p:spPr>
          <a:xfrm>
            <a:off x="791497" y="5009880"/>
            <a:ext cx="2491870" cy="396130"/>
          </a:xfrm>
          <a:prstGeom prst="rect">
            <a:avLst/>
          </a:prstGeom>
          <a:solidFill>
            <a:srgbClr val="94B6D2"/>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cxnSp>
        <p:nvCxnSpPr>
          <p:cNvPr id="321" name="Straight Arrow Connector 320"/>
          <p:cNvCxnSpPr/>
          <p:nvPr/>
        </p:nvCxnSpPr>
        <p:spPr>
          <a:xfrm rot="5400000">
            <a:off x="578496" y="5726409"/>
            <a:ext cx="640799" cy="1588"/>
          </a:xfrm>
          <a:prstGeom prst="straightConnector1">
            <a:avLst/>
          </a:prstGeom>
          <a:noFill/>
          <a:ln w="19050" cap="flat" cmpd="sng" algn="ctr">
            <a:solidFill>
              <a:sysClr val="windowText" lastClr="000000"/>
            </a:solidFill>
            <a:prstDash val="solid"/>
            <a:tailEnd type="arrow"/>
          </a:ln>
          <a:effectLst>
            <a:outerShdw blurRad="38100" dist="30000" dir="5400000" rotWithShape="0">
              <a:srgbClr val="000000">
                <a:alpha val="45000"/>
              </a:srgbClr>
            </a:outerShdw>
          </a:effectLst>
        </p:spPr>
      </p:cxnSp>
      <p:sp>
        <p:nvSpPr>
          <p:cNvPr id="322" name="TextBox 321"/>
          <p:cNvSpPr txBox="1"/>
          <p:nvPr/>
        </p:nvSpPr>
        <p:spPr>
          <a:xfrm>
            <a:off x="584291" y="5980707"/>
            <a:ext cx="3856570" cy="92333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Sense Amplifiers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(Each Bank has a set of sense Amplifiers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0000"/>
                </a:solidFill>
                <a:effectLst/>
                <a:uLnTx/>
                <a:uFillTx/>
              </a:rPr>
              <a:t>s</a:t>
            </a:r>
            <a:r>
              <a:rPr kumimoji="0" lang="en-US" sz="1800" b="0" i="0" u="none" strike="noStrike" kern="0" cap="none" spc="0" normalizeH="0" baseline="0" noProof="0" dirty="0" smtClean="0">
                <a:ln>
                  <a:noFill/>
                </a:ln>
                <a:solidFill>
                  <a:srgbClr val="FF0000"/>
                </a:solidFill>
                <a:effectLst/>
                <a:uLnTx/>
                <a:uFillTx/>
              </a:rPr>
              <a:t>hared</a:t>
            </a:r>
            <a:r>
              <a:rPr kumimoji="0" lang="en-US" sz="1800" b="0" i="0" u="none" strike="noStrike" kern="0" cap="none" spc="0" normalizeH="0" baseline="0" noProof="0" dirty="0" smtClean="0">
                <a:ln>
                  <a:noFill/>
                </a:ln>
                <a:solidFill>
                  <a:sysClr val="windowText" lastClr="000000"/>
                </a:solidFill>
                <a:effectLst/>
                <a:uLnTx/>
                <a:uFillTx/>
              </a:rPr>
              <a:t> by each row in a bank)</a:t>
            </a:r>
            <a:endParaRPr kumimoji="0" lang="en-US" sz="1800" b="0" i="0" u="none" strike="noStrike" kern="0" cap="none" spc="0" normalizeH="0" baseline="0" noProof="0" dirty="0">
              <a:ln>
                <a:noFill/>
              </a:ln>
              <a:solidFill>
                <a:sysClr val="windowText" lastClr="000000"/>
              </a:solidFill>
              <a:effectLst/>
              <a:uLnTx/>
              <a:uFillTx/>
            </a:endParaRPr>
          </a:p>
        </p:txBody>
      </p:sp>
      <p:sp>
        <p:nvSpPr>
          <p:cNvPr id="323" name="TextBox 322"/>
          <p:cNvSpPr txBox="1"/>
          <p:nvPr/>
        </p:nvSpPr>
        <p:spPr>
          <a:xfrm>
            <a:off x="3963129" y="2963809"/>
            <a:ext cx="5071708" cy="313932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A Bank when accessed on a memory request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activates a row which fills in the “</a:t>
            </a:r>
            <a:r>
              <a:rPr kumimoji="0" lang="en-US" sz="1800" b="0" i="0" u="none" strike="noStrike" kern="0" cap="none" spc="0" normalizeH="0" baseline="0" noProof="0" dirty="0" smtClean="0">
                <a:ln>
                  <a:noFill/>
                </a:ln>
                <a:solidFill>
                  <a:srgbClr val="3366FF"/>
                </a:solidFill>
                <a:effectLst/>
                <a:uLnTx/>
                <a:uFillTx/>
              </a:rPr>
              <a:t>sense amplifiers</a:t>
            </a:r>
            <a:r>
              <a:rPr kumimoji="0" lang="en-US" sz="1800" b="0" i="0" u="none" strike="noStrike" kern="0" cap="none" spc="0" normalizeH="0" baseline="0" noProof="0" dirty="0" smtClean="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with data from that row</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This operation takes time = </a:t>
            </a:r>
            <a:r>
              <a:rPr kumimoji="0" lang="en-US" sz="1800" b="0" i="0" u="none" strike="noStrike" kern="0" cap="none" spc="0" normalizeH="0" baseline="0" noProof="0" dirty="0" err="1" smtClean="0">
                <a:ln>
                  <a:noFill/>
                </a:ln>
                <a:solidFill>
                  <a:sysClr val="windowText" lastClr="000000"/>
                </a:solidFill>
                <a:effectLst/>
                <a:uLnTx/>
                <a:uFillTx/>
              </a:rPr>
              <a:t>t_RCD</a:t>
            </a:r>
            <a:endParaRPr kumimoji="0" lang="en-US" sz="1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After time </a:t>
            </a:r>
            <a:r>
              <a:rPr kumimoji="0" lang="en-US" sz="1800" b="0" i="0" u="none" strike="noStrike" kern="0" cap="none" spc="0" normalizeH="0" baseline="0" noProof="0" dirty="0" err="1" smtClean="0">
                <a:ln>
                  <a:noFill/>
                </a:ln>
                <a:solidFill>
                  <a:sysClr val="windowText" lastClr="000000"/>
                </a:solidFill>
                <a:effectLst/>
                <a:uLnTx/>
                <a:uFillTx/>
              </a:rPr>
              <a:t>t_RCD</a:t>
            </a:r>
            <a:r>
              <a:rPr kumimoji="0" lang="en-US" sz="1800" b="0" i="0" u="none" strike="noStrike" kern="0" cap="none" spc="0" normalizeH="0" baseline="0" noProof="0" dirty="0" smtClean="0">
                <a:ln>
                  <a:noFill/>
                </a:ln>
                <a:solidFill>
                  <a:sysClr val="windowText" lastClr="000000"/>
                </a:solidFill>
                <a:effectLst/>
                <a:uLnTx/>
                <a:uFillTx/>
              </a:rPr>
              <a:t>, data from the “</a:t>
            </a:r>
            <a:r>
              <a:rPr kumimoji="0" lang="en-US" sz="1800" b="0" i="0" u="none" strike="noStrike" kern="0" cap="none" spc="0" normalizeH="0" baseline="0" noProof="0" dirty="0" smtClean="0">
                <a:ln>
                  <a:noFill/>
                </a:ln>
                <a:solidFill>
                  <a:srgbClr val="3366FF"/>
                </a:solidFill>
                <a:effectLst/>
                <a:uLnTx/>
                <a:uFillTx/>
              </a:rPr>
              <a:t>addressed columns</a:t>
            </a:r>
            <a:r>
              <a:rPr kumimoji="0" lang="en-US" sz="1800" b="0" i="0" u="none" strike="noStrike" kern="0" cap="none" spc="0" normalizeH="0" baseline="0" noProof="0" dirty="0" smtClean="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may be accessed.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After time = </a:t>
            </a:r>
            <a:r>
              <a:rPr kumimoji="0" lang="en-US" sz="1800" b="0" i="0" u="none" strike="noStrike" kern="0" cap="none" spc="0" normalizeH="0" baseline="0" noProof="0" dirty="0" err="1" smtClean="0">
                <a:ln>
                  <a:noFill/>
                </a:ln>
                <a:solidFill>
                  <a:sysClr val="windowText" lastClr="000000"/>
                </a:solidFill>
                <a:effectLst/>
                <a:uLnTx/>
                <a:uFillTx/>
              </a:rPr>
              <a:t>t_CAS</a:t>
            </a:r>
            <a:r>
              <a:rPr kumimoji="0" lang="en-US" sz="1800" b="0" i="0" u="none" strike="noStrike" kern="0" cap="none" spc="0" normalizeH="0" baseline="0" noProof="0" dirty="0" smtClean="0">
                <a:ln>
                  <a:noFill/>
                </a:ln>
                <a:solidFill>
                  <a:sysClr val="windowText" lastClr="000000"/>
                </a:solidFill>
                <a:effectLst/>
                <a:uLnTx/>
                <a:uFillTx/>
              </a:rPr>
              <a:t> (a.k.a. </a:t>
            </a:r>
            <a:r>
              <a:rPr kumimoji="0" lang="en-US" sz="1800" b="0" i="0" u="none" strike="noStrike" kern="0" cap="none" spc="0" normalizeH="0" baseline="0" noProof="0" dirty="0" err="1" smtClean="0">
                <a:ln>
                  <a:noFill/>
                </a:ln>
                <a:solidFill>
                  <a:sysClr val="windowText" lastClr="000000"/>
                </a:solidFill>
                <a:effectLst/>
                <a:uLnTx/>
                <a:uFillTx/>
              </a:rPr>
              <a:t>t_CL</a:t>
            </a:r>
            <a:r>
              <a:rPr kumimoji="0" lang="en-US" sz="1800" b="0" i="0" u="none" strike="noStrike" kern="0" cap="none" spc="0" normalizeH="0" baseline="0" noProof="0" dirty="0" smtClean="0">
                <a:ln>
                  <a:noFill/>
                </a:ln>
                <a:solidFill>
                  <a:sysClr val="windowText" lastClr="000000"/>
                </a:solidFill>
                <a:effectLst/>
                <a:uLnTx/>
                <a:uFillTx/>
              </a:rPr>
              <a:t>) data is placed on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the </a:t>
            </a:r>
            <a:r>
              <a:rPr kumimoji="0" lang="en-US" sz="1800" b="1" i="1" u="none" strike="noStrike" kern="0" cap="none" spc="0" normalizeH="0" baseline="0" noProof="0" dirty="0" smtClean="0">
                <a:ln>
                  <a:noFill/>
                </a:ln>
                <a:solidFill>
                  <a:sysClr val="windowText" lastClr="000000"/>
                </a:solidFill>
                <a:effectLst/>
                <a:uLnTx/>
                <a:uFillTx/>
              </a:rPr>
              <a:t>Channel Data Bus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24" name="TextBox 323"/>
          <p:cNvSpPr txBox="1"/>
          <p:nvPr/>
        </p:nvSpPr>
        <p:spPr>
          <a:xfrm>
            <a:off x="3588853" y="1585518"/>
            <a:ext cx="5181827" cy="64633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Bank Scheduler responsible for “</a:t>
            </a:r>
            <a:r>
              <a:rPr kumimoji="0" lang="en-US" sz="1800" b="0" i="0" u="none" strike="noStrike" kern="0" cap="none" spc="0" normalizeH="0" baseline="0" noProof="0" dirty="0" smtClean="0">
                <a:ln>
                  <a:noFill/>
                </a:ln>
                <a:solidFill>
                  <a:srgbClr val="3366FF"/>
                </a:solidFill>
                <a:effectLst/>
                <a:uLnTx/>
                <a:uFillTx/>
              </a:rPr>
              <a:t>Multiple Row Conflict</a:t>
            </a:r>
            <a:r>
              <a:rPr kumimoji="0" lang="en-US" sz="1800" b="0" i="0" u="none" strike="noStrike" kern="0" cap="none" spc="0" normalizeH="0" baseline="0" noProof="0" dirty="0" smtClean="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within a bank</a:t>
            </a: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75546400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503238" y="346075"/>
            <a:ext cx="9070975" cy="1171575"/>
          </a:xfrm>
          <a:ln/>
        </p:spPr>
        <p:txBody>
          <a:bodyPr tIns="38808"/>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smtClean="0"/>
              <a:t>Bank Contention Modeling….</a:t>
            </a:r>
            <a:endParaRPr lang="en-US" dirty="0"/>
          </a:p>
        </p:txBody>
      </p:sp>
      <p:grpSp>
        <p:nvGrpSpPr>
          <p:cNvPr id="52" name="Group 51"/>
          <p:cNvGrpSpPr/>
          <p:nvPr/>
        </p:nvGrpSpPr>
        <p:grpSpPr>
          <a:xfrm>
            <a:off x="791497" y="1714141"/>
            <a:ext cx="2494400" cy="2922910"/>
            <a:chOff x="3891809" y="4404033"/>
            <a:chExt cx="1822346" cy="1761950"/>
          </a:xfrm>
        </p:grpSpPr>
        <p:sp>
          <p:nvSpPr>
            <p:cNvPr id="53" name="Rectangle 52"/>
            <p:cNvSpPr/>
            <p:nvPr/>
          </p:nvSpPr>
          <p:spPr>
            <a:xfrm>
              <a:off x="3891809" y="4404033"/>
              <a:ext cx="1820498" cy="1735981"/>
            </a:xfrm>
            <a:prstGeom prst="rect">
              <a:avLst/>
            </a:prstGeom>
            <a:solidFill>
              <a:srgbClr val="94B6D2"/>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cxnSp>
          <p:nvCxnSpPr>
            <p:cNvPr id="54" name="Straight Connector 53"/>
            <p:cNvCxnSpPr>
              <a:stCxn id="53" idx="0"/>
              <a:endCxn id="53" idx="2"/>
            </p:cNvCxnSpPr>
            <p:nvPr/>
          </p:nvCxnSpPr>
          <p:spPr>
            <a:xfrm rot="16200000" flipH="1">
              <a:off x="3934067" y="5272023"/>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55" name="Straight Connector 54"/>
            <p:cNvCxnSpPr/>
            <p:nvPr/>
          </p:nvCxnSpPr>
          <p:spPr>
            <a:xfrm rot="16200000" flipH="1">
              <a:off x="3492215" y="5272960"/>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56" name="Straight Connector 55"/>
            <p:cNvCxnSpPr/>
            <p:nvPr/>
          </p:nvCxnSpPr>
          <p:spPr>
            <a:xfrm rot="16200000" flipH="1">
              <a:off x="3713603" y="5284611"/>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57" name="Straight Connector 56"/>
            <p:cNvCxnSpPr/>
            <p:nvPr/>
          </p:nvCxnSpPr>
          <p:spPr>
            <a:xfrm rot="16200000" flipH="1">
              <a:off x="3270827" y="5296262"/>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58" name="Straight Connector 57"/>
            <p:cNvCxnSpPr/>
            <p:nvPr/>
          </p:nvCxnSpPr>
          <p:spPr>
            <a:xfrm rot="16200000" flipH="1">
              <a:off x="4378691" y="5273897"/>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59" name="Straight Connector 58"/>
            <p:cNvCxnSpPr/>
            <p:nvPr/>
          </p:nvCxnSpPr>
          <p:spPr>
            <a:xfrm rot="16200000" flipH="1">
              <a:off x="4600079" y="5285548"/>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60" name="Straight Connector 59"/>
            <p:cNvCxnSpPr/>
            <p:nvPr/>
          </p:nvCxnSpPr>
          <p:spPr>
            <a:xfrm rot="16200000" flipH="1">
              <a:off x="4157303" y="5297199"/>
              <a:ext cx="1735981"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61" name="Straight Connector 60"/>
            <p:cNvCxnSpPr>
              <a:stCxn id="53" idx="1"/>
              <a:endCxn id="53" idx="3"/>
            </p:cNvCxnSpPr>
            <p:nvPr/>
          </p:nvCxnSpPr>
          <p:spPr>
            <a:xfrm rot="10800000" flipH="1">
              <a:off x="3891809" y="5272024"/>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62" name="Straight Connector 61"/>
            <p:cNvCxnSpPr/>
            <p:nvPr/>
          </p:nvCxnSpPr>
          <p:spPr>
            <a:xfrm rot="10800000" flipH="1">
              <a:off x="3892733" y="4888478"/>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63" name="Straight Connector 62"/>
            <p:cNvCxnSpPr/>
            <p:nvPr/>
          </p:nvCxnSpPr>
          <p:spPr>
            <a:xfrm rot="10800000" flipH="1">
              <a:off x="3892733" y="5086545"/>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64" name="Straight Connector 63"/>
            <p:cNvCxnSpPr/>
            <p:nvPr/>
          </p:nvCxnSpPr>
          <p:spPr>
            <a:xfrm rot="10800000" flipH="1">
              <a:off x="3892733" y="4678760"/>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65" name="Straight Connector 64"/>
            <p:cNvCxnSpPr/>
            <p:nvPr/>
          </p:nvCxnSpPr>
          <p:spPr>
            <a:xfrm rot="10800000" flipH="1">
              <a:off x="3893657" y="5716636"/>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66" name="Straight Connector 65"/>
            <p:cNvCxnSpPr/>
            <p:nvPr/>
          </p:nvCxnSpPr>
          <p:spPr>
            <a:xfrm rot="10800000" flipH="1">
              <a:off x="3893657" y="5914703"/>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cxnSp>
          <p:nvCxnSpPr>
            <p:cNvPr id="67" name="Straight Connector 66"/>
            <p:cNvCxnSpPr/>
            <p:nvPr/>
          </p:nvCxnSpPr>
          <p:spPr>
            <a:xfrm rot="10800000" flipH="1">
              <a:off x="3893657" y="5506918"/>
              <a:ext cx="1820498" cy="1588"/>
            </a:xfrm>
            <a:prstGeom prst="line">
              <a:avLst/>
            </a:prstGeom>
            <a:noFill/>
            <a:ln w="19050" cap="flat" cmpd="sng" algn="ctr">
              <a:solidFill>
                <a:sysClr val="windowText" lastClr="000000"/>
              </a:solidFill>
              <a:prstDash val="solid"/>
            </a:ln>
            <a:effectLst>
              <a:outerShdw blurRad="38100" dist="30000" dir="5400000" rotWithShape="0">
                <a:srgbClr val="000000">
                  <a:alpha val="45000"/>
                </a:srgbClr>
              </a:outerShdw>
            </a:effectLst>
          </p:spPr>
        </p:cxnSp>
      </p:grpSp>
      <p:sp>
        <p:nvSpPr>
          <p:cNvPr id="68" name="Rectangle 67"/>
          <p:cNvSpPr/>
          <p:nvPr/>
        </p:nvSpPr>
        <p:spPr>
          <a:xfrm>
            <a:off x="454433" y="2132113"/>
            <a:ext cx="3134420" cy="349526"/>
          </a:xfrm>
          <a:prstGeom prst="rect">
            <a:avLst/>
          </a:prstGeom>
          <a:solidFill>
            <a:srgbClr val="008000"/>
          </a:solidFill>
          <a:ln w="10000" cap="flat" cmpd="sng" algn="ctr">
            <a:solidFill>
              <a:srgbClr val="008000"/>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69" name="Rectangle 68"/>
          <p:cNvSpPr/>
          <p:nvPr/>
        </p:nvSpPr>
        <p:spPr>
          <a:xfrm>
            <a:off x="791497" y="4858417"/>
            <a:ext cx="2491870" cy="396130"/>
          </a:xfrm>
          <a:prstGeom prst="rect">
            <a:avLst/>
          </a:prstGeom>
          <a:solidFill>
            <a:srgbClr val="94B6D2"/>
          </a:solidFill>
          <a:ln w="10000" cap="flat" cmpd="sng" algn="ctr">
            <a:solidFill>
              <a:srgbClr val="94B6D2"/>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sp>
        <p:nvSpPr>
          <p:cNvPr id="70" name="Rectangle 69"/>
          <p:cNvSpPr/>
          <p:nvPr/>
        </p:nvSpPr>
        <p:spPr>
          <a:xfrm>
            <a:off x="469135" y="3870675"/>
            <a:ext cx="3134420" cy="349526"/>
          </a:xfrm>
          <a:prstGeom prst="rect">
            <a:avLst/>
          </a:prstGeom>
          <a:solidFill>
            <a:srgbClr val="FF0000"/>
          </a:solidFill>
          <a:ln w="10000" cap="flat" cmpd="sng" algn="ctr">
            <a:solidFill>
              <a:srgbClr val="FF0000"/>
            </a:solidFill>
            <a:prstDash val="solid"/>
          </a:ln>
          <a:effectLst>
            <a:outerShdw blurRad="38100" dist="30000" dir="5400000" rotWithShape="0">
              <a:srgbClr val="000000">
                <a:alpha val="4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Tw Cen MT"/>
              <a:ea typeface="+mn-ea"/>
              <a:cs typeface="+mn-cs"/>
            </a:endParaRPr>
          </a:p>
        </p:txBody>
      </p:sp>
      <p:cxnSp>
        <p:nvCxnSpPr>
          <p:cNvPr id="71" name="Straight Arrow Connector 70"/>
          <p:cNvCxnSpPr/>
          <p:nvPr/>
        </p:nvCxnSpPr>
        <p:spPr>
          <a:xfrm>
            <a:off x="3588853" y="2300683"/>
            <a:ext cx="1339993" cy="1588"/>
          </a:xfrm>
          <a:prstGeom prst="straightConnector1">
            <a:avLst/>
          </a:prstGeom>
          <a:noFill/>
          <a:ln w="19050" cap="flat" cmpd="sng" algn="ctr">
            <a:solidFill>
              <a:sysClr val="windowText" lastClr="000000"/>
            </a:solidFill>
            <a:prstDash val="solid"/>
            <a:tailEnd type="arrow"/>
          </a:ln>
          <a:effectLst>
            <a:outerShdw blurRad="38100" dist="30000" dir="5400000" rotWithShape="0">
              <a:srgbClr val="000000">
                <a:alpha val="45000"/>
              </a:srgbClr>
            </a:outerShdw>
          </a:effectLst>
        </p:spPr>
      </p:cxnSp>
      <p:sp>
        <p:nvSpPr>
          <p:cNvPr id="72" name="TextBox 71"/>
          <p:cNvSpPr txBox="1"/>
          <p:nvPr/>
        </p:nvSpPr>
        <p:spPr>
          <a:xfrm>
            <a:off x="4940501" y="2102616"/>
            <a:ext cx="2155195"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Previously Active Row</a:t>
            </a:r>
            <a:endParaRPr kumimoji="0" lang="en-US" sz="1800" b="0" i="0" u="none" strike="noStrike" kern="0" cap="none" spc="0" normalizeH="0" baseline="0" noProof="0" dirty="0">
              <a:ln>
                <a:noFill/>
              </a:ln>
              <a:solidFill>
                <a:sysClr val="windowText" lastClr="000000"/>
              </a:solidFill>
              <a:effectLst/>
              <a:uLnTx/>
              <a:uFillTx/>
            </a:endParaRPr>
          </a:p>
        </p:txBody>
      </p:sp>
      <p:cxnSp>
        <p:nvCxnSpPr>
          <p:cNvPr id="73" name="Straight Arrow Connector 72"/>
          <p:cNvCxnSpPr/>
          <p:nvPr/>
        </p:nvCxnSpPr>
        <p:spPr>
          <a:xfrm>
            <a:off x="3603555" y="4068742"/>
            <a:ext cx="1339993" cy="1588"/>
          </a:xfrm>
          <a:prstGeom prst="straightConnector1">
            <a:avLst/>
          </a:prstGeom>
          <a:noFill/>
          <a:ln w="19050" cap="flat" cmpd="sng" algn="ctr">
            <a:solidFill>
              <a:sysClr val="windowText" lastClr="000000"/>
            </a:solidFill>
            <a:prstDash val="solid"/>
            <a:tailEnd type="arrow"/>
          </a:ln>
          <a:effectLst>
            <a:outerShdw blurRad="38100" dist="30000" dir="5400000" rotWithShape="0">
              <a:srgbClr val="000000">
                <a:alpha val="45000"/>
              </a:srgbClr>
            </a:outerShdw>
          </a:effectLst>
        </p:spPr>
      </p:cxnSp>
      <p:sp>
        <p:nvSpPr>
          <p:cNvPr id="74" name="TextBox 73"/>
          <p:cNvSpPr txBox="1"/>
          <p:nvPr/>
        </p:nvSpPr>
        <p:spPr>
          <a:xfrm>
            <a:off x="4955203" y="3870675"/>
            <a:ext cx="3689982" cy="646331"/>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Newly accessed row </a:t>
            </a:r>
            <a:r>
              <a:rPr kumimoji="0" lang="en-US" sz="1800" b="0" i="0" u="none" strike="noStrike" kern="0" cap="none" spc="0" normalizeH="0" baseline="0" noProof="0" dirty="0" smtClean="0">
                <a:ln>
                  <a:noFill/>
                </a:ln>
                <a:solidFill>
                  <a:srgbClr val="3366FF"/>
                </a:solidFill>
                <a:effectLst/>
                <a:uLnTx/>
                <a:uFillTx/>
              </a:rPr>
              <a:t>within same bank</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1" u="none" strike="noStrike" kern="0" cap="none" spc="0" normalizeH="0" baseline="0" noProof="0" dirty="0" smtClean="0">
                <a:ln>
                  <a:noFill/>
                </a:ln>
                <a:solidFill>
                  <a:srgbClr val="FF0000"/>
                </a:solidFill>
                <a:effectLst/>
                <a:uLnTx/>
                <a:uFillTx/>
              </a:rPr>
              <a:t>causing resource conflict</a:t>
            </a:r>
            <a:endParaRPr kumimoji="0" lang="en-US" sz="1800" b="1" i="1" u="none" strike="noStrike" kern="0" cap="none" spc="0" normalizeH="0" baseline="0" noProof="0" dirty="0">
              <a:ln>
                <a:noFill/>
              </a:ln>
              <a:solidFill>
                <a:srgbClr val="FF0000"/>
              </a:solidFill>
              <a:effectLst/>
              <a:uLnTx/>
              <a:uFillTx/>
            </a:endParaRPr>
          </a:p>
        </p:txBody>
      </p:sp>
      <p:sp>
        <p:nvSpPr>
          <p:cNvPr id="75" name="TextBox 74"/>
          <p:cNvSpPr txBox="1"/>
          <p:nvPr/>
        </p:nvSpPr>
        <p:spPr>
          <a:xfrm>
            <a:off x="3568599" y="4637048"/>
            <a:ext cx="4437821" cy="92333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Row Activation = Bank busy for “</a:t>
            </a:r>
            <a:r>
              <a:rPr kumimoji="0" lang="en-US" sz="1800" b="0" i="0" u="none" strike="noStrike" kern="0" cap="none" spc="0" normalizeH="0" baseline="0" noProof="0" dirty="0" err="1" smtClean="0">
                <a:ln>
                  <a:noFill/>
                </a:ln>
                <a:solidFill>
                  <a:srgbClr val="3366FF"/>
                </a:solidFill>
                <a:effectLst/>
                <a:uLnTx/>
                <a:uFillTx/>
              </a:rPr>
              <a:t>t_RAS</a:t>
            </a:r>
            <a:r>
              <a:rPr kumimoji="0" lang="en-US" sz="1800" b="0" i="0" u="none" strike="noStrike" kern="0" cap="none" spc="0" normalizeH="0" baseline="0" noProof="0" dirty="0" smtClean="0">
                <a:ln>
                  <a:noFill/>
                </a:ln>
                <a:solidFill>
                  <a:sysClr val="windowText" lastClr="000000"/>
                </a:solidFill>
                <a:effectLst/>
                <a:uLnTx/>
                <a:uFillTx/>
              </a:rPr>
              <a:t>” cycles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Bank </a:t>
            </a:r>
            <a:r>
              <a:rPr kumimoji="0" lang="en-US" sz="1800" b="0" i="0" u="none" strike="noStrike" kern="0" cap="none" spc="0" normalizeH="0" baseline="0" noProof="0" dirty="0" err="1" smtClean="0">
                <a:ln>
                  <a:noFill/>
                </a:ln>
                <a:solidFill>
                  <a:sysClr val="windowText" lastClr="000000"/>
                </a:solidFill>
                <a:effectLst/>
                <a:uLnTx/>
                <a:uFillTx/>
              </a:rPr>
              <a:t>Precharge</a:t>
            </a:r>
            <a:r>
              <a:rPr kumimoji="0" lang="en-US" sz="1800" b="0" i="0" u="none" strike="noStrike" kern="0" cap="none" spc="0" normalizeH="0" baseline="0" noProof="0" dirty="0" smtClean="0">
                <a:ln>
                  <a:noFill/>
                </a:ln>
                <a:solidFill>
                  <a:sysClr val="windowText" lastClr="000000"/>
                </a:solidFill>
                <a:effectLst/>
                <a:uLnTx/>
                <a:uFillTx/>
              </a:rPr>
              <a:t> = Bank busy for “</a:t>
            </a:r>
            <a:r>
              <a:rPr kumimoji="0" lang="en-US" sz="1800" b="0" i="0" u="none" strike="noStrike" kern="0" cap="none" spc="0" normalizeH="0" baseline="0" noProof="0" dirty="0" err="1" smtClean="0">
                <a:ln>
                  <a:noFill/>
                </a:ln>
                <a:solidFill>
                  <a:srgbClr val="3366FF"/>
                </a:solidFill>
                <a:effectLst/>
                <a:uLnTx/>
                <a:uFillTx/>
              </a:rPr>
              <a:t>t_RP</a:t>
            </a:r>
            <a:r>
              <a:rPr kumimoji="0" lang="en-US" sz="1800" b="0" i="0" u="none" strike="noStrike" kern="0" cap="none" spc="0" normalizeH="0" baseline="0" noProof="0" dirty="0" smtClean="0">
                <a:ln>
                  <a:noFill/>
                </a:ln>
                <a:solidFill>
                  <a:sysClr val="windowText" lastClr="000000"/>
                </a:solidFill>
                <a:effectLst/>
                <a:uLnTx/>
                <a:uFillTx/>
              </a:rPr>
              <a:t>” cycles</a:t>
            </a:r>
            <a:endParaRPr kumimoji="0" lang="en-US" sz="1800" b="0" i="0" u="none" strike="noStrike" kern="0" cap="none" spc="0" normalizeH="0" baseline="0" noProof="0" dirty="0">
              <a:ln>
                <a:noFill/>
              </a:ln>
              <a:solidFill>
                <a:sysClr val="windowText" lastClr="000000"/>
              </a:solidFill>
              <a:effectLst/>
              <a:uLnTx/>
              <a:uFillTx/>
            </a:endParaRPr>
          </a:p>
        </p:txBody>
      </p:sp>
      <p:sp>
        <p:nvSpPr>
          <p:cNvPr id="76" name="TextBox 75"/>
          <p:cNvSpPr txBox="1"/>
          <p:nvPr/>
        </p:nvSpPr>
        <p:spPr>
          <a:xfrm>
            <a:off x="638287" y="5724287"/>
            <a:ext cx="8047508" cy="92333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*If a subsequent access is made to the same open row, the request can proceed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immediately after the first without having to wait for </a:t>
            </a:r>
            <a:r>
              <a:rPr kumimoji="0" lang="en-US" sz="1800" b="0" i="0" u="none" strike="noStrike" kern="0" cap="none" spc="0" normalizeH="0" baseline="0" noProof="0" dirty="0" err="1" smtClean="0">
                <a:ln>
                  <a:noFill/>
                </a:ln>
                <a:solidFill>
                  <a:sysClr val="windowText" lastClr="000000"/>
                </a:solidFill>
                <a:effectLst/>
                <a:uLnTx/>
                <a:uFillTx/>
              </a:rPr>
              <a:t>t_RAS</a:t>
            </a:r>
            <a:r>
              <a:rPr kumimoji="0" lang="en-US" sz="1800" b="0" i="0" u="none" strike="noStrike" kern="0" cap="none" spc="0" normalizeH="0" baseline="0" noProof="0" dirty="0" smtClean="0">
                <a:ln>
                  <a:noFill/>
                </a:ln>
                <a:solidFill>
                  <a:sysClr val="windowText" lastClr="000000"/>
                </a:solidFill>
                <a:effectLst/>
                <a:uLnTx/>
                <a:uFillTx/>
              </a:rPr>
              <a:t>. In case of a different row</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ysClr val="windowText" lastClr="000000"/>
                </a:solidFill>
                <a:effectLst/>
                <a:uLnTx/>
                <a:uFillTx/>
              </a:rPr>
              <a:t>the timing protocol must be followed </a:t>
            </a: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83803080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503238" y="346075"/>
            <a:ext cx="9070975" cy="1171575"/>
          </a:xfrm>
          <a:ln/>
        </p:spPr>
        <p:txBody>
          <a:bodyPr tIns="38808"/>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err="1" smtClean="0"/>
              <a:t>CaffDRAM</a:t>
            </a:r>
            <a:r>
              <a:rPr lang="en-US" dirty="0" smtClean="0"/>
              <a:t> Interface</a:t>
            </a:r>
            <a:endParaRPr lang="en-US" dirty="0"/>
          </a:p>
        </p:txBody>
      </p:sp>
      <p:sp>
        <p:nvSpPr>
          <p:cNvPr id="2" name="Rectangle 1"/>
          <p:cNvSpPr/>
          <p:nvPr/>
        </p:nvSpPr>
        <p:spPr>
          <a:xfrm>
            <a:off x="468312" y="1493837"/>
            <a:ext cx="9448800" cy="1641218"/>
          </a:xfrm>
          <a:prstGeom prst="rect">
            <a:avLst/>
          </a:prstGeom>
        </p:spPr>
        <p:txBody>
          <a:bodyPr wrap="square">
            <a:spAutoFit/>
          </a:bodyPr>
          <a:lstStyle/>
          <a:p>
            <a:r>
              <a:rPr lang="en-US" dirty="0" smtClean="0">
                <a:solidFill>
                  <a:srgbClr val="000000"/>
                </a:solidFill>
              </a:rPr>
              <a:t>* A </a:t>
            </a:r>
            <a:r>
              <a:rPr lang="en-US" dirty="0">
                <a:solidFill>
                  <a:srgbClr val="000000"/>
                </a:solidFill>
              </a:rPr>
              <a:t>memory controller has one interface: the memory controller-network interface. It sends/receives </a:t>
            </a:r>
            <a:r>
              <a:rPr lang="en-US" dirty="0" err="1">
                <a:solidFill>
                  <a:srgbClr val="000000"/>
                </a:solidFill>
              </a:rPr>
              <a:t>NetworkPacket</a:t>
            </a:r>
            <a:r>
              <a:rPr lang="en-US" dirty="0">
                <a:solidFill>
                  <a:srgbClr val="000000"/>
                </a:solidFill>
              </a:rPr>
              <a:t> which carries the memory requests and responses.</a:t>
            </a:r>
          </a:p>
          <a:p>
            <a:endParaRPr lang="en-US" dirty="0"/>
          </a:p>
          <a:p>
            <a:r>
              <a:rPr lang="en-US" dirty="0" smtClean="0">
                <a:solidFill>
                  <a:srgbClr val="000000"/>
                </a:solidFill>
              </a:rPr>
              <a:t>* The </a:t>
            </a:r>
            <a:r>
              <a:rPr lang="en-US" dirty="0">
                <a:solidFill>
                  <a:srgbClr val="000000"/>
                </a:solidFill>
              </a:rPr>
              <a:t>requests are defined in the cache model, therefore, the memory controller does not have the definition. For this reason, the event handler should be a template function as follows:</a:t>
            </a:r>
          </a:p>
        </p:txBody>
      </p:sp>
      <p:sp>
        <p:nvSpPr>
          <p:cNvPr id="3" name="Rectangle 2"/>
          <p:cNvSpPr/>
          <p:nvPr/>
        </p:nvSpPr>
        <p:spPr>
          <a:xfrm>
            <a:off x="620712" y="3246437"/>
            <a:ext cx="6400800" cy="2414046"/>
          </a:xfrm>
          <a:prstGeom prst="rect">
            <a:avLst/>
          </a:prstGeom>
        </p:spPr>
        <p:txBody>
          <a:bodyPr wrap="square">
            <a:spAutoFit/>
          </a:bodyPr>
          <a:lstStyle/>
          <a:p>
            <a:r>
              <a:rPr lang="en-US" b="1" i="1" dirty="0">
                <a:solidFill>
                  <a:srgbClr val="008000"/>
                </a:solidFill>
              </a:rPr>
              <a:t>template</a:t>
            </a:r>
            <a:r>
              <a:rPr lang="en-US" b="1" i="1" dirty="0">
                <a:solidFill>
                  <a:srgbClr val="000000"/>
                </a:solidFill>
              </a:rPr>
              <a:t>&lt;</a:t>
            </a:r>
            <a:r>
              <a:rPr lang="en-US" b="1" i="1" dirty="0" err="1">
                <a:solidFill>
                  <a:srgbClr val="008000"/>
                </a:solidFill>
              </a:rPr>
              <a:t>typename</a:t>
            </a:r>
            <a:r>
              <a:rPr lang="en-US" b="1" i="1" dirty="0">
                <a:solidFill>
                  <a:srgbClr val="008000"/>
                </a:solidFill>
              </a:rPr>
              <a:t> </a:t>
            </a:r>
            <a:r>
              <a:rPr lang="en-US" b="1" i="1" dirty="0">
                <a:solidFill>
                  <a:srgbClr val="000000"/>
                </a:solidFill>
              </a:rPr>
              <a:t>T&gt;</a:t>
            </a:r>
          </a:p>
          <a:p>
            <a:r>
              <a:rPr lang="en-US" b="1" i="1" dirty="0">
                <a:solidFill>
                  <a:srgbClr val="008000"/>
                </a:solidFill>
              </a:rPr>
              <a:t>void</a:t>
            </a:r>
            <a:r>
              <a:rPr lang="en-US" b="1" i="1" dirty="0">
                <a:solidFill>
                  <a:srgbClr val="000000"/>
                </a:solidFill>
              </a:rPr>
              <a:t> handler(</a:t>
            </a:r>
            <a:r>
              <a:rPr lang="en-US" b="1" i="1" dirty="0" err="1">
                <a:solidFill>
                  <a:srgbClr val="000000"/>
                </a:solidFill>
              </a:rPr>
              <a:t>int</a:t>
            </a:r>
            <a:r>
              <a:rPr lang="en-US" b="1" i="1" dirty="0" smtClean="0">
                <a:solidFill>
                  <a:srgbClr val="000000"/>
                </a:solidFill>
              </a:rPr>
              <a:t>, manifold</a:t>
            </a:r>
            <a:r>
              <a:rPr lang="en-US" b="1" i="1" dirty="0">
                <a:solidFill>
                  <a:srgbClr val="000000"/>
                </a:solidFill>
              </a:rPr>
              <a:t>::</a:t>
            </a:r>
            <a:r>
              <a:rPr lang="en-US" b="1" i="1" dirty="0" err="1">
                <a:solidFill>
                  <a:srgbClr val="000000"/>
                </a:solidFill>
              </a:rPr>
              <a:t>uarch</a:t>
            </a:r>
            <a:r>
              <a:rPr lang="en-US" b="1" i="1" dirty="0">
                <a:solidFill>
                  <a:srgbClr val="000000"/>
                </a:solidFill>
              </a:rPr>
              <a:t>::</a:t>
            </a:r>
            <a:r>
              <a:rPr lang="en-US" b="1" i="1" dirty="0" err="1">
                <a:solidFill>
                  <a:srgbClr val="000000"/>
                </a:solidFill>
              </a:rPr>
              <a:t>NetworkPacket</a:t>
            </a:r>
            <a:r>
              <a:rPr lang="en-US" b="1" i="1" dirty="0">
                <a:solidFill>
                  <a:srgbClr val="000000"/>
                </a:solidFill>
              </a:rPr>
              <a:t>* </a:t>
            </a:r>
            <a:r>
              <a:rPr lang="en-US" b="1" i="1" dirty="0" err="1">
                <a:solidFill>
                  <a:srgbClr val="000000"/>
                </a:solidFill>
              </a:rPr>
              <a:t>pkt</a:t>
            </a:r>
            <a:r>
              <a:rPr lang="en-US" b="1" i="1" dirty="0">
                <a:solidFill>
                  <a:srgbClr val="000000"/>
                </a:solidFill>
              </a:rPr>
              <a:t>)</a:t>
            </a:r>
          </a:p>
          <a:p>
            <a:r>
              <a:rPr lang="en-US" b="1" i="1" dirty="0">
                <a:solidFill>
                  <a:srgbClr val="000000"/>
                </a:solidFill>
              </a:rPr>
              <a:t>{</a:t>
            </a:r>
          </a:p>
          <a:p>
            <a:r>
              <a:rPr lang="en-US" b="1" i="1" dirty="0">
                <a:solidFill>
                  <a:srgbClr val="000000"/>
                </a:solidFill>
              </a:rPr>
              <a:t>    T* request = (T*)(</a:t>
            </a:r>
            <a:r>
              <a:rPr lang="en-US" b="1" i="1" dirty="0" err="1">
                <a:solidFill>
                  <a:srgbClr val="000000"/>
                </a:solidFill>
              </a:rPr>
              <a:t>pkt</a:t>
            </a:r>
            <a:r>
              <a:rPr lang="en-US" b="1" i="1" dirty="0">
                <a:solidFill>
                  <a:srgbClr val="000000"/>
                </a:solidFill>
              </a:rPr>
              <a:t>-&gt;data);</a:t>
            </a:r>
          </a:p>
          <a:p>
            <a:endParaRPr lang="en-US" b="1" i="1" dirty="0">
              <a:solidFill>
                <a:srgbClr val="000000"/>
              </a:solidFill>
            </a:endParaRPr>
          </a:p>
          <a:p>
            <a:r>
              <a:rPr lang="en-US" b="1" i="1" dirty="0">
                <a:solidFill>
                  <a:srgbClr val="000000"/>
                </a:solidFill>
              </a:rPr>
              <a:t>    </a:t>
            </a:r>
            <a:r>
              <a:rPr lang="en-US" b="1" i="1" dirty="0" err="1">
                <a:solidFill>
                  <a:srgbClr val="000000"/>
                </a:solidFill>
              </a:rPr>
              <a:t>bool</a:t>
            </a:r>
            <a:r>
              <a:rPr lang="en-US" b="1" i="1" dirty="0">
                <a:solidFill>
                  <a:srgbClr val="000000"/>
                </a:solidFill>
              </a:rPr>
              <a:t> </a:t>
            </a:r>
            <a:r>
              <a:rPr lang="en-US" b="1" i="1" dirty="0" err="1">
                <a:solidFill>
                  <a:srgbClr val="000000"/>
                </a:solidFill>
              </a:rPr>
              <a:t>isRead</a:t>
            </a:r>
            <a:r>
              <a:rPr lang="en-US" b="1" i="1" dirty="0">
                <a:solidFill>
                  <a:srgbClr val="000000"/>
                </a:solidFill>
              </a:rPr>
              <a:t> = request-&gt;</a:t>
            </a:r>
            <a:r>
              <a:rPr lang="en-US" b="1" i="1" dirty="0" err="1">
                <a:solidFill>
                  <a:srgbClr val="000000"/>
                </a:solidFill>
              </a:rPr>
              <a:t>is_read</a:t>
            </a:r>
            <a:r>
              <a:rPr lang="en-US" b="1" i="1" dirty="0">
                <a:solidFill>
                  <a:srgbClr val="000000"/>
                </a:solidFill>
              </a:rPr>
              <a:t>();</a:t>
            </a:r>
          </a:p>
          <a:p>
            <a:r>
              <a:rPr lang="en-US" b="1" i="1" dirty="0">
                <a:solidFill>
                  <a:srgbClr val="000000"/>
                </a:solidFill>
              </a:rPr>
              <a:t>    uint64_t </a:t>
            </a:r>
            <a:r>
              <a:rPr lang="en-US" b="1" i="1" dirty="0" err="1">
                <a:solidFill>
                  <a:srgbClr val="000000"/>
                </a:solidFill>
              </a:rPr>
              <a:t>addr</a:t>
            </a:r>
            <a:r>
              <a:rPr lang="en-US" b="1" i="1" dirty="0">
                <a:solidFill>
                  <a:srgbClr val="000000"/>
                </a:solidFill>
              </a:rPr>
              <a:t> = request-&gt;</a:t>
            </a:r>
            <a:r>
              <a:rPr lang="en-US" b="1" i="1" dirty="0" err="1">
                <a:solidFill>
                  <a:srgbClr val="000000"/>
                </a:solidFill>
              </a:rPr>
              <a:t>get_addr</a:t>
            </a:r>
            <a:r>
              <a:rPr lang="en-US" b="1" i="1" dirty="0">
                <a:solidFill>
                  <a:srgbClr val="000000"/>
                </a:solidFill>
              </a:rPr>
              <a:t>();</a:t>
            </a:r>
          </a:p>
          <a:p>
            <a:r>
              <a:rPr lang="en-US" b="1" i="1" dirty="0">
                <a:solidFill>
                  <a:srgbClr val="000000"/>
                </a:solidFill>
              </a:rPr>
              <a:t>    ...</a:t>
            </a:r>
          </a:p>
          <a:p>
            <a:r>
              <a:rPr lang="en-US" b="1" i="1" dirty="0">
                <a:solidFill>
                  <a:srgbClr val="000000"/>
                </a:solidFill>
              </a:rPr>
              <a:t>}</a:t>
            </a:r>
          </a:p>
        </p:txBody>
      </p:sp>
      <p:sp>
        <p:nvSpPr>
          <p:cNvPr id="4" name="Rectangle 3"/>
          <p:cNvSpPr/>
          <p:nvPr/>
        </p:nvSpPr>
        <p:spPr>
          <a:xfrm>
            <a:off x="544512" y="3246437"/>
            <a:ext cx="6553200" cy="2667000"/>
          </a:xfrm>
          <a:prstGeom prst="rect">
            <a:avLst/>
          </a:prstGeom>
          <a:ln w="15875">
            <a:solidFill>
              <a:srgbClr val="000000"/>
            </a:solidFill>
          </a:ln>
        </p:spPr>
        <p:txBody>
          <a:bodyPr rtlCol="0" anchor="ctr"/>
          <a:lstStyle/>
          <a:p>
            <a:pPr algn="ctr"/>
            <a:endParaRPr lang="en-US"/>
          </a:p>
        </p:txBody>
      </p:sp>
    </p:spTree>
    <p:extLst>
      <p:ext uri="{BB962C8B-B14F-4D97-AF65-F5344CB8AC3E}">
        <p14:creationId xmlns:p14="http://schemas.microsoft.com/office/powerpoint/2010/main" val="113292387"/>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503238" y="346075"/>
            <a:ext cx="9070975" cy="1171575"/>
          </a:xfrm>
          <a:ln/>
        </p:spPr>
        <p:txBody>
          <a:bodyPr tIns="38808"/>
          <a:lstStyle/>
          <a:p>
            <a: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US" dirty="0" err="1" smtClean="0"/>
              <a:t>CaffDRAM</a:t>
            </a:r>
            <a:r>
              <a:rPr lang="en-US" dirty="0" smtClean="0"/>
              <a:t> Interface….</a:t>
            </a:r>
            <a:endParaRPr lang="en-US" dirty="0"/>
          </a:p>
        </p:txBody>
      </p:sp>
      <p:sp>
        <p:nvSpPr>
          <p:cNvPr id="4" name="Rectangle 3"/>
          <p:cNvSpPr/>
          <p:nvPr/>
        </p:nvSpPr>
        <p:spPr>
          <a:xfrm>
            <a:off x="468312" y="1570037"/>
            <a:ext cx="9448800" cy="2929264"/>
          </a:xfrm>
          <a:prstGeom prst="rect">
            <a:avLst/>
          </a:prstGeom>
        </p:spPr>
        <p:txBody>
          <a:bodyPr wrap="square">
            <a:spAutoFit/>
          </a:bodyPr>
          <a:lstStyle/>
          <a:p>
            <a:r>
              <a:rPr lang="en-US" b="1" dirty="0">
                <a:solidFill>
                  <a:srgbClr val="000000"/>
                </a:solidFill>
              </a:rPr>
              <a:t>As can be seen, the request from cache is supposed to implement the following two functions:</a:t>
            </a:r>
          </a:p>
          <a:p>
            <a:endParaRPr lang="en-US" dirty="0">
              <a:solidFill>
                <a:srgbClr val="000000"/>
              </a:solidFill>
            </a:endParaRPr>
          </a:p>
          <a:p>
            <a:pPr algn="just"/>
            <a:r>
              <a:rPr lang="en-US" i="1" dirty="0" err="1">
                <a:solidFill>
                  <a:srgbClr val="000000"/>
                </a:solidFill>
              </a:rPr>
              <a:t>get_addr</a:t>
            </a:r>
            <a:r>
              <a:rPr lang="en-US" i="1" dirty="0">
                <a:solidFill>
                  <a:srgbClr val="000000"/>
                </a:solidFill>
              </a:rPr>
              <a:t>(). </a:t>
            </a:r>
            <a:r>
              <a:rPr lang="en-US" dirty="0">
                <a:solidFill>
                  <a:srgbClr val="000000"/>
                </a:solidFill>
              </a:rPr>
              <a:t>This functions returns a 64-bit integer that is the memory address for </a:t>
            </a:r>
            <a:r>
              <a:rPr lang="en-US" dirty="0" smtClean="0">
                <a:solidFill>
                  <a:srgbClr val="000000"/>
                </a:solidFill>
              </a:rPr>
              <a:t>		     	            which </a:t>
            </a:r>
            <a:r>
              <a:rPr lang="en-US" dirty="0">
                <a:solidFill>
                  <a:srgbClr val="000000"/>
                </a:solidFill>
              </a:rPr>
              <a:t>the cache request is made.</a:t>
            </a:r>
          </a:p>
          <a:p>
            <a:pPr algn="just"/>
            <a:r>
              <a:rPr lang="en-US" i="1" dirty="0" err="1">
                <a:solidFill>
                  <a:srgbClr val="000000"/>
                </a:solidFill>
              </a:rPr>
              <a:t>is_read</a:t>
            </a:r>
            <a:r>
              <a:rPr lang="en-US" i="1" dirty="0">
                <a:solidFill>
                  <a:srgbClr val="000000"/>
                </a:solidFill>
              </a:rPr>
              <a:t>()</a:t>
            </a:r>
            <a:r>
              <a:rPr lang="en-US" dirty="0">
                <a:solidFill>
                  <a:srgbClr val="000000"/>
                </a:solidFill>
              </a:rPr>
              <a:t>. </a:t>
            </a:r>
            <a:r>
              <a:rPr lang="en-US" dirty="0" smtClean="0">
                <a:solidFill>
                  <a:srgbClr val="000000"/>
                </a:solidFill>
              </a:rPr>
              <a:t> This </a:t>
            </a:r>
            <a:r>
              <a:rPr lang="en-US" dirty="0">
                <a:solidFill>
                  <a:srgbClr val="000000"/>
                </a:solidFill>
              </a:rPr>
              <a:t>function returns true if the request is a read(load), and false if it is a </a:t>
            </a:r>
            <a:r>
              <a:rPr lang="en-US" dirty="0" smtClean="0">
                <a:solidFill>
                  <a:srgbClr val="000000"/>
                </a:solidFill>
              </a:rPr>
              <a:t>		            write</a:t>
            </a:r>
            <a:r>
              <a:rPr lang="en-US" dirty="0">
                <a:solidFill>
                  <a:srgbClr val="000000"/>
                </a:solidFill>
              </a:rPr>
              <a:t>(store)</a:t>
            </a:r>
            <a:r>
              <a:rPr lang="en-US" dirty="0" smtClean="0">
                <a:solidFill>
                  <a:srgbClr val="000000"/>
                </a:solidFill>
              </a:rPr>
              <a:t>.</a:t>
            </a:r>
          </a:p>
          <a:p>
            <a:endParaRPr lang="en-US" dirty="0">
              <a:solidFill>
                <a:srgbClr val="000000"/>
              </a:solidFill>
            </a:endParaRPr>
          </a:p>
          <a:p>
            <a:r>
              <a:rPr lang="en-US" dirty="0">
                <a:solidFill>
                  <a:srgbClr val="000000"/>
                </a:solidFill>
              </a:rPr>
              <a:t>For response, the memory controller model can reuse the data type of the cache's requests, or it can define its own. In the latter case, the data type must also support the same two functions above.</a:t>
            </a:r>
          </a:p>
        </p:txBody>
      </p:sp>
      <p:sp>
        <p:nvSpPr>
          <p:cNvPr id="5" name="Rectangle 4"/>
          <p:cNvSpPr/>
          <p:nvPr/>
        </p:nvSpPr>
        <p:spPr>
          <a:xfrm>
            <a:off x="315912" y="4597116"/>
            <a:ext cx="9601200" cy="1898827"/>
          </a:xfrm>
          <a:prstGeom prst="rect">
            <a:avLst/>
          </a:prstGeom>
        </p:spPr>
        <p:txBody>
          <a:bodyPr wrap="square">
            <a:spAutoFit/>
          </a:bodyPr>
          <a:lstStyle/>
          <a:p>
            <a:pPr algn="just"/>
            <a:r>
              <a:rPr lang="en-US" b="1" i="1" dirty="0">
                <a:solidFill>
                  <a:srgbClr val="000000"/>
                </a:solidFill>
              </a:rPr>
              <a:t>Message Types</a:t>
            </a:r>
          </a:p>
          <a:p>
            <a:pPr algn="just"/>
            <a:endParaRPr lang="en-US" dirty="0">
              <a:solidFill>
                <a:srgbClr val="000000"/>
              </a:solidFill>
            </a:endParaRPr>
          </a:p>
          <a:p>
            <a:pPr algn="just"/>
            <a:r>
              <a:rPr lang="en-US" dirty="0">
                <a:solidFill>
                  <a:srgbClr val="000000"/>
                </a:solidFill>
              </a:rPr>
              <a:t>The responses sent by the memory controller model use a message type (the type filed of </a:t>
            </a:r>
            <a:r>
              <a:rPr lang="en-US" dirty="0" err="1">
                <a:solidFill>
                  <a:srgbClr val="000000"/>
                </a:solidFill>
              </a:rPr>
              <a:t>NetworkPacket</a:t>
            </a:r>
            <a:r>
              <a:rPr lang="en-US" dirty="0">
                <a:solidFill>
                  <a:srgbClr val="000000"/>
                </a:solidFill>
              </a:rPr>
              <a:t>) that should be different from other message types. Therefore, the memory controller developer should not hard code the message type value. Instead, the type should be set in the constructor or an access function. The system model builder is responsible for setting the types.</a:t>
            </a:r>
          </a:p>
        </p:txBody>
      </p:sp>
    </p:spTree>
    <p:extLst>
      <p:ext uri="{BB962C8B-B14F-4D97-AF65-F5344CB8AC3E}">
        <p14:creationId xmlns:p14="http://schemas.microsoft.com/office/powerpoint/2010/main" val="215138557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Manager-Client Pairing (MCP</a:t>
            </a:r>
            <a:r>
              <a:rPr lang="en-US" dirty="0" smtClean="0"/>
              <a:t>)*</a:t>
            </a:r>
            <a:endParaRPr lang="en-US" dirty="0"/>
          </a:p>
        </p:txBody>
      </p:sp>
      <p:sp>
        <p:nvSpPr>
          <p:cNvPr id="4" name="Slide Number Placeholder 3"/>
          <p:cNvSpPr>
            <a:spLocks noGrp="1"/>
          </p:cNvSpPr>
          <p:nvPr>
            <p:ph type="sldNum" sz="quarter" idx="10"/>
          </p:nvPr>
        </p:nvSpPr>
        <p:spPr/>
        <p:txBody>
          <a:bodyPr/>
          <a:lstStyle/>
          <a:p>
            <a:fld id="{5789DB3D-6D36-41B1-B5D6-2DA40B15D957}" type="slidenum">
              <a:rPr lang="en-US" smtClean="0">
                <a:solidFill>
                  <a:srgbClr val="E5FFFF"/>
                </a:solidFill>
              </a:rPr>
              <a:pPr/>
              <a:t>2</a:t>
            </a:fld>
            <a:endParaRPr lang="en-US">
              <a:solidFill>
                <a:srgbClr val="E5FFFF"/>
              </a:solidFill>
            </a:endParaRPr>
          </a:p>
        </p:txBody>
      </p:sp>
      <p:pic>
        <p:nvPicPr>
          <p:cNvPr id="5" name="Content Placeholder 13"/>
          <p:cNvPicPr>
            <a:picLocks noGrp="1" noChangeAspect="1"/>
          </p:cNvPicPr>
          <p:nvPr>
            <p:ph idx="1"/>
          </p:nvPr>
        </p:nvPicPr>
        <p:blipFill>
          <a:blip r:embed="rId2"/>
          <a:srcRect l="-5051" r="-5051"/>
          <a:stretch>
            <a:fillRect/>
          </a:stretch>
        </p:blipFill>
        <p:spPr>
          <a:xfrm>
            <a:off x="612648" y="1600200"/>
            <a:ext cx="8153400" cy="4495800"/>
          </a:xfrm>
          <a:prstGeom prst="rect">
            <a:avLst/>
          </a:prstGeom>
        </p:spPr>
      </p:pic>
      <p:sp>
        <p:nvSpPr>
          <p:cNvPr id="6" name="Donut 5"/>
          <p:cNvSpPr/>
          <p:nvPr/>
        </p:nvSpPr>
        <p:spPr>
          <a:xfrm>
            <a:off x="4410075" y="2651125"/>
            <a:ext cx="2832100" cy="1587500"/>
          </a:xfrm>
          <a:prstGeom prst="donut">
            <a:avLst>
              <a:gd name="adj" fmla="val 498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392112" y="6340445"/>
            <a:ext cx="9525000" cy="695934"/>
          </a:xfrm>
          <a:prstGeom prst="rect">
            <a:avLst/>
          </a:prstGeom>
          <a:noFill/>
        </p:spPr>
        <p:txBody>
          <a:bodyPr wrap="square" rtlCol="0">
            <a:spAutoFit/>
          </a:bodyPr>
          <a:lstStyle/>
          <a:p>
            <a:pPr algn="just"/>
            <a:r>
              <a:rPr lang="en-US" sz="1400" dirty="0" smtClean="0">
                <a:solidFill>
                  <a:srgbClr val="000000"/>
                </a:solidFill>
              </a:rPr>
              <a:t>*J</a:t>
            </a:r>
            <a:r>
              <a:rPr lang="en-US" sz="1400" dirty="0">
                <a:solidFill>
                  <a:srgbClr val="000000"/>
                </a:solidFill>
              </a:rPr>
              <a:t>. G. </a:t>
            </a:r>
            <a:r>
              <a:rPr lang="en-US" sz="1400" dirty="0" err="1">
                <a:solidFill>
                  <a:srgbClr val="000000"/>
                </a:solidFill>
              </a:rPr>
              <a:t>Beu</a:t>
            </a:r>
            <a:r>
              <a:rPr lang="en-US" sz="1400" dirty="0">
                <a:solidFill>
                  <a:srgbClr val="000000"/>
                </a:solidFill>
              </a:rPr>
              <a:t>, M. C. Rosier and T. M. Conte, “Manager-Client Pairing: A Framework for Implementing Coherence Hierarchies,” Proceedings of the 44th Annual International Symposium on Microarchitecture (MICRO-44), (Porto </a:t>
            </a:r>
            <a:r>
              <a:rPr lang="en-US" sz="1400" dirty="0" err="1">
                <a:solidFill>
                  <a:srgbClr val="000000"/>
                </a:solidFill>
              </a:rPr>
              <a:t>Alegre</a:t>
            </a:r>
            <a:r>
              <a:rPr lang="en-US" sz="1400" dirty="0">
                <a:solidFill>
                  <a:srgbClr val="000000"/>
                </a:solidFill>
              </a:rPr>
              <a:t>, Brazil), Dec., 2011.</a:t>
            </a:r>
            <a:endParaRPr lang="en-US" sz="1400" dirty="0" smtClean="0">
              <a:solidFill>
                <a:srgbClr val="000000"/>
              </a:solidFill>
            </a:endParaRPr>
          </a:p>
        </p:txBody>
      </p:sp>
    </p:spTree>
    <p:extLst>
      <p:ext uri="{BB962C8B-B14F-4D97-AF65-F5344CB8AC3E}">
        <p14:creationId xmlns:p14="http://schemas.microsoft.com/office/powerpoint/2010/main" val="42213083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Division of Labor</a:t>
            </a:r>
            <a:endParaRPr lang="en-US" dirty="0"/>
          </a:p>
        </p:txBody>
      </p:sp>
      <p:sp>
        <p:nvSpPr>
          <p:cNvPr id="4" name="Slide Number Placeholder 3"/>
          <p:cNvSpPr>
            <a:spLocks noGrp="1"/>
          </p:cNvSpPr>
          <p:nvPr>
            <p:ph type="sldNum" sz="quarter" idx="10"/>
          </p:nvPr>
        </p:nvSpPr>
        <p:spPr/>
        <p:txBody>
          <a:bodyPr/>
          <a:lstStyle/>
          <a:p>
            <a:fld id="{5789DB3D-6D36-41B1-B5D6-2DA40B15D957}" type="slidenum">
              <a:rPr lang="en-US" smtClean="0">
                <a:solidFill>
                  <a:srgbClr val="E5FFFF"/>
                </a:solidFill>
              </a:rPr>
              <a:pPr/>
              <a:t>3</a:t>
            </a:fld>
            <a:endParaRPr lang="en-US">
              <a:solidFill>
                <a:srgbClr val="E5FFFF"/>
              </a:solidFill>
            </a:endParaRPr>
          </a:p>
        </p:txBody>
      </p:sp>
      <p:sp>
        <p:nvSpPr>
          <p:cNvPr id="5" name="Content Placeholder 2"/>
          <p:cNvSpPr>
            <a:spLocks noGrp="1"/>
          </p:cNvSpPr>
          <p:nvPr>
            <p:ph sz="quarter" idx="1"/>
          </p:nvPr>
        </p:nvSpPr>
        <p:spPr>
          <a:xfrm>
            <a:off x="468312" y="1600200"/>
            <a:ext cx="9467977" cy="4495800"/>
          </a:xfrm>
        </p:spPr>
        <p:txBody>
          <a:bodyPr>
            <a:normAutofit/>
          </a:bodyPr>
          <a:lstStyle/>
          <a:p>
            <a:r>
              <a:rPr lang="en-US" dirty="0" smtClean="0"/>
              <a:t>Client Agent (think cache)</a:t>
            </a:r>
          </a:p>
          <a:p>
            <a:pPr lvl="1"/>
            <a:r>
              <a:rPr lang="en-US" dirty="0" smtClean="0"/>
              <a:t>Permission holder (Coherence State)</a:t>
            </a:r>
          </a:p>
          <a:p>
            <a:pPr lvl="1"/>
            <a:r>
              <a:rPr lang="en-US" dirty="0" smtClean="0"/>
              <a:t>Obtains permission via acquire requests</a:t>
            </a:r>
          </a:p>
          <a:p>
            <a:pPr lvl="1"/>
            <a:r>
              <a:rPr lang="en-US" b="1" dirty="0" smtClean="0"/>
              <a:t>Act as a gateway in hierarchical coherence</a:t>
            </a:r>
            <a:r>
              <a:rPr lang="en-US" dirty="0" smtClean="0"/>
              <a:t> (see algorithm)</a:t>
            </a:r>
          </a:p>
          <a:p>
            <a:r>
              <a:rPr lang="en-US" dirty="0" smtClean="0"/>
              <a:t>Manager Agent (think directory)</a:t>
            </a:r>
          </a:p>
          <a:p>
            <a:pPr lvl="1"/>
            <a:r>
              <a:rPr lang="en-US" dirty="0" smtClean="0"/>
              <a:t>Monitor of coherence realm</a:t>
            </a:r>
          </a:p>
          <a:p>
            <a:pPr lvl="2"/>
            <a:r>
              <a:rPr lang="en-US" dirty="0" smtClean="0"/>
              <a:t>Records sharers, owner, etc.</a:t>
            </a:r>
          </a:p>
          <a:p>
            <a:pPr lvl="1"/>
            <a:r>
              <a:rPr lang="en-US" dirty="0" smtClean="0"/>
              <a:t>Manages permission propagation</a:t>
            </a:r>
          </a:p>
          <a:p>
            <a:pPr lvl="2"/>
            <a:r>
              <a:rPr lang="en-US" dirty="0" smtClean="0"/>
              <a:t>Process acquire requests</a:t>
            </a:r>
          </a:p>
          <a:p>
            <a:pPr lvl="2"/>
            <a:r>
              <a:rPr lang="en-US" dirty="0" smtClean="0"/>
              <a:t>Allocates/de-allocates permissions to/from clients</a:t>
            </a:r>
          </a:p>
          <a:p>
            <a:pPr lvl="2"/>
            <a:r>
              <a:rPr lang="en-US" b="1" dirty="0" smtClean="0"/>
              <a:t>Handles external requests from other realms</a:t>
            </a:r>
          </a:p>
          <a:p>
            <a:pPr lvl="1"/>
            <a:endParaRPr lang="en-US" dirty="0" smtClean="0"/>
          </a:p>
          <a:p>
            <a:endParaRPr lang="en-US" dirty="0" smtClean="0"/>
          </a:p>
        </p:txBody>
      </p:sp>
    </p:spTree>
    <p:extLst>
      <p:ext uri="{BB962C8B-B14F-4D97-AF65-F5344CB8AC3E}">
        <p14:creationId xmlns:p14="http://schemas.microsoft.com/office/powerpoint/2010/main" val="244703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Functions</a:t>
            </a:r>
            <a:endParaRPr lang="en-US" dirty="0"/>
          </a:p>
        </p:txBody>
      </p:sp>
      <p:sp>
        <p:nvSpPr>
          <p:cNvPr id="4" name="Slide Number Placeholder 3"/>
          <p:cNvSpPr>
            <a:spLocks noGrp="1"/>
          </p:cNvSpPr>
          <p:nvPr>
            <p:ph type="sldNum" sz="quarter" idx="10"/>
          </p:nvPr>
        </p:nvSpPr>
        <p:spPr/>
        <p:txBody>
          <a:bodyPr/>
          <a:lstStyle/>
          <a:p>
            <a:fld id="{5789DB3D-6D36-41B1-B5D6-2DA40B15D957}" type="slidenum">
              <a:rPr lang="en-US" smtClean="0">
                <a:solidFill>
                  <a:srgbClr val="E5FFFF"/>
                </a:solidFill>
              </a:rPr>
              <a:pPr/>
              <a:t>4</a:t>
            </a:fld>
            <a:endParaRPr lang="en-US">
              <a:solidFill>
                <a:srgbClr val="E5FFFF"/>
              </a:solidFill>
            </a:endParaRPr>
          </a:p>
        </p:txBody>
      </p:sp>
      <p:pic>
        <p:nvPicPr>
          <p:cNvPr id="5" name="Content Placeholder 4"/>
          <p:cNvPicPr>
            <a:picLocks noGrp="1"/>
          </p:cNvPicPr>
          <p:nvPr>
            <p:ph sz="quarter" idx="1"/>
          </p:nvPr>
        </p:nvPicPr>
        <p:blipFill>
          <a:blip r:embed="rId2"/>
          <a:srcRect l="-6932" r="-6932"/>
          <a:stretch>
            <a:fillRect/>
          </a:stretch>
        </p:blipFill>
        <p:spPr bwMode="auto">
          <a:xfrm>
            <a:off x="315912" y="1265237"/>
            <a:ext cx="9372600" cy="5486400"/>
          </a:xfrm>
          <a:prstGeom prst="rect">
            <a:avLst/>
          </a:prstGeom>
          <a:noFill/>
          <a:ln w="9525">
            <a:noFill/>
            <a:miter lim="800000"/>
            <a:headEnd/>
            <a:tailEnd/>
          </a:ln>
        </p:spPr>
      </p:pic>
    </p:spTree>
    <p:extLst>
      <p:ext uri="{BB962C8B-B14F-4D97-AF65-F5344CB8AC3E}">
        <p14:creationId xmlns:p14="http://schemas.microsoft.com/office/powerpoint/2010/main" val="3925685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 Functions</a:t>
            </a:r>
            <a:endParaRPr lang="en-US" dirty="0"/>
          </a:p>
        </p:txBody>
      </p:sp>
      <p:sp>
        <p:nvSpPr>
          <p:cNvPr id="4" name="Slide Number Placeholder 3"/>
          <p:cNvSpPr>
            <a:spLocks noGrp="1"/>
          </p:cNvSpPr>
          <p:nvPr>
            <p:ph type="sldNum" sz="quarter" idx="10"/>
          </p:nvPr>
        </p:nvSpPr>
        <p:spPr/>
        <p:txBody>
          <a:bodyPr/>
          <a:lstStyle/>
          <a:p>
            <a:fld id="{5789DB3D-6D36-41B1-B5D6-2DA40B15D957}" type="slidenum">
              <a:rPr lang="en-US" smtClean="0">
                <a:solidFill>
                  <a:srgbClr val="E5FFFF"/>
                </a:solidFill>
              </a:rPr>
              <a:pPr/>
              <a:t>5</a:t>
            </a:fld>
            <a:endParaRPr lang="en-US">
              <a:solidFill>
                <a:srgbClr val="E5FFFF"/>
              </a:solidFill>
            </a:endParaRPr>
          </a:p>
        </p:txBody>
      </p:sp>
      <p:sp>
        <p:nvSpPr>
          <p:cNvPr id="5" name="Content Placeholder 2"/>
          <p:cNvSpPr>
            <a:spLocks noGrp="1"/>
          </p:cNvSpPr>
          <p:nvPr>
            <p:ph sz="quarter" idx="1"/>
          </p:nvPr>
        </p:nvSpPr>
        <p:spPr>
          <a:xfrm>
            <a:off x="612648" y="1600200"/>
            <a:ext cx="8694864" cy="4495800"/>
          </a:xfrm>
        </p:spPr>
        <p:txBody>
          <a:bodyPr>
            <a:normAutofit lnSpcReduction="10000"/>
          </a:bodyPr>
          <a:lstStyle/>
          <a:p>
            <a:r>
              <a:rPr lang="en-US" dirty="0" smtClean="0"/>
              <a:t>Client: Eviction Permissions?</a:t>
            </a:r>
          </a:p>
          <a:p>
            <a:pPr lvl="1"/>
            <a:r>
              <a:rPr lang="en-US" dirty="0" err="1" smtClean="0"/>
              <a:t>Evict_P</a:t>
            </a:r>
            <a:r>
              <a:rPr lang="en-US" dirty="0" smtClean="0"/>
              <a:t> and </a:t>
            </a:r>
            <a:r>
              <a:rPr lang="en-US" dirty="0" err="1" smtClean="0"/>
              <a:t>GetEvict</a:t>
            </a:r>
            <a:endParaRPr lang="en-US" dirty="0" smtClean="0"/>
          </a:p>
          <a:p>
            <a:pPr lvl="1"/>
            <a:r>
              <a:rPr lang="en-US" dirty="0" smtClean="0"/>
              <a:t>Why?  What if in M/O state?</a:t>
            </a:r>
          </a:p>
          <a:p>
            <a:pPr lvl="2"/>
            <a:r>
              <a:rPr lang="en-US" dirty="0" smtClean="0"/>
              <a:t>Directory is making assumptions about client’s role</a:t>
            </a:r>
          </a:p>
          <a:p>
            <a:pPr lvl="3"/>
            <a:r>
              <a:rPr lang="en-US" dirty="0" smtClean="0"/>
              <a:t>That client will fwd data to other caches</a:t>
            </a:r>
          </a:p>
          <a:p>
            <a:pPr lvl="2"/>
            <a:r>
              <a:rPr lang="en-US" dirty="0" smtClean="0"/>
              <a:t>Client needs to inform directory before giving up ownership</a:t>
            </a:r>
          </a:p>
          <a:p>
            <a:r>
              <a:rPr lang="en-US" dirty="0" smtClean="0"/>
              <a:t>Manager: Downgrade (</a:t>
            </a:r>
            <a:r>
              <a:rPr lang="en-US" dirty="0" err="1" smtClean="0"/>
              <a:t>DwnInval</a:t>
            </a:r>
            <a:r>
              <a:rPr lang="en-US" dirty="0" smtClean="0"/>
              <a:t> and </a:t>
            </a:r>
            <a:r>
              <a:rPr lang="en-US" dirty="0" err="1" smtClean="0"/>
              <a:t>DwnRead</a:t>
            </a:r>
            <a:r>
              <a:rPr lang="en-US" dirty="0" smtClean="0"/>
              <a:t>)</a:t>
            </a:r>
          </a:p>
          <a:p>
            <a:pPr lvl="1"/>
            <a:r>
              <a:rPr lang="en-US" dirty="0" smtClean="0"/>
              <a:t>Realm A has in the M state</a:t>
            </a:r>
          </a:p>
          <a:p>
            <a:pPr lvl="1"/>
            <a:r>
              <a:rPr lang="en-US" dirty="0" smtClean="0"/>
              <a:t>Realm B asks for permission</a:t>
            </a:r>
          </a:p>
          <a:p>
            <a:pPr lvl="2"/>
            <a:r>
              <a:rPr lang="en-US" dirty="0" smtClean="0"/>
              <a:t>Asks for write permission, A needs to become invalid</a:t>
            </a:r>
          </a:p>
          <a:p>
            <a:pPr lvl="2"/>
            <a:r>
              <a:rPr lang="en-US" dirty="0" smtClean="0"/>
              <a:t>Asks for read permission, A only needs to give up exclusivity but can keep a copy</a:t>
            </a:r>
          </a:p>
        </p:txBody>
      </p:sp>
    </p:spTree>
    <p:extLst>
      <p:ext uri="{BB962C8B-B14F-4D97-AF65-F5344CB8AC3E}">
        <p14:creationId xmlns:p14="http://schemas.microsoft.com/office/powerpoint/2010/main" val="2607570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Permission Hierarchy Algorithm</a:t>
            </a:r>
            <a:endParaRPr lang="en-US" dirty="0"/>
          </a:p>
        </p:txBody>
      </p:sp>
      <p:sp>
        <p:nvSpPr>
          <p:cNvPr id="4" name="Slide Number Placeholder 3"/>
          <p:cNvSpPr>
            <a:spLocks noGrp="1"/>
          </p:cNvSpPr>
          <p:nvPr>
            <p:ph type="sldNum" sz="quarter" idx="10"/>
          </p:nvPr>
        </p:nvSpPr>
        <p:spPr/>
        <p:txBody>
          <a:bodyPr/>
          <a:lstStyle/>
          <a:p>
            <a:fld id="{5789DB3D-6D36-41B1-B5D6-2DA40B15D957}" type="slidenum">
              <a:rPr lang="en-US" smtClean="0">
                <a:solidFill>
                  <a:srgbClr val="E5FFFF"/>
                </a:solidFill>
              </a:rPr>
              <a:pPr/>
              <a:t>6</a:t>
            </a:fld>
            <a:endParaRPr lang="en-US">
              <a:solidFill>
                <a:srgbClr val="E5FFFF"/>
              </a:solidFill>
            </a:endParaRPr>
          </a:p>
        </p:txBody>
      </p:sp>
      <p:pic>
        <p:nvPicPr>
          <p:cNvPr id="5" name="Content Placeholder 5"/>
          <p:cNvPicPr>
            <a:picLocks noGrp="1"/>
          </p:cNvPicPr>
          <p:nvPr>
            <p:ph sz="quarter" idx="1"/>
          </p:nvPr>
        </p:nvPicPr>
        <p:blipFill>
          <a:blip r:embed="rId2"/>
          <a:srcRect l="-26618" r="-26618"/>
          <a:stretch>
            <a:fillRect/>
          </a:stretch>
        </p:blipFill>
        <p:spPr bwMode="auto">
          <a:xfrm>
            <a:off x="163512" y="1600199"/>
            <a:ext cx="9677400" cy="5532438"/>
          </a:xfrm>
          <a:prstGeom prst="rect">
            <a:avLst/>
          </a:prstGeom>
          <a:noFill/>
          <a:ln w="9525">
            <a:noFill/>
            <a:miter lim="800000"/>
            <a:headEnd/>
            <a:tailEnd/>
          </a:ln>
        </p:spPr>
      </p:pic>
    </p:spTree>
    <p:extLst>
      <p:ext uri="{BB962C8B-B14F-4D97-AF65-F5344CB8AC3E}">
        <p14:creationId xmlns:p14="http://schemas.microsoft.com/office/powerpoint/2010/main" val="2765661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Realm Read Hit</a:t>
            </a:r>
            <a:endParaRPr lang="en-US" dirty="0"/>
          </a:p>
        </p:txBody>
      </p:sp>
      <p:sp>
        <p:nvSpPr>
          <p:cNvPr id="4" name="Slide Number Placeholder 3"/>
          <p:cNvSpPr>
            <a:spLocks noGrp="1"/>
          </p:cNvSpPr>
          <p:nvPr>
            <p:ph type="sldNum" sz="quarter" idx="10"/>
          </p:nvPr>
        </p:nvSpPr>
        <p:spPr/>
        <p:txBody>
          <a:bodyPr/>
          <a:lstStyle/>
          <a:p>
            <a:fld id="{5789DB3D-6D36-41B1-B5D6-2DA40B15D957}" type="slidenum">
              <a:rPr lang="en-US" smtClean="0">
                <a:solidFill>
                  <a:srgbClr val="E5FFFF"/>
                </a:solidFill>
              </a:rPr>
              <a:pPr/>
              <a:t>7</a:t>
            </a:fld>
            <a:endParaRPr lang="en-US">
              <a:solidFill>
                <a:srgbClr val="E5FFFF"/>
              </a:solidFill>
            </a:endParaRPr>
          </a:p>
        </p:txBody>
      </p:sp>
      <p:pic>
        <p:nvPicPr>
          <p:cNvPr id="5" name="Content Placeholder 3"/>
          <p:cNvPicPr>
            <a:picLocks noGrp="1"/>
          </p:cNvPicPr>
          <p:nvPr>
            <p:ph sz="quarter" idx="1"/>
          </p:nvPr>
        </p:nvPicPr>
        <p:blipFill>
          <a:blip r:embed="rId2"/>
          <a:srcRect l="-4697" r="-4697"/>
          <a:stretch>
            <a:fillRect/>
          </a:stretch>
        </p:blipFill>
        <p:spPr bwMode="auto">
          <a:xfrm>
            <a:off x="612648" y="1600199"/>
            <a:ext cx="9228264" cy="5303837"/>
          </a:xfrm>
          <a:prstGeom prst="rect">
            <a:avLst/>
          </a:prstGeom>
          <a:noFill/>
          <a:ln w="9525">
            <a:noFill/>
            <a:miter lim="800000"/>
            <a:headEnd/>
            <a:tailEnd/>
          </a:ln>
        </p:spPr>
      </p:pic>
    </p:spTree>
    <p:extLst>
      <p:ext uri="{BB962C8B-B14F-4D97-AF65-F5344CB8AC3E}">
        <p14:creationId xmlns:p14="http://schemas.microsoft.com/office/powerpoint/2010/main" val="2564970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Realm Write Miss</a:t>
            </a:r>
            <a:endParaRPr lang="en-US" dirty="0"/>
          </a:p>
        </p:txBody>
      </p:sp>
      <p:sp>
        <p:nvSpPr>
          <p:cNvPr id="4" name="Slide Number Placeholder 3"/>
          <p:cNvSpPr>
            <a:spLocks noGrp="1"/>
          </p:cNvSpPr>
          <p:nvPr>
            <p:ph type="sldNum" sz="quarter" idx="10"/>
          </p:nvPr>
        </p:nvSpPr>
        <p:spPr/>
        <p:txBody>
          <a:bodyPr/>
          <a:lstStyle/>
          <a:p>
            <a:fld id="{5789DB3D-6D36-41B1-B5D6-2DA40B15D957}" type="slidenum">
              <a:rPr lang="en-US" smtClean="0">
                <a:solidFill>
                  <a:srgbClr val="E5FFFF"/>
                </a:solidFill>
              </a:rPr>
              <a:pPr/>
              <a:t>8</a:t>
            </a:fld>
            <a:endParaRPr lang="en-US">
              <a:solidFill>
                <a:srgbClr val="E5FFFF"/>
              </a:solidFill>
            </a:endParaRPr>
          </a:p>
        </p:txBody>
      </p:sp>
      <p:pic>
        <p:nvPicPr>
          <p:cNvPr id="5" name="Content Placeholder 3"/>
          <p:cNvPicPr>
            <a:picLocks noGrp="1"/>
          </p:cNvPicPr>
          <p:nvPr>
            <p:ph sz="quarter" idx="1"/>
          </p:nvPr>
        </p:nvPicPr>
        <p:blipFill>
          <a:blip r:embed="rId2"/>
          <a:srcRect t="-1571" b="-1571"/>
          <a:stretch>
            <a:fillRect/>
          </a:stretch>
        </p:blipFill>
        <p:spPr bwMode="auto">
          <a:xfrm>
            <a:off x="612648" y="1600199"/>
            <a:ext cx="9075864" cy="5151437"/>
          </a:xfrm>
          <a:prstGeom prst="rect">
            <a:avLst/>
          </a:prstGeom>
          <a:noFill/>
          <a:ln w="9525">
            <a:noFill/>
            <a:miter lim="800000"/>
            <a:headEnd/>
            <a:tailEnd/>
          </a:ln>
        </p:spPr>
      </p:pic>
    </p:spTree>
    <p:extLst>
      <p:ext uri="{BB962C8B-B14F-4D97-AF65-F5344CB8AC3E}">
        <p14:creationId xmlns:p14="http://schemas.microsoft.com/office/powerpoint/2010/main" val="2959061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524" y="46037"/>
            <a:ext cx="9373581" cy="1044705"/>
          </a:xfrm>
        </p:spPr>
        <p:txBody>
          <a:bodyPr/>
          <a:lstStyle/>
          <a:p>
            <a:r>
              <a:rPr lang="en-US" dirty="0" smtClean="0"/>
              <a:t>Cache Model and Interface</a:t>
            </a:r>
            <a:endParaRPr lang="en-US" dirty="0"/>
          </a:p>
        </p:txBody>
      </p:sp>
      <p:sp>
        <p:nvSpPr>
          <p:cNvPr id="4" name="Slide Number Placeholder 3"/>
          <p:cNvSpPr>
            <a:spLocks noGrp="1"/>
          </p:cNvSpPr>
          <p:nvPr>
            <p:ph type="sldNum" sz="quarter" idx="10"/>
          </p:nvPr>
        </p:nvSpPr>
        <p:spPr/>
        <p:txBody>
          <a:bodyPr/>
          <a:lstStyle/>
          <a:p>
            <a:fld id="{5789DB3D-6D36-41B1-B5D6-2DA40B15D957}" type="slidenum">
              <a:rPr lang="en-US" smtClean="0">
                <a:solidFill>
                  <a:srgbClr val="E5FFFF"/>
                </a:solidFill>
              </a:rPr>
              <a:pPr/>
              <a:t>9</a:t>
            </a:fld>
            <a:endParaRPr lang="en-US">
              <a:solidFill>
                <a:srgbClr val="E5FFFF"/>
              </a:solidFill>
            </a:endParaRPr>
          </a:p>
        </p:txBody>
      </p:sp>
      <p:sp>
        <p:nvSpPr>
          <p:cNvPr id="5" name="Rectangle 4"/>
          <p:cNvSpPr/>
          <p:nvPr/>
        </p:nvSpPr>
        <p:spPr>
          <a:xfrm>
            <a:off x="163512" y="960437"/>
            <a:ext cx="9917113" cy="6578723"/>
          </a:xfrm>
          <a:prstGeom prst="rect">
            <a:avLst/>
          </a:prstGeom>
        </p:spPr>
        <p:txBody>
          <a:bodyPr wrap="square">
            <a:spAutoFit/>
          </a:bodyPr>
          <a:lstStyle/>
          <a:p>
            <a:pPr algn="just"/>
            <a:r>
              <a:rPr lang="en-US" sz="1500" dirty="0">
                <a:solidFill>
                  <a:srgbClr val="000000"/>
                </a:solidFill>
              </a:rPr>
              <a:t>A cache model has two interfaces: </a:t>
            </a:r>
            <a:endParaRPr lang="en-US" sz="1500" dirty="0" smtClean="0">
              <a:solidFill>
                <a:srgbClr val="000000"/>
              </a:solidFill>
            </a:endParaRPr>
          </a:p>
          <a:p>
            <a:pPr marL="342900" indent="-342900" algn="just">
              <a:buAutoNum type="arabicPeriod"/>
            </a:pPr>
            <a:r>
              <a:rPr lang="en-US" sz="1500" dirty="0" smtClean="0">
                <a:solidFill>
                  <a:srgbClr val="000000"/>
                </a:solidFill>
              </a:rPr>
              <a:t>The </a:t>
            </a:r>
            <a:r>
              <a:rPr lang="en-US" sz="1500" dirty="0">
                <a:solidFill>
                  <a:srgbClr val="000000"/>
                </a:solidFill>
              </a:rPr>
              <a:t>processor-cache interface and </a:t>
            </a:r>
            <a:endParaRPr lang="en-US" sz="1500" dirty="0" smtClean="0">
              <a:solidFill>
                <a:srgbClr val="000000"/>
              </a:solidFill>
            </a:endParaRPr>
          </a:p>
          <a:p>
            <a:pPr marL="342900" indent="-342900" algn="just">
              <a:buAutoNum type="arabicPeriod"/>
            </a:pPr>
            <a:r>
              <a:rPr lang="en-US" sz="1500" dirty="0">
                <a:solidFill>
                  <a:srgbClr val="000000"/>
                </a:solidFill>
              </a:rPr>
              <a:t>T</a:t>
            </a:r>
            <a:r>
              <a:rPr lang="en-US" sz="1500" dirty="0" smtClean="0">
                <a:solidFill>
                  <a:srgbClr val="000000"/>
                </a:solidFill>
              </a:rPr>
              <a:t>he </a:t>
            </a:r>
            <a:r>
              <a:rPr lang="en-US" sz="1500" dirty="0">
                <a:solidFill>
                  <a:srgbClr val="000000"/>
                </a:solidFill>
              </a:rPr>
              <a:t>cache-network interface.</a:t>
            </a:r>
          </a:p>
          <a:p>
            <a:pPr algn="just"/>
            <a:endParaRPr lang="en-US" sz="1500" dirty="0">
              <a:solidFill>
                <a:srgbClr val="000000"/>
              </a:solidFill>
            </a:endParaRPr>
          </a:p>
          <a:p>
            <a:pPr algn="just"/>
            <a:r>
              <a:rPr lang="en-US" sz="1500" b="1" i="1" dirty="0">
                <a:solidFill>
                  <a:srgbClr val="000000"/>
                </a:solidFill>
              </a:rPr>
              <a:t>The Processor-Cache Interface</a:t>
            </a:r>
          </a:p>
          <a:p>
            <a:pPr algn="just"/>
            <a:endParaRPr lang="en-US" sz="1500" b="1" i="1" dirty="0">
              <a:solidFill>
                <a:srgbClr val="000000"/>
              </a:solidFill>
            </a:endParaRPr>
          </a:p>
          <a:p>
            <a:pPr algn="just"/>
            <a:r>
              <a:rPr lang="en-US" sz="1500" dirty="0">
                <a:solidFill>
                  <a:srgbClr val="000000"/>
                </a:solidFill>
              </a:rPr>
              <a:t>On the process-cache interface, the processor sends requests to the cache and the cache sends </a:t>
            </a:r>
            <a:r>
              <a:rPr lang="en-US" sz="1500" dirty="0" smtClean="0">
                <a:solidFill>
                  <a:srgbClr val="000000"/>
                </a:solidFill>
              </a:rPr>
              <a:t>responds </a:t>
            </a:r>
            <a:r>
              <a:rPr lang="en-US" sz="1500" dirty="0">
                <a:solidFill>
                  <a:srgbClr val="000000"/>
                </a:solidFill>
              </a:rPr>
              <a:t>back.</a:t>
            </a:r>
          </a:p>
          <a:p>
            <a:pPr algn="just"/>
            <a:endParaRPr lang="en-US" sz="1500" dirty="0">
              <a:solidFill>
                <a:srgbClr val="000000"/>
              </a:solidFill>
            </a:endParaRPr>
          </a:p>
          <a:p>
            <a:pPr algn="just"/>
            <a:r>
              <a:rPr lang="en-US" sz="1500" b="1" i="1" dirty="0">
                <a:solidFill>
                  <a:srgbClr val="000000"/>
                </a:solidFill>
              </a:rPr>
              <a:t>Message from processor</a:t>
            </a:r>
          </a:p>
          <a:p>
            <a:pPr algn="just"/>
            <a:endParaRPr lang="en-US" sz="1500" dirty="0">
              <a:solidFill>
                <a:srgbClr val="000000"/>
              </a:solidFill>
            </a:endParaRPr>
          </a:p>
          <a:p>
            <a:pPr algn="just"/>
            <a:r>
              <a:rPr lang="en-US" sz="1500" dirty="0">
                <a:solidFill>
                  <a:srgbClr val="000000"/>
                </a:solidFill>
              </a:rPr>
              <a:t>The processor model's request is supposed to implement the following two functions:</a:t>
            </a:r>
          </a:p>
          <a:p>
            <a:pPr algn="just"/>
            <a:endParaRPr lang="en-US" sz="1500" dirty="0">
              <a:solidFill>
                <a:srgbClr val="000000"/>
              </a:solidFill>
            </a:endParaRPr>
          </a:p>
          <a:p>
            <a:pPr algn="just"/>
            <a:r>
              <a:rPr lang="en-US" sz="1500" dirty="0" smtClean="0">
                <a:solidFill>
                  <a:srgbClr val="000000"/>
                </a:solidFill>
              </a:rPr>
              <a:t>1. </a:t>
            </a:r>
            <a:r>
              <a:rPr lang="en-US" sz="1500" b="1" i="1" dirty="0" err="1" smtClean="0">
                <a:solidFill>
                  <a:srgbClr val="000000"/>
                </a:solidFill>
              </a:rPr>
              <a:t>get_addr</a:t>
            </a:r>
            <a:r>
              <a:rPr lang="en-US" sz="1500" b="1" i="1" dirty="0">
                <a:solidFill>
                  <a:srgbClr val="000000"/>
                </a:solidFill>
              </a:rPr>
              <a:t>(). </a:t>
            </a:r>
            <a:r>
              <a:rPr lang="en-US" sz="1500" dirty="0" smtClean="0">
                <a:solidFill>
                  <a:srgbClr val="000000"/>
                </a:solidFill>
              </a:rPr>
              <a:t>	This function </a:t>
            </a:r>
            <a:r>
              <a:rPr lang="en-US" sz="1500" dirty="0">
                <a:solidFill>
                  <a:srgbClr val="000000"/>
                </a:solidFill>
              </a:rPr>
              <a:t>returns a 64-bit integer that is the memory address for which the cache request is </a:t>
            </a:r>
            <a:r>
              <a:rPr lang="en-US" sz="1500" dirty="0" smtClean="0">
                <a:solidFill>
                  <a:srgbClr val="000000"/>
                </a:solidFill>
              </a:rPr>
              <a:t>			 	made</a:t>
            </a:r>
            <a:r>
              <a:rPr lang="en-US" sz="1500" dirty="0">
                <a:solidFill>
                  <a:srgbClr val="000000"/>
                </a:solidFill>
              </a:rPr>
              <a:t>.</a:t>
            </a:r>
          </a:p>
          <a:p>
            <a:pPr algn="just"/>
            <a:r>
              <a:rPr lang="en-US" sz="1500" dirty="0" smtClean="0">
                <a:solidFill>
                  <a:srgbClr val="000000"/>
                </a:solidFill>
              </a:rPr>
              <a:t>2. </a:t>
            </a:r>
            <a:r>
              <a:rPr lang="en-US" sz="1500" b="1" i="1" dirty="0" err="1" smtClean="0">
                <a:solidFill>
                  <a:srgbClr val="000000"/>
                </a:solidFill>
              </a:rPr>
              <a:t>is_read</a:t>
            </a:r>
            <a:r>
              <a:rPr lang="en-US" sz="1500" b="1" i="1" dirty="0">
                <a:solidFill>
                  <a:srgbClr val="000000"/>
                </a:solidFill>
              </a:rPr>
              <a:t>(). </a:t>
            </a:r>
            <a:r>
              <a:rPr lang="en-US" sz="1500" b="1" i="1" dirty="0" smtClean="0">
                <a:solidFill>
                  <a:srgbClr val="000000"/>
                </a:solidFill>
              </a:rPr>
              <a:t>	</a:t>
            </a:r>
            <a:r>
              <a:rPr lang="en-US" sz="1500" dirty="0" smtClean="0">
                <a:solidFill>
                  <a:srgbClr val="000000"/>
                </a:solidFill>
              </a:rPr>
              <a:t>This </a:t>
            </a:r>
            <a:r>
              <a:rPr lang="en-US" sz="1500" dirty="0">
                <a:solidFill>
                  <a:srgbClr val="000000"/>
                </a:solidFill>
              </a:rPr>
              <a:t>function returns true if the request is a read(load), and false if it is a write(store).</a:t>
            </a:r>
          </a:p>
          <a:p>
            <a:pPr algn="just"/>
            <a:endParaRPr lang="en-US" sz="1500" dirty="0" smtClean="0">
              <a:solidFill>
                <a:srgbClr val="000000"/>
              </a:solidFill>
            </a:endParaRPr>
          </a:p>
          <a:p>
            <a:pPr algn="just"/>
            <a:r>
              <a:rPr lang="en-US" sz="1500" dirty="0" smtClean="0">
                <a:solidFill>
                  <a:srgbClr val="000000"/>
                </a:solidFill>
              </a:rPr>
              <a:t>The </a:t>
            </a:r>
            <a:r>
              <a:rPr lang="en-US" sz="1500" dirty="0">
                <a:solidFill>
                  <a:srgbClr val="000000"/>
                </a:solidFill>
              </a:rPr>
              <a:t>cache model's event handler for the processor-cache interface should be a </a:t>
            </a:r>
            <a:r>
              <a:rPr lang="en-US" sz="1500" dirty="0" err="1">
                <a:solidFill>
                  <a:srgbClr val="000000"/>
                </a:solidFill>
              </a:rPr>
              <a:t>templated</a:t>
            </a:r>
            <a:r>
              <a:rPr lang="en-US" sz="1500" dirty="0">
                <a:solidFill>
                  <a:srgbClr val="000000"/>
                </a:solidFill>
              </a:rPr>
              <a:t> function similar to the following:</a:t>
            </a:r>
          </a:p>
          <a:p>
            <a:pPr algn="just"/>
            <a:endParaRPr lang="en-US" sz="1500" dirty="0">
              <a:solidFill>
                <a:srgbClr val="000000"/>
              </a:solidFill>
            </a:endParaRPr>
          </a:p>
          <a:p>
            <a:pPr algn="just"/>
            <a:r>
              <a:rPr lang="en-US" sz="1500" dirty="0" smtClean="0">
                <a:solidFill>
                  <a:srgbClr val="008000"/>
                </a:solidFill>
              </a:rPr>
              <a:t>template</a:t>
            </a:r>
            <a:r>
              <a:rPr lang="en-US" sz="1500" dirty="0">
                <a:solidFill>
                  <a:srgbClr val="000000"/>
                </a:solidFill>
              </a:rPr>
              <a:t>&lt;</a:t>
            </a:r>
            <a:r>
              <a:rPr lang="en-US" sz="1500" dirty="0" err="1">
                <a:solidFill>
                  <a:srgbClr val="008000"/>
                </a:solidFill>
              </a:rPr>
              <a:t>typename</a:t>
            </a:r>
            <a:r>
              <a:rPr lang="en-US" sz="1500" dirty="0">
                <a:solidFill>
                  <a:srgbClr val="008000"/>
                </a:solidFill>
              </a:rPr>
              <a:t> </a:t>
            </a:r>
            <a:r>
              <a:rPr lang="en-US" sz="1500" dirty="0">
                <a:solidFill>
                  <a:srgbClr val="000000"/>
                </a:solidFill>
              </a:rPr>
              <a:t>T&gt;</a:t>
            </a:r>
          </a:p>
          <a:p>
            <a:pPr algn="just"/>
            <a:r>
              <a:rPr lang="en-US" sz="1500" dirty="0">
                <a:solidFill>
                  <a:srgbClr val="008000"/>
                </a:solidFill>
              </a:rPr>
              <a:t>void</a:t>
            </a:r>
            <a:r>
              <a:rPr lang="en-US" sz="1500" dirty="0">
                <a:solidFill>
                  <a:srgbClr val="000000"/>
                </a:solidFill>
              </a:rPr>
              <a:t> </a:t>
            </a:r>
            <a:r>
              <a:rPr lang="en-US" sz="1500" dirty="0" err="1">
                <a:solidFill>
                  <a:srgbClr val="000000"/>
                </a:solidFill>
              </a:rPr>
              <a:t>my_cache_req_handler</a:t>
            </a:r>
            <a:r>
              <a:rPr lang="en-US" sz="1500" dirty="0">
                <a:solidFill>
                  <a:srgbClr val="000000"/>
                </a:solidFill>
              </a:rPr>
              <a:t>(</a:t>
            </a:r>
            <a:r>
              <a:rPr lang="en-US" sz="1500" dirty="0" err="1">
                <a:solidFill>
                  <a:srgbClr val="000000"/>
                </a:solidFill>
              </a:rPr>
              <a:t>int</a:t>
            </a:r>
            <a:r>
              <a:rPr lang="en-US" sz="1500" dirty="0">
                <a:solidFill>
                  <a:srgbClr val="000000"/>
                </a:solidFill>
              </a:rPr>
              <a:t>, T*)</a:t>
            </a:r>
            <a:r>
              <a:rPr lang="en-US" sz="1500" dirty="0" smtClean="0">
                <a:solidFill>
                  <a:srgbClr val="000000"/>
                </a:solidFill>
              </a:rPr>
              <a:t>;</a:t>
            </a:r>
          </a:p>
          <a:p>
            <a:pPr algn="just"/>
            <a:endParaRPr lang="en-US" sz="1500" dirty="0">
              <a:solidFill>
                <a:srgbClr val="000000"/>
              </a:solidFill>
            </a:endParaRPr>
          </a:p>
          <a:p>
            <a:pPr algn="just"/>
            <a:r>
              <a:rPr lang="en-US" sz="1500" dirty="0">
                <a:solidFill>
                  <a:srgbClr val="000000"/>
                </a:solidFill>
              </a:rPr>
              <a:t>The </a:t>
            </a:r>
            <a:r>
              <a:rPr lang="en-US" sz="1500" dirty="0" err="1">
                <a:solidFill>
                  <a:srgbClr val="000000"/>
                </a:solidFill>
              </a:rPr>
              <a:t>templated</a:t>
            </a:r>
            <a:r>
              <a:rPr lang="en-US" sz="1500" dirty="0">
                <a:solidFill>
                  <a:srgbClr val="000000"/>
                </a:solidFill>
              </a:rPr>
              <a:t> type T is the type of the </a:t>
            </a:r>
            <a:r>
              <a:rPr lang="en-US" sz="1500" dirty="0" smtClean="0">
                <a:solidFill>
                  <a:srgbClr val="000000"/>
                </a:solidFill>
              </a:rPr>
              <a:t>request </a:t>
            </a:r>
            <a:r>
              <a:rPr lang="en-US" sz="1500" dirty="0">
                <a:solidFill>
                  <a:srgbClr val="000000"/>
                </a:solidFill>
              </a:rPr>
              <a:t>from the processor.</a:t>
            </a:r>
          </a:p>
          <a:p>
            <a:pPr algn="just"/>
            <a:endParaRPr lang="en-US" sz="1500" dirty="0">
              <a:solidFill>
                <a:srgbClr val="000000"/>
              </a:solidFill>
            </a:endParaRPr>
          </a:p>
          <a:p>
            <a:pPr algn="just"/>
            <a:r>
              <a:rPr lang="en-US" sz="1500" b="1" i="1" dirty="0">
                <a:solidFill>
                  <a:srgbClr val="000000"/>
                </a:solidFill>
              </a:rPr>
              <a:t>Message to processor</a:t>
            </a:r>
          </a:p>
          <a:p>
            <a:pPr algn="just"/>
            <a:endParaRPr lang="en-US" sz="1500" dirty="0">
              <a:solidFill>
                <a:srgbClr val="000000"/>
              </a:solidFill>
            </a:endParaRPr>
          </a:p>
          <a:p>
            <a:pPr algn="just"/>
            <a:r>
              <a:rPr lang="en-US" sz="1500" dirty="0">
                <a:solidFill>
                  <a:srgbClr val="000000"/>
                </a:solidFill>
              </a:rPr>
              <a:t>Currently it is required that the cache model sends back to the processor the same data type </a:t>
            </a:r>
            <a:r>
              <a:rPr lang="en-US" sz="1500" dirty="0" smtClean="0">
                <a:solidFill>
                  <a:srgbClr val="000000"/>
                </a:solidFill>
              </a:rPr>
              <a:t>that </a:t>
            </a:r>
            <a:r>
              <a:rPr lang="en-US" sz="1500" dirty="0">
                <a:solidFill>
                  <a:srgbClr val="000000"/>
                </a:solidFill>
              </a:rPr>
              <a:t>it gets from the processor. Therefore, if the processor sends type T to the cache, then the cache must respond with the same type T.</a:t>
            </a:r>
          </a:p>
          <a:p>
            <a:pPr algn="just"/>
            <a:endParaRPr lang="en-US" dirty="0">
              <a:solidFill>
                <a:srgbClr val="000000"/>
              </a:solidFill>
            </a:endParaRPr>
          </a:p>
        </p:txBody>
      </p:sp>
      <p:sp>
        <p:nvSpPr>
          <p:cNvPr id="6" name="Rectangle 5"/>
          <p:cNvSpPr/>
          <p:nvPr/>
        </p:nvSpPr>
        <p:spPr>
          <a:xfrm>
            <a:off x="163512" y="4999037"/>
            <a:ext cx="3276600" cy="609600"/>
          </a:xfrm>
          <a:prstGeom prst="rect">
            <a:avLst/>
          </a:prstGeom>
          <a:ln w="15875">
            <a:solidFill>
              <a:srgbClr val="000000"/>
            </a:solidFill>
          </a:ln>
        </p:spPr>
        <p:txBody>
          <a:bodyPr rtlCol="0" anchor="ctr"/>
          <a:lstStyle/>
          <a:p>
            <a:pPr algn="ctr"/>
            <a:endParaRPr lang="en-US"/>
          </a:p>
        </p:txBody>
      </p:sp>
    </p:spTree>
    <p:extLst>
      <p:ext uri="{BB962C8B-B14F-4D97-AF65-F5344CB8AC3E}">
        <p14:creationId xmlns:p14="http://schemas.microsoft.com/office/powerpoint/2010/main" val="1405471074"/>
      </p:ext>
    </p:extLst>
  </p:cSld>
  <p:clrMapOvr>
    <a:masterClrMapping/>
  </p:clrMapOvr>
</p:sld>
</file>

<file path=ppt/theme/theme1.xml><?xml version="1.0" encoding="utf-8"?>
<a:theme xmlns:a="http://schemas.openxmlformats.org/drawingml/2006/main" name="Balance">
  <a:themeElements>
    <a:clrScheme name="Balance 5">
      <a:dk1>
        <a:srgbClr val="003366"/>
      </a:dk1>
      <a:lt1>
        <a:srgbClr val="FFFFFF"/>
      </a:lt1>
      <a:dk2>
        <a:srgbClr val="2B5481"/>
      </a:dk2>
      <a:lt2>
        <a:srgbClr val="E5FFFF"/>
      </a:lt2>
      <a:accent1>
        <a:srgbClr val="336699"/>
      </a:accent1>
      <a:accent2>
        <a:srgbClr val="00B000"/>
      </a:accent2>
      <a:accent3>
        <a:srgbClr val="ACB3C1"/>
      </a:accent3>
      <a:accent4>
        <a:srgbClr val="DADADA"/>
      </a:accent4>
      <a:accent5>
        <a:srgbClr val="ADB8CA"/>
      </a:accent5>
      <a:accent6>
        <a:srgbClr val="009F00"/>
      </a:accent6>
      <a:hlink>
        <a:srgbClr val="00CCFF"/>
      </a:hlink>
      <a:folHlink>
        <a:srgbClr val="B5FFFB"/>
      </a:folHlink>
    </a:clrScheme>
    <a:fontScheme name="Balance">
      <a:majorFont>
        <a:latin typeface="Arial"/>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rgbClr val="000000"/>
          </a:solidFill>
        </a:ln>
      </a:spPr>
      <a:bodyPr rtlCol="0" anchor="ctr"/>
      <a:lstStyle>
        <a:defPPr algn="ctr">
          <a:defRPr/>
        </a:defPPr>
      </a:lstStyle>
    </a:spDef>
    <a:lnDef>
      <a:spPr bwMode="auto">
        <a:noFill/>
        <a:ln w="38100" cap="flat" cmpd="sng" algn="ctr">
          <a:solidFill>
            <a:srgbClr val="080808"/>
          </a:solidFill>
          <a:prstDash val="solid"/>
          <a:round/>
          <a:headEnd type="none" w="med" len="med"/>
          <a:tailEnd type="arrow"/>
        </a:ln>
        <a:effectLst/>
      </a:spPr>
      <a:bodyPr/>
      <a:lstStyle/>
    </a:lnDef>
    <a:txDef>
      <a:spPr>
        <a:noFill/>
      </a:spPr>
      <a:bodyPr wrap="none" rtlCol="0">
        <a:spAutoFit/>
      </a:bodyPr>
      <a:lstStyle>
        <a:defPPr>
          <a:defRPr dirty="0" err="1" smtClean="0">
            <a:solidFill>
              <a:srgbClr val="000000"/>
            </a:solidFill>
          </a:defRPr>
        </a:defPPr>
      </a:lstStyle>
    </a:txDef>
  </a:objectDefaults>
  <a:extraClrSchemeLst>
    <a:extraClrScheme>
      <a:clrScheme name="Balance 1">
        <a:dk1>
          <a:srgbClr val="663300"/>
        </a:dk1>
        <a:lt1>
          <a:srgbClr val="FFFFFF"/>
        </a:lt1>
        <a:dk2>
          <a:srgbClr val="996600"/>
        </a:dk2>
        <a:lt2>
          <a:srgbClr val="DBBD71"/>
        </a:lt2>
        <a:accent1>
          <a:srgbClr val="F8A500"/>
        </a:accent1>
        <a:accent2>
          <a:srgbClr val="808000"/>
        </a:accent2>
        <a:accent3>
          <a:srgbClr val="CAB8AA"/>
        </a:accent3>
        <a:accent4>
          <a:srgbClr val="DADADA"/>
        </a:accent4>
        <a:accent5>
          <a:srgbClr val="FBCFAA"/>
        </a:accent5>
        <a:accent6>
          <a:srgbClr val="737300"/>
        </a:accent6>
        <a:hlink>
          <a:srgbClr val="FFCC66"/>
        </a:hlink>
        <a:folHlink>
          <a:srgbClr val="CCA500"/>
        </a:folHlink>
      </a:clrScheme>
      <a:clrMap bg1="dk2" tx1="lt1" bg2="dk1" tx2="lt2" accent1="accent1" accent2="accent2" accent3="accent3" accent4="accent4" accent5="accent5" accent6="accent6" hlink="hlink" folHlink="folHlink"/>
    </a:extraClrScheme>
    <a:extraClrScheme>
      <a:clrScheme name="Balance 2">
        <a:dk1>
          <a:srgbClr val="660000"/>
        </a:dk1>
        <a:lt1>
          <a:srgbClr val="FFFFFF"/>
        </a:lt1>
        <a:dk2>
          <a:srgbClr val="800000"/>
        </a:dk2>
        <a:lt2>
          <a:srgbClr val="FFFFCC"/>
        </a:lt2>
        <a:accent1>
          <a:srgbClr val="CC6600"/>
        </a:accent1>
        <a:accent2>
          <a:srgbClr val="BE7960"/>
        </a:accent2>
        <a:accent3>
          <a:srgbClr val="C0AAAA"/>
        </a:accent3>
        <a:accent4>
          <a:srgbClr val="DADADA"/>
        </a:accent4>
        <a:accent5>
          <a:srgbClr val="E2B8AA"/>
        </a:accent5>
        <a:accent6>
          <a:srgbClr val="AC6D56"/>
        </a:accent6>
        <a:hlink>
          <a:srgbClr val="FFFF99"/>
        </a:hlink>
        <a:folHlink>
          <a:srgbClr val="E5B325"/>
        </a:folHlink>
      </a:clrScheme>
      <a:clrMap bg1="dk2" tx1="lt1" bg2="dk1" tx2="lt2" accent1="accent1" accent2="accent2" accent3="accent3" accent4="accent4" accent5="accent5" accent6="accent6" hlink="hlink" folHlink="folHlink"/>
    </a:extraClrScheme>
    <a:extraClrScheme>
      <a:clrScheme name="Balance 3">
        <a:dk1>
          <a:srgbClr val="003300"/>
        </a:dk1>
        <a:lt1>
          <a:srgbClr val="FFFFFF"/>
        </a:lt1>
        <a:dk2>
          <a:srgbClr val="4D6A2A"/>
        </a:dk2>
        <a:lt2>
          <a:srgbClr val="CCFF99"/>
        </a:lt2>
        <a:accent1>
          <a:srgbClr val="2EB62E"/>
        </a:accent1>
        <a:accent2>
          <a:srgbClr val="527C3A"/>
        </a:accent2>
        <a:accent3>
          <a:srgbClr val="B2B9AC"/>
        </a:accent3>
        <a:accent4>
          <a:srgbClr val="DADADA"/>
        </a:accent4>
        <a:accent5>
          <a:srgbClr val="ADD7AD"/>
        </a:accent5>
        <a:accent6>
          <a:srgbClr val="497034"/>
        </a:accent6>
        <a:hlink>
          <a:srgbClr val="DDD800"/>
        </a:hlink>
        <a:folHlink>
          <a:srgbClr val="009999"/>
        </a:folHlink>
      </a:clrScheme>
      <a:clrMap bg1="dk2" tx1="lt1" bg2="dk1" tx2="lt2" accent1="accent1" accent2="accent2" accent3="accent3" accent4="accent4" accent5="accent5" accent6="accent6" hlink="hlink" folHlink="folHlink"/>
    </a:extraClrScheme>
    <a:extraClrScheme>
      <a:clrScheme name="Balance 4">
        <a:dk1>
          <a:srgbClr val="005A58"/>
        </a:dk1>
        <a:lt1>
          <a:srgbClr val="FFFFFF"/>
        </a:lt1>
        <a:dk2>
          <a:srgbClr val="00716E"/>
        </a:dk2>
        <a:lt2>
          <a:srgbClr val="FFFF99"/>
        </a:lt2>
        <a:accent1>
          <a:srgbClr val="2DB3B0"/>
        </a:accent1>
        <a:accent2>
          <a:srgbClr val="6D6FC7"/>
        </a:accent2>
        <a:accent3>
          <a:srgbClr val="AABBBA"/>
        </a:accent3>
        <a:accent4>
          <a:srgbClr val="DADADA"/>
        </a:accent4>
        <a:accent5>
          <a:srgbClr val="ADD6D4"/>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alance 5">
        <a:dk1>
          <a:srgbClr val="003366"/>
        </a:dk1>
        <a:lt1>
          <a:srgbClr val="FFFFFF"/>
        </a:lt1>
        <a:dk2>
          <a:srgbClr val="2B5481"/>
        </a:dk2>
        <a:lt2>
          <a:srgbClr val="E5FFFF"/>
        </a:lt2>
        <a:accent1>
          <a:srgbClr val="336699"/>
        </a:accent1>
        <a:accent2>
          <a:srgbClr val="00B000"/>
        </a:accent2>
        <a:accent3>
          <a:srgbClr val="ACB3C1"/>
        </a:accent3>
        <a:accent4>
          <a:srgbClr val="DADADA"/>
        </a:accent4>
        <a:accent5>
          <a:srgbClr val="ADB8CA"/>
        </a:accent5>
        <a:accent6>
          <a:srgbClr val="009F00"/>
        </a:accent6>
        <a:hlink>
          <a:srgbClr val="00CCFF"/>
        </a:hlink>
        <a:folHlink>
          <a:srgbClr val="B5FFFB"/>
        </a:folHlink>
      </a:clrScheme>
      <a:clrMap bg1="dk2" tx1="lt1" bg2="dk1" tx2="lt2" accent1="accent1" accent2="accent2" accent3="accent3" accent4="accent4" accent5="accent5" accent6="accent6" hlink="hlink" folHlink="folHlink"/>
    </a:extraClrScheme>
    <a:extraClrScheme>
      <a:clrScheme name="Balance 6">
        <a:dk1>
          <a:srgbClr val="2F2D25"/>
        </a:dk1>
        <a:lt1>
          <a:srgbClr val="FFFFFF"/>
        </a:lt1>
        <a:dk2>
          <a:srgbClr val="656151"/>
        </a:dk2>
        <a:lt2>
          <a:srgbClr val="FFFFCC"/>
        </a:lt2>
        <a:accent1>
          <a:srgbClr val="818173"/>
        </a:accent1>
        <a:accent2>
          <a:srgbClr val="809EA8"/>
        </a:accent2>
        <a:accent3>
          <a:srgbClr val="B8B7B3"/>
        </a:accent3>
        <a:accent4>
          <a:srgbClr val="DADADA"/>
        </a:accent4>
        <a:accent5>
          <a:srgbClr val="C1C1BC"/>
        </a:accent5>
        <a:accent6>
          <a:srgbClr val="738F98"/>
        </a:accent6>
        <a:hlink>
          <a:srgbClr val="E2C86A"/>
        </a:hlink>
        <a:folHlink>
          <a:srgbClr val="B7B6A3"/>
        </a:folHlink>
      </a:clrScheme>
      <a:clrMap bg1="dk2" tx1="lt1" bg2="dk1" tx2="lt2" accent1="accent1" accent2="accent2" accent3="accent3" accent4="accent4" accent5="accent5" accent6="accent6" hlink="hlink" folHlink="folHlink"/>
    </a:extraClrScheme>
    <a:extraClrScheme>
      <a:clrScheme name="Balance 7">
        <a:dk1>
          <a:srgbClr val="B4AF80"/>
        </a:dk1>
        <a:lt1>
          <a:srgbClr val="FFFFFF"/>
        </a:lt1>
        <a:dk2>
          <a:srgbClr val="C8C6A2"/>
        </a:dk2>
        <a:lt2>
          <a:srgbClr val="827F4C"/>
        </a:lt2>
        <a:accent1>
          <a:srgbClr val="7C784E"/>
        </a:accent1>
        <a:accent2>
          <a:srgbClr val="A2A4AC"/>
        </a:accent2>
        <a:accent3>
          <a:srgbClr val="E0DFCE"/>
        </a:accent3>
        <a:accent4>
          <a:srgbClr val="DADADA"/>
        </a:accent4>
        <a:accent5>
          <a:srgbClr val="BFBEB2"/>
        </a:accent5>
        <a:accent6>
          <a:srgbClr val="92949B"/>
        </a:accent6>
        <a:hlink>
          <a:srgbClr val="33CCCC"/>
        </a:hlink>
        <a:folHlink>
          <a:srgbClr val="009999"/>
        </a:folHlink>
      </a:clrScheme>
      <a:clrMap bg1="dk2" tx1="lt1" bg2="dk1" tx2="lt2" accent1="accent1" accent2="accent2" accent3="accent3" accent4="accent4" accent5="accent5" accent6="accent6" hlink="hlink" folHlink="folHlink"/>
    </a:extraClrScheme>
    <a:extraClrScheme>
      <a:clrScheme name="Balance 8">
        <a:dk1>
          <a:srgbClr val="000000"/>
        </a:dk1>
        <a:lt1>
          <a:srgbClr val="DDDDDD"/>
        </a:lt1>
        <a:dk2>
          <a:srgbClr val="000000"/>
        </a:dk2>
        <a:lt2>
          <a:srgbClr val="B8B7D1"/>
        </a:lt2>
        <a:accent1>
          <a:srgbClr val="F1F0F4"/>
        </a:accent1>
        <a:accent2>
          <a:srgbClr val="C1BCFC"/>
        </a:accent2>
        <a:accent3>
          <a:srgbClr val="EBEBEB"/>
        </a:accent3>
        <a:accent4>
          <a:srgbClr val="000000"/>
        </a:accent4>
        <a:accent5>
          <a:srgbClr val="F7F6F8"/>
        </a:accent5>
        <a:accent6>
          <a:srgbClr val="AFAAE4"/>
        </a:accent6>
        <a:hlink>
          <a:srgbClr val="5454C6"/>
        </a:hlink>
        <a:folHlink>
          <a:srgbClr val="6A6F86"/>
        </a:folHlink>
      </a:clrScheme>
      <a:clrMap bg1="lt1" tx1="dk1" bg2="lt2" tx2="dk2" accent1="accent1" accent2="accent2" accent3="accent3" accent4="accent4" accent5="accent5" accent6="accent6" hlink="hlink" folHlink="folHlink"/>
    </a:extraClrScheme>
    <a:extraClrScheme>
      <a:clrScheme name="Balance 9">
        <a:dk1>
          <a:srgbClr val="000000"/>
        </a:dk1>
        <a:lt1>
          <a:srgbClr val="FFFFFF"/>
        </a:lt1>
        <a:dk2>
          <a:srgbClr val="00A29E"/>
        </a:dk2>
        <a:lt2>
          <a:srgbClr val="CBCBCB"/>
        </a:lt2>
        <a:accent1>
          <a:srgbClr val="E5E5FF"/>
        </a:accent1>
        <a:accent2>
          <a:srgbClr val="79CD6B"/>
        </a:accent2>
        <a:accent3>
          <a:srgbClr val="FFFFFF"/>
        </a:accent3>
        <a:accent4>
          <a:srgbClr val="000000"/>
        </a:accent4>
        <a:accent5>
          <a:srgbClr val="F0F0FF"/>
        </a:accent5>
        <a:accent6>
          <a:srgbClr val="6DBA60"/>
        </a:accent6>
        <a:hlink>
          <a:srgbClr val="4477DE"/>
        </a:hlink>
        <a:folHlink>
          <a:srgbClr val="65498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6129</TotalTime>
  <Words>1304</Words>
  <Application>Microsoft Macintosh PowerPoint</Application>
  <PresentationFormat>Custom</PresentationFormat>
  <Paragraphs>222</Paragraphs>
  <Slides>19</Slides>
  <Notes>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Balance</vt:lpstr>
      <vt:lpstr>Multi-core Systems and Coherence Hierarchies</vt:lpstr>
      <vt:lpstr>Manager-Client Pairing (MCP)*</vt:lpstr>
      <vt:lpstr>Division of Labor</vt:lpstr>
      <vt:lpstr>Base Functions</vt:lpstr>
      <vt:lpstr>Special Functions</vt:lpstr>
      <vt:lpstr>Permission Hierarchy Algorithm</vt:lpstr>
      <vt:lpstr>Example – Realm Read Hit</vt:lpstr>
      <vt:lpstr>Example – Realm Write Miss</vt:lpstr>
      <vt:lpstr>Cache Model and Interface</vt:lpstr>
      <vt:lpstr>Cache-Network Interface</vt:lpstr>
      <vt:lpstr>Cache-Network Interface….</vt:lpstr>
      <vt:lpstr>CaffDRAM Overview</vt:lpstr>
      <vt:lpstr>Memory Organization</vt:lpstr>
      <vt:lpstr>DRAM Scheduling</vt:lpstr>
      <vt:lpstr>Rank I/O Devices Contention Modeling</vt:lpstr>
      <vt:lpstr>Bank Contention Modeling</vt:lpstr>
      <vt:lpstr>Bank Contention Modeling….</vt:lpstr>
      <vt:lpstr>CaffDRAM Interface</vt:lpstr>
      <vt:lpstr>CaffDRAM Interface….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and Parallel Simulation of Multicore Systems with Manifold</dc:title>
  <dc:creator>jwang</dc:creator>
  <cp:lastModifiedBy>Rishiraj Bheda</cp:lastModifiedBy>
  <cp:revision>131</cp:revision>
  <cp:lastPrinted>1601-01-01T00:00:00Z</cp:lastPrinted>
  <dcterms:created xsi:type="dcterms:W3CDTF">2013-10-13T20:20:40Z</dcterms:created>
  <dcterms:modified xsi:type="dcterms:W3CDTF">2013-12-06T18:35:46Z</dcterms:modified>
</cp:coreProperties>
</file>