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5"/>
  </p:notesMasterIdLst>
  <p:sldIdLst>
    <p:sldId id="301" r:id="rId2"/>
    <p:sldId id="286" r:id="rId3"/>
    <p:sldId id="287" r:id="rId4"/>
    <p:sldId id="288" r:id="rId5"/>
    <p:sldId id="289" r:id="rId6"/>
    <p:sldId id="290" r:id="rId7"/>
    <p:sldId id="292" r:id="rId8"/>
    <p:sldId id="291" r:id="rId9"/>
    <p:sldId id="293" r:id="rId10"/>
    <p:sldId id="294" r:id="rId11"/>
    <p:sldId id="295" r:id="rId12"/>
    <p:sldId id="297" r:id="rId13"/>
    <p:sldId id="299" r:id="rId1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90"/>
      </p:cViewPr>
      <p:guideLst>
        <p:guide orient="horz" pos="214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B717951B-8CFE-4F77-B6EE-CC51BEF17A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9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B2C6C0-7843-4BA4-BAC9-95C008EF3CA7}" type="slidenum">
              <a:rPr lang="en-US"/>
              <a:pPr/>
              <a:t>2</a:t>
            </a:fld>
            <a:endParaRPr 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59D3DD-87B6-4958-B3FE-031C3A031668}" type="slidenum">
              <a:rPr lang="en-US"/>
              <a:pPr/>
              <a:t>3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76EA84-BC8D-4E26-85B5-E8B95F955B20}" type="slidenum">
              <a:rPr lang="en-US"/>
              <a:pPr/>
              <a:t>4</a:t>
            </a:fld>
            <a:endParaRPr 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E6E9BD-CC2D-4DEB-A874-5B20864B0052}" type="slidenum">
              <a:rPr lang="en-US"/>
              <a:pPr/>
              <a:t>5</a:t>
            </a:fld>
            <a:endParaRPr lang="en-US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02A9BE-60A7-440C-AE46-CF275A426204}" type="slidenum">
              <a:rPr lang="en-US"/>
              <a:pPr/>
              <a:t>6</a:t>
            </a:fld>
            <a:endParaRPr lang="en-US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434B2B-F462-425C-975C-0883EBFA84B5}" type="slidenum">
              <a:rPr lang="en-US"/>
              <a:pPr/>
              <a:t>8</a:t>
            </a:fld>
            <a:endParaRPr lang="en-U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6"/>
          <p:cNvSpPr txBox="1">
            <a:spLocks noChangeArrowheads="1"/>
          </p:cNvSpPr>
          <p:nvPr userDrawn="1"/>
        </p:nvSpPr>
        <p:spPr bwMode="auto">
          <a:xfrm>
            <a:off x="745547" y="4768545"/>
            <a:ext cx="8530029" cy="871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</a:pPr>
            <a:endParaRPr lang="en-US" sz="2000" i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ＭＳ Ｐゴシック" charset="-128"/>
            </a:endParaRPr>
          </a:p>
          <a:p>
            <a:pPr defTabSz="914400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000">
              <a:solidFill>
                <a:srgbClr val="FFFFFF"/>
              </a:solidFill>
              <a:latin typeface="Tahoma" pitchFamily="34" charset="0"/>
              <a:ea typeface="ＭＳ Ｐゴシック" charset="-128"/>
            </a:endParaRPr>
          </a:p>
        </p:txBody>
      </p:sp>
      <p:pic>
        <p:nvPicPr>
          <p:cNvPr id="4" name="Picture 98" descr="coe-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6" y="5844049"/>
            <a:ext cx="3314706" cy="94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3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390275" y="3069368"/>
            <a:ext cx="9214321" cy="671971"/>
          </a:xfrm>
        </p:spPr>
        <p:txBody>
          <a:bodyPr anchorCtr="1">
            <a:spAutoFit/>
          </a:bodyPr>
          <a:lstStyle>
            <a:lvl1pPr algn="ctr">
              <a:defRPr sz="37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49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1C7716-A23E-4FED-BCBC-DE78F5A51459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4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0460" y="246740"/>
            <a:ext cx="2345145" cy="6670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75" y="246740"/>
            <a:ext cx="6869175" cy="6670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7B074-621D-407B-8869-C84D2D885BF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3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9DB3D-6D36-41B1-B5D6-2DA40B15D957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9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972" indent="0">
              <a:buNone/>
              <a:defRPr sz="2000"/>
            </a:lvl2pPr>
            <a:lvl3pPr marL="1007943" indent="0">
              <a:buNone/>
              <a:defRPr sz="1800"/>
            </a:lvl3pPr>
            <a:lvl4pPr marL="1511915" indent="0">
              <a:buNone/>
              <a:defRPr sz="1500"/>
            </a:lvl4pPr>
            <a:lvl5pPr marL="2015886" indent="0">
              <a:buNone/>
              <a:defRPr sz="1500"/>
            </a:lvl5pPr>
            <a:lvl6pPr marL="2519858" indent="0">
              <a:buNone/>
              <a:defRPr sz="1500"/>
            </a:lvl6pPr>
            <a:lvl7pPr marL="3023829" indent="0">
              <a:buNone/>
              <a:defRPr sz="1500"/>
            </a:lvl7pPr>
            <a:lvl8pPr marL="3527801" indent="0">
              <a:buNone/>
              <a:defRPr sz="1500"/>
            </a:lvl8pPr>
            <a:lvl9pPr marL="403177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DFFBC-B96E-4EAC-8CEB-87D62222C7F4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65145"/>
            <a:ext cx="9373581" cy="1044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274" y="1581088"/>
            <a:ext cx="4606286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7571" y="1581088"/>
            <a:ext cx="4608035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39299" y="7284392"/>
            <a:ext cx="392113" cy="234490"/>
          </a:xfrm>
          <a:ln/>
        </p:spPr>
        <p:txBody>
          <a:bodyPr/>
          <a:lstStyle>
            <a:lvl1pPr>
              <a:defRPr/>
            </a:lvl1pPr>
          </a:lstStyle>
          <a:p>
            <a:fld id="{84AFF7D5-ED32-469E-AE03-B2BE430A2C76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5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151CC-9FFB-45BB-85D5-86C032FD1458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70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B7D15-C262-4ED0-9E5E-CF4A35BB834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E247-B1FD-4E10-A830-90BE8839EAFA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27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831090-283B-4803-B6E6-2392E23CA510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F867D-4FC8-4C6E-BAA9-48BEA6027CB2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2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05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388524" y="246740"/>
            <a:ext cx="9373581" cy="104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4006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275" y="1562683"/>
            <a:ext cx="9382331" cy="535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4119" name="Rectangle 151"/>
          <p:cNvSpPr>
            <a:spLocks noChangeArrowheads="1"/>
          </p:cNvSpPr>
          <p:nvPr userDrawn="1"/>
        </p:nvSpPr>
        <p:spPr bwMode="auto">
          <a:xfrm>
            <a:off x="8713791" y="7302437"/>
            <a:ext cx="1366834" cy="257238"/>
          </a:xfrm>
          <a:prstGeom prst="rect">
            <a:avLst/>
          </a:prstGeom>
          <a:solidFill>
            <a:srgbClr val="366AA4"/>
          </a:solidFill>
          <a:ln w="9525">
            <a:noFill/>
            <a:miter lim="800000"/>
            <a:headEnd/>
            <a:tailEnd/>
          </a:ln>
          <a:effectLst>
            <a:outerShdw blurRad="63500" dist="12700" algn="ctr" rotWithShape="0">
              <a:srgbClr val="000000">
                <a:alpha val="74998"/>
              </a:srgbClr>
            </a:outerShdw>
          </a:effectLst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5" name="Rectangle 157"/>
          <p:cNvSpPr>
            <a:spLocks noChangeArrowheads="1"/>
          </p:cNvSpPr>
          <p:nvPr userDrawn="1"/>
        </p:nvSpPr>
        <p:spPr bwMode="auto">
          <a:xfrm>
            <a:off x="0" y="7302437"/>
            <a:ext cx="8722541" cy="257238"/>
          </a:xfrm>
          <a:prstGeom prst="rect">
            <a:avLst/>
          </a:prstGeom>
          <a:gradFill rotWithShape="1">
            <a:gsLst>
              <a:gs pos="0">
                <a:srgbClr val="002448">
                  <a:gamma/>
                  <a:shade val="46275"/>
                  <a:invGamma/>
                </a:srgbClr>
              </a:gs>
              <a:gs pos="100000">
                <a:srgbClr val="00244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7" name="Rectangle 159"/>
          <p:cNvSpPr>
            <a:spLocks noChangeArrowheads="1"/>
          </p:cNvSpPr>
          <p:nvPr userDrawn="1"/>
        </p:nvSpPr>
        <p:spPr bwMode="auto">
          <a:xfrm>
            <a:off x="11112" y="7326936"/>
            <a:ext cx="6884873" cy="2248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SCHOOL OF ELECTRICAL AND COMPUTER ENGINEERING | </a:t>
            </a:r>
            <a:r>
              <a:rPr lang="en-US" sz="800" dirty="0" smtClean="0">
                <a:solidFill>
                  <a:srgbClr val="E5FFFF"/>
                </a:solidFill>
                <a:ea typeface="ＭＳ Ｐゴシック" charset="-128"/>
              </a:rPr>
              <a:t>SCHOOL OF COMPUTER SCIENCE | GEORGIA </a:t>
            </a: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INSTITUTE OF TECHNOLOGY</a:t>
            </a:r>
          </a:p>
        </p:txBody>
      </p:sp>
      <p:sp>
        <p:nvSpPr>
          <p:cNvPr id="84128" name="Rectangle 160"/>
          <p:cNvSpPr>
            <a:spLocks noChangeArrowheads="1"/>
          </p:cNvSpPr>
          <p:nvPr userDrawn="1"/>
        </p:nvSpPr>
        <p:spPr bwMode="auto">
          <a:xfrm>
            <a:off x="0" y="1"/>
            <a:ext cx="10080625" cy="255489"/>
          </a:xfrm>
          <a:prstGeom prst="rect">
            <a:avLst/>
          </a:prstGeom>
          <a:gradFill rotWithShape="1">
            <a:gsLst>
              <a:gs pos="0">
                <a:srgbClr val="002448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064" name="Rectangle 9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9299" y="7265987"/>
            <a:ext cx="392113" cy="23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0397" rIns="0" bIns="5039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FFFFFF"/>
                </a:solidFill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fld id="{6D5DE730-85A1-43BF-B6EE-EC72C0E83D27}" type="slidenum">
              <a:rPr lang="en-US" smtClean="0">
                <a:latin typeface="Tahoma" pitchFamily="34" charset="0"/>
                <a:ea typeface="ＭＳ Ｐゴシック" charset="-128"/>
              </a:rPr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en-US" dirty="0"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774112" y="7297737"/>
            <a:ext cx="847282" cy="237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MANIFOLD</a:t>
            </a:r>
          </a:p>
        </p:txBody>
      </p:sp>
    </p:spTree>
    <p:extLst>
      <p:ext uri="{BB962C8B-B14F-4D97-AF65-F5344CB8AC3E}">
        <p14:creationId xmlns:p14="http://schemas.microsoft.com/office/powerpoint/2010/main" val="13228304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/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503972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194240" indent="-1942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 sz="2600">
          <a:solidFill>
            <a:srgbClr val="080808"/>
          </a:solidFill>
          <a:effectLst/>
          <a:latin typeface="+mn-lt"/>
          <a:ea typeface="ＭＳ Ｐゴシック" charset="-128"/>
          <a:cs typeface="+mn-cs"/>
        </a:defRPr>
      </a:lvl1pPr>
      <a:lvl2pPr marL="572218" indent="-194240" algn="l" rtl="0" eaLnBrk="0" fontAlgn="base" hangingPunct="0">
        <a:spcBef>
          <a:spcPct val="20000"/>
        </a:spcBef>
        <a:spcAft>
          <a:spcPct val="0"/>
        </a:spcAft>
        <a:buClr>
          <a:srgbClr val="002448"/>
        </a:buClr>
        <a:buSzPct val="65000"/>
        <a:buFont typeface="Wingdings" pitchFamily="2" charset="2"/>
        <a:buChar char="n"/>
        <a:defRPr sz="2200">
          <a:solidFill>
            <a:srgbClr val="080808"/>
          </a:solidFill>
          <a:effectLst/>
          <a:latin typeface="+mn-lt"/>
          <a:ea typeface="ＭＳ Ｐゴシック" charset="-128"/>
        </a:defRPr>
      </a:lvl2pPr>
      <a:lvl3pPr marL="950197" indent="-19424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3pPr>
      <a:lvl4pPr marL="1328176" indent="-1942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4pPr>
      <a:lvl5pPr marL="1637908" indent="-1837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5pPr>
      <a:lvl6pPr marL="2141879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645851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149822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653794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Parallel Simulations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01912" y="2408237"/>
            <a:ext cx="2590800" cy="533400"/>
          </a:xfrm>
          <a:prstGeom prst="roundRect">
            <a:avLst/>
          </a:prstGeom>
          <a:solidFill>
            <a:srgbClr val="FFCC66"/>
          </a:solidFill>
          <a:ln>
            <a:solidFill>
              <a:srgbClr val="0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Instantiate Components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01912" y="3322637"/>
            <a:ext cx="2590800" cy="533400"/>
          </a:xfrm>
          <a:prstGeom prst="roundRect">
            <a:avLst/>
          </a:prstGeom>
          <a:solidFill>
            <a:srgbClr val="FFCC66"/>
          </a:solidFill>
          <a:ln>
            <a:solidFill>
              <a:srgbClr val="0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Connect Components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01912" y="4237037"/>
            <a:ext cx="2590800" cy="533400"/>
          </a:xfrm>
          <a:prstGeom prst="roundRect">
            <a:avLst/>
          </a:prstGeom>
          <a:solidFill>
            <a:srgbClr val="FFCC66"/>
          </a:solidFill>
          <a:ln>
            <a:solidFill>
              <a:srgbClr val="0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Register Clocks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1912" y="5151437"/>
            <a:ext cx="2590800" cy="533400"/>
          </a:xfrm>
          <a:prstGeom prst="roundRect">
            <a:avLst/>
          </a:prstGeom>
          <a:solidFill>
            <a:srgbClr val="FFCC66"/>
          </a:solidFill>
          <a:ln>
            <a:solidFill>
              <a:srgbClr val="0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Simulation Functions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01912" y="1493837"/>
            <a:ext cx="2590800" cy="533400"/>
          </a:xfrm>
          <a:prstGeom prst="roundRect">
            <a:avLst/>
          </a:prstGeom>
          <a:solidFill>
            <a:srgbClr val="FFCC66"/>
          </a:solidFill>
          <a:ln>
            <a:solidFill>
              <a:srgbClr val="0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Initialization</a:t>
            </a:r>
          </a:p>
        </p:txBody>
      </p:sp>
      <p:cxnSp>
        <p:nvCxnSpPr>
          <p:cNvPr id="13" name="Straight Arrow Connector 12"/>
          <p:cNvCxnSpPr>
            <a:stCxn id="11" idx="2"/>
            <a:endCxn id="6" idx="0"/>
          </p:cNvCxnSpPr>
          <p:nvPr/>
        </p:nvCxnSpPr>
        <p:spPr bwMode="auto">
          <a:xfrm>
            <a:off x="3897312" y="2027237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>
            <a:off x="3897312" y="2941637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>
            <a:off x="3897312" y="3856037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 bwMode="auto">
          <a:xfrm>
            <a:off x="3897312" y="4770437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107112" y="1570037"/>
            <a:ext cx="278930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Configuration parameters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83312" y="2332037"/>
            <a:ext cx="3044423" cy="610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From Manifold Library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Inputs (trace, QSIM, etc.)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83312" y="3426663"/>
            <a:ext cx="1852791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Instantiate Links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83312" y="4341063"/>
            <a:ext cx="3711272" cy="610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Set Timing Behavior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Time stepped vs. discrete event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83312" y="5255463"/>
            <a:ext cx="295623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Set Duration, Cleanup, etc.  </a:t>
            </a:r>
          </a:p>
        </p:txBody>
      </p:sp>
    </p:spTree>
    <p:extLst>
      <p:ext uri="{BB962C8B-B14F-4D97-AF65-F5344CB8AC3E}">
        <p14:creationId xmlns:p14="http://schemas.microsoft.com/office/powerpoint/2010/main" val="423682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Results: Simulation </a:t>
            </a:r>
            <a:r>
              <a:rPr lang="en-US" dirty="0"/>
              <a:t>T</a:t>
            </a:r>
            <a:r>
              <a:rPr lang="en-US" dirty="0" smtClean="0"/>
              <a:t>ime in Minutes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263583"/>
              </p:ext>
            </p:extLst>
          </p:nvPr>
        </p:nvGraphicFramePr>
        <p:xfrm>
          <a:off x="544512" y="1189037"/>
          <a:ext cx="8763000" cy="565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066800"/>
                <a:gridCol w="1524000"/>
                <a:gridCol w="914400"/>
                <a:gridCol w="1524000"/>
                <a:gridCol w="914400"/>
                <a:gridCol w="1676400"/>
              </a:tblGrid>
              <a:tr h="403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16-core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32-core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64-core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32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Seq.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Seq.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Para.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Seq.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Para.</a:t>
                      </a:r>
                      <a:endParaRPr lang="en-US" sz="1800" dirty="0"/>
                    </a:p>
                  </a:txBody>
                  <a:tcPr/>
                </a:tc>
              </a:tr>
              <a:tr h="412772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dedup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1095.7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251.4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4.4X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2134.8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301.3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7.1X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2322.9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345.3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6.7X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40321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facesim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1259.3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234.9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5.4X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2614.2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303.6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8.6X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3170.2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342.3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9.3X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4032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ferret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1124.8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227.8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4.9X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1777.9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255.6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7.0X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2534.3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331.3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7.6X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40321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freqmine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1203.3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218.0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5.5X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1635.6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245.6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6.7X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2718.9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337.3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8.1X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4032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stream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1183.8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222.7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5.3X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1710.6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244.3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7.0X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4796.4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396.2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12.1X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40321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vips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1167.0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227.3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5.1X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1716.3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257.2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6.7X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2564.6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337.9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7.6X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40321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barnes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1039.9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224.3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4.6X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1693.0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283.3</a:t>
                      </a:r>
                      <a:r>
                        <a:rPr lang="en-US" sz="1800" baseline="0" dirty="0" smtClean="0"/>
                        <a:t> (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6.0X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3791.8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341.4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11.1X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40321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cholesky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1182.4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227.2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5.2X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1600.3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245.7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6.5X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4278.3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402.1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10.6X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40321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fmm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1146.3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229.6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5.0X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1689.8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253.6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6.7X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5037.2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416.1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12.1X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40321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871.2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156.4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5.6X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1475.8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204.6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7.2X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4540.3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402.7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11.3X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40321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radiosity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1022.3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228.8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4.5X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1567.5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250.4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6.3X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2813.5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350.3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8.0X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4032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671.5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158.4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4.2X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1397.3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236.7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5.9X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2560.1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356.3</a:t>
                      </a:r>
                      <a:r>
                        <a:rPr lang="en-US" sz="1800" baseline="0" dirty="0" smtClean="0"/>
                        <a:t> (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7.2X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10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Results: Simulation in KIPS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30043"/>
              </p:ext>
            </p:extLst>
          </p:nvPr>
        </p:nvGraphicFramePr>
        <p:xfrm>
          <a:off x="544512" y="1189037"/>
          <a:ext cx="8763000" cy="5737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066800"/>
                <a:gridCol w="1524000"/>
                <a:gridCol w="914400"/>
                <a:gridCol w="1524000"/>
                <a:gridCol w="914400"/>
                <a:gridCol w="1676400"/>
              </a:tblGrid>
              <a:tr h="403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16-core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32-core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64-core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32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Seq.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Seq.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Para.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Seq.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Para.</a:t>
                      </a:r>
                      <a:endParaRPr lang="en-US" sz="1800" dirty="0"/>
                    </a:p>
                  </a:txBody>
                  <a:tcPr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dedup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49.28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48.56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340.61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16.88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136.82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facesim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58.66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316.42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47.90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401.72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30.01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278.94</a:t>
                      </a:r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ferret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57.77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284.81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35.41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239.59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18.10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139.54</a:t>
                      </a:r>
                      <a:endParaRPr lang="en-US" sz="16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freqmine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57.15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314.99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37.01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248.60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140.18</a:t>
                      </a:r>
                      <a:endParaRPr lang="en-US" sz="1600" dirty="0"/>
                    </a:p>
                  </a:txBody>
                  <a:tcPr/>
                </a:tc>
              </a:tr>
              <a:tr h="3283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58.77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314.34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36.73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260.04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41.42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419.77</a:t>
                      </a:r>
                      <a:endParaRPr lang="en-US" sz="16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vips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58.03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298.09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34.92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236.06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18.02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131.02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barnes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30.66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151.32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32.62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168.74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39.61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219.63</a:t>
                      </a:r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cholesky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57.95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301.47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38.87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254.54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491.46</a:t>
                      </a:r>
                      <a:endParaRPr lang="en-US" sz="16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fmm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51.01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252.46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37.90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255.86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40.94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525.51</a:t>
                      </a:r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50.93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155.74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39.78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119.46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46.23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485.04</a:t>
                      </a:r>
                      <a:endParaRPr lang="en-US" sz="16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radiosity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50.87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206.96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53.15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229.02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36.29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268.70</a:t>
                      </a:r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27.86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95.81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29.85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132.22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25.72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179.88</a:t>
                      </a:r>
                      <a:endParaRPr lang="en-US" sz="16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242.03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39.39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240.54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284.71</a:t>
                      </a:r>
                      <a:endParaRPr lang="en-US" sz="1600" dirty="0"/>
                    </a:p>
                  </a:txBody>
                  <a:tcPr/>
                </a:tc>
              </a:tr>
              <a:tr h="4032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54.08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268.63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37.45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244.10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244.16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11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Results: KIPS per Hardware </a:t>
            </a:r>
            <a:r>
              <a:rPr lang="en-US" dirty="0"/>
              <a:t>T</a:t>
            </a:r>
            <a:r>
              <a:rPr lang="en-US" dirty="0" smtClean="0"/>
              <a:t>hread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54723"/>
              </p:ext>
            </p:extLst>
          </p:nvPr>
        </p:nvGraphicFramePr>
        <p:xfrm>
          <a:off x="544512" y="1189037"/>
          <a:ext cx="8763000" cy="5737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066800"/>
                <a:gridCol w="1524000"/>
                <a:gridCol w="914400"/>
                <a:gridCol w="1524000"/>
                <a:gridCol w="914400"/>
                <a:gridCol w="1676400"/>
              </a:tblGrid>
              <a:tr h="403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16-core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32-core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64-core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32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Seq.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Seq.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Para.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Seq.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Para.</a:t>
                      </a:r>
                      <a:endParaRPr lang="en-US" sz="1800" dirty="0"/>
                    </a:p>
                  </a:txBody>
                  <a:tcPr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dedup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49.28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48.56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15.48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16.88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3.42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facesim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58.66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47.90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18.26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30.01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6.97</a:t>
                      </a:r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ferret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57.77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21.91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35.41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10.89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18.10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3.49</a:t>
                      </a:r>
                      <a:endParaRPr lang="en-US" sz="16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freqmine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57.15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24.23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37.01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3.50</a:t>
                      </a:r>
                      <a:endParaRPr lang="en-US" sz="1600" dirty="0"/>
                    </a:p>
                  </a:txBody>
                  <a:tcPr/>
                </a:tc>
              </a:tr>
              <a:tr h="3283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58.77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24.18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36.73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11.82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41.42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10.49</a:t>
                      </a:r>
                      <a:endParaRPr lang="en-US" sz="16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vips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58.03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22.93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34.92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18.02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3.28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barnes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30.66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11.64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32.62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7.67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39.61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5.49</a:t>
                      </a:r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cholesky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57.95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23.19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38.87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12.29</a:t>
                      </a:r>
                      <a:endParaRPr lang="en-US" sz="16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fmm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51.01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19.42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37.90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11.63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40.94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13.14</a:t>
                      </a:r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50.93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39.78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5.43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46.23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12.13</a:t>
                      </a:r>
                      <a:endParaRPr lang="en-US" sz="16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radiosity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50.87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15.92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53.15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10.41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36.29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6.72</a:t>
                      </a:r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27.86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29.85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25.72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4.50</a:t>
                      </a:r>
                      <a:endParaRPr lang="en-US" sz="16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18.62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39.39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10.93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7.12</a:t>
                      </a:r>
                      <a:endParaRPr lang="en-US" sz="1600" dirty="0"/>
                    </a:p>
                  </a:txBody>
                  <a:tcPr/>
                </a:tc>
              </a:tr>
              <a:tr h="4032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54.08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20.66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37.45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6.10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12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Introduction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Execution Model and System Architecture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Multicore Emulator Front-End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Component Models</a:t>
            </a:r>
          </a:p>
          <a:p>
            <a:pPr lvl="1"/>
            <a:r>
              <a:rPr lang="en-US" dirty="0" smtClean="0"/>
              <a:t>Cores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Network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Memory System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Building and Running Manifold Simulations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</a:rPr>
              <a:t>Physical Modeling: Energy Introspector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Some Example Simulators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13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7975"/>
            <a:ext cx="9070975" cy="12509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Building and Running Parallel Simulations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2227264"/>
            <a:ext cx="9070975" cy="2543174"/>
          </a:xfrm>
          <a:ln/>
        </p:spPr>
        <p:txBody>
          <a:bodyPr/>
          <a:lstStyle/>
          <a:p>
            <a:pPr marL="431800" indent="-323850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000000"/>
                </a:solidFill>
              </a:rPr>
              <a:t>Kernel Interface</a:t>
            </a:r>
          </a:p>
          <a:p>
            <a:pPr marL="431800" indent="-323850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Simulator Construction</a:t>
            </a:r>
          </a:p>
          <a:p>
            <a:pPr marL="431800" indent="-323850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Logs and </a:t>
            </a:r>
            <a:r>
              <a:rPr lang="en-US" dirty="0" smtClean="0"/>
              <a:t>Statistics</a:t>
            </a:r>
          </a:p>
          <a:p>
            <a:pPr marL="431800" indent="-323850">
              <a:spcBef>
                <a:spcPts val="2400"/>
              </a:spcBef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2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23850"/>
            <a:ext cx="9070975" cy="6254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Kernel Interface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596900" y="1004888"/>
            <a:ext cx="9070975" cy="3168650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Component functions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create component</a:t>
            </a:r>
          </a:p>
          <a:p>
            <a:pPr marL="1295400" lvl="2" indent="-287338">
              <a:spcAft>
                <a:spcPts val="60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component can have 0-4 constructor arguments</a:t>
            </a:r>
          </a:p>
          <a:p>
            <a:pPr marL="1295400" lvl="2" indent="-287338">
              <a:spcAft>
                <a:spcPts val="60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template allows constructor parameters to be any type</a:t>
            </a:r>
          </a:p>
          <a:p>
            <a:pPr marL="1295400" lvl="2" indent="-287338">
              <a:spcAft>
                <a:spcPts val="60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returns unique integer ID</a:t>
            </a:r>
          </a:p>
          <a:p>
            <a:pPr marL="863600" lvl="1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/>
          </a:p>
          <a:p>
            <a:pPr marL="863600" lvl="1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/>
          </a:p>
          <a:p>
            <a:pPr marL="863600" lvl="1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/>
          </a:p>
        </p:txBody>
      </p:sp>
      <p:sp>
        <p:nvSpPr>
          <p:cNvPr id="34819" name="Text Box 3"/>
          <p:cNvSpPr txBox="1">
            <a:spLocks/>
          </p:cNvSpPr>
          <p:nvPr/>
        </p:nvSpPr>
        <p:spPr bwMode="auto">
          <a:xfrm>
            <a:off x="1132205" y="5967414"/>
            <a:ext cx="7866063" cy="392112"/>
          </a:xfrm>
          <a:prstGeom prst="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5104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Component::Create&lt;</a:t>
            </a:r>
            <a:r>
              <a:rPr lang="en-US" sz="1600" dirty="0" err="1">
                <a:latin typeface="Courier 10 Pitch" pitchFamily="1" charset="0"/>
              </a:rPr>
              <a:t>qsimclient_core_t</a:t>
            </a:r>
            <a:r>
              <a:rPr lang="en-US" sz="1600" dirty="0">
                <a:latin typeface="Courier 10 Pitch" pitchFamily="1" charset="0"/>
              </a:rPr>
              <a:t>&gt;(</a:t>
            </a:r>
            <a:r>
              <a:rPr lang="en-US" sz="1600" dirty="0" err="1">
                <a:latin typeface="Courier 10 Pitch" pitchFamily="1" charset="0"/>
              </a:rPr>
              <a:t>lp</a:t>
            </a:r>
            <a:r>
              <a:rPr lang="en-US" sz="1600" dirty="0">
                <a:latin typeface="Courier 10 Pitch" pitchFamily="1" charset="0"/>
              </a:rPr>
              <a:t>, </a:t>
            </a:r>
            <a:r>
              <a:rPr lang="en-US" sz="1600" dirty="0" err="1">
                <a:latin typeface="Courier 10 Pitch" pitchFamily="1" charset="0"/>
              </a:rPr>
              <a:t>node_id</a:t>
            </a:r>
            <a:r>
              <a:rPr lang="en-US" sz="1600" dirty="0">
                <a:latin typeface="Courier 10 Pitch" pitchFamily="1" charset="0"/>
              </a:rPr>
              <a:t>, </a:t>
            </a:r>
            <a:r>
              <a:rPr lang="en-US" sz="1600" dirty="0" err="1">
                <a:latin typeface="Courier 10 Pitch" pitchFamily="1" charset="0"/>
              </a:rPr>
              <a:t>m_conf</a:t>
            </a:r>
            <a:r>
              <a:rPr lang="en-US" sz="1600" dirty="0">
                <a:latin typeface="Courier 10 Pitch" pitchFamily="1" charset="0"/>
              </a:rPr>
              <a:t>, </a:t>
            </a:r>
            <a:r>
              <a:rPr lang="en-US" sz="1600" dirty="0" err="1">
                <a:latin typeface="Courier 10 Pitch" pitchFamily="1" charset="0"/>
              </a:rPr>
              <a:t>cpuid</a:t>
            </a:r>
            <a:r>
              <a:rPr lang="en-US" sz="1600" dirty="0">
                <a:latin typeface="Courier 10 Pitch" pitchFamily="1" charset="0"/>
              </a:rPr>
              <a:t>, </a:t>
            </a:r>
            <a:r>
              <a:rPr lang="en-US" sz="1600" dirty="0" err="1">
                <a:latin typeface="Courier 10 Pitch" pitchFamily="1" charset="0"/>
              </a:rPr>
              <a:t>proc_settings</a:t>
            </a:r>
            <a:r>
              <a:rPr lang="en-US" sz="1600" dirty="0">
                <a:latin typeface="Courier 10 Pitch" pitchFamily="1" charset="0"/>
              </a:rPr>
              <a:t>);</a:t>
            </a:r>
          </a:p>
        </p:txBody>
      </p:sp>
      <p:sp>
        <p:nvSpPr>
          <p:cNvPr id="34820" name="Text Box 4"/>
          <p:cNvSpPr txBox="1">
            <a:spLocks/>
          </p:cNvSpPr>
          <p:nvPr/>
        </p:nvSpPr>
        <p:spPr bwMode="auto">
          <a:xfrm>
            <a:off x="1198563" y="3233738"/>
            <a:ext cx="7834313" cy="2374899"/>
          </a:xfrm>
          <a:prstGeom prst="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5104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sz="1600">
                <a:solidFill>
                  <a:srgbClr val="0000FF"/>
                </a:solidFill>
                <a:latin typeface="Courier 10 Pitch" pitchFamily="1" charset="0"/>
              </a:rPr>
              <a:t>//component-decl.h</a:t>
            </a:r>
          </a:p>
          <a:p>
            <a:pPr>
              <a:lnSpc>
                <a:spcPct val="97000"/>
              </a:lnSpc>
            </a:pP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template</a:t>
            </a:r>
            <a:r>
              <a:rPr lang="en-US" sz="1600">
                <a:latin typeface="Courier 10 Pitch" pitchFamily="1" charset="0"/>
              </a:rPr>
              <a:t> &lt;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typename</a:t>
            </a:r>
            <a:r>
              <a:rPr lang="en-US" sz="1600">
                <a:latin typeface="Courier 10 Pitch" pitchFamily="1" charset="0"/>
              </a:rPr>
              <a:t> T&gt;</a:t>
            </a:r>
          </a:p>
          <a:p>
            <a:pPr>
              <a:lnSpc>
                <a:spcPct val="97000"/>
              </a:lnSpc>
            </a:pP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static</a:t>
            </a:r>
            <a:r>
              <a:rPr lang="en-US" sz="1600">
                <a:latin typeface="Courier 10 Pitch" pitchFamily="1" charset="0"/>
              </a:rPr>
              <a:t> CompId_t Create(LpId_t, CompName name=CompName(</a:t>
            </a:r>
            <a:r>
              <a:rPr lang="en-US" sz="1600">
                <a:solidFill>
                  <a:srgbClr val="FF00FF"/>
                </a:solidFill>
                <a:latin typeface="Courier 10 Pitch" pitchFamily="1" charset="0"/>
              </a:rPr>
              <a:t>“none”</a:t>
            </a:r>
            <a:r>
              <a:rPr lang="en-US" sz="1600">
                <a:latin typeface="Courier 10 Pitch" pitchFamily="1" charset="0"/>
              </a:rPr>
              <a:t>));</a:t>
            </a:r>
          </a:p>
          <a:p>
            <a:pPr>
              <a:lnSpc>
                <a:spcPct val="97000"/>
              </a:lnSpc>
            </a:pPr>
            <a:endParaRPr lang="en-US" sz="1600">
              <a:latin typeface="Courier 10 Pitch" pitchFamily="1" charset="0"/>
            </a:endParaRPr>
          </a:p>
          <a:p>
            <a:pPr>
              <a:lnSpc>
                <a:spcPct val="97000"/>
              </a:lnSpc>
            </a:pPr>
            <a:r>
              <a:rPr lang="en-US" sz="1600">
                <a:latin typeface="Courier 10 Pitch" pitchFamily="1" charset="0"/>
              </a:rPr>
              <a:t>...</a:t>
            </a:r>
          </a:p>
          <a:p>
            <a:pPr>
              <a:lnSpc>
                <a:spcPct val="97000"/>
              </a:lnSpc>
            </a:pPr>
            <a:endParaRPr lang="en-US" sz="1600">
              <a:solidFill>
                <a:srgbClr val="008000"/>
              </a:solidFill>
              <a:latin typeface="Courier 10 Pitch" pitchFamily="1" charset="0"/>
            </a:endParaRPr>
          </a:p>
          <a:p>
            <a:pPr>
              <a:lnSpc>
                <a:spcPct val="97000"/>
              </a:lnSpc>
            </a:pP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template</a:t>
            </a:r>
            <a:r>
              <a:rPr lang="en-US" sz="1600">
                <a:latin typeface="Courier 10 Pitch" pitchFamily="1" charset="0"/>
              </a:rPr>
              <a:t> &lt;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typename</a:t>
            </a:r>
            <a:r>
              <a:rPr lang="en-US" sz="1600">
                <a:latin typeface="Courier 10 Pitch" pitchFamily="1" charset="0"/>
              </a:rPr>
              <a:t> T,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typename</a:t>
            </a:r>
            <a:r>
              <a:rPr lang="en-US" sz="1600">
                <a:latin typeface="Courier 10 Pitch" pitchFamily="1" charset="0"/>
              </a:rPr>
              <a:t> T1,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typename</a:t>
            </a:r>
            <a:r>
              <a:rPr lang="en-US" sz="1600">
                <a:latin typeface="Courier 10 Pitch" pitchFamily="1" charset="0"/>
              </a:rPr>
              <a:t> T2,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typename</a:t>
            </a:r>
            <a:r>
              <a:rPr lang="en-US" sz="1600">
                <a:latin typeface="Courier 10 Pitch" pitchFamily="1" charset="0"/>
              </a:rPr>
              <a:t> T3,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typename</a:t>
            </a:r>
            <a:r>
              <a:rPr lang="en-US" sz="1600">
                <a:latin typeface="Courier 10 Pitch" pitchFamily="1" charset="0"/>
              </a:rPr>
              <a:t> T4&gt;</a:t>
            </a:r>
          </a:p>
          <a:p>
            <a:pPr>
              <a:lnSpc>
                <a:spcPct val="97000"/>
              </a:lnSpc>
            </a:pP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static</a:t>
            </a:r>
            <a:r>
              <a:rPr lang="en-US" sz="1600">
                <a:latin typeface="Courier 10 Pitch" pitchFamily="1" charset="0"/>
              </a:rPr>
              <a:t> CompId_t Create(LpId_t,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const</a:t>
            </a:r>
            <a:r>
              <a:rPr lang="en-US" sz="1600">
                <a:latin typeface="Courier 10 Pitch" pitchFamily="1" charset="0"/>
              </a:rPr>
              <a:t> T1&amp;,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const</a:t>
            </a:r>
            <a:r>
              <a:rPr lang="en-US" sz="1600">
                <a:latin typeface="Courier 10 Pitch" pitchFamily="1" charset="0"/>
              </a:rPr>
              <a:t> T2&amp;,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const</a:t>
            </a:r>
            <a:r>
              <a:rPr lang="en-US" sz="1600">
                <a:latin typeface="Courier 10 Pitch" pitchFamily="1" charset="0"/>
              </a:rPr>
              <a:t> T3&amp;,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const</a:t>
            </a:r>
            <a:r>
              <a:rPr lang="en-US" sz="1600">
                <a:latin typeface="Courier 10 Pitch" pitchFamily="1" charset="0"/>
              </a:rPr>
              <a:t> T4&amp;, CompName name=CompName(</a:t>
            </a:r>
            <a:r>
              <a:rPr lang="en-US" sz="1600">
                <a:solidFill>
                  <a:srgbClr val="FF00FF"/>
                </a:solidFill>
                <a:latin typeface="Courier 10 Pitch" pitchFamily="1" charset="0"/>
              </a:rPr>
              <a:t>“none”</a:t>
            </a:r>
            <a:r>
              <a:rPr lang="en-US" sz="1600">
                <a:latin typeface="Courier 10 Pitch" pitchFamily="1" charset="0"/>
              </a:rPr>
              <a:t>));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3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30200"/>
            <a:ext cx="9070975" cy="6254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Kernel Interface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058863"/>
            <a:ext cx="9070975" cy="3287712"/>
          </a:xfrm>
          <a:ln/>
        </p:spPr>
        <p:txBody>
          <a:bodyPr tIns="19404"/>
          <a:lstStyle/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200"/>
              <a:t>Connect components</a:t>
            </a:r>
          </a:p>
          <a:p>
            <a:pPr marL="1295400" lvl="2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200"/>
              <a:t>one-way connection</a:t>
            </a:r>
          </a:p>
          <a:p>
            <a:pPr marL="1295400" lvl="2" indent="-287338"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200"/>
          </a:p>
          <a:p>
            <a:pPr marL="1295400" lvl="2" indent="-287338"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200"/>
          </a:p>
          <a:p>
            <a:pPr marL="1295400" lvl="2" indent="-287338"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200"/>
          </a:p>
          <a:p>
            <a:pPr marL="1295400" lvl="2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200"/>
              <a:t>two-way connection</a:t>
            </a:r>
          </a:p>
        </p:txBody>
      </p:sp>
      <p:sp>
        <p:nvSpPr>
          <p:cNvPr id="35843" name="Text Box 3"/>
          <p:cNvSpPr txBox="1">
            <a:spLocks/>
          </p:cNvSpPr>
          <p:nvPr/>
        </p:nvSpPr>
        <p:spPr bwMode="auto">
          <a:xfrm>
            <a:off x="1287463" y="1924050"/>
            <a:ext cx="8172449" cy="1068388"/>
          </a:xfrm>
          <a:prstGeom prst="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5104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sz="1600">
                <a:solidFill>
                  <a:srgbClr val="0000FF"/>
                </a:solidFill>
                <a:latin typeface="Courier 10 Pitch" pitchFamily="1" charset="0"/>
              </a:rPr>
              <a:t>//manifold-decl.h</a:t>
            </a:r>
          </a:p>
          <a:p>
            <a:pPr>
              <a:lnSpc>
                <a:spcPct val="97000"/>
              </a:lnSpc>
            </a:pP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template</a:t>
            </a:r>
            <a:r>
              <a:rPr lang="en-US" sz="1600">
                <a:latin typeface="Courier 10 Pitch" pitchFamily="1" charset="0"/>
              </a:rPr>
              <a:t>&lt;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typename</a:t>
            </a:r>
            <a:r>
              <a:rPr lang="en-US" sz="1600">
                <a:latin typeface="Courier 10 Pitch" pitchFamily="1" charset="0"/>
              </a:rPr>
              <a:t> T,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typename</a:t>
            </a:r>
            <a:r>
              <a:rPr lang="en-US" sz="1600">
                <a:latin typeface="Courier 10 Pitch" pitchFamily="1" charset="0"/>
              </a:rPr>
              <a:t> T2&gt;</a:t>
            </a:r>
          </a:p>
          <a:p>
            <a:pPr>
              <a:lnSpc>
                <a:spcPct val="97000"/>
              </a:lnSpc>
            </a:pP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static</a:t>
            </a:r>
            <a:r>
              <a:rPr lang="en-US" sz="1600">
                <a:latin typeface="Courier 10 Pitch" pitchFamily="1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void</a:t>
            </a:r>
            <a:r>
              <a:rPr lang="en-US" sz="1600">
                <a:latin typeface="Courier 10 Pitch" pitchFamily="1" charset="0"/>
              </a:rPr>
              <a:t> Connect(CompId_t srcComp,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int</a:t>
            </a:r>
            <a:r>
              <a:rPr lang="en-US" sz="1600">
                <a:latin typeface="Courier 10 Pitch" pitchFamily="1" charset="0"/>
              </a:rPr>
              <a:t> srcIdx, CompId_t dstComp,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int</a:t>
            </a:r>
            <a:r>
              <a:rPr lang="en-US" sz="1600">
                <a:latin typeface="Courier 10 Pitch" pitchFamily="1" charset="0"/>
              </a:rPr>
              <a:t> dstIdx, void (T::*handler)(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int</a:t>
            </a:r>
            <a:r>
              <a:rPr lang="en-US" sz="1600">
                <a:latin typeface="Courier 10 Pitch" pitchFamily="1" charset="0"/>
              </a:rPr>
              <a:t>, T2), Ticks_t latency);</a:t>
            </a:r>
          </a:p>
        </p:txBody>
      </p:sp>
      <p:sp>
        <p:nvSpPr>
          <p:cNvPr id="35844" name="Text Box 4"/>
          <p:cNvSpPr txBox="1">
            <a:spLocks/>
          </p:cNvSpPr>
          <p:nvPr/>
        </p:nvSpPr>
        <p:spPr bwMode="auto">
          <a:xfrm>
            <a:off x="1328738" y="3735388"/>
            <a:ext cx="8304212" cy="1271587"/>
          </a:xfrm>
          <a:prstGeom prst="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5104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sz="1600">
                <a:solidFill>
                  <a:srgbClr val="0000FF"/>
                </a:solidFill>
                <a:latin typeface="Courier 10 Pitch" pitchFamily="1" charset="0"/>
              </a:rPr>
              <a:t>//manifold-decl.h</a:t>
            </a:r>
          </a:p>
          <a:p>
            <a:pPr>
              <a:lnSpc>
                <a:spcPct val="97000"/>
              </a:lnSpc>
            </a:pP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template</a:t>
            </a:r>
            <a:r>
              <a:rPr lang="en-US" sz="1600">
                <a:latin typeface="Courier 10 Pitch" pitchFamily="1" charset="0"/>
              </a:rPr>
              <a:t>&lt;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typename</a:t>
            </a:r>
            <a:r>
              <a:rPr lang="en-US" sz="1600">
                <a:latin typeface="Courier 10 Pitch" pitchFamily="1" charset="0"/>
              </a:rPr>
              <a:t> T,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typename</a:t>
            </a:r>
            <a:r>
              <a:rPr lang="en-US" sz="1600">
                <a:latin typeface="Courier 10 Pitch" pitchFamily="1" charset="0"/>
              </a:rPr>
              <a:t> T2,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typename</a:t>
            </a:r>
            <a:r>
              <a:rPr lang="en-US" sz="1600">
                <a:latin typeface="Courier 10 Pitch" pitchFamily="1" charset="0"/>
              </a:rPr>
              <a:t> U,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typename</a:t>
            </a:r>
            <a:r>
              <a:rPr lang="en-US" sz="1600">
                <a:latin typeface="Courier 10 Pitch" pitchFamily="1" charset="0"/>
              </a:rPr>
              <a:t> U2&gt;</a:t>
            </a:r>
          </a:p>
          <a:p>
            <a:pPr>
              <a:lnSpc>
                <a:spcPct val="97000"/>
              </a:lnSpc>
            </a:pP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static</a:t>
            </a:r>
            <a:r>
              <a:rPr lang="en-US" sz="1600">
                <a:latin typeface="Courier 10 Pitch" pitchFamily="1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void</a:t>
            </a:r>
            <a:r>
              <a:rPr lang="en-US" sz="1600">
                <a:latin typeface="Courier 10 Pitch" pitchFamily="1" charset="0"/>
              </a:rPr>
              <a:t> Connect(CompId_t comp1,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int</a:t>
            </a:r>
            <a:r>
              <a:rPr lang="en-US" sz="1600">
                <a:latin typeface="Courier 10 Pitch" pitchFamily="1" charset="0"/>
              </a:rPr>
              <a:t> idx1, void (T::handler1)(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int</a:t>
            </a:r>
            <a:r>
              <a:rPr lang="en-US" sz="1600">
                <a:latin typeface="Courier 10 Pitch" pitchFamily="1" charset="0"/>
              </a:rPr>
              <a:t>, T2), CompId_t comp2, 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int</a:t>
            </a:r>
            <a:r>
              <a:rPr lang="en-US" sz="1600">
                <a:latin typeface="Courier 10 Pitch" pitchFamily="1" charset="0"/>
              </a:rPr>
              <a:t> idx2, void(U::*handler2)(</a:t>
            </a:r>
            <a:r>
              <a:rPr lang="en-US" sz="1600">
                <a:solidFill>
                  <a:srgbClr val="008000"/>
                </a:solidFill>
                <a:latin typeface="Courier 10 Pitch" pitchFamily="1" charset="0"/>
              </a:rPr>
              <a:t>int</a:t>
            </a:r>
            <a:r>
              <a:rPr lang="en-US" sz="1600">
                <a:latin typeface="Courier 10 Pitch" pitchFamily="1" charset="0"/>
              </a:rPr>
              <a:t>, U2), Clock&amp; clk1, Clock&amp; clk2, Ticks_t latency1, Ticks_t latency2);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5700" y="5464250"/>
            <a:ext cx="4478335" cy="1363586"/>
            <a:chOff x="2041525" y="5715633"/>
            <a:chExt cx="4478335" cy="1363586"/>
          </a:xfrm>
        </p:grpSpPr>
        <p:sp>
          <p:nvSpPr>
            <p:cNvPr id="2" name="Rectangle 1"/>
            <p:cNvSpPr/>
            <p:nvPr/>
          </p:nvSpPr>
          <p:spPr>
            <a:xfrm>
              <a:off x="2041525" y="5715633"/>
              <a:ext cx="1425574" cy="11122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Source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component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94286" y="5715634"/>
              <a:ext cx="1425574" cy="111220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Destination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component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3467099" y="5913437"/>
              <a:ext cx="354013" cy="0"/>
            </a:xfrm>
            <a:prstGeom prst="line">
              <a:avLst/>
            </a:prstGeom>
            <a:noFill/>
            <a:ln w="254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3474718" y="6523037"/>
              <a:ext cx="354013" cy="0"/>
            </a:xfrm>
            <a:prstGeom prst="line">
              <a:avLst/>
            </a:prstGeom>
            <a:noFill/>
            <a:ln w="254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3474718" y="6675437"/>
              <a:ext cx="354013" cy="0"/>
            </a:xfrm>
            <a:prstGeom prst="line">
              <a:avLst/>
            </a:prstGeom>
            <a:noFill/>
            <a:ln w="254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" name="Elbow Connector 5"/>
            <p:cNvCxnSpPr>
              <a:stCxn id="2" idx="3"/>
            </p:cNvCxnSpPr>
            <p:nvPr/>
          </p:nvCxnSpPr>
          <p:spPr bwMode="auto">
            <a:xfrm>
              <a:off x="3467099" y="6271735"/>
              <a:ext cx="1627187" cy="403702"/>
            </a:xfrm>
            <a:prstGeom prst="bentConnector3">
              <a:avLst/>
            </a:prstGeom>
            <a:noFill/>
            <a:ln w="254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3428621" y="5921767"/>
              <a:ext cx="800219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srcIdx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24712" y="6729251"/>
              <a:ext cx="800219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dstIdx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4740273" y="5913437"/>
              <a:ext cx="354013" cy="0"/>
            </a:xfrm>
            <a:prstGeom prst="line">
              <a:avLst/>
            </a:prstGeom>
            <a:noFill/>
            <a:ln w="254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740272" y="6097068"/>
              <a:ext cx="354013" cy="0"/>
            </a:xfrm>
            <a:prstGeom prst="line">
              <a:avLst/>
            </a:prstGeom>
            <a:noFill/>
            <a:ln w="254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740271" y="6271735"/>
              <a:ext cx="354013" cy="0"/>
            </a:xfrm>
            <a:prstGeom prst="line">
              <a:avLst/>
            </a:prstGeom>
            <a:noFill/>
            <a:ln w="254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4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2575"/>
            <a:ext cx="9070975" cy="6254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Kernel Interface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584200" y="1125538"/>
            <a:ext cx="9070975" cy="404812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Clock functions: constructor, Register()</a:t>
            </a:r>
          </a:p>
        </p:txBody>
      </p:sp>
      <p:sp>
        <p:nvSpPr>
          <p:cNvPr id="36867" name="Text Box 3"/>
          <p:cNvSpPr txBox="1">
            <a:spLocks/>
          </p:cNvSpPr>
          <p:nvPr/>
        </p:nvSpPr>
        <p:spPr bwMode="auto">
          <a:xfrm>
            <a:off x="1476375" y="1757363"/>
            <a:ext cx="6688137" cy="1506537"/>
          </a:xfrm>
          <a:prstGeom prst="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5104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sz="1600" dirty="0">
                <a:solidFill>
                  <a:srgbClr val="0000FF"/>
                </a:solidFill>
                <a:latin typeface="Courier 10 Pitch" pitchFamily="1" charset="0"/>
              </a:rPr>
              <a:t>//</a:t>
            </a:r>
            <a:r>
              <a:rPr lang="en-US" sz="1600" dirty="0" err="1">
                <a:solidFill>
                  <a:srgbClr val="0000FF"/>
                </a:solidFill>
                <a:latin typeface="Courier 10 Pitch" pitchFamily="1" charset="0"/>
              </a:rPr>
              <a:t>clock.h</a:t>
            </a:r>
            <a:endParaRPr lang="en-US" sz="1600" dirty="0">
              <a:solidFill>
                <a:srgbClr val="0000FF"/>
              </a:solidFill>
              <a:latin typeface="Courier 10 Pitch" pitchFamily="1" charset="0"/>
            </a:endParaRP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Clock(</a:t>
            </a:r>
            <a:r>
              <a:rPr lang="en-US" sz="1600" dirty="0">
                <a:solidFill>
                  <a:srgbClr val="008000"/>
                </a:solidFill>
                <a:latin typeface="Courier 10 Pitch" pitchFamily="1" charset="0"/>
              </a:rPr>
              <a:t>double</a:t>
            </a:r>
            <a:r>
              <a:rPr lang="en-US" sz="1600" dirty="0">
                <a:latin typeface="Courier 10 Pitch" pitchFamily="1" charset="0"/>
              </a:rPr>
              <a:t> </a:t>
            </a:r>
            <a:r>
              <a:rPr lang="en-US" sz="1600" dirty="0" err="1">
                <a:latin typeface="Courier 10 Pitch" pitchFamily="1" charset="0"/>
              </a:rPr>
              <a:t>freq</a:t>
            </a:r>
            <a:r>
              <a:rPr lang="en-US" sz="1600" dirty="0">
                <a:latin typeface="Courier 10 Pitch" pitchFamily="1" charset="0"/>
              </a:rPr>
              <a:t>);</a:t>
            </a:r>
          </a:p>
          <a:p>
            <a:pPr>
              <a:lnSpc>
                <a:spcPct val="97000"/>
              </a:lnSpc>
            </a:pPr>
            <a:endParaRPr lang="en-US" sz="1600" dirty="0">
              <a:latin typeface="Courier 10 Pitch" pitchFamily="1" charset="0"/>
            </a:endParaRPr>
          </a:p>
          <a:p>
            <a:pPr>
              <a:lnSpc>
                <a:spcPct val="97000"/>
              </a:lnSpc>
            </a:pPr>
            <a:r>
              <a:rPr lang="en-US" sz="1600" dirty="0">
                <a:solidFill>
                  <a:srgbClr val="008000"/>
                </a:solidFill>
                <a:latin typeface="Courier 10 Pitch" pitchFamily="1" charset="0"/>
              </a:rPr>
              <a:t>template</a:t>
            </a:r>
            <a:r>
              <a:rPr lang="en-US" sz="1600" dirty="0">
                <a:latin typeface="Courier 10 Pitch" pitchFamily="1" charset="0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 10 Pitch" pitchFamily="1" charset="0"/>
              </a:rPr>
              <a:t>typename</a:t>
            </a:r>
            <a:r>
              <a:rPr lang="en-US" sz="1600" dirty="0">
                <a:latin typeface="Courier 10 Pitch" pitchFamily="1" charset="0"/>
              </a:rPr>
              <a:t> O&gt;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solidFill>
                  <a:srgbClr val="008000"/>
                </a:solidFill>
                <a:latin typeface="Courier 10 Pitch" pitchFamily="1" charset="0"/>
              </a:rPr>
              <a:t>static</a:t>
            </a:r>
            <a:r>
              <a:rPr lang="en-US" sz="1600" dirty="0">
                <a:latin typeface="Courier 10 Pitch" pitchFamily="1" charset="0"/>
              </a:rPr>
              <a:t> </a:t>
            </a:r>
            <a:r>
              <a:rPr lang="en-US" sz="1600" dirty="0" err="1">
                <a:latin typeface="Courier 10 Pitch" pitchFamily="1" charset="0"/>
              </a:rPr>
              <a:t>tickObjBase</a:t>
            </a:r>
            <a:r>
              <a:rPr lang="en-US" sz="1600" dirty="0">
                <a:latin typeface="Courier 10 Pitch" pitchFamily="1" charset="0"/>
              </a:rPr>
              <a:t>* </a:t>
            </a:r>
            <a:r>
              <a:rPr lang="en-US" sz="1600" b="1" dirty="0">
                <a:latin typeface="Courier 10 Pitch" pitchFamily="1" charset="0"/>
              </a:rPr>
              <a:t>Register</a:t>
            </a:r>
            <a:r>
              <a:rPr lang="en-US" sz="1600" dirty="0">
                <a:latin typeface="Courier 10 Pitch" pitchFamily="1" charset="0"/>
              </a:rPr>
              <a:t>(Clock&amp; </a:t>
            </a:r>
            <a:r>
              <a:rPr lang="en-US" sz="1600" dirty="0" err="1">
                <a:latin typeface="Courier 10 Pitch" pitchFamily="1" charset="0"/>
              </a:rPr>
              <a:t>clk</a:t>
            </a:r>
            <a:r>
              <a:rPr lang="en-US" sz="1600" dirty="0">
                <a:latin typeface="Courier 10 Pitch" pitchFamily="1" charset="0"/>
              </a:rPr>
              <a:t>, O* </a:t>
            </a:r>
            <a:r>
              <a:rPr lang="en-US" sz="1600" dirty="0" err="1">
                <a:latin typeface="Courier 10 Pitch" pitchFamily="1" charset="0"/>
              </a:rPr>
              <a:t>obj</a:t>
            </a:r>
            <a:r>
              <a:rPr lang="en-US" sz="1600" dirty="0">
                <a:latin typeface="Courier 10 Pitch" pitchFamily="1" charset="0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Courier 10 Pitch" pitchFamily="1" charset="0"/>
              </a:rPr>
              <a:t>void</a:t>
            </a:r>
            <a:r>
              <a:rPr lang="en-US" sz="1600" dirty="0">
                <a:latin typeface="Courier 10 Pitch" pitchFamily="1" charset="0"/>
              </a:rPr>
              <a:t> (O::*rising)(</a:t>
            </a:r>
            <a:r>
              <a:rPr lang="en-US" sz="1600" dirty="0">
                <a:solidFill>
                  <a:srgbClr val="008000"/>
                </a:solidFill>
                <a:latin typeface="Courier 10 Pitch" pitchFamily="1" charset="0"/>
              </a:rPr>
              <a:t>void</a:t>
            </a:r>
            <a:r>
              <a:rPr lang="en-US" sz="1600" dirty="0" smtClean="0">
                <a:latin typeface="Courier 10 Pitch" pitchFamily="1" charset="0"/>
              </a:rPr>
              <a:t>)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 </a:t>
            </a:r>
            <a:r>
              <a:rPr lang="en-US" sz="1600" dirty="0" smtClean="0">
                <a:latin typeface="Courier 10 Pitch" pitchFamily="1" charset="0"/>
              </a:rPr>
              <a:t>                                             </a:t>
            </a:r>
            <a:r>
              <a:rPr lang="en-US" sz="1600" dirty="0">
                <a:solidFill>
                  <a:srgbClr val="008000"/>
                </a:solidFill>
                <a:latin typeface="Courier 10 Pitch" pitchFamily="1" charset="0"/>
              </a:rPr>
              <a:t>void</a:t>
            </a:r>
            <a:r>
              <a:rPr lang="en-US" sz="1600" dirty="0">
                <a:latin typeface="Courier 10 Pitch" pitchFamily="1" charset="0"/>
              </a:rPr>
              <a:t> (O::*falling)(</a:t>
            </a:r>
            <a:r>
              <a:rPr lang="en-US" sz="1600" dirty="0">
                <a:solidFill>
                  <a:srgbClr val="008000"/>
                </a:solidFill>
                <a:latin typeface="Courier 10 Pitch" pitchFamily="1" charset="0"/>
              </a:rPr>
              <a:t>void</a:t>
            </a:r>
            <a:r>
              <a:rPr lang="en-US" sz="1600" dirty="0">
                <a:latin typeface="Courier 10 Pitch" pitchFamily="1" charset="0"/>
              </a:rPr>
              <a:t>));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84200" y="3738563"/>
            <a:ext cx="9070975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224" rIns="0" bIns="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en-US" sz="3200"/>
              <a:t>simulation functions</a:t>
            </a:r>
          </a:p>
        </p:txBody>
      </p:sp>
      <p:sp>
        <p:nvSpPr>
          <p:cNvPr id="36869" name="Text Box 5"/>
          <p:cNvSpPr txBox="1">
            <a:spLocks/>
          </p:cNvSpPr>
          <p:nvPr/>
        </p:nvSpPr>
        <p:spPr bwMode="auto">
          <a:xfrm>
            <a:off x="890588" y="4359275"/>
            <a:ext cx="7578724" cy="2452688"/>
          </a:xfrm>
          <a:prstGeom prst="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5104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sz="1600" dirty="0">
                <a:solidFill>
                  <a:srgbClr val="0000FF"/>
                </a:solidFill>
                <a:latin typeface="Courier 10 Pitch" pitchFamily="1" charset="0"/>
              </a:rPr>
              <a:t>//manifold-</a:t>
            </a:r>
            <a:r>
              <a:rPr lang="en-US" sz="1600" dirty="0" err="1">
                <a:solidFill>
                  <a:srgbClr val="0000FF"/>
                </a:solidFill>
                <a:latin typeface="Courier 10 Pitch" pitchFamily="1" charset="0"/>
              </a:rPr>
              <a:t>decl.h</a:t>
            </a:r>
            <a:endParaRPr lang="en-US" sz="1600" dirty="0">
              <a:solidFill>
                <a:srgbClr val="0000FF"/>
              </a:solidFill>
              <a:latin typeface="Courier 10 Pitch" pitchFamily="1" charset="0"/>
            </a:endParaRPr>
          </a:p>
          <a:p>
            <a:pPr>
              <a:lnSpc>
                <a:spcPct val="97000"/>
              </a:lnSpc>
            </a:pPr>
            <a:r>
              <a:rPr lang="en-US" sz="1600" dirty="0">
                <a:solidFill>
                  <a:srgbClr val="008000"/>
                </a:solidFill>
                <a:latin typeface="Courier 10 Pitch" pitchFamily="1" charset="0"/>
              </a:rPr>
              <a:t>static void </a:t>
            </a:r>
            <a:r>
              <a:rPr lang="en-US" sz="1600" b="1" dirty="0" err="1">
                <a:latin typeface="Courier 10 Pitch" pitchFamily="1" charset="0"/>
              </a:rPr>
              <a:t>Init</a:t>
            </a:r>
            <a:r>
              <a:rPr lang="en-US" sz="1600" dirty="0">
                <a:latin typeface="Courier 10 Pitch" pitchFamily="1" charset="0"/>
              </a:rPr>
              <a:t>(</a:t>
            </a:r>
            <a:r>
              <a:rPr lang="en-US" sz="1600" dirty="0" err="1">
                <a:solidFill>
                  <a:srgbClr val="008000"/>
                </a:solidFill>
                <a:latin typeface="Courier 10 Pitch" pitchFamily="1" charset="0"/>
              </a:rPr>
              <a:t>int</a:t>
            </a:r>
            <a:r>
              <a:rPr lang="en-US" sz="1600" dirty="0">
                <a:latin typeface="Courier 10 Pitch" pitchFamily="1" charset="0"/>
              </a:rPr>
              <a:t> </a:t>
            </a:r>
            <a:r>
              <a:rPr lang="en-US" sz="1600" dirty="0" err="1">
                <a:latin typeface="Courier 10 Pitch" pitchFamily="1" charset="0"/>
              </a:rPr>
              <a:t>argc</a:t>
            </a:r>
            <a:r>
              <a:rPr lang="en-US" sz="1600" dirty="0">
                <a:latin typeface="Courier 10 Pitch" pitchFamily="1" charset="0"/>
              </a:rPr>
              <a:t>, char**</a:t>
            </a:r>
            <a:r>
              <a:rPr lang="en-US" sz="1600" dirty="0" err="1">
                <a:latin typeface="Courier 10 Pitch" pitchFamily="1" charset="0"/>
              </a:rPr>
              <a:t>argv</a:t>
            </a:r>
            <a:r>
              <a:rPr lang="en-US" sz="1600" dirty="0">
                <a:latin typeface="Courier 10 Pitch" pitchFamily="1" charset="0"/>
              </a:rPr>
              <a:t>, </a:t>
            </a:r>
            <a:r>
              <a:rPr lang="en-US" sz="1600" dirty="0" err="1">
                <a:latin typeface="Courier 10 Pitch" pitchFamily="1" charset="0"/>
              </a:rPr>
              <a:t>SchedulerType</a:t>
            </a:r>
            <a:r>
              <a:rPr lang="en-US" sz="1600" dirty="0">
                <a:latin typeface="Courier 10 Pitch" pitchFamily="1" charset="0"/>
              </a:rPr>
              <a:t>=TICKED, </a:t>
            </a:r>
            <a:endParaRPr lang="en-US" sz="1600" dirty="0" smtClean="0">
              <a:latin typeface="Courier 10 Pitch" pitchFamily="1" charset="0"/>
            </a:endParaRP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 </a:t>
            </a:r>
            <a:r>
              <a:rPr lang="en-US" sz="1600" dirty="0" smtClean="0">
                <a:latin typeface="Courier 10 Pitch" pitchFamily="1" charset="0"/>
              </a:rPr>
              <a:t>                     </a:t>
            </a:r>
            <a:r>
              <a:rPr lang="en-US" sz="1600" dirty="0" err="1" smtClean="0">
                <a:latin typeface="Courier 10 Pitch" pitchFamily="1" charset="0"/>
              </a:rPr>
              <a:t>SyncAlg</a:t>
            </a:r>
            <a:r>
              <a:rPr lang="en-US" sz="1600" dirty="0">
                <a:latin typeface="Courier 10 Pitch" pitchFamily="1" charset="0"/>
              </a:rPr>
              <a:t>::</a:t>
            </a:r>
            <a:r>
              <a:rPr lang="en-US" sz="1600" dirty="0" err="1">
                <a:latin typeface="Courier 10 Pitch" pitchFamily="1" charset="0"/>
              </a:rPr>
              <a:t>SyncAlgType_t</a:t>
            </a:r>
            <a:r>
              <a:rPr lang="en-US" sz="1600" dirty="0">
                <a:latin typeface="Courier 10 Pitch" pitchFamily="1" charset="0"/>
              </a:rPr>
              <a:t> </a:t>
            </a:r>
            <a:r>
              <a:rPr lang="en-US" sz="1600" dirty="0" err="1">
                <a:latin typeface="Courier 10 Pitch" pitchFamily="1" charset="0"/>
              </a:rPr>
              <a:t>syncAlg</a:t>
            </a:r>
            <a:r>
              <a:rPr lang="en-US" sz="1600" dirty="0">
                <a:latin typeface="Courier 10 Pitch" pitchFamily="1" charset="0"/>
              </a:rPr>
              <a:t>=</a:t>
            </a:r>
            <a:r>
              <a:rPr lang="en-US" sz="1600" dirty="0" err="1">
                <a:latin typeface="Courier 10 Pitch" pitchFamily="1" charset="0"/>
              </a:rPr>
              <a:t>SyncAlg</a:t>
            </a:r>
            <a:r>
              <a:rPr lang="en-US" sz="1600" dirty="0">
                <a:latin typeface="Courier 10 Pitch" pitchFamily="1" charset="0"/>
              </a:rPr>
              <a:t>::SA_CMB_OPT_TICK</a:t>
            </a:r>
            <a:r>
              <a:rPr lang="en-US" sz="1600" dirty="0" smtClean="0">
                <a:latin typeface="Courier 10 Pitch" pitchFamily="1" charset="0"/>
              </a:rPr>
              <a:t>,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 </a:t>
            </a:r>
            <a:r>
              <a:rPr lang="en-US" sz="1600" dirty="0" smtClean="0">
                <a:latin typeface="Courier 10 Pitch" pitchFamily="1" charset="0"/>
              </a:rPr>
              <a:t>                     </a:t>
            </a:r>
            <a:r>
              <a:rPr lang="en-US" sz="1600" dirty="0" err="1">
                <a:latin typeface="Courier 10 Pitch" pitchFamily="1" charset="0"/>
              </a:rPr>
              <a:t>Lookahead</a:t>
            </a:r>
            <a:r>
              <a:rPr lang="en-US" sz="1600" dirty="0">
                <a:latin typeface="Courier 10 Pitch" pitchFamily="1" charset="0"/>
              </a:rPr>
              <a:t>::</a:t>
            </a:r>
            <a:r>
              <a:rPr lang="en-US" sz="1600" dirty="0" err="1">
                <a:latin typeface="Courier 10 Pitch" pitchFamily="1" charset="0"/>
              </a:rPr>
              <a:t>LookaheadType_t</a:t>
            </a:r>
            <a:r>
              <a:rPr lang="en-US" sz="1600" dirty="0">
                <a:latin typeface="Courier 10 Pitch" pitchFamily="1" charset="0"/>
              </a:rPr>
              <a:t> la=</a:t>
            </a:r>
            <a:r>
              <a:rPr lang="en-US" sz="1600" dirty="0" err="1">
                <a:latin typeface="Courier 10 Pitch" pitchFamily="1" charset="0"/>
              </a:rPr>
              <a:t>Lookahead</a:t>
            </a:r>
            <a:r>
              <a:rPr lang="en-US" sz="1600" dirty="0">
                <a:latin typeface="Courier 10 Pitch" pitchFamily="1" charset="0"/>
              </a:rPr>
              <a:t>::LA_GLOBAL);</a:t>
            </a:r>
          </a:p>
          <a:p>
            <a:pPr>
              <a:lnSpc>
                <a:spcPct val="97000"/>
              </a:lnSpc>
            </a:pPr>
            <a:endParaRPr lang="en-US" sz="1600" dirty="0">
              <a:latin typeface="Courier 10 Pitch" pitchFamily="1" charset="0"/>
            </a:endParaRPr>
          </a:p>
          <a:p>
            <a:pPr>
              <a:lnSpc>
                <a:spcPct val="97000"/>
              </a:lnSpc>
            </a:pPr>
            <a:r>
              <a:rPr lang="en-US" sz="1600" dirty="0">
                <a:solidFill>
                  <a:srgbClr val="008000"/>
                </a:solidFill>
                <a:latin typeface="Courier 10 Pitch" pitchFamily="1" charset="0"/>
              </a:rPr>
              <a:t>static</a:t>
            </a:r>
            <a:r>
              <a:rPr lang="en-US" sz="1600" dirty="0">
                <a:latin typeface="Courier 10 Pitch" pitchFamily="1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10 Pitch" pitchFamily="1" charset="0"/>
              </a:rPr>
              <a:t>void</a:t>
            </a:r>
            <a:r>
              <a:rPr lang="en-US" sz="1600" dirty="0">
                <a:latin typeface="Courier 10 Pitch" pitchFamily="1" charset="0"/>
              </a:rPr>
              <a:t> </a:t>
            </a:r>
            <a:r>
              <a:rPr lang="en-US" sz="1600" b="1" dirty="0">
                <a:latin typeface="Courier 10 Pitch" pitchFamily="1" charset="0"/>
              </a:rPr>
              <a:t>Finalize</a:t>
            </a:r>
            <a:r>
              <a:rPr lang="en-US" sz="1600" dirty="0">
                <a:latin typeface="Courier 10 Pitch" pitchFamily="1" charset="0"/>
              </a:rPr>
              <a:t>();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latin typeface="Courier 10 Pitch" pitchFamily="1" charset="0"/>
              </a:rPr>
              <a:t> </a:t>
            </a:r>
          </a:p>
          <a:p>
            <a:pPr>
              <a:lnSpc>
                <a:spcPct val="97000"/>
              </a:lnSpc>
            </a:pPr>
            <a:r>
              <a:rPr lang="en-US" sz="1600" dirty="0">
                <a:solidFill>
                  <a:srgbClr val="008000"/>
                </a:solidFill>
                <a:latin typeface="Courier 10 Pitch" pitchFamily="1" charset="0"/>
              </a:rPr>
              <a:t>static void</a:t>
            </a:r>
            <a:r>
              <a:rPr lang="en-US" sz="1600" dirty="0">
                <a:latin typeface="Courier 10 Pitch" pitchFamily="1" charset="0"/>
              </a:rPr>
              <a:t> </a:t>
            </a:r>
            <a:r>
              <a:rPr lang="en-US" sz="1600" b="1" dirty="0" err="1">
                <a:latin typeface="Courier 10 Pitch" pitchFamily="1" charset="0"/>
              </a:rPr>
              <a:t>StopAt</a:t>
            </a:r>
            <a:r>
              <a:rPr lang="en-US" sz="1600" dirty="0">
                <a:latin typeface="Courier 10 Pitch" pitchFamily="1" charset="0"/>
              </a:rPr>
              <a:t>(</a:t>
            </a:r>
            <a:r>
              <a:rPr lang="en-US" sz="1600" dirty="0" err="1">
                <a:latin typeface="Courier 10 Pitch" pitchFamily="1" charset="0"/>
              </a:rPr>
              <a:t>Ticks_t</a:t>
            </a:r>
            <a:r>
              <a:rPr lang="en-US" sz="1600" dirty="0">
                <a:latin typeface="Courier 10 Pitch" pitchFamily="1" charset="0"/>
              </a:rPr>
              <a:t> stop);</a:t>
            </a:r>
          </a:p>
          <a:p>
            <a:pPr>
              <a:lnSpc>
                <a:spcPct val="97000"/>
              </a:lnSpc>
            </a:pPr>
            <a:endParaRPr lang="en-US" sz="1600" dirty="0">
              <a:latin typeface="Courier 10 Pitch" pitchFamily="1" charset="0"/>
            </a:endParaRPr>
          </a:p>
          <a:p>
            <a:pPr>
              <a:lnSpc>
                <a:spcPct val="97000"/>
              </a:lnSpc>
            </a:pPr>
            <a:r>
              <a:rPr lang="en-US" sz="1600" dirty="0">
                <a:solidFill>
                  <a:srgbClr val="008000"/>
                </a:solidFill>
                <a:latin typeface="Courier 10 Pitch" pitchFamily="1" charset="0"/>
              </a:rPr>
              <a:t>static void</a:t>
            </a:r>
            <a:r>
              <a:rPr lang="en-US" sz="1600" dirty="0">
                <a:latin typeface="Courier 10 Pitch" pitchFamily="1" charset="0"/>
              </a:rPr>
              <a:t> </a:t>
            </a:r>
            <a:r>
              <a:rPr lang="en-US" sz="1600" b="1" dirty="0">
                <a:latin typeface="Courier 10 Pitch" pitchFamily="1" charset="0"/>
              </a:rPr>
              <a:t>Run</a:t>
            </a:r>
            <a:r>
              <a:rPr lang="en-US" sz="1600" dirty="0">
                <a:latin typeface="Courier 10 Pitch" pitchFamily="1" charset="0"/>
              </a:rPr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5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528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/>
              <a:t>Simulator Construction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Steps for building a simulation program</a:t>
            </a:r>
          </a:p>
          <a:p>
            <a:pPr marL="863600" lvl="1" indent="-323850">
              <a:spcBef>
                <a:spcPts val="1200"/>
              </a:spcBef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Call </a:t>
            </a:r>
            <a:r>
              <a:rPr lang="en-US" dirty="0">
                <a:latin typeface="Courier 10 Pitch" pitchFamily="1" charset="0"/>
              </a:rPr>
              <a:t>Manifold::</a:t>
            </a:r>
            <a:r>
              <a:rPr lang="en-US" dirty="0" err="1">
                <a:latin typeface="Courier 10 Pitch" pitchFamily="1" charset="0"/>
              </a:rPr>
              <a:t>Init</a:t>
            </a:r>
            <a:r>
              <a:rPr lang="en-US" dirty="0">
                <a:latin typeface="Courier 10 Pitch" pitchFamily="1" charset="0"/>
              </a:rPr>
              <a:t>()</a:t>
            </a:r>
          </a:p>
          <a:p>
            <a:pPr marL="863600" lvl="1" indent="-323850">
              <a:spcBef>
                <a:spcPts val="1200"/>
              </a:spcBef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Build system model: </a:t>
            </a:r>
            <a:r>
              <a:rPr lang="en-US" dirty="0">
                <a:latin typeface="Courier 10 Pitch" pitchFamily="1" charset="0"/>
              </a:rPr>
              <a:t>Clock()</a:t>
            </a:r>
            <a:r>
              <a:rPr lang="en-US" dirty="0"/>
              <a:t>; </a:t>
            </a:r>
            <a:r>
              <a:rPr lang="en-US" dirty="0">
                <a:latin typeface="Courier 10 Pitch" pitchFamily="1" charset="0"/>
              </a:rPr>
              <a:t>Create()</a:t>
            </a:r>
            <a:r>
              <a:rPr lang="en-US" dirty="0"/>
              <a:t>, </a:t>
            </a:r>
            <a:r>
              <a:rPr lang="en-US" dirty="0">
                <a:latin typeface="Courier 10 Pitch" pitchFamily="1" charset="0"/>
              </a:rPr>
              <a:t>Connect()</a:t>
            </a:r>
            <a:r>
              <a:rPr lang="en-US" dirty="0"/>
              <a:t>, </a:t>
            </a:r>
            <a:r>
              <a:rPr lang="en-US" dirty="0">
                <a:latin typeface="Courier 10 Pitch" pitchFamily="1" charset="0"/>
              </a:rPr>
              <a:t>Register()</a:t>
            </a:r>
          </a:p>
          <a:p>
            <a:pPr marL="863600" lvl="1" indent="-323850">
              <a:spcBef>
                <a:spcPts val="1200"/>
              </a:spcBef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Set simulation stop time: </a:t>
            </a:r>
            <a:r>
              <a:rPr lang="en-US" dirty="0" err="1">
                <a:latin typeface="Courier 10 Pitch" pitchFamily="1" charset="0"/>
              </a:rPr>
              <a:t>StopAt</a:t>
            </a:r>
            <a:r>
              <a:rPr lang="en-US" dirty="0">
                <a:latin typeface="Courier 10 Pitch" pitchFamily="1" charset="0"/>
              </a:rPr>
              <a:t>()</a:t>
            </a:r>
          </a:p>
          <a:p>
            <a:pPr marL="863600" lvl="1" indent="-323850">
              <a:spcBef>
                <a:spcPts val="1200"/>
              </a:spcBef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Call </a:t>
            </a:r>
            <a:r>
              <a:rPr lang="en-US" dirty="0">
                <a:latin typeface="Courier 10 Pitch" pitchFamily="1" charset="0"/>
              </a:rPr>
              <a:t>Manifold::Run()</a:t>
            </a:r>
          </a:p>
          <a:p>
            <a:pPr marL="863600" lvl="1" indent="-323850">
              <a:spcBef>
                <a:spcPts val="1200"/>
              </a:spcBef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Call </a:t>
            </a:r>
            <a:r>
              <a:rPr lang="en-US" dirty="0">
                <a:latin typeface="Courier 10 Pitch" pitchFamily="1" charset="0"/>
              </a:rPr>
              <a:t>Manifold::Finalize()</a:t>
            </a:r>
          </a:p>
          <a:p>
            <a:pPr marL="863600" lvl="1" indent="-323850">
              <a:spcBef>
                <a:spcPts val="1200"/>
              </a:spcBef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Print out statistics: </a:t>
            </a:r>
            <a:r>
              <a:rPr lang="en-US" dirty="0" err="1">
                <a:latin typeface="Courier 10 Pitch" pitchFamily="1" charset="0"/>
              </a:rPr>
              <a:t>print_stats</a:t>
            </a:r>
            <a:r>
              <a:rPr lang="en-US" dirty="0">
                <a:latin typeface="Courier 10 Pitch" pitchFamily="1" charset="0"/>
              </a:rPr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6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75" y="1562683"/>
            <a:ext cx="9382331" cy="221715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Each component collects its own statistics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 convention for printing stats is: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print_stats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ostream</a:t>
            </a:r>
            <a:r>
              <a:rPr lang="en-US" dirty="0" smtClean="0"/>
              <a:t>&amp;);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7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Example </a:t>
            </a:r>
            <a:r>
              <a:rPr lang="en-US" dirty="0" smtClean="0"/>
              <a:t>Simulators</a:t>
            </a:r>
            <a:endParaRPr lang="en-US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544512" y="1341437"/>
            <a:ext cx="9070975" cy="4989513"/>
          </a:xfrm>
          <a:ln/>
        </p:spPr>
        <p:txBody>
          <a:bodyPr/>
          <a:lstStyle/>
          <a:p>
            <a:r>
              <a:rPr lang="en-US" dirty="0" smtClean="0"/>
              <a:t>Simulator 1:</a:t>
            </a:r>
          </a:p>
          <a:p>
            <a:pPr lvl="1"/>
            <a:r>
              <a:rPr lang="en-US" dirty="0" smtClean="0"/>
              <a:t>For demo purposes only</a:t>
            </a:r>
          </a:p>
          <a:p>
            <a:pPr lvl="1"/>
            <a:r>
              <a:rPr lang="en-US" dirty="0" smtClean="0"/>
              <a:t>Builds a 2-core system</a:t>
            </a:r>
          </a:p>
          <a:p>
            <a:pPr lvl="2"/>
            <a:r>
              <a:rPr lang="en-US" dirty="0" smtClean="0"/>
              <a:t>2 </a:t>
            </a:r>
            <a:r>
              <a:rPr lang="en-US" dirty="0" err="1" smtClean="0"/>
              <a:t>Zesto</a:t>
            </a:r>
            <a:r>
              <a:rPr lang="en-US" dirty="0" smtClean="0"/>
              <a:t> cores</a:t>
            </a:r>
          </a:p>
          <a:p>
            <a:pPr lvl="2"/>
            <a:r>
              <a:rPr lang="en-US" dirty="0" smtClean="0"/>
              <a:t>MCP cache</a:t>
            </a:r>
          </a:p>
          <a:p>
            <a:pPr lvl="2"/>
            <a:r>
              <a:rPr lang="en-US" dirty="0" smtClean="0"/>
              <a:t>Iris(2x2 torus)</a:t>
            </a:r>
          </a:p>
          <a:p>
            <a:pPr lvl="2"/>
            <a:r>
              <a:rPr lang="en-US" dirty="0" err="1" smtClean="0"/>
              <a:t>CaffDRAM</a:t>
            </a:r>
            <a:endParaRPr lang="en-US" dirty="0" smtClean="0"/>
          </a:p>
          <a:p>
            <a:pPr lvl="1"/>
            <a:r>
              <a:rPr lang="en-US" dirty="0" smtClean="0"/>
              <a:t>Runs sequential or parallel (3 LPs) simulation</a:t>
            </a:r>
          </a:p>
          <a:p>
            <a:pPr marL="377978" lvl="1" indent="0">
              <a:buNone/>
            </a:pPr>
            <a:endParaRPr lang="en-US" dirty="0" smtClean="0"/>
          </a:p>
          <a:p>
            <a:r>
              <a:rPr lang="en-US" dirty="0" smtClean="0"/>
              <a:t>Simulator 2:</a:t>
            </a:r>
          </a:p>
          <a:p>
            <a:pPr lvl="1"/>
            <a:r>
              <a:rPr lang="en-US" dirty="0" smtClean="0"/>
              <a:t>Part of software distribution</a:t>
            </a:r>
          </a:p>
          <a:p>
            <a:pPr lvl="1"/>
            <a:r>
              <a:rPr lang="en-US" dirty="0" smtClean="0"/>
              <a:t>3 programs: work with </a:t>
            </a:r>
            <a:r>
              <a:rPr lang="en-US" dirty="0" err="1" smtClean="0"/>
              <a:t>Qsim</a:t>
            </a:r>
            <a:r>
              <a:rPr lang="en-US" dirty="0" smtClean="0"/>
              <a:t> server, </a:t>
            </a:r>
            <a:r>
              <a:rPr lang="en-US" dirty="0" err="1" smtClean="0"/>
              <a:t>Qsim</a:t>
            </a:r>
            <a:r>
              <a:rPr lang="en-US" dirty="0" smtClean="0"/>
              <a:t> lib, and traces, respectively</a:t>
            </a:r>
          </a:p>
          <a:p>
            <a:pPr lvl="1"/>
            <a:r>
              <a:rPr lang="en-US" dirty="0" smtClean="0"/>
              <a:t>Core model can be replaced with one-line change to configure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8</a:t>
            </a:fld>
            <a:endParaRPr lang="en-US">
              <a:solidFill>
                <a:srgbClr val="E5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75" y="1562683"/>
            <a:ext cx="9382331" cy="336015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16, 32, 64-core CMP models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2, 4, 8 memory controllers, respectively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5x4, 6x6, 9x8 torus, respectively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rgbClr val="FF0000"/>
                </a:solidFill>
              </a:rPr>
              <a:t>Host</a:t>
            </a:r>
            <a:r>
              <a:rPr lang="en-US" dirty="0" smtClean="0"/>
              <a:t>: Linux cluster; each node has 2 Intel Xeon X5670 6-core CPUs with 24 h/w threads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13, 22, 40 h/w threads used by the simulator on 1, 2, 3 nodes, respectively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200 Million simulated cycles in region of interest (ROI)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Saved boot state and fast forward to ROI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9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lance">
  <a:themeElements>
    <a:clrScheme name="Balance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336699"/>
      </a:accent1>
      <a:accent2>
        <a:srgbClr val="00B000"/>
      </a:accent2>
      <a:accent3>
        <a:srgbClr val="ACB3C1"/>
      </a:accent3>
      <a:accent4>
        <a:srgbClr val="DADADA"/>
      </a:accent4>
      <a:accent5>
        <a:srgbClr val="ADB8CA"/>
      </a:accent5>
      <a:accent6>
        <a:srgbClr val="009F00"/>
      </a:accent6>
      <a:hlink>
        <a:srgbClr val="00CCFF"/>
      </a:hlink>
      <a:folHlink>
        <a:srgbClr val="B5FFFB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rgbClr val="080808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6221</TotalTime>
  <Words>1069</Words>
  <Application>Microsoft Office PowerPoint</Application>
  <PresentationFormat>Custom</PresentationFormat>
  <Paragraphs>446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1_Balance</vt:lpstr>
      <vt:lpstr>Building and Running Parallel Simulations</vt:lpstr>
      <vt:lpstr>Building and Running Parallel Simulations</vt:lpstr>
      <vt:lpstr>Kernel Interface</vt:lpstr>
      <vt:lpstr>Kernel Interface</vt:lpstr>
      <vt:lpstr>Kernel Interface</vt:lpstr>
      <vt:lpstr>Simulator Construction</vt:lpstr>
      <vt:lpstr>Logs and Statistics</vt:lpstr>
      <vt:lpstr>Example Simulators</vt:lpstr>
      <vt:lpstr>Sample Results: Setup</vt:lpstr>
      <vt:lpstr>Sample Results: Simulation Time in Minutes</vt:lpstr>
      <vt:lpstr>Sample Results: Simulation in KIPS</vt:lpstr>
      <vt:lpstr>Sample Results: KIPS per Hardware Thread</vt:lpstr>
      <vt:lpstr>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Parallel Simulation of Multicore Systems with Manifold</dc:title>
  <dc:creator>jwang</dc:creator>
  <cp:lastModifiedBy>CASL</cp:lastModifiedBy>
  <cp:revision>164</cp:revision>
  <cp:lastPrinted>1601-01-01T00:00:00Z</cp:lastPrinted>
  <dcterms:created xsi:type="dcterms:W3CDTF">2013-10-13T20:20:40Z</dcterms:created>
  <dcterms:modified xsi:type="dcterms:W3CDTF">2013-12-08T05:20:34Z</dcterms:modified>
</cp:coreProperties>
</file>