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38"/>
  </p:notesMasterIdLst>
  <p:sldIdLst>
    <p:sldId id="332" r:id="rId3"/>
    <p:sldId id="296" r:id="rId4"/>
    <p:sldId id="338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35" r:id="rId19"/>
    <p:sldId id="311" r:id="rId20"/>
    <p:sldId id="310" r:id="rId21"/>
    <p:sldId id="312" r:id="rId22"/>
    <p:sldId id="336" r:id="rId23"/>
    <p:sldId id="340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39" r:id="rId36"/>
    <p:sldId id="341" r:id="rId37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FF66"/>
    <a:srgbClr val="FFCC66"/>
    <a:srgbClr val="FF6666"/>
    <a:srgbClr val="008000"/>
    <a:srgbClr val="CCFF66"/>
    <a:srgbClr val="CCDCEE"/>
    <a:srgbClr val="004080"/>
    <a:srgbClr val="4C4C4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5" autoAdjust="0"/>
    <p:restoredTop sz="98883" autoAdjust="0"/>
  </p:normalViewPr>
  <p:slideViewPr>
    <p:cSldViewPr>
      <p:cViewPr>
        <p:scale>
          <a:sx n="80" d="100"/>
          <a:sy n="80" d="100"/>
        </p:scale>
        <p:origin x="-1064" y="-21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B717951B-8CFE-4F77-B6EE-CC51BEF17A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29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6"/>
          <p:cNvSpPr txBox="1">
            <a:spLocks noChangeArrowheads="1"/>
          </p:cNvSpPr>
          <p:nvPr userDrawn="1"/>
        </p:nvSpPr>
        <p:spPr bwMode="auto">
          <a:xfrm>
            <a:off x="745547" y="4768545"/>
            <a:ext cx="8530029" cy="871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</a:pPr>
            <a:endParaRPr lang="en-US" sz="2000" i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ＭＳ Ｐゴシック" charset="-128"/>
            </a:endParaRPr>
          </a:p>
          <a:p>
            <a:pPr defTabSz="914400"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sz="2000">
              <a:solidFill>
                <a:srgbClr val="FFFFFF"/>
              </a:solidFill>
              <a:latin typeface="Tahoma" pitchFamily="34" charset="0"/>
              <a:ea typeface="ＭＳ Ｐゴシック" charset="-128"/>
            </a:endParaRPr>
          </a:p>
        </p:txBody>
      </p:sp>
      <p:pic>
        <p:nvPicPr>
          <p:cNvPr id="6" name="Picture 98" descr="coe-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4706" y="5844049"/>
            <a:ext cx="3314706" cy="94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0"/>
          <p:cNvSpPr>
            <a:spLocks noGrp="1" noChangeArrowheads="1"/>
          </p:cNvSpPr>
          <p:nvPr>
            <p:ph type="ctrTitle"/>
          </p:nvPr>
        </p:nvSpPr>
        <p:spPr>
          <a:xfrm>
            <a:off x="390275" y="3069368"/>
            <a:ext cx="9214321" cy="671971"/>
          </a:xfrm>
        </p:spPr>
        <p:txBody>
          <a:bodyPr anchorCtr="1">
            <a:spAutoFit/>
          </a:bodyPr>
          <a:lstStyle>
            <a:lvl1pPr algn="ctr">
              <a:defRPr sz="37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577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24" y="246740"/>
            <a:ext cx="9373581" cy="104470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75" y="1562683"/>
            <a:ext cx="9382331" cy="535477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15341" y="7298937"/>
            <a:ext cx="427026" cy="23449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F1C7716-A23E-4FED-BCBC-DE78F5A51459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98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0460" y="246740"/>
            <a:ext cx="2345145" cy="667071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75" y="246740"/>
            <a:ext cx="6869175" cy="66707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15341" y="7298937"/>
            <a:ext cx="427026" cy="23449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177B074-621D-407B-8869-C84D2D885BFD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423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0"/>
            <a:ext cx="8568531" cy="1620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6"/>
            <a:ext cx="7056438" cy="1931917"/>
          </a:xfrm>
        </p:spPr>
        <p:txBody>
          <a:bodyPr/>
          <a:lstStyle>
            <a:lvl1pPr marL="0" indent="0" algn="ctr">
              <a:buNone/>
              <a:defRPr/>
            </a:lvl1pPr>
            <a:lvl2pPr marL="503972" indent="0" algn="ctr">
              <a:buNone/>
              <a:defRPr/>
            </a:lvl2pPr>
            <a:lvl3pPr marL="1007943" indent="0" algn="ctr">
              <a:buNone/>
              <a:defRPr/>
            </a:lvl3pPr>
            <a:lvl4pPr marL="1511915" indent="0" algn="ctr">
              <a:buNone/>
              <a:defRPr/>
            </a:lvl4pPr>
            <a:lvl5pPr marL="2015886" indent="0" algn="ctr">
              <a:buNone/>
              <a:defRPr/>
            </a:lvl5pPr>
            <a:lvl6pPr marL="2519858" indent="0" algn="ctr">
              <a:buNone/>
              <a:defRPr/>
            </a:lvl6pPr>
            <a:lvl7pPr marL="3023829" indent="0" algn="ctr">
              <a:buNone/>
              <a:defRPr/>
            </a:lvl7pPr>
            <a:lvl8pPr marL="3527801" indent="0" algn="ctr">
              <a:buNone/>
              <a:defRPr/>
            </a:lvl8pPr>
            <a:lvl9pPr marL="403177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7B4459-A1BD-431F-96F5-B567F9D93236}" type="slidenum">
              <a:rPr lang="en-US">
                <a:latin typeface="Tahoma"/>
              </a:rPr>
              <a:pPr/>
              <a:t>‹#›</a:t>
            </a:fld>
            <a:endParaRPr lang="en-US"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90036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21" y="419983"/>
            <a:ext cx="9370081" cy="57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74" y="1175950"/>
            <a:ext cx="9378831" cy="5578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5DE7AC2-0506-4DEF-A7DA-904970E776DA}" type="slidenum">
              <a:rPr lang="en-US">
                <a:latin typeface="Tahoma"/>
              </a:rPr>
              <a:pPr/>
              <a:t>‹#›</a:t>
            </a:fld>
            <a:endParaRPr lang="en-US"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43204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0"/>
            </a:lvl1pPr>
            <a:lvl2pPr marL="503972" indent="0">
              <a:buNone/>
              <a:defRPr sz="2000"/>
            </a:lvl2pPr>
            <a:lvl3pPr marL="1007943" indent="0">
              <a:buNone/>
              <a:defRPr sz="1800"/>
            </a:lvl3pPr>
            <a:lvl4pPr marL="1511915" indent="0">
              <a:buNone/>
              <a:defRPr sz="1500"/>
            </a:lvl4pPr>
            <a:lvl5pPr marL="2015886" indent="0">
              <a:buNone/>
              <a:defRPr sz="1500"/>
            </a:lvl5pPr>
            <a:lvl6pPr marL="2519858" indent="0">
              <a:buNone/>
              <a:defRPr sz="1500"/>
            </a:lvl6pPr>
            <a:lvl7pPr marL="3023829" indent="0">
              <a:buNone/>
              <a:defRPr sz="1500"/>
            </a:lvl7pPr>
            <a:lvl8pPr marL="3527801" indent="0">
              <a:buNone/>
              <a:defRPr sz="1500"/>
            </a:lvl8pPr>
            <a:lvl9pPr marL="4031772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E26C7AC-EABA-436A-8B94-482B374EDA50}" type="slidenum">
              <a:rPr lang="en-US">
                <a:latin typeface="Tahoma"/>
              </a:rPr>
              <a:pPr/>
              <a:t>‹#›</a:t>
            </a:fld>
            <a:endParaRPr lang="en-US"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76715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274" y="1763924"/>
            <a:ext cx="4604535" cy="4990785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5819" y="1763924"/>
            <a:ext cx="4606286" cy="4990785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C5D71AD-1974-4479-BC85-C65E52D941D3}" type="slidenum">
              <a:rPr lang="en-US">
                <a:latin typeface="Tahoma"/>
              </a:rPr>
              <a:pPr/>
              <a:t>‹#›</a:t>
            </a:fld>
            <a:endParaRPr lang="en-US"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34638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091B52-B715-43D6-B35A-D4B008F274C4}" type="slidenum">
              <a:rPr lang="en-US">
                <a:latin typeface="Tahoma"/>
              </a:rPr>
              <a:pPr/>
              <a:t>‹#›</a:t>
            </a:fld>
            <a:endParaRPr lang="en-US"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48232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BC48AC9-D4D1-4B89-8525-C06672C5DB03}" type="slidenum">
              <a:rPr lang="en-US">
                <a:latin typeface="Tahoma"/>
              </a:rPr>
              <a:pPr/>
              <a:t>‹#›</a:t>
            </a:fld>
            <a:endParaRPr lang="en-US"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62663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D221C5C-F070-4E54-9629-872014EF74C1}" type="slidenum">
              <a:rPr lang="en-US">
                <a:latin typeface="Tahoma"/>
              </a:rPr>
              <a:pPr/>
              <a:t>‹#›</a:t>
            </a:fld>
            <a:endParaRPr lang="en-US"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5398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3AAC81D-5E3A-4571-BDB4-4875194063DB}" type="slidenum">
              <a:rPr lang="en-US">
                <a:latin typeface="Tahoma"/>
              </a:rPr>
              <a:pPr/>
              <a:t>‹#›</a:t>
            </a:fld>
            <a:endParaRPr lang="en-US"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5247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8524" y="246740"/>
            <a:ext cx="9373581" cy="1044705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3275" y="1562683"/>
            <a:ext cx="9382331" cy="5354770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9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39299" y="7265987"/>
            <a:ext cx="392113" cy="234490"/>
          </a:xfrm>
          <a:ln/>
        </p:spPr>
        <p:txBody>
          <a:bodyPr/>
          <a:lstStyle>
            <a:lvl1pPr>
              <a:defRPr/>
            </a:lvl1pPr>
          </a:lstStyle>
          <a:p>
            <a:fld id="{5789DB3D-6D36-41B1-B5D6-2DA40B15D957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64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1B0760E-4105-4366-8FD5-4EE54DD4FDDC}" type="slidenum">
              <a:rPr lang="en-US">
                <a:latin typeface="Tahoma"/>
              </a:rPr>
              <a:pPr/>
              <a:t>‹#›</a:t>
            </a:fld>
            <a:endParaRPr lang="en-US"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697217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8524" y="246740"/>
            <a:ext cx="9373581" cy="1044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75" y="1562683"/>
            <a:ext cx="9382331" cy="53547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39299" y="7265987"/>
            <a:ext cx="392113" cy="234490"/>
          </a:xfrm>
          <a:ln/>
        </p:spPr>
        <p:txBody>
          <a:bodyPr/>
          <a:lstStyle>
            <a:lvl1pPr>
              <a:defRPr/>
            </a:lvl1pPr>
          </a:lstStyle>
          <a:p>
            <a:fld id="{7F1C7716-A23E-4FED-BCBC-DE78F5A51459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14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itle 1"/>
          <p:cNvSpPr>
            <a:spLocks noGrp="1"/>
          </p:cNvSpPr>
          <p:nvPr>
            <p:ph type="title" orient="vert"/>
          </p:nvPr>
        </p:nvSpPr>
        <p:spPr>
          <a:xfrm>
            <a:off x="7420460" y="246740"/>
            <a:ext cx="2345145" cy="6670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75" y="246740"/>
            <a:ext cx="6869175" cy="6670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9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39299" y="7265987"/>
            <a:ext cx="392113" cy="234490"/>
          </a:xfrm>
          <a:ln/>
        </p:spPr>
        <p:txBody>
          <a:bodyPr/>
          <a:lstStyle>
            <a:lvl1pPr>
              <a:defRPr/>
            </a:lvl1pPr>
          </a:lstStyle>
          <a:p>
            <a:fld id="{6177B074-621D-407B-8869-C84D2D885BFD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98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0"/>
            </a:lvl1pPr>
            <a:lvl2pPr marL="503972" indent="0">
              <a:buNone/>
              <a:defRPr sz="2000"/>
            </a:lvl2pPr>
            <a:lvl3pPr marL="1007943" indent="0">
              <a:buNone/>
              <a:defRPr sz="1800"/>
            </a:lvl3pPr>
            <a:lvl4pPr marL="1511915" indent="0">
              <a:buNone/>
              <a:defRPr sz="1500"/>
            </a:lvl4pPr>
            <a:lvl5pPr marL="2015886" indent="0">
              <a:buNone/>
              <a:defRPr sz="1500"/>
            </a:lvl5pPr>
            <a:lvl6pPr marL="2519858" indent="0">
              <a:buNone/>
              <a:defRPr sz="1500"/>
            </a:lvl6pPr>
            <a:lvl7pPr marL="3023829" indent="0">
              <a:buNone/>
              <a:defRPr sz="1500"/>
            </a:lvl7pPr>
            <a:lvl8pPr marL="3527801" indent="0">
              <a:buNone/>
              <a:defRPr sz="1500"/>
            </a:lvl8pPr>
            <a:lvl9pPr marL="4031772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9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39299" y="7265987"/>
            <a:ext cx="392113" cy="234490"/>
          </a:xfrm>
          <a:ln/>
        </p:spPr>
        <p:txBody>
          <a:bodyPr/>
          <a:lstStyle>
            <a:lvl1pPr>
              <a:defRPr/>
            </a:lvl1pPr>
          </a:lstStyle>
          <a:p>
            <a:fld id="{A4EDFFBC-B96E-4EAC-8CEB-87D62222C7F4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68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8524" y="246740"/>
            <a:ext cx="9373581" cy="1044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383274" y="1562683"/>
            <a:ext cx="4606286" cy="535477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5157571" y="1562683"/>
            <a:ext cx="4608035" cy="535477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39299" y="7265987"/>
            <a:ext cx="392113" cy="234490"/>
          </a:xfrm>
          <a:ln/>
        </p:spPr>
        <p:txBody>
          <a:bodyPr/>
          <a:lstStyle>
            <a:lvl1pPr>
              <a:defRPr/>
            </a:lvl1pPr>
          </a:lstStyle>
          <a:p>
            <a:fld id="{84AFF7D5-ED32-469E-AE03-B2BE430A2C76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01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Rectangle 9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39299" y="7265987"/>
            <a:ext cx="392113" cy="234490"/>
          </a:xfrm>
          <a:ln/>
        </p:spPr>
        <p:txBody>
          <a:bodyPr/>
          <a:lstStyle>
            <a:lvl1pPr>
              <a:defRPr/>
            </a:lvl1pPr>
          </a:lstStyle>
          <a:p>
            <a:fld id="{B86151CC-9FFB-45BB-85D5-86C032FD1458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02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8524" y="246740"/>
            <a:ext cx="9373581" cy="1044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9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39299" y="7265987"/>
            <a:ext cx="392113" cy="234490"/>
          </a:xfrm>
          <a:ln/>
        </p:spPr>
        <p:txBody>
          <a:bodyPr/>
          <a:lstStyle>
            <a:lvl1pPr>
              <a:defRPr/>
            </a:lvl1pPr>
          </a:lstStyle>
          <a:p>
            <a:fld id="{749B7D15-C262-4ED0-9E5E-CF4A35BB834D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8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39299" y="7265987"/>
            <a:ext cx="392113" cy="234490"/>
          </a:xfrm>
          <a:ln/>
        </p:spPr>
        <p:txBody>
          <a:bodyPr/>
          <a:lstStyle>
            <a:lvl1pPr>
              <a:defRPr/>
            </a:lvl1pPr>
          </a:lstStyle>
          <a:p>
            <a:fld id="{5898E247-B1FD-4E10-A830-90BE8839EAFA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59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9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39299" y="7265987"/>
            <a:ext cx="392113" cy="234490"/>
          </a:xfrm>
          <a:ln/>
        </p:spPr>
        <p:txBody>
          <a:bodyPr/>
          <a:lstStyle>
            <a:lvl1pPr>
              <a:defRPr/>
            </a:lvl1pPr>
          </a:lstStyle>
          <a:p>
            <a:fld id="{AA831090-283B-4803-B6E6-2392E23CA510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74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9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39299" y="7265987"/>
            <a:ext cx="392113" cy="234490"/>
          </a:xfrm>
          <a:ln/>
        </p:spPr>
        <p:txBody>
          <a:bodyPr/>
          <a:lstStyle>
            <a:lvl1pPr>
              <a:defRPr/>
            </a:lvl1pPr>
          </a:lstStyle>
          <a:p>
            <a:fld id="{13FF867D-4FC8-4C6E-BAA9-48BEA6027CB2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97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388524" y="246740"/>
            <a:ext cx="9373581" cy="104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5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3275" y="1562683"/>
            <a:ext cx="9382331" cy="535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6" name="Rectangle 151"/>
          <p:cNvSpPr>
            <a:spLocks noChangeArrowheads="1"/>
          </p:cNvSpPr>
          <p:nvPr userDrawn="1"/>
        </p:nvSpPr>
        <p:spPr bwMode="auto">
          <a:xfrm>
            <a:off x="8713791" y="7302437"/>
            <a:ext cx="1366834" cy="257238"/>
          </a:xfrm>
          <a:prstGeom prst="rect">
            <a:avLst/>
          </a:prstGeom>
          <a:solidFill>
            <a:srgbClr val="366AA4"/>
          </a:solidFill>
          <a:ln w="9525">
            <a:noFill/>
            <a:miter lim="800000"/>
            <a:headEnd/>
            <a:tailEnd/>
          </a:ln>
          <a:effectLst>
            <a:outerShdw blurRad="63500" dist="12700" algn="ctr" rotWithShape="0">
              <a:srgbClr val="000000">
                <a:alpha val="74998"/>
              </a:srgbClr>
            </a:outerShdw>
          </a:effectLst>
        </p:spPr>
        <p:txBody>
          <a:bodyPr wrap="none" lIns="100794" tIns="50397" rIns="100794" bIns="50397" anchor="ctr"/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sz="13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17" name="Rectangle 157"/>
          <p:cNvSpPr>
            <a:spLocks noChangeArrowheads="1"/>
          </p:cNvSpPr>
          <p:nvPr userDrawn="1"/>
        </p:nvSpPr>
        <p:spPr bwMode="auto">
          <a:xfrm>
            <a:off x="0" y="7302437"/>
            <a:ext cx="8722541" cy="257238"/>
          </a:xfrm>
          <a:prstGeom prst="rect">
            <a:avLst/>
          </a:prstGeom>
          <a:gradFill rotWithShape="1">
            <a:gsLst>
              <a:gs pos="0">
                <a:srgbClr val="002448">
                  <a:gamma/>
                  <a:shade val="46275"/>
                  <a:invGamma/>
                </a:srgbClr>
              </a:gs>
              <a:gs pos="100000">
                <a:srgbClr val="002448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sz="13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18" name="Rectangle 159"/>
          <p:cNvSpPr>
            <a:spLocks noChangeArrowheads="1"/>
          </p:cNvSpPr>
          <p:nvPr userDrawn="1"/>
        </p:nvSpPr>
        <p:spPr bwMode="auto">
          <a:xfrm>
            <a:off x="11112" y="7326936"/>
            <a:ext cx="6884873" cy="2248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pPr algn="l" defTabSz="91440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sz="800" dirty="0">
                <a:solidFill>
                  <a:srgbClr val="E5FFFF"/>
                </a:solidFill>
                <a:ea typeface="ＭＳ Ｐゴシック" charset="-128"/>
              </a:rPr>
              <a:t>SCHOOL OF ELECTRICAL AND COMPUTER ENGINEERING | </a:t>
            </a:r>
            <a:r>
              <a:rPr lang="en-US" sz="800" dirty="0" smtClean="0">
                <a:solidFill>
                  <a:srgbClr val="E5FFFF"/>
                </a:solidFill>
                <a:ea typeface="ＭＳ Ｐゴシック" charset="-128"/>
              </a:rPr>
              <a:t>SCHOOL</a:t>
            </a:r>
            <a:r>
              <a:rPr lang="en-US" sz="800" baseline="0" dirty="0" smtClean="0">
                <a:solidFill>
                  <a:srgbClr val="E5FFFF"/>
                </a:solidFill>
                <a:ea typeface="ＭＳ Ｐゴシック" charset="-128"/>
              </a:rPr>
              <a:t> OF COMPUTER SCIENCE | </a:t>
            </a:r>
            <a:r>
              <a:rPr lang="en-US" sz="800" dirty="0" smtClean="0">
                <a:solidFill>
                  <a:srgbClr val="E5FFFF"/>
                </a:solidFill>
                <a:ea typeface="ＭＳ Ｐゴシック" charset="-128"/>
              </a:rPr>
              <a:t>GEORGIA </a:t>
            </a:r>
            <a:r>
              <a:rPr lang="en-US" sz="800" dirty="0">
                <a:solidFill>
                  <a:srgbClr val="E5FFFF"/>
                </a:solidFill>
                <a:ea typeface="ＭＳ Ｐゴシック" charset="-128"/>
              </a:rPr>
              <a:t>INSTITUTE OF TECHNOLOGY</a:t>
            </a:r>
          </a:p>
        </p:txBody>
      </p:sp>
      <p:sp>
        <p:nvSpPr>
          <p:cNvPr id="19" name="Rectangle 160"/>
          <p:cNvSpPr>
            <a:spLocks noChangeArrowheads="1"/>
          </p:cNvSpPr>
          <p:nvPr userDrawn="1"/>
        </p:nvSpPr>
        <p:spPr bwMode="auto">
          <a:xfrm>
            <a:off x="0" y="1"/>
            <a:ext cx="10080625" cy="255489"/>
          </a:xfrm>
          <a:prstGeom prst="rect">
            <a:avLst/>
          </a:prstGeom>
          <a:gradFill rotWithShape="1">
            <a:gsLst>
              <a:gs pos="0">
                <a:srgbClr val="002448"/>
              </a:gs>
              <a:gs pos="100000">
                <a:schemeClr val="bg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sz="13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20" name="Rectangle 9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9299" y="7265987"/>
            <a:ext cx="392113" cy="23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0397" rIns="0" bIns="5039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b="1">
                <a:solidFill>
                  <a:srgbClr val="FFFFFF"/>
                </a:solidFill>
              </a:defRPr>
            </a:lvl1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fld id="{6D5DE730-85A1-43BF-B6EE-EC72C0E83D27}" type="slidenum">
              <a:rPr lang="en-US" smtClean="0">
                <a:latin typeface="Tahoma" pitchFamily="34" charset="0"/>
                <a:ea typeface="ＭＳ Ｐゴシック" charset="-128"/>
              </a:rPr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en-US" dirty="0">
              <a:latin typeface="Tahoma" pitchFamily="34" charset="0"/>
              <a:ea typeface="ＭＳ Ｐゴシック" charset="-128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8774112" y="7297737"/>
            <a:ext cx="847282" cy="237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</a:rPr>
              <a:t>MANIFOLD</a:t>
            </a:r>
          </a:p>
        </p:txBody>
      </p:sp>
    </p:spTree>
    <p:extLst>
      <p:ext uri="{BB962C8B-B14F-4D97-AF65-F5344CB8AC3E}">
        <p14:creationId xmlns:p14="http://schemas.microsoft.com/office/powerpoint/2010/main" val="273367762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/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5pPr>
      <a:lvl6pPr marL="503972" algn="l" rtl="0" fontAlgn="base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194240" indent="-19424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 sz="2600">
          <a:solidFill>
            <a:srgbClr val="080808"/>
          </a:solidFill>
          <a:effectLst/>
          <a:latin typeface="+mn-lt"/>
          <a:ea typeface="ＭＳ Ｐゴシック" charset="-128"/>
          <a:cs typeface="+mn-cs"/>
        </a:defRPr>
      </a:lvl1pPr>
      <a:lvl2pPr marL="572218" indent="-194240" algn="l" rtl="0" eaLnBrk="0" fontAlgn="base" hangingPunct="0">
        <a:spcBef>
          <a:spcPct val="20000"/>
        </a:spcBef>
        <a:spcAft>
          <a:spcPct val="0"/>
        </a:spcAft>
        <a:buClr>
          <a:srgbClr val="002448"/>
        </a:buClr>
        <a:buSzPct val="65000"/>
        <a:buFont typeface="Wingdings" pitchFamily="2" charset="2"/>
        <a:buChar char="n"/>
        <a:defRPr sz="2200">
          <a:solidFill>
            <a:srgbClr val="080808"/>
          </a:solidFill>
          <a:effectLst/>
          <a:latin typeface="+mn-lt"/>
          <a:ea typeface="ＭＳ Ｐゴシック" charset="-128"/>
        </a:defRPr>
      </a:lvl2pPr>
      <a:lvl3pPr marL="950197" indent="-19424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/>
          <a:latin typeface="+mn-lt"/>
          <a:ea typeface="ＭＳ Ｐゴシック" charset="-128"/>
        </a:defRPr>
      </a:lvl3pPr>
      <a:lvl4pPr marL="1328176" indent="-19424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/>
          <a:latin typeface="+mn-lt"/>
          <a:ea typeface="ＭＳ Ｐゴシック" charset="-128"/>
        </a:defRPr>
      </a:lvl4pPr>
      <a:lvl5pPr marL="1637908" indent="-18374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/>
          <a:latin typeface="+mn-lt"/>
          <a:ea typeface="ＭＳ Ｐゴシック" charset="-128"/>
        </a:defRPr>
      </a:lvl5pPr>
      <a:lvl6pPr marL="2141879" indent="-183740" algn="l" rtl="0" fontAlgn="base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645851" indent="-183740" algn="l" rtl="0" fontAlgn="base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149822" indent="-183740" algn="l" rtl="0" fontAlgn="base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653794" indent="-183740" algn="l" rtl="0" fontAlgn="base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525" y="521478"/>
            <a:ext cx="9370081" cy="1041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3274" y="1763924"/>
            <a:ext cx="9378831" cy="49907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713791" y="7302437"/>
            <a:ext cx="1366834" cy="257238"/>
          </a:xfrm>
          <a:prstGeom prst="rect">
            <a:avLst/>
          </a:prstGeom>
          <a:solidFill>
            <a:srgbClr val="366AA4"/>
          </a:solidFill>
          <a:ln w="9525">
            <a:noFill/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 defTabSz="503972" eaLnBrk="0">
              <a:lnSpc>
                <a:spcPct val="100000"/>
              </a:lnSpc>
              <a:buClr>
                <a:srgbClr val="080808"/>
              </a:buClr>
              <a:buFont typeface="Tahoma" charset="0"/>
              <a:buNone/>
            </a:pPr>
            <a:endParaRPr lang="en-US" sz="1300">
              <a:solidFill>
                <a:srgbClr val="000000"/>
              </a:solidFill>
              <a:latin typeface="Ariel" charset="0"/>
              <a:ea typeface="ＭＳ Ｐゴシック" charset="-128"/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811795" y="7360182"/>
            <a:ext cx="680794" cy="199493"/>
            <a:chOff x="7315200" y="5867400"/>
            <a:chExt cx="617539" cy="180976"/>
          </a:xfrm>
        </p:grpSpPr>
        <p:sp>
          <p:nvSpPr>
            <p:cNvPr id="1029" name="AutoShape 5"/>
            <p:cNvSpPr>
              <a:spLocks noChangeArrowheads="1"/>
            </p:cNvSpPr>
            <p:nvPr/>
          </p:nvSpPr>
          <p:spPr bwMode="auto">
            <a:xfrm>
              <a:off x="7315200" y="5868988"/>
              <a:ext cx="153988" cy="177801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330 w 394"/>
                <a:gd name="T5" fmla="*/ 403 h 436"/>
                <a:gd name="T6" fmla="*/ 267 w 394"/>
                <a:gd name="T7" fmla="*/ 424 h 436"/>
                <a:gd name="T8" fmla="*/ 218 w 394"/>
                <a:gd name="T9" fmla="*/ 433 h 436"/>
                <a:gd name="T10" fmla="*/ 182 w 394"/>
                <a:gd name="T11" fmla="*/ 436 h 436"/>
                <a:gd name="T12" fmla="*/ 143 w 394"/>
                <a:gd name="T13" fmla="*/ 433 h 436"/>
                <a:gd name="T14" fmla="*/ 116 w 394"/>
                <a:gd name="T15" fmla="*/ 426 h 436"/>
                <a:gd name="T16" fmla="*/ 85 w 394"/>
                <a:gd name="T17" fmla="*/ 412 h 436"/>
                <a:gd name="T18" fmla="*/ 50 w 394"/>
                <a:gd name="T19" fmla="*/ 385 h 436"/>
                <a:gd name="T20" fmla="*/ 29 w 394"/>
                <a:gd name="T21" fmla="*/ 357 h 436"/>
                <a:gd name="T22" fmla="*/ 17 w 394"/>
                <a:gd name="T23" fmla="*/ 333 h 436"/>
                <a:gd name="T24" fmla="*/ 5 w 394"/>
                <a:gd name="T25" fmla="*/ 286 h 436"/>
                <a:gd name="T26" fmla="*/ 2 w 394"/>
                <a:gd name="T27" fmla="*/ 230 h 436"/>
                <a:gd name="T28" fmla="*/ 8 w 394"/>
                <a:gd name="T29" fmla="*/ 178 h 436"/>
                <a:gd name="T30" fmla="*/ 23 w 394"/>
                <a:gd name="T31" fmla="*/ 131 h 436"/>
                <a:gd name="T32" fmla="*/ 38 w 394"/>
                <a:gd name="T33" fmla="*/ 100 h 436"/>
                <a:gd name="T34" fmla="*/ 59 w 394"/>
                <a:gd name="T35" fmla="*/ 73 h 436"/>
                <a:gd name="T36" fmla="*/ 86 w 394"/>
                <a:gd name="T37" fmla="*/ 48 h 436"/>
                <a:gd name="T38" fmla="*/ 125 w 394"/>
                <a:gd name="T39" fmla="*/ 24 h 436"/>
                <a:gd name="T40" fmla="*/ 173 w 394"/>
                <a:gd name="T41" fmla="*/ 9 h 436"/>
                <a:gd name="T42" fmla="*/ 212 w 394"/>
                <a:gd name="T43" fmla="*/ 2 h 436"/>
                <a:gd name="T44" fmla="*/ 256 w 394"/>
                <a:gd name="T45" fmla="*/ 0 h 436"/>
                <a:gd name="T46" fmla="*/ 300 w 394"/>
                <a:gd name="T47" fmla="*/ 3 h 436"/>
                <a:gd name="T48" fmla="*/ 334 w 394"/>
                <a:gd name="T49" fmla="*/ 11 h 436"/>
                <a:gd name="T50" fmla="*/ 361 w 394"/>
                <a:gd name="T51" fmla="*/ 26 h 436"/>
                <a:gd name="T52" fmla="*/ 381 w 394"/>
                <a:gd name="T53" fmla="*/ 47 h 436"/>
                <a:gd name="T54" fmla="*/ 390 w 394"/>
                <a:gd name="T55" fmla="*/ 64 h 436"/>
                <a:gd name="T56" fmla="*/ 364 w 394"/>
                <a:gd name="T57" fmla="*/ 116 h 436"/>
                <a:gd name="T58" fmla="*/ 322 w 394"/>
                <a:gd name="T59" fmla="*/ 145 h 436"/>
                <a:gd name="T60" fmla="*/ 319 w 394"/>
                <a:gd name="T61" fmla="*/ 112 h 436"/>
                <a:gd name="T62" fmla="*/ 312 w 394"/>
                <a:gd name="T63" fmla="*/ 82 h 436"/>
                <a:gd name="T64" fmla="*/ 297 w 394"/>
                <a:gd name="T65" fmla="*/ 54 h 436"/>
                <a:gd name="T66" fmla="*/ 277 w 394"/>
                <a:gd name="T67" fmla="*/ 35 h 436"/>
                <a:gd name="T68" fmla="*/ 252 w 394"/>
                <a:gd name="T69" fmla="*/ 26 h 436"/>
                <a:gd name="T70" fmla="*/ 218 w 394"/>
                <a:gd name="T71" fmla="*/ 24 h 436"/>
                <a:gd name="T72" fmla="*/ 199 w 394"/>
                <a:gd name="T73" fmla="*/ 29 h 436"/>
                <a:gd name="T74" fmla="*/ 181 w 394"/>
                <a:gd name="T75" fmla="*/ 36 h 436"/>
                <a:gd name="T76" fmla="*/ 160 w 394"/>
                <a:gd name="T77" fmla="*/ 53 h 436"/>
                <a:gd name="T78" fmla="*/ 133 w 394"/>
                <a:gd name="T79" fmla="*/ 88 h 436"/>
                <a:gd name="T80" fmla="*/ 116 w 394"/>
                <a:gd name="T81" fmla="*/ 134 h 436"/>
                <a:gd name="T82" fmla="*/ 107 w 394"/>
                <a:gd name="T83" fmla="*/ 190 h 436"/>
                <a:gd name="T84" fmla="*/ 109 w 394"/>
                <a:gd name="T85" fmla="*/ 250 h 436"/>
                <a:gd name="T86" fmla="*/ 122 w 394"/>
                <a:gd name="T87" fmla="*/ 301 h 436"/>
                <a:gd name="T88" fmla="*/ 133 w 394"/>
                <a:gd name="T89" fmla="*/ 324 h 436"/>
                <a:gd name="T90" fmla="*/ 145 w 394"/>
                <a:gd name="T91" fmla="*/ 343 h 436"/>
                <a:gd name="T92" fmla="*/ 167 w 394"/>
                <a:gd name="T93" fmla="*/ 364 h 436"/>
                <a:gd name="T94" fmla="*/ 191 w 394"/>
                <a:gd name="T95" fmla="*/ 379 h 436"/>
                <a:gd name="T96" fmla="*/ 236 w 394"/>
                <a:gd name="T97" fmla="*/ 390 h 436"/>
                <a:gd name="T98" fmla="*/ 280 w 394"/>
                <a:gd name="T99" fmla="*/ 388 h 436"/>
                <a:gd name="T100" fmla="*/ 343 w 394"/>
                <a:gd name="T101" fmla="*/ 372 h 436"/>
                <a:gd name="T102" fmla="*/ 381 w 394"/>
                <a:gd name="T103" fmla="*/ 378 h 436"/>
                <a:gd name="T104" fmla="*/ 0 w 394"/>
                <a:gd name="T105" fmla="*/ 0 h 436"/>
                <a:gd name="T106" fmla="*/ 394 w 394"/>
                <a:gd name="T107" fmla="*/ 436 h 436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T104" t="T105" r="T106" b="T107"/>
              <a:pathLst>
                <a:path w="394" h="436">
                  <a:moveTo>
                    <a:pt x="381" y="378"/>
                  </a:moveTo>
                  <a:lnTo>
                    <a:pt x="355" y="391"/>
                  </a:lnTo>
                  <a:lnTo>
                    <a:pt x="330" y="403"/>
                  </a:lnTo>
                  <a:lnTo>
                    <a:pt x="304" y="412"/>
                  </a:lnTo>
                  <a:lnTo>
                    <a:pt x="279" y="421"/>
                  </a:lnTo>
                  <a:lnTo>
                    <a:pt x="267" y="424"/>
                  </a:lnTo>
                  <a:lnTo>
                    <a:pt x="255" y="427"/>
                  </a:lnTo>
                  <a:lnTo>
                    <a:pt x="230" y="432"/>
                  </a:lnTo>
                  <a:lnTo>
                    <a:pt x="218" y="433"/>
                  </a:lnTo>
                  <a:lnTo>
                    <a:pt x="206" y="435"/>
                  </a:lnTo>
                  <a:lnTo>
                    <a:pt x="194" y="436"/>
                  </a:lnTo>
                  <a:lnTo>
                    <a:pt x="182" y="436"/>
                  </a:lnTo>
                  <a:lnTo>
                    <a:pt x="163" y="435"/>
                  </a:lnTo>
                  <a:lnTo>
                    <a:pt x="152" y="435"/>
                  </a:lnTo>
                  <a:lnTo>
                    <a:pt x="143" y="433"/>
                  </a:lnTo>
                  <a:lnTo>
                    <a:pt x="134" y="432"/>
                  </a:lnTo>
                  <a:lnTo>
                    <a:pt x="125" y="429"/>
                  </a:lnTo>
                  <a:lnTo>
                    <a:pt x="116" y="426"/>
                  </a:lnTo>
                  <a:lnTo>
                    <a:pt x="107" y="423"/>
                  </a:lnTo>
                  <a:lnTo>
                    <a:pt x="92" y="415"/>
                  </a:lnTo>
                  <a:lnTo>
                    <a:pt x="85" y="412"/>
                  </a:lnTo>
                  <a:lnTo>
                    <a:pt x="77" y="408"/>
                  </a:lnTo>
                  <a:lnTo>
                    <a:pt x="62" y="397"/>
                  </a:lnTo>
                  <a:lnTo>
                    <a:pt x="50" y="385"/>
                  </a:lnTo>
                  <a:lnTo>
                    <a:pt x="44" y="378"/>
                  </a:lnTo>
                  <a:lnTo>
                    <a:pt x="38" y="372"/>
                  </a:lnTo>
                  <a:lnTo>
                    <a:pt x="29" y="357"/>
                  </a:lnTo>
                  <a:lnTo>
                    <a:pt x="24" y="349"/>
                  </a:lnTo>
                  <a:lnTo>
                    <a:pt x="20" y="340"/>
                  </a:lnTo>
                  <a:lnTo>
                    <a:pt x="17" y="333"/>
                  </a:lnTo>
                  <a:lnTo>
                    <a:pt x="14" y="324"/>
                  </a:lnTo>
                  <a:lnTo>
                    <a:pt x="8" y="306"/>
                  </a:lnTo>
                  <a:lnTo>
                    <a:pt x="5" y="286"/>
                  </a:lnTo>
                  <a:lnTo>
                    <a:pt x="2" y="267"/>
                  </a:lnTo>
                  <a:lnTo>
                    <a:pt x="0" y="245"/>
                  </a:lnTo>
                  <a:lnTo>
                    <a:pt x="2" y="230"/>
                  </a:lnTo>
                  <a:lnTo>
                    <a:pt x="2" y="217"/>
                  </a:lnTo>
                  <a:lnTo>
                    <a:pt x="5" y="190"/>
                  </a:lnTo>
                  <a:lnTo>
                    <a:pt x="8" y="178"/>
                  </a:lnTo>
                  <a:lnTo>
                    <a:pt x="11" y="164"/>
                  </a:lnTo>
                  <a:lnTo>
                    <a:pt x="18" y="142"/>
                  </a:lnTo>
                  <a:lnTo>
                    <a:pt x="23" y="131"/>
                  </a:lnTo>
                  <a:lnTo>
                    <a:pt x="27" y="119"/>
                  </a:lnTo>
                  <a:lnTo>
                    <a:pt x="32" y="110"/>
                  </a:lnTo>
                  <a:lnTo>
                    <a:pt x="38" y="100"/>
                  </a:lnTo>
                  <a:lnTo>
                    <a:pt x="46" y="91"/>
                  </a:lnTo>
                  <a:lnTo>
                    <a:pt x="52" y="82"/>
                  </a:lnTo>
                  <a:lnTo>
                    <a:pt x="59" y="73"/>
                  </a:lnTo>
                  <a:lnTo>
                    <a:pt x="68" y="65"/>
                  </a:lnTo>
                  <a:lnTo>
                    <a:pt x="77" y="56"/>
                  </a:lnTo>
                  <a:lnTo>
                    <a:pt x="86" y="48"/>
                  </a:lnTo>
                  <a:lnTo>
                    <a:pt x="104" y="36"/>
                  </a:lnTo>
                  <a:lnTo>
                    <a:pt x="115" y="30"/>
                  </a:lnTo>
                  <a:lnTo>
                    <a:pt x="125" y="24"/>
                  </a:lnTo>
                  <a:lnTo>
                    <a:pt x="137" y="20"/>
                  </a:lnTo>
                  <a:lnTo>
                    <a:pt x="148" y="15"/>
                  </a:lnTo>
                  <a:lnTo>
                    <a:pt x="173" y="9"/>
                  </a:lnTo>
                  <a:lnTo>
                    <a:pt x="185" y="6"/>
                  </a:lnTo>
                  <a:lnTo>
                    <a:pt x="199" y="3"/>
                  </a:lnTo>
                  <a:lnTo>
                    <a:pt x="212" y="2"/>
                  </a:lnTo>
                  <a:lnTo>
                    <a:pt x="226" y="0"/>
                  </a:lnTo>
                  <a:lnTo>
                    <a:pt x="241" y="0"/>
                  </a:lnTo>
                  <a:lnTo>
                    <a:pt x="256" y="0"/>
                  </a:lnTo>
                  <a:lnTo>
                    <a:pt x="271" y="0"/>
                  </a:lnTo>
                  <a:lnTo>
                    <a:pt x="286" y="2"/>
                  </a:lnTo>
                  <a:lnTo>
                    <a:pt x="300" y="3"/>
                  </a:lnTo>
                  <a:lnTo>
                    <a:pt x="312" y="5"/>
                  </a:lnTo>
                  <a:lnTo>
                    <a:pt x="324" y="8"/>
                  </a:lnTo>
                  <a:lnTo>
                    <a:pt x="334" y="11"/>
                  </a:lnTo>
                  <a:lnTo>
                    <a:pt x="345" y="15"/>
                  </a:lnTo>
                  <a:lnTo>
                    <a:pt x="354" y="20"/>
                  </a:lnTo>
                  <a:lnTo>
                    <a:pt x="361" y="26"/>
                  </a:lnTo>
                  <a:lnTo>
                    <a:pt x="369" y="32"/>
                  </a:lnTo>
                  <a:lnTo>
                    <a:pt x="375" y="39"/>
                  </a:lnTo>
                  <a:lnTo>
                    <a:pt x="381" y="47"/>
                  </a:lnTo>
                  <a:lnTo>
                    <a:pt x="384" y="51"/>
                  </a:lnTo>
                  <a:lnTo>
                    <a:pt x="385" y="54"/>
                  </a:lnTo>
                  <a:lnTo>
                    <a:pt x="390" y="64"/>
                  </a:lnTo>
                  <a:lnTo>
                    <a:pt x="393" y="74"/>
                  </a:lnTo>
                  <a:lnTo>
                    <a:pt x="394" y="85"/>
                  </a:lnTo>
                  <a:lnTo>
                    <a:pt x="364" y="116"/>
                  </a:lnTo>
                  <a:lnTo>
                    <a:pt x="349" y="131"/>
                  </a:lnTo>
                  <a:lnTo>
                    <a:pt x="336" y="148"/>
                  </a:lnTo>
                  <a:lnTo>
                    <a:pt x="322" y="145"/>
                  </a:lnTo>
                  <a:lnTo>
                    <a:pt x="321" y="131"/>
                  </a:lnTo>
                  <a:lnTo>
                    <a:pt x="319" y="118"/>
                  </a:lnTo>
                  <a:lnTo>
                    <a:pt x="319" y="112"/>
                  </a:lnTo>
                  <a:lnTo>
                    <a:pt x="318" y="104"/>
                  </a:lnTo>
                  <a:lnTo>
                    <a:pt x="315" y="94"/>
                  </a:lnTo>
                  <a:lnTo>
                    <a:pt x="312" y="82"/>
                  </a:lnTo>
                  <a:lnTo>
                    <a:pt x="307" y="73"/>
                  </a:lnTo>
                  <a:lnTo>
                    <a:pt x="303" y="64"/>
                  </a:lnTo>
                  <a:lnTo>
                    <a:pt x="297" y="54"/>
                  </a:lnTo>
                  <a:lnTo>
                    <a:pt x="291" y="47"/>
                  </a:lnTo>
                  <a:lnTo>
                    <a:pt x="285" y="41"/>
                  </a:lnTo>
                  <a:lnTo>
                    <a:pt x="277" y="35"/>
                  </a:lnTo>
                  <a:lnTo>
                    <a:pt x="268" y="32"/>
                  </a:lnTo>
                  <a:lnTo>
                    <a:pt x="261" y="27"/>
                  </a:lnTo>
                  <a:lnTo>
                    <a:pt x="252" y="26"/>
                  </a:lnTo>
                  <a:lnTo>
                    <a:pt x="241" y="24"/>
                  </a:lnTo>
                  <a:lnTo>
                    <a:pt x="232" y="23"/>
                  </a:lnTo>
                  <a:lnTo>
                    <a:pt x="218" y="24"/>
                  </a:lnTo>
                  <a:lnTo>
                    <a:pt x="211" y="24"/>
                  </a:lnTo>
                  <a:lnTo>
                    <a:pt x="205" y="26"/>
                  </a:lnTo>
                  <a:lnTo>
                    <a:pt x="199" y="29"/>
                  </a:lnTo>
                  <a:lnTo>
                    <a:pt x="193" y="30"/>
                  </a:lnTo>
                  <a:lnTo>
                    <a:pt x="187" y="33"/>
                  </a:lnTo>
                  <a:lnTo>
                    <a:pt x="181" y="36"/>
                  </a:lnTo>
                  <a:lnTo>
                    <a:pt x="170" y="44"/>
                  </a:lnTo>
                  <a:lnTo>
                    <a:pt x="164" y="47"/>
                  </a:lnTo>
                  <a:lnTo>
                    <a:pt x="160" y="53"/>
                  </a:lnTo>
                  <a:lnTo>
                    <a:pt x="151" y="62"/>
                  </a:lnTo>
                  <a:lnTo>
                    <a:pt x="142" y="76"/>
                  </a:lnTo>
                  <a:lnTo>
                    <a:pt x="133" y="88"/>
                  </a:lnTo>
                  <a:lnTo>
                    <a:pt x="127" y="103"/>
                  </a:lnTo>
                  <a:lnTo>
                    <a:pt x="121" y="118"/>
                  </a:lnTo>
                  <a:lnTo>
                    <a:pt x="116" y="134"/>
                  </a:lnTo>
                  <a:lnTo>
                    <a:pt x="112" y="152"/>
                  </a:lnTo>
                  <a:lnTo>
                    <a:pt x="109" y="170"/>
                  </a:lnTo>
                  <a:lnTo>
                    <a:pt x="107" y="190"/>
                  </a:lnTo>
                  <a:lnTo>
                    <a:pt x="107" y="211"/>
                  </a:lnTo>
                  <a:lnTo>
                    <a:pt x="107" y="230"/>
                  </a:lnTo>
                  <a:lnTo>
                    <a:pt x="109" y="250"/>
                  </a:lnTo>
                  <a:lnTo>
                    <a:pt x="112" y="268"/>
                  </a:lnTo>
                  <a:lnTo>
                    <a:pt x="116" y="286"/>
                  </a:lnTo>
                  <a:lnTo>
                    <a:pt x="122" y="301"/>
                  </a:lnTo>
                  <a:lnTo>
                    <a:pt x="125" y="309"/>
                  </a:lnTo>
                  <a:lnTo>
                    <a:pt x="128" y="316"/>
                  </a:lnTo>
                  <a:lnTo>
                    <a:pt x="133" y="324"/>
                  </a:lnTo>
                  <a:lnTo>
                    <a:pt x="136" y="330"/>
                  </a:lnTo>
                  <a:lnTo>
                    <a:pt x="140" y="337"/>
                  </a:lnTo>
                  <a:lnTo>
                    <a:pt x="145" y="343"/>
                  </a:lnTo>
                  <a:lnTo>
                    <a:pt x="155" y="354"/>
                  </a:lnTo>
                  <a:lnTo>
                    <a:pt x="161" y="358"/>
                  </a:lnTo>
                  <a:lnTo>
                    <a:pt x="167" y="364"/>
                  </a:lnTo>
                  <a:lnTo>
                    <a:pt x="179" y="372"/>
                  </a:lnTo>
                  <a:lnTo>
                    <a:pt x="185" y="375"/>
                  </a:lnTo>
                  <a:lnTo>
                    <a:pt x="191" y="379"/>
                  </a:lnTo>
                  <a:lnTo>
                    <a:pt x="206" y="384"/>
                  </a:lnTo>
                  <a:lnTo>
                    <a:pt x="220" y="387"/>
                  </a:lnTo>
                  <a:lnTo>
                    <a:pt x="236" y="390"/>
                  </a:lnTo>
                  <a:lnTo>
                    <a:pt x="253" y="390"/>
                  </a:lnTo>
                  <a:lnTo>
                    <a:pt x="267" y="390"/>
                  </a:lnTo>
                  <a:lnTo>
                    <a:pt x="280" y="388"/>
                  </a:lnTo>
                  <a:lnTo>
                    <a:pt x="294" y="387"/>
                  </a:lnTo>
                  <a:lnTo>
                    <a:pt x="309" y="382"/>
                  </a:lnTo>
                  <a:lnTo>
                    <a:pt x="343" y="372"/>
                  </a:lnTo>
                  <a:lnTo>
                    <a:pt x="364" y="364"/>
                  </a:lnTo>
                  <a:lnTo>
                    <a:pt x="388" y="355"/>
                  </a:lnTo>
                  <a:lnTo>
                    <a:pt x="381" y="37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503972" eaLnBrk="0">
                <a:lnSpc>
                  <a:spcPct val="100000"/>
                </a:lnSpc>
                <a:buClr>
                  <a:srgbClr val="080808"/>
                </a:buClr>
                <a:buFont typeface="Tahoma" charset="0"/>
                <a:buNone/>
              </a:pPr>
              <a:endParaRPr lang="en-US" sz="1300">
                <a:solidFill>
                  <a:srgbClr val="000000"/>
                </a:solidFill>
                <a:latin typeface="Ariel" charset="0"/>
                <a:ea typeface="ＭＳ Ｐゴシック" charset="-128"/>
              </a:endParaRPr>
            </a:p>
          </p:txBody>
        </p:sp>
        <p:sp>
          <p:nvSpPr>
            <p:cNvPr id="1030" name="AutoShape 6"/>
            <p:cNvSpPr>
              <a:spLocks noChangeArrowheads="1"/>
            </p:cNvSpPr>
            <p:nvPr/>
          </p:nvSpPr>
          <p:spPr bwMode="auto">
            <a:xfrm>
              <a:off x="7446963" y="5868988"/>
              <a:ext cx="214313" cy="179388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306 w 550"/>
                <a:gd name="T5" fmla="*/ 196 h 438"/>
                <a:gd name="T6" fmla="*/ 282 w 550"/>
                <a:gd name="T7" fmla="*/ 91 h 438"/>
                <a:gd name="T8" fmla="*/ 236 w 550"/>
                <a:gd name="T9" fmla="*/ 170 h 438"/>
                <a:gd name="T10" fmla="*/ 195 w 550"/>
                <a:gd name="T11" fmla="*/ 252 h 438"/>
                <a:gd name="T12" fmla="*/ 218 w 550"/>
                <a:gd name="T13" fmla="*/ 256 h 438"/>
                <a:gd name="T14" fmla="*/ 234 w 550"/>
                <a:gd name="T15" fmla="*/ 259 h 438"/>
                <a:gd name="T16" fmla="*/ 0 w 550"/>
                <a:gd name="T17" fmla="*/ 424 h 438"/>
                <a:gd name="T18" fmla="*/ 52 w 550"/>
                <a:gd name="T19" fmla="*/ 397 h 438"/>
                <a:gd name="T20" fmla="*/ 100 w 550"/>
                <a:gd name="T21" fmla="*/ 349 h 438"/>
                <a:gd name="T22" fmla="*/ 155 w 550"/>
                <a:gd name="T23" fmla="*/ 267 h 438"/>
                <a:gd name="T24" fmla="*/ 213 w 550"/>
                <a:gd name="T25" fmla="*/ 169 h 438"/>
                <a:gd name="T26" fmla="*/ 287 w 550"/>
                <a:gd name="T27" fmla="*/ 29 h 438"/>
                <a:gd name="T28" fmla="*/ 377 w 550"/>
                <a:gd name="T29" fmla="*/ 74 h 438"/>
                <a:gd name="T30" fmla="*/ 410 w 550"/>
                <a:gd name="T31" fmla="*/ 212 h 438"/>
                <a:gd name="T32" fmla="*/ 436 w 550"/>
                <a:gd name="T33" fmla="*/ 312 h 438"/>
                <a:gd name="T34" fmla="*/ 454 w 550"/>
                <a:gd name="T35" fmla="*/ 360 h 438"/>
                <a:gd name="T36" fmla="*/ 461 w 550"/>
                <a:gd name="T37" fmla="*/ 373 h 438"/>
                <a:gd name="T38" fmla="*/ 472 w 550"/>
                <a:gd name="T39" fmla="*/ 384 h 438"/>
                <a:gd name="T40" fmla="*/ 490 w 550"/>
                <a:gd name="T41" fmla="*/ 393 h 438"/>
                <a:gd name="T42" fmla="*/ 508 w 550"/>
                <a:gd name="T43" fmla="*/ 399 h 438"/>
                <a:gd name="T44" fmla="*/ 529 w 550"/>
                <a:gd name="T45" fmla="*/ 400 h 438"/>
                <a:gd name="T46" fmla="*/ 547 w 550"/>
                <a:gd name="T47" fmla="*/ 400 h 438"/>
                <a:gd name="T48" fmla="*/ 550 w 550"/>
                <a:gd name="T49" fmla="*/ 402 h 438"/>
                <a:gd name="T50" fmla="*/ 500 w 550"/>
                <a:gd name="T51" fmla="*/ 421 h 438"/>
                <a:gd name="T52" fmla="*/ 383 w 550"/>
                <a:gd name="T53" fmla="*/ 438 h 438"/>
                <a:gd name="T54" fmla="*/ 355 w 550"/>
                <a:gd name="T55" fmla="*/ 387 h 438"/>
                <a:gd name="T56" fmla="*/ 343 w 550"/>
                <a:gd name="T57" fmla="*/ 339 h 438"/>
                <a:gd name="T58" fmla="*/ 329 w 550"/>
                <a:gd name="T59" fmla="*/ 286 h 438"/>
                <a:gd name="T60" fmla="*/ 252 w 550"/>
                <a:gd name="T61" fmla="*/ 285 h 438"/>
                <a:gd name="T62" fmla="*/ 179 w 550"/>
                <a:gd name="T63" fmla="*/ 286 h 438"/>
                <a:gd name="T64" fmla="*/ 156 w 550"/>
                <a:gd name="T65" fmla="*/ 334 h 438"/>
                <a:gd name="T66" fmla="*/ 155 w 550"/>
                <a:gd name="T67" fmla="*/ 397 h 438"/>
                <a:gd name="T68" fmla="*/ 195 w 550"/>
                <a:gd name="T69" fmla="*/ 400 h 438"/>
                <a:gd name="T70" fmla="*/ 188 w 550"/>
                <a:gd name="T71" fmla="*/ 424 h 438"/>
                <a:gd name="T72" fmla="*/ 94 w 550"/>
                <a:gd name="T73" fmla="*/ 423 h 438"/>
                <a:gd name="T74" fmla="*/ 0 w 550"/>
                <a:gd name="T75" fmla="*/ 424 h 438"/>
                <a:gd name="T76" fmla="*/ 0 w 550"/>
                <a:gd name="T77" fmla="*/ 0 h 438"/>
                <a:gd name="T78" fmla="*/ 550 w 550"/>
                <a:gd name="T79" fmla="*/ 438 h 438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T76" t="T77" r="T78" b="T79"/>
              <a:pathLst>
                <a:path w="550" h="438">
                  <a:moveTo>
                    <a:pt x="321" y="259"/>
                  </a:moveTo>
                  <a:lnTo>
                    <a:pt x="306" y="196"/>
                  </a:lnTo>
                  <a:lnTo>
                    <a:pt x="294" y="148"/>
                  </a:lnTo>
                  <a:lnTo>
                    <a:pt x="282" y="91"/>
                  </a:lnTo>
                  <a:lnTo>
                    <a:pt x="258" y="131"/>
                  </a:lnTo>
                  <a:lnTo>
                    <a:pt x="236" y="170"/>
                  </a:lnTo>
                  <a:lnTo>
                    <a:pt x="216" y="211"/>
                  </a:lnTo>
                  <a:lnTo>
                    <a:pt x="195" y="252"/>
                  </a:lnTo>
                  <a:lnTo>
                    <a:pt x="207" y="255"/>
                  </a:lnTo>
                  <a:lnTo>
                    <a:pt x="218" y="256"/>
                  </a:lnTo>
                  <a:lnTo>
                    <a:pt x="227" y="258"/>
                  </a:lnTo>
                  <a:lnTo>
                    <a:pt x="234" y="259"/>
                  </a:lnTo>
                  <a:lnTo>
                    <a:pt x="321" y="259"/>
                  </a:lnTo>
                  <a:close/>
                  <a:moveTo>
                    <a:pt x="0" y="424"/>
                  </a:moveTo>
                  <a:lnTo>
                    <a:pt x="24" y="402"/>
                  </a:lnTo>
                  <a:lnTo>
                    <a:pt x="52" y="397"/>
                  </a:lnTo>
                  <a:lnTo>
                    <a:pt x="70" y="394"/>
                  </a:lnTo>
                  <a:lnTo>
                    <a:pt x="100" y="349"/>
                  </a:lnTo>
                  <a:lnTo>
                    <a:pt x="128" y="307"/>
                  </a:lnTo>
                  <a:lnTo>
                    <a:pt x="155" y="267"/>
                  </a:lnTo>
                  <a:lnTo>
                    <a:pt x="179" y="226"/>
                  </a:lnTo>
                  <a:lnTo>
                    <a:pt x="213" y="169"/>
                  </a:lnTo>
                  <a:lnTo>
                    <a:pt x="243" y="112"/>
                  </a:lnTo>
                  <a:lnTo>
                    <a:pt x="287" y="29"/>
                  </a:lnTo>
                  <a:lnTo>
                    <a:pt x="362" y="0"/>
                  </a:lnTo>
                  <a:lnTo>
                    <a:pt x="377" y="74"/>
                  </a:lnTo>
                  <a:lnTo>
                    <a:pt x="398" y="163"/>
                  </a:lnTo>
                  <a:lnTo>
                    <a:pt x="410" y="212"/>
                  </a:lnTo>
                  <a:lnTo>
                    <a:pt x="424" y="267"/>
                  </a:lnTo>
                  <a:lnTo>
                    <a:pt x="436" y="312"/>
                  </a:lnTo>
                  <a:lnTo>
                    <a:pt x="449" y="348"/>
                  </a:lnTo>
                  <a:lnTo>
                    <a:pt x="454" y="360"/>
                  </a:lnTo>
                  <a:lnTo>
                    <a:pt x="460" y="369"/>
                  </a:lnTo>
                  <a:lnTo>
                    <a:pt x="461" y="373"/>
                  </a:lnTo>
                  <a:lnTo>
                    <a:pt x="464" y="378"/>
                  </a:lnTo>
                  <a:lnTo>
                    <a:pt x="472" y="384"/>
                  </a:lnTo>
                  <a:lnTo>
                    <a:pt x="479" y="390"/>
                  </a:lnTo>
                  <a:lnTo>
                    <a:pt x="490" y="393"/>
                  </a:lnTo>
                  <a:lnTo>
                    <a:pt x="502" y="397"/>
                  </a:lnTo>
                  <a:lnTo>
                    <a:pt x="508" y="399"/>
                  </a:lnTo>
                  <a:lnTo>
                    <a:pt x="514" y="399"/>
                  </a:lnTo>
                  <a:lnTo>
                    <a:pt x="529" y="400"/>
                  </a:lnTo>
                  <a:lnTo>
                    <a:pt x="544" y="402"/>
                  </a:lnTo>
                  <a:lnTo>
                    <a:pt x="547" y="400"/>
                  </a:lnTo>
                  <a:lnTo>
                    <a:pt x="549" y="400"/>
                  </a:lnTo>
                  <a:lnTo>
                    <a:pt x="550" y="402"/>
                  </a:lnTo>
                  <a:lnTo>
                    <a:pt x="530" y="418"/>
                  </a:lnTo>
                  <a:lnTo>
                    <a:pt x="500" y="421"/>
                  </a:lnTo>
                  <a:lnTo>
                    <a:pt x="467" y="426"/>
                  </a:lnTo>
                  <a:lnTo>
                    <a:pt x="383" y="438"/>
                  </a:lnTo>
                  <a:lnTo>
                    <a:pt x="367" y="423"/>
                  </a:lnTo>
                  <a:lnTo>
                    <a:pt x="355" y="387"/>
                  </a:lnTo>
                  <a:lnTo>
                    <a:pt x="349" y="364"/>
                  </a:lnTo>
                  <a:lnTo>
                    <a:pt x="343" y="339"/>
                  </a:lnTo>
                  <a:lnTo>
                    <a:pt x="340" y="330"/>
                  </a:lnTo>
                  <a:lnTo>
                    <a:pt x="329" y="286"/>
                  </a:lnTo>
                  <a:lnTo>
                    <a:pt x="323" y="286"/>
                  </a:lnTo>
                  <a:lnTo>
                    <a:pt x="252" y="285"/>
                  </a:lnTo>
                  <a:lnTo>
                    <a:pt x="197" y="286"/>
                  </a:lnTo>
                  <a:lnTo>
                    <a:pt x="179" y="286"/>
                  </a:lnTo>
                  <a:lnTo>
                    <a:pt x="168" y="309"/>
                  </a:lnTo>
                  <a:lnTo>
                    <a:pt x="156" y="334"/>
                  </a:lnTo>
                  <a:lnTo>
                    <a:pt x="131" y="394"/>
                  </a:lnTo>
                  <a:lnTo>
                    <a:pt x="155" y="397"/>
                  </a:lnTo>
                  <a:lnTo>
                    <a:pt x="176" y="399"/>
                  </a:lnTo>
                  <a:lnTo>
                    <a:pt x="195" y="400"/>
                  </a:lnTo>
                  <a:lnTo>
                    <a:pt x="213" y="402"/>
                  </a:lnTo>
                  <a:lnTo>
                    <a:pt x="188" y="424"/>
                  </a:lnTo>
                  <a:lnTo>
                    <a:pt x="131" y="424"/>
                  </a:lnTo>
                  <a:lnTo>
                    <a:pt x="94" y="423"/>
                  </a:lnTo>
                  <a:lnTo>
                    <a:pt x="54" y="424"/>
                  </a:lnTo>
                  <a:lnTo>
                    <a:pt x="0" y="4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503972" eaLnBrk="0">
                <a:lnSpc>
                  <a:spcPct val="100000"/>
                </a:lnSpc>
                <a:buClr>
                  <a:srgbClr val="080808"/>
                </a:buClr>
                <a:buFont typeface="Tahoma" charset="0"/>
                <a:buNone/>
              </a:pPr>
              <a:endParaRPr lang="en-US" sz="1300">
                <a:solidFill>
                  <a:srgbClr val="000000"/>
                </a:solidFill>
                <a:latin typeface="Ariel" charset="0"/>
                <a:ea typeface="ＭＳ Ｐゴシック" charset="-128"/>
              </a:endParaRPr>
            </a:p>
          </p:txBody>
        </p:sp>
        <p:sp>
          <p:nvSpPr>
            <p:cNvPr id="1031" name="AutoShape 7"/>
            <p:cNvSpPr>
              <a:spLocks noChangeArrowheads="1"/>
            </p:cNvSpPr>
            <p:nvPr/>
          </p:nvSpPr>
          <p:spPr bwMode="auto">
            <a:xfrm>
              <a:off x="7648576" y="5867400"/>
              <a:ext cx="133350" cy="179388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71 w 344"/>
                <a:gd name="T5" fmla="*/ 293 h 437"/>
                <a:gd name="T6" fmla="*/ 86 w 344"/>
                <a:gd name="T7" fmla="*/ 329 h 437"/>
                <a:gd name="T8" fmla="*/ 107 w 344"/>
                <a:gd name="T9" fmla="*/ 358 h 437"/>
                <a:gd name="T10" fmla="*/ 131 w 344"/>
                <a:gd name="T11" fmla="*/ 380 h 437"/>
                <a:gd name="T12" fmla="*/ 159 w 344"/>
                <a:gd name="T13" fmla="*/ 392 h 437"/>
                <a:gd name="T14" fmla="*/ 191 w 344"/>
                <a:gd name="T15" fmla="*/ 397 h 437"/>
                <a:gd name="T16" fmla="*/ 218 w 344"/>
                <a:gd name="T17" fmla="*/ 392 h 437"/>
                <a:gd name="T18" fmla="*/ 233 w 344"/>
                <a:gd name="T19" fmla="*/ 385 h 437"/>
                <a:gd name="T20" fmla="*/ 247 w 344"/>
                <a:gd name="T21" fmla="*/ 373 h 437"/>
                <a:gd name="T22" fmla="*/ 254 w 344"/>
                <a:gd name="T23" fmla="*/ 358 h 437"/>
                <a:gd name="T24" fmla="*/ 257 w 344"/>
                <a:gd name="T25" fmla="*/ 341 h 437"/>
                <a:gd name="T26" fmla="*/ 253 w 344"/>
                <a:gd name="T27" fmla="*/ 320 h 437"/>
                <a:gd name="T28" fmla="*/ 245 w 344"/>
                <a:gd name="T29" fmla="*/ 307 h 437"/>
                <a:gd name="T30" fmla="*/ 221 w 344"/>
                <a:gd name="T31" fmla="*/ 287 h 437"/>
                <a:gd name="T32" fmla="*/ 191 w 344"/>
                <a:gd name="T33" fmla="*/ 274 h 437"/>
                <a:gd name="T34" fmla="*/ 110 w 344"/>
                <a:gd name="T35" fmla="*/ 237 h 437"/>
                <a:gd name="T36" fmla="*/ 83 w 344"/>
                <a:gd name="T37" fmla="*/ 218 h 437"/>
                <a:gd name="T38" fmla="*/ 66 w 344"/>
                <a:gd name="T39" fmla="*/ 198 h 437"/>
                <a:gd name="T40" fmla="*/ 56 w 344"/>
                <a:gd name="T41" fmla="*/ 174 h 437"/>
                <a:gd name="T42" fmla="*/ 53 w 344"/>
                <a:gd name="T43" fmla="*/ 146 h 437"/>
                <a:gd name="T44" fmla="*/ 57 w 344"/>
                <a:gd name="T45" fmla="*/ 111 h 437"/>
                <a:gd name="T46" fmla="*/ 66 w 344"/>
                <a:gd name="T47" fmla="*/ 92 h 437"/>
                <a:gd name="T48" fmla="*/ 81 w 344"/>
                <a:gd name="T49" fmla="*/ 68 h 437"/>
                <a:gd name="T50" fmla="*/ 117 w 344"/>
                <a:gd name="T51" fmla="*/ 33 h 437"/>
                <a:gd name="T52" fmla="*/ 159 w 344"/>
                <a:gd name="T53" fmla="*/ 10 h 437"/>
                <a:gd name="T54" fmla="*/ 206 w 344"/>
                <a:gd name="T55" fmla="*/ 0 h 437"/>
                <a:gd name="T56" fmla="*/ 251 w 344"/>
                <a:gd name="T57" fmla="*/ 1 h 437"/>
                <a:gd name="T58" fmla="*/ 275 w 344"/>
                <a:gd name="T59" fmla="*/ 10 h 437"/>
                <a:gd name="T60" fmla="*/ 298 w 344"/>
                <a:gd name="T61" fmla="*/ 22 h 437"/>
                <a:gd name="T62" fmla="*/ 314 w 344"/>
                <a:gd name="T63" fmla="*/ 40 h 437"/>
                <a:gd name="T64" fmla="*/ 325 w 344"/>
                <a:gd name="T65" fmla="*/ 60 h 437"/>
                <a:gd name="T66" fmla="*/ 295 w 344"/>
                <a:gd name="T67" fmla="*/ 98 h 437"/>
                <a:gd name="T68" fmla="*/ 253 w 344"/>
                <a:gd name="T69" fmla="*/ 125 h 437"/>
                <a:gd name="T70" fmla="*/ 250 w 344"/>
                <a:gd name="T71" fmla="*/ 96 h 437"/>
                <a:gd name="T72" fmla="*/ 242 w 344"/>
                <a:gd name="T73" fmla="*/ 72 h 437"/>
                <a:gd name="T74" fmla="*/ 228 w 344"/>
                <a:gd name="T75" fmla="*/ 54 h 437"/>
                <a:gd name="T76" fmla="*/ 210 w 344"/>
                <a:gd name="T77" fmla="*/ 42 h 437"/>
                <a:gd name="T78" fmla="*/ 189 w 344"/>
                <a:gd name="T79" fmla="*/ 36 h 437"/>
                <a:gd name="T80" fmla="*/ 159 w 344"/>
                <a:gd name="T81" fmla="*/ 39 h 437"/>
                <a:gd name="T82" fmla="*/ 141 w 344"/>
                <a:gd name="T83" fmla="*/ 51 h 437"/>
                <a:gd name="T84" fmla="*/ 129 w 344"/>
                <a:gd name="T85" fmla="*/ 68 h 437"/>
                <a:gd name="T86" fmla="*/ 126 w 344"/>
                <a:gd name="T87" fmla="*/ 90 h 437"/>
                <a:gd name="T88" fmla="*/ 128 w 344"/>
                <a:gd name="T89" fmla="*/ 110 h 437"/>
                <a:gd name="T90" fmla="*/ 135 w 344"/>
                <a:gd name="T91" fmla="*/ 126 h 437"/>
                <a:gd name="T92" fmla="*/ 149 w 344"/>
                <a:gd name="T93" fmla="*/ 140 h 437"/>
                <a:gd name="T94" fmla="*/ 189 w 344"/>
                <a:gd name="T95" fmla="*/ 161 h 437"/>
                <a:gd name="T96" fmla="*/ 269 w 344"/>
                <a:gd name="T97" fmla="*/ 188 h 437"/>
                <a:gd name="T98" fmla="*/ 308 w 344"/>
                <a:gd name="T99" fmla="*/ 207 h 437"/>
                <a:gd name="T100" fmla="*/ 328 w 344"/>
                <a:gd name="T101" fmla="*/ 222 h 437"/>
                <a:gd name="T102" fmla="*/ 338 w 344"/>
                <a:gd name="T103" fmla="*/ 243 h 437"/>
                <a:gd name="T104" fmla="*/ 344 w 344"/>
                <a:gd name="T105" fmla="*/ 266 h 437"/>
                <a:gd name="T106" fmla="*/ 340 w 344"/>
                <a:gd name="T107" fmla="*/ 304 h 437"/>
                <a:gd name="T108" fmla="*/ 323 w 344"/>
                <a:gd name="T109" fmla="*/ 340 h 437"/>
                <a:gd name="T110" fmla="*/ 299 w 344"/>
                <a:gd name="T111" fmla="*/ 367 h 437"/>
                <a:gd name="T112" fmla="*/ 259 w 344"/>
                <a:gd name="T113" fmla="*/ 400 h 437"/>
                <a:gd name="T114" fmla="*/ 207 w 344"/>
                <a:gd name="T115" fmla="*/ 425 h 437"/>
                <a:gd name="T116" fmla="*/ 165 w 344"/>
                <a:gd name="T117" fmla="*/ 436 h 437"/>
                <a:gd name="T118" fmla="*/ 114 w 344"/>
                <a:gd name="T119" fmla="*/ 437 h 437"/>
                <a:gd name="T120" fmla="*/ 75 w 344"/>
                <a:gd name="T121" fmla="*/ 428 h 437"/>
                <a:gd name="T122" fmla="*/ 50 w 344"/>
                <a:gd name="T123" fmla="*/ 418 h 437"/>
                <a:gd name="T124" fmla="*/ 26 w 344"/>
                <a:gd name="T125" fmla="*/ 401 h 437"/>
                <a:gd name="T126" fmla="*/ 6 w 344"/>
                <a:gd name="T127" fmla="*/ 382 h 437"/>
                <a:gd name="T128" fmla="*/ 0 w 344"/>
                <a:gd name="T129" fmla="*/ 0 h 437"/>
                <a:gd name="T130" fmla="*/ 344 w 344"/>
                <a:gd name="T131" fmla="*/ 437 h 437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T128" t="T129" r="T130" b="T131"/>
              <a:pathLst>
                <a:path w="344" h="437">
                  <a:moveTo>
                    <a:pt x="0" y="373"/>
                  </a:moveTo>
                  <a:lnTo>
                    <a:pt x="66" y="280"/>
                  </a:lnTo>
                  <a:lnTo>
                    <a:pt x="71" y="293"/>
                  </a:lnTo>
                  <a:lnTo>
                    <a:pt x="75" y="305"/>
                  </a:lnTo>
                  <a:lnTo>
                    <a:pt x="80" y="317"/>
                  </a:lnTo>
                  <a:lnTo>
                    <a:pt x="86" y="329"/>
                  </a:lnTo>
                  <a:lnTo>
                    <a:pt x="92" y="340"/>
                  </a:lnTo>
                  <a:lnTo>
                    <a:pt x="99" y="349"/>
                  </a:lnTo>
                  <a:lnTo>
                    <a:pt x="107" y="358"/>
                  </a:lnTo>
                  <a:lnTo>
                    <a:pt x="114" y="367"/>
                  </a:lnTo>
                  <a:lnTo>
                    <a:pt x="123" y="373"/>
                  </a:lnTo>
                  <a:lnTo>
                    <a:pt x="131" y="380"/>
                  </a:lnTo>
                  <a:lnTo>
                    <a:pt x="140" y="385"/>
                  </a:lnTo>
                  <a:lnTo>
                    <a:pt x="150" y="389"/>
                  </a:lnTo>
                  <a:lnTo>
                    <a:pt x="159" y="392"/>
                  </a:lnTo>
                  <a:lnTo>
                    <a:pt x="170" y="395"/>
                  </a:lnTo>
                  <a:lnTo>
                    <a:pt x="180" y="397"/>
                  </a:lnTo>
                  <a:lnTo>
                    <a:pt x="191" y="397"/>
                  </a:lnTo>
                  <a:lnTo>
                    <a:pt x="204" y="395"/>
                  </a:lnTo>
                  <a:lnTo>
                    <a:pt x="212" y="395"/>
                  </a:lnTo>
                  <a:lnTo>
                    <a:pt x="218" y="392"/>
                  </a:lnTo>
                  <a:lnTo>
                    <a:pt x="224" y="391"/>
                  </a:lnTo>
                  <a:lnTo>
                    <a:pt x="228" y="388"/>
                  </a:lnTo>
                  <a:lnTo>
                    <a:pt x="233" y="385"/>
                  </a:lnTo>
                  <a:lnTo>
                    <a:pt x="239" y="382"/>
                  </a:lnTo>
                  <a:lnTo>
                    <a:pt x="242" y="377"/>
                  </a:lnTo>
                  <a:lnTo>
                    <a:pt x="247" y="373"/>
                  </a:lnTo>
                  <a:lnTo>
                    <a:pt x="250" y="368"/>
                  </a:lnTo>
                  <a:lnTo>
                    <a:pt x="253" y="364"/>
                  </a:lnTo>
                  <a:lnTo>
                    <a:pt x="254" y="358"/>
                  </a:lnTo>
                  <a:lnTo>
                    <a:pt x="256" y="353"/>
                  </a:lnTo>
                  <a:lnTo>
                    <a:pt x="257" y="347"/>
                  </a:lnTo>
                  <a:lnTo>
                    <a:pt x="257" y="341"/>
                  </a:lnTo>
                  <a:lnTo>
                    <a:pt x="256" y="331"/>
                  </a:lnTo>
                  <a:lnTo>
                    <a:pt x="254" y="325"/>
                  </a:lnTo>
                  <a:lnTo>
                    <a:pt x="253" y="320"/>
                  </a:lnTo>
                  <a:lnTo>
                    <a:pt x="251" y="316"/>
                  </a:lnTo>
                  <a:lnTo>
                    <a:pt x="248" y="311"/>
                  </a:lnTo>
                  <a:lnTo>
                    <a:pt x="245" y="307"/>
                  </a:lnTo>
                  <a:lnTo>
                    <a:pt x="242" y="302"/>
                  </a:lnTo>
                  <a:lnTo>
                    <a:pt x="233" y="295"/>
                  </a:lnTo>
                  <a:lnTo>
                    <a:pt x="221" y="287"/>
                  </a:lnTo>
                  <a:lnTo>
                    <a:pt x="215" y="284"/>
                  </a:lnTo>
                  <a:lnTo>
                    <a:pt x="207" y="280"/>
                  </a:lnTo>
                  <a:lnTo>
                    <a:pt x="191" y="274"/>
                  </a:lnTo>
                  <a:lnTo>
                    <a:pt x="161" y="262"/>
                  </a:lnTo>
                  <a:lnTo>
                    <a:pt x="134" y="249"/>
                  </a:lnTo>
                  <a:lnTo>
                    <a:pt x="110" y="237"/>
                  </a:lnTo>
                  <a:lnTo>
                    <a:pt x="99" y="231"/>
                  </a:lnTo>
                  <a:lnTo>
                    <a:pt x="90" y="224"/>
                  </a:lnTo>
                  <a:lnTo>
                    <a:pt x="83" y="218"/>
                  </a:lnTo>
                  <a:lnTo>
                    <a:pt x="77" y="212"/>
                  </a:lnTo>
                  <a:lnTo>
                    <a:pt x="71" y="204"/>
                  </a:lnTo>
                  <a:lnTo>
                    <a:pt x="66" y="198"/>
                  </a:lnTo>
                  <a:lnTo>
                    <a:pt x="62" y="189"/>
                  </a:lnTo>
                  <a:lnTo>
                    <a:pt x="59" y="182"/>
                  </a:lnTo>
                  <a:lnTo>
                    <a:pt x="56" y="174"/>
                  </a:lnTo>
                  <a:lnTo>
                    <a:pt x="54" y="165"/>
                  </a:lnTo>
                  <a:lnTo>
                    <a:pt x="53" y="156"/>
                  </a:lnTo>
                  <a:lnTo>
                    <a:pt x="53" y="146"/>
                  </a:lnTo>
                  <a:lnTo>
                    <a:pt x="54" y="132"/>
                  </a:lnTo>
                  <a:lnTo>
                    <a:pt x="56" y="119"/>
                  </a:lnTo>
                  <a:lnTo>
                    <a:pt x="57" y="111"/>
                  </a:lnTo>
                  <a:lnTo>
                    <a:pt x="60" y="105"/>
                  </a:lnTo>
                  <a:lnTo>
                    <a:pt x="63" y="98"/>
                  </a:lnTo>
                  <a:lnTo>
                    <a:pt x="66" y="92"/>
                  </a:lnTo>
                  <a:lnTo>
                    <a:pt x="72" y="80"/>
                  </a:lnTo>
                  <a:lnTo>
                    <a:pt x="77" y="74"/>
                  </a:lnTo>
                  <a:lnTo>
                    <a:pt x="81" y="68"/>
                  </a:lnTo>
                  <a:lnTo>
                    <a:pt x="92" y="55"/>
                  </a:lnTo>
                  <a:lnTo>
                    <a:pt x="104" y="43"/>
                  </a:lnTo>
                  <a:lnTo>
                    <a:pt x="117" y="33"/>
                  </a:lnTo>
                  <a:lnTo>
                    <a:pt x="131" y="24"/>
                  </a:lnTo>
                  <a:lnTo>
                    <a:pt x="146" y="16"/>
                  </a:lnTo>
                  <a:lnTo>
                    <a:pt x="159" y="10"/>
                  </a:lnTo>
                  <a:lnTo>
                    <a:pt x="174" y="6"/>
                  </a:lnTo>
                  <a:lnTo>
                    <a:pt x="191" y="1"/>
                  </a:lnTo>
                  <a:lnTo>
                    <a:pt x="206" y="0"/>
                  </a:lnTo>
                  <a:lnTo>
                    <a:pt x="222" y="0"/>
                  </a:lnTo>
                  <a:lnTo>
                    <a:pt x="242" y="0"/>
                  </a:lnTo>
                  <a:lnTo>
                    <a:pt x="251" y="1"/>
                  </a:lnTo>
                  <a:lnTo>
                    <a:pt x="259" y="4"/>
                  </a:lnTo>
                  <a:lnTo>
                    <a:pt x="268" y="7"/>
                  </a:lnTo>
                  <a:lnTo>
                    <a:pt x="275" y="10"/>
                  </a:lnTo>
                  <a:lnTo>
                    <a:pt x="283" y="13"/>
                  </a:lnTo>
                  <a:lnTo>
                    <a:pt x="290" y="18"/>
                  </a:lnTo>
                  <a:lnTo>
                    <a:pt x="298" y="22"/>
                  </a:lnTo>
                  <a:lnTo>
                    <a:pt x="304" y="28"/>
                  </a:lnTo>
                  <a:lnTo>
                    <a:pt x="310" y="34"/>
                  </a:lnTo>
                  <a:lnTo>
                    <a:pt x="314" y="40"/>
                  </a:lnTo>
                  <a:lnTo>
                    <a:pt x="319" y="46"/>
                  </a:lnTo>
                  <a:lnTo>
                    <a:pt x="322" y="52"/>
                  </a:lnTo>
                  <a:lnTo>
                    <a:pt x="325" y="60"/>
                  </a:lnTo>
                  <a:lnTo>
                    <a:pt x="328" y="66"/>
                  </a:lnTo>
                  <a:lnTo>
                    <a:pt x="311" y="83"/>
                  </a:lnTo>
                  <a:lnTo>
                    <a:pt x="295" y="98"/>
                  </a:lnTo>
                  <a:lnTo>
                    <a:pt x="278" y="114"/>
                  </a:lnTo>
                  <a:lnTo>
                    <a:pt x="263" y="131"/>
                  </a:lnTo>
                  <a:lnTo>
                    <a:pt x="253" y="125"/>
                  </a:lnTo>
                  <a:lnTo>
                    <a:pt x="253" y="114"/>
                  </a:lnTo>
                  <a:lnTo>
                    <a:pt x="251" y="105"/>
                  </a:lnTo>
                  <a:lnTo>
                    <a:pt x="250" y="96"/>
                  </a:lnTo>
                  <a:lnTo>
                    <a:pt x="248" y="87"/>
                  </a:lnTo>
                  <a:lnTo>
                    <a:pt x="245" y="80"/>
                  </a:lnTo>
                  <a:lnTo>
                    <a:pt x="242" y="72"/>
                  </a:lnTo>
                  <a:lnTo>
                    <a:pt x="238" y="66"/>
                  </a:lnTo>
                  <a:lnTo>
                    <a:pt x="233" y="58"/>
                  </a:lnTo>
                  <a:lnTo>
                    <a:pt x="228" y="54"/>
                  </a:lnTo>
                  <a:lnTo>
                    <a:pt x="224" y="49"/>
                  </a:lnTo>
                  <a:lnTo>
                    <a:pt x="218" y="45"/>
                  </a:lnTo>
                  <a:lnTo>
                    <a:pt x="210" y="42"/>
                  </a:lnTo>
                  <a:lnTo>
                    <a:pt x="204" y="39"/>
                  </a:lnTo>
                  <a:lnTo>
                    <a:pt x="197" y="37"/>
                  </a:lnTo>
                  <a:lnTo>
                    <a:pt x="189" y="36"/>
                  </a:lnTo>
                  <a:lnTo>
                    <a:pt x="182" y="36"/>
                  </a:lnTo>
                  <a:lnTo>
                    <a:pt x="170" y="36"/>
                  </a:lnTo>
                  <a:lnTo>
                    <a:pt x="159" y="39"/>
                  </a:lnTo>
                  <a:lnTo>
                    <a:pt x="153" y="42"/>
                  </a:lnTo>
                  <a:lnTo>
                    <a:pt x="149" y="43"/>
                  </a:lnTo>
                  <a:lnTo>
                    <a:pt x="141" y="51"/>
                  </a:lnTo>
                  <a:lnTo>
                    <a:pt x="137" y="54"/>
                  </a:lnTo>
                  <a:lnTo>
                    <a:pt x="134" y="58"/>
                  </a:lnTo>
                  <a:lnTo>
                    <a:pt x="129" y="68"/>
                  </a:lnTo>
                  <a:lnTo>
                    <a:pt x="126" y="78"/>
                  </a:lnTo>
                  <a:lnTo>
                    <a:pt x="126" y="84"/>
                  </a:lnTo>
                  <a:lnTo>
                    <a:pt x="126" y="90"/>
                  </a:lnTo>
                  <a:lnTo>
                    <a:pt x="126" y="98"/>
                  </a:lnTo>
                  <a:lnTo>
                    <a:pt x="126" y="104"/>
                  </a:lnTo>
                  <a:lnTo>
                    <a:pt x="128" y="110"/>
                  </a:lnTo>
                  <a:lnTo>
                    <a:pt x="131" y="116"/>
                  </a:lnTo>
                  <a:lnTo>
                    <a:pt x="132" y="122"/>
                  </a:lnTo>
                  <a:lnTo>
                    <a:pt x="135" y="126"/>
                  </a:lnTo>
                  <a:lnTo>
                    <a:pt x="140" y="132"/>
                  </a:lnTo>
                  <a:lnTo>
                    <a:pt x="143" y="137"/>
                  </a:lnTo>
                  <a:lnTo>
                    <a:pt x="149" y="140"/>
                  </a:lnTo>
                  <a:lnTo>
                    <a:pt x="155" y="144"/>
                  </a:lnTo>
                  <a:lnTo>
                    <a:pt x="170" y="153"/>
                  </a:lnTo>
                  <a:lnTo>
                    <a:pt x="189" y="161"/>
                  </a:lnTo>
                  <a:lnTo>
                    <a:pt x="212" y="168"/>
                  </a:lnTo>
                  <a:lnTo>
                    <a:pt x="244" y="179"/>
                  </a:lnTo>
                  <a:lnTo>
                    <a:pt x="269" y="188"/>
                  </a:lnTo>
                  <a:lnTo>
                    <a:pt x="281" y="192"/>
                  </a:lnTo>
                  <a:lnTo>
                    <a:pt x="290" y="197"/>
                  </a:lnTo>
                  <a:lnTo>
                    <a:pt x="308" y="207"/>
                  </a:lnTo>
                  <a:lnTo>
                    <a:pt x="316" y="212"/>
                  </a:lnTo>
                  <a:lnTo>
                    <a:pt x="322" y="218"/>
                  </a:lnTo>
                  <a:lnTo>
                    <a:pt x="328" y="222"/>
                  </a:lnTo>
                  <a:lnTo>
                    <a:pt x="332" y="230"/>
                  </a:lnTo>
                  <a:lnTo>
                    <a:pt x="335" y="236"/>
                  </a:lnTo>
                  <a:lnTo>
                    <a:pt x="338" y="243"/>
                  </a:lnTo>
                  <a:lnTo>
                    <a:pt x="341" y="249"/>
                  </a:lnTo>
                  <a:lnTo>
                    <a:pt x="343" y="259"/>
                  </a:lnTo>
                  <a:lnTo>
                    <a:pt x="344" y="266"/>
                  </a:lnTo>
                  <a:lnTo>
                    <a:pt x="344" y="275"/>
                  </a:lnTo>
                  <a:lnTo>
                    <a:pt x="344" y="290"/>
                  </a:lnTo>
                  <a:lnTo>
                    <a:pt x="340" y="304"/>
                  </a:lnTo>
                  <a:lnTo>
                    <a:pt x="335" y="319"/>
                  </a:lnTo>
                  <a:lnTo>
                    <a:pt x="328" y="332"/>
                  </a:lnTo>
                  <a:lnTo>
                    <a:pt x="323" y="340"/>
                  </a:lnTo>
                  <a:lnTo>
                    <a:pt x="317" y="347"/>
                  </a:lnTo>
                  <a:lnTo>
                    <a:pt x="307" y="361"/>
                  </a:lnTo>
                  <a:lnTo>
                    <a:pt x="299" y="367"/>
                  </a:lnTo>
                  <a:lnTo>
                    <a:pt x="292" y="374"/>
                  </a:lnTo>
                  <a:lnTo>
                    <a:pt x="277" y="386"/>
                  </a:lnTo>
                  <a:lnTo>
                    <a:pt x="259" y="400"/>
                  </a:lnTo>
                  <a:lnTo>
                    <a:pt x="242" y="410"/>
                  </a:lnTo>
                  <a:lnTo>
                    <a:pt x="224" y="419"/>
                  </a:lnTo>
                  <a:lnTo>
                    <a:pt x="207" y="425"/>
                  </a:lnTo>
                  <a:lnTo>
                    <a:pt x="191" y="431"/>
                  </a:lnTo>
                  <a:lnTo>
                    <a:pt x="174" y="434"/>
                  </a:lnTo>
                  <a:lnTo>
                    <a:pt x="165" y="436"/>
                  </a:lnTo>
                  <a:lnTo>
                    <a:pt x="155" y="437"/>
                  </a:lnTo>
                  <a:lnTo>
                    <a:pt x="137" y="437"/>
                  </a:lnTo>
                  <a:lnTo>
                    <a:pt x="114" y="437"/>
                  </a:lnTo>
                  <a:lnTo>
                    <a:pt x="104" y="436"/>
                  </a:lnTo>
                  <a:lnTo>
                    <a:pt x="93" y="434"/>
                  </a:lnTo>
                  <a:lnTo>
                    <a:pt x="75" y="428"/>
                  </a:lnTo>
                  <a:lnTo>
                    <a:pt x="66" y="425"/>
                  </a:lnTo>
                  <a:lnTo>
                    <a:pt x="57" y="422"/>
                  </a:lnTo>
                  <a:lnTo>
                    <a:pt x="50" y="418"/>
                  </a:lnTo>
                  <a:lnTo>
                    <a:pt x="41" y="413"/>
                  </a:lnTo>
                  <a:lnTo>
                    <a:pt x="33" y="407"/>
                  </a:lnTo>
                  <a:lnTo>
                    <a:pt x="26" y="401"/>
                  </a:lnTo>
                  <a:lnTo>
                    <a:pt x="19" y="395"/>
                  </a:lnTo>
                  <a:lnTo>
                    <a:pt x="13" y="388"/>
                  </a:lnTo>
                  <a:lnTo>
                    <a:pt x="6" y="382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503972" eaLnBrk="0">
                <a:lnSpc>
                  <a:spcPct val="100000"/>
                </a:lnSpc>
                <a:buClr>
                  <a:srgbClr val="080808"/>
                </a:buClr>
                <a:buFont typeface="Tahoma" charset="0"/>
                <a:buNone/>
              </a:pPr>
              <a:endParaRPr lang="en-US" sz="1300">
                <a:solidFill>
                  <a:srgbClr val="000000"/>
                </a:solidFill>
                <a:latin typeface="Ariel" charset="0"/>
                <a:ea typeface="ＭＳ Ｐゴシック" charset="-128"/>
              </a:endParaRPr>
            </a:p>
          </p:txBody>
        </p:sp>
        <p:sp>
          <p:nvSpPr>
            <p:cNvPr id="1032" name="AutoShape 8"/>
            <p:cNvSpPr>
              <a:spLocks noChangeArrowheads="1"/>
            </p:cNvSpPr>
            <p:nvPr/>
          </p:nvSpPr>
          <p:spPr bwMode="auto">
            <a:xfrm>
              <a:off x="7775576" y="5872163"/>
              <a:ext cx="157163" cy="176213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0 w 404"/>
                <a:gd name="T5" fmla="*/ 413 h 427"/>
                <a:gd name="T6" fmla="*/ 22 w 404"/>
                <a:gd name="T7" fmla="*/ 389 h 427"/>
                <a:gd name="T8" fmla="*/ 46 w 404"/>
                <a:gd name="T9" fmla="*/ 386 h 427"/>
                <a:gd name="T10" fmla="*/ 60 w 404"/>
                <a:gd name="T11" fmla="*/ 383 h 427"/>
                <a:gd name="T12" fmla="*/ 70 w 404"/>
                <a:gd name="T13" fmla="*/ 382 h 427"/>
                <a:gd name="T14" fmla="*/ 78 w 404"/>
                <a:gd name="T15" fmla="*/ 311 h 427"/>
                <a:gd name="T16" fmla="*/ 84 w 404"/>
                <a:gd name="T17" fmla="*/ 242 h 427"/>
                <a:gd name="T18" fmla="*/ 90 w 404"/>
                <a:gd name="T19" fmla="*/ 182 h 427"/>
                <a:gd name="T20" fmla="*/ 90 w 404"/>
                <a:gd name="T21" fmla="*/ 179 h 427"/>
                <a:gd name="T22" fmla="*/ 97 w 404"/>
                <a:gd name="T23" fmla="*/ 30 h 427"/>
                <a:gd name="T24" fmla="*/ 60 w 404"/>
                <a:gd name="T25" fmla="*/ 27 h 427"/>
                <a:gd name="T26" fmla="*/ 40 w 404"/>
                <a:gd name="T27" fmla="*/ 24 h 427"/>
                <a:gd name="T28" fmla="*/ 19 w 404"/>
                <a:gd name="T29" fmla="*/ 22 h 427"/>
                <a:gd name="T30" fmla="*/ 45 w 404"/>
                <a:gd name="T31" fmla="*/ 0 h 427"/>
                <a:gd name="T32" fmla="*/ 284 w 404"/>
                <a:gd name="T33" fmla="*/ 0 h 427"/>
                <a:gd name="T34" fmla="*/ 257 w 404"/>
                <a:gd name="T35" fmla="*/ 22 h 427"/>
                <a:gd name="T36" fmla="*/ 243 w 404"/>
                <a:gd name="T37" fmla="*/ 25 h 427"/>
                <a:gd name="T38" fmla="*/ 230 w 404"/>
                <a:gd name="T39" fmla="*/ 28 h 427"/>
                <a:gd name="T40" fmla="*/ 216 w 404"/>
                <a:gd name="T41" fmla="*/ 30 h 427"/>
                <a:gd name="T42" fmla="*/ 203 w 404"/>
                <a:gd name="T43" fmla="*/ 30 h 427"/>
                <a:gd name="T44" fmla="*/ 198 w 404"/>
                <a:gd name="T45" fmla="*/ 60 h 427"/>
                <a:gd name="T46" fmla="*/ 195 w 404"/>
                <a:gd name="T47" fmla="*/ 93 h 427"/>
                <a:gd name="T48" fmla="*/ 192 w 404"/>
                <a:gd name="T49" fmla="*/ 128 h 427"/>
                <a:gd name="T50" fmla="*/ 189 w 404"/>
                <a:gd name="T51" fmla="*/ 164 h 427"/>
                <a:gd name="T52" fmla="*/ 189 w 404"/>
                <a:gd name="T53" fmla="*/ 180 h 427"/>
                <a:gd name="T54" fmla="*/ 185 w 404"/>
                <a:gd name="T55" fmla="*/ 231 h 427"/>
                <a:gd name="T56" fmla="*/ 179 w 404"/>
                <a:gd name="T57" fmla="*/ 316 h 427"/>
                <a:gd name="T58" fmla="*/ 176 w 404"/>
                <a:gd name="T59" fmla="*/ 382 h 427"/>
                <a:gd name="T60" fmla="*/ 210 w 404"/>
                <a:gd name="T61" fmla="*/ 389 h 427"/>
                <a:gd name="T62" fmla="*/ 224 w 404"/>
                <a:gd name="T63" fmla="*/ 389 h 427"/>
                <a:gd name="T64" fmla="*/ 234 w 404"/>
                <a:gd name="T65" fmla="*/ 388 h 427"/>
                <a:gd name="T66" fmla="*/ 245 w 404"/>
                <a:gd name="T67" fmla="*/ 388 h 427"/>
                <a:gd name="T68" fmla="*/ 254 w 404"/>
                <a:gd name="T69" fmla="*/ 385 h 427"/>
                <a:gd name="T70" fmla="*/ 263 w 404"/>
                <a:gd name="T71" fmla="*/ 383 h 427"/>
                <a:gd name="T72" fmla="*/ 272 w 404"/>
                <a:gd name="T73" fmla="*/ 379 h 427"/>
                <a:gd name="T74" fmla="*/ 279 w 404"/>
                <a:gd name="T75" fmla="*/ 376 h 427"/>
                <a:gd name="T76" fmla="*/ 287 w 404"/>
                <a:gd name="T77" fmla="*/ 370 h 427"/>
                <a:gd name="T78" fmla="*/ 293 w 404"/>
                <a:gd name="T79" fmla="*/ 365 h 427"/>
                <a:gd name="T80" fmla="*/ 300 w 404"/>
                <a:gd name="T81" fmla="*/ 356 h 427"/>
                <a:gd name="T82" fmla="*/ 309 w 404"/>
                <a:gd name="T83" fmla="*/ 346 h 427"/>
                <a:gd name="T84" fmla="*/ 318 w 404"/>
                <a:gd name="T85" fmla="*/ 332 h 427"/>
                <a:gd name="T86" fmla="*/ 327 w 404"/>
                <a:gd name="T87" fmla="*/ 317 h 427"/>
                <a:gd name="T88" fmla="*/ 352 w 404"/>
                <a:gd name="T89" fmla="*/ 280 h 427"/>
                <a:gd name="T90" fmla="*/ 382 w 404"/>
                <a:gd name="T91" fmla="*/ 228 h 427"/>
                <a:gd name="T92" fmla="*/ 404 w 404"/>
                <a:gd name="T93" fmla="*/ 253 h 427"/>
                <a:gd name="T94" fmla="*/ 392 w 404"/>
                <a:gd name="T95" fmla="*/ 293 h 427"/>
                <a:gd name="T96" fmla="*/ 380 w 404"/>
                <a:gd name="T97" fmla="*/ 335 h 427"/>
                <a:gd name="T98" fmla="*/ 368 w 404"/>
                <a:gd name="T99" fmla="*/ 379 h 427"/>
                <a:gd name="T100" fmla="*/ 358 w 404"/>
                <a:gd name="T101" fmla="*/ 427 h 427"/>
                <a:gd name="T102" fmla="*/ 338 w 404"/>
                <a:gd name="T103" fmla="*/ 424 h 427"/>
                <a:gd name="T104" fmla="*/ 318 w 404"/>
                <a:gd name="T105" fmla="*/ 421 h 427"/>
                <a:gd name="T106" fmla="*/ 297 w 404"/>
                <a:gd name="T107" fmla="*/ 419 h 427"/>
                <a:gd name="T108" fmla="*/ 275 w 404"/>
                <a:gd name="T109" fmla="*/ 416 h 427"/>
                <a:gd name="T110" fmla="*/ 251 w 404"/>
                <a:gd name="T111" fmla="*/ 416 h 427"/>
                <a:gd name="T112" fmla="*/ 224 w 404"/>
                <a:gd name="T113" fmla="*/ 415 h 427"/>
                <a:gd name="T114" fmla="*/ 167 w 404"/>
                <a:gd name="T115" fmla="*/ 413 h 427"/>
                <a:gd name="T116" fmla="*/ 0 w 404"/>
                <a:gd name="T117" fmla="*/ 413 h 427"/>
                <a:gd name="T118" fmla="*/ 0 w 404"/>
                <a:gd name="T119" fmla="*/ 0 h 427"/>
                <a:gd name="T120" fmla="*/ 404 w 404"/>
                <a:gd name="T121" fmla="*/ 427 h 427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T118" t="T119" r="T120" b="T121"/>
              <a:pathLst>
                <a:path w="404" h="427">
                  <a:moveTo>
                    <a:pt x="0" y="413"/>
                  </a:moveTo>
                  <a:lnTo>
                    <a:pt x="22" y="389"/>
                  </a:lnTo>
                  <a:lnTo>
                    <a:pt x="46" y="386"/>
                  </a:lnTo>
                  <a:lnTo>
                    <a:pt x="60" y="383"/>
                  </a:lnTo>
                  <a:lnTo>
                    <a:pt x="70" y="382"/>
                  </a:lnTo>
                  <a:lnTo>
                    <a:pt x="78" y="311"/>
                  </a:lnTo>
                  <a:lnTo>
                    <a:pt x="84" y="242"/>
                  </a:lnTo>
                  <a:lnTo>
                    <a:pt x="90" y="182"/>
                  </a:lnTo>
                  <a:lnTo>
                    <a:pt x="90" y="179"/>
                  </a:lnTo>
                  <a:lnTo>
                    <a:pt x="97" y="30"/>
                  </a:lnTo>
                  <a:lnTo>
                    <a:pt x="60" y="27"/>
                  </a:lnTo>
                  <a:lnTo>
                    <a:pt x="40" y="24"/>
                  </a:lnTo>
                  <a:lnTo>
                    <a:pt x="19" y="22"/>
                  </a:lnTo>
                  <a:lnTo>
                    <a:pt x="45" y="0"/>
                  </a:lnTo>
                  <a:lnTo>
                    <a:pt x="284" y="0"/>
                  </a:lnTo>
                  <a:lnTo>
                    <a:pt x="257" y="22"/>
                  </a:lnTo>
                  <a:lnTo>
                    <a:pt x="243" y="25"/>
                  </a:lnTo>
                  <a:lnTo>
                    <a:pt x="230" y="28"/>
                  </a:lnTo>
                  <a:lnTo>
                    <a:pt x="216" y="30"/>
                  </a:lnTo>
                  <a:lnTo>
                    <a:pt x="203" y="30"/>
                  </a:lnTo>
                  <a:lnTo>
                    <a:pt x="198" y="60"/>
                  </a:lnTo>
                  <a:lnTo>
                    <a:pt x="195" y="93"/>
                  </a:lnTo>
                  <a:lnTo>
                    <a:pt x="192" y="128"/>
                  </a:lnTo>
                  <a:lnTo>
                    <a:pt x="189" y="164"/>
                  </a:lnTo>
                  <a:lnTo>
                    <a:pt x="189" y="180"/>
                  </a:lnTo>
                  <a:lnTo>
                    <a:pt x="185" y="231"/>
                  </a:lnTo>
                  <a:lnTo>
                    <a:pt x="179" y="316"/>
                  </a:lnTo>
                  <a:lnTo>
                    <a:pt x="176" y="382"/>
                  </a:lnTo>
                  <a:lnTo>
                    <a:pt x="210" y="389"/>
                  </a:lnTo>
                  <a:lnTo>
                    <a:pt x="224" y="389"/>
                  </a:lnTo>
                  <a:lnTo>
                    <a:pt x="234" y="388"/>
                  </a:lnTo>
                  <a:lnTo>
                    <a:pt x="245" y="388"/>
                  </a:lnTo>
                  <a:lnTo>
                    <a:pt x="254" y="385"/>
                  </a:lnTo>
                  <a:lnTo>
                    <a:pt x="263" y="383"/>
                  </a:lnTo>
                  <a:lnTo>
                    <a:pt x="272" y="379"/>
                  </a:lnTo>
                  <a:lnTo>
                    <a:pt x="279" y="376"/>
                  </a:lnTo>
                  <a:lnTo>
                    <a:pt x="287" y="370"/>
                  </a:lnTo>
                  <a:lnTo>
                    <a:pt x="293" y="365"/>
                  </a:lnTo>
                  <a:lnTo>
                    <a:pt x="300" y="356"/>
                  </a:lnTo>
                  <a:lnTo>
                    <a:pt x="309" y="346"/>
                  </a:lnTo>
                  <a:lnTo>
                    <a:pt x="318" y="332"/>
                  </a:lnTo>
                  <a:lnTo>
                    <a:pt x="327" y="317"/>
                  </a:lnTo>
                  <a:lnTo>
                    <a:pt x="352" y="280"/>
                  </a:lnTo>
                  <a:lnTo>
                    <a:pt x="382" y="228"/>
                  </a:lnTo>
                  <a:lnTo>
                    <a:pt x="404" y="253"/>
                  </a:lnTo>
                  <a:lnTo>
                    <a:pt x="392" y="293"/>
                  </a:lnTo>
                  <a:lnTo>
                    <a:pt x="380" y="335"/>
                  </a:lnTo>
                  <a:lnTo>
                    <a:pt x="368" y="379"/>
                  </a:lnTo>
                  <a:lnTo>
                    <a:pt x="358" y="427"/>
                  </a:lnTo>
                  <a:lnTo>
                    <a:pt x="338" y="424"/>
                  </a:lnTo>
                  <a:lnTo>
                    <a:pt x="318" y="421"/>
                  </a:lnTo>
                  <a:lnTo>
                    <a:pt x="297" y="419"/>
                  </a:lnTo>
                  <a:lnTo>
                    <a:pt x="275" y="416"/>
                  </a:lnTo>
                  <a:lnTo>
                    <a:pt x="251" y="416"/>
                  </a:lnTo>
                  <a:lnTo>
                    <a:pt x="224" y="415"/>
                  </a:lnTo>
                  <a:lnTo>
                    <a:pt x="167" y="413"/>
                  </a:lnTo>
                  <a:lnTo>
                    <a:pt x="0" y="4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503972" eaLnBrk="0">
                <a:lnSpc>
                  <a:spcPct val="100000"/>
                </a:lnSpc>
                <a:buClr>
                  <a:srgbClr val="080808"/>
                </a:buClr>
                <a:buFont typeface="Tahoma" charset="0"/>
                <a:buNone/>
              </a:pPr>
              <a:endParaRPr lang="en-US" sz="1300">
                <a:solidFill>
                  <a:srgbClr val="000000"/>
                </a:solidFill>
                <a:latin typeface="Ariel" charset="0"/>
                <a:ea typeface="ＭＳ Ｐゴシック" charset="-128"/>
              </a:endParaRPr>
            </a:p>
          </p:txBody>
        </p:sp>
      </p:grp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7302437"/>
            <a:ext cx="8722541" cy="257238"/>
          </a:xfrm>
          <a:prstGeom prst="rect">
            <a:avLst/>
          </a:prstGeom>
          <a:gradFill rotWithShape="0">
            <a:gsLst>
              <a:gs pos="0">
                <a:srgbClr val="001121"/>
              </a:gs>
              <a:gs pos="100000">
                <a:srgbClr val="002448"/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 defTabSz="503972" eaLnBrk="0">
              <a:lnSpc>
                <a:spcPct val="100000"/>
              </a:lnSpc>
              <a:buClr>
                <a:srgbClr val="080808"/>
              </a:buClr>
              <a:buFont typeface="Tahoma" charset="0"/>
              <a:buNone/>
            </a:pPr>
            <a:endParaRPr lang="en-US" sz="1300">
              <a:solidFill>
                <a:srgbClr val="000000"/>
              </a:solidFill>
              <a:latin typeface="Ariel" charset="0"/>
              <a:ea typeface="ＭＳ Ｐゴシック" charset="-128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351771" y="7326935"/>
            <a:ext cx="5701858" cy="2426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9207" tIns="51588" rIns="99207" bIns="51588">
            <a:spAutoFit/>
          </a:bodyPr>
          <a:lstStyle/>
          <a:p>
            <a:pPr algn="ctr" defTabSz="503972" hangingPunct="1">
              <a:lnSpc>
                <a:spcPct val="100000"/>
              </a:lnSpc>
              <a:buClr>
                <a:srgbClr val="080808"/>
              </a:buClr>
              <a:buFont typeface="Tahoma" charset="0"/>
              <a:buNone/>
              <a:tabLst>
                <a:tab pos="0" algn="l"/>
                <a:tab pos="503972" algn="l"/>
                <a:tab pos="1007943" algn="l"/>
                <a:tab pos="1511915" algn="l"/>
                <a:tab pos="2015886" algn="l"/>
                <a:tab pos="2519858" algn="l"/>
                <a:tab pos="3023829" algn="l"/>
                <a:tab pos="3527801" algn="l"/>
                <a:tab pos="4031772" algn="l"/>
                <a:tab pos="4535744" algn="l"/>
                <a:tab pos="5039716" algn="l"/>
                <a:tab pos="5543687" algn="l"/>
                <a:tab pos="6047659" algn="l"/>
                <a:tab pos="6551630" algn="l"/>
                <a:tab pos="7055602" algn="l"/>
                <a:tab pos="7559573" algn="l"/>
                <a:tab pos="8063545" algn="l"/>
                <a:tab pos="8567517" algn="l"/>
                <a:tab pos="9071488" algn="l"/>
                <a:tab pos="9575460" algn="l"/>
                <a:tab pos="10079431" algn="l"/>
              </a:tabLst>
            </a:pPr>
            <a:r>
              <a:rPr lang="en-US" sz="900">
                <a:solidFill>
                  <a:srgbClr val="E5FFFF"/>
                </a:solidFill>
                <a:ea typeface="ＭＳ Ｐゴシック" charset="-128"/>
              </a:rPr>
              <a:t>SCHOOL OF ELECTRICAL AND COMPUTER ENGINEERING | GEORGIA INSTITUTE OF TECHNOLOGY</a:t>
            </a:r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0" y="0"/>
            <a:ext cx="10080625" cy="351735"/>
          </a:xfrm>
          <a:prstGeom prst="rect">
            <a:avLst/>
          </a:prstGeom>
          <a:gradFill rotWithShape="0">
            <a:gsLst>
              <a:gs pos="0">
                <a:srgbClr val="002448"/>
              </a:gs>
              <a:gs pos="100000">
                <a:srgbClr val="003366"/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 defTabSz="503972" eaLnBrk="0">
              <a:lnSpc>
                <a:spcPct val="100000"/>
              </a:lnSpc>
              <a:buClr>
                <a:srgbClr val="080808"/>
              </a:buClr>
              <a:buFont typeface="Tahoma" charset="0"/>
              <a:buNone/>
            </a:pPr>
            <a:endParaRPr lang="en-US" sz="1300">
              <a:solidFill>
                <a:srgbClr val="000000"/>
              </a:solidFill>
              <a:latin typeface="Ariel" charset="0"/>
              <a:ea typeface="ＭＳ Ｐゴシック" charset="-128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 userDrawn="1">
            <p:ph type="sldNum"/>
          </p:nvPr>
        </p:nvSpPr>
        <p:spPr bwMode="auto">
          <a:xfrm>
            <a:off x="9515341" y="7298938"/>
            <a:ext cx="423526" cy="269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9207" tIns="51588" rIns="99207" bIns="51588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8000"/>
              </a:lnSpc>
              <a:buClr>
                <a:srgbClr val="E5FFFF"/>
              </a:buClr>
              <a:tabLst>
                <a:tab pos="0" algn="l"/>
                <a:tab pos="503972" algn="l"/>
                <a:tab pos="1007943" algn="l"/>
                <a:tab pos="1511915" algn="l"/>
                <a:tab pos="2015886" algn="l"/>
                <a:tab pos="2519858" algn="l"/>
                <a:tab pos="3023829" algn="l"/>
                <a:tab pos="3527801" algn="l"/>
                <a:tab pos="4031772" algn="l"/>
                <a:tab pos="4535744" algn="l"/>
                <a:tab pos="5039716" algn="l"/>
                <a:tab pos="5543687" algn="l"/>
                <a:tab pos="6047659" algn="l"/>
                <a:tab pos="6551630" algn="l"/>
                <a:tab pos="7055602" algn="l"/>
                <a:tab pos="7559573" algn="l"/>
                <a:tab pos="8063545" algn="l"/>
                <a:tab pos="8567517" algn="l"/>
                <a:tab pos="9071488" algn="l"/>
                <a:tab pos="9575460" algn="l"/>
                <a:tab pos="10079431" algn="l"/>
              </a:tabLst>
              <a:defRPr sz="1100" b="1">
                <a:solidFill>
                  <a:srgbClr val="E5FFFF"/>
                </a:solidFill>
                <a:latin typeface="+mn-lt"/>
              </a:defRPr>
            </a:lvl1pPr>
          </a:lstStyle>
          <a:p>
            <a:pPr defTabSz="503972">
              <a:buFontTx/>
              <a:buNone/>
            </a:pPr>
            <a:fld id="{E9BC378B-5811-492B-98D5-5908524EE8AD}" type="slidenum">
              <a:rPr lang="en-US" smtClean="0">
                <a:latin typeface="Tahoma"/>
                <a:ea typeface="ＭＳ Ｐゴシック" charset="-128"/>
              </a:rPr>
              <a:pPr defTabSz="503972">
                <a:buFontTx/>
                <a:buNone/>
              </a:pPr>
              <a:t>‹#›</a:t>
            </a:fld>
            <a:endParaRPr lang="en-US">
              <a:latin typeface="Tahoma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414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50397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80808"/>
        </a:buClr>
        <a:buSzPct val="100000"/>
        <a:buFont typeface="Arial" charset="0"/>
        <a:defRPr sz="3100">
          <a:solidFill>
            <a:srgbClr val="080808"/>
          </a:solidFill>
          <a:latin typeface="+mj-lt"/>
          <a:ea typeface="+mj-ea"/>
          <a:cs typeface="+mj-cs"/>
        </a:defRPr>
      </a:lvl1pPr>
      <a:lvl2pPr marL="475973" indent="-237987" algn="l" defTabSz="50397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3100">
          <a:solidFill>
            <a:srgbClr val="080808"/>
          </a:solidFill>
          <a:latin typeface="Arial" charset="0"/>
        </a:defRPr>
      </a:lvl2pPr>
      <a:lvl3pPr marL="713960" indent="-237987" algn="l" defTabSz="50397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3100">
          <a:solidFill>
            <a:srgbClr val="080808"/>
          </a:solidFill>
          <a:latin typeface="Arial" charset="0"/>
        </a:defRPr>
      </a:lvl3pPr>
      <a:lvl4pPr marL="951946" indent="-237987" algn="l" defTabSz="50397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3100">
          <a:solidFill>
            <a:srgbClr val="080808"/>
          </a:solidFill>
          <a:latin typeface="Arial" charset="0"/>
        </a:defRPr>
      </a:lvl4pPr>
      <a:lvl5pPr marL="1189933" indent="-237987" algn="l" defTabSz="50397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3100">
          <a:solidFill>
            <a:srgbClr val="080808"/>
          </a:solidFill>
          <a:latin typeface="Arial" charset="0"/>
        </a:defRPr>
      </a:lvl5pPr>
      <a:lvl6pPr marL="1693904" indent="-237987" algn="l" defTabSz="50397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3100">
          <a:solidFill>
            <a:srgbClr val="080808"/>
          </a:solidFill>
          <a:latin typeface="Arial" charset="0"/>
        </a:defRPr>
      </a:lvl6pPr>
      <a:lvl7pPr marL="2197876" indent="-237987" algn="l" defTabSz="50397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3100">
          <a:solidFill>
            <a:srgbClr val="080808"/>
          </a:solidFill>
          <a:latin typeface="Arial" charset="0"/>
        </a:defRPr>
      </a:lvl7pPr>
      <a:lvl8pPr marL="2701848" indent="-237987" algn="l" defTabSz="50397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3100">
          <a:solidFill>
            <a:srgbClr val="080808"/>
          </a:solidFill>
          <a:latin typeface="Arial" charset="0"/>
        </a:defRPr>
      </a:lvl8pPr>
      <a:lvl9pPr marL="3205819" indent="-237987" algn="l" defTabSz="50397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3100">
          <a:solidFill>
            <a:srgbClr val="080808"/>
          </a:solidFill>
          <a:latin typeface="Arial" charset="0"/>
        </a:defRPr>
      </a:lvl9pPr>
    </p:titleStyle>
    <p:bodyStyle>
      <a:lvl1pPr marL="190740" indent="-190740" algn="l" defTabSz="503972" rtl="0" eaLnBrk="0" fontAlgn="base" hangingPunct="0">
        <a:lnSpc>
          <a:spcPct val="98000"/>
        </a:lnSpc>
        <a:spcBef>
          <a:spcPts val="661"/>
        </a:spcBef>
        <a:spcAft>
          <a:spcPct val="0"/>
        </a:spcAft>
        <a:buClr>
          <a:srgbClr val="000000"/>
        </a:buClr>
        <a:buSzPct val="65000"/>
        <a:buFont typeface="Wingdings" charset="2"/>
        <a:buChar char=""/>
        <a:defRPr sz="2600">
          <a:solidFill>
            <a:srgbClr val="080808"/>
          </a:solidFill>
          <a:latin typeface="+mn-lt"/>
          <a:ea typeface="+mn-ea"/>
          <a:cs typeface="+mn-cs"/>
        </a:defRPr>
      </a:lvl1pPr>
      <a:lvl2pPr marL="568718" indent="-190740" algn="l" defTabSz="503972" rtl="0" eaLnBrk="0" fontAlgn="base" hangingPunct="0">
        <a:lnSpc>
          <a:spcPct val="98000"/>
        </a:lnSpc>
        <a:spcBef>
          <a:spcPts val="551"/>
        </a:spcBef>
        <a:spcAft>
          <a:spcPct val="0"/>
        </a:spcAft>
        <a:buClr>
          <a:srgbClr val="002448"/>
        </a:buClr>
        <a:buSzPct val="65000"/>
        <a:buFont typeface="Wingdings" charset="2"/>
        <a:buChar char=""/>
        <a:defRPr sz="2200">
          <a:solidFill>
            <a:srgbClr val="080808"/>
          </a:solidFill>
          <a:latin typeface="+mn-lt"/>
        </a:defRPr>
      </a:lvl2pPr>
      <a:lvl3pPr marL="946697" indent="-190740" algn="l" defTabSz="503972" rtl="0" eaLnBrk="0" fontAlgn="base" hangingPunct="0">
        <a:lnSpc>
          <a:spcPct val="98000"/>
        </a:lnSpc>
        <a:spcBef>
          <a:spcPts val="496"/>
        </a:spcBef>
        <a:spcAft>
          <a:spcPct val="0"/>
        </a:spcAft>
        <a:buClr>
          <a:srgbClr val="006666"/>
        </a:buClr>
        <a:buSzPct val="65000"/>
        <a:buFont typeface="Wingdings" charset="2"/>
        <a:buChar char=""/>
        <a:defRPr>
          <a:solidFill>
            <a:srgbClr val="080808"/>
          </a:solidFill>
          <a:latin typeface="+mn-lt"/>
        </a:defRPr>
      </a:lvl3pPr>
      <a:lvl4pPr marL="1324676" indent="-190740" algn="l" defTabSz="503972" rtl="0" eaLnBrk="0" fontAlgn="base" hangingPunct="0">
        <a:lnSpc>
          <a:spcPct val="98000"/>
        </a:lnSpc>
        <a:spcBef>
          <a:spcPts val="496"/>
        </a:spcBef>
        <a:spcAft>
          <a:spcPct val="0"/>
        </a:spcAft>
        <a:buClr>
          <a:srgbClr val="000000"/>
        </a:buClr>
        <a:buSzPct val="65000"/>
        <a:buFont typeface="Wingdings" charset="2"/>
        <a:buChar char=""/>
        <a:defRPr>
          <a:solidFill>
            <a:srgbClr val="080808"/>
          </a:solidFill>
          <a:latin typeface="+mn-lt"/>
        </a:defRPr>
      </a:lvl4pPr>
      <a:lvl5pPr marL="1634408" indent="-181990" algn="l" defTabSz="503972" rtl="0" eaLnBrk="0" fontAlgn="base" hangingPunct="0">
        <a:lnSpc>
          <a:spcPct val="98000"/>
        </a:lnSpc>
        <a:spcBef>
          <a:spcPts val="496"/>
        </a:spcBef>
        <a:spcAft>
          <a:spcPct val="0"/>
        </a:spcAft>
        <a:buClr>
          <a:srgbClr val="000000"/>
        </a:buClr>
        <a:buSzPct val="65000"/>
        <a:buFont typeface="Wingdings" charset="2"/>
        <a:buChar char=""/>
        <a:defRPr>
          <a:solidFill>
            <a:srgbClr val="080808"/>
          </a:solidFill>
          <a:latin typeface="+mn-lt"/>
        </a:defRPr>
      </a:lvl5pPr>
      <a:lvl6pPr marL="2138379" indent="-181990" algn="l" defTabSz="503972" rtl="0" eaLnBrk="0" fontAlgn="base" hangingPunct="0">
        <a:lnSpc>
          <a:spcPct val="98000"/>
        </a:lnSpc>
        <a:spcBef>
          <a:spcPts val="496"/>
        </a:spcBef>
        <a:spcAft>
          <a:spcPct val="0"/>
        </a:spcAft>
        <a:buClr>
          <a:srgbClr val="000000"/>
        </a:buClr>
        <a:buSzPct val="65000"/>
        <a:buFont typeface="Wingdings" charset="2"/>
        <a:buChar char=""/>
        <a:defRPr>
          <a:solidFill>
            <a:srgbClr val="080808"/>
          </a:solidFill>
          <a:latin typeface="+mn-lt"/>
        </a:defRPr>
      </a:lvl6pPr>
      <a:lvl7pPr marL="2642351" indent="-181990" algn="l" defTabSz="503972" rtl="0" eaLnBrk="0" fontAlgn="base" hangingPunct="0">
        <a:lnSpc>
          <a:spcPct val="98000"/>
        </a:lnSpc>
        <a:spcBef>
          <a:spcPts val="496"/>
        </a:spcBef>
        <a:spcAft>
          <a:spcPct val="0"/>
        </a:spcAft>
        <a:buClr>
          <a:srgbClr val="000000"/>
        </a:buClr>
        <a:buSzPct val="65000"/>
        <a:buFont typeface="Wingdings" charset="2"/>
        <a:buChar char=""/>
        <a:defRPr>
          <a:solidFill>
            <a:srgbClr val="080808"/>
          </a:solidFill>
          <a:latin typeface="+mn-lt"/>
        </a:defRPr>
      </a:lvl7pPr>
      <a:lvl8pPr marL="3146322" indent="-181990" algn="l" defTabSz="503972" rtl="0" eaLnBrk="0" fontAlgn="base" hangingPunct="0">
        <a:lnSpc>
          <a:spcPct val="98000"/>
        </a:lnSpc>
        <a:spcBef>
          <a:spcPts val="496"/>
        </a:spcBef>
        <a:spcAft>
          <a:spcPct val="0"/>
        </a:spcAft>
        <a:buClr>
          <a:srgbClr val="000000"/>
        </a:buClr>
        <a:buSzPct val="65000"/>
        <a:buFont typeface="Wingdings" charset="2"/>
        <a:buChar char=""/>
        <a:defRPr>
          <a:solidFill>
            <a:srgbClr val="080808"/>
          </a:solidFill>
          <a:latin typeface="+mn-lt"/>
        </a:defRPr>
      </a:lvl8pPr>
      <a:lvl9pPr marL="3650294" indent="-181990" algn="l" defTabSz="503972" rtl="0" eaLnBrk="0" fontAlgn="base" hangingPunct="0">
        <a:lnSpc>
          <a:spcPct val="98000"/>
        </a:lnSpc>
        <a:spcBef>
          <a:spcPts val="496"/>
        </a:spcBef>
        <a:spcAft>
          <a:spcPct val="0"/>
        </a:spcAft>
        <a:buClr>
          <a:srgbClr val="000000"/>
        </a:buClr>
        <a:buSzPct val="65000"/>
        <a:buFont typeface="Wingdings" charset="2"/>
        <a:buChar char=""/>
        <a:defRPr>
          <a:solidFill>
            <a:srgbClr val="080808"/>
          </a:solidFill>
          <a:latin typeface="+mn-lt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09-summary.ppt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1230312" y="3246437"/>
            <a:ext cx="8568531" cy="1653678"/>
          </a:xfrm>
        </p:spPr>
        <p:txBody>
          <a:bodyPr/>
          <a:lstStyle/>
          <a:p>
            <a:pPr algn="r"/>
            <a:r>
              <a:rPr lang="en-US" sz="4000" dirty="0" smtClean="0"/>
              <a:t>Energy Introspector: Integration of Physical Models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15341" y="7298937"/>
            <a:ext cx="427026" cy="234490"/>
          </a:xfrm>
        </p:spPr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1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60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24" y="246740"/>
            <a:ext cx="9373581" cy="1044705"/>
          </a:xfrm>
        </p:spPr>
        <p:txBody>
          <a:bodyPr/>
          <a:lstStyle/>
          <a:p>
            <a:r>
              <a:rPr lang="en-US" dirty="0" smtClean="0"/>
              <a:t>Architecture-Level Physical Modeling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515341" y="7298937"/>
            <a:ext cx="427026" cy="234490"/>
          </a:xfrm>
        </p:spPr>
        <p:txBody>
          <a:bodyPr/>
          <a:lstStyle/>
          <a:p>
            <a:fld id="{749B7D15-C262-4ED0-9E5E-CF4A35BB834D}" type="slidenum">
              <a:rPr lang="en-US" smtClean="0">
                <a:solidFill>
                  <a:srgbClr val="E5FFFF"/>
                </a:solidFill>
              </a:rPr>
              <a:pPr/>
              <a:t>10</a:t>
            </a:fld>
            <a:endParaRPr lang="en-US">
              <a:solidFill>
                <a:srgbClr val="E5FFFF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03793" y="1155707"/>
            <a:ext cx="5963595" cy="36338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100783" tIns="50392" rIns="100783" bIns="50392" rtlCol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700" i="1" dirty="0">
                <a:solidFill>
                  <a:srgbClr val="FF0000"/>
                </a:solidFill>
                <a:latin typeface="Tahoma" pitchFamily="34" charset="0"/>
                <a:ea typeface="ＭＳ Ｐゴシック" charset="-128"/>
              </a:rPr>
              <a:t>Abstract Representation of Architecture-Physics Interactions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12" y="1605719"/>
            <a:ext cx="9372600" cy="543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57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22" y="2519893"/>
            <a:ext cx="9373581" cy="2015913"/>
          </a:xfrm>
        </p:spPr>
        <p:txBody>
          <a:bodyPr/>
          <a:lstStyle/>
          <a:p>
            <a:pPr algn="ctr"/>
            <a:r>
              <a:rPr lang="en-US" dirty="0" smtClean="0"/>
              <a:t>STANDARDIZATION:</a:t>
            </a:r>
            <a:br>
              <a:rPr lang="en-US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i="1" dirty="0">
                <a:solidFill>
                  <a:srgbClr val="3366FF"/>
                </a:solidFill>
              </a:rPr>
              <a:t>Compatible </a:t>
            </a:r>
            <a:r>
              <a:rPr lang="en-US" sz="2000" i="1" kern="1200" dirty="0">
                <a:solidFill>
                  <a:srgbClr val="3366FF"/>
                </a:solidFill>
                <a:latin typeface="Tahoma" pitchFamily="34" charset="0"/>
                <a:cs typeface="+mn-cs"/>
              </a:rPr>
              <a:t>Integration</a:t>
            </a:r>
            <a:r>
              <a:rPr lang="en-US" sz="2000" i="1" kern="1200" dirty="0">
                <a:solidFill>
                  <a:schemeClr val="accent4">
                    <a:lumMod val="10000"/>
                  </a:schemeClr>
                </a:solidFill>
                <a:latin typeface="Tahoma" pitchFamily="34" charset="0"/>
                <a:cs typeface="+mn-cs"/>
              </a:rPr>
              <a:t> of Different Modeling Tools</a:t>
            </a:r>
            <a:r>
              <a:rPr lang="en-US" sz="2000" i="1" kern="1200" dirty="0">
                <a:latin typeface="Tahoma" pitchFamily="34" charset="0"/>
                <a:cs typeface="+mn-cs"/>
              </a:rPr>
              <a:t>&gt;</a:t>
            </a:r>
            <a:endParaRPr lang="en-US" sz="2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515341" y="7298937"/>
            <a:ext cx="427026" cy="234490"/>
          </a:xfrm>
        </p:spPr>
        <p:txBody>
          <a:bodyPr/>
          <a:lstStyle/>
          <a:p>
            <a:fld id="{749B7D15-C262-4ED0-9E5E-CF4A35BB834D}" type="slidenum">
              <a:rPr lang="en-US" smtClean="0">
                <a:solidFill>
                  <a:srgbClr val="E5FFFF"/>
                </a:solidFill>
              </a:rPr>
              <a:pPr/>
              <a:t>11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283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24" y="246740"/>
            <a:ext cx="9373581" cy="1044705"/>
          </a:xfrm>
        </p:spPr>
        <p:txBody>
          <a:bodyPr/>
          <a:lstStyle/>
          <a:p>
            <a:r>
              <a:rPr lang="en-US" dirty="0" smtClean="0"/>
              <a:t>Data Definition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515341" y="7298937"/>
            <a:ext cx="427026" cy="234490"/>
          </a:xfrm>
        </p:spPr>
        <p:txBody>
          <a:bodyPr/>
          <a:lstStyle/>
          <a:p>
            <a:fld id="{749B7D15-C262-4ED0-9E5E-CF4A35BB834D}" type="slidenum">
              <a:rPr lang="en-US" smtClean="0">
                <a:solidFill>
                  <a:srgbClr val="E5FFFF"/>
                </a:solidFill>
              </a:rPr>
              <a:pPr/>
              <a:t>12</a:t>
            </a:fld>
            <a:endParaRPr lang="en-US">
              <a:solidFill>
                <a:srgbClr val="E5FFFF"/>
              </a:solidFill>
            </a:endParaRPr>
          </a:p>
        </p:txBody>
      </p:sp>
      <p:sp>
        <p:nvSpPr>
          <p:cNvPr id="59" name="Content Placeholder 4"/>
          <p:cNvSpPr txBox="1">
            <a:spLocks/>
          </p:cNvSpPr>
          <p:nvPr/>
        </p:nvSpPr>
        <p:spPr>
          <a:xfrm>
            <a:off x="420026" y="1259947"/>
            <a:ext cx="9408583" cy="5795751"/>
          </a:xfrm>
          <a:prstGeom prst="rect">
            <a:avLst/>
          </a:prstGeom>
        </p:spPr>
        <p:txBody>
          <a:bodyPr lIns="100783" tIns="50392" rIns="100783" bIns="50392"/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 sz="2400">
                <a:solidFill>
                  <a:srgbClr val="080808"/>
                </a:solidFill>
                <a:effectLst/>
                <a:latin typeface="+mn-lt"/>
                <a:ea typeface="ＭＳ Ｐゴシック" charset="-128"/>
                <a:cs typeface="+mn-cs"/>
              </a:defRPr>
            </a:lvl1pPr>
            <a:lvl2pPr marL="5191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448"/>
              </a:buClr>
              <a:buSzPct val="65000"/>
              <a:buFont typeface="Wingdings" pitchFamily="2" charset="2"/>
              <a:buChar char="n"/>
              <a:defRPr sz="2000"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2pPr>
            <a:lvl3pPr marL="8620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3pPr>
            <a:lvl4pPr marL="12049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4pPr>
            <a:lvl5pPr marL="1485900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5pPr>
            <a:lvl6pPr marL="19431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4003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28575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3147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201568" indent="-201568" defTabSz="1007943">
              <a:lnSpc>
                <a:spcPct val="100000"/>
              </a:lnSpc>
              <a:spcBef>
                <a:spcPts val="1652"/>
              </a:spcBef>
            </a:pPr>
            <a:r>
              <a:rPr lang="en-US" dirty="0"/>
              <a:t> Different models use different types and units of data.</a:t>
            </a:r>
          </a:p>
          <a:p>
            <a:pPr marL="201568" indent="-201568" defTabSz="1007943">
              <a:lnSpc>
                <a:spcPct val="100000"/>
              </a:lnSpc>
              <a:spcBef>
                <a:spcPts val="1652"/>
              </a:spcBef>
            </a:pPr>
            <a:r>
              <a:rPr lang="en-US" dirty="0"/>
              <a:t> The EI defines </a:t>
            </a:r>
            <a:r>
              <a:rPr lang="en-US" i="1" dirty="0">
                <a:solidFill>
                  <a:srgbClr val="3366FF"/>
                </a:solidFill>
              </a:rPr>
              <a:t>the modeled physical data</a:t>
            </a:r>
            <a:r>
              <a:rPr lang="en-US" dirty="0"/>
              <a:t>.</a:t>
            </a:r>
          </a:p>
          <a:p>
            <a:pPr lvl="2" defTabSz="1007943">
              <a:lnSpc>
                <a:spcPct val="100000"/>
              </a:lnSpc>
              <a:spcBef>
                <a:spcPts val="882"/>
              </a:spcBef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021" y="2603888"/>
            <a:ext cx="2759370" cy="213738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lIns="100783" tIns="50392" rIns="100783" bIns="50392" rtlCol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i="1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// Basic Units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 err="1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typedef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uint64_t 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Count;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 err="1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typedef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double 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Meter;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 err="1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typedef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double 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Hertz;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 err="1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typedef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double 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Volt;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 err="1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typedef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double 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Kelvin;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 err="1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typedef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double 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Watt;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 err="1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typedef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double 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Joule;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 err="1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typedef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double </a:t>
            </a:r>
            <a:r>
              <a:rPr lang="en-US" sz="1300" dirty="0" err="1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Unitless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 err="1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typedef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double 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Second;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0208" y="2603888"/>
            <a:ext cx="2940182" cy="213738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lIns="100783" tIns="50392" rIns="100783" bIns="50392" rtlCol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i="1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// Activity Counters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class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counter_t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Count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switching;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Count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read;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Count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write;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Count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read_tag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Count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write_tag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Count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search;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void 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clear();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};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2406" y="2603890"/>
            <a:ext cx="3276203" cy="458009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lIns="100783" tIns="50392" rIns="100783" bIns="50392" rtlCol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i="1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// Energy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class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energy_t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Joule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total;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Joule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dynamic;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Joule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leakage;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void 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clear();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Joule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get_total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();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};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endParaRPr lang="en-US" sz="1300" dirty="0">
              <a:solidFill>
                <a:srgbClr val="080808"/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i="1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// Power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class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energy_t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Watt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total;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Watt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dynamic;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Watt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leakage;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void 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clear();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Watt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get_total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();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};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endParaRPr lang="en-US" sz="1300" dirty="0">
              <a:solidFill>
                <a:srgbClr val="080808"/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power_t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operator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*(</a:t>
            </a:r>
            <a:r>
              <a:rPr lang="en-US" sz="1300" dirty="0" err="1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const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energy_t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&amp;e, </a:t>
            </a:r>
            <a:r>
              <a:rPr lang="en-US" sz="1300" dirty="0" err="1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const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Hertz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&amp;f);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power_t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operator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/(</a:t>
            </a:r>
            <a:r>
              <a:rPr lang="en-US" sz="1300" dirty="0" err="1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const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energy_t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&amp;e, </a:t>
            </a:r>
            <a:r>
              <a:rPr lang="en-US" sz="1300" dirty="0" err="1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const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Second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&amp;s);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6021" y="4918317"/>
            <a:ext cx="2772172" cy="213738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lIns="100783" tIns="50392" rIns="100783" bIns="50392" rtlCol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i="1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// Dimension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class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dimension_t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Index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layer_index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char </a:t>
            </a:r>
            <a:r>
              <a:rPr lang="en-US" sz="1300" dirty="0" err="1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layer_name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[LEN];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Meter 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left, bottom;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Meter 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width, height;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MeterSquare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area;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void 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clear();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MeterSquare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get_area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();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};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60208" y="4955788"/>
            <a:ext cx="2940182" cy="1933821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lIns="100783" tIns="50392" rIns="100783" bIns="50392" rtlCol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i="1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// Grid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template 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&lt;</a:t>
            </a:r>
            <a:r>
              <a:rPr lang="en-US" sz="1300" dirty="0" err="1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typename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T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&gt;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class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grid_t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unsigned</a:t>
            </a:r>
            <a:r>
              <a:rPr lang="en-US" sz="1300" dirty="0">
                <a:solidFill>
                  <a:srgbClr val="3366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x, y, z;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unsigned 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count;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 err="1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std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::vector&lt;T&gt; element;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 T&amp; operator[](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unsigned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i</a:t>
            </a: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)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...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Courier"/>
                <a:ea typeface="ＭＳ Ｐゴシック" charset="-128"/>
                <a:cs typeface="Courier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81719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24" y="246740"/>
            <a:ext cx="9373581" cy="1044705"/>
          </a:xfrm>
        </p:spPr>
        <p:txBody>
          <a:bodyPr/>
          <a:lstStyle/>
          <a:p>
            <a:r>
              <a:rPr lang="en-US" dirty="0" smtClean="0"/>
              <a:t>Integration of Modeling Tools 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515341" y="7298937"/>
            <a:ext cx="427026" cy="234490"/>
          </a:xfrm>
        </p:spPr>
        <p:txBody>
          <a:bodyPr/>
          <a:lstStyle/>
          <a:p>
            <a:fld id="{749B7D15-C262-4ED0-9E5E-CF4A35BB834D}" type="slidenum">
              <a:rPr lang="en-US" smtClean="0">
                <a:solidFill>
                  <a:srgbClr val="E5FFFF"/>
                </a:solidFill>
              </a:rPr>
              <a:pPr/>
              <a:t>13</a:t>
            </a:fld>
            <a:endParaRPr lang="en-US">
              <a:solidFill>
                <a:srgbClr val="E5FFFF"/>
              </a:solidFill>
            </a:endParaRPr>
          </a:p>
        </p:txBody>
      </p:sp>
      <p:sp>
        <p:nvSpPr>
          <p:cNvPr id="59" name="Content Placeholder 4"/>
          <p:cNvSpPr txBox="1">
            <a:spLocks/>
          </p:cNvSpPr>
          <p:nvPr/>
        </p:nvSpPr>
        <p:spPr>
          <a:xfrm>
            <a:off x="420026" y="1259946"/>
            <a:ext cx="9408583" cy="5963744"/>
          </a:xfrm>
          <a:prstGeom prst="rect">
            <a:avLst/>
          </a:prstGeom>
        </p:spPr>
        <p:txBody>
          <a:bodyPr lIns="100783" tIns="50392" rIns="100783" bIns="50392"/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 sz="2400">
                <a:solidFill>
                  <a:srgbClr val="080808"/>
                </a:solidFill>
                <a:effectLst/>
                <a:latin typeface="+mn-lt"/>
                <a:ea typeface="ＭＳ Ｐゴシック" charset="-128"/>
                <a:cs typeface="+mn-cs"/>
              </a:defRPr>
            </a:lvl1pPr>
            <a:lvl2pPr marL="5191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448"/>
              </a:buClr>
              <a:buSzPct val="65000"/>
              <a:buFont typeface="Wingdings" pitchFamily="2" charset="2"/>
              <a:buChar char="n"/>
              <a:defRPr sz="2000"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2pPr>
            <a:lvl3pPr marL="8620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3pPr>
            <a:lvl4pPr marL="12049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4pPr>
            <a:lvl5pPr marL="1485900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5pPr>
            <a:lvl6pPr marL="19431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4003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28575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3147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201568" indent="-201568" defTabSz="1007943">
              <a:lnSpc>
                <a:spcPct val="100000"/>
              </a:lnSpc>
              <a:spcBef>
                <a:spcPts val="1652"/>
              </a:spcBef>
            </a:pPr>
            <a:r>
              <a:rPr lang="en-US" dirty="0">
                <a:solidFill>
                  <a:srgbClr val="161616"/>
                </a:solidFill>
              </a:rPr>
              <a:t> Tools that model the same physical phenomena are categorized into the same </a:t>
            </a:r>
            <a:r>
              <a:rPr lang="en-US" i="1" dirty="0">
                <a:solidFill>
                  <a:srgbClr val="FF0000"/>
                </a:solidFill>
              </a:rPr>
              <a:t>library</a:t>
            </a:r>
            <a:r>
              <a:rPr lang="en-US" dirty="0">
                <a:solidFill>
                  <a:srgbClr val="161616"/>
                </a:solidFill>
              </a:rPr>
              <a:t>.</a:t>
            </a:r>
          </a:p>
          <a:p>
            <a:pPr marL="201568" indent="-201568" defTabSz="1007943">
              <a:lnSpc>
                <a:spcPct val="100000"/>
              </a:lnSpc>
              <a:spcBef>
                <a:spcPts val="1652"/>
              </a:spcBef>
            </a:pPr>
            <a:r>
              <a:rPr lang="en-US" dirty="0">
                <a:solidFill>
                  <a:srgbClr val="161616"/>
                </a:solidFill>
              </a:rPr>
              <a:t> Each library defines the </a:t>
            </a:r>
            <a:r>
              <a:rPr lang="en-US" i="1" dirty="0">
                <a:solidFill>
                  <a:srgbClr val="3366FF"/>
                </a:solidFill>
              </a:rPr>
              <a:t>functions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rgbClr val="161616"/>
                </a:solidFill>
              </a:rPr>
              <a:t>to be provided by the models.</a:t>
            </a:r>
          </a:p>
          <a:p>
            <a:pPr marL="579507" lvl="1" indent="-201568" defTabSz="1007943">
              <a:lnSpc>
                <a:spcPct val="100000"/>
              </a:lnSpc>
              <a:spcBef>
                <a:spcPts val="551"/>
              </a:spcBef>
            </a:pPr>
            <a:r>
              <a:rPr lang="en-US" b="1" dirty="0">
                <a:solidFill>
                  <a:srgbClr val="161616"/>
                </a:solidFill>
              </a:rPr>
              <a:t>Energy Library</a:t>
            </a:r>
            <a:r>
              <a:rPr lang="en-US" dirty="0">
                <a:solidFill>
                  <a:srgbClr val="161616"/>
                </a:solidFill>
              </a:rPr>
              <a:t>: </a:t>
            </a:r>
          </a:p>
          <a:p>
            <a:pPr marL="957447" lvl="2" indent="-201568" defTabSz="1007943">
              <a:lnSpc>
                <a:spcPct val="100000"/>
              </a:lnSpc>
              <a:spcBef>
                <a:spcPts val="551"/>
              </a:spcBef>
            </a:pPr>
            <a:r>
              <a:rPr lang="en-US" dirty="0">
                <a:solidFill>
                  <a:srgbClr val="161616"/>
                </a:solidFill>
              </a:rPr>
              <a:t>It calculates </a:t>
            </a:r>
            <a:r>
              <a:rPr lang="en-US" i="1" dirty="0">
                <a:solidFill>
                  <a:srgbClr val="3366FF"/>
                </a:solidFill>
              </a:rPr>
              <a:t>runtime energy/power</a:t>
            </a:r>
            <a:r>
              <a:rPr lang="en-US" dirty="0">
                <a:solidFill>
                  <a:srgbClr val="161616"/>
                </a:solidFill>
              </a:rPr>
              <a:t> dissipation </a:t>
            </a:r>
            <a:r>
              <a:rPr lang="en-US" dirty="0" err="1">
                <a:solidFill>
                  <a:srgbClr val="161616"/>
                </a:solidFill>
              </a:rPr>
              <a:t>w.r.t</a:t>
            </a:r>
            <a:r>
              <a:rPr lang="en-US" dirty="0">
                <a:solidFill>
                  <a:srgbClr val="161616"/>
                </a:solidFill>
              </a:rPr>
              <a:t>. architectural activity</a:t>
            </a:r>
          </a:p>
          <a:p>
            <a:pPr marL="957447" lvl="2" indent="-201568" defTabSz="1007943">
              <a:lnSpc>
                <a:spcPct val="100000"/>
              </a:lnSpc>
              <a:spcBef>
                <a:spcPts val="551"/>
              </a:spcBef>
            </a:pPr>
            <a:r>
              <a:rPr lang="en-US" dirty="0">
                <a:solidFill>
                  <a:srgbClr val="161616"/>
                </a:solidFill>
              </a:rPr>
              <a:t>It estimates </a:t>
            </a:r>
            <a:r>
              <a:rPr lang="en-US" i="1" dirty="0">
                <a:solidFill>
                  <a:srgbClr val="3366FF"/>
                </a:solidFill>
              </a:rPr>
              <a:t>TDP power</a:t>
            </a:r>
            <a:r>
              <a:rPr lang="en-US" dirty="0">
                <a:solidFill>
                  <a:srgbClr val="161616"/>
                </a:solidFill>
              </a:rPr>
              <a:t> and </a:t>
            </a:r>
            <a:r>
              <a:rPr lang="en-US" i="1" dirty="0">
                <a:solidFill>
                  <a:srgbClr val="3366FF"/>
                </a:solidFill>
              </a:rPr>
              <a:t>area</a:t>
            </a:r>
            <a:r>
              <a:rPr lang="en-US" dirty="0">
                <a:solidFill>
                  <a:srgbClr val="161616"/>
                </a:solidFill>
              </a:rPr>
              <a:t> (if possible).</a:t>
            </a:r>
          </a:p>
          <a:p>
            <a:pPr marL="957447" lvl="2" indent="-201568" defTabSz="1007943">
              <a:lnSpc>
                <a:spcPct val="100000"/>
              </a:lnSpc>
              <a:spcBef>
                <a:spcPts val="551"/>
              </a:spcBef>
            </a:pPr>
            <a:r>
              <a:rPr lang="en-US" dirty="0">
                <a:solidFill>
                  <a:srgbClr val="161616"/>
                </a:solidFill>
              </a:rPr>
              <a:t>Integrated models: </a:t>
            </a:r>
            <a:r>
              <a:rPr lang="en-US" i="1" dirty="0" err="1">
                <a:solidFill>
                  <a:srgbClr val="008000"/>
                </a:solidFill>
              </a:rPr>
              <a:t>McPAT</a:t>
            </a:r>
            <a:r>
              <a:rPr lang="en-US" dirty="0">
                <a:solidFill>
                  <a:srgbClr val="161616"/>
                </a:solidFill>
              </a:rPr>
              <a:t>, </a:t>
            </a:r>
            <a:r>
              <a:rPr lang="en-US" i="1" dirty="0" err="1">
                <a:solidFill>
                  <a:srgbClr val="008000"/>
                </a:solidFill>
              </a:rPr>
              <a:t>IntSim</a:t>
            </a:r>
            <a:r>
              <a:rPr lang="en-US" dirty="0">
                <a:solidFill>
                  <a:srgbClr val="161616"/>
                </a:solidFill>
              </a:rPr>
              <a:t>, to be integrated: </a:t>
            </a:r>
            <a:r>
              <a:rPr lang="en-US" i="1" dirty="0">
                <a:solidFill>
                  <a:srgbClr val="008000"/>
                </a:solidFill>
              </a:rPr>
              <a:t>DSENT</a:t>
            </a:r>
            <a:r>
              <a:rPr lang="en-US" dirty="0">
                <a:solidFill>
                  <a:srgbClr val="161616"/>
                </a:solidFill>
              </a:rPr>
              <a:t>, </a:t>
            </a:r>
            <a:r>
              <a:rPr lang="en-US" i="1" dirty="0" err="1">
                <a:solidFill>
                  <a:srgbClr val="008000"/>
                </a:solidFill>
              </a:rPr>
              <a:t>DRAMsim</a:t>
            </a:r>
            <a:endParaRPr lang="en-US" i="1" dirty="0">
              <a:solidFill>
                <a:srgbClr val="008000"/>
              </a:solidFill>
            </a:endParaRPr>
          </a:p>
          <a:p>
            <a:pPr marL="579507" lvl="1" indent="-201568" defTabSz="1007943">
              <a:lnSpc>
                <a:spcPct val="100000"/>
              </a:lnSpc>
              <a:spcBef>
                <a:spcPts val="551"/>
              </a:spcBef>
            </a:pPr>
            <a:r>
              <a:rPr lang="en-US" b="1" dirty="0">
                <a:solidFill>
                  <a:srgbClr val="161616"/>
                </a:solidFill>
              </a:rPr>
              <a:t>Thermal Library</a:t>
            </a:r>
            <a:r>
              <a:rPr lang="en-US" dirty="0">
                <a:solidFill>
                  <a:srgbClr val="161616"/>
                </a:solidFill>
              </a:rPr>
              <a:t>: </a:t>
            </a:r>
          </a:p>
          <a:p>
            <a:pPr marL="957447" lvl="2" indent="-201568" defTabSz="1007943">
              <a:lnSpc>
                <a:spcPct val="100000"/>
              </a:lnSpc>
              <a:spcBef>
                <a:spcPts val="551"/>
              </a:spcBef>
            </a:pPr>
            <a:r>
              <a:rPr lang="en-US" dirty="0">
                <a:solidFill>
                  <a:srgbClr val="161616"/>
                </a:solidFill>
              </a:rPr>
              <a:t>It calculates </a:t>
            </a:r>
            <a:r>
              <a:rPr lang="en-US" i="1" dirty="0">
                <a:solidFill>
                  <a:srgbClr val="3366FF"/>
                </a:solidFill>
              </a:rPr>
              <a:t>transient/steady-state temperature</a:t>
            </a:r>
            <a:r>
              <a:rPr lang="en-US" dirty="0">
                <a:solidFill>
                  <a:srgbClr val="161616"/>
                </a:solidFill>
              </a:rPr>
              <a:t> </a:t>
            </a:r>
            <a:r>
              <a:rPr lang="en-US" dirty="0" err="1">
                <a:solidFill>
                  <a:srgbClr val="161616"/>
                </a:solidFill>
              </a:rPr>
              <a:t>w.r.t</a:t>
            </a:r>
            <a:r>
              <a:rPr lang="en-US" dirty="0">
                <a:solidFill>
                  <a:srgbClr val="161616"/>
                </a:solidFill>
              </a:rPr>
              <a:t>. power inputs.</a:t>
            </a:r>
          </a:p>
          <a:p>
            <a:pPr marL="957447" lvl="2" indent="-201568" defTabSz="1007943">
              <a:lnSpc>
                <a:spcPct val="100000"/>
              </a:lnSpc>
              <a:spcBef>
                <a:spcPts val="551"/>
              </a:spcBef>
            </a:pPr>
            <a:r>
              <a:rPr lang="en-US" dirty="0">
                <a:solidFill>
                  <a:srgbClr val="161616"/>
                </a:solidFill>
              </a:rPr>
              <a:t>It requires </a:t>
            </a:r>
            <a:r>
              <a:rPr lang="en-US" i="1" dirty="0">
                <a:solidFill>
                  <a:srgbClr val="3366FF"/>
                </a:solidFill>
              </a:rPr>
              <a:t>floor-planning</a:t>
            </a:r>
            <a:r>
              <a:rPr lang="en-US" dirty="0">
                <a:solidFill>
                  <a:srgbClr val="161616"/>
                </a:solidFill>
              </a:rPr>
              <a:t> for the functional dies.</a:t>
            </a:r>
          </a:p>
          <a:p>
            <a:pPr marL="957447" lvl="2" indent="-201568" defTabSz="1007943">
              <a:lnSpc>
                <a:spcPct val="100000"/>
              </a:lnSpc>
              <a:spcBef>
                <a:spcPts val="551"/>
              </a:spcBef>
            </a:pPr>
            <a:r>
              <a:rPr lang="en-US" dirty="0">
                <a:solidFill>
                  <a:srgbClr val="161616"/>
                </a:solidFill>
              </a:rPr>
              <a:t>It provides different levels of </a:t>
            </a:r>
            <a:r>
              <a:rPr lang="en-US" i="1" dirty="0">
                <a:solidFill>
                  <a:srgbClr val="3366FF"/>
                </a:solidFill>
              </a:rPr>
              <a:t>thermal data</a:t>
            </a:r>
            <a:r>
              <a:rPr lang="en-US" dirty="0">
                <a:solidFill>
                  <a:srgbClr val="161616"/>
                </a:solidFill>
              </a:rPr>
              <a:t>; grid, block, or point temp.</a:t>
            </a:r>
          </a:p>
          <a:p>
            <a:pPr marL="957447" lvl="2" indent="-201568" defTabSz="1007943">
              <a:lnSpc>
                <a:spcPct val="100000"/>
              </a:lnSpc>
              <a:spcBef>
                <a:spcPts val="551"/>
              </a:spcBef>
            </a:pPr>
            <a:r>
              <a:rPr lang="en-US" dirty="0">
                <a:solidFill>
                  <a:srgbClr val="161616"/>
                </a:solidFill>
              </a:rPr>
              <a:t>Integrated models: </a:t>
            </a:r>
            <a:r>
              <a:rPr lang="en-US" i="1" dirty="0" err="1">
                <a:solidFill>
                  <a:srgbClr val="008000"/>
                </a:solidFill>
              </a:rPr>
              <a:t>HotSpot</a:t>
            </a:r>
            <a:r>
              <a:rPr lang="en-US" dirty="0">
                <a:solidFill>
                  <a:srgbClr val="161616"/>
                </a:solidFill>
              </a:rPr>
              <a:t>, </a:t>
            </a:r>
            <a:r>
              <a:rPr lang="en-US" i="1" dirty="0">
                <a:solidFill>
                  <a:srgbClr val="008000"/>
                </a:solidFill>
              </a:rPr>
              <a:t>3D-ICE</a:t>
            </a:r>
            <a:r>
              <a:rPr lang="en-US" dirty="0">
                <a:solidFill>
                  <a:srgbClr val="161616"/>
                </a:solidFill>
              </a:rPr>
              <a:t>, to be integrated: </a:t>
            </a:r>
            <a:r>
              <a:rPr lang="en-US" i="1" dirty="0">
                <a:solidFill>
                  <a:srgbClr val="008000"/>
                </a:solidFill>
              </a:rPr>
              <a:t>TSI</a:t>
            </a:r>
            <a:r>
              <a:rPr lang="en-US" dirty="0">
                <a:solidFill>
                  <a:srgbClr val="161616"/>
                </a:solidFill>
              </a:rPr>
              <a:t>, </a:t>
            </a:r>
            <a:r>
              <a:rPr lang="en-US" i="1" dirty="0">
                <a:solidFill>
                  <a:srgbClr val="008000"/>
                </a:solidFill>
              </a:rPr>
              <a:t>Microfluidics</a:t>
            </a:r>
          </a:p>
          <a:p>
            <a:pPr marL="579507" lvl="1" indent="-201568" defTabSz="1007943">
              <a:lnSpc>
                <a:spcPct val="100000"/>
              </a:lnSpc>
              <a:spcBef>
                <a:spcPts val="551"/>
              </a:spcBef>
            </a:pPr>
            <a:r>
              <a:rPr lang="en-US" b="1" dirty="0">
                <a:solidFill>
                  <a:srgbClr val="161616"/>
                </a:solidFill>
              </a:rPr>
              <a:t>Reliability Library</a:t>
            </a:r>
            <a:r>
              <a:rPr lang="en-US" dirty="0">
                <a:solidFill>
                  <a:srgbClr val="161616"/>
                </a:solidFill>
              </a:rPr>
              <a:t>:</a:t>
            </a:r>
          </a:p>
          <a:p>
            <a:pPr marL="957447" lvl="2" indent="-201568" defTabSz="1007943">
              <a:lnSpc>
                <a:spcPct val="100000"/>
              </a:lnSpc>
              <a:spcBef>
                <a:spcPts val="551"/>
              </a:spcBef>
            </a:pPr>
            <a:r>
              <a:rPr lang="en-US" dirty="0">
                <a:solidFill>
                  <a:srgbClr val="161616"/>
                </a:solidFill>
              </a:rPr>
              <a:t>It calculates </a:t>
            </a:r>
            <a:r>
              <a:rPr lang="en-US" i="1" dirty="0">
                <a:solidFill>
                  <a:srgbClr val="3366FF"/>
                </a:solidFill>
              </a:rPr>
              <a:t>failure rate</a:t>
            </a:r>
            <a:r>
              <a:rPr lang="en-US" dirty="0">
                <a:solidFill>
                  <a:srgbClr val="161616"/>
                </a:solidFill>
              </a:rPr>
              <a:t> </a:t>
            </a:r>
            <a:r>
              <a:rPr lang="en-US" dirty="0" err="1">
                <a:solidFill>
                  <a:srgbClr val="161616"/>
                </a:solidFill>
              </a:rPr>
              <a:t>w.r.t</a:t>
            </a:r>
            <a:r>
              <a:rPr lang="en-US" dirty="0">
                <a:solidFill>
                  <a:srgbClr val="161616"/>
                </a:solidFill>
              </a:rPr>
              <a:t>. operation conditions (i.e., voltage, temp).</a:t>
            </a:r>
          </a:p>
          <a:p>
            <a:pPr marL="957447" lvl="2" indent="-201568" defTabSz="1007943">
              <a:lnSpc>
                <a:spcPct val="100000"/>
              </a:lnSpc>
              <a:spcBef>
                <a:spcPts val="551"/>
              </a:spcBef>
            </a:pPr>
            <a:r>
              <a:rPr lang="en-US" dirty="0">
                <a:solidFill>
                  <a:srgbClr val="161616"/>
                </a:solidFill>
              </a:rPr>
              <a:t>Integrated model: </a:t>
            </a:r>
            <a:r>
              <a:rPr lang="en-US" i="1" dirty="0">
                <a:solidFill>
                  <a:srgbClr val="008000"/>
                </a:solidFill>
              </a:rPr>
              <a:t>Hard Failure</a:t>
            </a:r>
          </a:p>
          <a:p>
            <a:pPr lvl="2" defTabSz="1007943">
              <a:lnSpc>
                <a:spcPct val="100000"/>
              </a:lnSpc>
              <a:spcBef>
                <a:spcPts val="551"/>
              </a:spcBef>
            </a:pPr>
            <a:endParaRPr lang="en-US" dirty="0">
              <a:solidFill>
                <a:srgbClr val="161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997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24" y="246740"/>
            <a:ext cx="9373581" cy="1044705"/>
          </a:xfrm>
        </p:spPr>
        <p:txBody>
          <a:bodyPr/>
          <a:lstStyle/>
          <a:p>
            <a:r>
              <a:rPr lang="en-US" dirty="0" smtClean="0"/>
              <a:t>Integration of Modeling Tools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515341" y="7298937"/>
            <a:ext cx="427026" cy="234490"/>
          </a:xfrm>
        </p:spPr>
        <p:txBody>
          <a:bodyPr/>
          <a:lstStyle/>
          <a:p>
            <a:fld id="{749B7D15-C262-4ED0-9E5E-CF4A35BB834D}" type="slidenum">
              <a:rPr lang="en-US" smtClean="0">
                <a:solidFill>
                  <a:srgbClr val="E5FFFF"/>
                </a:solidFill>
              </a:rPr>
              <a:pPr/>
              <a:t>14</a:t>
            </a:fld>
            <a:endParaRPr lang="en-US">
              <a:solidFill>
                <a:srgbClr val="E5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021" y="1343944"/>
            <a:ext cx="9156568" cy="132314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lIns="100783" tIns="50392" rIns="100783" bIns="50392" rtlCol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i="1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// Base Library Class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class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model_library_t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virtual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~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model_library_t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virtual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bool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update_library_variable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int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Type,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void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*Value,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bool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IsLibraryVariable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)=0;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virtual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void 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initialize()=0;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021" y="2855877"/>
            <a:ext cx="9156568" cy="173025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lIns="100783" tIns="50392" rIns="100783" bIns="50392" rtlCol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i="1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// Energy Library Class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class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energy_library_t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: 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public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model_library_t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virtual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~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energy_library_t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virtual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unit_energy_t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get_unit_energy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()=0;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virtual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power_t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get_tdp_power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Kelvin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MaxTemperature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)=0;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virtual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power_t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get_runtime_power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Second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Time,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Second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Period,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Counter_t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Counter)=0;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virtual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MeterSquare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get_area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()=0;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6021" y="4787794"/>
            <a:ext cx="9156568" cy="234094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lIns="100783" tIns="50392" rIns="100783" bIns="50392" rtlCol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i="1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// Thermal Library Class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class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thermal_library_t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: 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public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model_library_t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virtual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~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thermal_library_t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virtual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void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calculate_temperature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Second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Time,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Second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Period)=0;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virtual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grid_t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&lt;Kelvin&gt;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get_thermal_grid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()=0;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virtual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Kelvin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get_partition_temperature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Comp_ID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ComponentID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,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int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MappingType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)=0;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virtual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Kelvin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get_point_temperature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Meter 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X,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Meter 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Y,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Index 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Layer)=0;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virtual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void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push_partition_power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Comp_ID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ComponentID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,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power_t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PartitionPower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)=0;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virtual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void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add_pseudo_partition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</a:t>
            </a:r>
            <a:r>
              <a:rPr lang="en-US" sz="1300" dirty="0" err="1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std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::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string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ComponentName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,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Comp_ID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ComponentID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)=0;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...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5543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24" y="246740"/>
            <a:ext cx="9373581" cy="1044705"/>
          </a:xfrm>
        </p:spPr>
        <p:txBody>
          <a:bodyPr/>
          <a:lstStyle/>
          <a:p>
            <a:r>
              <a:rPr lang="en-US" dirty="0" smtClean="0"/>
              <a:t>Integration of Modeling Tools –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515341" y="7298937"/>
            <a:ext cx="427026" cy="234490"/>
          </a:xfrm>
        </p:spPr>
        <p:txBody>
          <a:bodyPr/>
          <a:lstStyle/>
          <a:p>
            <a:fld id="{749B7D15-C262-4ED0-9E5E-CF4A35BB834D}" type="slidenum">
              <a:rPr lang="en-US" smtClean="0">
                <a:solidFill>
                  <a:srgbClr val="E5FFFF"/>
                </a:solidFill>
              </a:rPr>
              <a:pPr/>
              <a:t>15</a:t>
            </a:fld>
            <a:endParaRPr lang="en-US">
              <a:solidFill>
                <a:srgbClr val="E5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4031" y="2307606"/>
            <a:ext cx="9156568" cy="458009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lIns="100783" tIns="50392" rIns="100783" bIns="50392" rtlCol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i="1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// Example: Integration of </a:t>
            </a:r>
            <a:r>
              <a:rPr lang="en-US" sz="1300" i="1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HotSpot</a:t>
            </a:r>
            <a:endParaRPr lang="en-US" sz="1300" i="1" dirty="0">
              <a:solidFill>
                <a:srgbClr val="DADADA">
                  <a:lumMod val="10000"/>
                </a:srgbClr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#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include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&lt;</a:t>
            </a:r>
            <a:r>
              <a:rPr lang="en-US" sz="1300" b="1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HotSpot</a:t>
            </a:r>
            <a:r>
              <a:rPr lang="en-US" sz="1300" b="1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header files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&gt;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endParaRPr lang="en-US" sz="1300" dirty="0">
              <a:solidFill>
                <a:srgbClr val="DADADA">
                  <a:lumMod val="10000"/>
                </a:srgbClr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class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thermallib_hotspot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: 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public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thermal_library_t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  ~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thermalib_hotspot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void 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initialize()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  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/* DEFINE A METHOD TO CREATE AND INITIALIZE HOTSPOT DATA STRUCTURES AND VARIABLES */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void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update_library_variable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int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Type,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void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*Value,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bool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IsLibraryVariable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  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/* DEFINE A METHOD TO DYNAMICALLY UPDATE HOTSPOT DATA STRUCTURES AND VARIABLES */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 void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calculate_temperature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Second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Time,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Second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Period)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  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/* DEFINE A METHOD TO ACCESS HOTSPOT DATA STRUCTURES AND CALCULATE TEMPERATURE */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 void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push_partition_power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Comp_ID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ComponentID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,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power_t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PartitionPower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  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/* UPDATE THE PARTITION (i.e., FLOOOR-PLAN) POWER FOR THE NEXT TEMP. CALCULATION */</a:t>
            </a:r>
            <a:endParaRPr lang="en-US" sz="1300" dirty="0">
              <a:solidFill>
                <a:srgbClr val="DADADA">
                  <a:lumMod val="10000"/>
                </a:srgbClr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 Kelvin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get_partition_temperature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Comp_ID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ComponentID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,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int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MappingType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  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/* RETRIEVE THE PARTITION (i.e., FLOOR-PLAN) TEMP. AFTER </a:t>
            </a:r>
            <a:r>
              <a:rPr lang="en-US" sz="1300" i="1" dirty="0" err="1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calculate_temperature</a:t>
            </a:r>
            <a:r>
              <a:rPr lang="en-US" sz="1300" i="1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(); 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*/</a:t>
            </a:r>
            <a:endParaRPr lang="en-US" sz="1300" dirty="0">
              <a:solidFill>
                <a:srgbClr val="DADADA">
                  <a:lumMod val="10000"/>
                </a:srgbClr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...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};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20026" y="1259947"/>
            <a:ext cx="9408583" cy="5795751"/>
          </a:xfrm>
          <a:prstGeom prst="rect">
            <a:avLst/>
          </a:prstGeom>
        </p:spPr>
        <p:txBody>
          <a:bodyPr lIns="100783" tIns="50392" rIns="100783" bIns="50392"/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 sz="2400">
                <a:solidFill>
                  <a:srgbClr val="080808"/>
                </a:solidFill>
                <a:effectLst/>
                <a:latin typeface="+mn-lt"/>
                <a:ea typeface="ＭＳ Ｐゴシック" charset="-128"/>
                <a:cs typeface="+mn-cs"/>
              </a:defRPr>
            </a:lvl1pPr>
            <a:lvl2pPr marL="5191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448"/>
              </a:buClr>
              <a:buSzPct val="65000"/>
              <a:buFont typeface="Wingdings" pitchFamily="2" charset="2"/>
              <a:buChar char="n"/>
              <a:defRPr sz="2000"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2pPr>
            <a:lvl3pPr marL="8620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3pPr>
            <a:lvl4pPr marL="12049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4pPr>
            <a:lvl5pPr marL="1485900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5pPr>
            <a:lvl6pPr marL="19431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4003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28575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3147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201568" indent="-201568" defTabSz="1007943">
              <a:lnSpc>
                <a:spcPct val="100000"/>
              </a:lnSpc>
              <a:spcBef>
                <a:spcPts val="1652"/>
              </a:spcBef>
            </a:pPr>
            <a:r>
              <a:rPr lang="en-US" dirty="0">
                <a:solidFill>
                  <a:srgbClr val="161616"/>
                </a:solidFill>
              </a:rPr>
              <a:t> Each integrated tool becomes a </a:t>
            </a:r>
            <a:r>
              <a:rPr lang="en-US" i="1" dirty="0">
                <a:solidFill>
                  <a:srgbClr val="3366FF"/>
                </a:solidFill>
              </a:rPr>
              <a:t>subclass</a:t>
            </a:r>
            <a:r>
              <a:rPr lang="en-US" dirty="0">
                <a:solidFill>
                  <a:srgbClr val="161616"/>
                </a:solidFill>
              </a:rPr>
              <a:t> of one of the model libraries.</a:t>
            </a:r>
            <a:endParaRPr lang="en-US" sz="2000" dirty="0">
              <a:solidFill>
                <a:srgbClr val="161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38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22" y="2519893"/>
            <a:ext cx="9373581" cy="2015913"/>
          </a:xfrm>
        </p:spPr>
        <p:txBody>
          <a:bodyPr/>
          <a:lstStyle/>
          <a:p>
            <a:pPr algn="ctr"/>
            <a:r>
              <a:rPr lang="en-US" dirty="0" smtClean="0"/>
              <a:t>CONFIGURABLE INTERFACE:</a:t>
            </a:r>
            <a:br>
              <a:rPr lang="en-US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i="1" dirty="0">
                <a:solidFill>
                  <a:schemeClr val="accent4">
                    <a:lumMod val="10000"/>
                  </a:schemeClr>
                </a:solidFill>
              </a:rPr>
              <a:t>A method to </a:t>
            </a:r>
            <a:r>
              <a:rPr lang="en-US" sz="2000" i="1" dirty="0">
                <a:solidFill>
                  <a:srgbClr val="3366FF"/>
                </a:solidFill>
              </a:rPr>
              <a:t>represent the different levels of processor components</a:t>
            </a:r>
            <a:r>
              <a:rPr lang="en-US" sz="20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br>
              <a:rPr lang="en-US" sz="2000" i="1" dirty="0">
                <a:solidFill>
                  <a:schemeClr val="accent4">
                    <a:lumMod val="10000"/>
                  </a:schemeClr>
                </a:solidFill>
              </a:rPr>
            </a:br>
            <a:r>
              <a:rPr lang="en-US" sz="2000" i="1" dirty="0">
                <a:solidFill>
                  <a:schemeClr val="accent4">
                    <a:lumMod val="10000"/>
                  </a:schemeClr>
                </a:solidFill>
              </a:rPr>
              <a:t>– from </a:t>
            </a:r>
            <a:r>
              <a:rPr lang="en-US" sz="2000" i="1" u="sng" dirty="0">
                <a:solidFill>
                  <a:schemeClr val="accent4">
                    <a:lumMod val="10000"/>
                  </a:schemeClr>
                </a:solidFill>
              </a:rPr>
              <a:t>processor package</a:t>
            </a:r>
            <a:r>
              <a:rPr lang="en-US" sz="2000" i="1" dirty="0">
                <a:solidFill>
                  <a:schemeClr val="accent4">
                    <a:lumMod val="10000"/>
                  </a:schemeClr>
                </a:solidFill>
              </a:rPr>
              <a:t> to </a:t>
            </a:r>
            <a:r>
              <a:rPr lang="en-US" sz="2000" i="1" u="sng" dirty="0">
                <a:solidFill>
                  <a:schemeClr val="accent4">
                    <a:lumMod val="10000"/>
                  </a:schemeClr>
                </a:solidFill>
              </a:rPr>
              <a:t>microarchitecture units</a:t>
            </a:r>
            <a:r>
              <a:rPr lang="en-US" sz="2000" i="1" kern="1200" dirty="0">
                <a:solidFill>
                  <a:schemeClr val="accent4">
                    <a:lumMod val="10000"/>
                  </a:schemeClr>
                </a:solidFill>
                <a:latin typeface="Tahoma" pitchFamily="34" charset="0"/>
                <a:cs typeface="+mn-cs"/>
              </a:rPr>
              <a:t>&gt;</a:t>
            </a:r>
            <a:endParaRPr lang="en-US" sz="2000" i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515341" y="7298937"/>
            <a:ext cx="427026" cy="234490"/>
          </a:xfrm>
        </p:spPr>
        <p:txBody>
          <a:bodyPr/>
          <a:lstStyle/>
          <a:p>
            <a:fld id="{749B7D15-C262-4ED0-9E5E-CF4A35BB834D}" type="slidenum">
              <a:rPr lang="en-US" smtClean="0">
                <a:solidFill>
                  <a:srgbClr val="E5FFFF"/>
                </a:solidFill>
              </a:rPr>
              <a:pPr/>
              <a:t>16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72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8526" y="521479"/>
            <a:ext cx="9370081" cy="486479"/>
          </a:xfrm>
        </p:spPr>
        <p:txBody>
          <a:bodyPr/>
          <a:lstStyle/>
          <a:p>
            <a:r>
              <a:rPr lang="en-US" dirty="0" smtClean="0"/>
              <a:t>Abstract Representation of Processor Hierarchy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0026" y="6504724"/>
            <a:ext cx="9576594" cy="780313"/>
          </a:xfrm>
          <a:prstGeom prst="rect">
            <a:avLst/>
          </a:prstGeom>
          <a:noFill/>
        </p:spPr>
        <p:txBody>
          <a:bodyPr wrap="square" lIns="0" tIns="50392" rIns="0" bIns="50392" rtlCol="0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2200" dirty="0">
                <a:solidFill>
                  <a:srgbClr val="800000"/>
                </a:solidFill>
                <a:latin typeface="Tahoma" pitchFamily="34" charset="0"/>
                <a:ea typeface="ＭＳ Ｐゴシック" charset="-128"/>
              </a:rPr>
              <a:t>How can we flexibly mix and match models, microarchitecture components, and physical geometry?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15341" y="7298937"/>
            <a:ext cx="427026" cy="234490"/>
          </a:xfrm>
        </p:spPr>
        <p:txBody>
          <a:bodyPr/>
          <a:lstStyle/>
          <a:p>
            <a:fld id="{5789DB3D-6D36-41B1-B5D6-2DA40B15D957}" type="slidenum">
              <a:rPr lang="en-US" smtClean="0">
                <a:latin typeface="Tahoma"/>
              </a:rPr>
              <a:pPr/>
              <a:t>17</a:t>
            </a:fld>
            <a:endParaRPr lang="en-US" dirty="0">
              <a:latin typeface="Tahom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2" y="989975"/>
            <a:ext cx="9601200" cy="562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70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24" y="246740"/>
            <a:ext cx="9373581" cy="1044705"/>
          </a:xfrm>
        </p:spPr>
        <p:txBody>
          <a:bodyPr/>
          <a:lstStyle/>
          <a:p>
            <a:r>
              <a:rPr lang="en-US" dirty="0" smtClean="0"/>
              <a:t>Processor Representation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515341" y="7298937"/>
            <a:ext cx="427026" cy="234490"/>
          </a:xfrm>
        </p:spPr>
        <p:txBody>
          <a:bodyPr/>
          <a:lstStyle/>
          <a:p>
            <a:fld id="{749B7D15-C262-4ED0-9E5E-CF4A35BB834D}" type="slidenum">
              <a:rPr lang="en-US" smtClean="0">
                <a:solidFill>
                  <a:srgbClr val="E5FFFF"/>
                </a:solidFill>
              </a:rPr>
              <a:pPr/>
              <a:t>18</a:t>
            </a:fld>
            <a:endParaRPr lang="en-US">
              <a:solidFill>
                <a:srgbClr val="E5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025178"/>
            <a:ext cx="8824912" cy="613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04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24" y="246740"/>
            <a:ext cx="9373581" cy="1044705"/>
          </a:xfrm>
        </p:spPr>
        <p:txBody>
          <a:bodyPr/>
          <a:lstStyle/>
          <a:p>
            <a:r>
              <a:rPr lang="en-US" dirty="0" smtClean="0"/>
              <a:t>Processor Representation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515341" y="7298937"/>
            <a:ext cx="427026" cy="234490"/>
          </a:xfrm>
        </p:spPr>
        <p:txBody>
          <a:bodyPr/>
          <a:lstStyle/>
          <a:p>
            <a:fld id="{749B7D15-C262-4ED0-9E5E-CF4A35BB834D}" type="slidenum">
              <a:rPr lang="en-US" smtClean="0">
                <a:solidFill>
                  <a:srgbClr val="E5FFFF"/>
                </a:solidFill>
              </a:rPr>
              <a:pPr/>
              <a:t>19</a:t>
            </a:fld>
            <a:endParaRPr lang="en-US">
              <a:solidFill>
                <a:srgbClr val="E5FFFF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20026" y="1259946"/>
            <a:ext cx="9576594" cy="3023870"/>
          </a:xfrm>
          <a:prstGeom prst="rect">
            <a:avLst/>
          </a:prstGeom>
        </p:spPr>
        <p:txBody>
          <a:bodyPr lIns="100783" tIns="50392" rIns="100783" bIns="50392"/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 sz="2400">
                <a:solidFill>
                  <a:srgbClr val="080808"/>
                </a:solidFill>
                <a:effectLst/>
                <a:latin typeface="+mn-lt"/>
                <a:ea typeface="ＭＳ Ｐゴシック" charset="-128"/>
                <a:cs typeface="+mn-cs"/>
              </a:defRPr>
            </a:lvl1pPr>
            <a:lvl2pPr marL="5191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448"/>
              </a:buClr>
              <a:buSzPct val="65000"/>
              <a:buFont typeface="Wingdings" pitchFamily="2" charset="2"/>
              <a:buChar char="n"/>
              <a:defRPr sz="2000"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2pPr>
            <a:lvl3pPr marL="8620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3pPr>
            <a:lvl4pPr marL="12049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4pPr>
            <a:lvl5pPr marL="1485900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5pPr>
            <a:lvl6pPr marL="19431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4003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28575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3147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201568" indent="-201568" defTabSz="1007943">
              <a:lnSpc>
                <a:spcPct val="100000"/>
              </a:lnSpc>
              <a:spcBef>
                <a:spcPts val="1652"/>
              </a:spcBef>
            </a:pPr>
            <a:r>
              <a:rPr lang="en-US" dirty="0">
                <a:solidFill>
                  <a:srgbClr val="161616"/>
                </a:solidFill>
              </a:rPr>
              <a:t> </a:t>
            </a:r>
            <a:r>
              <a:rPr lang="en-US" i="1" dirty="0">
                <a:solidFill>
                  <a:srgbClr val="3366FF"/>
                </a:solidFill>
              </a:rPr>
              <a:t>Different physical phenomena</a:t>
            </a:r>
            <a:r>
              <a:rPr lang="en-US" dirty="0">
                <a:solidFill>
                  <a:srgbClr val="161616"/>
                </a:solidFill>
              </a:rPr>
              <a:t> are characterized and </a:t>
            </a:r>
            <a:r>
              <a:rPr lang="en-US" i="1" dirty="0">
                <a:solidFill>
                  <a:srgbClr val="3366FF"/>
                </a:solidFill>
              </a:rPr>
              <a:t>different levels of processor components</a:t>
            </a:r>
            <a:r>
              <a:rPr lang="en-US" dirty="0">
                <a:solidFill>
                  <a:srgbClr val="161616"/>
                </a:solidFill>
              </a:rPr>
              <a:t>.</a:t>
            </a:r>
          </a:p>
          <a:p>
            <a:pPr marL="201568" indent="-201568" defTabSz="1007943">
              <a:lnSpc>
                <a:spcPct val="100000"/>
              </a:lnSpc>
              <a:spcBef>
                <a:spcPts val="1102"/>
              </a:spcBef>
            </a:pPr>
            <a:r>
              <a:rPr lang="en-US" dirty="0">
                <a:solidFill>
                  <a:srgbClr val="161616"/>
                </a:solidFill>
              </a:rPr>
              <a:t>The EI is comprised of </a:t>
            </a:r>
            <a:r>
              <a:rPr lang="en-US" i="1" dirty="0">
                <a:solidFill>
                  <a:srgbClr val="FF0000"/>
                </a:solidFill>
              </a:rPr>
              <a:t>pseudo components</a:t>
            </a:r>
            <a:r>
              <a:rPr lang="en-US" dirty="0">
                <a:solidFill>
                  <a:srgbClr val="161616"/>
                </a:solidFill>
              </a:rPr>
              <a:t> that can represent any processor components</a:t>
            </a:r>
          </a:p>
          <a:p>
            <a:pPr marL="579507" lvl="1" indent="-201568" defTabSz="1007943">
              <a:lnSpc>
                <a:spcPct val="100000"/>
              </a:lnSpc>
              <a:spcBef>
                <a:spcPts val="1102"/>
              </a:spcBef>
            </a:pPr>
            <a:r>
              <a:rPr lang="en-US" dirty="0">
                <a:solidFill>
                  <a:srgbClr val="161616"/>
                </a:solidFill>
              </a:rPr>
              <a:t>A pseudo component can represent a </a:t>
            </a:r>
            <a:r>
              <a:rPr lang="en-US" i="1" dirty="0">
                <a:solidFill>
                  <a:srgbClr val="161616"/>
                </a:solidFill>
              </a:rPr>
              <a:t>package</a:t>
            </a:r>
            <a:r>
              <a:rPr lang="en-US" dirty="0">
                <a:solidFill>
                  <a:srgbClr val="161616"/>
                </a:solidFill>
              </a:rPr>
              <a:t>, </a:t>
            </a:r>
            <a:r>
              <a:rPr lang="en-US" i="1" dirty="0">
                <a:solidFill>
                  <a:srgbClr val="161616"/>
                </a:solidFill>
              </a:rPr>
              <a:t>die</a:t>
            </a:r>
            <a:r>
              <a:rPr lang="en-US" dirty="0">
                <a:solidFill>
                  <a:srgbClr val="161616"/>
                </a:solidFill>
              </a:rPr>
              <a:t>, </a:t>
            </a:r>
            <a:r>
              <a:rPr lang="en-US" i="1" dirty="0">
                <a:solidFill>
                  <a:srgbClr val="161616"/>
                </a:solidFill>
              </a:rPr>
              <a:t>core</a:t>
            </a:r>
            <a:r>
              <a:rPr lang="en-US" dirty="0">
                <a:solidFill>
                  <a:srgbClr val="161616"/>
                </a:solidFill>
              </a:rPr>
              <a:t>, </a:t>
            </a:r>
            <a:r>
              <a:rPr lang="en-US" i="1" dirty="0">
                <a:solidFill>
                  <a:srgbClr val="161616"/>
                </a:solidFill>
              </a:rPr>
              <a:t>floor-plan block</a:t>
            </a:r>
            <a:r>
              <a:rPr lang="en-US" dirty="0">
                <a:solidFill>
                  <a:srgbClr val="161616"/>
                </a:solidFill>
              </a:rPr>
              <a:t>, etc.</a:t>
            </a:r>
          </a:p>
          <a:p>
            <a:pPr marL="579507" lvl="1" indent="-201568" defTabSz="1007943">
              <a:lnSpc>
                <a:spcPct val="100000"/>
              </a:lnSpc>
              <a:spcBef>
                <a:spcPts val="1102"/>
              </a:spcBef>
            </a:pPr>
            <a:r>
              <a:rPr lang="en-US" dirty="0">
                <a:solidFill>
                  <a:srgbClr val="161616"/>
                </a:solidFill>
              </a:rPr>
              <a:t>A pseudo component can be </a:t>
            </a:r>
            <a:r>
              <a:rPr lang="en-US" i="1" dirty="0">
                <a:solidFill>
                  <a:srgbClr val="3366FF"/>
                </a:solidFill>
              </a:rPr>
              <a:t>associated with an integrated modeling tool </a:t>
            </a:r>
            <a:r>
              <a:rPr lang="en-US" dirty="0">
                <a:solidFill>
                  <a:srgbClr val="161616"/>
                </a:solidFill>
              </a:rPr>
              <a:t>to </a:t>
            </a:r>
            <a:r>
              <a:rPr lang="en-US" i="1" dirty="0">
                <a:solidFill>
                  <a:srgbClr val="3366FF"/>
                </a:solidFill>
              </a:rPr>
              <a:t>characterize a physical phenomenon</a:t>
            </a:r>
            <a:r>
              <a:rPr lang="en-US" dirty="0">
                <a:solidFill>
                  <a:srgbClr val="161616"/>
                </a:solidFill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6021" y="4112323"/>
            <a:ext cx="9408583" cy="315518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lIns="100783" tIns="50392" rIns="100783" bIns="50392" rtlCol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i="1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// Pseudo Component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class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pseudo_component_t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pseudo_component_t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Comp_ID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ID, </a:t>
            </a:r>
            <a:r>
              <a:rPr lang="en-US" sz="1300" dirty="0" err="1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libEI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::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energy_introspector_t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*EI, </a:t>
            </a:r>
            <a:r>
              <a:rPr lang="en-US" sz="1300" dirty="0" err="1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std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::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string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Name, 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                   </a:t>
            </a:r>
            <a:r>
              <a:rPr lang="en-US" sz="1300" dirty="0" err="1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libconfig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::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Setting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*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ConfigSetting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,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bool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IsRemote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Comp_ID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id; </a:t>
            </a:r>
            <a:r>
              <a:rPr lang="en-US" sz="1300" i="1" dirty="0">
                <a:solidFill>
                  <a:srgbClr val="6D6D6D"/>
                </a:solidFill>
                <a:latin typeface="Courier"/>
                <a:ea typeface="ＭＳ Ｐゴシック" charset="-128"/>
                <a:cs typeface="Courier"/>
              </a:rPr>
              <a:t>// Integer ID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int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rank; </a:t>
            </a:r>
            <a:r>
              <a:rPr lang="en-US" sz="1300" i="1" dirty="0">
                <a:solidFill>
                  <a:srgbClr val="6D6D6D"/>
                </a:solidFill>
                <a:latin typeface="Courier"/>
                <a:ea typeface="ＭＳ Ｐゴシック" charset="-128"/>
                <a:cs typeface="Courier"/>
              </a:rPr>
              <a:t>// MPI Rank (for parallel simulation)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 err="1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std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::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string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name; </a:t>
            </a:r>
            <a:r>
              <a:rPr lang="en-US" sz="1300" i="1" dirty="0">
                <a:solidFill>
                  <a:srgbClr val="DADADA">
                    <a:lumMod val="50000"/>
                  </a:srgbClr>
                </a:solidFill>
                <a:latin typeface="Courier"/>
                <a:ea typeface="ＭＳ Ｐゴシック" charset="-128"/>
                <a:cs typeface="Courier"/>
              </a:rPr>
              <a:t>// String name</a:t>
            </a:r>
            <a:endParaRPr lang="en-US" sz="1300" dirty="0">
              <a:solidFill>
                <a:srgbClr val="DADADA">
                  <a:lumMod val="50000"/>
                </a:srgbClr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model_library_t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*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model_library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; </a:t>
            </a:r>
            <a:r>
              <a:rPr lang="en-US" sz="1300" i="1" dirty="0">
                <a:solidFill>
                  <a:srgbClr val="6D6D6D"/>
                </a:solidFill>
                <a:latin typeface="Courier"/>
                <a:ea typeface="ＭＳ Ｐゴシック" charset="-128"/>
                <a:cs typeface="Courier"/>
              </a:rPr>
              <a:t>// Associated library tool</a:t>
            </a:r>
            <a:endParaRPr lang="en-US" sz="1300" dirty="0">
              <a:solidFill>
                <a:srgbClr val="6D6D6D"/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queue_t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queue; </a:t>
            </a:r>
            <a:r>
              <a:rPr lang="en-US" sz="1300" i="1" dirty="0">
                <a:solidFill>
                  <a:srgbClr val="6D6D6D"/>
                </a:solidFill>
                <a:latin typeface="Courier"/>
                <a:ea typeface="ＭＳ Ｐゴシック" charset="-128"/>
                <a:cs typeface="Courier"/>
              </a:rPr>
              <a:t>// Data queue that stores computed results or shared data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i="1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 err="1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libEI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::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energy_introspector_t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*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energy_introspector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;</a:t>
            </a:r>
            <a:r>
              <a:rPr lang="en-US" sz="1300" dirty="0">
                <a:solidFill>
                  <a:srgbClr val="6D6D6D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i="1" dirty="0">
                <a:solidFill>
                  <a:srgbClr val="6D6D6D"/>
                </a:solidFill>
                <a:latin typeface="Courier"/>
                <a:ea typeface="ＭＳ Ｐゴシック" charset="-128"/>
                <a:cs typeface="Courier"/>
              </a:rPr>
              <a:t>// Pointer to main interface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 err="1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libconfig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::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Setting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*setting;</a:t>
            </a:r>
            <a:r>
              <a:rPr lang="en-US" sz="1300" dirty="0">
                <a:solidFill>
                  <a:srgbClr val="6D6D6D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i="1" dirty="0">
                <a:solidFill>
                  <a:srgbClr val="6D6D6D"/>
                </a:solidFill>
                <a:latin typeface="Courier"/>
                <a:ea typeface="ＭＳ Ｐゴシック" charset="-128"/>
                <a:cs typeface="Courier"/>
              </a:rPr>
              <a:t>// </a:t>
            </a:r>
            <a:r>
              <a:rPr lang="en-US" sz="1300" i="1" dirty="0" err="1">
                <a:solidFill>
                  <a:srgbClr val="6D6D6D"/>
                </a:solidFill>
                <a:latin typeface="Courier"/>
                <a:ea typeface="ＭＳ Ｐゴシック" charset="-128"/>
                <a:cs typeface="Courier"/>
              </a:rPr>
              <a:t>libconfig</a:t>
            </a:r>
            <a:r>
              <a:rPr lang="en-US" sz="1300" i="1" dirty="0">
                <a:solidFill>
                  <a:srgbClr val="6D6D6D"/>
                </a:solidFill>
                <a:latin typeface="Courier"/>
                <a:ea typeface="ＭＳ Ｐゴシック" charset="-128"/>
                <a:cs typeface="Courier"/>
              </a:rPr>
              <a:t> setting for this pseudo component</a:t>
            </a:r>
            <a:endParaRPr lang="en-US" sz="1300" dirty="0">
              <a:solidFill>
                <a:srgbClr val="6D6D6D"/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 err="1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libEI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::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pseudo_component_t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*superset; </a:t>
            </a:r>
            <a:r>
              <a:rPr lang="en-US" sz="1300" i="1" dirty="0">
                <a:solidFill>
                  <a:srgbClr val="6D6D6D"/>
                </a:solidFill>
                <a:latin typeface="Courier"/>
                <a:ea typeface="ＭＳ Ｐゴシック" charset="-128"/>
                <a:cs typeface="Courier"/>
              </a:rPr>
              <a:t>// A parent component in the processor hierarchy</a:t>
            </a:r>
            <a:endParaRPr lang="en-US" sz="1300" dirty="0">
              <a:solidFill>
                <a:srgbClr val="6D6D6D"/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 err="1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std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::vector&lt;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libEI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::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pseudo_component_t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*&gt; subset;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i="1" dirty="0">
                <a:solidFill>
                  <a:srgbClr val="6D6D6D"/>
                </a:solidFill>
                <a:latin typeface="Courier"/>
                <a:ea typeface="ＭＳ Ｐゴシック" charset="-128"/>
                <a:cs typeface="Courier"/>
              </a:rPr>
              <a:t>// Child components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...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20159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3" name="Straight Arrow Connector 532"/>
          <p:cNvCxnSpPr/>
          <p:nvPr/>
        </p:nvCxnSpPr>
        <p:spPr bwMode="auto">
          <a:xfrm>
            <a:off x="2268141" y="2855877"/>
            <a:ext cx="0" cy="1343942"/>
          </a:xfrm>
          <a:prstGeom prst="straightConnector1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ysDash"/>
            <a:round/>
            <a:headEnd type="arrow"/>
            <a:tailEnd type="none"/>
          </a:ln>
          <a:effectLst/>
        </p:spPr>
      </p:cxnSp>
      <p:sp>
        <p:nvSpPr>
          <p:cNvPr id="534" name="Rectangle 81"/>
          <p:cNvSpPr>
            <a:spLocks/>
          </p:cNvSpPr>
          <p:nvPr/>
        </p:nvSpPr>
        <p:spPr bwMode="auto">
          <a:xfrm>
            <a:off x="3481963" y="4504470"/>
            <a:ext cx="2341477" cy="58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1493" bIns="0">
            <a:spAutoFit/>
          </a:bodyPr>
          <a:lstStyle/>
          <a:p>
            <a:pPr marL="30756" algn="ctr" defTabSz="1007943" eaLnBrk="0">
              <a:lnSpc>
                <a:spcPct val="130000"/>
              </a:lnSpc>
              <a:buClrTx/>
              <a:buSzTx/>
            </a:pPr>
            <a:r>
              <a:rPr lang="en-US" sz="1500" i="1" dirty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ＭＳ Ｐゴシック" charset="0"/>
                <a:cs typeface="Gill Sans" charset="0"/>
              </a:rPr>
              <a:t>Monitored Physics</a:t>
            </a:r>
            <a:br>
              <a:rPr lang="en-US" sz="1500" i="1" dirty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ＭＳ Ｐゴシック" charset="0"/>
                <a:cs typeface="Gill Sans" charset="0"/>
              </a:rPr>
            </a:br>
            <a:r>
              <a:rPr lang="en-US" sz="1500" i="1" dirty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ＭＳ Ｐゴシック" charset="0"/>
                <a:cs typeface="Gill Sans" charset="0"/>
              </a:rPr>
              <a:t>(Power, Temperature, etc.)</a:t>
            </a:r>
          </a:p>
        </p:txBody>
      </p:sp>
      <p:cxnSp>
        <p:nvCxnSpPr>
          <p:cNvPr id="536" name="Straight Arrow Connector 535"/>
          <p:cNvCxnSpPr/>
          <p:nvPr/>
        </p:nvCxnSpPr>
        <p:spPr bwMode="auto">
          <a:xfrm flipH="1">
            <a:off x="3360208" y="4367812"/>
            <a:ext cx="2436151" cy="0"/>
          </a:xfrm>
          <a:prstGeom prst="straightConnector1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ysDash"/>
            <a:round/>
            <a:headEnd type="arrow"/>
            <a:tailEnd type="none"/>
          </a:ln>
          <a:effectLst/>
        </p:spPr>
      </p:cxnSp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11" y="1203948"/>
            <a:ext cx="5468614" cy="249189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8524" y="246740"/>
            <a:ext cx="9373581" cy="1044705"/>
          </a:xfrm>
        </p:spPr>
        <p:txBody>
          <a:bodyPr/>
          <a:lstStyle/>
          <a:p>
            <a:r>
              <a:rPr lang="en-US" dirty="0" smtClean="0"/>
              <a:t>Architecture-Physics Co-Simulation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15341" y="7298937"/>
            <a:ext cx="427026" cy="234490"/>
          </a:xfrm>
        </p:spPr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2</a:t>
            </a:fld>
            <a:endParaRPr lang="en-US">
              <a:solidFill>
                <a:srgbClr val="E5FFFF"/>
              </a:solidFill>
            </a:endParaRPr>
          </a:p>
        </p:txBody>
      </p:sp>
      <p:sp>
        <p:nvSpPr>
          <p:cNvPr id="168" name="Content Placeholder 4"/>
          <p:cNvSpPr txBox="1">
            <a:spLocks/>
          </p:cNvSpPr>
          <p:nvPr/>
        </p:nvSpPr>
        <p:spPr>
          <a:xfrm>
            <a:off x="168010" y="5627758"/>
            <a:ext cx="7980495" cy="1595931"/>
          </a:xfrm>
          <a:prstGeom prst="rect">
            <a:avLst/>
          </a:prstGeom>
        </p:spPr>
        <p:txBody>
          <a:bodyPr lIns="100783" tIns="50392" rIns="100783" bIns="50392"/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 sz="2400">
                <a:solidFill>
                  <a:srgbClr val="080808"/>
                </a:solidFill>
                <a:effectLst/>
                <a:latin typeface="+mn-lt"/>
                <a:ea typeface="ＭＳ Ｐゴシック" charset="-128"/>
                <a:cs typeface="+mn-cs"/>
              </a:defRPr>
            </a:lvl1pPr>
            <a:lvl2pPr marL="5191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448"/>
              </a:buClr>
              <a:buSzPct val="65000"/>
              <a:buFont typeface="Wingdings" pitchFamily="2" charset="2"/>
              <a:buChar char="n"/>
              <a:defRPr sz="2000"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2pPr>
            <a:lvl3pPr marL="8620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3pPr>
            <a:lvl4pPr marL="12049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4pPr>
            <a:lvl5pPr marL="1485900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5pPr>
            <a:lvl6pPr marL="19431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4003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28575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3147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defTabSz="1007943">
              <a:lnSpc>
                <a:spcPct val="100000"/>
              </a:lnSpc>
            </a:pPr>
            <a:r>
              <a:rPr lang="en-US" dirty="0"/>
              <a:t> Architecture Simulations </a:t>
            </a:r>
            <a:r>
              <a:rPr lang="en-US" dirty="0" smtClean="0"/>
              <a:t>➔ </a:t>
            </a:r>
            <a:r>
              <a:rPr lang="en-US" dirty="0"/>
              <a:t>Physical phenomena</a:t>
            </a:r>
          </a:p>
          <a:p>
            <a:pPr defTabSz="1007943">
              <a:lnSpc>
                <a:spcPct val="100000"/>
              </a:lnSpc>
            </a:pPr>
            <a:r>
              <a:rPr lang="en-US" dirty="0"/>
              <a:t> Physical Phenomena ➔ Control Algorithms</a:t>
            </a:r>
          </a:p>
          <a:p>
            <a:pPr defTabSz="1007943">
              <a:lnSpc>
                <a:spcPct val="100000"/>
              </a:lnSpc>
            </a:pPr>
            <a:r>
              <a:rPr lang="en-US" dirty="0"/>
              <a:t> Control Algorithms ➔ Architectural Executions</a:t>
            </a:r>
          </a:p>
        </p:txBody>
      </p:sp>
      <p:sp>
        <p:nvSpPr>
          <p:cNvPr id="84" name="Rectangle 4"/>
          <p:cNvSpPr>
            <a:spLocks/>
          </p:cNvSpPr>
          <p:nvPr/>
        </p:nvSpPr>
        <p:spPr bwMode="auto">
          <a:xfrm>
            <a:off x="55471" y="1250084"/>
            <a:ext cx="334689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1493" bIns="0">
            <a:spAutoFit/>
          </a:bodyPr>
          <a:lstStyle/>
          <a:p>
            <a:pPr marL="30756" algn="ctr" defTabSz="1007943" eaLnBrk="0">
              <a:lnSpc>
                <a:spcPct val="100000"/>
              </a:lnSpc>
              <a:buClrTx/>
              <a:buSzTx/>
            </a:pPr>
            <a:r>
              <a:rPr lang="en-US" sz="1700" b="1" i="1" dirty="0" err="1">
                <a:solidFill>
                  <a:srgbClr val="3366FF"/>
                </a:solidFill>
                <a:latin typeface="Tahoma" pitchFamily="34" charset="0"/>
                <a:ea typeface="ＭＳ Ｐゴシック" charset="0"/>
                <a:cs typeface="Gill Sans" charset="0"/>
              </a:rPr>
              <a:t>Microarchitectural</a:t>
            </a:r>
            <a:r>
              <a:rPr lang="en-US" sz="1700" b="1" i="1" dirty="0">
                <a:solidFill>
                  <a:srgbClr val="3366FF"/>
                </a:solidFill>
                <a:latin typeface="Tahoma" pitchFamily="34" charset="0"/>
                <a:ea typeface="ＭＳ Ｐゴシック" charset="0"/>
                <a:cs typeface="Gill Sans" charset="0"/>
              </a:rPr>
              <a:t> Simulation</a:t>
            </a:r>
          </a:p>
          <a:p>
            <a:pPr marL="30756" algn="ctr" defTabSz="1007943" eaLnBrk="0">
              <a:lnSpc>
                <a:spcPct val="100000"/>
              </a:lnSpc>
              <a:buClrTx/>
              <a:buSzTx/>
            </a:pPr>
            <a:r>
              <a:rPr lang="en-US" sz="1500" b="1" i="1" dirty="0">
                <a:solidFill>
                  <a:srgbClr val="3366FF"/>
                </a:solidFill>
                <a:latin typeface="Tahoma" pitchFamily="34" charset="0"/>
                <a:ea typeface="ＭＳ Ｐゴシック" charset="0"/>
                <a:cs typeface="Gill Sans" charset="0"/>
              </a:rPr>
              <a:t>(Functional Models)</a:t>
            </a:r>
          </a:p>
        </p:txBody>
      </p:sp>
      <p:sp>
        <p:nvSpPr>
          <p:cNvPr id="85" name="Rectangle 81"/>
          <p:cNvSpPr>
            <a:spLocks/>
          </p:cNvSpPr>
          <p:nvPr/>
        </p:nvSpPr>
        <p:spPr bwMode="auto">
          <a:xfrm>
            <a:off x="7150650" y="1175950"/>
            <a:ext cx="231640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1493" bIns="0">
            <a:spAutoFit/>
          </a:bodyPr>
          <a:lstStyle/>
          <a:p>
            <a:pPr marL="30756" algn="ctr" defTabSz="1007943" eaLnBrk="0">
              <a:lnSpc>
                <a:spcPct val="100000"/>
              </a:lnSpc>
              <a:buClrTx/>
              <a:buSzTx/>
            </a:pPr>
            <a:r>
              <a:rPr lang="en-US" sz="1700" b="1" i="1" dirty="0">
                <a:solidFill>
                  <a:srgbClr val="FF0000"/>
                </a:solidFill>
                <a:latin typeface="Tahoma" pitchFamily="34" charset="0"/>
                <a:ea typeface="ＭＳ Ｐゴシック" charset="0"/>
                <a:cs typeface="Gill Sans" charset="0"/>
              </a:rPr>
              <a:t>Physical Phenomena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419" y="1595931"/>
            <a:ext cx="3015243" cy="16256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427" y="3443852"/>
            <a:ext cx="2849238" cy="1833921"/>
          </a:xfrm>
          <a:prstGeom prst="rect">
            <a:avLst/>
          </a:prstGeom>
        </p:spPr>
      </p:pic>
      <p:sp>
        <p:nvSpPr>
          <p:cNvPr id="526" name="Rectangle 81"/>
          <p:cNvSpPr>
            <a:spLocks/>
          </p:cNvSpPr>
          <p:nvPr/>
        </p:nvSpPr>
        <p:spPr bwMode="auto">
          <a:xfrm>
            <a:off x="8098763" y="3189402"/>
            <a:ext cx="75619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1493" bIns="0">
            <a:spAutoFit/>
          </a:bodyPr>
          <a:lstStyle/>
          <a:p>
            <a:pPr marL="30756" algn="ctr" defTabSz="1007943" eaLnBrk="0">
              <a:lnSpc>
                <a:spcPct val="100000"/>
              </a:lnSpc>
              <a:buClrTx/>
              <a:buSzTx/>
            </a:pPr>
            <a:r>
              <a:rPr lang="en-US" sz="1500" i="1" dirty="0">
                <a:solidFill>
                  <a:srgbClr val="FF0000"/>
                </a:solidFill>
                <a:latin typeface="Tahoma" pitchFamily="34" charset="0"/>
                <a:ea typeface="ＭＳ Ｐゴシック" charset="0"/>
                <a:cs typeface="Gill Sans" charset="0"/>
              </a:rPr>
              <a:t>(Power)</a:t>
            </a:r>
          </a:p>
        </p:txBody>
      </p:sp>
      <p:sp>
        <p:nvSpPr>
          <p:cNvPr id="527" name="Rectangle 81"/>
          <p:cNvSpPr>
            <a:spLocks/>
          </p:cNvSpPr>
          <p:nvPr/>
        </p:nvSpPr>
        <p:spPr bwMode="auto">
          <a:xfrm>
            <a:off x="7750358" y="5240714"/>
            <a:ext cx="130998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1493" bIns="0">
            <a:spAutoFit/>
          </a:bodyPr>
          <a:lstStyle/>
          <a:p>
            <a:pPr marL="30756" algn="ctr" defTabSz="1007943" eaLnBrk="0">
              <a:lnSpc>
                <a:spcPct val="100000"/>
              </a:lnSpc>
              <a:buClrTx/>
              <a:buSzTx/>
            </a:pPr>
            <a:r>
              <a:rPr lang="en-US" sz="1500" i="1" dirty="0">
                <a:solidFill>
                  <a:srgbClr val="FF0000"/>
                </a:solidFill>
                <a:latin typeface="Tahoma" pitchFamily="34" charset="0"/>
                <a:ea typeface="ＭＳ Ｐゴシック" charset="0"/>
                <a:cs typeface="Gill Sans" charset="0"/>
              </a:rPr>
              <a:t>(Temperature)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712355" y="1427939"/>
            <a:ext cx="1008063" cy="3023870"/>
            <a:chOff x="5181600" y="1676400"/>
            <a:chExt cx="914400" cy="2743200"/>
          </a:xfrm>
        </p:grpSpPr>
        <p:grpSp>
          <p:nvGrpSpPr>
            <p:cNvPr id="28" name="Group 27"/>
            <p:cNvGrpSpPr/>
            <p:nvPr/>
          </p:nvGrpSpPr>
          <p:grpSpPr>
            <a:xfrm>
              <a:off x="5181600" y="1676400"/>
              <a:ext cx="914400" cy="2743200"/>
              <a:chOff x="5181600" y="1676400"/>
              <a:chExt cx="914400" cy="2743200"/>
            </a:xfrm>
          </p:grpSpPr>
          <p:sp>
            <p:nvSpPr>
              <p:cNvPr id="21" name="Curved Up Arrow 20"/>
              <p:cNvSpPr/>
              <p:nvPr/>
            </p:nvSpPr>
            <p:spPr>
              <a:xfrm>
                <a:off x="5257800" y="3124200"/>
                <a:ext cx="838200" cy="1295400"/>
              </a:xfrm>
              <a:prstGeom prst="curvedUp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rtlCol="0" anchor="ctr"/>
              <a:lstStyle/>
              <a:p>
                <a:pPr algn="ctr" defTabSz="1007943" eaLnBrk="0">
                  <a:lnSpc>
                    <a:spcPct val="100000"/>
                  </a:lnSpc>
                  <a:buClrTx/>
                  <a:buSzTx/>
                </a:pPr>
                <a:endParaRPr lang="en-US" sz="1300">
                  <a:solidFill>
                    <a:srgbClr val="080808"/>
                  </a:solidFill>
                  <a:latin typeface="Tahoma" pitchFamily="34" charset="0"/>
                  <a:ea typeface="ＭＳ Ｐゴシック" charset="-128"/>
                </a:endParaRPr>
              </a:p>
            </p:txBody>
          </p:sp>
          <p:sp>
            <p:nvSpPr>
              <p:cNvPr id="529" name="Curved Up Arrow 528"/>
              <p:cNvSpPr/>
              <p:nvPr/>
            </p:nvSpPr>
            <p:spPr>
              <a:xfrm rot="10800000">
                <a:off x="5181600" y="1676400"/>
                <a:ext cx="838200" cy="1295400"/>
              </a:xfrm>
              <a:prstGeom prst="curvedUp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rtlCol="0" anchor="ctr"/>
              <a:lstStyle/>
              <a:p>
                <a:pPr algn="ctr" defTabSz="1007943" eaLnBrk="0">
                  <a:lnSpc>
                    <a:spcPct val="100000"/>
                  </a:lnSpc>
                  <a:buClrTx/>
                  <a:buSzTx/>
                </a:pPr>
                <a:endParaRPr lang="en-US" sz="1300">
                  <a:solidFill>
                    <a:srgbClr val="080808"/>
                  </a:solidFill>
                  <a:latin typeface="Tahoma" pitchFamily="34" charset="0"/>
                  <a:ea typeface="ＭＳ Ｐゴシック" charset="-128"/>
                </a:endParaRPr>
              </a:p>
            </p:txBody>
          </p:sp>
        </p:grpSp>
        <p:sp>
          <p:nvSpPr>
            <p:cNvPr id="530" name="Rectangle 81"/>
            <p:cNvSpPr>
              <a:spLocks/>
            </p:cNvSpPr>
            <p:nvPr/>
          </p:nvSpPr>
          <p:spPr bwMode="auto">
            <a:xfrm rot="5400000">
              <a:off x="4740325" y="2897999"/>
              <a:ext cx="1841035" cy="237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28573" bIns="0">
              <a:spAutoFit/>
            </a:bodyPr>
            <a:lstStyle/>
            <a:p>
              <a:pPr marL="30756" algn="ctr" defTabSz="1007943" eaLnBrk="0">
                <a:lnSpc>
                  <a:spcPct val="100000"/>
                </a:lnSpc>
                <a:buClrTx/>
                <a:buSzTx/>
              </a:pPr>
              <a:r>
                <a:rPr lang="en-US" sz="1700" i="1" dirty="0">
                  <a:solidFill>
                    <a:srgbClr val="FF0000"/>
                  </a:solidFill>
                  <a:latin typeface="Tahoma" pitchFamily="34" charset="0"/>
                  <a:ea typeface="ＭＳ Ｐゴシック" charset="0"/>
                  <a:cs typeface="Gill Sans" charset="0"/>
                </a:rPr>
                <a:t>Physical Interactions</a:t>
              </a:r>
            </a:p>
          </p:txBody>
        </p:sp>
      </p:grpSp>
      <p:sp>
        <p:nvSpPr>
          <p:cNvPr id="531" name="Rectangle 81"/>
          <p:cNvSpPr>
            <a:spLocks/>
          </p:cNvSpPr>
          <p:nvPr/>
        </p:nvSpPr>
        <p:spPr bwMode="auto">
          <a:xfrm>
            <a:off x="5460340" y="4668726"/>
            <a:ext cx="134408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31493" bIns="0">
            <a:spAutoFit/>
          </a:bodyPr>
          <a:lstStyle/>
          <a:p>
            <a:pPr marL="30756" algn="r" defTabSz="1007943" eaLnBrk="0">
              <a:lnSpc>
                <a:spcPct val="100000"/>
              </a:lnSpc>
              <a:buClrTx/>
              <a:buSzTx/>
            </a:pPr>
            <a:r>
              <a:rPr lang="en-US" sz="1500" i="1" dirty="0">
                <a:solidFill>
                  <a:srgbClr val="FF0000"/>
                </a:solidFill>
                <a:latin typeface="Tahoma" pitchFamily="34" charset="0"/>
                <a:ea typeface="ＭＳ Ｐゴシック" charset="0"/>
                <a:cs typeface="Gill Sans" charset="0"/>
              </a:rPr>
              <a:t>(Noise)</a:t>
            </a:r>
          </a:p>
          <a:p>
            <a:pPr marL="30756" algn="r" defTabSz="1007943" eaLnBrk="0">
              <a:lnSpc>
                <a:spcPct val="100000"/>
              </a:lnSpc>
              <a:buClrTx/>
              <a:buSzTx/>
            </a:pPr>
            <a:r>
              <a:rPr lang="en-US" sz="1500" i="1" dirty="0">
                <a:solidFill>
                  <a:srgbClr val="FF0000"/>
                </a:solidFill>
                <a:latin typeface="Tahoma" pitchFamily="34" charset="0"/>
                <a:ea typeface="ＭＳ Ｐゴシック" charset="0"/>
                <a:cs typeface="Gill Sans" charset="0"/>
              </a:rPr>
              <a:t>(Delay)</a:t>
            </a:r>
          </a:p>
          <a:p>
            <a:pPr marL="30756" algn="r" defTabSz="1007943" eaLnBrk="0">
              <a:lnSpc>
                <a:spcPct val="100000"/>
              </a:lnSpc>
              <a:buClrTx/>
              <a:buSzTx/>
            </a:pPr>
            <a:r>
              <a:rPr lang="en-US" sz="1500" i="1" dirty="0">
                <a:solidFill>
                  <a:srgbClr val="FF0000"/>
                </a:solidFill>
                <a:latin typeface="Tahoma" pitchFamily="34" charset="0"/>
                <a:ea typeface="ＭＳ Ｐゴシック" charset="0"/>
                <a:cs typeface="Gill Sans" charset="0"/>
              </a:rPr>
              <a:t>(Reliability)</a:t>
            </a:r>
          </a:p>
          <a:p>
            <a:pPr marL="30756" algn="r" defTabSz="1007943" eaLnBrk="0">
              <a:lnSpc>
                <a:spcPct val="100000"/>
              </a:lnSpc>
              <a:buClrTx/>
              <a:buSzTx/>
            </a:pPr>
            <a:r>
              <a:rPr lang="en-US" sz="1500" i="1" dirty="0">
                <a:solidFill>
                  <a:srgbClr val="FF0000"/>
                </a:solidFill>
                <a:latin typeface="Tahoma" pitchFamily="34" charset="0"/>
                <a:ea typeface="ＭＳ Ｐゴシック" charset="0"/>
                <a:cs typeface="Gill Sans" charset="0"/>
              </a:rPr>
              <a:t>…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64109" y="4199819"/>
            <a:ext cx="1512094" cy="755968"/>
          </a:xfrm>
          <a:prstGeom prst="rect">
            <a:avLst/>
          </a:prstGeom>
          <a:solidFill>
            <a:schemeClr val="tx1"/>
          </a:solidFill>
          <a:ln w="19050" cmpd="sng">
            <a:solidFill>
              <a:schemeClr val="accent4">
                <a:lumMod val="25000"/>
              </a:schemeClr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700" b="1" dirty="0">
                <a:solidFill>
                  <a:srgbClr val="DADADA">
                    <a:lumMod val="25000"/>
                  </a:srgbClr>
                </a:solidFill>
                <a:latin typeface="Tahoma" pitchFamily="34" charset="0"/>
                <a:ea typeface="ＭＳ Ｐゴシック" charset="-128"/>
              </a:rPr>
              <a:t>Controller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3276205" y="4836448"/>
            <a:ext cx="2472389" cy="823"/>
          </a:xfrm>
          <a:prstGeom prst="straightConnector1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ysDash"/>
            <a:round/>
            <a:headEnd type="arrow"/>
            <a:tailEnd type="none"/>
          </a:ln>
          <a:effectLst/>
        </p:spPr>
      </p:cxnSp>
      <p:sp>
        <p:nvSpPr>
          <p:cNvPr id="535" name="Rectangle 81"/>
          <p:cNvSpPr>
            <a:spLocks/>
          </p:cNvSpPr>
          <p:nvPr/>
        </p:nvSpPr>
        <p:spPr bwMode="auto">
          <a:xfrm rot="16200000">
            <a:off x="1575796" y="3423550"/>
            <a:ext cx="1032619" cy="1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1493" bIns="0">
            <a:spAutoFit/>
          </a:bodyPr>
          <a:lstStyle/>
          <a:p>
            <a:pPr marL="30756" algn="ctr" defTabSz="1007943" eaLnBrk="0">
              <a:lnSpc>
                <a:spcPct val="80000"/>
              </a:lnSpc>
              <a:buClrTx/>
              <a:buSzTx/>
            </a:pPr>
            <a:r>
              <a:rPr lang="en-US" sz="1500" i="1" dirty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ＭＳ Ｐゴシック" charset="0"/>
                <a:cs typeface="Gill Sans" charset="0"/>
              </a:rPr>
              <a:t>Clock Freq.</a:t>
            </a:r>
          </a:p>
        </p:txBody>
      </p:sp>
      <p:sp>
        <p:nvSpPr>
          <p:cNvPr id="537" name="Rectangle 81"/>
          <p:cNvSpPr>
            <a:spLocks/>
          </p:cNvSpPr>
          <p:nvPr/>
        </p:nvSpPr>
        <p:spPr bwMode="auto">
          <a:xfrm>
            <a:off x="3676300" y="3965754"/>
            <a:ext cx="1778579" cy="28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1493" bIns="0">
            <a:spAutoFit/>
          </a:bodyPr>
          <a:lstStyle/>
          <a:p>
            <a:pPr marL="30756" algn="ctr" defTabSz="1007943" eaLnBrk="0">
              <a:lnSpc>
                <a:spcPct val="130000"/>
              </a:lnSpc>
              <a:buClrTx/>
              <a:buSzTx/>
            </a:pPr>
            <a:r>
              <a:rPr lang="en-US" sz="1500" i="1" dirty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ＭＳ Ｐゴシック" charset="0"/>
                <a:cs typeface="Gill Sans" charset="0"/>
              </a:rPr>
              <a:t>Voltage, Clock Freq.</a:t>
            </a:r>
          </a:p>
        </p:txBody>
      </p:sp>
    </p:spTree>
    <p:extLst>
      <p:ext uri="{BB962C8B-B14F-4D97-AF65-F5344CB8AC3E}">
        <p14:creationId xmlns:p14="http://schemas.microsoft.com/office/powerpoint/2010/main" val="2011449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22" y="2519893"/>
            <a:ext cx="9373581" cy="2015913"/>
          </a:xfrm>
        </p:spPr>
        <p:txBody>
          <a:bodyPr/>
          <a:lstStyle/>
          <a:p>
            <a:pPr algn="ctr"/>
            <a:r>
              <a:rPr lang="en-US" dirty="0" smtClean="0"/>
              <a:t>DATA SYNCHRONIZATION:</a:t>
            </a:r>
            <a:br>
              <a:rPr lang="en-US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i="1" kern="1200" dirty="0">
                <a:solidFill>
                  <a:srgbClr val="3366FF"/>
                </a:solidFill>
                <a:latin typeface="Tahoma" pitchFamily="34" charset="0"/>
                <a:cs typeface="+mn-cs"/>
              </a:rPr>
              <a:t>Time synchronization </a:t>
            </a:r>
            <a:r>
              <a:rPr lang="en-US" sz="2000" i="1" kern="1200" dirty="0">
                <a:latin typeface="Tahoma" pitchFamily="34" charset="0"/>
                <a:cs typeface="+mn-cs"/>
              </a:rPr>
              <a:t>and </a:t>
            </a:r>
            <a:r>
              <a:rPr lang="en-US" sz="2000" i="1" kern="1200" dirty="0">
                <a:solidFill>
                  <a:srgbClr val="3366FF"/>
                </a:solidFill>
                <a:latin typeface="Tahoma" pitchFamily="34" charset="0"/>
                <a:cs typeface="+mn-cs"/>
              </a:rPr>
              <a:t>data sharing</a:t>
            </a:r>
            <a:r>
              <a:rPr lang="en-US" sz="2000" i="1" kern="1200" dirty="0">
                <a:solidFill>
                  <a:schemeClr val="accent4">
                    <a:lumMod val="10000"/>
                  </a:schemeClr>
                </a:solidFill>
                <a:latin typeface="Tahoma" pitchFamily="34" charset="0"/>
                <a:cs typeface="+mn-cs"/>
              </a:rPr>
              <a:t> between library models</a:t>
            </a:r>
            <a:r>
              <a:rPr lang="en-US" sz="2000" i="1" kern="1200" dirty="0">
                <a:latin typeface="Tahoma" pitchFamily="34" charset="0"/>
                <a:cs typeface="+mn-cs"/>
              </a:rPr>
              <a:t>&gt;</a:t>
            </a:r>
            <a:endParaRPr lang="en-US" sz="2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515341" y="7298937"/>
            <a:ext cx="427026" cy="234490"/>
          </a:xfrm>
        </p:spPr>
        <p:txBody>
          <a:bodyPr/>
          <a:lstStyle/>
          <a:p>
            <a:fld id="{749B7D15-C262-4ED0-9E5E-CF4A35BB834D}" type="slidenum">
              <a:rPr lang="en-US" smtClean="0">
                <a:solidFill>
                  <a:srgbClr val="E5FFFF"/>
                </a:solidFill>
              </a:rPr>
              <a:pPr/>
              <a:t>20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46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6022" y="302738"/>
            <a:ext cx="9072563" cy="8819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Data Synchronization (1)</a:t>
            </a:r>
            <a:endParaRPr lang="en-US" sz="3400" i="1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15341" y="7298937"/>
            <a:ext cx="427026" cy="234490"/>
          </a:xfrm>
        </p:spPr>
        <p:txBody>
          <a:bodyPr/>
          <a:lstStyle/>
          <a:p>
            <a:fld id="{5789DB3D-6D36-41B1-B5D6-2DA40B15D957}" type="slidenum">
              <a:rPr lang="en-US" smtClean="0">
                <a:latin typeface="Tahoma"/>
              </a:rPr>
              <a:pPr/>
              <a:t>21</a:t>
            </a:fld>
            <a:endParaRPr lang="en-US" dirty="0">
              <a:latin typeface="Tahom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4112" y="3182650"/>
            <a:ext cx="7772400" cy="901987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lIns="100783" tIns="50392" rIns="100783" bIns="50392" rtlCol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i="1" dirty="0" smtClean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for(all components)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i="1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i="1" dirty="0" smtClean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 EI-&gt;</a:t>
            </a:r>
            <a:r>
              <a:rPr lang="en-US" sz="1300" i="1" dirty="0" err="1" smtClean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calculate_power</a:t>
            </a:r>
            <a:r>
              <a:rPr lang="en-US" sz="1300" i="1" dirty="0" smtClean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</a:t>
            </a:r>
            <a:r>
              <a:rPr lang="en-US" sz="1300" i="1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1300" i="1" dirty="0" err="1" smtClean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omponentID,Time,Period,Counter</a:t>
            </a:r>
            <a:r>
              <a:rPr lang="en-US" sz="1300" i="1" dirty="0" smtClean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,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/*</a:t>
            </a:r>
            <a:r>
              <a:rPr lang="en-US" sz="1300" i="1" dirty="0" err="1" smtClean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IsTDP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*/</a:t>
            </a:r>
            <a:r>
              <a:rPr lang="en-US" sz="1300" i="1" dirty="0" smtClean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false);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endParaRPr lang="en-US" sz="1300" i="1" dirty="0">
              <a:solidFill>
                <a:srgbClr val="DADADA">
                  <a:lumMod val="10000"/>
                </a:srgbClr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i="1" dirty="0" smtClean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EI-&gt;</a:t>
            </a:r>
            <a:r>
              <a:rPr lang="en-US" sz="1300" i="1" dirty="0" err="1" smtClean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calculate_temperature</a:t>
            </a:r>
            <a:r>
              <a:rPr lang="en-US" sz="1300" i="1" dirty="0" smtClean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</a:t>
            </a:r>
            <a:r>
              <a:rPr lang="en-US" sz="1300" i="1" dirty="0" err="1" smtClean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PackageID,Time,Period</a:t>
            </a:r>
            <a:r>
              <a:rPr lang="en-US" sz="1300" i="1" dirty="0" smtClean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,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/*</a:t>
            </a:r>
            <a:r>
              <a:rPr lang="en-US" sz="1300" i="1" dirty="0" err="1" smtClean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PowerSync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*/</a:t>
            </a:r>
            <a:r>
              <a:rPr lang="en-US" sz="1300" i="1" dirty="0" smtClean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true);</a:t>
            </a:r>
            <a:endParaRPr lang="en-US" sz="1300" dirty="0">
              <a:solidFill>
                <a:srgbClr val="DADADA">
                  <a:lumMod val="10000"/>
                </a:srgbClr>
              </a:solidFill>
              <a:latin typeface="Courier"/>
              <a:ea typeface="ＭＳ Ｐゴシック" charset="-128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4112" y="1506250"/>
            <a:ext cx="7772400" cy="110204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lIns="100783" tIns="50392" rIns="100783" bIns="50392" rtlCol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i="1" dirty="0" smtClean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for(all components)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i="1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i="1" dirty="0" smtClean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 EI-&gt;</a:t>
            </a:r>
            <a:r>
              <a:rPr lang="en-US" sz="1300" i="1" dirty="0" err="1" smtClean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calculate_power</a:t>
            </a:r>
            <a:r>
              <a:rPr lang="en-US" sz="1300" i="1" dirty="0" smtClean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</a:t>
            </a:r>
            <a:r>
              <a:rPr lang="en-US" sz="1300" i="1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1300" i="1" dirty="0" err="1" smtClean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omponentID,Time,Period,Counter</a:t>
            </a:r>
            <a:r>
              <a:rPr lang="en-US" sz="1300" i="1" dirty="0" smtClean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,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/*</a:t>
            </a:r>
            <a:r>
              <a:rPr lang="en-US" sz="1300" i="1" dirty="0" err="1" smtClean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IsTDP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*/</a:t>
            </a:r>
            <a:r>
              <a:rPr lang="en-US" sz="1300" i="1" dirty="0" smtClean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false);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endParaRPr lang="en-US" sz="1300" i="1" dirty="0" smtClean="0">
              <a:solidFill>
                <a:srgbClr val="DADADA">
                  <a:lumMod val="10000"/>
                </a:srgbClr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i="1" dirty="0" smtClean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EI-&gt;</a:t>
            </a:r>
            <a:r>
              <a:rPr lang="en-US" sz="1300" i="1" dirty="0" err="1" smtClean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synchronize_data</a:t>
            </a:r>
            <a:r>
              <a:rPr lang="en-US" sz="1300" i="1" dirty="0" smtClean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</a:t>
            </a:r>
            <a:r>
              <a:rPr lang="en-US" sz="1300" i="1" dirty="0" err="1" smtClean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packageID,Time,Period,EI_DATA_POWER</a:t>
            </a:r>
            <a:r>
              <a:rPr lang="en-US" sz="1300" i="1" dirty="0" smtClean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); 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// Sync Power</a:t>
            </a:r>
            <a:endParaRPr lang="en-US" sz="1300" i="1" dirty="0">
              <a:solidFill>
                <a:srgbClr val="008000"/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i="1" dirty="0" smtClean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EI-&gt;</a:t>
            </a:r>
            <a:r>
              <a:rPr lang="en-US" sz="1300" i="1" dirty="0" err="1" smtClean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calculate_temperature</a:t>
            </a:r>
            <a:r>
              <a:rPr lang="en-US" sz="1300" i="1" dirty="0" smtClean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</a:t>
            </a:r>
            <a:r>
              <a:rPr lang="en-US" sz="1300" i="1" dirty="0" err="1" smtClean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PackageID,Time,Period</a:t>
            </a:r>
            <a:r>
              <a:rPr lang="en-US" sz="1300" i="1" dirty="0" smtClean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,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/*</a:t>
            </a:r>
            <a:r>
              <a:rPr lang="en-US" sz="1300" i="1" dirty="0" err="1" smtClean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PowerSync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*/</a:t>
            </a:r>
            <a:r>
              <a:rPr lang="en-US" sz="1300" i="1" dirty="0" smtClean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false);</a:t>
            </a:r>
            <a:endParaRPr lang="en-US" sz="1300" dirty="0">
              <a:solidFill>
                <a:srgbClr val="DADADA">
                  <a:lumMod val="10000"/>
                </a:srgbClr>
              </a:solidFill>
              <a:latin typeface="Courier"/>
              <a:ea typeface="ＭＳ Ｐゴシック" charset="-128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11987" y="2691845"/>
            <a:ext cx="184272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4C4C4C"/>
                </a:solidFill>
              </a:rPr>
              <a:t>Or, alternatively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20026" y="4389437"/>
            <a:ext cx="9576594" cy="2438400"/>
          </a:xfrm>
          <a:prstGeom prst="rect">
            <a:avLst/>
          </a:prstGeom>
        </p:spPr>
        <p:txBody>
          <a:bodyPr lIns="100783" tIns="50392" rIns="100783" bIns="50392"/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 sz="2400">
                <a:solidFill>
                  <a:srgbClr val="080808"/>
                </a:solidFill>
                <a:effectLst/>
                <a:latin typeface="+mn-lt"/>
                <a:ea typeface="ＭＳ Ｐゴシック" charset="-128"/>
                <a:cs typeface="+mn-cs"/>
              </a:defRPr>
            </a:lvl1pPr>
            <a:lvl2pPr marL="5191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448"/>
              </a:buClr>
              <a:buSzPct val="65000"/>
              <a:buFont typeface="Wingdings" pitchFamily="2" charset="2"/>
              <a:buChar char="n"/>
              <a:defRPr sz="2000"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2pPr>
            <a:lvl3pPr marL="8620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3pPr>
            <a:lvl4pPr marL="12049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4pPr>
            <a:lvl5pPr marL="1485900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5pPr>
            <a:lvl6pPr marL="19431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4003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28575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3147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201568" indent="-201568" defTabSz="1007943">
              <a:lnSpc>
                <a:spcPct val="100000"/>
              </a:lnSpc>
              <a:spcBef>
                <a:spcPts val="1102"/>
              </a:spcBef>
            </a:pPr>
            <a:r>
              <a:rPr lang="en-US" dirty="0" smtClean="0">
                <a:solidFill>
                  <a:srgbClr val="161616"/>
                </a:solidFill>
              </a:rPr>
              <a:t>The EI provides handles </a:t>
            </a:r>
            <a:r>
              <a:rPr lang="en-US" i="1" dirty="0" smtClean="0">
                <a:solidFill>
                  <a:srgbClr val="3366FF"/>
                </a:solidFill>
              </a:rPr>
              <a:t>data synchronization </a:t>
            </a:r>
            <a:r>
              <a:rPr lang="en-US" dirty="0" smtClean="0">
                <a:solidFill>
                  <a:srgbClr val="161616"/>
                </a:solidFill>
              </a:rPr>
              <a:t>across </a:t>
            </a:r>
            <a:r>
              <a:rPr lang="en-US" i="1" dirty="0" smtClean="0">
                <a:solidFill>
                  <a:srgbClr val="3366FF"/>
                </a:solidFill>
              </a:rPr>
              <a:t>pseudo components</a:t>
            </a:r>
            <a:r>
              <a:rPr lang="en-US" dirty="0" smtClean="0">
                <a:solidFill>
                  <a:srgbClr val="161616"/>
                </a:solidFill>
              </a:rPr>
              <a:t>.</a:t>
            </a:r>
          </a:p>
          <a:p>
            <a:pPr marL="201568" indent="-201568" defTabSz="1007943">
              <a:lnSpc>
                <a:spcPct val="100000"/>
              </a:lnSpc>
              <a:spcBef>
                <a:spcPts val="1102"/>
              </a:spcBef>
            </a:pPr>
            <a:r>
              <a:rPr lang="en-US" dirty="0" smtClean="0">
                <a:solidFill>
                  <a:srgbClr val="161616"/>
                </a:solidFill>
              </a:rPr>
              <a:t>Different data types have different synchronization method:</a:t>
            </a:r>
          </a:p>
          <a:p>
            <a:pPr marL="544468" lvl="1" indent="-201568" defTabSz="1007943">
              <a:lnSpc>
                <a:spcPct val="100000"/>
              </a:lnSpc>
              <a:spcBef>
                <a:spcPts val="1102"/>
              </a:spcBef>
            </a:pPr>
            <a:r>
              <a:rPr lang="en-US" b="1" dirty="0" smtClean="0">
                <a:solidFill>
                  <a:srgbClr val="161616"/>
                </a:solidFill>
              </a:rPr>
              <a:t>Power, Area</a:t>
            </a:r>
            <a:r>
              <a:rPr lang="en-US" dirty="0" smtClean="0">
                <a:solidFill>
                  <a:srgbClr val="161616"/>
                </a:solidFill>
              </a:rPr>
              <a:t>: </a:t>
            </a:r>
            <a:r>
              <a:rPr lang="en-US" i="1" dirty="0" smtClean="0">
                <a:solidFill>
                  <a:srgbClr val="3366FF"/>
                </a:solidFill>
              </a:rPr>
              <a:t>added up</a:t>
            </a:r>
            <a:r>
              <a:rPr lang="en-US" dirty="0" smtClean="0">
                <a:solidFill>
                  <a:srgbClr val="161616"/>
                </a:solidFill>
              </a:rPr>
              <a:t> from the bottom of the pseudo component tree.</a:t>
            </a:r>
          </a:p>
          <a:p>
            <a:pPr marL="544468" lvl="1" indent="-201568" defTabSz="1007943">
              <a:lnSpc>
                <a:spcPct val="100000"/>
              </a:lnSpc>
              <a:spcBef>
                <a:spcPts val="1102"/>
              </a:spcBef>
            </a:pPr>
            <a:r>
              <a:rPr lang="en-US" b="1" dirty="0" smtClean="0">
                <a:solidFill>
                  <a:srgbClr val="161616"/>
                </a:solidFill>
              </a:rPr>
              <a:t>Temperature, Voltage, Clock </a:t>
            </a:r>
            <a:r>
              <a:rPr lang="en-US" b="1" dirty="0" err="1" smtClean="0">
                <a:solidFill>
                  <a:srgbClr val="161616"/>
                </a:solidFill>
              </a:rPr>
              <a:t>Freq</a:t>
            </a:r>
            <a:r>
              <a:rPr lang="en-US" dirty="0" smtClean="0">
                <a:solidFill>
                  <a:srgbClr val="161616"/>
                </a:solidFill>
              </a:rPr>
              <a:t>: </a:t>
            </a:r>
            <a:r>
              <a:rPr lang="en-US" i="1" dirty="0" smtClean="0">
                <a:solidFill>
                  <a:srgbClr val="3366FF"/>
                </a:solidFill>
              </a:rPr>
              <a:t>applied identically</a:t>
            </a:r>
            <a:r>
              <a:rPr lang="en-US" dirty="0" smtClean="0">
                <a:solidFill>
                  <a:srgbClr val="161616"/>
                </a:solidFill>
              </a:rPr>
              <a:t> to sub-components</a:t>
            </a:r>
            <a:r>
              <a:rPr lang="en-US" dirty="0" smtClean="0">
                <a:solidFill>
                  <a:srgbClr val="161616"/>
                </a:solidFill>
              </a:rPr>
              <a:t>.</a:t>
            </a:r>
            <a:endParaRPr lang="en-US" dirty="0" smtClean="0">
              <a:solidFill>
                <a:srgbClr val="161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074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6022" y="302738"/>
            <a:ext cx="9072563" cy="8819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Data Synchronization (2)</a:t>
            </a:r>
            <a:endParaRPr lang="en-US" sz="3400" i="1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15341" y="7298937"/>
            <a:ext cx="427026" cy="234490"/>
          </a:xfrm>
        </p:spPr>
        <p:txBody>
          <a:bodyPr/>
          <a:lstStyle/>
          <a:p>
            <a:fld id="{5789DB3D-6D36-41B1-B5D6-2DA40B15D957}" type="slidenum">
              <a:rPr lang="en-US" smtClean="0">
                <a:latin typeface="Tahoma"/>
              </a:rPr>
              <a:pPr/>
              <a:t>22</a:t>
            </a:fld>
            <a:endParaRPr lang="en-US" dirty="0">
              <a:latin typeface="Tahom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735512" y="3069453"/>
            <a:ext cx="2221318" cy="786584"/>
            <a:chOff x="2285594" y="1874837"/>
            <a:chExt cx="2221318" cy="786584"/>
          </a:xfrm>
        </p:grpSpPr>
        <p:sp>
          <p:nvSpPr>
            <p:cNvPr id="10" name="Rectangle 9"/>
            <p:cNvSpPr/>
            <p:nvPr/>
          </p:nvSpPr>
          <p:spPr>
            <a:xfrm>
              <a:off x="2285594" y="1874837"/>
              <a:ext cx="2221318" cy="786584"/>
            </a:xfrm>
            <a:prstGeom prst="rect">
              <a:avLst/>
            </a:prstGeom>
            <a:solidFill>
              <a:srgbClr val="95B3D7"/>
            </a:solidFill>
            <a:ln>
              <a:solidFill>
                <a:srgbClr val="37609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500" b="1" dirty="0" smtClean="0">
                  <a:solidFill>
                    <a:schemeClr val="accent1">
                      <a:lumMod val="75000"/>
                    </a:schemeClr>
                  </a:solidFill>
                </a:rPr>
                <a:t>Pseudo Component</a:t>
              </a:r>
            </a:p>
            <a:p>
              <a:pPr algn="ctr">
                <a:lnSpc>
                  <a:spcPct val="110000"/>
                </a:lnSpc>
              </a:pP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>
                <a:lnSpc>
                  <a:spcPct val="110000"/>
                </a:lnSpc>
              </a:pP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23844" y="2198216"/>
              <a:ext cx="990371" cy="39431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200" b="1" dirty="0" smtClean="0">
                  <a:solidFill>
                    <a:schemeClr val="accent3">
                      <a:lumMod val="50000"/>
                    </a:schemeClr>
                  </a:solidFill>
                </a:rPr>
                <a:t>Data Queue</a:t>
              </a:r>
              <a:endParaRPr lang="en-US" sz="12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02312" y="1341437"/>
            <a:ext cx="2221318" cy="786584"/>
            <a:chOff x="2285594" y="1874837"/>
            <a:chExt cx="2221318" cy="786584"/>
          </a:xfrm>
        </p:grpSpPr>
        <p:sp>
          <p:nvSpPr>
            <p:cNvPr id="15" name="Rectangle 14"/>
            <p:cNvSpPr/>
            <p:nvPr/>
          </p:nvSpPr>
          <p:spPr>
            <a:xfrm>
              <a:off x="2285594" y="1874837"/>
              <a:ext cx="2221318" cy="786584"/>
            </a:xfrm>
            <a:prstGeom prst="rect">
              <a:avLst/>
            </a:prstGeom>
            <a:solidFill>
              <a:srgbClr val="95B3D7"/>
            </a:solidFill>
            <a:ln>
              <a:solidFill>
                <a:srgbClr val="37609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500" b="1" dirty="0" smtClean="0">
                  <a:solidFill>
                    <a:schemeClr val="accent1">
                      <a:lumMod val="75000"/>
                    </a:schemeClr>
                  </a:solidFill>
                </a:rPr>
                <a:t>Pseudo Component</a:t>
              </a:r>
            </a:p>
            <a:p>
              <a:pPr algn="ctr">
                <a:lnSpc>
                  <a:spcPct val="110000"/>
                </a:lnSpc>
              </a:pP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>
                <a:lnSpc>
                  <a:spcPct val="110000"/>
                </a:lnSpc>
              </a:pP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23844" y="2198216"/>
              <a:ext cx="990371" cy="39431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200" b="1" dirty="0" smtClean="0">
                  <a:solidFill>
                    <a:schemeClr val="accent3">
                      <a:lumMod val="50000"/>
                    </a:schemeClr>
                  </a:solidFill>
                </a:rPr>
                <a:t>Data Queue</a:t>
              </a:r>
              <a:endParaRPr lang="en-US" sz="12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73912" y="3069453"/>
            <a:ext cx="2221318" cy="786584"/>
            <a:chOff x="2285594" y="1874837"/>
            <a:chExt cx="2221318" cy="786584"/>
          </a:xfrm>
        </p:grpSpPr>
        <p:sp>
          <p:nvSpPr>
            <p:cNvPr id="18" name="Rectangle 17"/>
            <p:cNvSpPr/>
            <p:nvPr/>
          </p:nvSpPr>
          <p:spPr>
            <a:xfrm>
              <a:off x="2285594" y="1874837"/>
              <a:ext cx="2221318" cy="786584"/>
            </a:xfrm>
            <a:prstGeom prst="rect">
              <a:avLst/>
            </a:prstGeom>
            <a:solidFill>
              <a:srgbClr val="95B3D7"/>
            </a:solidFill>
            <a:ln>
              <a:solidFill>
                <a:srgbClr val="37609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500" b="1" dirty="0" smtClean="0">
                  <a:solidFill>
                    <a:schemeClr val="accent1">
                      <a:lumMod val="75000"/>
                    </a:schemeClr>
                  </a:solidFill>
                </a:rPr>
                <a:t>Pseudo Component</a:t>
              </a:r>
            </a:p>
            <a:p>
              <a:pPr algn="ctr">
                <a:lnSpc>
                  <a:spcPct val="110000"/>
                </a:lnSpc>
              </a:pP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>
                <a:lnSpc>
                  <a:spcPct val="110000"/>
                </a:lnSpc>
              </a:pP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23844" y="2198216"/>
              <a:ext cx="990371" cy="39431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200" b="1" dirty="0" smtClean="0">
                  <a:solidFill>
                    <a:schemeClr val="accent3">
                      <a:lumMod val="50000"/>
                    </a:schemeClr>
                  </a:solidFill>
                </a:rPr>
                <a:t>Data Queue</a:t>
              </a:r>
              <a:endParaRPr lang="en-US" sz="12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78112" y="5355453"/>
            <a:ext cx="2221318" cy="786584"/>
            <a:chOff x="2285594" y="1874837"/>
            <a:chExt cx="2221318" cy="786584"/>
          </a:xfrm>
        </p:grpSpPr>
        <p:sp>
          <p:nvSpPr>
            <p:cNvPr id="21" name="Rectangle 20"/>
            <p:cNvSpPr/>
            <p:nvPr/>
          </p:nvSpPr>
          <p:spPr>
            <a:xfrm>
              <a:off x="2285594" y="1874837"/>
              <a:ext cx="2221318" cy="786584"/>
            </a:xfrm>
            <a:prstGeom prst="rect">
              <a:avLst/>
            </a:prstGeom>
            <a:solidFill>
              <a:srgbClr val="95B3D7"/>
            </a:solidFill>
            <a:ln>
              <a:solidFill>
                <a:srgbClr val="37609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500" b="1" dirty="0" smtClean="0">
                  <a:solidFill>
                    <a:schemeClr val="accent1">
                      <a:lumMod val="75000"/>
                    </a:schemeClr>
                  </a:solidFill>
                </a:rPr>
                <a:t>Pseudo Component</a:t>
              </a:r>
            </a:p>
            <a:p>
              <a:pPr algn="ctr">
                <a:lnSpc>
                  <a:spcPct val="110000"/>
                </a:lnSpc>
              </a:pP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>
                <a:lnSpc>
                  <a:spcPct val="110000"/>
                </a:lnSpc>
              </a:pP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923844" y="2198216"/>
              <a:ext cx="990371" cy="39431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200" b="1" dirty="0" smtClean="0">
                  <a:solidFill>
                    <a:schemeClr val="accent3">
                      <a:lumMod val="50000"/>
                    </a:schemeClr>
                  </a:solidFill>
                </a:rPr>
                <a:t>Data Queue</a:t>
              </a:r>
              <a:endParaRPr lang="en-US" sz="12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040312" y="5355453"/>
            <a:ext cx="2221318" cy="786584"/>
            <a:chOff x="2285594" y="1874837"/>
            <a:chExt cx="2221318" cy="786584"/>
          </a:xfrm>
        </p:grpSpPr>
        <p:sp>
          <p:nvSpPr>
            <p:cNvPr id="24" name="Rectangle 23"/>
            <p:cNvSpPr/>
            <p:nvPr/>
          </p:nvSpPr>
          <p:spPr>
            <a:xfrm>
              <a:off x="2285594" y="1874837"/>
              <a:ext cx="2221318" cy="786584"/>
            </a:xfrm>
            <a:prstGeom prst="rect">
              <a:avLst/>
            </a:prstGeom>
            <a:solidFill>
              <a:srgbClr val="95B3D7"/>
            </a:solidFill>
            <a:ln>
              <a:solidFill>
                <a:srgbClr val="37609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500" b="1" dirty="0" smtClean="0">
                  <a:solidFill>
                    <a:schemeClr val="accent1">
                      <a:lumMod val="75000"/>
                    </a:schemeClr>
                  </a:solidFill>
                </a:rPr>
                <a:t>Pseudo Component</a:t>
              </a:r>
            </a:p>
            <a:p>
              <a:pPr algn="ctr">
                <a:lnSpc>
                  <a:spcPct val="110000"/>
                </a:lnSpc>
              </a:pP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>
                <a:lnSpc>
                  <a:spcPct val="110000"/>
                </a:lnSpc>
              </a:pP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923844" y="2198216"/>
              <a:ext cx="990371" cy="39431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200" b="1" dirty="0" smtClean="0">
                  <a:solidFill>
                    <a:schemeClr val="accent3">
                      <a:lumMod val="50000"/>
                    </a:schemeClr>
                  </a:solidFill>
                </a:rPr>
                <a:t>Data Queue</a:t>
              </a:r>
              <a:endParaRPr lang="en-US" sz="12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402512" y="5355453"/>
            <a:ext cx="2221318" cy="786584"/>
            <a:chOff x="2285594" y="1874837"/>
            <a:chExt cx="2221318" cy="786584"/>
          </a:xfrm>
        </p:grpSpPr>
        <p:sp>
          <p:nvSpPr>
            <p:cNvPr id="27" name="Rectangle 26"/>
            <p:cNvSpPr/>
            <p:nvPr/>
          </p:nvSpPr>
          <p:spPr>
            <a:xfrm>
              <a:off x="2285594" y="1874837"/>
              <a:ext cx="2221318" cy="786584"/>
            </a:xfrm>
            <a:prstGeom prst="rect">
              <a:avLst/>
            </a:prstGeom>
            <a:solidFill>
              <a:srgbClr val="95B3D7"/>
            </a:solidFill>
            <a:ln>
              <a:solidFill>
                <a:srgbClr val="37609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500" b="1" dirty="0" smtClean="0">
                  <a:solidFill>
                    <a:schemeClr val="accent1">
                      <a:lumMod val="75000"/>
                    </a:schemeClr>
                  </a:solidFill>
                </a:rPr>
                <a:t>Pseudo Component</a:t>
              </a:r>
            </a:p>
            <a:p>
              <a:pPr algn="ctr">
                <a:lnSpc>
                  <a:spcPct val="110000"/>
                </a:lnSpc>
              </a:pP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>
                <a:lnSpc>
                  <a:spcPct val="110000"/>
                </a:lnSpc>
              </a:pP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923844" y="2198216"/>
              <a:ext cx="990371" cy="39431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200" b="1" dirty="0" smtClean="0">
                  <a:solidFill>
                    <a:schemeClr val="accent3">
                      <a:lumMod val="50000"/>
                    </a:schemeClr>
                  </a:solidFill>
                </a:rPr>
                <a:t>Data Queue</a:t>
              </a:r>
              <a:endParaRPr lang="en-US" sz="12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548291" y="1567805"/>
            <a:ext cx="4038779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kern="0" dirty="0">
                <a:solidFill>
                  <a:srgbClr val="4C4C4C"/>
                </a:solidFill>
                <a:latin typeface="Helvetica"/>
                <a:cs typeface="Helvetica"/>
              </a:rPr>
              <a:t>s</a:t>
            </a:r>
            <a:r>
              <a:rPr kumimoji="0" lang="en-US" i="1" u="none" strike="noStrike" kern="0" cap="none" spc="0" normalizeH="0" baseline="0" noProof="0" dirty="0" err="1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Helvetica"/>
                <a:cs typeface="Helvetica"/>
              </a:rPr>
              <a:t>ynchronize_data</a:t>
            </a:r>
            <a:r>
              <a:rPr kumimoji="0" lang="en-US" i="1" u="none" strike="noStrike" kern="0" cap="none" spc="0" normalizeH="0" baseline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Helvetica"/>
                <a:cs typeface="Helvetica"/>
              </a:rPr>
              <a:t>(EI_DATA_POWER);</a:t>
            </a:r>
          </a:p>
        </p:txBody>
      </p:sp>
      <p:cxnSp>
        <p:nvCxnSpPr>
          <p:cNvPr id="34" name="Elbow Connector 33"/>
          <p:cNvCxnSpPr>
            <a:stCxn id="27" idx="0"/>
            <a:endCxn id="21" idx="0"/>
          </p:cNvCxnSpPr>
          <p:nvPr/>
        </p:nvCxnSpPr>
        <p:spPr>
          <a:xfrm rot="16200000" flipV="1">
            <a:off x="6150971" y="2993253"/>
            <a:ext cx="12700" cy="4724400"/>
          </a:xfrm>
          <a:prstGeom prst="bentConnector3">
            <a:avLst>
              <a:gd name="adj1" fmla="val 3245945"/>
            </a:avLst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10" idx="2"/>
          </p:cNvCxnSpPr>
          <p:nvPr/>
        </p:nvCxnSpPr>
        <p:spPr>
          <a:xfrm flipH="1" flipV="1">
            <a:off x="5846171" y="3856037"/>
            <a:ext cx="0" cy="1066800"/>
          </a:xfrm>
          <a:prstGeom prst="line">
            <a:avLst/>
          </a:prstGeom>
          <a:ln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8" idx="0"/>
            <a:endCxn id="10" idx="0"/>
          </p:cNvCxnSpPr>
          <p:nvPr/>
        </p:nvCxnSpPr>
        <p:spPr>
          <a:xfrm rot="16200000" flipV="1">
            <a:off x="7065371" y="1850253"/>
            <a:ext cx="12700" cy="2438400"/>
          </a:xfrm>
          <a:prstGeom prst="bentConnector3">
            <a:avLst>
              <a:gd name="adj1" fmla="val 2763969"/>
            </a:avLst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15" idx="2"/>
          </p:cNvCxnSpPr>
          <p:nvPr/>
        </p:nvCxnSpPr>
        <p:spPr>
          <a:xfrm flipH="1" flipV="1">
            <a:off x="6912971" y="2128021"/>
            <a:ext cx="0" cy="585016"/>
          </a:xfrm>
          <a:prstGeom prst="line">
            <a:avLst/>
          </a:prstGeom>
          <a:ln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032345" y="4569638"/>
            <a:ext cx="2807084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i="1" dirty="0" smtClean="0">
                <a:solidFill>
                  <a:srgbClr val="4C4C4C"/>
                </a:solidFill>
                <a:latin typeface="Helvetica"/>
                <a:ea typeface="ＭＳ Ｐゴシック" charset="-128"/>
                <a:cs typeface="Helvetica"/>
              </a:rPr>
              <a:t>∑ (sub-component </a:t>
            </a:r>
            <a:r>
              <a:rPr lang="en-US" i="1" dirty="0">
                <a:solidFill>
                  <a:srgbClr val="4C4C4C"/>
                </a:solidFill>
                <a:latin typeface="Helvetica"/>
                <a:ea typeface="ＭＳ Ｐゴシック" charset="-128"/>
                <a:cs typeface="Helvetica"/>
              </a:rPr>
              <a:t>Power</a:t>
            </a:r>
            <a:r>
              <a:rPr lang="en-US" i="1" dirty="0" smtClean="0">
                <a:solidFill>
                  <a:srgbClr val="4C4C4C"/>
                </a:solidFill>
                <a:latin typeface="Helvetica"/>
                <a:ea typeface="ＭＳ Ｐゴシック" charset="-128"/>
                <a:cs typeface="Helvetica"/>
              </a:rPr>
              <a:t>)</a:t>
            </a:r>
            <a:r>
              <a:rPr lang="en-US" i="1" kern="0" dirty="0" smtClean="0">
                <a:solidFill>
                  <a:srgbClr val="4C4C4C"/>
                </a:solidFill>
                <a:latin typeface="Helvetica"/>
                <a:cs typeface="Helvetica"/>
              </a:rPr>
              <a:t>;</a:t>
            </a:r>
            <a:endParaRPr lang="en-US" i="1" dirty="0">
              <a:solidFill>
                <a:srgbClr val="4C4C4C"/>
              </a:solidFill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08596" y="2344535"/>
            <a:ext cx="2807084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i="1" dirty="0" smtClean="0">
                <a:solidFill>
                  <a:srgbClr val="4C4C4C"/>
                </a:solidFill>
                <a:latin typeface="Helvetica"/>
                <a:ea typeface="ＭＳ Ｐゴシック" charset="-128"/>
                <a:cs typeface="Helvetica"/>
              </a:rPr>
              <a:t>∑ (sub-component </a:t>
            </a:r>
            <a:r>
              <a:rPr lang="en-US" i="1" dirty="0">
                <a:solidFill>
                  <a:srgbClr val="4C4C4C"/>
                </a:solidFill>
                <a:latin typeface="Helvetica"/>
                <a:ea typeface="ＭＳ Ｐゴシック" charset="-128"/>
                <a:cs typeface="Helvetica"/>
              </a:rPr>
              <a:t>Power</a:t>
            </a:r>
            <a:r>
              <a:rPr lang="en-US" i="1" dirty="0" smtClean="0">
                <a:solidFill>
                  <a:srgbClr val="4C4C4C"/>
                </a:solidFill>
                <a:latin typeface="Helvetica"/>
                <a:ea typeface="ＭＳ Ｐゴシック" charset="-128"/>
                <a:cs typeface="Helvetica"/>
              </a:rPr>
              <a:t>)</a:t>
            </a:r>
            <a:r>
              <a:rPr lang="en-US" i="1" kern="0" dirty="0" smtClean="0">
                <a:solidFill>
                  <a:srgbClr val="4C4C4C"/>
                </a:solidFill>
                <a:latin typeface="Helvetica"/>
                <a:cs typeface="Helvetica"/>
              </a:rPr>
              <a:t>;</a:t>
            </a:r>
            <a:endParaRPr lang="en-US" i="1" dirty="0">
              <a:solidFill>
                <a:srgbClr val="4C4C4C"/>
              </a:solidFill>
              <a:latin typeface="Helvetica"/>
              <a:ea typeface="ＭＳ Ｐゴシック" charset="-128"/>
              <a:cs typeface="Helvetica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H="1" flipV="1">
            <a:off x="6150501" y="4960660"/>
            <a:ext cx="470" cy="410233"/>
          </a:xfrm>
          <a:prstGeom prst="line">
            <a:avLst/>
          </a:prstGeom>
          <a:ln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8122" y="2332037"/>
            <a:ext cx="3090590" cy="249299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b="1" dirty="0" smtClean="0">
                <a:solidFill>
                  <a:srgbClr val="4C4C4C"/>
                </a:solidFill>
                <a:latin typeface="Helvetica"/>
                <a:ea typeface="ＭＳ Ｐゴシック" charset="-128"/>
                <a:cs typeface="Helvetica"/>
              </a:rPr>
              <a:t>Queue Error Detection:</a:t>
            </a:r>
          </a:p>
          <a:p>
            <a:pPr marL="285750" indent="-28575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dirty="0" smtClean="0">
                <a:solidFill>
                  <a:srgbClr val="4C4C4C"/>
                </a:solidFill>
                <a:latin typeface="Helvetica"/>
                <a:ea typeface="ＭＳ Ｐゴシック" charset="-128"/>
                <a:cs typeface="Helvetica"/>
              </a:rPr>
              <a:t>Time discontinuous</a:t>
            </a:r>
          </a:p>
          <a:p>
            <a:pPr marL="285750" indent="-28575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dirty="0" smtClean="0">
                <a:solidFill>
                  <a:srgbClr val="4C4C4C"/>
                </a:solidFill>
                <a:latin typeface="Helvetica"/>
                <a:ea typeface="ＭＳ Ｐゴシック" charset="-128"/>
                <a:cs typeface="Helvetica"/>
              </a:rPr>
              <a:t>Time </a:t>
            </a:r>
            <a:r>
              <a:rPr lang="en-US" dirty="0" err="1" smtClean="0">
                <a:solidFill>
                  <a:srgbClr val="4C4C4C"/>
                </a:solidFill>
                <a:latin typeface="Helvetica"/>
                <a:ea typeface="ＭＳ Ｐゴシック" charset="-128"/>
                <a:cs typeface="Helvetica"/>
              </a:rPr>
              <a:t>outorder</a:t>
            </a:r>
            <a:endParaRPr lang="en-US" dirty="0" smtClean="0">
              <a:solidFill>
                <a:srgbClr val="4C4C4C"/>
              </a:solidFill>
              <a:latin typeface="Helvetica"/>
              <a:ea typeface="ＭＳ Ｐゴシック" charset="-128"/>
              <a:cs typeface="Helvetica"/>
            </a:endParaRPr>
          </a:p>
          <a:p>
            <a:pPr marL="285750" indent="-28575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dirty="0" smtClean="0">
                <a:solidFill>
                  <a:srgbClr val="4C4C4C"/>
                </a:solidFill>
                <a:latin typeface="Helvetica"/>
                <a:ea typeface="ＭＳ Ｐゴシック" charset="-128"/>
                <a:cs typeface="Helvetica"/>
              </a:rPr>
              <a:t>Time overlap</a:t>
            </a:r>
          </a:p>
          <a:p>
            <a:pPr marL="285750" indent="-28575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dirty="0" smtClean="0">
                <a:solidFill>
                  <a:srgbClr val="4C4C4C"/>
                </a:solidFill>
                <a:latin typeface="Helvetica"/>
                <a:ea typeface="ＭＳ Ｐゴシック" charset="-128"/>
                <a:cs typeface="Helvetica"/>
              </a:rPr>
              <a:t>Time invalid</a:t>
            </a:r>
          </a:p>
          <a:p>
            <a:pPr marL="285750" indent="-28575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dirty="0" smtClean="0">
                <a:solidFill>
                  <a:srgbClr val="4C4C4C"/>
                </a:solidFill>
                <a:latin typeface="Helvetica"/>
                <a:ea typeface="ＭＳ Ｐゴシック" charset="-128"/>
                <a:cs typeface="Helvetica"/>
              </a:rPr>
              <a:t>Data duplicated</a:t>
            </a:r>
          </a:p>
          <a:p>
            <a:pPr marL="285750" indent="-28575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dirty="0" smtClean="0">
                <a:solidFill>
                  <a:srgbClr val="4C4C4C"/>
                </a:solidFill>
                <a:latin typeface="Helvetica"/>
                <a:ea typeface="ＭＳ Ｐゴシック" charset="-128"/>
                <a:cs typeface="Helvetica"/>
              </a:rPr>
              <a:t>Data invalid</a:t>
            </a:r>
          </a:p>
          <a:p>
            <a:pPr marL="285750" indent="-28575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dirty="0" smtClean="0">
                <a:solidFill>
                  <a:srgbClr val="4C4C4C"/>
                </a:solidFill>
                <a:latin typeface="Helvetica"/>
                <a:ea typeface="ＭＳ Ｐゴシック" charset="-128"/>
                <a:cs typeface="Helvetica"/>
              </a:rPr>
              <a:t>Data type invalid</a:t>
            </a:r>
          </a:p>
          <a:p>
            <a:pPr marL="285750" indent="-28575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dirty="0" smtClean="0">
                <a:solidFill>
                  <a:srgbClr val="4C4C4C"/>
                </a:solidFill>
                <a:latin typeface="Helvetica"/>
                <a:ea typeface="ＭＳ Ｐゴシック" charset="-128"/>
                <a:cs typeface="Helvetica"/>
              </a:rPr>
              <a:t>Invalid pseudo component</a:t>
            </a:r>
            <a:endParaRPr lang="en-US" dirty="0">
              <a:solidFill>
                <a:srgbClr val="4C4C4C"/>
              </a:solidFill>
              <a:latin typeface="Helvetica"/>
              <a:ea typeface="ＭＳ Ｐゴシック" charset="-128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38965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24" y="246740"/>
            <a:ext cx="9373581" cy="1044705"/>
          </a:xfrm>
        </p:spPr>
        <p:txBody>
          <a:bodyPr/>
          <a:lstStyle/>
          <a:p>
            <a:r>
              <a:rPr lang="en-US" dirty="0" smtClean="0"/>
              <a:t>Data Manipulation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515341" y="7298937"/>
            <a:ext cx="427026" cy="234490"/>
          </a:xfrm>
        </p:spPr>
        <p:txBody>
          <a:bodyPr/>
          <a:lstStyle/>
          <a:p>
            <a:fld id="{749B7D15-C262-4ED0-9E5E-CF4A35BB834D}" type="slidenum">
              <a:rPr lang="en-US" smtClean="0">
                <a:solidFill>
                  <a:srgbClr val="E5FFFF"/>
                </a:solidFill>
              </a:rPr>
              <a:pPr/>
              <a:t>23</a:t>
            </a:fld>
            <a:endParaRPr lang="en-US">
              <a:solidFill>
                <a:srgbClr val="E5FFFF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20026" y="1007958"/>
            <a:ext cx="9576594" cy="6299729"/>
          </a:xfrm>
          <a:prstGeom prst="rect">
            <a:avLst/>
          </a:prstGeom>
        </p:spPr>
        <p:txBody>
          <a:bodyPr lIns="100783" tIns="50392" rIns="100783" bIns="50392"/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 sz="2400">
                <a:solidFill>
                  <a:srgbClr val="080808"/>
                </a:solidFill>
                <a:effectLst/>
                <a:latin typeface="+mn-lt"/>
                <a:ea typeface="ＭＳ Ｐゴシック" charset="-128"/>
                <a:cs typeface="+mn-cs"/>
              </a:defRPr>
            </a:lvl1pPr>
            <a:lvl2pPr marL="5191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448"/>
              </a:buClr>
              <a:buSzPct val="65000"/>
              <a:buFont typeface="Wingdings" pitchFamily="2" charset="2"/>
              <a:buChar char="n"/>
              <a:defRPr sz="2000"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2pPr>
            <a:lvl3pPr marL="8620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3pPr>
            <a:lvl4pPr marL="12049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4pPr>
            <a:lvl5pPr marL="1485900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5pPr>
            <a:lvl6pPr marL="19431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4003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28575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3147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201568" indent="-201568" defTabSz="1007943">
              <a:lnSpc>
                <a:spcPct val="100000"/>
              </a:lnSpc>
              <a:spcBef>
                <a:spcPts val="1102"/>
              </a:spcBef>
            </a:pPr>
            <a:r>
              <a:rPr lang="en-US" dirty="0">
                <a:solidFill>
                  <a:srgbClr val="161616"/>
                </a:solidFill>
              </a:rPr>
              <a:t> Each pseudo component includes </a:t>
            </a:r>
            <a:r>
              <a:rPr lang="en-US" i="1" dirty="0">
                <a:solidFill>
                  <a:srgbClr val="FF0000"/>
                </a:solidFill>
              </a:rPr>
              <a:t>data queues</a:t>
            </a:r>
            <a:r>
              <a:rPr lang="en-US" dirty="0">
                <a:solidFill>
                  <a:srgbClr val="161616"/>
                </a:solidFill>
              </a:rPr>
              <a:t> to store </a:t>
            </a:r>
            <a:r>
              <a:rPr lang="en-US" i="1" dirty="0">
                <a:solidFill>
                  <a:srgbClr val="3366FF"/>
                </a:solidFill>
              </a:rPr>
              <a:t>computed results</a:t>
            </a:r>
            <a:r>
              <a:rPr lang="en-US" dirty="0">
                <a:solidFill>
                  <a:srgbClr val="161616"/>
                </a:solidFill>
              </a:rPr>
              <a:t> or </a:t>
            </a:r>
            <a:r>
              <a:rPr lang="en-US" i="1" dirty="0">
                <a:solidFill>
                  <a:srgbClr val="3366FF"/>
                </a:solidFill>
              </a:rPr>
              <a:t>shared data</a:t>
            </a:r>
            <a:r>
              <a:rPr lang="en-US" dirty="0">
                <a:solidFill>
                  <a:srgbClr val="161616"/>
                </a:solidFill>
              </a:rPr>
              <a:t>.</a:t>
            </a:r>
            <a:endParaRPr lang="en-US" sz="2000" dirty="0">
              <a:solidFill>
                <a:srgbClr val="161616"/>
              </a:solidFill>
            </a:endParaRPr>
          </a:p>
          <a:p>
            <a:pPr marL="201568" indent="-201568" defTabSz="1007943">
              <a:lnSpc>
                <a:spcPct val="100000"/>
              </a:lnSpc>
              <a:spcBef>
                <a:spcPts val="1102"/>
              </a:spcBef>
            </a:pPr>
            <a:r>
              <a:rPr lang="en-US" dirty="0">
                <a:solidFill>
                  <a:srgbClr val="161616"/>
                </a:solidFill>
              </a:rPr>
              <a:t> Data are of discrete time, and thus associated with </a:t>
            </a:r>
            <a:r>
              <a:rPr lang="en-US" i="1" dirty="0">
                <a:solidFill>
                  <a:srgbClr val="3366FF"/>
                </a:solidFill>
              </a:rPr>
              <a:t>time</a:t>
            </a:r>
            <a:r>
              <a:rPr lang="en-US" dirty="0">
                <a:solidFill>
                  <a:srgbClr val="161616"/>
                </a:solidFill>
              </a:rPr>
              <a:t>, </a:t>
            </a:r>
            <a:r>
              <a:rPr lang="en-US" i="1" dirty="0">
                <a:solidFill>
                  <a:srgbClr val="3366FF"/>
                </a:solidFill>
              </a:rPr>
              <a:t>period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rgbClr val="161616"/>
                </a:solidFill>
              </a:rPr>
              <a:t>information.</a:t>
            </a:r>
          </a:p>
          <a:p>
            <a:pPr marL="201568" indent="-201568" defTabSz="1007943">
              <a:lnSpc>
                <a:spcPct val="100000"/>
              </a:lnSpc>
              <a:spcBef>
                <a:spcPts val="1102"/>
              </a:spcBef>
            </a:pPr>
            <a:endParaRPr lang="en-US" dirty="0">
              <a:solidFill>
                <a:srgbClr val="161616"/>
              </a:solidFill>
            </a:endParaRPr>
          </a:p>
          <a:p>
            <a:pPr marL="201568" indent="-201568" defTabSz="1007943">
              <a:lnSpc>
                <a:spcPct val="100000"/>
              </a:lnSpc>
              <a:spcBef>
                <a:spcPts val="1102"/>
              </a:spcBef>
            </a:pPr>
            <a:endParaRPr lang="en-US" dirty="0">
              <a:solidFill>
                <a:srgbClr val="161616"/>
              </a:solidFill>
            </a:endParaRPr>
          </a:p>
          <a:p>
            <a:pPr marL="579507" lvl="1" indent="-201568" defTabSz="1007943">
              <a:lnSpc>
                <a:spcPct val="100000"/>
              </a:lnSpc>
              <a:spcBef>
                <a:spcPts val="551"/>
              </a:spcBef>
            </a:pPr>
            <a:r>
              <a:rPr lang="en-US" b="1" dirty="0">
                <a:solidFill>
                  <a:srgbClr val="161616"/>
                </a:solidFill>
              </a:rPr>
              <a:t> Closed Queue</a:t>
            </a:r>
            <a:r>
              <a:rPr lang="en-US" dirty="0">
                <a:solidFill>
                  <a:srgbClr val="161616"/>
                </a:solidFill>
              </a:rPr>
              <a:t>: </a:t>
            </a:r>
          </a:p>
          <a:p>
            <a:pPr marL="957447" lvl="2" indent="-201568" defTabSz="1007943">
              <a:lnSpc>
                <a:spcPct val="100000"/>
              </a:lnSpc>
              <a:spcBef>
                <a:spcPts val="551"/>
              </a:spcBef>
            </a:pPr>
            <a:r>
              <a:rPr lang="en-US" dirty="0">
                <a:solidFill>
                  <a:srgbClr val="161616"/>
                </a:solidFill>
              </a:rPr>
              <a:t>This queue type is used for </a:t>
            </a:r>
            <a:r>
              <a:rPr lang="en-US" i="1" dirty="0">
                <a:solidFill>
                  <a:srgbClr val="3366FF"/>
                </a:solidFill>
              </a:rPr>
              <a:t>periodically calculated and sampled data</a:t>
            </a:r>
            <a:r>
              <a:rPr lang="en-US" dirty="0">
                <a:solidFill>
                  <a:srgbClr val="161616"/>
                </a:solidFill>
              </a:rPr>
              <a:t> such as power, temperature, etc.</a:t>
            </a:r>
          </a:p>
          <a:p>
            <a:pPr marL="957447" lvl="2" indent="-201568" defTabSz="1007943">
              <a:lnSpc>
                <a:spcPct val="100000"/>
              </a:lnSpc>
              <a:spcBef>
                <a:spcPts val="551"/>
              </a:spcBef>
            </a:pPr>
            <a:r>
              <a:rPr lang="en-US" dirty="0">
                <a:solidFill>
                  <a:srgbClr val="161616"/>
                </a:solidFill>
              </a:rPr>
              <a:t>Data are </a:t>
            </a:r>
            <a:r>
              <a:rPr lang="en-US" i="1" dirty="0">
                <a:solidFill>
                  <a:srgbClr val="3366FF"/>
                </a:solidFill>
              </a:rPr>
              <a:t>continuous to the left</a:t>
            </a:r>
            <a:r>
              <a:rPr lang="en-US" dirty="0">
                <a:solidFill>
                  <a:srgbClr val="161616"/>
                </a:solidFill>
              </a:rPr>
              <a:t>; valid interval = (time-period, time]</a:t>
            </a:r>
          </a:p>
          <a:p>
            <a:pPr marL="579507" lvl="1" indent="-201568" defTabSz="1007943">
              <a:lnSpc>
                <a:spcPct val="100000"/>
              </a:lnSpc>
              <a:spcBef>
                <a:spcPts val="551"/>
              </a:spcBef>
            </a:pPr>
            <a:r>
              <a:rPr lang="en-US" b="1" dirty="0">
                <a:solidFill>
                  <a:srgbClr val="161616"/>
                </a:solidFill>
              </a:rPr>
              <a:t> Open Queue</a:t>
            </a:r>
            <a:r>
              <a:rPr lang="en-US" dirty="0">
                <a:solidFill>
                  <a:srgbClr val="161616"/>
                </a:solidFill>
              </a:rPr>
              <a:t>: This queue type is used for </a:t>
            </a:r>
            <a:r>
              <a:rPr lang="en-US" i="1" dirty="0" err="1">
                <a:solidFill>
                  <a:srgbClr val="3366FF"/>
                </a:solidFill>
              </a:rPr>
              <a:t>aperiodically</a:t>
            </a:r>
            <a:r>
              <a:rPr lang="en-US" i="1" dirty="0">
                <a:solidFill>
                  <a:srgbClr val="3366FF"/>
                </a:solidFill>
              </a:rPr>
              <a:t> controlled data</a:t>
            </a:r>
            <a:r>
              <a:rPr lang="en-US" dirty="0">
                <a:solidFill>
                  <a:srgbClr val="161616"/>
                </a:solidFill>
              </a:rPr>
              <a:t> such as voltage, clock frequency, etc.</a:t>
            </a:r>
          </a:p>
          <a:p>
            <a:pPr marL="957447" lvl="2" indent="-201568" defTabSz="1007943">
              <a:lnSpc>
                <a:spcPct val="100000"/>
              </a:lnSpc>
              <a:spcBef>
                <a:spcPts val="551"/>
              </a:spcBef>
            </a:pPr>
            <a:r>
              <a:rPr lang="en-US" dirty="0">
                <a:solidFill>
                  <a:srgbClr val="161616"/>
                </a:solidFill>
              </a:rPr>
              <a:t>Data are </a:t>
            </a:r>
            <a:r>
              <a:rPr lang="en-US" i="1" dirty="0">
                <a:solidFill>
                  <a:srgbClr val="3366FF"/>
                </a:solidFill>
              </a:rPr>
              <a:t>continuous to the right</a:t>
            </a:r>
            <a:r>
              <a:rPr lang="en-US" dirty="0">
                <a:solidFill>
                  <a:srgbClr val="161616"/>
                </a:solidFill>
              </a:rPr>
              <a:t>; valid interval = [time, unknown)</a:t>
            </a:r>
          </a:p>
          <a:p>
            <a:pPr marL="201568" indent="-201568" defTabSz="1007943">
              <a:lnSpc>
                <a:spcPct val="100000"/>
              </a:lnSpc>
              <a:spcBef>
                <a:spcPts val="1102"/>
              </a:spcBef>
            </a:pPr>
            <a:r>
              <a:rPr lang="en-US" dirty="0">
                <a:solidFill>
                  <a:srgbClr val="161616"/>
                </a:solidFill>
              </a:rPr>
              <a:t> The insertion of data triggers the </a:t>
            </a:r>
            <a:r>
              <a:rPr lang="en-US" i="1" dirty="0">
                <a:solidFill>
                  <a:srgbClr val="3366FF"/>
                </a:solidFill>
              </a:rPr>
              <a:t>callback function</a:t>
            </a:r>
            <a:r>
              <a:rPr lang="en-US" dirty="0">
                <a:solidFill>
                  <a:srgbClr val="161616"/>
                </a:solidFill>
              </a:rPr>
              <a:t> of the library model (if any) to </a:t>
            </a:r>
            <a:r>
              <a:rPr lang="en-US" i="1" dirty="0">
                <a:solidFill>
                  <a:srgbClr val="3366FF"/>
                </a:solidFill>
              </a:rPr>
              <a:t>update dependent variables and states</a:t>
            </a:r>
            <a:r>
              <a:rPr lang="en-US" dirty="0">
                <a:solidFill>
                  <a:srgbClr val="161616"/>
                </a:solidFill>
              </a:rPr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58351" y="2549115"/>
            <a:ext cx="7570258" cy="1234221"/>
            <a:chOff x="1972320" y="2209800"/>
            <a:chExt cx="6866880" cy="1119664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1972320" y="2715399"/>
              <a:ext cx="4952999" cy="0"/>
            </a:xfrm>
            <a:prstGeom prst="straightConnector1">
              <a:avLst/>
            </a:prstGeom>
            <a:ln>
              <a:solidFill>
                <a:srgbClr val="16161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925320" y="2544634"/>
              <a:ext cx="19138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sz="1700" i="1" dirty="0">
                  <a:solidFill>
                    <a:srgbClr val="161616"/>
                  </a:solidFill>
                  <a:latin typeface="Tahoma" pitchFamily="34" charset="0"/>
                  <a:ea typeface="ＭＳ Ｐゴシック" charset="-128"/>
                </a:rPr>
                <a:t>Simulation Progress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343920" y="2486799"/>
              <a:ext cx="0" cy="457200"/>
            </a:xfrm>
            <a:prstGeom prst="straightConnector1">
              <a:avLst/>
            </a:prstGeom>
            <a:ln>
              <a:solidFill>
                <a:srgbClr val="161616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715520" y="2486799"/>
              <a:ext cx="0" cy="457200"/>
            </a:xfrm>
            <a:prstGeom prst="straightConnector1">
              <a:avLst/>
            </a:prstGeom>
            <a:ln>
              <a:solidFill>
                <a:srgbClr val="161616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087120" y="2486799"/>
              <a:ext cx="0" cy="457200"/>
            </a:xfrm>
            <a:prstGeom prst="straightConnector1">
              <a:avLst/>
            </a:prstGeom>
            <a:ln>
              <a:solidFill>
                <a:srgbClr val="161616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689870" y="2867799"/>
              <a:ext cx="12503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sz="1300" i="1" dirty="0">
                  <a:solidFill>
                    <a:srgbClr val="080808"/>
                  </a:solidFill>
                  <a:latin typeface="Tahoma" pitchFamily="34" charset="0"/>
                  <a:ea typeface="ＭＳ Ｐゴシック" charset="-128"/>
                </a:rPr>
                <a:t>Time = 0.1sec</a:t>
              </a:r>
            </a:p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sz="1300" i="1" dirty="0">
                  <a:solidFill>
                    <a:srgbClr val="080808"/>
                  </a:solidFill>
                  <a:latin typeface="Tahoma" pitchFamily="34" charset="0"/>
                  <a:ea typeface="ＭＳ Ｐゴシック" charset="-128"/>
                </a:rPr>
                <a:t>Period = 0.1sec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77345" y="2867799"/>
              <a:ext cx="12503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sz="1300" i="1" dirty="0">
                  <a:solidFill>
                    <a:srgbClr val="080808"/>
                  </a:solidFill>
                  <a:latin typeface="Tahoma" pitchFamily="34" charset="0"/>
                  <a:ea typeface="ＭＳ Ｐゴシック" charset="-128"/>
                </a:rPr>
                <a:t>Time = 0.2sec</a:t>
              </a:r>
            </a:p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sz="1300" i="1" dirty="0">
                  <a:solidFill>
                    <a:srgbClr val="080808"/>
                  </a:solidFill>
                  <a:latin typeface="Tahoma" pitchFamily="34" charset="0"/>
                  <a:ea typeface="ＭＳ Ｐゴシック" charset="-128"/>
                </a:rPr>
                <a:t>Period = 0.1sec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48945" y="2867799"/>
              <a:ext cx="12503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sz="1300" i="1" dirty="0">
                  <a:solidFill>
                    <a:srgbClr val="080808"/>
                  </a:solidFill>
                  <a:latin typeface="Tahoma" pitchFamily="34" charset="0"/>
                  <a:ea typeface="ＭＳ Ｐゴシック" charset="-128"/>
                </a:rPr>
                <a:t>Time = 0.3sec</a:t>
              </a:r>
            </a:p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sz="1300" i="1" dirty="0">
                  <a:solidFill>
                    <a:srgbClr val="080808"/>
                  </a:solidFill>
                  <a:latin typeface="Tahoma" pitchFamily="34" charset="0"/>
                  <a:ea typeface="ＭＳ Ｐゴシック" charset="-128"/>
                </a:rPr>
                <a:t>Period = 0.1sec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00920" y="2209800"/>
              <a:ext cx="23622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sz="1700" i="1" dirty="0">
                  <a:solidFill>
                    <a:srgbClr val="080808"/>
                  </a:solidFill>
                  <a:latin typeface="Tahoma" pitchFamily="34" charset="0"/>
                  <a:ea typeface="ＭＳ Ｐゴシック" charset="-128"/>
                </a:rPr>
                <a:t>Sampling &amp; Calculation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0739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24" y="246740"/>
            <a:ext cx="9373581" cy="1044705"/>
          </a:xfrm>
        </p:spPr>
        <p:txBody>
          <a:bodyPr/>
          <a:lstStyle/>
          <a:p>
            <a:r>
              <a:rPr lang="en-US" dirty="0" smtClean="0"/>
              <a:t>Data Queue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515341" y="7298937"/>
            <a:ext cx="427026" cy="234490"/>
          </a:xfrm>
        </p:spPr>
        <p:txBody>
          <a:bodyPr/>
          <a:lstStyle/>
          <a:p>
            <a:fld id="{749B7D15-C262-4ED0-9E5E-CF4A35BB834D}" type="slidenum">
              <a:rPr lang="en-US" smtClean="0">
                <a:solidFill>
                  <a:srgbClr val="E5FFFF"/>
                </a:solidFill>
              </a:rPr>
              <a:pPr/>
              <a:t>24</a:t>
            </a:fld>
            <a:endParaRPr lang="en-US">
              <a:solidFill>
                <a:srgbClr val="E5FFFF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20026" y="1259947"/>
            <a:ext cx="9576594" cy="5795751"/>
          </a:xfrm>
          <a:prstGeom prst="rect">
            <a:avLst/>
          </a:prstGeom>
        </p:spPr>
        <p:txBody>
          <a:bodyPr lIns="100783" tIns="50392" rIns="100783" bIns="50392"/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 sz="2400">
                <a:solidFill>
                  <a:srgbClr val="080808"/>
                </a:solidFill>
                <a:effectLst/>
                <a:latin typeface="+mn-lt"/>
                <a:ea typeface="ＭＳ Ｐゴシック" charset="-128"/>
                <a:cs typeface="+mn-cs"/>
              </a:defRPr>
            </a:lvl1pPr>
            <a:lvl2pPr marL="5191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448"/>
              </a:buClr>
              <a:buSzPct val="65000"/>
              <a:buFont typeface="Wingdings" pitchFamily="2" charset="2"/>
              <a:buChar char="n"/>
              <a:defRPr sz="2000"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2pPr>
            <a:lvl3pPr marL="8620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3pPr>
            <a:lvl4pPr marL="12049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4pPr>
            <a:lvl5pPr marL="1485900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5pPr>
            <a:lvl6pPr marL="19431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4003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28575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3147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201568" indent="-201568" defTabSz="1007943">
              <a:lnSpc>
                <a:spcPct val="100000"/>
              </a:lnSpc>
              <a:spcBef>
                <a:spcPts val="1652"/>
              </a:spcBef>
            </a:pPr>
            <a:r>
              <a:rPr lang="en-US" dirty="0">
                <a:solidFill>
                  <a:srgbClr val="161616"/>
                </a:solidFill>
              </a:rPr>
              <a:t> Each pseudo component includes </a:t>
            </a:r>
            <a:r>
              <a:rPr lang="en-US" i="1" dirty="0">
                <a:solidFill>
                  <a:srgbClr val="FF0000"/>
                </a:solidFill>
              </a:rPr>
              <a:t>data queues</a:t>
            </a:r>
            <a:r>
              <a:rPr lang="en-US" dirty="0">
                <a:solidFill>
                  <a:srgbClr val="161616"/>
                </a:solidFill>
              </a:rPr>
              <a:t> to store </a:t>
            </a:r>
            <a:r>
              <a:rPr lang="en-US" i="1" dirty="0">
                <a:solidFill>
                  <a:srgbClr val="3366FF"/>
                </a:solidFill>
              </a:rPr>
              <a:t>computed results</a:t>
            </a:r>
            <a:r>
              <a:rPr lang="en-US" dirty="0">
                <a:solidFill>
                  <a:srgbClr val="161616"/>
                </a:solidFill>
              </a:rPr>
              <a:t> or </a:t>
            </a:r>
            <a:r>
              <a:rPr lang="en-US" i="1" dirty="0">
                <a:solidFill>
                  <a:srgbClr val="3366FF"/>
                </a:solidFill>
              </a:rPr>
              <a:t>shared data</a:t>
            </a:r>
            <a:r>
              <a:rPr lang="en-US" dirty="0">
                <a:solidFill>
                  <a:srgbClr val="161616"/>
                </a:solidFill>
              </a:rPr>
              <a:t>.</a:t>
            </a:r>
            <a:endParaRPr lang="en-US" sz="2000" dirty="0">
              <a:solidFill>
                <a:srgbClr val="16161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010" y="2183906"/>
            <a:ext cx="4452276" cy="173025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lIns="100783" tIns="50392" rIns="100783" bIns="50392" rtlCol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i="1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// Base Queue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class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base_queue_t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virtual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~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base_queue_t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void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reset();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int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get_error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unsigned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size; </a:t>
            </a:r>
            <a:r>
              <a:rPr lang="en-US" sz="1300" i="1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// Queue length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int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error; </a:t>
            </a:r>
            <a:r>
              <a:rPr lang="en-US" sz="1300" i="1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// Error code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8010" y="4199819"/>
            <a:ext cx="4452276" cy="274806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lIns="100783" tIns="50392" rIns="100783" bIns="50392" rtlCol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i="1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// Individual Data Queue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template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&lt;</a:t>
            </a:r>
            <a:r>
              <a:rPr lang="en-US" sz="1300" dirty="0" err="1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typename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T&gt;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class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data_queue_t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: 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public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base_queue_t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~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data_queue_t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void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reset();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void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push(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Second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Time,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Second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Period, </a:t>
            </a:r>
            <a:b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</a:b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          T Data);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void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overwrite(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Second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T,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Second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P, T D);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T pull(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Second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T,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Second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P);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int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queue_type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; </a:t>
            </a:r>
            <a:r>
              <a:rPr lang="en-US" sz="1300" i="1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// Open / Close Queue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i="1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int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data_type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; </a:t>
            </a:r>
            <a:r>
              <a:rPr lang="en-US" sz="1300" i="1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// Data Type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i="1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 err="1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std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::map&lt;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data_time_t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,T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&gt; queue;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};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298" y="2183908"/>
            <a:ext cx="5208323" cy="478365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lIns="100783" tIns="50392" rIns="100783" bIns="50392" rtlCol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i="1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// Pseudo Component Data Queue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Class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queue_t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~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data_queue_t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template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&lt;</a:t>
            </a:r>
            <a:r>
              <a:rPr lang="en-US" sz="1300" dirty="0" err="1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typename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T&gt;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void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create(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unsigned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QueueLength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, 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           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int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DataType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,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int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QueueType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template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&lt;</a:t>
            </a:r>
            <a:r>
              <a:rPr lang="en-US" sz="1300" dirty="0" err="1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typename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T&gt;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void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push_back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Second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Time,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Second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Period,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              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int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DataType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, T Data);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template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&lt;</a:t>
            </a:r>
            <a:r>
              <a:rPr lang="en-US" sz="1300" dirty="0" err="1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typename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T&gt;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void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overwrite(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Second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Time,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Second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Period,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              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int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DataType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, T Data);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template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&lt;</a:t>
            </a:r>
            <a:r>
              <a:rPr lang="en-US" sz="1300" dirty="0" err="1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typename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T&gt;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T get(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Second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Time,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Second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Period,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     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int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DataType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void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register_callback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model_library_t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*Lib,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bool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model_library_t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::*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update_library_variable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)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(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int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,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void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*,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bool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));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void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callback(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int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DataType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,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void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*Data);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int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get_error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void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reset();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 err="1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std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::map&lt;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int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,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base_queue_t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*&gt; queue;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6556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22" y="503980"/>
            <a:ext cx="9373581" cy="2015913"/>
          </a:xfrm>
        </p:spPr>
        <p:txBody>
          <a:bodyPr/>
          <a:lstStyle/>
          <a:p>
            <a:pPr algn="ctr"/>
            <a:r>
              <a:rPr lang="en-US" dirty="0"/>
              <a:t>INPUT </a:t>
            </a:r>
            <a:r>
              <a:rPr lang="en-US" dirty="0" smtClean="0"/>
              <a:t>CONFIG &amp; USER INTERFACE:</a:t>
            </a:r>
            <a:br>
              <a:rPr lang="en-US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i="1" dirty="0">
                <a:solidFill>
                  <a:srgbClr val="3366FF"/>
                </a:solidFill>
              </a:rPr>
              <a:t>EI Configuration</a:t>
            </a:r>
            <a:r>
              <a:rPr lang="en-US" sz="2000" i="1" dirty="0"/>
              <a:t> and </a:t>
            </a:r>
            <a:r>
              <a:rPr lang="en-US" sz="2000" i="1" dirty="0">
                <a:solidFill>
                  <a:srgbClr val="3366FF"/>
                </a:solidFill>
              </a:rPr>
              <a:t>User API</a:t>
            </a:r>
            <a:r>
              <a:rPr lang="en-US" sz="2000" i="1" kern="1200" dirty="0">
                <a:latin typeface="Tahoma" pitchFamily="34" charset="0"/>
                <a:cs typeface="+mn-cs"/>
              </a:rPr>
              <a:t>&gt;</a:t>
            </a:r>
            <a:endParaRPr lang="en-US" sz="2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515341" y="7298937"/>
            <a:ext cx="427026" cy="234490"/>
          </a:xfrm>
        </p:spPr>
        <p:txBody>
          <a:bodyPr/>
          <a:lstStyle/>
          <a:p>
            <a:fld id="{749B7D15-C262-4ED0-9E5E-CF4A35BB834D}" type="slidenum">
              <a:rPr lang="en-US" smtClean="0">
                <a:solidFill>
                  <a:srgbClr val="E5FFFF"/>
                </a:solidFill>
              </a:rPr>
              <a:pPr/>
              <a:t>25</a:t>
            </a:fld>
            <a:endParaRPr lang="en-US">
              <a:solidFill>
                <a:srgbClr val="E5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36281" y="2351900"/>
            <a:ext cx="1176073" cy="6719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Package</a:t>
            </a:r>
          </a:p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FF0000"/>
                </a:solidFill>
                <a:latin typeface="Tahoma" pitchFamily="34" charset="0"/>
                <a:ea typeface="ＭＳ Ｐゴシック" charset="-128"/>
              </a:rPr>
              <a:t>(thermal)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2095" y="3611846"/>
            <a:ext cx="1176073" cy="6719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Core0</a:t>
            </a:r>
          </a:p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3366FF"/>
                </a:solidFill>
                <a:latin typeface="Tahoma" pitchFamily="34" charset="0"/>
                <a:ea typeface="ＭＳ Ｐゴシック" charset="-128"/>
              </a:rPr>
              <a:t>(Reliability)</a:t>
            </a:r>
          </a:p>
        </p:txBody>
      </p:sp>
      <p:sp>
        <p:nvSpPr>
          <p:cNvPr id="6" name="Rectangle 5"/>
          <p:cNvSpPr/>
          <p:nvPr/>
        </p:nvSpPr>
        <p:spPr>
          <a:xfrm>
            <a:off x="3024187" y="3611846"/>
            <a:ext cx="1176073" cy="6719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Core1</a:t>
            </a:r>
          </a:p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3366FF"/>
                </a:solidFill>
                <a:latin typeface="Tahoma" pitchFamily="34" charset="0"/>
                <a:ea typeface="ＭＳ Ｐゴシック" charset="-128"/>
              </a:rPr>
              <a:t>(Reliability)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6281" y="3611846"/>
            <a:ext cx="1176073" cy="6719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Core2</a:t>
            </a:r>
          </a:p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3366FF"/>
                </a:solidFill>
                <a:latin typeface="Tahoma" pitchFamily="34" charset="0"/>
                <a:ea typeface="ＭＳ Ｐゴシック" charset="-128"/>
              </a:rPr>
              <a:t>(Reliability)</a:t>
            </a:r>
          </a:p>
        </p:txBody>
      </p:sp>
      <p:sp>
        <p:nvSpPr>
          <p:cNvPr id="8" name="Rectangle 7"/>
          <p:cNvSpPr/>
          <p:nvPr/>
        </p:nvSpPr>
        <p:spPr>
          <a:xfrm>
            <a:off x="6048375" y="3611846"/>
            <a:ext cx="1176073" cy="6719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Core3</a:t>
            </a:r>
          </a:p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3366FF"/>
                </a:solidFill>
                <a:latin typeface="Tahoma" pitchFamily="34" charset="0"/>
                <a:ea typeface="ＭＳ Ｐゴシック" charset="-128"/>
              </a:rPr>
              <a:t>(Reliability)</a:t>
            </a:r>
          </a:p>
        </p:txBody>
      </p:sp>
      <p:sp>
        <p:nvSpPr>
          <p:cNvPr id="9" name="Rectangle 8"/>
          <p:cNvSpPr/>
          <p:nvPr/>
        </p:nvSpPr>
        <p:spPr>
          <a:xfrm>
            <a:off x="7560470" y="3611846"/>
            <a:ext cx="1176073" cy="6719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Shared L2</a:t>
            </a:r>
          </a:p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8000"/>
                </a:solidFill>
                <a:latin typeface="Tahoma" pitchFamily="34" charset="0"/>
                <a:ea typeface="ＭＳ Ｐゴシック" charset="-128"/>
              </a:rPr>
              <a:t>(Energy)</a:t>
            </a:r>
          </a:p>
        </p:txBody>
      </p:sp>
      <p:cxnSp>
        <p:nvCxnSpPr>
          <p:cNvPr id="10" name="Elbow Connector 9"/>
          <p:cNvCxnSpPr>
            <a:stCxn id="4" idx="2"/>
            <a:endCxn id="5" idx="0"/>
          </p:cNvCxnSpPr>
          <p:nvPr/>
        </p:nvCxnSpPr>
        <p:spPr bwMode="auto">
          <a:xfrm rot="5400000">
            <a:off x="3318236" y="1805763"/>
            <a:ext cx="587975" cy="30241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Elbow Connector 10"/>
          <p:cNvCxnSpPr>
            <a:stCxn id="4" idx="2"/>
            <a:endCxn id="6" idx="0"/>
          </p:cNvCxnSpPr>
          <p:nvPr/>
        </p:nvCxnSpPr>
        <p:spPr bwMode="auto">
          <a:xfrm rot="5400000">
            <a:off x="4074283" y="2561810"/>
            <a:ext cx="587975" cy="151209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Elbow Connector 11"/>
          <p:cNvCxnSpPr>
            <a:stCxn id="4" idx="2"/>
            <a:endCxn id="7" idx="0"/>
          </p:cNvCxnSpPr>
          <p:nvPr/>
        </p:nvCxnSpPr>
        <p:spPr bwMode="auto">
          <a:xfrm rot="5400000">
            <a:off x="4830330" y="3317858"/>
            <a:ext cx="587975" cy="1400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Elbow Connector 12"/>
          <p:cNvCxnSpPr>
            <a:stCxn id="4" idx="2"/>
            <a:endCxn id="8" idx="0"/>
          </p:cNvCxnSpPr>
          <p:nvPr/>
        </p:nvCxnSpPr>
        <p:spPr bwMode="auto">
          <a:xfrm rot="16200000" flipH="1">
            <a:off x="5586377" y="2561810"/>
            <a:ext cx="587975" cy="151209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Elbow Connector 13"/>
          <p:cNvCxnSpPr>
            <a:stCxn id="7" idx="2"/>
            <a:endCxn id="15" idx="0"/>
          </p:cNvCxnSpPr>
          <p:nvPr/>
        </p:nvCxnSpPr>
        <p:spPr bwMode="auto">
          <a:xfrm rot="5400000">
            <a:off x="2898210" y="2645683"/>
            <a:ext cx="587975" cy="386424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672043" y="4871792"/>
            <a:ext cx="1176073" cy="6719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 err="1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Inst</a:t>
            </a:r>
            <a:r>
              <a:rPr lang="en-US" sz="13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 Cache</a:t>
            </a:r>
          </a:p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8000"/>
                </a:solidFill>
                <a:latin typeface="Tahoma" pitchFamily="34" charset="0"/>
                <a:ea typeface="ＭＳ Ｐゴシック" charset="-128"/>
              </a:rPr>
              <a:t>(Energy)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00130" y="4871792"/>
            <a:ext cx="1176073" cy="6719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BTB</a:t>
            </a:r>
          </a:p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8000"/>
                </a:solidFill>
                <a:latin typeface="Tahoma" pitchFamily="34" charset="0"/>
                <a:ea typeface="ＭＳ Ｐゴシック" charset="-128"/>
              </a:rPr>
              <a:t>(Energy)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28220" y="4871792"/>
            <a:ext cx="1176073" cy="6719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 err="1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Inst</a:t>
            </a:r>
            <a:r>
              <a:rPr lang="en-US" sz="13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 Decoder</a:t>
            </a:r>
          </a:p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8000"/>
                </a:solidFill>
                <a:latin typeface="Tahoma" pitchFamily="34" charset="0"/>
                <a:ea typeface="ＭＳ Ｐゴシック" charset="-128"/>
              </a:rPr>
              <a:t>(Energy)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6307" y="4871792"/>
            <a:ext cx="1176073" cy="6719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b="1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…</a:t>
            </a:r>
          </a:p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8000"/>
                </a:solidFill>
                <a:latin typeface="Tahoma" pitchFamily="34" charset="0"/>
                <a:ea typeface="ＭＳ Ｐゴシック" charset="-128"/>
              </a:rPr>
              <a:t>(Energy)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84397" y="4871792"/>
            <a:ext cx="1176073" cy="6719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ALU</a:t>
            </a:r>
          </a:p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8000"/>
                </a:solidFill>
                <a:latin typeface="Tahoma" pitchFamily="34" charset="0"/>
                <a:ea typeface="ＭＳ Ｐゴシック" charset="-128"/>
              </a:rPr>
              <a:t>(Energy)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812484" y="4871792"/>
            <a:ext cx="1176073" cy="6719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LD/STQ</a:t>
            </a:r>
          </a:p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8000"/>
                </a:solidFill>
                <a:latin typeface="Tahoma" pitchFamily="34" charset="0"/>
                <a:ea typeface="ＭＳ Ｐゴシック" charset="-128"/>
              </a:rPr>
              <a:t>(Energy)</a:t>
            </a:r>
          </a:p>
        </p:txBody>
      </p:sp>
      <p:cxnSp>
        <p:nvCxnSpPr>
          <p:cNvPr id="21" name="Elbow Connector 20"/>
          <p:cNvCxnSpPr>
            <a:stCxn id="4" idx="2"/>
            <a:endCxn id="9" idx="0"/>
          </p:cNvCxnSpPr>
          <p:nvPr/>
        </p:nvCxnSpPr>
        <p:spPr bwMode="auto">
          <a:xfrm rot="16200000" flipH="1">
            <a:off x="6342424" y="1805763"/>
            <a:ext cx="587975" cy="30241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Elbow Connector 21"/>
          <p:cNvCxnSpPr>
            <a:stCxn id="7" idx="2"/>
            <a:endCxn id="16" idx="0"/>
          </p:cNvCxnSpPr>
          <p:nvPr/>
        </p:nvCxnSpPr>
        <p:spPr bwMode="auto">
          <a:xfrm rot="5400000">
            <a:off x="3612256" y="3359729"/>
            <a:ext cx="587975" cy="243615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Elbow Connector 22"/>
          <p:cNvCxnSpPr>
            <a:stCxn id="7" idx="2"/>
            <a:endCxn id="17" idx="0"/>
          </p:cNvCxnSpPr>
          <p:nvPr/>
        </p:nvCxnSpPr>
        <p:spPr bwMode="auto">
          <a:xfrm rot="5400000">
            <a:off x="4326299" y="4073773"/>
            <a:ext cx="587975" cy="100806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Elbow Connector 23"/>
          <p:cNvCxnSpPr>
            <a:stCxn id="7" idx="2"/>
            <a:endCxn id="18" idx="0"/>
          </p:cNvCxnSpPr>
          <p:nvPr/>
        </p:nvCxnSpPr>
        <p:spPr bwMode="auto">
          <a:xfrm rot="16200000" flipH="1">
            <a:off x="5040343" y="4367790"/>
            <a:ext cx="587975" cy="42002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Elbow Connector 24"/>
          <p:cNvCxnSpPr>
            <a:stCxn id="7" idx="2"/>
            <a:endCxn id="19" idx="0"/>
          </p:cNvCxnSpPr>
          <p:nvPr/>
        </p:nvCxnSpPr>
        <p:spPr bwMode="auto">
          <a:xfrm rot="16200000" flipH="1">
            <a:off x="5754389" y="3653747"/>
            <a:ext cx="587975" cy="184811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Elbow Connector 25"/>
          <p:cNvCxnSpPr>
            <a:stCxn id="7" idx="2"/>
            <a:endCxn id="20" idx="0"/>
          </p:cNvCxnSpPr>
          <p:nvPr/>
        </p:nvCxnSpPr>
        <p:spPr bwMode="auto">
          <a:xfrm rot="16200000" flipH="1">
            <a:off x="6468433" y="2939703"/>
            <a:ext cx="587975" cy="327620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252017" y="6047743"/>
            <a:ext cx="6586843" cy="1148219"/>
          </a:xfrm>
          <a:prstGeom prst="rect">
            <a:avLst/>
          </a:prstGeom>
          <a:noFill/>
        </p:spPr>
        <p:txBody>
          <a:bodyPr wrap="none" lIns="100783" tIns="50392" rIns="100783" bIns="50392" rtlCol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700" i="1" dirty="0">
                <a:solidFill>
                  <a:srgbClr val="DADADA">
                    <a:lumMod val="50000"/>
                  </a:srgbClr>
                </a:solidFill>
                <a:latin typeface="Tahoma" pitchFamily="34" charset="0"/>
                <a:ea typeface="ＭＳ Ｐゴシック" charset="-128"/>
              </a:rPr>
              <a:t>* Within () shows the modeled library at each pseudo component.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700" dirty="0">
                <a:solidFill>
                  <a:srgbClr val="FF0000"/>
                </a:solidFill>
                <a:latin typeface="Tahoma" pitchFamily="34" charset="0"/>
                <a:ea typeface="ＭＳ Ｐゴシック" charset="-128"/>
              </a:rPr>
              <a:t>Thermal Library = 3D-ICE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700" dirty="0">
                <a:solidFill>
                  <a:srgbClr val="3366FF"/>
                </a:solidFill>
                <a:latin typeface="Tahoma" pitchFamily="34" charset="0"/>
                <a:ea typeface="ＭＳ Ｐゴシック" charset="-128"/>
              </a:rPr>
              <a:t>Reliability Library = Hard Failures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700" dirty="0">
                <a:solidFill>
                  <a:srgbClr val="008000"/>
                </a:solidFill>
                <a:latin typeface="Tahoma" pitchFamily="34" charset="0"/>
                <a:ea typeface="ＭＳ Ｐゴシック" charset="-128"/>
              </a:rPr>
              <a:t>Energy Library = </a:t>
            </a:r>
            <a:r>
              <a:rPr lang="en-US" sz="1700" dirty="0" err="1">
                <a:solidFill>
                  <a:srgbClr val="008000"/>
                </a:solidFill>
                <a:latin typeface="Tahoma" pitchFamily="34" charset="0"/>
                <a:ea typeface="ＭＳ Ｐゴシック" charset="-128"/>
              </a:rPr>
              <a:t>McPAT</a:t>
            </a:r>
            <a:endParaRPr lang="en-US" sz="1700" dirty="0">
              <a:solidFill>
                <a:srgbClr val="008000"/>
              </a:solidFill>
              <a:latin typeface="Tahoma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939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24" y="246740"/>
            <a:ext cx="9373581" cy="1044705"/>
          </a:xfrm>
        </p:spPr>
        <p:txBody>
          <a:bodyPr/>
          <a:lstStyle/>
          <a:p>
            <a:r>
              <a:rPr lang="en-US" dirty="0" smtClean="0"/>
              <a:t>Input Configuration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515341" y="7214942"/>
            <a:ext cx="427026" cy="234490"/>
          </a:xfrm>
        </p:spPr>
        <p:txBody>
          <a:bodyPr/>
          <a:lstStyle/>
          <a:p>
            <a:fld id="{749B7D15-C262-4ED0-9E5E-CF4A35BB834D}" type="slidenum">
              <a:rPr lang="en-US" smtClean="0">
                <a:solidFill>
                  <a:srgbClr val="E5FFFF"/>
                </a:solidFill>
              </a:rPr>
              <a:pPr/>
              <a:t>26</a:t>
            </a:fld>
            <a:endParaRPr lang="en-US">
              <a:solidFill>
                <a:srgbClr val="E5FFFF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20026" y="1091953"/>
            <a:ext cx="9576594" cy="5795751"/>
          </a:xfrm>
          <a:prstGeom prst="rect">
            <a:avLst/>
          </a:prstGeom>
        </p:spPr>
        <p:txBody>
          <a:bodyPr lIns="100783" tIns="50392" rIns="100783" bIns="50392"/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 sz="2400">
                <a:solidFill>
                  <a:srgbClr val="080808"/>
                </a:solidFill>
                <a:effectLst/>
                <a:latin typeface="+mn-lt"/>
                <a:ea typeface="ＭＳ Ｐゴシック" charset="-128"/>
                <a:cs typeface="+mn-cs"/>
              </a:defRPr>
            </a:lvl1pPr>
            <a:lvl2pPr marL="5191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448"/>
              </a:buClr>
              <a:buSzPct val="65000"/>
              <a:buFont typeface="Wingdings" pitchFamily="2" charset="2"/>
              <a:buChar char="n"/>
              <a:defRPr sz="2000"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2pPr>
            <a:lvl3pPr marL="8620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3pPr>
            <a:lvl4pPr marL="12049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4pPr>
            <a:lvl5pPr marL="1485900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5pPr>
            <a:lvl6pPr marL="19431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4003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28575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3147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201568" indent="-201568" defTabSz="1007943">
              <a:lnSpc>
                <a:spcPct val="100000"/>
              </a:lnSpc>
              <a:spcBef>
                <a:spcPts val="1652"/>
              </a:spcBef>
            </a:pPr>
            <a:r>
              <a:rPr lang="en-US" dirty="0">
                <a:solidFill>
                  <a:srgbClr val="161616"/>
                </a:solidFill>
              </a:rPr>
              <a:t> The EI uses the </a:t>
            </a:r>
            <a:r>
              <a:rPr lang="en-US" i="1" dirty="0" err="1">
                <a:solidFill>
                  <a:srgbClr val="3366FF"/>
                </a:solidFill>
              </a:rPr>
              <a:t>libconfig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rgbClr val="161616"/>
                </a:solidFill>
              </a:rPr>
              <a:t>to parse the input file.</a:t>
            </a:r>
            <a:endParaRPr lang="en-US" sz="2000" dirty="0">
              <a:solidFill>
                <a:srgbClr val="16161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010" y="1595932"/>
            <a:ext cx="4788297" cy="559788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lIns="100783" tIns="50392" rIns="100783" bIns="50392" rtlCol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i="1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// Example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component: 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package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: {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// package</a:t>
            </a:r>
            <a:endParaRPr lang="en-US" sz="1300" dirty="0">
              <a:solidFill>
                <a:srgbClr val="161616"/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library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: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model = “3d-ice”;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ambient_temperature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= 300.0;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grid_rows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= 100;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/* 3D-ICE PARAMETERS */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};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endParaRPr lang="en-US" sz="1300" dirty="0">
              <a:solidFill>
                <a:srgbClr val="161616"/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component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: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core0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: {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// package.core0</a:t>
            </a:r>
            <a:endParaRPr lang="en-US" sz="1300" dirty="0">
              <a:solidFill>
                <a:srgbClr val="161616"/>
              </a:solidFill>
              <a:latin typeface="Courier"/>
              <a:ea typeface="ＭＳ Ｐゴシック" charset="-128"/>
              <a:cs typeface="Courier"/>
            </a:endParaRPr>
          </a:p>
          <a:p>
            <a:pPr marL="503920" lvl="1" indent="0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library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: {</a:t>
            </a:r>
          </a:p>
          <a:p>
            <a:pPr marL="503920" lvl="1" indent="0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    model = “none”;</a:t>
            </a:r>
          </a:p>
          <a:p>
            <a:pPr marL="503920" lvl="1" indent="0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    voltage = 0.8;</a:t>
            </a:r>
          </a:p>
          <a:p>
            <a:pPr marL="503920" lvl="1" indent="0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    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clock_frequency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= 2.0e9;</a:t>
            </a:r>
          </a:p>
          <a:p>
            <a:pPr marL="503920" lvl="1" indent="0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/* COMMON PARAMETERS OF core0 */</a:t>
            </a:r>
            <a:endParaRPr lang="en-US" sz="1300" dirty="0">
              <a:solidFill>
                <a:srgbClr val="161616"/>
              </a:solidFill>
              <a:latin typeface="Courier"/>
              <a:ea typeface="ＭＳ Ｐゴシック" charset="-128"/>
              <a:cs typeface="Courier"/>
            </a:endParaRPr>
          </a:p>
          <a:p>
            <a:pPr marL="503920" lvl="1" indent="0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};</a:t>
            </a:r>
          </a:p>
          <a:p>
            <a:pPr marL="503920" lvl="1" indent="0" defTabSz="1007943" eaLnBrk="0">
              <a:lnSpc>
                <a:spcPct val="100000"/>
              </a:lnSpc>
              <a:buClrTx/>
              <a:buSzTx/>
            </a:pPr>
            <a:endParaRPr lang="en-US" sz="1300" dirty="0">
              <a:solidFill>
                <a:srgbClr val="161616"/>
              </a:solidFill>
              <a:latin typeface="Courier"/>
              <a:ea typeface="ＭＳ Ｐゴシック" charset="-128"/>
              <a:cs typeface="Courier"/>
            </a:endParaRPr>
          </a:p>
          <a:p>
            <a:pPr marL="503920" lvl="1" indent="0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component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: {</a:t>
            </a:r>
          </a:p>
          <a:p>
            <a:pPr marL="503920" lvl="1" indent="0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   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data_cache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: {</a:t>
            </a:r>
          </a:p>
          <a:p>
            <a:pPr marL="503920" lvl="1" indent="0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    };</a:t>
            </a:r>
          </a:p>
          <a:p>
            <a:pPr marL="503920" lvl="1" indent="0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};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}; 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// package.core0</a:t>
            </a:r>
            <a:endParaRPr lang="en-US" sz="1300" dirty="0">
              <a:solidFill>
                <a:srgbClr val="161616"/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};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};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 // package</a:t>
            </a:r>
            <a:endParaRPr lang="en-US" sz="1300" dirty="0">
              <a:solidFill>
                <a:srgbClr val="DADADA">
                  <a:lumMod val="10000"/>
                </a:srgbClr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};</a:t>
            </a:r>
            <a:endParaRPr lang="en-US" sz="1300" dirty="0">
              <a:solidFill>
                <a:srgbClr val="161616"/>
              </a:solidFill>
              <a:latin typeface="Courier"/>
              <a:ea typeface="ＭＳ Ｐゴシック" charset="-128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24319" y="1595932"/>
            <a:ext cx="4788297" cy="4987218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lIns="100783" tIns="50392" rIns="100783" bIns="50392" rtlCol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i="1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// Continued with </a:t>
            </a:r>
            <a:r>
              <a:rPr lang="en-US" sz="1300" i="1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core.data_cache</a:t>
            </a:r>
            <a:endParaRPr lang="en-US" sz="1300" i="1" dirty="0">
              <a:solidFill>
                <a:srgbClr val="DADADA">
                  <a:lumMod val="10000"/>
                </a:srgbClr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component: 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data_cache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: {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// package.core0.data_cache</a:t>
            </a:r>
            <a:endParaRPr lang="en-US" sz="1300" dirty="0">
              <a:solidFill>
                <a:srgbClr val="161616"/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library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: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model = “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mcpat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”;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energy_model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= “array”;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energy_submodel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= “cache”;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line_sz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= 64;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assoc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= 4;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            /* MCPAT PARAMETERS */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            /* NO NEED TO REDEFINE voltage */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};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}; 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// </a:t>
            </a:r>
            <a:r>
              <a:rPr lang="en-US" sz="1300" dirty="0" err="1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package.core.data_cache</a:t>
            </a:r>
            <a:endParaRPr lang="en-US" sz="1300" dirty="0">
              <a:solidFill>
                <a:srgbClr val="161616"/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endParaRPr lang="en-US" sz="1300" dirty="0">
              <a:solidFill>
                <a:srgbClr val="161616"/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inst_dec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: {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// package.core0.inst_dec</a:t>
            </a:r>
            <a:endParaRPr lang="en-US" sz="1300" dirty="0">
              <a:solidFill>
                <a:srgbClr val="161616"/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library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: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model = “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mcpat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”;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energy_model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= “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inst_decoder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”;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x86 = true;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            /* MCPAT PARAMETERS */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};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}; 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// package.core0.inst_dec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...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04341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24" y="246740"/>
            <a:ext cx="9373581" cy="1044705"/>
          </a:xfrm>
        </p:spPr>
        <p:txBody>
          <a:bodyPr/>
          <a:lstStyle/>
          <a:p>
            <a:r>
              <a:rPr lang="en-US" dirty="0" smtClean="0"/>
              <a:t>User API Example 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515341" y="7214942"/>
            <a:ext cx="427026" cy="234490"/>
          </a:xfrm>
        </p:spPr>
        <p:txBody>
          <a:bodyPr/>
          <a:lstStyle/>
          <a:p>
            <a:fld id="{749B7D15-C262-4ED0-9E5E-CF4A35BB834D}" type="slidenum">
              <a:rPr lang="en-US" smtClean="0">
                <a:solidFill>
                  <a:srgbClr val="E5FFFF"/>
                </a:solidFill>
              </a:rPr>
              <a:pPr/>
              <a:t>27</a:t>
            </a:fld>
            <a:endParaRPr lang="en-US">
              <a:solidFill>
                <a:srgbClr val="E5FFFF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20026" y="1091953"/>
            <a:ext cx="9576594" cy="5795751"/>
          </a:xfrm>
          <a:prstGeom prst="rect">
            <a:avLst/>
          </a:prstGeom>
        </p:spPr>
        <p:txBody>
          <a:bodyPr lIns="100783" tIns="50392" rIns="100783" bIns="50392"/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 sz="2400">
                <a:solidFill>
                  <a:srgbClr val="080808"/>
                </a:solidFill>
                <a:effectLst/>
                <a:latin typeface="+mn-lt"/>
                <a:ea typeface="ＭＳ Ｐゴシック" charset="-128"/>
                <a:cs typeface="+mn-cs"/>
              </a:defRPr>
            </a:lvl1pPr>
            <a:lvl2pPr marL="5191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448"/>
              </a:buClr>
              <a:buSzPct val="65000"/>
              <a:buFont typeface="Wingdings" pitchFamily="2" charset="2"/>
              <a:buChar char="n"/>
              <a:defRPr sz="2000"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2pPr>
            <a:lvl3pPr marL="8620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3pPr>
            <a:lvl4pPr marL="12049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4pPr>
            <a:lvl5pPr marL="1485900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5pPr>
            <a:lvl6pPr marL="19431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4003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28575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3147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201568" indent="-201568" defTabSz="1007943">
              <a:lnSpc>
                <a:spcPct val="100000"/>
              </a:lnSpc>
              <a:spcBef>
                <a:spcPts val="1652"/>
              </a:spcBef>
            </a:pPr>
            <a:r>
              <a:rPr lang="en-US" dirty="0">
                <a:solidFill>
                  <a:srgbClr val="161616"/>
                </a:solidFill>
              </a:rPr>
              <a:t> The simulator creates the Energy </a:t>
            </a:r>
            <a:r>
              <a:rPr lang="en-US" dirty="0" err="1">
                <a:solidFill>
                  <a:srgbClr val="161616"/>
                </a:solidFill>
              </a:rPr>
              <a:t>Introspector</a:t>
            </a:r>
            <a:r>
              <a:rPr lang="en-US" dirty="0">
                <a:solidFill>
                  <a:srgbClr val="161616"/>
                </a:solidFill>
              </a:rPr>
              <a:t>.</a:t>
            </a:r>
          </a:p>
          <a:p>
            <a:pPr marL="201568" indent="-201568" defTabSz="1007943">
              <a:lnSpc>
                <a:spcPct val="100000"/>
              </a:lnSpc>
              <a:spcBef>
                <a:spcPts val="1652"/>
              </a:spcBef>
            </a:pPr>
            <a:r>
              <a:rPr lang="en-US" dirty="0">
                <a:solidFill>
                  <a:srgbClr val="161616"/>
                </a:solidFill>
              </a:rPr>
              <a:t> Each manifold model has the pointer to the Energy </a:t>
            </a:r>
            <a:r>
              <a:rPr lang="en-US" dirty="0" err="1">
                <a:solidFill>
                  <a:srgbClr val="161616"/>
                </a:solidFill>
              </a:rPr>
              <a:t>Introspector</a:t>
            </a:r>
            <a:r>
              <a:rPr lang="en-US" dirty="0">
                <a:solidFill>
                  <a:srgbClr val="161616"/>
                </a:solidFill>
              </a:rPr>
              <a:t>.</a:t>
            </a:r>
            <a:endParaRPr lang="en-US" sz="2000" dirty="0">
              <a:solidFill>
                <a:srgbClr val="16161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011" y="2614847"/>
            <a:ext cx="9744604" cy="315518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lIns="100783" tIns="50392" rIns="100783" bIns="50392" rtlCol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i="1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// Example – Serial Simulation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/* MAIN FUNCTION: CREATE AND CONFIGURE THE ENERGY INTROSPECTOR */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energy_introspector_t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*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ei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= 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new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energy_introspector_t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(“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input.config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”); 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// Create EI</a:t>
            </a:r>
            <a:endParaRPr lang="en-US" sz="1300" dirty="0">
              <a:solidFill>
                <a:srgbClr val="161616"/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ei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-&gt;configure(); 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// Configure EI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endParaRPr lang="en-US" sz="1300" dirty="0">
              <a:solidFill>
                <a:srgbClr val="DADADA">
                  <a:lumMod val="10000"/>
                </a:srgbClr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...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endParaRPr lang="en-US" sz="1300" dirty="0">
              <a:solidFill>
                <a:srgbClr val="008000"/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/* CONNECT EI INTERFACE – SERIAL SIMULATION */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Core_t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*core = Component ::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GetComponent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&lt;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core_t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&gt;(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ManifoldCoreID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core-&gt;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connect_EI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ei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core-&gt;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set_sampling_interval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(0.0001);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endParaRPr lang="en-US" sz="1300" dirty="0">
              <a:solidFill>
                <a:srgbClr val="DADADA">
                  <a:lumMod val="10000"/>
                </a:srgbClr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...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Manifold :: Run();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12419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24" y="246740"/>
            <a:ext cx="9373581" cy="1044705"/>
          </a:xfrm>
        </p:spPr>
        <p:txBody>
          <a:bodyPr/>
          <a:lstStyle/>
          <a:p>
            <a:r>
              <a:rPr lang="en-US" dirty="0" smtClean="0"/>
              <a:t>User API Example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515341" y="7214942"/>
            <a:ext cx="427026" cy="234490"/>
          </a:xfrm>
        </p:spPr>
        <p:txBody>
          <a:bodyPr/>
          <a:lstStyle/>
          <a:p>
            <a:fld id="{749B7D15-C262-4ED0-9E5E-CF4A35BB834D}" type="slidenum">
              <a:rPr lang="en-US" smtClean="0">
                <a:solidFill>
                  <a:srgbClr val="E5FFFF"/>
                </a:solidFill>
              </a:rPr>
              <a:pPr/>
              <a:t>28</a:t>
            </a:fld>
            <a:endParaRPr lang="en-US">
              <a:solidFill>
                <a:srgbClr val="E5FFFF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20026" y="1091953"/>
            <a:ext cx="9576594" cy="5795751"/>
          </a:xfrm>
          <a:prstGeom prst="rect">
            <a:avLst/>
          </a:prstGeom>
        </p:spPr>
        <p:txBody>
          <a:bodyPr lIns="100783" tIns="50392" rIns="100783" bIns="50392"/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 sz="2400">
                <a:solidFill>
                  <a:srgbClr val="080808"/>
                </a:solidFill>
                <a:effectLst/>
                <a:latin typeface="+mn-lt"/>
                <a:ea typeface="ＭＳ Ｐゴシック" charset="-128"/>
                <a:cs typeface="+mn-cs"/>
              </a:defRPr>
            </a:lvl1pPr>
            <a:lvl2pPr marL="5191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448"/>
              </a:buClr>
              <a:buSzPct val="65000"/>
              <a:buFont typeface="Wingdings" pitchFamily="2" charset="2"/>
              <a:buChar char="n"/>
              <a:defRPr sz="2000"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2pPr>
            <a:lvl3pPr marL="8620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3pPr>
            <a:lvl4pPr marL="12049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4pPr>
            <a:lvl5pPr marL="1485900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5pPr>
            <a:lvl6pPr marL="19431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4003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28575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3147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201568" indent="-201568" defTabSz="1007943">
              <a:lnSpc>
                <a:spcPct val="100000"/>
              </a:lnSpc>
              <a:spcBef>
                <a:spcPts val="1652"/>
              </a:spcBef>
            </a:pPr>
            <a:r>
              <a:rPr lang="en-US" dirty="0">
                <a:solidFill>
                  <a:srgbClr val="161616"/>
                </a:solidFill>
              </a:rPr>
              <a:t> The EI provides several API functions to use the models.</a:t>
            </a:r>
            <a:endParaRPr lang="en-US" sz="2000" dirty="0">
              <a:solidFill>
                <a:srgbClr val="16161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011" y="1511936"/>
            <a:ext cx="9744604" cy="580145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lIns="100783" tIns="50392" rIns="100783" bIns="50392" rtlCol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/* WITHIN A MANIFOLD MODEL */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Comp_ID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package_id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, 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core_id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, 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data_cache_id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; </a:t>
            </a:r>
            <a:endParaRPr lang="en-US" sz="1300" dirty="0">
              <a:solidFill>
                <a:srgbClr val="008000"/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...</a:t>
            </a:r>
            <a:endParaRPr lang="en-US" sz="1300" dirty="0">
              <a:solidFill>
                <a:srgbClr val="008000"/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/* IDs ARE REQUIRED FOR ALL COMPONENTS WHERE DATA ARE MONITORED */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endParaRPr lang="en-US" sz="1300" dirty="0">
              <a:solidFill>
                <a:srgbClr val="008000"/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counter_t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data_cache_counter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; 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// Data cache counter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...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/* COUNTERS ARE DEFINED FOR ALL COMPONENTS WHERE POWER IS CHARACTERIZED */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endParaRPr lang="en-US" sz="1300" dirty="0">
              <a:solidFill>
                <a:srgbClr val="008000"/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void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core_t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::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connect_EI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energy_introspector_t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*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ei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energy_introspector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= 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ei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  // Get the pseudo component ID of modeled processor components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package_id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= 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energy_introspector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-&gt;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get_component_id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(“package”);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assert(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package_id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!= INVALID_COMP_ID);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...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endParaRPr lang="en-US" sz="1300" dirty="0">
              <a:solidFill>
                <a:srgbClr val="0000FF"/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void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core_t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::tick()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if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NowTicks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() %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sampling_interval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== 0)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    /* ARCHITECTURE SIMULATION IS PERFORMED, AND COUNTERS ARE COLLECTED FOR DATA CACHE */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 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energy_introspector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-&gt;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calculate_power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data_cache_id,time,period,data_cache_counter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    /* </a:t>
            </a:r>
            <a:r>
              <a:rPr lang="en-US" sz="1300" dirty="0" err="1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calculate_power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() IS CALLED FOR ALL COMPONENTS WHERE POWER IS CHARACTERIZED */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energy_introspector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-&gt;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calculate_temperature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(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time,period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,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/*</a:t>
            </a:r>
            <a:r>
              <a:rPr lang="en-US" sz="1300" dirty="0" err="1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PowerSync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?*/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true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endParaRPr lang="en-US" sz="1300" dirty="0">
              <a:solidFill>
                <a:srgbClr val="161616"/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  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int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err;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Kelvin 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core_temp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; 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// Data are already </a:t>
            </a:r>
            <a:r>
              <a:rPr lang="en-US" sz="1300" dirty="0" err="1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sync’ed</a:t>
            </a:r>
            <a:endParaRPr lang="en-US" sz="1300" dirty="0">
              <a:solidFill>
                <a:srgbClr val="008000"/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   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err = 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energy_introspector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-&gt;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pull_data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(core_id,time,period,EI_DATA_TEMPERATURE,&amp;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core_temp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108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22" y="83998"/>
            <a:ext cx="9373581" cy="2015913"/>
          </a:xfrm>
        </p:spPr>
        <p:txBody>
          <a:bodyPr/>
          <a:lstStyle/>
          <a:p>
            <a:pPr algn="ctr"/>
            <a:r>
              <a:rPr lang="en-US" dirty="0" smtClean="0"/>
              <a:t>DEMONSTRATION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i="1" kern="1200" dirty="0">
                <a:solidFill>
                  <a:srgbClr val="3366FF"/>
                </a:solidFill>
                <a:latin typeface="Tahoma" pitchFamily="34" charset="0"/>
                <a:cs typeface="+mn-cs"/>
              </a:rPr>
              <a:t>Architecture-physics co-simulation</a:t>
            </a:r>
            <a:r>
              <a:rPr lang="en-US" sz="2000" i="1" kern="1200" dirty="0">
                <a:solidFill>
                  <a:srgbClr val="161616"/>
                </a:solidFill>
                <a:latin typeface="Tahoma" pitchFamily="34" charset="0"/>
                <a:cs typeface="+mn-cs"/>
              </a:rPr>
              <a:t> via Manifold and Energy </a:t>
            </a:r>
            <a:r>
              <a:rPr lang="en-US" sz="2000" i="1" kern="1200" dirty="0" err="1">
                <a:solidFill>
                  <a:srgbClr val="161616"/>
                </a:solidFill>
                <a:latin typeface="Tahoma" pitchFamily="34" charset="0"/>
                <a:cs typeface="+mn-cs"/>
              </a:rPr>
              <a:t>Introspector</a:t>
            </a:r>
            <a:r>
              <a:rPr lang="en-US" sz="2000" i="1" kern="1200" dirty="0">
                <a:latin typeface="Tahoma" pitchFamily="34" charset="0"/>
                <a:cs typeface="+mn-cs"/>
              </a:rPr>
              <a:t>&gt;</a:t>
            </a:r>
            <a:endParaRPr lang="en-US" sz="2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515341" y="7298937"/>
            <a:ext cx="427026" cy="234490"/>
          </a:xfrm>
        </p:spPr>
        <p:txBody>
          <a:bodyPr/>
          <a:lstStyle/>
          <a:p>
            <a:fld id="{749B7D15-C262-4ED0-9E5E-CF4A35BB834D}" type="slidenum">
              <a:rPr lang="en-US" smtClean="0">
                <a:solidFill>
                  <a:srgbClr val="E5FFFF"/>
                </a:solidFill>
              </a:rPr>
              <a:pPr/>
              <a:t>29</a:t>
            </a:fld>
            <a:endParaRPr lang="en-US">
              <a:solidFill>
                <a:srgbClr val="E5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010" y="1843316"/>
            <a:ext cx="9749102" cy="4326668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lIns="100783" tIns="50392" rIns="100783" bIns="50392" rtlCol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400" i="1" dirty="0" smtClean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// Trace file from the simulation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endParaRPr lang="en-US" sz="1300" i="1" dirty="0">
              <a:solidFill>
                <a:srgbClr val="DADADA">
                  <a:lumMod val="10000"/>
                </a:srgbClr>
              </a:solidFill>
              <a:latin typeface="Courier"/>
              <a:ea typeface="ＭＳ Ｐゴシック" charset="-128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time= 124.0 | 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core0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Menlo-Regular"/>
              </a:rPr>
              <a:t>instantIPC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= 0.997120 ,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avgIPC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1.008513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power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= 2.195946 W (dynamic= 1.299701 W, leakage= 0.896246 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W, area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5.28mm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^2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Menlo-Regular"/>
              </a:rPr>
              <a:t>clk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= 2.000 GHz, temp= 332.3,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failure_rate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= 1.934528e-11 (MTTF= 1.269645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time= 124.0 | 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core1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Menlo-Regular"/>
              </a:rPr>
              <a:t>instantIPC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= 1.088155 ,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avgIPC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= 1.089841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	power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= 2.325650 W (dynamic= 1.418857 W, leakage= 0.906793 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area= 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5.28mm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^2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Menlo-Regular"/>
              </a:rPr>
              <a:t>clk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= 2.000 GHz, temp= 335.9,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failure_rate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= 2.228109e-11 (MTTF= 1.102353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time= 124.0 | 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core2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Menlo-Regular"/>
              </a:rPr>
              <a:t>instantIPC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= 1.372630 ,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avgIPC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1.239406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power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= 2.698654 W (dynamic= 1.791860 W, leakage= 0.906793 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area= 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5.28mm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^2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Menlo-Regular"/>
              </a:rPr>
              <a:t>clk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= 2.000 GHz, temp= 335.8,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failure_rate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= 2.189546e-11 (MTTF= 1.121768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time= 124.0 | 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core3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Menlo-Regular"/>
              </a:rPr>
              <a:t>instantIPC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= 1.124560 ,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avgIPC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1.050577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power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= 2.361293 W (dynamic= 1.465048 W, leakage= 0.896246 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area= 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5.28mm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^2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Menlo-Regular"/>
              </a:rPr>
              <a:t>clk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= 2.000 GHz, temp= 333.0,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failure_rate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= 1.958338e-11 (MTTF= 1.254208)</a:t>
            </a:r>
          </a:p>
        </p:txBody>
      </p:sp>
    </p:spTree>
    <p:extLst>
      <p:ext uri="{BB962C8B-B14F-4D97-AF65-F5344CB8AC3E}">
        <p14:creationId xmlns:p14="http://schemas.microsoft.com/office/powerpoint/2010/main" val="2609691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p Arrow 7"/>
          <p:cNvSpPr/>
          <p:nvPr/>
        </p:nvSpPr>
        <p:spPr bwMode="auto">
          <a:xfrm rot="5400000">
            <a:off x="7730645" y="4046537"/>
            <a:ext cx="609600" cy="1295400"/>
          </a:xfrm>
          <a:prstGeom prst="upArrow">
            <a:avLst/>
          </a:prstGeom>
          <a:solidFill>
            <a:srgbClr val="CCDCEE"/>
          </a:solidFill>
          <a:ln w="25400" cap="flat" cmpd="sng" algn="ctr">
            <a:solidFill>
              <a:srgbClr val="00408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61" idx="3"/>
          </p:cNvCxnSpPr>
          <p:nvPr/>
        </p:nvCxnSpPr>
        <p:spPr>
          <a:xfrm>
            <a:off x="3375766" y="3969931"/>
            <a:ext cx="826346" cy="267106"/>
          </a:xfrm>
          <a:prstGeom prst="straightConnector1">
            <a:avLst/>
          </a:prstGeom>
          <a:ln>
            <a:solidFill>
              <a:srgbClr val="4C4C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3"/>
          </p:cNvCxnSpPr>
          <p:nvPr/>
        </p:nvCxnSpPr>
        <p:spPr>
          <a:xfrm>
            <a:off x="3375765" y="5002373"/>
            <a:ext cx="572480" cy="0"/>
          </a:xfrm>
          <a:prstGeom prst="straightConnector1">
            <a:avLst/>
          </a:prstGeom>
          <a:ln>
            <a:solidFill>
              <a:srgbClr val="4C4C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3"/>
          </p:cNvCxnSpPr>
          <p:nvPr/>
        </p:nvCxnSpPr>
        <p:spPr>
          <a:xfrm flipV="1">
            <a:off x="3375766" y="5684837"/>
            <a:ext cx="750146" cy="322905"/>
          </a:xfrm>
          <a:prstGeom prst="straightConnector1">
            <a:avLst/>
          </a:prstGeom>
          <a:ln>
            <a:solidFill>
              <a:srgbClr val="4C4C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Circular Arrow 76"/>
          <p:cNvSpPr/>
          <p:nvPr/>
        </p:nvSpPr>
        <p:spPr bwMode="auto">
          <a:xfrm rot="10800000" flipV="1">
            <a:off x="3548201" y="3328206"/>
            <a:ext cx="1148557" cy="348893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03650"/>
              <a:gd name="adj5" fmla="val 12500"/>
            </a:avLst>
          </a:prstGeom>
          <a:solidFill>
            <a:srgbClr val="CCDCEE"/>
          </a:solidFill>
          <a:ln w="9525" cap="flat" cmpd="sng" algn="ctr">
            <a:solidFill>
              <a:srgbClr val="0040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100783" tIns="50392" rIns="100783" bIns="50392"/>
          <a:lstStyle/>
          <a:p>
            <a:pPr defTabSz="50392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>
              <a:solidFill>
                <a:prstClr val="black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6022" y="302738"/>
            <a:ext cx="9072563" cy="881962"/>
          </a:xfrm>
        </p:spPr>
        <p:txBody>
          <a:bodyPr>
            <a:normAutofit/>
          </a:bodyPr>
          <a:lstStyle/>
          <a:p>
            <a:r>
              <a:rPr lang="en-US" sz="3300" dirty="0"/>
              <a:t>Introduction to Energy Introspector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4031" y="1259946"/>
            <a:ext cx="9576594" cy="5398518"/>
          </a:xfrm>
        </p:spPr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Energy </a:t>
            </a:r>
            <a:r>
              <a:rPr lang="en-US" i="1" dirty="0" err="1" smtClean="0">
                <a:solidFill>
                  <a:srgbClr val="FF0000"/>
                </a:solidFill>
              </a:rPr>
              <a:t>Introspector</a:t>
            </a:r>
            <a:r>
              <a:rPr lang="en-US" dirty="0" smtClean="0"/>
              <a:t> (</a:t>
            </a:r>
            <a:r>
              <a:rPr lang="en-US" b="1" dirty="0" smtClean="0"/>
              <a:t>EI</a:t>
            </a:r>
            <a:r>
              <a:rPr lang="en-US" dirty="0" smtClean="0"/>
              <a:t>) is a simulation framework to facilitate the (selective) uses of different models and capture the interactions among microprocessor physics models.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504031" y="3683235"/>
            <a:ext cx="2871735" cy="573391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  <a:ln>
            <a:solidFill>
              <a:srgbClr val="4C4C4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3" tIns="50392" rIns="100783" bIns="50392" rtlCol="0" anchor="ctr"/>
          <a:lstStyle/>
          <a:p>
            <a:pPr algn="ctr" defTabSz="50392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srgbClr val="4C4C4C"/>
                </a:solidFill>
                <a:latin typeface="Calibri"/>
              </a:rPr>
              <a:t>Power Model Library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04031" y="4715677"/>
            <a:ext cx="2871735" cy="573391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  <a:ln>
            <a:solidFill>
              <a:srgbClr val="4C4C4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3" tIns="50392" rIns="100783" bIns="50392" rtlCol="0" anchor="ctr"/>
          <a:lstStyle/>
          <a:p>
            <a:pPr algn="ctr" defTabSz="50392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srgbClr val="4C4C4C"/>
                </a:solidFill>
                <a:latin typeface="Calibri"/>
              </a:rPr>
              <a:t>Reliability Model Library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504031" y="5721046"/>
            <a:ext cx="2871735" cy="573391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  <a:ln>
            <a:solidFill>
              <a:srgbClr val="4C4C4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3" tIns="50392" rIns="100783" bIns="50392" rtlCol="0" anchor="ctr"/>
          <a:lstStyle/>
          <a:p>
            <a:pPr algn="ctr" defTabSz="50392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srgbClr val="4C4C4C"/>
                </a:solidFill>
                <a:latin typeface="Calibri"/>
              </a:rPr>
              <a:t>Thermal Model Library</a:t>
            </a:r>
          </a:p>
        </p:txBody>
      </p:sp>
      <p:sp>
        <p:nvSpPr>
          <p:cNvPr id="70" name="Cloud 69"/>
          <p:cNvSpPr/>
          <p:nvPr/>
        </p:nvSpPr>
        <p:spPr>
          <a:xfrm>
            <a:off x="3935801" y="3698790"/>
            <a:ext cx="3764678" cy="2348788"/>
          </a:xfrm>
          <a:prstGeom prst="cloud">
            <a:avLst/>
          </a:prstGeom>
          <a:gradFill flip="none" rotWithShape="1">
            <a:gsLst>
              <a:gs pos="0">
                <a:srgbClr val="CCDCEE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rgbClr val="004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3" tIns="50392" rIns="100783" bIns="50392" rtlCol="0" anchor="ctr"/>
          <a:lstStyle/>
          <a:p>
            <a:pPr algn="ctr" defTabSz="50392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dirty="0" smtClean="0">
                <a:solidFill>
                  <a:srgbClr val="004080"/>
                </a:solidFill>
                <a:latin typeface="Calibri"/>
              </a:rPr>
              <a:t>Coordinated Multi-Physics Interface</a:t>
            </a:r>
            <a:endParaRPr lang="en-US" sz="2400" dirty="0">
              <a:solidFill>
                <a:srgbClr val="004080"/>
              </a:solidFill>
              <a:latin typeface="Calibri"/>
            </a:endParaRPr>
          </a:p>
        </p:txBody>
      </p:sp>
      <p:sp>
        <p:nvSpPr>
          <p:cNvPr id="75" name="TextBox 74"/>
          <p:cNvSpPr txBox="1"/>
          <p:nvPr/>
        </p:nvSpPr>
        <p:spPr>
          <a:xfrm rot="5400000">
            <a:off x="7591113" y="4448808"/>
            <a:ext cx="2563352" cy="508954"/>
          </a:xfrm>
          <a:prstGeom prst="rect">
            <a:avLst/>
          </a:prstGeom>
          <a:noFill/>
        </p:spPr>
        <p:txBody>
          <a:bodyPr wrap="none" lIns="100783" tIns="50392" rIns="100783" bIns="50392" rtlCol="0">
            <a:spAutoFit/>
          </a:bodyPr>
          <a:lstStyle/>
          <a:p>
            <a:pPr defTabSz="50392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600" b="1" dirty="0">
                <a:solidFill>
                  <a:srgbClr val="004080"/>
                </a:solidFill>
                <a:latin typeface="Calibri"/>
                <a:ea typeface="ＭＳ Ｐゴシック" charset="-128"/>
              </a:rPr>
              <a:t>USER INTERFACE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109332" y="5893002"/>
            <a:ext cx="2580963" cy="655766"/>
          </a:xfrm>
          <a:prstGeom prst="rect">
            <a:avLst/>
          </a:prstGeom>
          <a:noFill/>
        </p:spPr>
        <p:txBody>
          <a:bodyPr wrap="none" lIns="100783" tIns="50392" rIns="100783" bIns="50392" rtlCol="0">
            <a:spAutoFit/>
          </a:bodyPr>
          <a:lstStyle/>
          <a:p>
            <a:pPr defTabSz="50392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i="1" dirty="0" err="1">
                <a:solidFill>
                  <a:srgbClr val="004080"/>
                </a:solidFill>
                <a:latin typeface="Calibri"/>
                <a:ea typeface="ＭＳ Ｐゴシック" charset="-128"/>
              </a:rPr>
              <a:t>compute_power</a:t>
            </a:r>
            <a:r>
              <a:rPr lang="en-US" i="1" dirty="0">
                <a:solidFill>
                  <a:srgbClr val="004080"/>
                </a:solidFill>
                <a:latin typeface="Calibri"/>
                <a:ea typeface="ＭＳ Ｐゴシック" charset="-128"/>
              </a:rPr>
              <a:t>();</a:t>
            </a:r>
          </a:p>
          <a:p>
            <a:pPr defTabSz="50392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i="1" dirty="0" err="1">
                <a:solidFill>
                  <a:srgbClr val="004080"/>
                </a:solidFill>
                <a:latin typeface="Calibri"/>
                <a:ea typeface="ＭＳ Ｐゴシック" charset="-128"/>
              </a:rPr>
              <a:t>compute_temperature</a:t>
            </a:r>
            <a:r>
              <a:rPr lang="en-US" i="1" dirty="0">
                <a:solidFill>
                  <a:srgbClr val="004080"/>
                </a:solidFill>
                <a:latin typeface="Calibri"/>
                <a:ea typeface="ＭＳ Ｐゴシック" charset="-128"/>
              </a:rPr>
              <a:t>();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450877" y="6265344"/>
            <a:ext cx="1678485" cy="378767"/>
          </a:xfrm>
          <a:prstGeom prst="rect">
            <a:avLst/>
          </a:prstGeom>
          <a:noFill/>
        </p:spPr>
        <p:txBody>
          <a:bodyPr wrap="none" lIns="100783" tIns="50392" rIns="100783" bIns="50392" rtlCol="0">
            <a:spAutoFit/>
          </a:bodyPr>
          <a:lstStyle/>
          <a:p>
            <a:pPr defTabSz="50392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b="1" i="1" dirty="0">
                <a:solidFill>
                  <a:srgbClr val="FF0000"/>
                </a:solidFill>
                <a:latin typeface="Calibri"/>
                <a:ea typeface="ＭＳ Ｐゴシック" charset="-128"/>
              </a:rPr>
              <a:t>INTERACTIONS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6912" y="3145542"/>
            <a:ext cx="2590544" cy="378767"/>
          </a:xfrm>
          <a:prstGeom prst="rect">
            <a:avLst/>
          </a:prstGeom>
          <a:noFill/>
        </p:spPr>
        <p:txBody>
          <a:bodyPr wrap="none" lIns="100783" tIns="50392" rIns="100783" bIns="50392" rtlCol="0">
            <a:spAutoFit/>
          </a:bodyPr>
          <a:lstStyle/>
          <a:p>
            <a:pPr defTabSz="50392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b="1" i="1" dirty="0">
                <a:solidFill>
                  <a:srgbClr val="FF0000"/>
                </a:solidFill>
                <a:latin typeface="Calibri"/>
                <a:ea typeface="ＭＳ Ｐゴシック" charset="-128"/>
              </a:rPr>
              <a:t>Model Library Wrappers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547318" y="2687886"/>
            <a:ext cx="2904773" cy="655916"/>
          </a:xfrm>
          <a:prstGeom prst="rect">
            <a:avLst/>
          </a:prstGeom>
          <a:noFill/>
        </p:spPr>
        <p:txBody>
          <a:bodyPr wrap="none" lIns="100783" tIns="50392" rIns="100783" bIns="50392" rtlCol="0">
            <a:spAutoFit/>
          </a:bodyPr>
          <a:lstStyle/>
          <a:p>
            <a:pPr algn="ctr" defTabSz="50392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200" i="1" dirty="0">
                <a:solidFill>
                  <a:srgbClr val="4C4C4C"/>
                </a:solidFill>
                <a:latin typeface="Calibri"/>
                <a:ea typeface="ＭＳ Ｐゴシック" charset="-128"/>
              </a:rPr>
              <a:t>Microarchitecture</a:t>
            </a:r>
          </a:p>
          <a:p>
            <a:pPr algn="ctr" defTabSz="50392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200" i="1" dirty="0">
                <a:solidFill>
                  <a:srgbClr val="4C4C4C"/>
                </a:solidFill>
                <a:latin typeface="Calibri"/>
                <a:ea typeface="ＭＳ Ｐゴシック" charset="-128"/>
              </a:rPr>
              <a:t>Description &amp; Statistics</a:t>
            </a:r>
          </a:p>
        </p:txBody>
      </p:sp>
      <p:cxnSp>
        <p:nvCxnSpPr>
          <p:cNvPr id="81" name="Straight Arrow Connector 80"/>
          <p:cNvCxnSpPr>
            <a:stCxn id="80" idx="2"/>
          </p:cNvCxnSpPr>
          <p:nvPr/>
        </p:nvCxnSpPr>
        <p:spPr>
          <a:xfrm>
            <a:off x="5999704" y="3343802"/>
            <a:ext cx="0" cy="430623"/>
          </a:xfrm>
          <a:prstGeom prst="straightConnector1">
            <a:avLst/>
          </a:prstGeom>
          <a:ln>
            <a:solidFill>
              <a:srgbClr val="4C4C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0811" y="7002346"/>
            <a:ext cx="3104053" cy="305340"/>
          </a:xfrm>
          <a:prstGeom prst="rect">
            <a:avLst/>
          </a:prstGeom>
          <a:noFill/>
        </p:spPr>
        <p:txBody>
          <a:bodyPr wrap="none" lIns="100783" tIns="50392" rIns="100783" bIns="50392" rtlCol="0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Available at </a:t>
            </a:r>
            <a:r>
              <a:rPr lang="en-US" sz="1300" i="1" dirty="0" err="1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www.manifold.gatech.edu</a:t>
            </a:r>
            <a:endParaRPr lang="en-US" sz="1300" i="1" dirty="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15341" y="7298937"/>
            <a:ext cx="427026" cy="234490"/>
          </a:xfrm>
        </p:spPr>
        <p:txBody>
          <a:bodyPr/>
          <a:lstStyle/>
          <a:p>
            <a:fld id="{5789DB3D-6D36-41B1-B5D6-2DA40B15D957}" type="slidenum">
              <a:rPr lang="en-US" smtClean="0">
                <a:latin typeface="Tahoma"/>
              </a:rPr>
              <a:pPr/>
              <a:t>3</a:t>
            </a:fld>
            <a:endParaRPr lang="en-US" dirty="0">
              <a:latin typeface="Tahoma"/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1732550" y="6477999"/>
            <a:ext cx="415498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…</a:t>
            </a:r>
            <a:endParaRPr lang="en-US" b="1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417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176075" y="2183906"/>
            <a:ext cx="2940181" cy="1679928"/>
          </a:xfrm>
          <a:prstGeom prst="rect">
            <a:avLst/>
          </a:prstGeom>
          <a:noFill/>
          <a:ln>
            <a:solidFill>
              <a:srgbClr val="800000"/>
            </a:solidFill>
            <a:prstDash val="dash"/>
          </a:ln>
        </p:spPr>
        <p:txBody>
          <a:bodyPr lIns="100783" tIns="50392" rIns="100783" bIns="50392" rtlCol="0" anchor="ctr"/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sz="1700" i="1" dirty="0">
                <a:solidFill>
                  <a:srgbClr val="800000"/>
                </a:solidFill>
                <a:latin typeface="Tahoma" pitchFamily="34" charset="0"/>
                <a:ea typeface="ＭＳ Ｐゴシック" charset="-128"/>
              </a:rPr>
              <a:t>Manifold Process 1</a:t>
            </a:r>
          </a:p>
          <a:p>
            <a:pPr algn="r" defTabSz="1007943" eaLnBrk="0">
              <a:lnSpc>
                <a:spcPct val="100000"/>
              </a:lnSpc>
              <a:buClrTx/>
              <a:buSzTx/>
            </a:pPr>
            <a:endParaRPr lang="en-US" sz="1700" i="1" dirty="0">
              <a:solidFill>
                <a:srgbClr val="800000"/>
              </a:solidFill>
              <a:latin typeface="Tahoma" pitchFamily="34" charset="0"/>
              <a:ea typeface="ＭＳ Ｐゴシック" charset="-128"/>
            </a:endParaRPr>
          </a:p>
          <a:p>
            <a:pPr algn="r" defTabSz="1007943" eaLnBrk="0">
              <a:lnSpc>
                <a:spcPct val="100000"/>
              </a:lnSpc>
              <a:buClrTx/>
              <a:buSzTx/>
            </a:pPr>
            <a:endParaRPr lang="en-US" sz="1700" i="1" dirty="0">
              <a:solidFill>
                <a:srgbClr val="800000"/>
              </a:solidFill>
              <a:latin typeface="Tahoma" pitchFamily="34" charset="0"/>
              <a:ea typeface="ＭＳ Ｐゴシック" charset="-128"/>
            </a:endParaRPr>
          </a:p>
          <a:p>
            <a:pPr algn="r" defTabSz="1007943" eaLnBrk="0">
              <a:lnSpc>
                <a:spcPct val="100000"/>
              </a:lnSpc>
              <a:buClrTx/>
              <a:buSzTx/>
            </a:pPr>
            <a:endParaRPr lang="en-US" sz="1700" i="1" dirty="0">
              <a:solidFill>
                <a:srgbClr val="800000"/>
              </a:solidFill>
              <a:latin typeface="Tahoma" pitchFamily="34" charset="0"/>
              <a:ea typeface="ＭＳ Ｐゴシック" charset="-128"/>
            </a:endParaRPr>
          </a:p>
          <a:p>
            <a:pPr algn="r" defTabSz="1007943" eaLnBrk="0">
              <a:lnSpc>
                <a:spcPct val="100000"/>
              </a:lnSpc>
              <a:buClrTx/>
              <a:buSzTx/>
            </a:pPr>
            <a:endParaRPr lang="en-US" sz="1700" i="1" dirty="0">
              <a:solidFill>
                <a:srgbClr val="800000"/>
              </a:solidFill>
              <a:latin typeface="Tahoma" pitchFamily="34" charset="0"/>
              <a:ea typeface="ＭＳ Ｐゴシック" charset="-128"/>
            </a:endParaRPr>
          </a:p>
          <a:p>
            <a:pPr algn="r" defTabSz="1007943" eaLnBrk="0">
              <a:lnSpc>
                <a:spcPct val="100000"/>
              </a:lnSpc>
              <a:buClrTx/>
              <a:buSzTx/>
            </a:pPr>
            <a:endParaRPr lang="en-US" sz="1700" i="1" dirty="0">
              <a:solidFill>
                <a:srgbClr val="800000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22" y="251989"/>
            <a:ext cx="9373581" cy="2015913"/>
          </a:xfrm>
        </p:spPr>
        <p:txBody>
          <a:bodyPr/>
          <a:lstStyle/>
          <a:p>
            <a:pPr algn="ctr"/>
            <a:r>
              <a:rPr lang="en-US" dirty="0" smtClean="0"/>
              <a:t>PARALLEL INTERFACE:</a:t>
            </a:r>
            <a:br>
              <a:rPr lang="en-US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i="1" kern="1200" dirty="0">
                <a:solidFill>
                  <a:srgbClr val="3366FF"/>
                </a:solidFill>
                <a:latin typeface="Tahoma" pitchFamily="34" charset="0"/>
                <a:cs typeface="+mn-cs"/>
              </a:rPr>
              <a:t>Parallel Simulation</a:t>
            </a:r>
            <a:r>
              <a:rPr lang="en-US" sz="2000" i="1" kern="1200" dirty="0">
                <a:solidFill>
                  <a:srgbClr val="161616"/>
                </a:solidFill>
                <a:latin typeface="Tahoma" pitchFamily="34" charset="0"/>
                <a:cs typeface="+mn-cs"/>
              </a:rPr>
              <a:t> via </a:t>
            </a:r>
            <a:r>
              <a:rPr lang="en-US" sz="2000" i="1" kern="1200" dirty="0">
                <a:solidFill>
                  <a:srgbClr val="3366FF"/>
                </a:solidFill>
                <a:latin typeface="Tahoma" pitchFamily="34" charset="0"/>
                <a:cs typeface="+mn-cs"/>
              </a:rPr>
              <a:t>MPI interface</a:t>
            </a:r>
            <a:r>
              <a:rPr lang="en-US" sz="2000" i="1" kern="1200" dirty="0">
                <a:latin typeface="Tahoma" pitchFamily="34" charset="0"/>
                <a:cs typeface="+mn-cs"/>
              </a:rPr>
              <a:t>&gt;</a:t>
            </a:r>
            <a:endParaRPr lang="en-US" sz="2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515341" y="7298937"/>
            <a:ext cx="427026" cy="234490"/>
          </a:xfrm>
        </p:spPr>
        <p:txBody>
          <a:bodyPr/>
          <a:lstStyle/>
          <a:p>
            <a:fld id="{749B7D15-C262-4ED0-9E5E-CF4A35BB834D}" type="slidenum">
              <a:rPr lang="en-US" smtClean="0">
                <a:solidFill>
                  <a:srgbClr val="E5FFFF"/>
                </a:solidFill>
              </a:rPr>
              <a:pPr/>
              <a:t>30</a:t>
            </a:fld>
            <a:endParaRPr lang="en-US">
              <a:solidFill>
                <a:srgbClr val="E5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36281" y="4955787"/>
            <a:ext cx="1176073" cy="6719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Package</a:t>
            </a:r>
          </a:p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FF0000"/>
                </a:solidFill>
                <a:latin typeface="Tahoma" pitchFamily="34" charset="0"/>
                <a:ea typeface="ＭＳ Ｐゴシック" charset="-128"/>
              </a:rPr>
              <a:t>(thermal)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2095" y="6215734"/>
            <a:ext cx="1176073" cy="6719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Core0</a:t>
            </a:r>
          </a:p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3366FF"/>
                </a:solidFill>
                <a:latin typeface="Tahoma" pitchFamily="34" charset="0"/>
                <a:ea typeface="ＭＳ Ｐゴシック" charset="-128"/>
              </a:rPr>
              <a:t>(Reliability)</a:t>
            </a:r>
          </a:p>
        </p:txBody>
      </p:sp>
      <p:sp>
        <p:nvSpPr>
          <p:cNvPr id="6" name="Rectangle 5"/>
          <p:cNvSpPr/>
          <p:nvPr/>
        </p:nvSpPr>
        <p:spPr>
          <a:xfrm>
            <a:off x="3024187" y="6215734"/>
            <a:ext cx="1176073" cy="6719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Core1</a:t>
            </a:r>
          </a:p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3366FF"/>
                </a:solidFill>
                <a:latin typeface="Tahoma" pitchFamily="34" charset="0"/>
                <a:ea typeface="ＭＳ Ｐゴシック" charset="-128"/>
              </a:rPr>
              <a:t>(Reliability)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6281" y="6215734"/>
            <a:ext cx="1176073" cy="6719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Core2</a:t>
            </a:r>
          </a:p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3366FF"/>
                </a:solidFill>
                <a:latin typeface="Tahoma" pitchFamily="34" charset="0"/>
                <a:ea typeface="ＭＳ Ｐゴシック" charset="-128"/>
              </a:rPr>
              <a:t>(Reliability)</a:t>
            </a:r>
          </a:p>
        </p:txBody>
      </p:sp>
      <p:sp>
        <p:nvSpPr>
          <p:cNvPr id="8" name="Rectangle 7"/>
          <p:cNvSpPr/>
          <p:nvPr/>
        </p:nvSpPr>
        <p:spPr>
          <a:xfrm>
            <a:off x="6048375" y="6215734"/>
            <a:ext cx="1176073" cy="6719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Core3</a:t>
            </a:r>
          </a:p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3366FF"/>
                </a:solidFill>
                <a:latin typeface="Tahoma" pitchFamily="34" charset="0"/>
                <a:ea typeface="ＭＳ Ｐゴシック" charset="-128"/>
              </a:rPr>
              <a:t>(Reliability)</a:t>
            </a:r>
          </a:p>
        </p:txBody>
      </p:sp>
      <p:sp>
        <p:nvSpPr>
          <p:cNvPr id="9" name="Rectangle 8"/>
          <p:cNvSpPr/>
          <p:nvPr/>
        </p:nvSpPr>
        <p:spPr>
          <a:xfrm>
            <a:off x="7560470" y="6215734"/>
            <a:ext cx="1176073" cy="6719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Shared L2</a:t>
            </a:r>
          </a:p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8000"/>
                </a:solidFill>
                <a:latin typeface="Tahoma" pitchFamily="34" charset="0"/>
                <a:ea typeface="ＭＳ Ｐゴシック" charset="-128"/>
              </a:rPr>
              <a:t>(Energy)</a:t>
            </a:r>
          </a:p>
        </p:txBody>
      </p:sp>
      <p:cxnSp>
        <p:nvCxnSpPr>
          <p:cNvPr id="10" name="Elbow Connector 9"/>
          <p:cNvCxnSpPr>
            <a:stCxn id="4" idx="2"/>
            <a:endCxn id="5" idx="0"/>
          </p:cNvCxnSpPr>
          <p:nvPr/>
        </p:nvCxnSpPr>
        <p:spPr bwMode="auto">
          <a:xfrm rot="5400000">
            <a:off x="3318236" y="4409651"/>
            <a:ext cx="587975" cy="30241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Elbow Connector 10"/>
          <p:cNvCxnSpPr>
            <a:stCxn id="4" idx="2"/>
            <a:endCxn id="6" idx="0"/>
          </p:cNvCxnSpPr>
          <p:nvPr/>
        </p:nvCxnSpPr>
        <p:spPr bwMode="auto">
          <a:xfrm rot="5400000">
            <a:off x="4074283" y="5165698"/>
            <a:ext cx="587975" cy="151209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Elbow Connector 11"/>
          <p:cNvCxnSpPr>
            <a:stCxn id="4" idx="2"/>
            <a:endCxn id="7" idx="0"/>
          </p:cNvCxnSpPr>
          <p:nvPr/>
        </p:nvCxnSpPr>
        <p:spPr bwMode="auto">
          <a:xfrm rot="5400000">
            <a:off x="4830330" y="5921746"/>
            <a:ext cx="587975" cy="1400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Elbow Connector 12"/>
          <p:cNvCxnSpPr>
            <a:stCxn id="4" idx="2"/>
            <a:endCxn id="8" idx="0"/>
          </p:cNvCxnSpPr>
          <p:nvPr/>
        </p:nvCxnSpPr>
        <p:spPr bwMode="auto">
          <a:xfrm rot="16200000" flipH="1">
            <a:off x="5586377" y="5165698"/>
            <a:ext cx="587975" cy="151209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Elbow Connector 20"/>
          <p:cNvCxnSpPr>
            <a:stCxn id="4" idx="2"/>
            <a:endCxn id="9" idx="0"/>
          </p:cNvCxnSpPr>
          <p:nvPr/>
        </p:nvCxnSpPr>
        <p:spPr bwMode="auto">
          <a:xfrm rot="16200000" flipH="1">
            <a:off x="6342424" y="4409651"/>
            <a:ext cx="587975" cy="30241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1344083" y="5795751"/>
            <a:ext cx="3024188" cy="1259946"/>
          </a:xfrm>
          <a:prstGeom prst="rect">
            <a:avLst/>
          </a:prstGeom>
          <a:noFill/>
          <a:ln w="19050" cmpd="sng">
            <a:solidFill>
              <a:srgbClr val="800000"/>
            </a:solidFill>
            <a:prstDash val="dash"/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sz="1300" dirty="0">
              <a:solidFill>
                <a:srgbClr val="3366FF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74021" y="5375769"/>
            <a:ext cx="1391894" cy="363388"/>
          </a:xfrm>
          <a:prstGeom prst="rect">
            <a:avLst/>
          </a:prstGeom>
          <a:noFill/>
        </p:spPr>
        <p:txBody>
          <a:bodyPr wrap="none" lIns="100783" tIns="50392" rIns="100783" bIns="50392" rtlCol="0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700" i="1" dirty="0">
                <a:solidFill>
                  <a:srgbClr val="800000"/>
                </a:solidFill>
                <a:latin typeface="Tahoma" pitchFamily="34" charset="0"/>
                <a:ea typeface="ＭＳ Ｐゴシック" charset="-128"/>
              </a:rPr>
              <a:t>EI Process 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69776" y="4787795"/>
            <a:ext cx="4350771" cy="2267903"/>
          </a:xfrm>
          <a:prstGeom prst="rect">
            <a:avLst/>
          </a:prstGeom>
          <a:noFill/>
          <a:ln w="19050" cmpd="sng">
            <a:solidFill>
              <a:srgbClr val="800000"/>
            </a:solidFill>
            <a:prstDash val="dash"/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sz="1300" dirty="0">
              <a:solidFill>
                <a:srgbClr val="3366FF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41403" y="4787796"/>
            <a:ext cx="1391894" cy="363388"/>
          </a:xfrm>
          <a:prstGeom prst="rect">
            <a:avLst/>
          </a:prstGeom>
          <a:noFill/>
        </p:spPr>
        <p:txBody>
          <a:bodyPr wrap="none" lIns="100783" tIns="50392" rIns="100783" bIns="50392" rtlCol="0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700" i="1" dirty="0">
                <a:solidFill>
                  <a:srgbClr val="800000"/>
                </a:solidFill>
                <a:latin typeface="Tahoma" pitchFamily="34" charset="0"/>
                <a:ea typeface="ＭＳ Ｐゴシック" charset="-128"/>
              </a:rPr>
              <a:t>EI Process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44083" y="3310858"/>
            <a:ext cx="1176073" cy="4199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Core0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56177" y="3310858"/>
            <a:ext cx="1176073" cy="4199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Core1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368272" y="3310858"/>
            <a:ext cx="1176073" cy="4199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Core2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80366" y="3310858"/>
            <a:ext cx="1176073" cy="4199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Core3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392458" y="3310858"/>
            <a:ext cx="1176073" cy="4199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Shared L2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301768" y="2218904"/>
            <a:ext cx="4536280" cy="1679928"/>
          </a:xfrm>
          <a:prstGeom prst="rect">
            <a:avLst/>
          </a:prstGeom>
          <a:noFill/>
          <a:ln>
            <a:solidFill>
              <a:srgbClr val="800000"/>
            </a:solidFill>
            <a:prstDash val="dash"/>
          </a:ln>
        </p:spPr>
        <p:txBody>
          <a:bodyPr lIns="100783" tIns="50392" rIns="100783" bIns="50392" rtlCol="0" anchor="ctr"/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sz="1700" i="1" dirty="0">
                <a:solidFill>
                  <a:srgbClr val="800000"/>
                </a:solidFill>
                <a:latin typeface="Tahoma" pitchFamily="34" charset="0"/>
                <a:ea typeface="ＭＳ Ｐゴシック" charset="-128"/>
              </a:rPr>
              <a:t>Manifold Process 0</a:t>
            </a:r>
          </a:p>
          <a:p>
            <a:pPr algn="r" defTabSz="1007943" eaLnBrk="0">
              <a:lnSpc>
                <a:spcPct val="100000"/>
              </a:lnSpc>
              <a:buClrTx/>
              <a:buSzTx/>
            </a:pPr>
            <a:endParaRPr lang="en-US" sz="1700" i="1" dirty="0">
              <a:solidFill>
                <a:srgbClr val="800000"/>
              </a:solidFill>
              <a:latin typeface="Tahoma" pitchFamily="34" charset="0"/>
              <a:ea typeface="ＭＳ Ｐゴシック" charset="-128"/>
            </a:endParaRPr>
          </a:p>
          <a:p>
            <a:pPr algn="r" defTabSz="1007943" eaLnBrk="0">
              <a:lnSpc>
                <a:spcPct val="100000"/>
              </a:lnSpc>
              <a:buClrTx/>
              <a:buSzTx/>
            </a:pPr>
            <a:endParaRPr lang="en-US" sz="1700" i="1" dirty="0">
              <a:solidFill>
                <a:srgbClr val="800000"/>
              </a:solidFill>
              <a:latin typeface="Tahoma" pitchFamily="34" charset="0"/>
              <a:ea typeface="ＭＳ Ｐゴシック" charset="-128"/>
            </a:endParaRPr>
          </a:p>
          <a:p>
            <a:pPr algn="r" defTabSz="1007943" eaLnBrk="0">
              <a:lnSpc>
                <a:spcPct val="100000"/>
              </a:lnSpc>
              <a:buClrTx/>
              <a:buSzTx/>
            </a:pPr>
            <a:endParaRPr lang="en-US" sz="1700" i="1" dirty="0">
              <a:solidFill>
                <a:srgbClr val="800000"/>
              </a:solidFill>
              <a:latin typeface="Tahoma" pitchFamily="34" charset="0"/>
              <a:ea typeface="ＭＳ Ｐゴシック" charset="-128"/>
            </a:endParaRPr>
          </a:p>
          <a:p>
            <a:pPr algn="r" defTabSz="1007943" eaLnBrk="0">
              <a:lnSpc>
                <a:spcPct val="100000"/>
              </a:lnSpc>
              <a:buClrTx/>
              <a:buSzTx/>
            </a:pPr>
            <a:endParaRPr lang="en-US" sz="1700" i="1" dirty="0">
              <a:solidFill>
                <a:srgbClr val="800000"/>
              </a:solidFill>
              <a:latin typeface="Tahoma" pitchFamily="34" charset="0"/>
              <a:ea typeface="ＭＳ Ｐゴシック" charset="-128"/>
            </a:endParaRPr>
          </a:p>
          <a:p>
            <a:pPr algn="r" defTabSz="1007943" eaLnBrk="0">
              <a:lnSpc>
                <a:spcPct val="100000"/>
              </a:lnSpc>
              <a:buClrTx/>
              <a:buSzTx/>
            </a:pPr>
            <a:endParaRPr lang="en-US" sz="1700" i="1" dirty="0">
              <a:solidFill>
                <a:srgbClr val="800000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344083" y="2722883"/>
            <a:ext cx="7224448" cy="4199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Network</a:t>
            </a:r>
          </a:p>
        </p:txBody>
      </p:sp>
      <p:sp>
        <p:nvSpPr>
          <p:cNvPr id="38" name="Up-Down Arrow 37"/>
          <p:cNvSpPr/>
          <p:nvPr/>
        </p:nvSpPr>
        <p:spPr>
          <a:xfrm>
            <a:off x="6300391" y="3947830"/>
            <a:ext cx="420026" cy="755968"/>
          </a:xfrm>
          <a:prstGeom prst="upDownArrow">
            <a:avLst/>
          </a:prstGeom>
          <a:solidFill>
            <a:schemeClr val="tx1">
              <a:lumMod val="65000"/>
            </a:schemeClr>
          </a:solidFill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sz="13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40" name="Up-Down Arrow 39"/>
          <p:cNvSpPr/>
          <p:nvPr/>
        </p:nvSpPr>
        <p:spPr>
          <a:xfrm>
            <a:off x="3024188" y="3947830"/>
            <a:ext cx="420026" cy="1763924"/>
          </a:xfrm>
          <a:prstGeom prst="upDownArrow">
            <a:avLst/>
          </a:prstGeom>
          <a:solidFill>
            <a:schemeClr val="tx1">
              <a:lumMod val="65000"/>
            </a:schemeClr>
          </a:solidFill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sz="13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21017" y="4115824"/>
            <a:ext cx="2549775" cy="363388"/>
          </a:xfrm>
          <a:prstGeom prst="rect">
            <a:avLst/>
          </a:prstGeom>
          <a:noFill/>
        </p:spPr>
        <p:txBody>
          <a:bodyPr wrap="none" lIns="100783" tIns="50392" rIns="100783" bIns="50392" rtlCol="0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700" i="1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MPI Inter-communicator</a:t>
            </a:r>
          </a:p>
        </p:txBody>
      </p:sp>
    </p:spTree>
    <p:extLst>
      <p:ext uri="{BB962C8B-B14F-4D97-AF65-F5344CB8AC3E}">
        <p14:creationId xmlns:p14="http://schemas.microsoft.com/office/powerpoint/2010/main" val="4015101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24" y="246740"/>
            <a:ext cx="9373581" cy="1044705"/>
          </a:xfrm>
        </p:spPr>
        <p:txBody>
          <a:bodyPr/>
          <a:lstStyle/>
          <a:p>
            <a:r>
              <a:rPr lang="en-US" dirty="0" smtClean="0"/>
              <a:t>Parallel EI Configuration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515341" y="7162443"/>
            <a:ext cx="427026" cy="234490"/>
          </a:xfrm>
        </p:spPr>
        <p:txBody>
          <a:bodyPr/>
          <a:lstStyle/>
          <a:p>
            <a:fld id="{749B7D15-C262-4ED0-9E5E-CF4A35BB834D}" type="slidenum">
              <a:rPr lang="en-US" smtClean="0">
                <a:solidFill>
                  <a:srgbClr val="E5FFFF"/>
                </a:solidFill>
              </a:rPr>
              <a:pPr/>
              <a:t>31</a:t>
            </a:fld>
            <a:endParaRPr lang="en-US">
              <a:solidFill>
                <a:srgbClr val="E5FFFF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20026" y="1091953"/>
            <a:ext cx="9576594" cy="5795751"/>
          </a:xfrm>
          <a:prstGeom prst="rect">
            <a:avLst/>
          </a:prstGeom>
        </p:spPr>
        <p:txBody>
          <a:bodyPr lIns="100783" tIns="50392" rIns="100783" bIns="50392"/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 sz="2400">
                <a:solidFill>
                  <a:srgbClr val="080808"/>
                </a:solidFill>
                <a:effectLst/>
                <a:latin typeface="+mn-lt"/>
                <a:ea typeface="ＭＳ Ｐゴシック" charset="-128"/>
                <a:cs typeface="+mn-cs"/>
              </a:defRPr>
            </a:lvl1pPr>
            <a:lvl2pPr marL="5191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448"/>
              </a:buClr>
              <a:buSzPct val="65000"/>
              <a:buFont typeface="Wingdings" pitchFamily="2" charset="2"/>
              <a:buChar char="n"/>
              <a:defRPr sz="2000"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2pPr>
            <a:lvl3pPr marL="8620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3pPr>
            <a:lvl4pPr marL="12049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4pPr>
            <a:lvl5pPr marL="1485900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5pPr>
            <a:lvl6pPr marL="19431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4003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28575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3147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201568" indent="-201568" defTabSz="1007943">
              <a:lnSpc>
                <a:spcPct val="100000"/>
              </a:lnSpc>
              <a:spcBef>
                <a:spcPts val="1652"/>
              </a:spcBef>
            </a:pPr>
            <a:r>
              <a:rPr lang="en-US" dirty="0">
                <a:solidFill>
                  <a:srgbClr val="161616"/>
                </a:solidFill>
              </a:rPr>
              <a:t> The EI supports </a:t>
            </a:r>
            <a:r>
              <a:rPr lang="en-US" i="1" dirty="0">
                <a:solidFill>
                  <a:srgbClr val="3366FF"/>
                </a:solidFill>
              </a:rPr>
              <a:t>parallel simulation</a:t>
            </a:r>
            <a:r>
              <a:rPr lang="en-US" dirty="0">
                <a:solidFill>
                  <a:srgbClr val="161616"/>
                </a:solidFill>
              </a:rPr>
              <a:t> via the </a:t>
            </a:r>
            <a:r>
              <a:rPr lang="en-US" i="1" dirty="0">
                <a:solidFill>
                  <a:srgbClr val="3366FF"/>
                </a:solidFill>
              </a:rPr>
              <a:t>MPI interface</a:t>
            </a:r>
            <a:r>
              <a:rPr lang="en-US" dirty="0">
                <a:solidFill>
                  <a:srgbClr val="161616"/>
                </a:solidFill>
              </a:rPr>
              <a:t>.</a:t>
            </a:r>
          </a:p>
          <a:p>
            <a:pPr marL="201568" indent="-201568" defTabSz="1007943">
              <a:lnSpc>
                <a:spcPct val="100000"/>
              </a:lnSpc>
              <a:spcBef>
                <a:spcPts val="1652"/>
              </a:spcBef>
            </a:pPr>
            <a:r>
              <a:rPr lang="en-US" dirty="0">
                <a:solidFill>
                  <a:srgbClr val="161616"/>
                </a:solidFill>
              </a:rPr>
              <a:t> The </a:t>
            </a:r>
            <a:r>
              <a:rPr lang="en-US" i="1" dirty="0">
                <a:solidFill>
                  <a:srgbClr val="3366FF"/>
                </a:solidFill>
              </a:rPr>
              <a:t>pseudo component hierarchy</a:t>
            </a:r>
            <a:r>
              <a:rPr lang="en-US" dirty="0">
                <a:solidFill>
                  <a:srgbClr val="161616"/>
                </a:solidFill>
              </a:rPr>
              <a:t> can be partitioned into </a:t>
            </a:r>
            <a:r>
              <a:rPr lang="en-US" i="1" dirty="0">
                <a:solidFill>
                  <a:srgbClr val="3366FF"/>
                </a:solidFill>
              </a:rPr>
              <a:t>multiple MPI processes</a:t>
            </a:r>
            <a:r>
              <a:rPr lang="en-US" dirty="0">
                <a:solidFill>
                  <a:srgbClr val="161616"/>
                </a:solidFill>
              </a:rPr>
              <a:t>.</a:t>
            </a:r>
            <a:endParaRPr lang="en-US" sz="2000" dirty="0">
              <a:solidFill>
                <a:srgbClr val="16161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010" y="2460354"/>
            <a:ext cx="4788297" cy="478365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lIns="100783" tIns="50392" rIns="100783" bIns="50392" rtlCol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i="1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// Example – Rank0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component: 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package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: {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// package</a:t>
            </a:r>
            <a:endParaRPr lang="en-US" sz="1300" dirty="0">
              <a:solidFill>
                <a:srgbClr val="161616"/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library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: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model = “3d-ice”;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ambient_temperature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= 300.0;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grid_rows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= 100;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/* 3D-ICE PARAMETERS */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};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component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: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core0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: {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// package.core0</a:t>
            </a:r>
            <a:endParaRPr lang="en-US" sz="1300" dirty="0">
              <a:solidFill>
                <a:srgbClr val="161616"/>
              </a:solidFill>
              <a:latin typeface="Courier"/>
              <a:ea typeface="ＭＳ Ｐゴシック" charset="-128"/>
              <a:cs typeface="Courier"/>
            </a:endParaRPr>
          </a:p>
          <a:p>
            <a:pPr marL="503920" lvl="1" indent="0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remote = true;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}; 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// package.core0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          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core1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: {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// package.core1</a:t>
            </a:r>
            <a:endParaRPr lang="en-US" sz="1300" dirty="0">
              <a:solidFill>
                <a:srgbClr val="161616"/>
              </a:solidFill>
              <a:latin typeface="Courier"/>
              <a:ea typeface="ＭＳ Ｐゴシック" charset="-128"/>
              <a:cs typeface="Courier"/>
            </a:endParaRPr>
          </a:p>
          <a:p>
            <a:pPr marL="503920" lvl="1" indent="0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remote = true;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}; 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// package.core1</a:t>
            </a:r>
            <a:endParaRPr lang="en-US" sz="1300" dirty="0">
              <a:solidFill>
                <a:srgbClr val="161616"/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core2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: {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// package.core2</a:t>
            </a:r>
            <a:endParaRPr lang="en-US" sz="1300" dirty="0">
              <a:solidFill>
                <a:srgbClr val="161616"/>
              </a:solidFill>
              <a:latin typeface="Courier"/>
              <a:ea typeface="ＭＳ Ｐゴシック" charset="-128"/>
              <a:cs typeface="Courier"/>
            </a:endParaRPr>
          </a:p>
          <a:p>
            <a:pPr marL="503920" lvl="1" indent="0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model = “none”;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}; 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// package.core2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...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};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};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 // package</a:t>
            </a:r>
            <a:endParaRPr lang="en-US" sz="1300" dirty="0">
              <a:solidFill>
                <a:srgbClr val="DADADA">
                  <a:lumMod val="10000"/>
                </a:srgbClr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};</a:t>
            </a:r>
            <a:endParaRPr lang="en-US" sz="1300" dirty="0">
              <a:solidFill>
                <a:srgbClr val="161616"/>
              </a:solidFill>
              <a:latin typeface="Courier"/>
              <a:ea typeface="ＭＳ Ｐゴシック" charset="-128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24319" y="2445807"/>
            <a:ext cx="4788297" cy="376585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lIns="100783" tIns="50392" rIns="100783" bIns="50392" rtlCol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i="1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// Example – Rank1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component: 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package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: {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// package</a:t>
            </a:r>
            <a:endParaRPr lang="en-US" sz="1300" dirty="0">
              <a:solidFill>
                <a:srgbClr val="161616"/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library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: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remote = true;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};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        component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: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core0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: {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// </a:t>
            </a:r>
            <a:r>
              <a:rPr lang="en-US" sz="1300" dirty="0" err="1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package.core</a:t>
            </a:r>
            <a:endParaRPr lang="en-US" sz="1300" dirty="0">
              <a:solidFill>
                <a:srgbClr val="161616"/>
              </a:solidFill>
              <a:latin typeface="Courier"/>
              <a:ea typeface="ＭＳ Ｐゴシック" charset="-128"/>
              <a:cs typeface="Courier"/>
            </a:endParaRPr>
          </a:p>
          <a:p>
            <a:pPr marL="503920" lvl="1" indent="0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library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: {</a:t>
            </a:r>
          </a:p>
          <a:p>
            <a:pPr marL="503920" lvl="1" indent="0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    model = “none”;</a:t>
            </a:r>
          </a:p>
          <a:p>
            <a:pPr marL="503920" lvl="1" indent="0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    voltage = 0.8;</a:t>
            </a:r>
          </a:p>
          <a:p>
            <a:pPr marL="503920" lvl="1" indent="0"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    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clock_frequency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= 2.0e9;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    };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    ...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}; 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// </a:t>
            </a:r>
            <a:r>
              <a:rPr lang="en-US" sz="1300" dirty="0" err="1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package.core</a:t>
            </a:r>
            <a:endParaRPr lang="en-US" sz="1300" dirty="0">
              <a:solidFill>
                <a:srgbClr val="161616"/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};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};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 // package</a:t>
            </a:r>
            <a:endParaRPr lang="en-US" sz="1300" dirty="0">
              <a:solidFill>
                <a:srgbClr val="DADADA">
                  <a:lumMod val="10000"/>
                </a:srgbClr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};</a:t>
            </a:r>
            <a:endParaRPr lang="en-US" sz="1300" dirty="0">
              <a:solidFill>
                <a:srgbClr val="161616"/>
              </a:solidFill>
              <a:latin typeface="Courier"/>
              <a:ea typeface="ＭＳ Ｐゴシック" charset="-128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1526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24" y="246740"/>
            <a:ext cx="9373581" cy="1044705"/>
          </a:xfrm>
        </p:spPr>
        <p:txBody>
          <a:bodyPr/>
          <a:lstStyle/>
          <a:p>
            <a:r>
              <a:rPr lang="en-US" dirty="0" smtClean="0"/>
              <a:t>Parallel API Example 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515341" y="7214942"/>
            <a:ext cx="427026" cy="234490"/>
          </a:xfrm>
        </p:spPr>
        <p:txBody>
          <a:bodyPr/>
          <a:lstStyle/>
          <a:p>
            <a:fld id="{749B7D15-C262-4ED0-9E5E-CF4A35BB834D}" type="slidenum">
              <a:rPr lang="en-US" smtClean="0">
                <a:solidFill>
                  <a:srgbClr val="E5FFFF"/>
                </a:solidFill>
              </a:rPr>
              <a:pPr/>
              <a:t>32</a:t>
            </a:fld>
            <a:endParaRPr lang="en-US">
              <a:solidFill>
                <a:srgbClr val="E5FFFF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20026" y="1091953"/>
            <a:ext cx="9576594" cy="5795751"/>
          </a:xfrm>
          <a:prstGeom prst="rect">
            <a:avLst/>
          </a:prstGeom>
        </p:spPr>
        <p:txBody>
          <a:bodyPr lIns="100783" tIns="50392" rIns="100783" bIns="50392"/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 sz="2400">
                <a:solidFill>
                  <a:srgbClr val="080808"/>
                </a:solidFill>
                <a:effectLst/>
                <a:latin typeface="+mn-lt"/>
                <a:ea typeface="ＭＳ Ｐゴシック" charset="-128"/>
                <a:cs typeface="+mn-cs"/>
              </a:defRPr>
            </a:lvl1pPr>
            <a:lvl2pPr marL="5191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448"/>
              </a:buClr>
              <a:buSzPct val="65000"/>
              <a:buFont typeface="Wingdings" pitchFamily="2" charset="2"/>
              <a:buChar char="n"/>
              <a:defRPr sz="2000"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2pPr>
            <a:lvl3pPr marL="8620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3pPr>
            <a:lvl4pPr marL="12049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4pPr>
            <a:lvl5pPr marL="1485900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5pPr>
            <a:lvl6pPr marL="19431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4003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28575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3147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201568" indent="-201568" defTabSz="1007943">
              <a:lnSpc>
                <a:spcPct val="100000"/>
              </a:lnSpc>
              <a:spcBef>
                <a:spcPts val="1652"/>
              </a:spcBef>
            </a:pPr>
            <a:r>
              <a:rPr lang="en-US" dirty="0">
                <a:solidFill>
                  <a:srgbClr val="161616"/>
                </a:solidFill>
              </a:rPr>
              <a:t> The MPI process creates the Energy </a:t>
            </a:r>
            <a:r>
              <a:rPr lang="en-US" dirty="0" err="1">
                <a:solidFill>
                  <a:srgbClr val="161616"/>
                </a:solidFill>
              </a:rPr>
              <a:t>Introspector</a:t>
            </a:r>
            <a:r>
              <a:rPr lang="en-US" dirty="0">
                <a:solidFill>
                  <a:srgbClr val="161616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011" y="1816489"/>
            <a:ext cx="9744604" cy="4987218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lIns="100783" tIns="50392" rIns="100783" bIns="50392" rtlCol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i="1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// Example – Parallel Simulation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/* MAIN FUNCTION: CREATE AND SPLIT THE MPI COMMUNICATOR FOR MANIFOLD AND EI */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MPI_Comm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INTER_COMM, LOCAL_COMM;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MPI_Comm_split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MPI_COMM_WORLD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,(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MyRank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&lt;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Manifold_NPs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),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Rank,&amp;LOCAL_COMM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MPI_Intercomm_create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(LOCAL_COMM,0,MPI_COMM_WORLD,MyRank&lt;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Manifold_NPs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?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         Manifold_NPs:0,1234,&amp;INTER_COMM);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endParaRPr lang="en-US" sz="1300" dirty="0">
              <a:solidFill>
                <a:srgbClr val="0000FF"/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/* CREATE AND CONFIGURE THE ENERGY INTROSPECTOR */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energy_introspector_t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*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ei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= 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new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energy_introspector_t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(“input-rank0.config”,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                                                  INTER_COMM,LOCAL_COMM);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ei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-&gt;configure(); 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// Configure EI</a:t>
            </a:r>
            <a:endParaRPr lang="en-US" sz="1300" dirty="0">
              <a:solidFill>
                <a:srgbClr val="161616"/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endParaRPr lang="en-US" sz="1300" dirty="0">
              <a:solidFill>
                <a:srgbClr val="DADADA">
                  <a:lumMod val="10000"/>
                </a:srgbClr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...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Manifold ::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Init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(argc,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argv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,&amp;LOCAL_COMM);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 // Manifold runs within its MPI communicator</a:t>
            </a:r>
            <a:endParaRPr lang="en-US" sz="1300" dirty="0">
              <a:solidFill>
                <a:srgbClr val="DADADA">
                  <a:lumMod val="10000"/>
                </a:srgbClr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...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endParaRPr lang="en-US" sz="1300" dirty="0">
              <a:solidFill>
                <a:srgbClr val="008000"/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/* INSTANTIATE EI CLIENT – PARALLEL SIMULATION */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Core_t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*core = Component ::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GetComponent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&lt;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core_t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&gt;(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ManifoldCoreID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core-&gt;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connect_EI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(&amp;INTER_COMM, Rank);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core-&gt;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set_sampling_interval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(0.0001);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endParaRPr lang="en-US" sz="1300" dirty="0">
              <a:solidFill>
                <a:srgbClr val="DADADA">
                  <a:lumMod val="10000"/>
                </a:srgbClr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...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Manifold :: Run();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74454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24" y="246740"/>
            <a:ext cx="9373581" cy="1044705"/>
          </a:xfrm>
        </p:spPr>
        <p:txBody>
          <a:bodyPr/>
          <a:lstStyle/>
          <a:p>
            <a:r>
              <a:rPr lang="en-US" dirty="0" smtClean="0"/>
              <a:t>Parallel API Example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515341" y="7214942"/>
            <a:ext cx="427026" cy="234490"/>
          </a:xfrm>
        </p:spPr>
        <p:txBody>
          <a:bodyPr/>
          <a:lstStyle/>
          <a:p>
            <a:fld id="{749B7D15-C262-4ED0-9E5E-CF4A35BB834D}" type="slidenum">
              <a:rPr lang="en-US" smtClean="0">
                <a:solidFill>
                  <a:srgbClr val="E5FFFF"/>
                </a:solidFill>
              </a:rPr>
              <a:pPr/>
              <a:t>33</a:t>
            </a:fld>
            <a:endParaRPr lang="en-US">
              <a:solidFill>
                <a:srgbClr val="E5FFFF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20026" y="1091953"/>
            <a:ext cx="9576594" cy="5795751"/>
          </a:xfrm>
          <a:prstGeom prst="rect">
            <a:avLst/>
          </a:prstGeom>
        </p:spPr>
        <p:txBody>
          <a:bodyPr lIns="100783" tIns="50392" rIns="100783" bIns="50392"/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 sz="2400">
                <a:solidFill>
                  <a:srgbClr val="080808"/>
                </a:solidFill>
                <a:effectLst/>
                <a:latin typeface="+mn-lt"/>
                <a:ea typeface="ＭＳ Ｐゴシック" charset="-128"/>
                <a:cs typeface="+mn-cs"/>
              </a:defRPr>
            </a:lvl1pPr>
            <a:lvl2pPr marL="5191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448"/>
              </a:buClr>
              <a:buSzPct val="65000"/>
              <a:buFont typeface="Wingdings" pitchFamily="2" charset="2"/>
              <a:buChar char="n"/>
              <a:defRPr sz="2000"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2pPr>
            <a:lvl3pPr marL="8620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3pPr>
            <a:lvl4pPr marL="12049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4pPr>
            <a:lvl5pPr marL="1485900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5pPr>
            <a:lvl6pPr marL="19431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4003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28575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3147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201568" indent="-201568" defTabSz="1007943">
              <a:lnSpc>
                <a:spcPct val="100000"/>
              </a:lnSpc>
              <a:spcBef>
                <a:spcPts val="1652"/>
              </a:spcBef>
            </a:pPr>
            <a:r>
              <a:rPr lang="en-US" dirty="0">
                <a:solidFill>
                  <a:srgbClr val="161616"/>
                </a:solidFill>
              </a:rPr>
              <a:t> The EI client is used to communicate over MPI processes.</a:t>
            </a:r>
            <a:endParaRPr lang="en-US" sz="2000" dirty="0">
              <a:solidFill>
                <a:srgbClr val="16161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011" y="1852057"/>
            <a:ext cx="9744604" cy="478365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lIns="100783" tIns="50392" rIns="100783" bIns="50392" rtlCol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/* WITHIN A MANIFOLD MODEL */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void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core_t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::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connect_EI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MPI_Comm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*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InterComm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,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int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EIRank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// Create EI client interface</a:t>
            </a:r>
            <a:endParaRPr lang="en-US" sz="1300" dirty="0">
              <a:solidFill>
                <a:srgbClr val="161616"/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EI_client_t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*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EI_client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= 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new 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EI_client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(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InterComm,EIRank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endParaRPr lang="en-US" sz="1300" dirty="0">
              <a:solidFill>
                <a:srgbClr val="008000"/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  // Get the pseudo component ID of modeled processor components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package_id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= 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EI_client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-&gt;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get_component_id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(“package”);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assert(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package_id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!= INVALID_COMP_ID);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...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endParaRPr lang="en-US" sz="1300" dirty="0">
              <a:solidFill>
                <a:srgbClr val="0000FF"/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void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core_t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::tick()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if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NowTicks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() %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sampling_interval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== 0)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    /* ARCHITECTURE SIMULATION IS PERFORMED, AND COUNTERS ARE COLLECTED FOR DATA CACHE */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    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EI_client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-&gt;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calculate_power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(</a:t>
            </a:r>
            <a:r>
              <a:rPr lang="en-US" sz="1300" dirty="0" err="1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data_cache_id,time,period,data_cache_counter</a:t>
            </a:r>
            <a:r>
              <a:rPr lang="en-US" sz="1300" dirty="0">
                <a:solidFill>
                  <a:srgbClr val="DADADA">
                    <a:lumMod val="10000"/>
                  </a:srgbClr>
                </a:solidFill>
                <a:latin typeface="Courier"/>
                <a:ea typeface="ＭＳ Ｐゴシック" charset="-128"/>
                <a:cs typeface="Courier"/>
              </a:rPr>
              <a:t>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    /* </a:t>
            </a:r>
            <a:r>
              <a:rPr lang="en-US" sz="1300" dirty="0" err="1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calculate_power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() IS CALLED FOR ALL COMPONENTS WHERE POWER IS CHARACTERIZED */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EI_client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-&gt;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calculate_temperature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(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time,period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,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/*</a:t>
            </a:r>
            <a:r>
              <a:rPr lang="en-US" sz="1300" dirty="0" err="1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PowerSync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?*/</a:t>
            </a:r>
            <a:r>
              <a:rPr lang="en-US" sz="13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true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endParaRPr lang="en-US" sz="1300" dirty="0">
              <a:solidFill>
                <a:srgbClr val="161616"/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   Kelvin 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core_temp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;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power_t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core_power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; </a:t>
            </a:r>
            <a:r>
              <a:rPr lang="en-US" sz="13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// Data are already </a:t>
            </a:r>
            <a:r>
              <a:rPr lang="en-US" sz="1300" dirty="0" err="1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sync’ed</a:t>
            </a:r>
            <a:endParaRPr lang="en-US" sz="1300" dirty="0">
              <a:solidFill>
                <a:srgbClr val="008000"/>
              </a:solidFill>
              <a:latin typeface="Courier"/>
              <a:ea typeface="ＭＳ Ｐゴシック" charset="-128"/>
              <a:cs typeface="Courier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   </a:t>
            </a:r>
            <a:r>
              <a:rPr lang="en-US" sz="1300" dirty="0" err="1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int</a:t>
            </a:r>
            <a:r>
              <a:rPr lang="en-US" sz="1300" dirty="0">
                <a:solidFill>
                  <a:srgbClr val="0000FF"/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err = 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EI_client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-&gt;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pull_data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(core_id,time,period,EI_DATA_POWER,&amp;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core_power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  err = 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EI_client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-&gt;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pull_data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(core_id,time,period,EI_DATA_TEMPERATURE,&amp;</a:t>
            </a:r>
            <a:r>
              <a:rPr lang="en-US" sz="1300" dirty="0" err="1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core_temp</a:t>
            </a: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);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 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dirty="0">
                <a:solidFill>
                  <a:srgbClr val="161616"/>
                </a:solidFill>
                <a:latin typeface="Courier"/>
                <a:ea typeface="ＭＳ Ｐゴシック" charset="-128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074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524" y="246740"/>
            <a:ext cx="9373581" cy="1044705"/>
          </a:xfrm>
        </p:spPr>
        <p:txBody>
          <a:bodyPr/>
          <a:lstStyle/>
          <a:p>
            <a:r>
              <a:rPr lang="en-US" dirty="0" smtClean="0"/>
              <a:t>EI: 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83275" y="1562683"/>
            <a:ext cx="9382331" cy="5354770"/>
          </a:xfrm>
        </p:spPr>
        <p:txBody>
          <a:bodyPr/>
          <a:lstStyle/>
          <a:p>
            <a:r>
              <a:rPr lang="en-US" dirty="0" smtClean="0"/>
              <a:t> The Energy </a:t>
            </a:r>
            <a:r>
              <a:rPr lang="en-US" dirty="0" err="1" smtClean="0"/>
              <a:t>Introspector</a:t>
            </a:r>
            <a:r>
              <a:rPr lang="en-US" dirty="0" smtClean="0"/>
              <a:t> is an </a:t>
            </a:r>
            <a:r>
              <a:rPr lang="en-US" i="1" dirty="0" smtClean="0">
                <a:solidFill>
                  <a:srgbClr val="FF0000"/>
                </a:solidFill>
              </a:rPr>
              <a:t>enabler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for architecture-physics exploration.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Any </a:t>
            </a:r>
            <a:r>
              <a:rPr lang="en-US" i="1" dirty="0" smtClean="0">
                <a:solidFill>
                  <a:srgbClr val="3366FF"/>
                </a:solidFill>
              </a:rPr>
              <a:t>new models</a:t>
            </a:r>
            <a:r>
              <a:rPr lang="en-US" dirty="0" smtClean="0"/>
              <a:t> can be incorporated into the interface, and we plan to add more models.</a:t>
            </a:r>
          </a:p>
          <a:p>
            <a:endParaRPr lang="en-US" dirty="0" smtClean="0"/>
          </a:p>
          <a:p>
            <a:r>
              <a:rPr lang="en-US" dirty="0" smtClean="0"/>
              <a:t> For an access to the latest EI: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4C4C4C"/>
                </a:solidFill>
              </a:rPr>
              <a:t>svn</a:t>
            </a:r>
            <a:r>
              <a:rPr lang="en-US" sz="1800" dirty="0" smtClean="0">
                <a:solidFill>
                  <a:srgbClr val="4C4C4C"/>
                </a:solidFill>
              </a:rPr>
              <a:t> co https://</a:t>
            </a:r>
            <a:r>
              <a:rPr lang="en-US" sz="1800" dirty="0" err="1" smtClean="0">
                <a:solidFill>
                  <a:srgbClr val="4C4C4C"/>
                </a:solidFill>
              </a:rPr>
              <a:t>svn.ece.gatech.edu</a:t>
            </a:r>
            <a:r>
              <a:rPr lang="en-US" sz="1800" dirty="0" smtClean="0">
                <a:solidFill>
                  <a:srgbClr val="4C4C4C"/>
                </a:solidFill>
              </a:rPr>
              <a:t>/repos/Manifold/trunk/code/models/</a:t>
            </a:r>
            <a:r>
              <a:rPr lang="en-US" sz="1800" dirty="0" err="1" smtClean="0">
                <a:solidFill>
                  <a:srgbClr val="4C4C4C"/>
                </a:solidFill>
              </a:rPr>
              <a:t>energy_introspector</a:t>
            </a:r>
            <a:r>
              <a:rPr lang="en-US" sz="1800" dirty="0" smtClean="0">
                <a:solidFill>
                  <a:srgbClr val="4C4C4C"/>
                </a:solidFill>
              </a:rPr>
              <a:t>/</a:t>
            </a:r>
            <a:endParaRPr lang="en-US" sz="1800" dirty="0">
              <a:solidFill>
                <a:srgbClr val="4C4C4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515341" y="7298937"/>
            <a:ext cx="427026" cy="234490"/>
          </a:xfrm>
        </p:spPr>
        <p:txBody>
          <a:bodyPr/>
          <a:lstStyle/>
          <a:p>
            <a:fld id="{749B7D15-C262-4ED0-9E5E-CF4A35BB834D}" type="slidenum">
              <a:rPr lang="en-US" smtClean="0">
                <a:solidFill>
                  <a:srgbClr val="E5FFFF"/>
                </a:solidFill>
              </a:rPr>
              <a:pPr/>
              <a:t>34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14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24" y="246740"/>
            <a:ext cx="9373581" cy="1044705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3275" y="1562683"/>
            <a:ext cx="9382331" cy="53547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Introduction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</a:rPr>
              <a:t>Execution Model and System Architecture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Multicore Emulator Front-End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</a:rPr>
              <a:t>Component Models</a:t>
            </a:r>
          </a:p>
          <a:p>
            <a:pPr lvl="1"/>
            <a:r>
              <a:rPr lang="en-US" dirty="0" smtClean="0"/>
              <a:t>Cores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Network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Memory System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Building and Running Manifold Simulations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Physical Modeling: Energy Introspector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00FF"/>
                </a:solidFill>
                <a:hlinkClick r:id="rId2" action="ppaction://hlinkpres?slideindex=1&amp;slidetitle="/>
              </a:rPr>
              <a:t>Some Example Simulators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15341" y="7298937"/>
            <a:ext cx="427026" cy="234490"/>
          </a:xfrm>
        </p:spPr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35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00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24" y="246740"/>
            <a:ext cx="9373581" cy="1044705"/>
          </a:xfrm>
        </p:spPr>
        <p:txBody>
          <a:bodyPr/>
          <a:lstStyle/>
          <a:p>
            <a:r>
              <a:rPr lang="en-US" dirty="0" smtClean="0"/>
              <a:t>Multi-Physics / Multi-Model Modeling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515341" y="7298937"/>
            <a:ext cx="427026" cy="234490"/>
          </a:xfrm>
        </p:spPr>
        <p:txBody>
          <a:bodyPr/>
          <a:lstStyle/>
          <a:p>
            <a:fld id="{749B7D15-C262-4ED0-9E5E-CF4A35BB834D}" type="slidenum">
              <a:rPr lang="en-US" smtClean="0">
                <a:solidFill>
                  <a:srgbClr val="E5FFFF"/>
                </a:solidFill>
              </a:rPr>
              <a:pPr/>
              <a:t>4</a:t>
            </a:fld>
            <a:endParaRPr lang="en-US">
              <a:solidFill>
                <a:srgbClr val="E5FFFF"/>
              </a:solidFill>
            </a:endParaRPr>
          </a:p>
        </p:txBody>
      </p:sp>
      <p:sp>
        <p:nvSpPr>
          <p:cNvPr id="59" name="Content Placeholder 4"/>
          <p:cNvSpPr txBox="1">
            <a:spLocks/>
          </p:cNvSpPr>
          <p:nvPr/>
        </p:nvSpPr>
        <p:spPr>
          <a:xfrm>
            <a:off x="420026" y="1259946"/>
            <a:ext cx="9156568" cy="1595931"/>
          </a:xfrm>
          <a:prstGeom prst="rect">
            <a:avLst/>
          </a:prstGeom>
        </p:spPr>
        <p:txBody>
          <a:bodyPr lIns="100783" tIns="50392" rIns="100783" bIns="50392"/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 sz="2400">
                <a:solidFill>
                  <a:srgbClr val="080808"/>
                </a:solidFill>
                <a:effectLst/>
                <a:latin typeface="+mn-lt"/>
                <a:ea typeface="ＭＳ Ｐゴシック" charset="-128"/>
                <a:cs typeface="+mn-cs"/>
              </a:defRPr>
            </a:lvl1pPr>
            <a:lvl2pPr marL="5191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448"/>
              </a:buClr>
              <a:buSzPct val="65000"/>
              <a:buFont typeface="Wingdings" pitchFamily="2" charset="2"/>
              <a:buChar char="n"/>
              <a:defRPr sz="2000"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2pPr>
            <a:lvl3pPr marL="8620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3pPr>
            <a:lvl4pPr marL="12049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4pPr>
            <a:lvl5pPr marL="1485900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5pPr>
            <a:lvl6pPr marL="19431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4003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28575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3147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201568" indent="-201568" defTabSz="1007943">
              <a:lnSpc>
                <a:spcPct val="100000"/>
              </a:lnSpc>
              <a:spcBef>
                <a:spcPts val="582"/>
              </a:spcBef>
            </a:pP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i="1" dirty="0">
                <a:solidFill>
                  <a:srgbClr val="3366FF"/>
                </a:solidFill>
              </a:rPr>
              <a:t>Different physical properties</a:t>
            </a:r>
            <a:r>
              <a:rPr lang="en-US" dirty="0"/>
              <a:t> are modeled with </a:t>
            </a:r>
            <a:r>
              <a:rPr lang="en-US" i="1" dirty="0">
                <a:solidFill>
                  <a:srgbClr val="3366FF"/>
                </a:solidFill>
              </a:rPr>
              <a:t>different modeling tools</a:t>
            </a:r>
            <a:r>
              <a:rPr lang="en-US" dirty="0"/>
              <a:t>.</a:t>
            </a:r>
          </a:p>
          <a:p>
            <a:pPr marL="201568" indent="-201568" defTabSz="1007943">
              <a:lnSpc>
                <a:spcPct val="100000"/>
              </a:lnSpc>
              <a:spcBef>
                <a:spcPts val="582"/>
              </a:spcBef>
            </a:pPr>
            <a:endParaRPr lang="en-US" dirty="0"/>
          </a:p>
          <a:p>
            <a:pPr marL="201568" indent="-201568" defTabSz="1007943">
              <a:lnSpc>
                <a:spcPct val="100000"/>
              </a:lnSpc>
              <a:spcBef>
                <a:spcPts val="582"/>
              </a:spcBef>
            </a:pPr>
            <a:endParaRPr lang="en-US" dirty="0"/>
          </a:p>
          <a:p>
            <a:pPr marL="201568" indent="-201568" defTabSz="1007943">
              <a:lnSpc>
                <a:spcPct val="100000"/>
              </a:lnSpc>
              <a:spcBef>
                <a:spcPts val="582"/>
              </a:spcBef>
            </a:pPr>
            <a:endParaRPr lang="en-US" dirty="0"/>
          </a:p>
          <a:p>
            <a:pPr marL="201568" indent="-201568" defTabSz="1007943">
              <a:lnSpc>
                <a:spcPct val="100000"/>
              </a:lnSpc>
              <a:spcBef>
                <a:spcPts val="582"/>
              </a:spcBef>
            </a:pPr>
            <a:endParaRPr lang="en-US" dirty="0"/>
          </a:p>
          <a:p>
            <a:pPr marL="201568" indent="-201568" defTabSz="1007943">
              <a:lnSpc>
                <a:spcPct val="100000"/>
              </a:lnSpc>
              <a:spcBef>
                <a:spcPts val="582"/>
              </a:spcBef>
            </a:pPr>
            <a:endParaRPr lang="en-US" dirty="0"/>
          </a:p>
          <a:p>
            <a:pPr marL="201568" indent="-201568" defTabSz="1007943">
              <a:lnSpc>
                <a:spcPct val="100000"/>
              </a:lnSpc>
              <a:spcBef>
                <a:spcPts val="582"/>
              </a:spcBef>
            </a:pPr>
            <a:endParaRPr lang="en-US" dirty="0"/>
          </a:p>
          <a:p>
            <a:pPr marL="201568" indent="-201568" defTabSz="1007943">
              <a:lnSpc>
                <a:spcPct val="100000"/>
              </a:lnSpc>
              <a:spcBef>
                <a:spcPts val="582"/>
              </a:spcBef>
            </a:pPr>
            <a:endParaRPr lang="en-US" dirty="0"/>
          </a:p>
          <a:p>
            <a:pPr marL="201568" indent="-201568" defTabSz="1007943">
              <a:lnSpc>
                <a:spcPct val="100000"/>
              </a:lnSpc>
              <a:spcBef>
                <a:spcPts val="582"/>
              </a:spcBef>
            </a:pPr>
            <a:endParaRPr lang="en-US" dirty="0"/>
          </a:p>
          <a:p>
            <a:pPr marL="201568" indent="-201568" defTabSz="1007943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Need to be able to easily integrate new models as they become available</a:t>
            </a:r>
          </a:p>
          <a:p>
            <a:pPr marL="544468" lvl="1" indent="-201568" defTabSz="1007943">
              <a:lnSpc>
                <a:spcPct val="100000"/>
              </a:lnSpc>
              <a:spcBef>
                <a:spcPts val="582"/>
              </a:spcBef>
            </a:pPr>
            <a:r>
              <a:rPr lang="en-US" dirty="0" smtClean="0"/>
              <a:t>Costly when tightly integrated into microarchitecture simulation models </a:t>
            </a:r>
            <a:endParaRPr lang="en-US" dirty="0"/>
          </a:p>
        </p:txBody>
      </p:sp>
      <p:sp>
        <p:nvSpPr>
          <p:cNvPr id="14" name="Cube 13"/>
          <p:cNvSpPr/>
          <p:nvPr/>
        </p:nvSpPr>
        <p:spPr>
          <a:xfrm>
            <a:off x="420026" y="3303487"/>
            <a:ext cx="2184135" cy="2183906"/>
          </a:xfrm>
          <a:prstGeom prst="cube">
            <a:avLst/>
          </a:prstGeom>
          <a:solidFill>
            <a:srgbClr val="CCFF66"/>
          </a:solidFill>
          <a:ln>
            <a:solidFill>
              <a:srgbClr val="008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700" b="1" i="1" dirty="0">
                <a:solidFill>
                  <a:srgbClr val="008000"/>
                </a:solidFill>
                <a:latin typeface="Tahoma" pitchFamily="34" charset="0"/>
                <a:ea typeface="ＭＳ Ｐゴシック" charset="-128"/>
              </a:rPr>
              <a:t>Power Modeling Tools</a:t>
            </a:r>
          </a:p>
        </p:txBody>
      </p:sp>
      <p:sp>
        <p:nvSpPr>
          <p:cNvPr id="63" name="Cube 62"/>
          <p:cNvSpPr/>
          <p:nvPr/>
        </p:nvSpPr>
        <p:spPr>
          <a:xfrm>
            <a:off x="2688168" y="3303487"/>
            <a:ext cx="2184135" cy="2183906"/>
          </a:xfrm>
          <a:prstGeom prst="cube">
            <a:avLst/>
          </a:prstGeom>
          <a:solidFill>
            <a:srgbClr val="FFFF66"/>
          </a:solidFill>
          <a:ln>
            <a:solidFill>
              <a:srgbClr val="8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700" b="1" i="1" dirty="0">
                <a:solidFill>
                  <a:srgbClr val="800000"/>
                </a:solidFill>
                <a:latin typeface="Tahoma" pitchFamily="34" charset="0"/>
                <a:ea typeface="ＭＳ Ｐゴシック" charset="-128"/>
              </a:rPr>
              <a:t>Thermal Modeling Tools</a:t>
            </a:r>
          </a:p>
        </p:txBody>
      </p:sp>
      <p:sp>
        <p:nvSpPr>
          <p:cNvPr id="64" name="Cube 63"/>
          <p:cNvSpPr/>
          <p:nvPr/>
        </p:nvSpPr>
        <p:spPr>
          <a:xfrm>
            <a:off x="5040314" y="3303487"/>
            <a:ext cx="2184135" cy="2183906"/>
          </a:xfrm>
          <a:prstGeom prst="cube">
            <a:avLst/>
          </a:prstGeom>
          <a:solidFill>
            <a:schemeClr val="tx1">
              <a:lumMod val="85000"/>
            </a:schemeClr>
          </a:solidFill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700" b="1" i="1" dirty="0">
                <a:solidFill>
                  <a:srgbClr val="DADADA">
                    <a:lumMod val="25000"/>
                  </a:srgbClr>
                </a:solidFill>
                <a:latin typeface="Tahoma" pitchFamily="34" charset="0"/>
                <a:ea typeface="ＭＳ Ｐゴシック" charset="-128"/>
              </a:rPr>
              <a:t>Reliability Modeling Tools</a:t>
            </a:r>
          </a:p>
        </p:txBody>
      </p:sp>
      <p:sp>
        <p:nvSpPr>
          <p:cNvPr id="70" name="Cube 69"/>
          <p:cNvSpPr/>
          <p:nvPr/>
        </p:nvSpPr>
        <p:spPr>
          <a:xfrm>
            <a:off x="7392460" y="3303487"/>
            <a:ext cx="2184135" cy="2183906"/>
          </a:xfrm>
          <a:prstGeom prst="cube">
            <a:avLst/>
          </a:prstGeom>
          <a:solidFill>
            <a:srgbClr val="CCDCEE"/>
          </a:solidFill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700" b="1" i="1" dirty="0">
                <a:solidFill>
                  <a:srgbClr val="336699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Delay Modeling </a:t>
            </a:r>
            <a:r>
              <a:rPr lang="en-US" sz="1700" b="1" i="1" dirty="0" smtClean="0">
                <a:solidFill>
                  <a:srgbClr val="336699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Tools</a:t>
            </a:r>
            <a:endParaRPr lang="en-US" sz="1700" b="1" i="1" dirty="0">
              <a:solidFill>
                <a:srgbClr val="336699">
                  <a:lumMod val="75000"/>
                </a:srgbClr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2914" y="2183908"/>
            <a:ext cx="1693259" cy="1148219"/>
          </a:xfrm>
          <a:prstGeom prst="rect">
            <a:avLst/>
          </a:prstGeom>
          <a:noFill/>
        </p:spPr>
        <p:txBody>
          <a:bodyPr wrap="none" lIns="100783" tIns="50392" rIns="100783" bIns="50392" rtlCol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700" i="1" dirty="0" err="1">
                <a:solidFill>
                  <a:srgbClr val="00B000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McPAT</a:t>
            </a:r>
            <a:r>
              <a:rPr lang="en-US" sz="1700" i="1" dirty="0">
                <a:solidFill>
                  <a:srgbClr val="00B000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 (Cacti),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700" i="1" dirty="0">
                <a:solidFill>
                  <a:srgbClr val="00B000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Orion (DSENT),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700" i="1" dirty="0" err="1">
                <a:solidFill>
                  <a:srgbClr val="00B000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DRAMsim</a:t>
            </a:r>
            <a:r>
              <a:rPr lang="en-US" sz="1700" i="1" dirty="0">
                <a:solidFill>
                  <a:srgbClr val="00B000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,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700" b="1" i="1" dirty="0">
                <a:solidFill>
                  <a:srgbClr val="00B000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…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70163" y="2183908"/>
            <a:ext cx="1040324" cy="1148219"/>
          </a:xfrm>
          <a:prstGeom prst="rect">
            <a:avLst/>
          </a:prstGeom>
          <a:noFill/>
        </p:spPr>
        <p:txBody>
          <a:bodyPr wrap="none" lIns="100783" tIns="50392" rIns="100783" bIns="50392" rtlCol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700" i="1" dirty="0" err="1">
                <a:solidFill>
                  <a:srgbClr val="800000"/>
                </a:solidFill>
                <a:latin typeface="Tahoma" pitchFamily="34" charset="0"/>
                <a:ea typeface="ＭＳ Ｐゴシック" charset="-128"/>
              </a:rPr>
              <a:t>HotSpot</a:t>
            </a:r>
            <a:r>
              <a:rPr lang="en-US" sz="1700" i="1" dirty="0">
                <a:solidFill>
                  <a:srgbClr val="800000"/>
                </a:solidFill>
                <a:latin typeface="Tahoma" pitchFamily="34" charset="0"/>
                <a:ea typeface="ＭＳ Ｐゴシック" charset="-128"/>
              </a:rPr>
              <a:t>,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700" i="1" dirty="0">
                <a:solidFill>
                  <a:srgbClr val="800000"/>
                </a:solidFill>
                <a:latin typeface="Tahoma" pitchFamily="34" charset="0"/>
                <a:ea typeface="ＭＳ Ｐゴシック" charset="-128"/>
              </a:rPr>
              <a:t>3D-ICE,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700" i="1" dirty="0">
                <a:solidFill>
                  <a:srgbClr val="800000"/>
                </a:solidFill>
                <a:latin typeface="Tahoma" pitchFamily="34" charset="0"/>
                <a:ea typeface="ＭＳ Ｐゴシック" charset="-128"/>
              </a:rPr>
              <a:t>TSI,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700" b="1" i="1" dirty="0">
                <a:solidFill>
                  <a:srgbClr val="800000"/>
                </a:solidFill>
                <a:latin typeface="Tahoma" pitchFamily="34" charset="0"/>
                <a:ea typeface="ＭＳ Ｐゴシック" charset="-128"/>
              </a:rPr>
              <a:t>…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77483" y="2183908"/>
            <a:ext cx="1907549" cy="1148219"/>
          </a:xfrm>
          <a:prstGeom prst="rect">
            <a:avLst/>
          </a:prstGeom>
          <a:noFill/>
        </p:spPr>
        <p:txBody>
          <a:bodyPr wrap="none" lIns="100783" tIns="50392" rIns="100783" bIns="50392" rtlCol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700" i="1" dirty="0">
                <a:solidFill>
                  <a:srgbClr val="DADADA">
                    <a:lumMod val="25000"/>
                  </a:srgbClr>
                </a:solidFill>
                <a:latin typeface="Tahoma" pitchFamily="34" charset="0"/>
                <a:ea typeface="ＭＳ Ｐゴシック" charset="-128"/>
              </a:rPr>
              <a:t>NBTI,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700" i="1" dirty="0">
                <a:solidFill>
                  <a:srgbClr val="DADADA">
                    <a:lumMod val="25000"/>
                  </a:srgbClr>
                </a:solidFill>
                <a:latin typeface="Tahoma" pitchFamily="34" charset="0"/>
                <a:ea typeface="ＭＳ Ｐゴシック" charset="-128"/>
              </a:rPr>
              <a:t>TDDB,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700" i="1" dirty="0">
                <a:solidFill>
                  <a:srgbClr val="DADADA">
                    <a:lumMod val="25000"/>
                  </a:srgbClr>
                </a:solidFill>
                <a:latin typeface="Tahoma" pitchFamily="34" charset="0"/>
                <a:ea typeface="ＭＳ Ｐゴシック" charset="-128"/>
              </a:rPr>
              <a:t>Electro-migration,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700" b="1" i="1" dirty="0">
                <a:solidFill>
                  <a:srgbClr val="DADADA">
                    <a:lumMod val="25000"/>
                  </a:srgbClr>
                </a:solidFill>
                <a:latin typeface="Tahoma" pitchFamily="34" charset="0"/>
                <a:ea typeface="ＭＳ Ｐゴシック" charset="-128"/>
              </a:rPr>
              <a:t>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91972" y="2438357"/>
            <a:ext cx="2441605" cy="886609"/>
          </a:xfrm>
          <a:prstGeom prst="rect">
            <a:avLst/>
          </a:prstGeom>
          <a:noFill/>
        </p:spPr>
        <p:txBody>
          <a:bodyPr wrap="none" lIns="100783" tIns="50392" rIns="100783" bIns="50392" rtlCol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700" i="1" dirty="0">
                <a:solidFill>
                  <a:srgbClr val="2B5481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PDN,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700" i="1" dirty="0">
                <a:solidFill>
                  <a:srgbClr val="2B5481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Temperature Inversion,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700" i="1" dirty="0">
                <a:solidFill>
                  <a:srgbClr val="2B5481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5653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24" y="246740"/>
            <a:ext cx="9373581" cy="1044705"/>
          </a:xfrm>
        </p:spPr>
        <p:txBody>
          <a:bodyPr/>
          <a:lstStyle/>
          <a:p>
            <a:r>
              <a:rPr lang="en-US" dirty="0" smtClean="0"/>
              <a:t>Physical Interaction Interface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515341" y="7298937"/>
            <a:ext cx="427026" cy="234490"/>
          </a:xfrm>
        </p:spPr>
        <p:txBody>
          <a:bodyPr/>
          <a:lstStyle/>
          <a:p>
            <a:fld id="{749B7D15-C262-4ED0-9E5E-CF4A35BB834D}" type="slidenum">
              <a:rPr lang="en-US" smtClean="0">
                <a:solidFill>
                  <a:srgbClr val="E5FFFF"/>
                </a:solidFill>
              </a:rPr>
              <a:pPr/>
              <a:t>5</a:t>
            </a:fld>
            <a:endParaRPr lang="en-US">
              <a:solidFill>
                <a:srgbClr val="E5FFFF"/>
              </a:solidFill>
            </a:endParaRPr>
          </a:p>
        </p:txBody>
      </p:sp>
      <p:sp>
        <p:nvSpPr>
          <p:cNvPr id="59" name="Content Placeholder 4"/>
          <p:cNvSpPr txBox="1">
            <a:spLocks/>
          </p:cNvSpPr>
          <p:nvPr/>
        </p:nvSpPr>
        <p:spPr>
          <a:xfrm>
            <a:off x="336022" y="1140952"/>
            <a:ext cx="9660599" cy="5795751"/>
          </a:xfrm>
          <a:prstGeom prst="rect">
            <a:avLst/>
          </a:prstGeom>
        </p:spPr>
        <p:txBody>
          <a:bodyPr lIns="100783" tIns="50392" rIns="100783" bIns="50392"/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 sz="2400">
                <a:solidFill>
                  <a:srgbClr val="080808"/>
                </a:solidFill>
                <a:effectLst/>
                <a:latin typeface="+mn-lt"/>
                <a:ea typeface="ＭＳ Ｐゴシック" charset="-128"/>
                <a:cs typeface="+mn-cs"/>
              </a:defRPr>
            </a:lvl1pPr>
            <a:lvl2pPr marL="5191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448"/>
              </a:buClr>
              <a:buSzPct val="65000"/>
              <a:buFont typeface="Wingdings" pitchFamily="2" charset="2"/>
              <a:buChar char="n"/>
              <a:defRPr sz="2000"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2pPr>
            <a:lvl3pPr marL="8620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3pPr>
            <a:lvl4pPr marL="12049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4pPr>
            <a:lvl5pPr marL="1485900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5pPr>
            <a:lvl6pPr marL="19431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4003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28575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3147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201568" indent="-201568" defTabSz="1007943">
              <a:lnSpc>
                <a:spcPct val="100000"/>
              </a:lnSpc>
              <a:spcBef>
                <a:spcPts val="1652"/>
              </a:spcBef>
            </a:pPr>
            <a:r>
              <a:rPr lang="en-US" dirty="0"/>
              <a:t> Goals:</a:t>
            </a:r>
          </a:p>
          <a:p>
            <a:pPr marL="755879" lvl="1" indent="-377940" defTabSz="1007943">
              <a:lnSpc>
                <a:spcPct val="100000"/>
              </a:lnSpc>
              <a:spcBef>
                <a:spcPts val="1652"/>
              </a:spcBef>
              <a:buFont typeface="+mj-lt"/>
              <a:buAutoNum type="arabicPeriod"/>
            </a:pPr>
            <a:r>
              <a:rPr lang="en-US" b="1" dirty="0"/>
              <a:t>Coordinated Modeling</a:t>
            </a:r>
            <a:r>
              <a:rPr lang="en-US" dirty="0"/>
              <a:t>: The interface supports the modeling of </a:t>
            </a:r>
            <a:r>
              <a:rPr lang="en-US" i="1" dirty="0">
                <a:solidFill>
                  <a:srgbClr val="3366FF"/>
                </a:solidFill>
              </a:rPr>
              <a:t>different physical phenomena</a:t>
            </a:r>
            <a:r>
              <a:rPr lang="en-US" dirty="0"/>
              <a:t> in </a:t>
            </a:r>
            <a:r>
              <a:rPr lang="en-US" i="1" dirty="0">
                <a:solidFill>
                  <a:srgbClr val="3366FF"/>
                </a:solidFill>
              </a:rPr>
              <a:t>the same domain of analysis</a:t>
            </a:r>
            <a:r>
              <a:rPr lang="en-US" dirty="0"/>
              <a:t> by capturing their </a:t>
            </a:r>
            <a:r>
              <a:rPr lang="en-US" i="1" dirty="0">
                <a:solidFill>
                  <a:srgbClr val="3366FF"/>
                </a:solidFill>
              </a:rPr>
              <a:t>interactions</a:t>
            </a:r>
            <a:r>
              <a:rPr lang="en-US" dirty="0"/>
              <a:t>; vs. trace-driven offline analysis</a:t>
            </a:r>
          </a:p>
          <a:p>
            <a:pPr marL="755879" lvl="1" indent="-377940" defTabSz="1007943">
              <a:lnSpc>
                <a:spcPct val="100000"/>
              </a:lnSpc>
              <a:spcBef>
                <a:spcPts val="1652"/>
              </a:spcBef>
              <a:buFont typeface="+mj-lt"/>
              <a:buAutoNum type="arabicPeriod"/>
            </a:pPr>
            <a:r>
              <a:rPr lang="en-US" b="1" dirty="0"/>
              <a:t>Standardization</a:t>
            </a:r>
            <a:r>
              <a:rPr lang="en-US" dirty="0"/>
              <a:t>: </a:t>
            </a:r>
            <a:r>
              <a:rPr lang="en-US" i="1" dirty="0">
                <a:solidFill>
                  <a:srgbClr val="3366FF"/>
                </a:solidFill>
              </a:rPr>
              <a:t>Different tools</a:t>
            </a:r>
            <a:r>
              <a:rPr lang="en-US" dirty="0"/>
              <a:t> are integrated in the compatible way.</a:t>
            </a:r>
          </a:p>
          <a:p>
            <a:pPr lvl="2" defTabSz="1007943">
              <a:lnSpc>
                <a:spcPct val="100000"/>
              </a:lnSpc>
              <a:spcBef>
                <a:spcPts val="882"/>
              </a:spcBef>
            </a:pPr>
            <a:r>
              <a:rPr lang="en-US" i="1" dirty="0">
                <a:solidFill>
                  <a:srgbClr val="3366FF"/>
                </a:solidFill>
              </a:rPr>
              <a:t>Data definition</a:t>
            </a:r>
            <a:r>
              <a:rPr lang="en-US" dirty="0"/>
              <a:t> is required for common, shared data.</a:t>
            </a:r>
          </a:p>
          <a:p>
            <a:pPr lvl="2" defTabSz="1007943">
              <a:lnSpc>
                <a:spcPct val="100000"/>
              </a:lnSpc>
              <a:spcBef>
                <a:spcPts val="882"/>
              </a:spcBef>
            </a:pPr>
            <a:r>
              <a:rPr lang="en-US" i="1" dirty="0">
                <a:solidFill>
                  <a:srgbClr val="3366FF"/>
                </a:solidFill>
              </a:rPr>
              <a:t>Different tools of the same data</a:t>
            </a:r>
            <a:r>
              <a:rPr lang="en-US" dirty="0"/>
              <a:t> type can used in the identical way.</a:t>
            </a:r>
          </a:p>
          <a:p>
            <a:pPr marL="755879" lvl="1" indent="-377940" defTabSz="1007943">
              <a:lnSpc>
                <a:spcPct val="100000"/>
              </a:lnSpc>
              <a:spcBef>
                <a:spcPts val="1652"/>
              </a:spcBef>
              <a:buFont typeface="+mj-lt"/>
              <a:buAutoNum type="arabicPeriod"/>
            </a:pPr>
            <a:r>
              <a:rPr lang="en-US" b="1" dirty="0"/>
              <a:t>Configurable Interface</a:t>
            </a:r>
            <a:r>
              <a:rPr lang="en-US" dirty="0"/>
              <a:t>: Due to the integration of different tools, there must be </a:t>
            </a:r>
            <a:r>
              <a:rPr lang="en-US" i="1" dirty="0">
                <a:solidFill>
                  <a:srgbClr val="3366FF"/>
                </a:solidFill>
              </a:rPr>
              <a:t>a method to represent the different levels of processor components</a:t>
            </a:r>
            <a:r>
              <a:rPr lang="en-US" dirty="0"/>
              <a:t>. </a:t>
            </a:r>
          </a:p>
          <a:p>
            <a:pPr lvl="2" defTabSz="1007943">
              <a:lnSpc>
                <a:spcPct val="100000"/>
              </a:lnSpc>
              <a:spcBef>
                <a:spcPts val="882"/>
              </a:spcBef>
            </a:pPr>
            <a:r>
              <a:rPr lang="en-US" dirty="0"/>
              <a:t>Package | Floor-planning | Architecture/Circuit-level Blocks  </a:t>
            </a:r>
            <a:endParaRPr lang="en-US" sz="1100" dirty="0"/>
          </a:p>
          <a:p>
            <a:pPr marL="755879" lvl="1" indent="-377940" defTabSz="1007943">
              <a:lnSpc>
                <a:spcPct val="100000"/>
              </a:lnSpc>
              <a:spcBef>
                <a:spcPts val="1652"/>
              </a:spcBef>
              <a:buFont typeface="+mj-lt"/>
              <a:buAutoNum type="arabicPeriod"/>
            </a:pPr>
            <a:r>
              <a:rPr lang="en-US" b="1" dirty="0"/>
              <a:t>Data Synchronization:</a:t>
            </a:r>
            <a:r>
              <a:rPr lang="en-US" dirty="0"/>
              <a:t> </a:t>
            </a:r>
            <a:r>
              <a:rPr lang="en-US" i="1" dirty="0">
                <a:solidFill>
                  <a:srgbClr val="3366FF"/>
                </a:solidFill>
              </a:rPr>
              <a:t>Data are shared</a:t>
            </a:r>
            <a:r>
              <a:rPr lang="en-US" dirty="0"/>
              <a:t> between multiple tools.</a:t>
            </a:r>
            <a:endParaRPr lang="en-US" b="1" dirty="0"/>
          </a:p>
          <a:p>
            <a:pPr marL="755879" lvl="1" indent="-377940" defTabSz="1007943">
              <a:lnSpc>
                <a:spcPct val="100000"/>
              </a:lnSpc>
              <a:spcBef>
                <a:spcPts val="1652"/>
              </a:spcBef>
              <a:buFont typeface="+mj-lt"/>
              <a:buAutoNum type="arabicPeriod"/>
            </a:pPr>
            <a:r>
              <a:rPr lang="en-US" b="1" dirty="0"/>
              <a:t>User Interface</a:t>
            </a:r>
            <a:r>
              <a:rPr lang="en-US" dirty="0"/>
              <a:t>: User API is provided to trigger the calculation.</a:t>
            </a:r>
          </a:p>
          <a:p>
            <a:pPr lvl="2" defTabSz="1007943">
              <a:lnSpc>
                <a:spcPct val="100000"/>
              </a:lnSpc>
              <a:spcBef>
                <a:spcPts val="882"/>
              </a:spcBef>
            </a:pPr>
            <a:r>
              <a:rPr lang="en-US" dirty="0"/>
              <a:t>The interface handles the</a:t>
            </a:r>
            <a:r>
              <a:rPr lang="en-US" i="1" dirty="0">
                <a:solidFill>
                  <a:srgbClr val="3366FF"/>
                </a:solidFill>
              </a:rPr>
              <a:t> data synchronization </a:t>
            </a:r>
            <a:r>
              <a:rPr lang="en-US" dirty="0"/>
              <a:t>and </a:t>
            </a:r>
            <a:r>
              <a:rPr lang="en-US" i="1" dirty="0">
                <a:solidFill>
                  <a:srgbClr val="3366FF"/>
                </a:solidFill>
              </a:rPr>
              <a:t>interactions</a:t>
            </a:r>
            <a:r>
              <a:rPr lang="en-US" dirty="0"/>
              <a:t>.</a:t>
            </a:r>
          </a:p>
          <a:p>
            <a:pPr defTabSz="1007943">
              <a:lnSpc>
                <a:spcPct val="100000"/>
              </a:lnSpc>
              <a:spcBef>
                <a:spcPts val="882"/>
              </a:spcBef>
            </a:pPr>
            <a:r>
              <a:rPr lang="en-US" dirty="0"/>
              <a:t> We introduce the </a:t>
            </a:r>
            <a:r>
              <a:rPr lang="en-US" b="1" dirty="0">
                <a:solidFill>
                  <a:srgbClr val="FF0000"/>
                </a:solidFill>
              </a:rPr>
              <a:t>Energy </a:t>
            </a:r>
            <a:r>
              <a:rPr lang="en-US" b="1" dirty="0" err="1">
                <a:solidFill>
                  <a:srgbClr val="FF0000"/>
                </a:solidFill>
              </a:rPr>
              <a:t>Introspector</a:t>
            </a:r>
            <a:r>
              <a:rPr lang="en-US" b="1" dirty="0">
                <a:solidFill>
                  <a:srgbClr val="FF0000"/>
                </a:solidFill>
              </a:rPr>
              <a:t> (EI)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interface.</a:t>
            </a:r>
          </a:p>
          <a:p>
            <a:pPr lvl="2" defTabSz="1007943">
              <a:lnSpc>
                <a:spcPct val="100000"/>
              </a:lnSpc>
              <a:spcBef>
                <a:spcPts val="882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22" y="2519893"/>
            <a:ext cx="9373581" cy="2015913"/>
          </a:xfrm>
        </p:spPr>
        <p:txBody>
          <a:bodyPr/>
          <a:lstStyle/>
          <a:p>
            <a:pPr algn="ctr"/>
            <a:r>
              <a:rPr lang="en-US" dirty="0" smtClean="0"/>
              <a:t>COORDINATED MODELING:</a:t>
            </a:r>
            <a:br>
              <a:rPr lang="en-US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i="1" kern="1200" dirty="0">
                <a:solidFill>
                  <a:srgbClr val="3366FF"/>
                </a:solidFill>
                <a:latin typeface="Tahoma" pitchFamily="34" charset="0"/>
                <a:cs typeface="+mn-cs"/>
              </a:rPr>
              <a:t>Multiple physical phenomena</a:t>
            </a:r>
            <a:r>
              <a:rPr lang="en-US" sz="2000" i="1" kern="1200" dirty="0">
                <a:latin typeface="Tahoma" pitchFamily="34" charset="0"/>
                <a:cs typeface="+mn-cs"/>
              </a:rPr>
              <a:t> modeled in the </a:t>
            </a:r>
            <a:r>
              <a:rPr lang="en-US" sz="2000" i="1" kern="1200" dirty="0">
                <a:solidFill>
                  <a:srgbClr val="3366FF"/>
                </a:solidFill>
                <a:latin typeface="Tahoma" pitchFamily="34" charset="0"/>
                <a:cs typeface="+mn-cs"/>
              </a:rPr>
              <a:t>same domain of analysis</a:t>
            </a:r>
            <a:r>
              <a:rPr lang="en-US" sz="2000" i="1" kern="1200" dirty="0">
                <a:latin typeface="Tahoma" pitchFamily="34" charset="0"/>
                <a:cs typeface="+mn-cs"/>
              </a:rPr>
              <a:t>&gt;</a:t>
            </a:r>
            <a:endParaRPr lang="en-US" sz="2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515341" y="7298937"/>
            <a:ext cx="427026" cy="234490"/>
          </a:xfrm>
        </p:spPr>
        <p:txBody>
          <a:bodyPr/>
          <a:lstStyle/>
          <a:p>
            <a:fld id="{749B7D15-C262-4ED0-9E5E-CF4A35BB834D}" type="slidenum">
              <a:rPr lang="en-US" smtClean="0">
                <a:solidFill>
                  <a:srgbClr val="E5FFFF"/>
                </a:solidFill>
              </a:rPr>
              <a:pPr/>
              <a:t>6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63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24" y="246740"/>
            <a:ext cx="9373581" cy="1044705"/>
          </a:xfrm>
          <a:effectLst/>
        </p:spPr>
        <p:txBody>
          <a:bodyPr/>
          <a:lstStyle/>
          <a:p>
            <a:r>
              <a:rPr lang="en-US" dirty="0" smtClean="0"/>
              <a:t>Energy | Power Modeling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515341" y="7298937"/>
            <a:ext cx="427026" cy="234490"/>
          </a:xfrm>
          <a:effectLst/>
        </p:spPr>
        <p:txBody>
          <a:bodyPr/>
          <a:lstStyle/>
          <a:p>
            <a:fld id="{749B7D15-C262-4ED0-9E5E-CF4A35BB834D}" type="slidenum">
              <a:rPr lang="en-US" smtClean="0">
                <a:solidFill>
                  <a:srgbClr val="E5FFFF"/>
                </a:solidFill>
              </a:rPr>
              <a:pPr/>
              <a:t>7</a:t>
            </a:fld>
            <a:endParaRPr lang="en-US">
              <a:solidFill>
                <a:srgbClr val="E5FFFF"/>
              </a:solidFill>
            </a:endParaRPr>
          </a:p>
        </p:txBody>
      </p:sp>
      <p:sp>
        <p:nvSpPr>
          <p:cNvPr id="171" name="Content Placeholder 4"/>
          <p:cNvSpPr txBox="1">
            <a:spLocks/>
          </p:cNvSpPr>
          <p:nvPr/>
        </p:nvSpPr>
        <p:spPr>
          <a:xfrm>
            <a:off x="420026" y="1259947"/>
            <a:ext cx="9408583" cy="5795751"/>
          </a:xfrm>
          <a:prstGeom prst="rect">
            <a:avLst/>
          </a:prstGeom>
          <a:effectLst/>
        </p:spPr>
        <p:txBody>
          <a:bodyPr lIns="100783" tIns="50392" rIns="100783" bIns="50392"/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 sz="2400">
                <a:solidFill>
                  <a:srgbClr val="080808"/>
                </a:solidFill>
                <a:effectLst/>
                <a:latin typeface="+mn-lt"/>
                <a:ea typeface="ＭＳ Ｐゴシック" charset="-128"/>
                <a:cs typeface="+mn-cs"/>
              </a:defRPr>
            </a:lvl1pPr>
            <a:lvl2pPr marL="5191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448"/>
              </a:buClr>
              <a:buSzPct val="65000"/>
              <a:buFont typeface="Wingdings" pitchFamily="2" charset="2"/>
              <a:buChar char="n"/>
              <a:defRPr sz="2000"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2pPr>
            <a:lvl3pPr marL="8620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3pPr>
            <a:lvl4pPr marL="12049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4pPr>
            <a:lvl5pPr marL="1485900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5pPr>
            <a:lvl6pPr marL="19431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4003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28575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3147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201568" indent="-201568" defTabSz="1007943">
              <a:lnSpc>
                <a:spcPct val="100000"/>
              </a:lnSpc>
              <a:spcBef>
                <a:spcPts val="1652"/>
              </a:spcBef>
            </a:pPr>
            <a:r>
              <a:rPr lang="en-US" dirty="0"/>
              <a:t> Energy (or power) is characterized </a:t>
            </a:r>
            <a:r>
              <a:rPr lang="en-US" dirty="0" err="1"/>
              <a:t>w.r.t</a:t>
            </a:r>
            <a:r>
              <a:rPr lang="en-US" dirty="0"/>
              <a:t>. </a:t>
            </a:r>
            <a:r>
              <a:rPr lang="en-US" i="1" dirty="0">
                <a:solidFill>
                  <a:srgbClr val="3366FF"/>
                </a:solidFill>
              </a:rPr>
              <a:t>architectural activities</a:t>
            </a:r>
            <a:r>
              <a:rPr lang="en-US" dirty="0"/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56047" y="1900418"/>
            <a:ext cx="9090064" cy="4976852"/>
            <a:chOff x="685800" y="1752600"/>
            <a:chExt cx="8245475" cy="4514910"/>
          </a:xfrm>
        </p:grpSpPr>
        <p:sp>
          <p:nvSpPr>
            <p:cNvPr id="160" name="Rectangle 159"/>
            <p:cNvSpPr/>
            <p:nvPr/>
          </p:nvSpPr>
          <p:spPr>
            <a:xfrm>
              <a:off x="948927" y="1752600"/>
              <a:ext cx="1981200" cy="1066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16161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sz="1700" dirty="0">
                  <a:solidFill>
                    <a:srgbClr val="DADADA">
                      <a:lumMod val="10000"/>
                    </a:srgbClr>
                  </a:solidFill>
                  <a:latin typeface="Calibri"/>
                  <a:cs typeface="Calibri"/>
                </a:rPr>
                <a:t>Architecture</a:t>
              </a:r>
            </a:p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sz="1700" dirty="0">
                  <a:solidFill>
                    <a:srgbClr val="DADADA">
                      <a:lumMod val="10000"/>
                    </a:srgbClr>
                  </a:solidFill>
                  <a:latin typeface="Calibri"/>
                  <a:cs typeface="Calibri"/>
                </a:rPr>
                <a:t>Component</a:t>
              </a:r>
            </a:p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sz="1700" dirty="0">
                  <a:solidFill>
                    <a:srgbClr val="DADADA">
                      <a:lumMod val="10000"/>
                    </a:srgbClr>
                  </a:solidFill>
                  <a:latin typeface="Calibri"/>
                  <a:cs typeface="Calibri"/>
                </a:rPr>
                <a:t>(e.g., Data Cache)</a:t>
              </a:r>
            </a:p>
          </p:txBody>
        </p:sp>
        <p:cxnSp>
          <p:nvCxnSpPr>
            <p:cNvPr id="162" name="Straight Arrow Connector 161"/>
            <p:cNvCxnSpPr>
              <a:stCxn id="160" idx="2"/>
            </p:cNvCxnSpPr>
            <p:nvPr/>
          </p:nvCxnSpPr>
          <p:spPr>
            <a:xfrm>
              <a:off x="1939527" y="2819400"/>
              <a:ext cx="0" cy="685800"/>
            </a:xfrm>
            <a:prstGeom prst="straightConnector1">
              <a:avLst/>
            </a:prstGeom>
            <a:ln>
              <a:solidFill>
                <a:srgbClr val="16161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884981" y="3505200"/>
              <a:ext cx="2010620" cy="795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1007943" eaLnBrk="0">
                <a:lnSpc>
                  <a:spcPct val="100000"/>
                </a:lnSpc>
                <a:buClrTx/>
                <a:buSzTx/>
              </a:pPr>
              <a:r>
                <a:rPr lang="en-US" sz="1700" dirty="0">
                  <a:solidFill>
                    <a:srgbClr val="161616"/>
                  </a:solidFill>
                  <a:latin typeface="Tahoma" pitchFamily="34" charset="0"/>
                  <a:ea typeface="ＭＳ Ｐゴシック" charset="-128"/>
                </a:rPr>
                <a:t>(Read Counts = 100)</a:t>
              </a:r>
            </a:p>
            <a:p>
              <a:pPr algn="r" defTabSz="1007943" eaLnBrk="0">
                <a:lnSpc>
                  <a:spcPct val="100000"/>
                </a:lnSpc>
                <a:buClrTx/>
                <a:buSzTx/>
              </a:pPr>
              <a:r>
                <a:rPr lang="en-US" sz="1700" dirty="0">
                  <a:solidFill>
                    <a:srgbClr val="161616"/>
                  </a:solidFill>
                  <a:latin typeface="Tahoma" pitchFamily="34" charset="0"/>
                  <a:ea typeface="ＭＳ Ｐゴシック" charset="-128"/>
                </a:rPr>
                <a:t>(Write Counts = 50)</a:t>
              </a:r>
            </a:p>
            <a:p>
              <a:pPr algn="r" defTabSz="1007943" eaLnBrk="0">
                <a:lnSpc>
                  <a:spcPct val="100000"/>
                </a:lnSpc>
                <a:buClrTx/>
                <a:buSzTx/>
              </a:pPr>
              <a:r>
                <a:rPr lang="en-US" sz="1700" dirty="0">
                  <a:solidFill>
                    <a:srgbClr val="161616"/>
                  </a:solidFill>
                  <a:latin typeface="Tahoma" pitchFamily="34" charset="0"/>
                  <a:ea typeface="ＭＳ Ｐゴシック" charset="-128"/>
                </a:rPr>
                <a:t>(Miss counts = 20)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907777" y="2955925"/>
              <a:ext cx="220702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sz="1700" i="1" dirty="0">
                  <a:solidFill>
                    <a:srgbClr val="161616"/>
                  </a:solidFill>
                  <a:latin typeface="Tahoma" pitchFamily="34" charset="0"/>
                  <a:ea typeface="ＭＳ Ｐゴシック" charset="-128"/>
                </a:rPr>
                <a:t>Architecture Simulation</a:t>
              </a: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948927" y="4495800"/>
              <a:ext cx="1981200" cy="76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4">
                  <a:lumMod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sz="1700" dirty="0">
                  <a:solidFill>
                    <a:srgbClr val="161616"/>
                  </a:solidFill>
                  <a:latin typeface="Calibri"/>
                  <a:cs typeface="Calibri"/>
                </a:rPr>
                <a:t>Power Modeling Tool</a:t>
              </a:r>
            </a:p>
          </p:txBody>
        </p:sp>
        <p:cxnSp>
          <p:nvCxnSpPr>
            <p:cNvPr id="180" name="Straight Arrow Connector 179"/>
            <p:cNvCxnSpPr>
              <a:endCxn id="179" idx="2"/>
            </p:cNvCxnSpPr>
            <p:nvPr/>
          </p:nvCxnSpPr>
          <p:spPr>
            <a:xfrm flipV="1">
              <a:off x="1905001" y="5257800"/>
              <a:ext cx="0" cy="381000"/>
            </a:xfrm>
            <a:prstGeom prst="straightConnector1">
              <a:avLst/>
            </a:prstGeom>
            <a:ln>
              <a:solidFill>
                <a:srgbClr val="4C4C4C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685800" y="5562600"/>
              <a:ext cx="2503408" cy="55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sz="1700" i="1" dirty="0">
                  <a:solidFill>
                    <a:srgbClr val="4C4C4C"/>
                  </a:solidFill>
                  <a:latin typeface="Tahoma" pitchFamily="34" charset="0"/>
                  <a:ea typeface="ＭＳ Ｐゴシック" charset="-128"/>
                </a:rPr>
                <a:t>Architecture Configuration</a:t>
              </a:r>
            </a:p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sz="1700" i="1" dirty="0">
                  <a:solidFill>
                    <a:srgbClr val="4C4C4C"/>
                  </a:solidFill>
                  <a:latin typeface="Tahoma" pitchFamily="34" charset="0"/>
                  <a:ea typeface="ＭＳ Ｐゴシック" charset="-128"/>
                </a:rPr>
                <a:t>Physical Configuration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743200" y="3505200"/>
              <a:ext cx="352105" cy="795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007943" eaLnBrk="0">
                <a:lnSpc>
                  <a:spcPct val="100000"/>
                </a:lnSpc>
                <a:buClrTx/>
                <a:buSzTx/>
              </a:pPr>
              <a:r>
                <a:rPr lang="en-US" sz="1700" dirty="0">
                  <a:solidFill>
                    <a:srgbClr val="161616"/>
                  </a:solidFill>
                  <a:latin typeface="Tahoma" pitchFamily="34" charset="0"/>
                  <a:ea typeface="ＭＳ Ｐゴシック" charset="-128"/>
                </a:rPr>
                <a:t>X</a:t>
              </a:r>
            </a:p>
            <a:p>
              <a:pPr algn="r" defTabSz="1007943" eaLnBrk="0">
                <a:lnSpc>
                  <a:spcPct val="100000"/>
                </a:lnSpc>
                <a:buClrTx/>
                <a:buSzTx/>
              </a:pPr>
              <a:r>
                <a:rPr lang="en-US" sz="1700" dirty="0">
                  <a:solidFill>
                    <a:srgbClr val="161616"/>
                  </a:solidFill>
                  <a:latin typeface="Tahoma" pitchFamily="34" charset="0"/>
                  <a:ea typeface="ＭＳ Ｐゴシック" charset="-128"/>
                </a:rPr>
                <a:t>X</a:t>
              </a:r>
            </a:p>
            <a:p>
              <a:pPr algn="r" defTabSz="1007943" eaLnBrk="0">
                <a:lnSpc>
                  <a:spcPct val="100000"/>
                </a:lnSpc>
                <a:buClrTx/>
                <a:buSzTx/>
              </a:pPr>
              <a:r>
                <a:rPr lang="en-US" sz="1700" dirty="0">
                  <a:solidFill>
                    <a:srgbClr val="161616"/>
                  </a:solidFill>
                  <a:latin typeface="Tahoma" pitchFamily="34" charset="0"/>
                  <a:ea typeface="ＭＳ Ｐゴシック" charset="-128"/>
                </a:rPr>
                <a:t>X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999030" y="3505200"/>
              <a:ext cx="2442535" cy="795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sz="1700" dirty="0">
                  <a:solidFill>
                    <a:srgbClr val="161616"/>
                  </a:solidFill>
                  <a:latin typeface="Tahoma" pitchFamily="34" charset="0"/>
                  <a:ea typeface="ＭＳ Ｐゴシック" charset="-128"/>
                </a:rPr>
                <a:t>(Per-read Energy = 10pJ)</a:t>
              </a:r>
            </a:p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sz="1700" dirty="0">
                  <a:solidFill>
                    <a:srgbClr val="161616"/>
                  </a:solidFill>
                  <a:latin typeface="Tahoma" pitchFamily="34" charset="0"/>
                  <a:ea typeface="ＭＳ Ｐゴシック" charset="-128"/>
                </a:rPr>
                <a:t>(Per-write Energy = 15pJ)</a:t>
              </a:r>
            </a:p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sz="1700" dirty="0">
                  <a:solidFill>
                    <a:srgbClr val="161616"/>
                  </a:solidFill>
                  <a:latin typeface="Tahoma" pitchFamily="34" charset="0"/>
                  <a:ea typeface="ＭＳ Ｐゴシック" charset="-128"/>
                </a:rPr>
                <a:t>(Tag-read Energy = 3pJ)</a:t>
              </a:r>
            </a:p>
          </p:txBody>
        </p:sp>
        <p:cxnSp>
          <p:nvCxnSpPr>
            <p:cNvPr id="189" name="Elbow Connector 188"/>
            <p:cNvCxnSpPr/>
            <p:nvPr/>
          </p:nvCxnSpPr>
          <p:spPr bwMode="auto">
            <a:xfrm flipV="1">
              <a:off x="2971800" y="4267200"/>
              <a:ext cx="990600" cy="381000"/>
            </a:xfrm>
            <a:prstGeom prst="bentConnector3">
              <a:avLst>
                <a:gd name="adj1" fmla="val 99679"/>
              </a:avLst>
            </a:prstGeom>
            <a:noFill/>
            <a:ln w="1905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92" name="TextBox 191"/>
            <p:cNvSpPr txBox="1"/>
            <p:nvPr/>
          </p:nvSpPr>
          <p:spPr>
            <a:xfrm>
              <a:off x="2940050" y="4686985"/>
              <a:ext cx="1074843" cy="321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sz="1700" i="1" dirty="0">
                  <a:solidFill>
                    <a:srgbClr val="161616"/>
                  </a:solidFill>
                  <a:latin typeface="Tahoma" pitchFamily="34" charset="0"/>
                  <a:ea typeface="ＭＳ Ｐゴシック" charset="-128"/>
                </a:rPr>
                <a:t>Estimation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362575" y="3505200"/>
              <a:ext cx="1266825" cy="795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sz="1700" dirty="0">
                  <a:solidFill>
                    <a:srgbClr val="161616"/>
                  </a:solidFill>
                  <a:latin typeface="Tahoma" pitchFamily="34" charset="0"/>
                  <a:ea typeface="ＭＳ Ｐゴシック" charset="-128"/>
                </a:rPr>
                <a:t>= 1nJ </a:t>
              </a:r>
            </a:p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sz="1700" dirty="0">
                  <a:solidFill>
                    <a:srgbClr val="161616"/>
                  </a:solidFill>
                  <a:latin typeface="Tahoma" pitchFamily="34" charset="0"/>
                  <a:ea typeface="ＭＳ Ｐゴシック" charset="-128"/>
                </a:rPr>
                <a:t>= 0.75nJ</a:t>
              </a:r>
            </a:p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sz="1700" dirty="0">
                  <a:solidFill>
                    <a:srgbClr val="161616"/>
                  </a:solidFill>
                  <a:latin typeface="Tahoma" pitchFamily="34" charset="0"/>
                  <a:ea typeface="ＭＳ Ｐゴシック" charset="-128"/>
                </a:rPr>
                <a:t>=0.06nJ</a:t>
              </a:r>
            </a:p>
          </p:txBody>
        </p:sp>
        <p:cxnSp>
          <p:nvCxnSpPr>
            <p:cNvPr id="195" name="Straight Arrow Connector 194"/>
            <p:cNvCxnSpPr/>
            <p:nvPr/>
          </p:nvCxnSpPr>
          <p:spPr>
            <a:xfrm>
              <a:off x="5378450" y="4311650"/>
              <a:ext cx="1005567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196" name="TextBox 195"/>
            <p:cNvSpPr txBox="1"/>
            <p:nvPr/>
          </p:nvSpPr>
          <p:spPr>
            <a:xfrm>
              <a:off x="4187825" y="4283075"/>
              <a:ext cx="224155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sz="1700" dirty="0">
                  <a:solidFill>
                    <a:srgbClr val="161616"/>
                  </a:solidFill>
                  <a:latin typeface="Tahoma" pitchFamily="34" charset="0"/>
                  <a:ea typeface="ＭＳ Ｐゴシック" charset="-128"/>
                </a:rPr>
                <a:t>(Total Energy = 1.81nJ)</a:t>
              </a:r>
            </a:p>
          </p:txBody>
        </p:sp>
        <p:cxnSp>
          <p:nvCxnSpPr>
            <p:cNvPr id="198" name="Elbow Connector 197"/>
            <p:cNvCxnSpPr/>
            <p:nvPr/>
          </p:nvCxnSpPr>
          <p:spPr bwMode="auto">
            <a:xfrm>
              <a:off x="2971799" y="2438400"/>
              <a:ext cx="3962401" cy="1828800"/>
            </a:xfrm>
            <a:prstGeom prst="bentConnector3">
              <a:avLst>
                <a:gd name="adj1" fmla="val 100080"/>
              </a:avLst>
            </a:prstGeom>
            <a:noFill/>
            <a:ln w="1905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2" name="TextBox 201"/>
            <p:cNvSpPr txBox="1"/>
            <p:nvPr/>
          </p:nvSpPr>
          <p:spPr>
            <a:xfrm>
              <a:off x="6248400" y="4283075"/>
              <a:ext cx="2590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sz="1700" dirty="0">
                  <a:solidFill>
                    <a:srgbClr val="161616"/>
                  </a:solidFill>
                  <a:latin typeface="Tahoma" pitchFamily="34" charset="0"/>
                  <a:ea typeface="ＭＳ Ｐゴシック" charset="-128"/>
                </a:rPr>
                <a:t>/ (Period = 1ns) = 1.81W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5245100" y="2419350"/>
              <a:ext cx="173025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sz="1700" i="1" dirty="0">
                  <a:solidFill>
                    <a:srgbClr val="161616"/>
                  </a:solidFill>
                  <a:latin typeface="Tahoma" pitchFamily="34" charset="0"/>
                  <a:ea typeface="ＭＳ Ｐゴシック" charset="-128"/>
                </a:rPr>
                <a:t>Sampling Interval</a:t>
              </a:r>
            </a:p>
          </p:txBody>
        </p:sp>
        <p:cxnSp>
          <p:nvCxnSpPr>
            <p:cNvPr id="210" name="Straight Arrow Connector 209"/>
            <p:cNvCxnSpPr/>
            <p:nvPr/>
          </p:nvCxnSpPr>
          <p:spPr>
            <a:xfrm>
              <a:off x="2971801" y="5105400"/>
              <a:ext cx="3276599" cy="0"/>
            </a:xfrm>
            <a:prstGeom prst="straightConnector1">
              <a:avLst/>
            </a:prstGeom>
            <a:ln>
              <a:solidFill>
                <a:srgbClr val="16161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/>
            <p:cNvSpPr txBox="1"/>
            <p:nvPr/>
          </p:nvSpPr>
          <p:spPr>
            <a:xfrm>
              <a:off x="6340475" y="4908550"/>
              <a:ext cx="2590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sz="1700" dirty="0">
                  <a:solidFill>
                    <a:srgbClr val="161616"/>
                  </a:solidFill>
                  <a:latin typeface="Tahoma" pitchFamily="34" charset="0"/>
                  <a:ea typeface="ＭＳ Ｐゴシック" charset="-128"/>
                </a:rPr>
                <a:t>Leakage Power = 0.95W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8016875" y="4598085"/>
              <a:ext cx="44132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sz="1700" dirty="0">
                  <a:solidFill>
                    <a:srgbClr val="161616"/>
                  </a:solidFill>
                  <a:latin typeface="Tahoma" pitchFamily="34" charset="0"/>
                  <a:ea typeface="ＭＳ Ｐゴシック" charset="-128"/>
                </a:rPr>
                <a:t>+</a:t>
              </a:r>
            </a:p>
          </p:txBody>
        </p:sp>
        <p:cxnSp>
          <p:nvCxnSpPr>
            <p:cNvPr id="217" name="Straight Arrow Connector 216"/>
            <p:cNvCxnSpPr/>
            <p:nvPr/>
          </p:nvCxnSpPr>
          <p:spPr>
            <a:xfrm>
              <a:off x="7696200" y="5257800"/>
              <a:ext cx="1005567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218" name="TextBox 217"/>
            <p:cNvSpPr txBox="1"/>
            <p:nvPr/>
          </p:nvSpPr>
          <p:spPr>
            <a:xfrm>
              <a:off x="6083300" y="5257800"/>
              <a:ext cx="262255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sz="1700" dirty="0">
                  <a:solidFill>
                    <a:srgbClr val="161616"/>
                  </a:solidFill>
                  <a:latin typeface="Tahoma" pitchFamily="34" charset="0"/>
                  <a:ea typeface="ＭＳ Ｐゴシック" charset="-128"/>
                </a:rPr>
                <a:t>Component Power = 2.76W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4038600" y="5867400"/>
              <a:ext cx="487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sz="2200" dirty="0">
                  <a:solidFill>
                    <a:srgbClr val="161616"/>
                  </a:solidFill>
                  <a:latin typeface="Tahoma" pitchFamily="34" charset="0"/>
                  <a:ea typeface="ＭＳ Ｐゴシック" charset="-128"/>
                </a:rPr>
                <a:t>Processor Power = ∑ (Component Power)</a:t>
              </a:r>
            </a:p>
          </p:txBody>
        </p:sp>
      </p:grpSp>
      <p:sp>
        <p:nvSpPr>
          <p:cNvPr id="220" name="TextBox 219"/>
          <p:cNvSpPr txBox="1"/>
          <p:nvPr/>
        </p:nvSpPr>
        <p:spPr>
          <a:xfrm>
            <a:off x="31502" y="6951458"/>
            <a:ext cx="5712354" cy="363388"/>
          </a:xfrm>
          <a:prstGeom prst="rect">
            <a:avLst/>
          </a:prstGeom>
          <a:noFill/>
        </p:spPr>
        <p:txBody>
          <a:bodyPr wrap="square" lIns="100783" tIns="50392" rIns="100783" bIns="50392" rtlCol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700" i="1" dirty="0">
                <a:solidFill>
                  <a:srgbClr val="DADADA">
                    <a:lumMod val="50000"/>
                  </a:srgbClr>
                </a:solidFill>
                <a:latin typeface="Tahoma" pitchFamily="34" charset="0"/>
                <a:ea typeface="ＭＳ Ｐゴシック" charset="-128"/>
              </a:rPr>
              <a:t>* Numbers are randomly chosen to show an example.</a:t>
            </a:r>
          </a:p>
        </p:txBody>
      </p:sp>
    </p:spTree>
    <p:extLst>
      <p:ext uri="{BB962C8B-B14F-4D97-AF65-F5344CB8AC3E}">
        <p14:creationId xmlns:p14="http://schemas.microsoft.com/office/powerpoint/2010/main" val="979756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168" y="5879747"/>
            <a:ext cx="3206199" cy="10499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64" y="2502393"/>
            <a:ext cx="7434461" cy="22259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24" y="246740"/>
            <a:ext cx="9373581" cy="1044705"/>
          </a:xfrm>
          <a:effectLst/>
        </p:spPr>
        <p:txBody>
          <a:bodyPr/>
          <a:lstStyle/>
          <a:p>
            <a:r>
              <a:rPr lang="en-US" dirty="0" smtClean="0"/>
              <a:t>Thermal Modeling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515341" y="7298937"/>
            <a:ext cx="427026" cy="234490"/>
          </a:xfrm>
          <a:effectLst/>
        </p:spPr>
        <p:txBody>
          <a:bodyPr/>
          <a:lstStyle/>
          <a:p>
            <a:fld id="{749B7D15-C262-4ED0-9E5E-CF4A35BB834D}" type="slidenum">
              <a:rPr lang="en-US" smtClean="0">
                <a:solidFill>
                  <a:srgbClr val="E5FFFF"/>
                </a:solidFill>
              </a:rPr>
              <a:pPr/>
              <a:t>8</a:t>
            </a:fld>
            <a:endParaRPr lang="en-US">
              <a:solidFill>
                <a:srgbClr val="E5FFFF"/>
              </a:solidFill>
            </a:endParaRPr>
          </a:p>
        </p:txBody>
      </p:sp>
      <p:sp>
        <p:nvSpPr>
          <p:cNvPr id="171" name="Content Placeholder 4"/>
          <p:cNvSpPr txBox="1">
            <a:spLocks/>
          </p:cNvSpPr>
          <p:nvPr/>
        </p:nvSpPr>
        <p:spPr>
          <a:xfrm>
            <a:off x="420026" y="1259947"/>
            <a:ext cx="9408583" cy="5795751"/>
          </a:xfrm>
          <a:prstGeom prst="rect">
            <a:avLst/>
          </a:prstGeom>
          <a:effectLst/>
        </p:spPr>
        <p:txBody>
          <a:bodyPr lIns="100783" tIns="50392" rIns="100783" bIns="50392"/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 sz="2400">
                <a:solidFill>
                  <a:srgbClr val="080808"/>
                </a:solidFill>
                <a:effectLst/>
                <a:latin typeface="+mn-lt"/>
                <a:ea typeface="ＭＳ Ｐゴシック" charset="-128"/>
                <a:cs typeface="+mn-cs"/>
              </a:defRPr>
            </a:lvl1pPr>
            <a:lvl2pPr marL="5191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448"/>
              </a:buClr>
              <a:buSzPct val="65000"/>
              <a:buFont typeface="Wingdings" pitchFamily="2" charset="2"/>
              <a:buChar char="n"/>
              <a:defRPr sz="2000"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2pPr>
            <a:lvl3pPr marL="8620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3pPr>
            <a:lvl4pPr marL="12049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4pPr>
            <a:lvl5pPr marL="1485900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5pPr>
            <a:lvl6pPr marL="19431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4003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28575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3147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201568" indent="-201568" defTabSz="1007943">
              <a:lnSpc>
                <a:spcPct val="100000"/>
              </a:lnSpc>
              <a:spcBef>
                <a:spcPts val="1652"/>
              </a:spcBef>
            </a:pPr>
            <a:r>
              <a:rPr lang="en-US" dirty="0"/>
              <a:t> Temperature is characterized at the </a:t>
            </a:r>
            <a:r>
              <a:rPr lang="en-US" i="1" dirty="0">
                <a:solidFill>
                  <a:srgbClr val="3366FF"/>
                </a:solidFill>
              </a:rPr>
              <a:t>package-level </a:t>
            </a:r>
            <a:r>
              <a:rPr lang="en-US" dirty="0" err="1"/>
              <a:t>w.r.t</a:t>
            </a:r>
            <a:r>
              <a:rPr lang="en-US" dirty="0"/>
              <a:t> spatiotemporal </a:t>
            </a:r>
            <a:r>
              <a:rPr lang="en-US" i="1" dirty="0">
                <a:solidFill>
                  <a:srgbClr val="3366FF"/>
                </a:solidFill>
              </a:rPr>
              <a:t>distribution of power</a:t>
            </a:r>
            <a:r>
              <a:rPr lang="en-US" dirty="0"/>
              <a:t> (i.e., power density).</a:t>
            </a:r>
          </a:p>
          <a:p>
            <a:pPr marL="201568" indent="-201568" defTabSz="1007943">
              <a:lnSpc>
                <a:spcPct val="100000"/>
              </a:lnSpc>
              <a:spcBef>
                <a:spcPts val="1652"/>
              </a:spcBef>
            </a:pPr>
            <a:endParaRPr lang="en-US" dirty="0"/>
          </a:p>
        </p:txBody>
      </p:sp>
      <p:sp>
        <p:nvSpPr>
          <p:cNvPr id="860" name="TextBox 859"/>
          <p:cNvSpPr txBox="1"/>
          <p:nvPr/>
        </p:nvSpPr>
        <p:spPr>
          <a:xfrm>
            <a:off x="1261726" y="5353633"/>
            <a:ext cx="7237511" cy="378767"/>
          </a:xfrm>
          <a:prstGeom prst="rect">
            <a:avLst/>
          </a:prstGeom>
          <a:noFill/>
        </p:spPr>
        <p:txBody>
          <a:bodyPr wrap="none" lIns="100783" tIns="50392" rIns="100783" bIns="50392" rtlCol="0">
            <a:spAutoFit/>
          </a:bodyPr>
          <a:lstStyle/>
          <a:p>
            <a:pPr algn="ctr" defTabSz="100783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  <a:ea typeface="ＭＳ Ｐゴシック" charset="-128"/>
                <a:cs typeface="Calibri"/>
              </a:rPr>
              <a:t>Architectural components are placed on the processor die (</a:t>
            </a:r>
            <a:r>
              <a:rPr lang="en-US" i="1" kern="0" dirty="0">
                <a:solidFill>
                  <a:srgbClr val="3366FF"/>
                </a:solidFill>
                <a:latin typeface="Calibri"/>
                <a:ea typeface="ＭＳ Ｐゴシック" charset="-128"/>
                <a:cs typeface="Calibri"/>
              </a:rPr>
              <a:t>floor-planning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  <a:ea typeface="ＭＳ Ｐゴシック" charset="-128"/>
                <a:cs typeface="Calibri"/>
              </a:rPr>
              <a:t>).</a:t>
            </a:r>
            <a:endParaRPr lang="en-US" kern="0" baseline="-25000" dirty="0">
              <a:solidFill>
                <a:sysClr val="windowText" lastClr="000000"/>
              </a:solidFill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0307" y="2183907"/>
            <a:ext cx="6014956" cy="363388"/>
          </a:xfrm>
          <a:prstGeom prst="rect">
            <a:avLst/>
          </a:prstGeom>
          <a:noFill/>
        </p:spPr>
        <p:txBody>
          <a:bodyPr wrap="none" lIns="100783" tIns="50392" rIns="100783" bIns="50392" rtlCol="0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700" i="1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The package is represented with layers of </a:t>
            </a:r>
            <a:r>
              <a:rPr lang="en-US" sz="1700" i="1" dirty="0">
                <a:solidFill>
                  <a:srgbClr val="3366FF"/>
                </a:solidFill>
                <a:latin typeface="Tahoma" pitchFamily="34" charset="0"/>
                <a:ea typeface="ＭＳ Ｐゴシック" charset="-128"/>
              </a:rPr>
              <a:t>thermal grid cells</a:t>
            </a:r>
            <a:r>
              <a:rPr lang="en-US" sz="1700" i="1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.</a:t>
            </a:r>
          </a:p>
        </p:txBody>
      </p:sp>
      <p:sp>
        <p:nvSpPr>
          <p:cNvPr id="878" name="TextBox 877"/>
          <p:cNvSpPr txBox="1"/>
          <p:nvPr/>
        </p:nvSpPr>
        <p:spPr>
          <a:xfrm>
            <a:off x="6225265" y="4683554"/>
            <a:ext cx="1813613" cy="363388"/>
          </a:xfrm>
          <a:prstGeom prst="rect">
            <a:avLst/>
          </a:prstGeom>
          <a:noFill/>
        </p:spPr>
        <p:txBody>
          <a:bodyPr wrap="none" lIns="100783" tIns="50392" rIns="100783" bIns="50392" rtlCol="0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700" i="1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A grid cell model</a:t>
            </a:r>
          </a:p>
        </p:txBody>
      </p:sp>
      <p:cxnSp>
        <p:nvCxnSpPr>
          <p:cNvPr id="879" name="Straight Arrow Connector 878"/>
          <p:cNvCxnSpPr/>
          <p:nvPr/>
        </p:nvCxnSpPr>
        <p:spPr>
          <a:xfrm flipH="1" flipV="1">
            <a:off x="4952467" y="6349245"/>
            <a:ext cx="706758" cy="364811"/>
          </a:xfrm>
          <a:prstGeom prst="straightConnector1">
            <a:avLst/>
          </a:prstGeom>
          <a:ln>
            <a:solidFill>
              <a:srgbClr val="4C4C4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0" name="TextBox 879"/>
          <p:cNvSpPr txBox="1"/>
          <p:nvPr/>
        </p:nvSpPr>
        <p:spPr>
          <a:xfrm>
            <a:off x="5501462" y="6630060"/>
            <a:ext cx="1148749" cy="363378"/>
          </a:xfrm>
          <a:prstGeom prst="rect">
            <a:avLst/>
          </a:prstGeom>
          <a:noFill/>
        </p:spPr>
        <p:txBody>
          <a:bodyPr wrap="none" lIns="100783" tIns="50392" rIns="100783" bIns="50392" rtlCol="0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700" i="1" dirty="0">
                <a:solidFill>
                  <a:srgbClr val="4C4C4C"/>
                </a:solidFill>
                <a:latin typeface="Tahoma" pitchFamily="34" charset="0"/>
                <a:ea typeface="ＭＳ Ｐゴシック" charset="-128"/>
              </a:rPr>
              <a:t>L2 Cache</a:t>
            </a:r>
          </a:p>
        </p:txBody>
      </p:sp>
      <p:cxnSp>
        <p:nvCxnSpPr>
          <p:cNvPr id="881" name="Straight Arrow Connector 880"/>
          <p:cNvCxnSpPr>
            <a:stCxn id="882" idx="3"/>
          </p:cNvCxnSpPr>
          <p:nvPr/>
        </p:nvCxnSpPr>
        <p:spPr>
          <a:xfrm flipV="1">
            <a:off x="2660730" y="6193254"/>
            <a:ext cx="983668" cy="30521"/>
          </a:xfrm>
          <a:prstGeom prst="straightConnector1">
            <a:avLst/>
          </a:prstGeom>
          <a:ln>
            <a:solidFill>
              <a:srgbClr val="4C4C4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2" name="TextBox 881"/>
          <p:cNvSpPr txBox="1"/>
          <p:nvPr/>
        </p:nvSpPr>
        <p:spPr>
          <a:xfrm>
            <a:off x="1948317" y="6042086"/>
            <a:ext cx="712413" cy="363378"/>
          </a:xfrm>
          <a:prstGeom prst="rect">
            <a:avLst/>
          </a:prstGeom>
          <a:noFill/>
        </p:spPr>
        <p:txBody>
          <a:bodyPr wrap="none" lIns="100783" tIns="50392" rIns="100783" bIns="50392" rtlCol="0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700" i="1" dirty="0">
                <a:solidFill>
                  <a:srgbClr val="4C4C4C"/>
                </a:solidFill>
                <a:latin typeface="Tahoma" pitchFamily="34" charset="0"/>
                <a:ea typeface="ＭＳ Ｐゴシック" charset="-128"/>
              </a:rPr>
              <a:t>Core</a:t>
            </a:r>
          </a:p>
        </p:txBody>
      </p:sp>
      <p:sp>
        <p:nvSpPr>
          <p:cNvPr id="883" name="TextBox 882"/>
          <p:cNvSpPr txBox="1"/>
          <p:nvPr/>
        </p:nvSpPr>
        <p:spPr>
          <a:xfrm>
            <a:off x="-10501" y="6936702"/>
            <a:ext cx="5712354" cy="363388"/>
          </a:xfrm>
          <a:prstGeom prst="rect">
            <a:avLst/>
          </a:prstGeom>
          <a:noFill/>
        </p:spPr>
        <p:txBody>
          <a:bodyPr wrap="square" lIns="100783" tIns="50392" rIns="100783" bIns="50392" rtlCol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700" i="1" dirty="0">
                <a:solidFill>
                  <a:srgbClr val="4C4C4C"/>
                </a:solidFill>
                <a:latin typeface="Tahoma" pitchFamily="34" charset="0"/>
                <a:ea typeface="ＭＳ Ｐゴシック" charset="-128"/>
              </a:rPr>
              <a:t>* Floor-plan is arbitrarily drawn to show an example.</a:t>
            </a:r>
          </a:p>
        </p:txBody>
      </p:sp>
    </p:spTree>
    <p:extLst>
      <p:ext uri="{BB962C8B-B14F-4D97-AF65-F5344CB8AC3E}">
        <p14:creationId xmlns:p14="http://schemas.microsoft.com/office/powerpoint/2010/main" val="327267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24" y="246740"/>
            <a:ext cx="9373581" cy="1044705"/>
          </a:xfrm>
          <a:effectLst/>
        </p:spPr>
        <p:txBody>
          <a:bodyPr/>
          <a:lstStyle/>
          <a:p>
            <a:r>
              <a:rPr lang="en-US" dirty="0" smtClean="0"/>
              <a:t>Reliability (Hard Failure) Modeling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515341" y="7298937"/>
            <a:ext cx="427026" cy="234490"/>
          </a:xfrm>
          <a:effectLst/>
        </p:spPr>
        <p:txBody>
          <a:bodyPr/>
          <a:lstStyle/>
          <a:p>
            <a:fld id="{749B7D15-C262-4ED0-9E5E-CF4A35BB834D}" type="slidenum">
              <a:rPr lang="en-US" smtClean="0">
                <a:solidFill>
                  <a:srgbClr val="E5FFFF"/>
                </a:solidFill>
              </a:rPr>
              <a:pPr/>
              <a:t>9</a:t>
            </a:fld>
            <a:endParaRPr lang="en-US">
              <a:solidFill>
                <a:srgbClr val="E5FFFF"/>
              </a:solidFill>
            </a:endParaRPr>
          </a:p>
        </p:txBody>
      </p:sp>
      <p:graphicFrame>
        <p:nvGraphicFramePr>
          <p:cNvPr id="424" name="Table 4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121997"/>
              </p:ext>
            </p:extLst>
          </p:nvPr>
        </p:nvGraphicFramePr>
        <p:xfrm>
          <a:off x="588038" y="1175950"/>
          <a:ext cx="8988558" cy="487719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922772"/>
                <a:gridCol w="6065786"/>
              </a:tblGrid>
              <a:tr h="445018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smtClean="0">
                          <a:solidFill>
                            <a:srgbClr val="000000"/>
                          </a:solidFill>
                        </a:rPr>
                        <a:t>Failures</a:t>
                      </a:r>
                      <a:endParaRPr lang="en-US" sz="20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100806" marR="100806" marT="50398" marB="503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smtClean="0">
                          <a:solidFill>
                            <a:srgbClr val="000000"/>
                          </a:solidFill>
                        </a:rPr>
                        <a:t>Description</a:t>
                      </a:r>
                      <a:endParaRPr lang="en-US" sz="20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100806" marR="100806" marT="50398" marB="50398" anchor="ctr"/>
                </a:tc>
              </a:tr>
              <a:tr h="668516">
                <a:tc>
                  <a:txBody>
                    <a:bodyPr/>
                    <a:lstStyle/>
                    <a:p>
                      <a:pPr algn="ctr"/>
                      <a:r>
                        <a:rPr lang="en-US" sz="1700" i="0" dirty="0" smtClean="0">
                          <a:solidFill>
                            <a:srgbClr val="000000"/>
                          </a:solidFill>
                        </a:rPr>
                        <a:t>Electro-migration (</a:t>
                      </a:r>
                      <a:r>
                        <a:rPr lang="en-US" sz="1700" b="0" i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EM</a:t>
                      </a:r>
                      <a:r>
                        <a:rPr lang="en-US" sz="1700" i="0" dirty="0" smtClean="0">
                          <a:solidFill>
                            <a:srgbClr val="000000"/>
                          </a:solidFill>
                        </a:rPr>
                        <a:t>), </a:t>
                      </a:r>
                      <a:r>
                        <a:rPr lang="en-US" sz="1700" i="0" dirty="0" err="1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sz="1700" i="0" baseline="-25000" dirty="0" err="1" smtClean="0">
                          <a:solidFill>
                            <a:srgbClr val="000000"/>
                          </a:solidFill>
                        </a:rPr>
                        <a:t>EM</a:t>
                      </a:r>
                      <a:endParaRPr lang="en-US" sz="1700" i="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100806" marR="100806" marT="50398" marB="503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i="0" dirty="0" smtClean="0">
                          <a:solidFill>
                            <a:srgbClr val="000000"/>
                          </a:solidFill>
                        </a:rPr>
                        <a:t>Directional transport of electrons</a:t>
                      </a:r>
                      <a:r>
                        <a:rPr lang="en-US" sz="1700" i="0" baseline="0" dirty="0" smtClean="0">
                          <a:solidFill>
                            <a:srgbClr val="000000"/>
                          </a:solidFill>
                        </a:rPr>
                        <a:t> and metal atoms in interconnect wires causes degradation and failure.</a:t>
                      </a:r>
                      <a:endParaRPr lang="en-US" sz="1700" i="0" dirty="0">
                        <a:solidFill>
                          <a:srgbClr val="000000"/>
                        </a:solidFill>
                      </a:endParaRPr>
                    </a:p>
                  </a:txBody>
                  <a:tcPr marL="100806" marR="100806" marT="50398" marB="50398" anchor="ctr"/>
                </a:tc>
              </a:tr>
              <a:tr h="8343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i="0" dirty="0" smtClean="0">
                          <a:solidFill>
                            <a:srgbClr val="000000"/>
                          </a:solidFill>
                        </a:rPr>
                        <a:t>Time dependent dielectric breakdown (</a:t>
                      </a:r>
                      <a:r>
                        <a:rPr lang="en-US" sz="1700" b="0" i="0" dirty="0" smtClean="0">
                          <a:solidFill>
                            <a:srgbClr val="161616"/>
                          </a:solidFill>
                        </a:rPr>
                        <a:t>TDDB</a:t>
                      </a:r>
                      <a:r>
                        <a:rPr lang="en-US" sz="1700" i="0" dirty="0" smtClean="0">
                          <a:solidFill>
                            <a:srgbClr val="000000"/>
                          </a:solidFill>
                        </a:rPr>
                        <a:t>), </a:t>
                      </a:r>
                      <a:r>
                        <a:rPr lang="en-US" sz="1700" i="0" dirty="0" err="1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sz="1700" i="0" baseline="-25000" dirty="0" err="1" smtClean="0">
                          <a:solidFill>
                            <a:srgbClr val="000000"/>
                          </a:solidFill>
                        </a:rPr>
                        <a:t>TDDB</a:t>
                      </a:r>
                      <a:endParaRPr lang="en-US" sz="1700" i="0" baseline="-250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100806" marR="100806" marT="50398" marB="503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i="0" dirty="0" err="1" smtClean="0">
                          <a:solidFill>
                            <a:srgbClr val="000000"/>
                          </a:solidFill>
                        </a:rPr>
                        <a:t>Wearout</a:t>
                      </a:r>
                      <a:r>
                        <a:rPr lang="en-US" sz="1700" i="0" dirty="0" smtClean="0">
                          <a:solidFill>
                            <a:srgbClr val="000000"/>
                          </a:solidFill>
                        </a:rPr>
                        <a:t> of gate oxide caused by continued application of electric field</a:t>
                      </a:r>
                      <a:r>
                        <a:rPr lang="en-US" sz="1700" i="0" baseline="0" dirty="0" smtClean="0">
                          <a:solidFill>
                            <a:srgbClr val="000000"/>
                          </a:solidFill>
                        </a:rPr>
                        <a:t> leads to short between gate and substrate.</a:t>
                      </a:r>
                      <a:endParaRPr lang="en-US" sz="1700" i="0" dirty="0">
                        <a:solidFill>
                          <a:srgbClr val="000000"/>
                        </a:solidFill>
                      </a:endParaRPr>
                    </a:p>
                  </a:txBody>
                  <a:tcPr marL="100806" marR="100806" marT="50398" marB="50398" anchor="ctr"/>
                </a:tc>
              </a:tr>
              <a:tr h="6685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i="0" dirty="0" smtClean="0">
                          <a:solidFill>
                            <a:srgbClr val="000000"/>
                          </a:solidFill>
                        </a:rPr>
                        <a:t>Hot carrier</a:t>
                      </a:r>
                      <a:r>
                        <a:rPr lang="en-US" sz="1700" i="0" baseline="0" dirty="0" smtClean="0">
                          <a:solidFill>
                            <a:srgbClr val="000000"/>
                          </a:solidFill>
                        </a:rPr>
                        <a:t> injection (</a:t>
                      </a:r>
                      <a:r>
                        <a:rPr lang="en-US" sz="1700" b="0" i="0" baseline="0" dirty="0" smtClean="0">
                          <a:solidFill>
                            <a:srgbClr val="161616"/>
                          </a:solidFill>
                        </a:rPr>
                        <a:t>HCI</a:t>
                      </a:r>
                      <a:r>
                        <a:rPr lang="en-US" sz="1700" i="0" baseline="0" dirty="0" smtClean="0">
                          <a:solidFill>
                            <a:srgbClr val="000000"/>
                          </a:solidFill>
                        </a:rPr>
                        <a:t>), </a:t>
                      </a:r>
                      <a:r>
                        <a:rPr lang="en-US" sz="1700" i="0" dirty="0" err="1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sz="1700" i="0" baseline="-25000" dirty="0" err="1" smtClean="0">
                          <a:solidFill>
                            <a:srgbClr val="000000"/>
                          </a:solidFill>
                        </a:rPr>
                        <a:t>HCI</a:t>
                      </a:r>
                      <a:endParaRPr lang="en-US" sz="1700" i="0" baseline="-250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100806" marR="100806" marT="50398" marB="503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i="0" dirty="0" smtClean="0">
                          <a:solidFill>
                            <a:srgbClr val="000000"/>
                          </a:solidFill>
                        </a:rPr>
                        <a:t>Electrons with sufficient kinetic energy overcomes the barrier to gate oxide</a:t>
                      </a:r>
                      <a:r>
                        <a:rPr lang="en-US" sz="1700" i="0" baseline="0" dirty="0" smtClean="0">
                          <a:solidFill>
                            <a:srgbClr val="000000"/>
                          </a:solidFill>
                        </a:rPr>
                        <a:t> and cause degradation.</a:t>
                      </a:r>
                      <a:endParaRPr lang="en-US" sz="1700" i="0" dirty="0">
                        <a:solidFill>
                          <a:srgbClr val="000000"/>
                        </a:solidFill>
                      </a:endParaRPr>
                    </a:p>
                  </a:txBody>
                  <a:tcPr marL="100806" marR="100806" marT="50398" marB="50398" anchor="ctr"/>
                </a:tc>
              </a:tr>
              <a:tr h="9237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i="0" dirty="0" smtClean="0">
                          <a:solidFill>
                            <a:srgbClr val="000000"/>
                          </a:solidFill>
                        </a:rPr>
                        <a:t>Bias temperature instability (</a:t>
                      </a:r>
                      <a:r>
                        <a:rPr lang="en-US" sz="1700" i="0" dirty="0" smtClean="0">
                          <a:solidFill>
                            <a:srgbClr val="161616"/>
                          </a:solidFill>
                        </a:rPr>
                        <a:t>NBTI/PBTI</a:t>
                      </a:r>
                      <a:r>
                        <a:rPr lang="en-US" sz="1700" i="0" dirty="0" smtClean="0">
                          <a:solidFill>
                            <a:srgbClr val="000000"/>
                          </a:solidFill>
                        </a:rPr>
                        <a:t>), </a:t>
                      </a:r>
                      <a:r>
                        <a:rPr lang="en-US" sz="1700" i="0" dirty="0" err="1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sz="1700" i="0" baseline="-25000" dirty="0" err="1" smtClean="0">
                          <a:solidFill>
                            <a:srgbClr val="000000"/>
                          </a:solidFill>
                        </a:rPr>
                        <a:t>BTI</a:t>
                      </a:r>
                      <a:endParaRPr lang="en-US" sz="1700" i="0" baseline="-250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100806" marR="100806" marT="50398" marB="503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i="0" dirty="0" smtClean="0">
                          <a:solidFill>
                            <a:srgbClr val="000000"/>
                          </a:solidFill>
                        </a:rPr>
                        <a:t>Gradual</a:t>
                      </a:r>
                      <a:r>
                        <a:rPr lang="en-US" sz="1700" i="0" baseline="0" dirty="0" smtClean="0">
                          <a:solidFill>
                            <a:srgbClr val="000000"/>
                          </a:solidFill>
                        </a:rPr>
                        <a:t> degradation causes threshold voltage shift and eventually timing errors.</a:t>
                      </a:r>
                      <a:endParaRPr lang="en-US" sz="1700" i="0" dirty="0">
                        <a:solidFill>
                          <a:srgbClr val="000000"/>
                        </a:solidFill>
                      </a:endParaRPr>
                    </a:p>
                  </a:txBody>
                  <a:tcPr marL="100806" marR="100806" marT="50398" marB="50398" anchor="ctr"/>
                </a:tc>
              </a:tr>
              <a:tr h="6685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i="0" dirty="0" smtClean="0">
                          <a:solidFill>
                            <a:srgbClr val="000000"/>
                          </a:solidFill>
                        </a:rPr>
                        <a:t>Stress</a:t>
                      </a:r>
                      <a:r>
                        <a:rPr lang="en-US" sz="1700" i="0" baseline="0" dirty="0" smtClean="0">
                          <a:solidFill>
                            <a:srgbClr val="000000"/>
                          </a:solidFill>
                        </a:rPr>
                        <a:t> migration (</a:t>
                      </a:r>
                      <a:r>
                        <a:rPr lang="en-US" sz="1700" i="0" baseline="0" dirty="0" smtClean="0">
                          <a:solidFill>
                            <a:srgbClr val="161616"/>
                          </a:solidFill>
                        </a:rPr>
                        <a:t>SM</a:t>
                      </a:r>
                      <a:r>
                        <a:rPr lang="en-US" sz="1700" i="0" baseline="0" dirty="0" smtClean="0">
                          <a:solidFill>
                            <a:srgbClr val="000000"/>
                          </a:solidFill>
                        </a:rPr>
                        <a:t>), </a:t>
                      </a:r>
                      <a:r>
                        <a:rPr lang="en-US" sz="1700" i="0" dirty="0" err="1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sz="1700" i="0" baseline="-25000" dirty="0" err="1" smtClean="0">
                          <a:solidFill>
                            <a:srgbClr val="000000"/>
                          </a:solidFill>
                          <a:latin typeface="+mn-lt"/>
                          <a:cs typeface="+mn-cs"/>
                        </a:rPr>
                        <a:t>S</a:t>
                      </a:r>
                      <a:r>
                        <a:rPr lang="en-US" sz="1700" i="0" baseline="-25000" dirty="0" err="1" smtClean="0">
                          <a:solidFill>
                            <a:srgbClr val="000000"/>
                          </a:solidFill>
                        </a:rPr>
                        <a:t>M</a:t>
                      </a:r>
                      <a:endParaRPr lang="en-US" sz="1700" i="0" baseline="-250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100806" marR="100806" marT="50398" marB="503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i="0" dirty="0" smtClean="0">
                          <a:solidFill>
                            <a:srgbClr val="000000"/>
                          </a:solidFill>
                        </a:rPr>
                        <a:t>Differences</a:t>
                      </a:r>
                      <a:r>
                        <a:rPr lang="en-US" sz="1700" i="0" baseline="0" dirty="0" smtClean="0">
                          <a:solidFill>
                            <a:srgbClr val="000000"/>
                          </a:solidFill>
                        </a:rPr>
                        <a:t> in the expansion rates of metals cause mechanical stress.</a:t>
                      </a:r>
                      <a:endParaRPr lang="en-US" sz="1700" i="0" dirty="0">
                        <a:solidFill>
                          <a:srgbClr val="000000"/>
                        </a:solidFill>
                      </a:endParaRPr>
                    </a:p>
                  </a:txBody>
                  <a:tcPr marL="100806" marR="100806" marT="50398" marB="50398" anchor="ctr"/>
                </a:tc>
              </a:tr>
              <a:tr h="6685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i="0" dirty="0" smtClean="0">
                          <a:solidFill>
                            <a:srgbClr val="000000"/>
                          </a:solidFill>
                        </a:rPr>
                        <a:t>Thermal</a:t>
                      </a:r>
                      <a:r>
                        <a:rPr lang="en-US" sz="1700" i="0" baseline="0" dirty="0" smtClean="0">
                          <a:solidFill>
                            <a:srgbClr val="000000"/>
                          </a:solidFill>
                        </a:rPr>
                        <a:t> cycling (</a:t>
                      </a:r>
                      <a:r>
                        <a:rPr lang="en-US" sz="1700" i="0" baseline="0" dirty="0" smtClean="0">
                          <a:solidFill>
                            <a:srgbClr val="161616"/>
                          </a:solidFill>
                        </a:rPr>
                        <a:t>TC</a:t>
                      </a:r>
                      <a:r>
                        <a:rPr lang="en-US" sz="1700" i="0" baseline="0" dirty="0" smtClean="0">
                          <a:solidFill>
                            <a:srgbClr val="000000"/>
                          </a:solidFill>
                        </a:rPr>
                        <a:t>), </a:t>
                      </a:r>
                      <a:r>
                        <a:rPr lang="en-US" sz="1700" i="0" dirty="0" err="1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lang="en-US" sz="1700" i="0" baseline="-25000" dirty="0" err="1" smtClean="0">
                          <a:solidFill>
                            <a:srgbClr val="000000"/>
                          </a:solidFill>
                        </a:rPr>
                        <a:t>TC</a:t>
                      </a:r>
                      <a:endParaRPr lang="en-US" sz="1700" i="0" baseline="-250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100806" marR="100806" marT="50398" marB="503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i="0" dirty="0" smtClean="0">
                          <a:solidFill>
                            <a:srgbClr val="000000"/>
                          </a:solidFill>
                        </a:rPr>
                        <a:t>Temperature cycle accumulates fatigue to materials.</a:t>
                      </a:r>
                      <a:endParaRPr lang="en-US" sz="1700" i="0" dirty="0">
                        <a:solidFill>
                          <a:srgbClr val="000000"/>
                        </a:solidFill>
                      </a:endParaRPr>
                    </a:p>
                  </a:txBody>
                  <a:tcPr marL="100806" marR="100806" marT="50398" marB="50398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5013" y="6234390"/>
            <a:ext cx="3382760" cy="440333"/>
          </a:xfrm>
          <a:prstGeom prst="rect">
            <a:avLst/>
          </a:prstGeom>
          <a:noFill/>
        </p:spPr>
        <p:txBody>
          <a:bodyPr wrap="none" lIns="100783" tIns="50392" rIns="100783" bIns="50392" rtlCol="0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22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Failure Rate = ∑ (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ＭＳ Ｐゴシック" charset="-128"/>
                <a:cs typeface="Times New Roman"/>
              </a:rPr>
              <a:t>λ</a:t>
            </a:r>
            <a:r>
              <a:rPr lang="en-US" sz="2200" baseline="-25000" dirty="0" err="1">
                <a:solidFill>
                  <a:srgbClr val="000000"/>
                </a:solidFill>
                <a:latin typeface="Tahoma" pitchFamily="34" charset="0"/>
                <a:ea typeface="ＭＳ Ｐゴシック" charset="-128"/>
              </a:rPr>
              <a:t>FAILURE</a:t>
            </a:r>
            <a:r>
              <a:rPr lang="en-US" sz="2200" dirty="0">
                <a:solidFill>
                  <a:srgbClr val="000000"/>
                </a:solidFill>
                <a:latin typeface="Tahoma" pitchFamily="34" charset="0"/>
                <a:ea typeface="ＭＳ Ｐゴシック" charset="-128"/>
              </a:rPr>
              <a:t>)</a:t>
            </a:r>
          </a:p>
        </p:txBody>
      </p:sp>
      <p:sp>
        <p:nvSpPr>
          <p:cNvPr id="426" name="TextBox 425"/>
          <p:cNvSpPr txBox="1"/>
          <p:nvPr/>
        </p:nvSpPr>
        <p:spPr>
          <a:xfrm>
            <a:off x="4116573" y="6234390"/>
            <a:ext cx="5765290" cy="441047"/>
          </a:xfrm>
          <a:prstGeom prst="rect">
            <a:avLst/>
          </a:prstGeom>
          <a:noFill/>
        </p:spPr>
        <p:txBody>
          <a:bodyPr wrap="none" lIns="100783" tIns="50392" rIns="100783" bIns="50392" rtlCol="0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22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Mean-time-to-failure (MTTF)= 1/Failure Rate</a:t>
            </a:r>
            <a:endParaRPr lang="en-US" sz="2200" dirty="0">
              <a:solidFill>
                <a:srgbClr val="000000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427" name="TextBox 426"/>
          <p:cNvSpPr txBox="1"/>
          <p:nvPr/>
        </p:nvSpPr>
        <p:spPr>
          <a:xfrm>
            <a:off x="419391" y="6699468"/>
            <a:ext cx="7922721" cy="363388"/>
          </a:xfrm>
          <a:prstGeom prst="rect">
            <a:avLst/>
          </a:prstGeom>
          <a:noFill/>
        </p:spPr>
        <p:txBody>
          <a:bodyPr wrap="none" lIns="100783" tIns="50392" rIns="100783" bIns="50392" rtlCol="0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700" i="1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The failure rate is a function of </a:t>
            </a:r>
            <a:r>
              <a:rPr lang="en-US" sz="1700" i="1" dirty="0">
                <a:solidFill>
                  <a:srgbClr val="3366FF"/>
                </a:solidFill>
                <a:latin typeface="Tahoma" pitchFamily="34" charset="0"/>
                <a:ea typeface="ＭＳ Ｐゴシック" charset="-128"/>
              </a:rPr>
              <a:t>operating conditions</a:t>
            </a:r>
            <a:r>
              <a:rPr lang="en-US" sz="1700" i="1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 (i.e., voltage, temperature).</a:t>
            </a:r>
          </a:p>
        </p:txBody>
      </p:sp>
    </p:spTree>
    <p:extLst>
      <p:ext uri="{BB962C8B-B14F-4D97-AF65-F5344CB8AC3E}">
        <p14:creationId xmlns:p14="http://schemas.microsoft.com/office/powerpoint/2010/main" val="3485218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lance">
  <a:themeElements>
    <a:clrScheme name="Balance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336699"/>
      </a:accent1>
      <a:accent2>
        <a:srgbClr val="00B000"/>
      </a:accent2>
      <a:accent3>
        <a:srgbClr val="ACB3C1"/>
      </a:accent3>
      <a:accent4>
        <a:srgbClr val="DADADA"/>
      </a:accent4>
      <a:accent5>
        <a:srgbClr val="ADB8CA"/>
      </a:accent5>
      <a:accent6>
        <a:srgbClr val="009F00"/>
      </a:accent6>
      <a:hlink>
        <a:srgbClr val="00CCFF"/>
      </a:hlink>
      <a:folHlink>
        <a:srgbClr val="B5FFFB"/>
      </a:folHlink>
    </a:clrScheme>
    <a:fontScheme name="Balance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0000"/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rgbClr val="080808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Balance 1">
        <a:dk1>
          <a:srgbClr val="663300"/>
        </a:dk1>
        <a:lt1>
          <a:srgbClr val="FFFFFF"/>
        </a:lt1>
        <a:dk2>
          <a:srgbClr val="996600"/>
        </a:dk2>
        <a:lt2>
          <a:srgbClr val="DBBD71"/>
        </a:lt2>
        <a:accent1>
          <a:srgbClr val="F8A500"/>
        </a:accent1>
        <a:accent2>
          <a:srgbClr val="808000"/>
        </a:accent2>
        <a:accent3>
          <a:srgbClr val="CAB8AA"/>
        </a:accent3>
        <a:accent4>
          <a:srgbClr val="DADADA"/>
        </a:accent4>
        <a:accent5>
          <a:srgbClr val="FBCFAA"/>
        </a:accent5>
        <a:accent6>
          <a:srgbClr val="737300"/>
        </a:accent6>
        <a:hlink>
          <a:srgbClr val="FFCC66"/>
        </a:hlink>
        <a:folHlink>
          <a:srgbClr val="CCA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2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CC66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B8AA"/>
        </a:accent5>
        <a:accent6>
          <a:srgbClr val="AC6D56"/>
        </a:accent6>
        <a:hlink>
          <a:srgbClr val="FFFF99"/>
        </a:hlink>
        <a:folHlink>
          <a:srgbClr val="E5B3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3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2EB62E"/>
        </a:accent1>
        <a:accent2>
          <a:srgbClr val="527C3A"/>
        </a:accent2>
        <a:accent3>
          <a:srgbClr val="B2B9AC"/>
        </a:accent3>
        <a:accent4>
          <a:srgbClr val="DADADA"/>
        </a:accent4>
        <a:accent5>
          <a:srgbClr val="ADD7AD"/>
        </a:accent5>
        <a:accent6>
          <a:srgbClr val="497034"/>
        </a:accent6>
        <a:hlink>
          <a:srgbClr val="DDD8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4">
        <a:dk1>
          <a:srgbClr val="005A58"/>
        </a:dk1>
        <a:lt1>
          <a:srgbClr val="FFFFFF"/>
        </a:lt1>
        <a:dk2>
          <a:srgbClr val="00716E"/>
        </a:dk2>
        <a:lt2>
          <a:srgbClr val="FFFF99"/>
        </a:lt2>
        <a:accent1>
          <a:srgbClr val="2DB3B0"/>
        </a:accent1>
        <a:accent2>
          <a:srgbClr val="6D6FC7"/>
        </a:accent2>
        <a:accent3>
          <a:srgbClr val="AABBBA"/>
        </a:accent3>
        <a:accent4>
          <a:srgbClr val="DADADA"/>
        </a:accent4>
        <a:accent5>
          <a:srgbClr val="ADD6D4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336699"/>
        </a:accent1>
        <a:accent2>
          <a:srgbClr val="00B000"/>
        </a:accent2>
        <a:accent3>
          <a:srgbClr val="ACB3C1"/>
        </a:accent3>
        <a:accent4>
          <a:srgbClr val="DADADA"/>
        </a:accent4>
        <a:accent5>
          <a:srgbClr val="ADB8CA"/>
        </a:accent5>
        <a:accent6>
          <a:srgbClr val="009F00"/>
        </a:accent6>
        <a:hlink>
          <a:srgbClr val="00CCFF"/>
        </a:hlink>
        <a:folHlink>
          <a:srgbClr val="B5FF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6">
        <a:dk1>
          <a:srgbClr val="2F2D25"/>
        </a:dk1>
        <a:lt1>
          <a:srgbClr val="FFFFFF"/>
        </a:lt1>
        <a:dk2>
          <a:srgbClr val="656151"/>
        </a:dk2>
        <a:lt2>
          <a:srgbClr val="FFFFCC"/>
        </a:lt2>
        <a:accent1>
          <a:srgbClr val="818173"/>
        </a:accent1>
        <a:accent2>
          <a:srgbClr val="809EA8"/>
        </a:accent2>
        <a:accent3>
          <a:srgbClr val="B8B7B3"/>
        </a:accent3>
        <a:accent4>
          <a:srgbClr val="DADADA"/>
        </a:accent4>
        <a:accent5>
          <a:srgbClr val="C1C1BC"/>
        </a:accent5>
        <a:accent6>
          <a:srgbClr val="738F98"/>
        </a:accent6>
        <a:hlink>
          <a:srgbClr val="E2C86A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7">
        <a:dk1>
          <a:srgbClr val="B4AF80"/>
        </a:dk1>
        <a:lt1>
          <a:srgbClr val="FFFFFF"/>
        </a:lt1>
        <a:dk2>
          <a:srgbClr val="C8C6A2"/>
        </a:dk2>
        <a:lt2>
          <a:srgbClr val="827F4C"/>
        </a:lt2>
        <a:accent1>
          <a:srgbClr val="7C784E"/>
        </a:accent1>
        <a:accent2>
          <a:srgbClr val="A2A4AC"/>
        </a:accent2>
        <a:accent3>
          <a:srgbClr val="E0DFCE"/>
        </a:accent3>
        <a:accent4>
          <a:srgbClr val="DADADA"/>
        </a:accent4>
        <a:accent5>
          <a:srgbClr val="BFBEB2"/>
        </a:accent5>
        <a:accent6>
          <a:srgbClr val="92949B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8">
        <a:dk1>
          <a:srgbClr val="000000"/>
        </a:dk1>
        <a:lt1>
          <a:srgbClr val="DDDDDD"/>
        </a:lt1>
        <a:dk2>
          <a:srgbClr val="000000"/>
        </a:dk2>
        <a:lt2>
          <a:srgbClr val="B8B7D1"/>
        </a:lt2>
        <a:accent1>
          <a:srgbClr val="F1F0F4"/>
        </a:accent1>
        <a:accent2>
          <a:srgbClr val="C1BCFC"/>
        </a:accent2>
        <a:accent3>
          <a:srgbClr val="EBEBEB"/>
        </a:accent3>
        <a:accent4>
          <a:srgbClr val="000000"/>
        </a:accent4>
        <a:accent5>
          <a:srgbClr val="F7F6F8"/>
        </a:accent5>
        <a:accent6>
          <a:srgbClr val="AFAAE4"/>
        </a:accent6>
        <a:hlink>
          <a:srgbClr val="5454C6"/>
        </a:hlink>
        <a:folHlink>
          <a:srgbClr val="6A6F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ance 9">
        <a:dk1>
          <a:srgbClr val="000000"/>
        </a:dk1>
        <a:lt1>
          <a:srgbClr val="FFFFFF"/>
        </a:lt1>
        <a:dk2>
          <a:srgbClr val="00A29E"/>
        </a:dk2>
        <a:lt2>
          <a:srgbClr val="CBCBCB"/>
        </a:lt2>
        <a:accent1>
          <a:srgbClr val="E5E5FF"/>
        </a:accent1>
        <a:accent2>
          <a:srgbClr val="79CD6B"/>
        </a:accent2>
        <a:accent3>
          <a:srgbClr val="FFFFFF"/>
        </a:accent3>
        <a:accent4>
          <a:srgbClr val="000000"/>
        </a:accent4>
        <a:accent5>
          <a:srgbClr val="F0F0FF"/>
        </a:accent5>
        <a:accent6>
          <a:srgbClr val="6DBA60"/>
        </a:accent6>
        <a:hlink>
          <a:srgbClr val="4477DE"/>
        </a:hlink>
        <a:folHlink>
          <a:srgbClr val="6549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6433</TotalTime>
  <Words>4200</Words>
  <Application>Microsoft Macintosh PowerPoint</Application>
  <PresentationFormat>Custom</PresentationFormat>
  <Paragraphs>724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Balance</vt:lpstr>
      <vt:lpstr>Default Design</vt:lpstr>
      <vt:lpstr>PowerPoint Presentation</vt:lpstr>
      <vt:lpstr>Architecture-Physics Co-Simulation</vt:lpstr>
      <vt:lpstr>Introduction to Energy Introspector</vt:lpstr>
      <vt:lpstr>Multi-Physics / Multi-Model Modeling</vt:lpstr>
      <vt:lpstr>Physical Interaction Interface</vt:lpstr>
      <vt:lpstr>COORDINATED MODELING:  &lt;Multiple physical phenomena modeled in the same domain of analysis&gt;</vt:lpstr>
      <vt:lpstr>Energy | Power Modeling</vt:lpstr>
      <vt:lpstr>Thermal Modeling</vt:lpstr>
      <vt:lpstr>Reliability (Hard Failure) Modeling</vt:lpstr>
      <vt:lpstr>Architecture-Level Physical Modeling</vt:lpstr>
      <vt:lpstr>STANDARDIZATION:  &lt;Compatible Integration of Different Modeling Tools&gt;</vt:lpstr>
      <vt:lpstr>Data Definition</vt:lpstr>
      <vt:lpstr>Integration of Modeling Tools (1)</vt:lpstr>
      <vt:lpstr>Integration of Modeling Tools (2)</vt:lpstr>
      <vt:lpstr>Integration of Modeling Tools – Example</vt:lpstr>
      <vt:lpstr>CONFIGURABLE INTERFACE:  &lt;A method to represent the different levels of processor components  – from processor package to microarchitecture units&gt;</vt:lpstr>
      <vt:lpstr>Abstract Representation of Processor Hierarchy</vt:lpstr>
      <vt:lpstr>Processor Representation (1)</vt:lpstr>
      <vt:lpstr>Processor Representation (2)</vt:lpstr>
      <vt:lpstr>DATA SYNCHRONIZATION:  &lt;Time synchronization and data sharing between library models&gt;</vt:lpstr>
      <vt:lpstr>Data Synchronization (1)</vt:lpstr>
      <vt:lpstr>Data Synchronization (2)</vt:lpstr>
      <vt:lpstr>Data Manipulation</vt:lpstr>
      <vt:lpstr>Data Queue Structure</vt:lpstr>
      <vt:lpstr>INPUT CONFIG &amp; USER INTERFACE:  &lt;EI Configuration and User API&gt;</vt:lpstr>
      <vt:lpstr>Input Configuration</vt:lpstr>
      <vt:lpstr>User API Example (1)</vt:lpstr>
      <vt:lpstr>User API Example (2)</vt:lpstr>
      <vt:lpstr>DEMONSTRATION &lt;Architecture-physics co-simulation via Manifold and Energy Introspector&gt;</vt:lpstr>
      <vt:lpstr>PARALLEL INTERFACE:  &lt;Parallel Simulation via MPI interface&gt;</vt:lpstr>
      <vt:lpstr>Parallel EI Configuration</vt:lpstr>
      <vt:lpstr>Parallel API Example (1)</vt:lpstr>
      <vt:lpstr>Parallel API Example (2)</vt:lpstr>
      <vt:lpstr>EI: Summary</vt:lpstr>
      <vt:lpstr>Outline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Parallel Simulation of Multicore Systems with Manifold</dc:title>
  <dc:creator>jwang</dc:creator>
  <cp:lastModifiedBy>William Song</cp:lastModifiedBy>
  <cp:revision>221</cp:revision>
  <cp:lastPrinted>1601-01-01T00:00:00Z</cp:lastPrinted>
  <dcterms:created xsi:type="dcterms:W3CDTF">2013-10-13T20:20:40Z</dcterms:created>
  <dcterms:modified xsi:type="dcterms:W3CDTF">2013-12-06T18:56:54Z</dcterms:modified>
</cp:coreProperties>
</file>