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3" r:id="rId1"/>
  </p:sldMasterIdLst>
  <p:notesMasterIdLst>
    <p:notesMasterId r:id="rId13"/>
  </p:notesMasterIdLst>
  <p:sldIdLst>
    <p:sldId id="344" r:id="rId2"/>
    <p:sldId id="330" r:id="rId3"/>
    <p:sldId id="339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42" r:id="rId12"/>
  </p:sldIdLst>
  <p:sldSz cx="10080625" cy="7559675"/>
  <p:notesSz cx="7772400" cy="10058400"/>
  <p:defaultTextStyle>
    <a:defPPr>
      <a:defRPr lang="en-GB"/>
    </a:defPPr>
    <a:lvl1pPr algn="l" defTabSz="456536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1872" indent="-285336" algn="l" defTabSz="456536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1340" indent="-228270" algn="l" defTabSz="456536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597879" indent="-228270" algn="l" defTabSz="456536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4416" indent="-228270" algn="l" defTabSz="456536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2686" algn="l" defTabSz="91307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39221" algn="l" defTabSz="91307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195757" algn="l" defTabSz="91307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2296" algn="l" defTabSz="91307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16" y="-90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&#24037;&#20316;&#31807;1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HughX\Desktop\&#24037;&#20316;&#31807;1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784794353745599"/>
          <c:y val="6.4814934132767496E-2"/>
          <c:w val="0.76238692038495204"/>
          <c:h val="0.84167468649752097"/>
        </c:manualLayout>
      </c:layout>
      <c:barChart>
        <c:barDir val="col"/>
        <c:grouping val="clustered"/>
        <c:varyColors val="0"/>
        <c:ser>
          <c:idx val="0"/>
          <c:order val="0"/>
          <c:tx>
            <c:v>A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Sheet1!$B$9:$F$9</c:f>
              <c:strCache>
                <c:ptCount val="5"/>
                <c:pt idx="0">
                  <c:v>barnes</c:v>
                </c:pt>
                <c:pt idx="1">
                  <c:v>canneals</c:v>
                </c:pt>
                <c:pt idx="2">
                  <c:v>fft</c:v>
                </c:pt>
                <c:pt idx="3">
                  <c:v>ocean-c</c:v>
                </c:pt>
                <c:pt idx="4">
                  <c:v>radix</c:v>
                </c:pt>
              </c:strCache>
            </c:strRef>
          </c:cat>
          <c:val>
            <c:numRef>
              <c:f>Sheet1!$B$10:$F$10</c:f>
              <c:numCache>
                <c:formatCode>General</c:formatCode>
                <c:ptCount val="5"/>
                <c:pt idx="0">
                  <c:v>2.4700000000000002</c:v>
                </c:pt>
                <c:pt idx="1">
                  <c:v>2.37</c:v>
                </c:pt>
                <c:pt idx="2">
                  <c:v>2.2400000000000002</c:v>
                </c:pt>
                <c:pt idx="3">
                  <c:v>2.38</c:v>
                </c:pt>
                <c:pt idx="4">
                  <c:v>2.63</c:v>
                </c:pt>
              </c:numCache>
            </c:numRef>
          </c:val>
        </c:ser>
        <c:ser>
          <c:idx val="1"/>
          <c:order val="1"/>
          <c:tx>
            <c:v>B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Sheet1!$B$9:$F$9</c:f>
              <c:strCache>
                <c:ptCount val="5"/>
                <c:pt idx="0">
                  <c:v>barnes</c:v>
                </c:pt>
                <c:pt idx="1">
                  <c:v>canneals</c:v>
                </c:pt>
                <c:pt idx="2">
                  <c:v>fft</c:v>
                </c:pt>
                <c:pt idx="3">
                  <c:v>ocean-c</c:v>
                </c:pt>
                <c:pt idx="4">
                  <c:v>radix</c:v>
                </c:pt>
              </c:strCache>
            </c:strRef>
          </c:cat>
          <c:val>
            <c:numRef>
              <c:f>Sheet1!$B$11:$F$11</c:f>
              <c:numCache>
                <c:formatCode>General</c:formatCode>
                <c:ptCount val="5"/>
                <c:pt idx="0">
                  <c:v>2.3199999999999981</c:v>
                </c:pt>
                <c:pt idx="1">
                  <c:v>2.21</c:v>
                </c:pt>
                <c:pt idx="2">
                  <c:v>2.15</c:v>
                </c:pt>
                <c:pt idx="3">
                  <c:v>2.16</c:v>
                </c:pt>
                <c:pt idx="4">
                  <c:v>2.2599999999999998</c:v>
                </c:pt>
              </c:numCache>
            </c:numRef>
          </c:val>
        </c:ser>
        <c:ser>
          <c:idx val="2"/>
          <c:order val="2"/>
          <c:tx>
            <c:v>C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Sheet1!$B$9:$F$9</c:f>
              <c:strCache>
                <c:ptCount val="5"/>
                <c:pt idx="0">
                  <c:v>barnes</c:v>
                </c:pt>
                <c:pt idx="1">
                  <c:v>canneals</c:v>
                </c:pt>
                <c:pt idx="2">
                  <c:v>fft</c:v>
                </c:pt>
                <c:pt idx="3">
                  <c:v>ocean-c</c:v>
                </c:pt>
                <c:pt idx="4">
                  <c:v>radix</c:v>
                </c:pt>
              </c:strCache>
            </c:strRef>
          </c:cat>
          <c:val>
            <c:numRef>
              <c:f>Sheet1!$B$12:$F$12</c:f>
              <c:numCache>
                <c:formatCode>General</c:formatCode>
                <c:ptCount val="5"/>
                <c:pt idx="0">
                  <c:v>2.2200000000000002</c:v>
                </c:pt>
                <c:pt idx="1">
                  <c:v>2.12</c:v>
                </c:pt>
                <c:pt idx="2">
                  <c:v>2.13</c:v>
                </c:pt>
                <c:pt idx="3">
                  <c:v>2.14</c:v>
                </c:pt>
                <c:pt idx="4">
                  <c:v>2.17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004992"/>
        <c:axId val="80006528"/>
      </c:barChart>
      <c:catAx>
        <c:axId val="80004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06528"/>
        <c:crosses val="autoZero"/>
        <c:auto val="1"/>
        <c:lblAlgn val="ctr"/>
        <c:lblOffset val="100"/>
        <c:noMultiLvlLbl val="0"/>
      </c:catAx>
      <c:valAx>
        <c:axId val="8000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nJ/inst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04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Sheet1!$B$9:$F$9</c:f>
              <c:strCache>
                <c:ptCount val="5"/>
                <c:pt idx="0">
                  <c:v>barnes</c:v>
                </c:pt>
                <c:pt idx="1">
                  <c:v>canneals</c:v>
                </c:pt>
                <c:pt idx="2">
                  <c:v>fft</c:v>
                </c:pt>
                <c:pt idx="3">
                  <c:v>ocean-c</c:v>
                </c:pt>
                <c:pt idx="4">
                  <c:v>radix</c:v>
                </c:pt>
              </c:strCache>
            </c:strRef>
          </c:cat>
          <c:val>
            <c:numRef>
              <c:f>Sheet1!$B$17:$F$17</c:f>
              <c:numCache>
                <c:formatCode>General</c:formatCode>
                <c:ptCount val="5"/>
                <c:pt idx="0">
                  <c:v>404.85829959514172</c:v>
                </c:pt>
                <c:pt idx="1">
                  <c:v>421.94092827004209</c:v>
                </c:pt>
                <c:pt idx="2">
                  <c:v>446.42857142856991</c:v>
                </c:pt>
                <c:pt idx="3">
                  <c:v>420.1680672268908</c:v>
                </c:pt>
                <c:pt idx="4">
                  <c:v>380.22813688212801</c:v>
                </c:pt>
              </c:numCache>
            </c:numRef>
          </c:val>
        </c:ser>
        <c:ser>
          <c:idx val="1"/>
          <c:order val="1"/>
          <c:tx>
            <c:v>B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Sheet1!$B$9:$F$9</c:f>
              <c:strCache>
                <c:ptCount val="5"/>
                <c:pt idx="0">
                  <c:v>barnes</c:v>
                </c:pt>
                <c:pt idx="1">
                  <c:v>canneals</c:v>
                </c:pt>
                <c:pt idx="2">
                  <c:v>fft</c:v>
                </c:pt>
                <c:pt idx="3">
                  <c:v>ocean-c</c:v>
                </c:pt>
                <c:pt idx="4">
                  <c:v>radix</c:v>
                </c:pt>
              </c:strCache>
            </c:strRef>
          </c:cat>
          <c:val>
            <c:numRef>
              <c:f>Sheet1!$B$18:$F$18</c:f>
              <c:numCache>
                <c:formatCode>General</c:formatCode>
                <c:ptCount val="5"/>
                <c:pt idx="0">
                  <c:v>431.03448275862053</c:v>
                </c:pt>
                <c:pt idx="1">
                  <c:v>452.48868778280541</c:v>
                </c:pt>
                <c:pt idx="2">
                  <c:v>465.11627906976747</c:v>
                </c:pt>
                <c:pt idx="3">
                  <c:v>462.96296296296282</c:v>
                </c:pt>
                <c:pt idx="4">
                  <c:v>442.47787610619463</c:v>
                </c:pt>
              </c:numCache>
            </c:numRef>
          </c:val>
        </c:ser>
        <c:ser>
          <c:idx val="2"/>
          <c:order val="2"/>
          <c:tx>
            <c:v>C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Sheet1!$B$9:$F$9</c:f>
              <c:strCache>
                <c:ptCount val="5"/>
                <c:pt idx="0">
                  <c:v>barnes</c:v>
                </c:pt>
                <c:pt idx="1">
                  <c:v>canneals</c:v>
                </c:pt>
                <c:pt idx="2">
                  <c:v>fft</c:v>
                </c:pt>
                <c:pt idx="3">
                  <c:v>ocean-c</c:v>
                </c:pt>
                <c:pt idx="4">
                  <c:v>radix</c:v>
                </c:pt>
              </c:strCache>
            </c:strRef>
          </c:cat>
          <c:val>
            <c:numRef>
              <c:f>Sheet1!$B$19:$F$19</c:f>
              <c:numCache>
                <c:formatCode>General</c:formatCode>
                <c:ptCount val="5"/>
                <c:pt idx="0">
                  <c:v>450.45045045045032</c:v>
                </c:pt>
                <c:pt idx="1">
                  <c:v>471.69811320754661</c:v>
                </c:pt>
                <c:pt idx="2">
                  <c:v>469.48356807511692</c:v>
                </c:pt>
                <c:pt idx="3">
                  <c:v>467.28971962616822</c:v>
                </c:pt>
                <c:pt idx="4">
                  <c:v>460.82949308755781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7016576"/>
        <c:axId val="87018112"/>
      </c:barChart>
      <c:catAx>
        <c:axId val="87016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018112"/>
        <c:crosses val="autoZero"/>
        <c:auto val="1"/>
        <c:lblAlgn val="ctr"/>
        <c:lblOffset val="100"/>
        <c:noMultiLvlLbl val="0"/>
      </c:catAx>
      <c:valAx>
        <c:axId val="8701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MIPS/W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016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B717951B-8CFE-4F77-B6EE-CC51BEF17A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29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653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1872" indent="-285336" algn="l" defTabSz="45653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1340" indent="-228270" algn="l" defTabSz="45653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597879" indent="-228270" algn="l" defTabSz="45653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4416" indent="-228270" algn="l" defTabSz="45653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2686" algn="l" defTabSz="9130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221" algn="l" defTabSz="9130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5757" algn="l" defTabSz="9130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2296" algn="l" defTabSz="9130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742609-1488-4667-8B91-34CE46F4B0F6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E1780-2400-4120-BC98-A0AE409BD81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69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6"/>
          <p:cNvSpPr txBox="1">
            <a:spLocks noChangeArrowheads="1"/>
          </p:cNvSpPr>
          <p:nvPr userDrawn="1"/>
        </p:nvSpPr>
        <p:spPr bwMode="auto">
          <a:xfrm>
            <a:off x="745547" y="4768545"/>
            <a:ext cx="8530029" cy="871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algn="ctr" defTabSz="914400" eaLnBrk="0">
              <a:lnSpc>
                <a:spcPct val="100000"/>
              </a:lnSpc>
              <a:buClrTx/>
              <a:buSzTx/>
              <a:buFontTx/>
              <a:buNone/>
            </a:pPr>
            <a:endParaRPr lang="en-US" sz="2000" i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ＭＳ Ｐゴシック" charset="-128"/>
            </a:endParaRPr>
          </a:p>
          <a:p>
            <a:pPr defTabSz="914400"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sz="2000">
              <a:solidFill>
                <a:srgbClr val="FFFFFF"/>
              </a:solidFill>
              <a:latin typeface="Tahoma" pitchFamily="34" charset="0"/>
              <a:ea typeface="ＭＳ Ｐゴシック" charset="-128"/>
            </a:endParaRPr>
          </a:p>
        </p:txBody>
      </p:sp>
      <p:pic>
        <p:nvPicPr>
          <p:cNvPr id="4" name="Picture 98" descr="coe-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4706" y="5844049"/>
            <a:ext cx="3314706" cy="94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032" name="Rectangle 40"/>
          <p:cNvSpPr>
            <a:spLocks noGrp="1" noChangeArrowheads="1"/>
          </p:cNvSpPr>
          <p:nvPr>
            <p:ph type="ctrTitle"/>
          </p:nvPr>
        </p:nvSpPr>
        <p:spPr>
          <a:xfrm>
            <a:off x="390275" y="3069368"/>
            <a:ext cx="9214321" cy="671971"/>
          </a:xfrm>
        </p:spPr>
        <p:txBody>
          <a:bodyPr anchorCtr="1">
            <a:spAutoFit/>
          </a:bodyPr>
          <a:lstStyle>
            <a:lvl1pPr algn="ctr">
              <a:defRPr sz="37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433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1C7716-A23E-4FED-BCBC-DE78F5A51459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9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0460" y="246740"/>
            <a:ext cx="2345145" cy="6670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75" y="246740"/>
            <a:ext cx="6869175" cy="6670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77B074-621D-407B-8869-C84D2D885BFD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609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3100" b="1" u="none"/>
            </a:lvl1pPr>
            <a:lvl2pPr>
              <a:defRPr sz="3100" b="1" u="none"/>
            </a:lvl2pPr>
            <a:lvl3pPr>
              <a:defRPr sz="3100" b="1" u="none"/>
            </a:lvl3pPr>
            <a:lvl4pPr>
              <a:defRPr sz="3100" b="1" u="none"/>
            </a:lvl4pPr>
            <a:lvl5pPr>
              <a:defRPr sz="3100" b="1" u="none"/>
            </a:lvl5pPr>
          </a:lstStyle>
          <a:p>
            <a:pPr lvl="0"/>
            <a:r>
              <a:rPr lang="de-DE" dirty="0" smtClean="0"/>
              <a:t>First Level Content</a:t>
            </a:r>
          </a:p>
          <a:p>
            <a:pPr lvl="1"/>
            <a:r>
              <a:rPr lang="de-DE" dirty="0" smtClean="0"/>
              <a:t>Second Level Content</a:t>
            </a:r>
          </a:p>
          <a:p>
            <a:pPr lvl="2"/>
            <a:r>
              <a:rPr lang="de-DE" dirty="0" smtClean="0"/>
              <a:t>Third Level Content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 Content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 Content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504031" y="7006705"/>
            <a:ext cx="1202161" cy="402483"/>
          </a:xfrm>
          <a:prstGeom prst="rect">
            <a:avLst/>
          </a:prstGeom>
        </p:spPr>
        <p:txBody>
          <a:bodyPr lIns="100739" tIns="50372" rIns="100739" bIns="50372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 defTabSz="503710" eaLnBrk="0">
              <a:lnSpc>
                <a:spcPct val="100000"/>
              </a:lnSpc>
              <a:buClr>
                <a:srgbClr val="080808"/>
              </a:buClr>
            </a:pPr>
            <a:endParaRPr lang="de-DE" sz="1300" dirty="0">
              <a:solidFill>
                <a:srgbClr val="000000">
                  <a:lumMod val="75000"/>
                  <a:lumOff val="25000"/>
                </a:srgbClr>
              </a:solidFill>
              <a:latin typeface="Ariel" charset="0"/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1864960" y="7006705"/>
            <a:ext cx="6350706" cy="402483"/>
          </a:xfrm>
          <a:prstGeom prst="rect">
            <a:avLst/>
          </a:prstGeom>
        </p:spPr>
        <p:txBody>
          <a:bodyPr lIns="100739" tIns="50372" rIns="100739" bIns="50372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 defTabSz="503710" eaLnBrk="0">
              <a:lnSpc>
                <a:spcPct val="100000"/>
              </a:lnSpc>
              <a:buClr>
                <a:srgbClr val="080808"/>
              </a:buClr>
            </a:pPr>
            <a:endParaRPr lang="de-DE" sz="1300" dirty="0" smtClean="0">
              <a:solidFill>
                <a:srgbClr val="000000">
                  <a:lumMod val="75000"/>
                  <a:lumOff val="25000"/>
                </a:srgbClr>
              </a:solidFill>
              <a:latin typeface="Ariel" charset="0"/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1628BF6-67F0-405E-B297-68D77A67C46A}" type="slidenum">
              <a:rPr lang="de-DE" smtClean="0">
                <a:solidFill>
                  <a:srgbClr val="000000">
                    <a:lumMod val="75000"/>
                    <a:lumOff val="25000"/>
                  </a:srgbClr>
                </a:solidFill>
                <a:latin typeface="Tahoma"/>
              </a:rPr>
              <a:pPr/>
              <a:t>‹#›</a:t>
            </a:fld>
            <a:endParaRPr lang="de-DE">
              <a:solidFill>
                <a:srgbClr val="000000">
                  <a:lumMod val="75000"/>
                  <a:lumOff val="25000"/>
                </a:srgbClr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57412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3100" b="1" u="none"/>
            </a:lvl1pPr>
            <a:lvl2pPr>
              <a:defRPr sz="3100" b="1" u="none"/>
            </a:lvl2pPr>
            <a:lvl3pPr>
              <a:defRPr sz="3100" b="1" u="none"/>
            </a:lvl3pPr>
            <a:lvl4pPr>
              <a:defRPr sz="3100" b="1" u="none"/>
            </a:lvl4pPr>
            <a:lvl5pPr>
              <a:defRPr sz="3100" b="1" u="none"/>
            </a:lvl5pPr>
          </a:lstStyle>
          <a:p>
            <a:pPr lvl="0"/>
            <a:r>
              <a:rPr lang="de-DE" dirty="0" smtClean="0"/>
              <a:t>First Level Content</a:t>
            </a:r>
          </a:p>
          <a:p>
            <a:pPr lvl="1"/>
            <a:r>
              <a:rPr lang="de-DE" dirty="0" smtClean="0"/>
              <a:t>Second Level Content</a:t>
            </a:r>
          </a:p>
          <a:p>
            <a:pPr lvl="2"/>
            <a:r>
              <a:rPr lang="de-DE" dirty="0" smtClean="0"/>
              <a:t>Third Level Content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 Content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 Content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504031" y="7006700"/>
            <a:ext cx="1202161" cy="402483"/>
          </a:xfrm>
          <a:prstGeom prst="rect">
            <a:avLst/>
          </a:prstGeom>
        </p:spPr>
        <p:txBody>
          <a:bodyPr lIns="100783" tIns="50392" rIns="100783" bIns="50392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 defTabSz="503920" eaLnBrk="0">
              <a:lnSpc>
                <a:spcPct val="100000"/>
              </a:lnSpc>
              <a:buClr>
                <a:srgbClr val="080808"/>
              </a:buClr>
            </a:pPr>
            <a:endParaRPr lang="de-DE" sz="1300" dirty="0">
              <a:solidFill>
                <a:srgbClr val="000000">
                  <a:lumMod val="75000"/>
                  <a:lumOff val="25000"/>
                </a:srgbClr>
              </a:solidFill>
              <a:latin typeface="Ariel" charset="0"/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1864960" y="7006700"/>
            <a:ext cx="6350706" cy="402483"/>
          </a:xfrm>
          <a:prstGeom prst="rect">
            <a:avLst/>
          </a:prstGeom>
        </p:spPr>
        <p:txBody>
          <a:bodyPr lIns="100783" tIns="50392" rIns="100783" bIns="50392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 defTabSz="503920" eaLnBrk="0">
              <a:lnSpc>
                <a:spcPct val="100000"/>
              </a:lnSpc>
              <a:buClr>
                <a:srgbClr val="080808"/>
              </a:buClr>
            </a:pPr>
            <a:endParaRPr lang="de-DE" sz="1300" dirty="0" smtClean="0">
              <a:solidFill>
                <a:srgbClr val="000000">
                  <a:lumMod val="75000"/>
                  <a:lumOff val="25000"/>
                </a:srgbClr>
              </a:solidFill>
              <a:latin typeface="Ariel" charset="0"/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1628BF6-67F0-405E-B297-68D77A67C46A}" type="slidenum">
              <a:rPr lang="de-DE" smtClean="0">
                <a:solidFill>
                  <a:srgbClr val="000000">
                    <a:lumMod val="75000"/>
                    <a:lumOff val="25000"/>
                  </a:srgbClr>
                </a:solidFill>
                <a:latin typeface="Tahoma"/>
              </a:rPr>
              <a:pPr/>
              <a:t>‹#›</a:t>
            </a:fld>
            <a:endParaRPr lang="de-DE">
              <a:solidFill>
                <a:srgbClr val="000000">
                  <a:lumMod val="75000"/>
                  <a:lumOff val="25000"/>
                </a:srgbClr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373653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89DB3D-6D36-41B1-B5D6-2DA40B15D957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76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2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4"/>
            <a:ext cx="8568531" cy="1653678"/>
          </a:xfrm>
        </p:spPr>
        <p:txBody>
          <a:bodyPr anchor="b"/>
          <a:lstStyle>
            <a:lvl1pPr marL="0" indent="0">
              <a:buNone/>
              <a:defRPr sz="2200"/>
            </a:lvl1pPr>
            <a:lvl2pPr marL="503972" indent="0">
              <a:buNone/>
              <a:defRPr sz="2000"/>
            </a:lvl2pPr>
            <a:lvl3pPr marL="1007943" indent="0">
              <a:buNone/>
              <a:defRPr sz="1800"/>
            </a:lvl3pPr>
            <a:lvl4pPr marL="1511915" indent="0">
              <a:buNone/>
              <a:defRPr sz="1500"/>
            </a:lvl4pPr>
            <a:lvl5pPr marL="2015886" indent="0">
              <a:buNone/>
              <a:defRPr sz="1500"/>
            </a:lvl5pPr>
            <a:lvl6pPr marL="2519858" indent="0">
              <a:buNone/>
              <a:defRPr sz="1500"/>
            </a:lvl6pPr>
            <a:lvl7pPr marL="3023829" indent="0">
              <a:buNone/>
              <a:defRPr sz="1500"/>
            </a:lvl7pPr>
            <a:lvl8pPr marL="3527801" indent="0">
              <a:buNone/>
              <a:defRPr sz="1500"/>
            </a:lvl8pPr>
            <a:lvl9pPr marL="4031772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EDFFBC-B96E-4EAC-8CEB-87D62222C7F4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93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524" y="265145"/>
            <a:ext cx="9373581" cy="1044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274" y="1581088"/>
            <a:ext cx="4606286" cy="535477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7571" y="1581088"/>
            <a:ext cx="4608035" cy="535477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39299" y="7284392"/>
            <a:ext cx="392113" cy="234490"/>
          </a:xfrm>
          <a:ln/>
        </p:spPr>
        <p:txBody>
          <a:bodyPr/>
          <a:lstStyle>
            <a:lvl1pPr>
              <a:defRPr/>
            </a:lvl1pPr>
          </a:lstStyle>
          <a:p>
            <a:fld id="{84AFF7D5-ED32-469E-AE03-B2BE430A2C76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90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8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8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6151CC-9FFB-45BB-85D5-86C032FD1458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08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B7D15-C262-4ED0-9E5E-CF4A35BB834D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45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98E247-B1FD-4E10-A830-90BE8839EAFA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90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2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5" y="300988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1581933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831090-283B-4803-B6E6-2392E23CA510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47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FF867D-4FC8-4C6E-BAA9-48BEA6027CB2}" type="slidenum">
              <a:rPr lang="en-US">
                <a:solidFill>
                  <a:srgbClr val="E5FFFF"/>
                </a:solidFill>
              </a:rPr>
              <a:pPr/>
              <a:t>‹#›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36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05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388524" y="246740"/>
            <a:ext cx="9373581" cy="1044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4006" name="Rectangle 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3275" y="1562683"/>
            <a:ext cx="9382331" cy="5354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4119" name="Rectangle 151"/>
          <p:cNvSpPr>
            <a:spLocks noChangeArrowheads="1"/>
          </p:cNvSpPr>
          <p:nvPr userDrawn="1"/>
        </p:nvSpPr>
        <p:spPr bwMode="auto">
          <a:xfrm>
            <a:off x="8713791" y="7302437"/>
            <a:ext cx="1366834" cy="257238"/>
          </a:xfrm>
          <a:prstGeom prst="rect">
            <a:avLst/>
          </a:prstGeom>
          <a:solidFill>
            <a:srgbClr val="366AA4"/>
          </a:solidFill>
          <a:ln w="9525">
            <a:noFill/>
            <a:miter lim="800000"/>
            <a:headEnd/>
            <a:tailEnd/>
          </a:ln>
          <a:effectLst>
            <a:outerShdw blurRad="63500" dist="12700" algn="ctr" rotWithShape="0">
              <a:srgbClr val="000000">
                <a:alpha val="74998"/>
              </a:srgbClr>
            </a:outerShdw>
          </a:effectLst>
        </p:spPr>
        <p:txBody>
          <a:bodyPr wrap="none" lIns="100794" tIns="50397" rIns="100794" bIns="50397" anchor="ctr"/>
          <a:lstStyle/>
          <a:p>
            <a:pPr algn="ctr" defTabSz="914400" ea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US" sz="130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84125" name="Rectangle 157"/>
          <p:cNvSpPr>
            <a:spLocks noChangeArrowheads="1"/>
          </p:cNvSpPr>
          <p:nvPr userDrawn="1"/>
        </p:nvSpPr>
        <p:spPr bwMode="auto">
          <a:xfrm>
            <a:off x="0" y="7302437"/>
            <a:ext cx="8722541" cy="257238"/>
          </a:xfrm>
          <a:prstGeom prst="rect">
            <a:avLst/>
          </a:prstGeom>
          <a:gradFill rotWithShape="1">
            <a:gsLst>
              <a:gs pos="0">
                <a:srgbClr val="002448">
                  <a:gamma/>
                  <a:shade val="46275"/>
                  <a:invGamma/>
                </a:srgbClr>
              </a:gs>
              <a:gs pos="100000">
                <a:srgbClr val="002448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 defTabSz="914400" ea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US" sz="130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84127" name="Rectangle 159"/>
          <p:cNvSpPr>
            <a:spLocks noChangeArrowheads="1"/>
          </p:cNvSpPr>
          <p:nvPr userDrawn="1"/>
        </p:nvSpPr>
        <p:spPr bwMode="auto">
          <a:xfrm>
            <a:off x="11112" y="7326936"/>
            <a:ext cx="6884873" cy="2248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spAutoFit/>
          </a:bodyPr>
          <a:lstStyle/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sz="800" dirty="0">
                <a:solidFill>
                  <a:srgbClr val="E5FFFF"/>
                </a:solidFill>
                <a:ea typeface="ＭＳ Ｐゴシック" charset="-128"/>
              </a:rPr>
              <a:t>SCHOOL OF ELECTRICAL AND COMPUTER ENGINEERING | </a:t>
            </a:r>
            <a:r>
              <a:rPr lang="en-US" sz="800" dirty="0" smtClean="0">
                <a:solidFill>
                  <a:srgbClr val="E5FFFF"/>
                </a:solidFill>
                <a:ea typeface="ＭＳ Ｐゴシック" charset="-128"/>
              </a:rPr>
              <a:t>SCHOOL OF COMPUTER SCIENCE | GEORGIA </a:t>
            </a:r>
            <a:r>
              <a:rPr lang="en-US" sz="800" dirty="0">
                <a:solidFill>
                  <a:srgbClr val="E5FFFF"/>
                </a:solidFill>
                <a:ea typeface="ＭＳ Ｐゴシック" charset="-128"/>
              </a:rPr>
              <a:t>INSTITUTE OF TECHNOLOGY</a:t>
            </a:r>
          </a:p>
        </p:txBody>
      </p:sp>
      <p:sp>
        <p:nvSpPr>
          <p:cNvPr id="84128" name="Rectangle 160"/>
          <p:cNvSpPr>
            <a:spLocks noChangeArrowheads="1"/>
          </p:cNvSpPr>
          <p:nvPr userDrawn="1"/>
        </p:nvSpPr>
        <p:spPr bwMode="auto">
          <a:xfrm>
            <a:off x="0" y="1"/>
            <a:ext cx="10080625" cy="255489"/>
          </a:xfrm>
          <a:prstGeom prst="rect">
            <a:avLst/>
          </a:prstGeom>
          <a:gradFill rotWithShape="1">
            <a:gsLst>
              <a:gs pos="0">
                <a:srgbClr val="002448"/>
              </a:gs>
              <a:gs pos="100000">
                <a:schemeClr val="bg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 defTabSz="914400" ea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US" sz="1300">
              <a:solidFill>
                <a:srgbClr val="080808"/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84064" name="Rectangle 9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39299" y="7265987"/>
            <a:ext cx="392113" cy="234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50397" rIns="0" bIns="5039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b="1">
                <a:solidFill>
                  <a:srgbClr val="FFFFFF"/>
                </a:solidFill>
              </a:defRPr>
            </a:lvl1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fld id="{6D5DE730-85A1-43BF-B6EE-EC72C0E83D27}" type="slidenum">
              <a:rPr lang="en-US" smtClean="0">
                <a:latin typeface="Tahoma" pitchFamily="34" charset="0"/>
                <a:ea typeface="ＭＳ Ｐゴシック" charset="-128"/>
              </a:rPr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t>‹#›</a:t>
            </a:fld>
            <a:endParaRPr lang="en-US" dirty="0">
              <a:latin typeface="Tahoma" pitchFamily="34" charset="0"/>
              <a:ea typeface="ＭＳ Ｐゴシック" charset="-128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774112" y="7297737"/>
            <a:ext cx="847282" cy="237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00" dirty="0" smtClean="0">
                <a:solidFill>
                  <a:srgbClr val="FFFFFF"/>
                </a:solidFill>
              </a:rPr>
              <a:t>MANIFOLD</a:t>
            </a:r>
          </a:p>
        </p:txBody>
      </p:sp>
    </p:spTree>
    <p:extLst>
      <p:ext uri="{BB962C8B-B14F-4D97-AF65-F5344CB8AC3E}">
        <p14:creationId xmlns:p14="http://schemas.microsoft.com/office/powerpoint/2010/main" val="387931059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09" r:id="rId12"/>
    <p:sldLayoutId id="2147483722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80808"/>
          </a:solidFill>
          <a:effectLst/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5pPr>
      <a:lvl6pPr marL="503972" algn="l" rtl="0" fontAlgn="base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1007943" algn="l" rtl="0" fontAlgn="base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511915" algn="l" rtl="0" fontAlgn="base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2015886" algn="l" rtl="0" fontAlgn="base">
        <a:spcBef>
          <a:spcPct val="0"/>
        </a:spcBef>
        <a:spcAft>
          <a:spcPct val="0"/>
        </a:spcAft>
        <a:defRPr sz="3300"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194240" indent="-19424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 sz="2600">
          <a:solidFill>
            <a:srgbClr val="080808"/>
          </a:solidFill>
          <a:effectLst/>
          <a:latin typeface="+mn-lt"/>
          <a:ea typeface="ＭＳ Ｐゴシック" charset="-128"/>
          <a:cs typeface="+mn-cs"/>
        </a:defRPr>
      </a:lvl1pPr>
      <a:lvl2pPr marL="572218" indent="-194240" algn="l" rtl="0" eaLnBrk="0" fontAlgn="base" hangingPunct="0">
        <a:spcBef>
          <a:spcPct val="20000"/>
        </a:spcBef>
        <a:spcAft>
          <a:spcPct val="0"/>
        </a:spcAft>
        <a:buClr>
          <a:srgbClr val="002448"/>
        </a:buClr>
        <a:buSzPct val="65000"/>
        <a:buFont typeface="Wingdings" pitchFamily="2" charset="2"/>
        <a:buChar char="n"/>
        <a:defRPr sz="2200">
          <a:solidFill>
            <a:srgbClr val="080808"/>
          </a:solidFill>
          <a:effectLst/>
          <a:latin typeface="+mn-lt"/>
          <a:ea typeface="ＭＳ Ｐゴシック" charset="-128"/>
        </a:defRPr>
      </a:lvl2pPr>
      <a:lvl3pPr marL="950197" indent="-19424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/>
          <a:latin typeface="+mn-lt"/>
          <a:ea typeface="ＭＳ Ｐゴシック" charset="-128"/>
        </a:defRPr>
      </a:lvl3pPr>
      <a:lvl4pPr marL="1328176" indent="-19424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/>
          <a:latin typeface="+mn-lt"/>
          <a:ea typeface="ＭＳ Ｐゴシック" charset="-128"/>
        </a:defRPr>
      </a:lvl4pPr>
      <a:lvl5pPr marL="1637908" indent="-18374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/>
          <a:latin typeface="+mn-lt"/>
          <a:ea typeface="ＭＳ Ｐゴシック" charset="-128"/>
        </a:defRPr>
      </a:lvl5pPr>
      <a:lvl6pPr marL="2141879" indent="-183740" algn="l" rtl="0" fontAlgn="base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645851" indent="-183740" algn="l" rtl="0" fontAlgn="base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149822" indent="-183740" algn="l" rtl="0" fontAlgn="base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653794" indent="-183740" algn="l" rtl="0" fontAlgn="base"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defRPr>
          <a:solidFill>
            <a:srgbClr val="080808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Manifold Enable?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90" y="1189037"/>
            <a:ext cx="9382331" cy="5354770"/>
          </a:xfrm>
        </p:spPr>
        <p:txBody>
          <a:bodyPr/>
          <a:lstStyle/>
          <a:p>
            <a:pPr>
              <a:spcBef>
                <a:spcPts val="2646"/>
              </a:spcBef>
            </a:pPr>
            <a:r>
              <a:rPr lang="en-US" dirty="0" smtClean="0"/>
              <a:t>Manifold enables cross-disciplinary evaluations</a:t>
            </a:r>
            <a:endParaRPr lang="en-US" dirty="0" smtClean="0">
              <a:solidFill>
                <a:srgbClr val="3366FF"/>
              </a:solidFill>
            </a:endParaRPr>
          </a:p>
          <a:p>
            <a:pPr>
              <a:spcBef>
                <a:spcPts val="1323"/>
              </a:spcBef>
            </a:pPr>
            <a:r>
              <a:rPr lang="en-US" dirty="0" smtClean="0"/>
              <a:t>Applications </a:t>
            </a:r>
            <a:r>
              <a:rPr lang="en-US" dirty="0" smtClean="0">
                <a:sym typeface="Wingdings"/>
              </a:rPr>
              <a:t></a:t>
            </a:r>
            <a:r>
              <a:rPr lang="en-US" dirty="0">
                <a:sym typeface="Wingdings"/>
              </a:rPr>
              <a:t> Power </a:t>
            </a:r>
            <a:r>
              <a:rPr lang="en-US" dirty="0" smtClean="0">
                <a:sym typeface="Wingdings"/>
              </a:rPr>
              <a:t> Thermal </a:t>
            </a:r>
            <a:r>
              <a:rPr lang="en-US" dirty="0">
                <a:sym typeface="Wingdings"/>
              </a:rPr>
              <a:t></a:t>
            </a:r>
            <a:r>
              <a:rPr lang="en-US" dirty="0" smtClean="0">
                <a:sym typeface="Wingdings"/>
              </a:rPr>
              <a:t> Cooling</a:t>
            </a:r>
          </a:p>
          <a:p>
            <a:pPr>
              <a:spcBef>
                <a:spcPts val="2646"/>
              </a:spcBef>
            </a:pPr>
            <a:endParaRPr lang="en-US" dirty="0">
              <a:sym typeface="Wingdings"/>
            </a:endParaRPr>
          </a:p>
          <a:p>
            <a:pPr>
              <a:spcBef>
                <a:spcPts val="2646"/>
              </a:spcBef>
            </a:pPr>
            <a:endParaRPr lang="en-US" dirty="0" smtClean="0"/>
          </a:p>
          <a:p>
            <a:pPr>
              <a:spcBef>
                <a:spcPts val="2646"/>
              </a:spcBef>
            </a:pPr>
            <a:r>
              <a:rPr lang="en-US" dirty="0" smtClean="0"/>
              <a:t>Multi-scale simulation </a:t>
            </a:r>
            <a:r>
              <a:rPr lang="en-US" dirty="0" smtClean="0">
                <a:sym typeface="Wingdings"/>
              </a:rPr>
              <a:t> cycle-level to functional</a:t>
            </a:r>
          </a:p>
          <a:p>
            <a:pPr>
              <a:spcBef>
                <a:spcPts val="2646"/>
              </a:spcBef>
            </a:pPr>
            <a:r>
              <a:rPr lang="en-US" dirty="0" smtClean="0">
                <a:sym typeface="Wingdings"/>
              </a:rPr>
              <a:t>Tradeoff studies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515341" y="6925291"/>
            <a:ext cx="427026" cy="234490"/>
          </a:xfrm>
        </p:spPr>
        <p:txBody>
          <a:bodyPr/>
          <a:lstStyle/>
          <a:p>
            <a:pPr>
              <a:defRPr/>
            </a:pPr>
            <a:fld id="{6A1A8065-AA14-4691-BF68-A6A7F1AAA3ED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60209" y="4893100"/>
            <a:ext cx="3004688" cy="2315737"/>
            <a:chOff x="5653216" y="2286000"/>
            <a:chExt cx="2725512" cy="2100794"/>
          </a:xfrm>
        </p:grpSpPr>
        <p:sp>
          <p:nvSpPr>
            <p:cNvPr id="6" name="Oval 5"/>
            <p:cNvSpPr/>
            <p:nvPr/>
          </p:nvSpPr>
          <p:spPr bwMode="auto">
            <a:xfrm>
              <a:off x="6796216" y="2590800"/>
              <a:ext cx="381000" cy="381000"/>
            </a:xfrm>
            <a:prstGeom prst="ellipse">
              <a:avLst/>
            </a:prstGeom>
            <a:noFill/>
            <a:ln w="19050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endParaRPr lang="en-US" sz="13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7541981" y="3581400"/>
              <a:ext cx="381000" cy="381000"/>
            </a:xfrm>
            <a:prstGeom prst="ellipse">
              <a:avLst/>
            </a:prstGeom>
            <a:noFill/>
            <a:ln w="19050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endParaRPr lang="en-US" sz="13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6017981" y="3581400"/>
              <a:ext cx="381000" cy="381000"/>
            </a:xfrm>
            <a:prstGeom prst="ellipse">
              <a:avLst/>
            </a:prstGeom>
            <a:noFill/>
            <a:ln w="19050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endParaRPr lang="en-US" sz="13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cxnSp>
          <p:nvCxnSpPr>
            <p:cNvPr id="9" name="Straight Arrow Connector 8"/>
            <p:cNvCxnSpPr>
              <a:stCxn id="6" idx="3"/>
              <a:endCxn id="8" idx="7"/>
            </p:cNvCxnSpPr>
            <p:nvPr/>
          </p:nvCxnSpPr>
          <p:spPr bwMode="auto">
            <a:xfrm flipH="1">
              <a:off x="6343185" y="2916004"/>
              <a:ext cx="508827" cy="721192"/>
            </a:xfrm>
            <a:prstGeom prst="straightConnector1">
              <a:avLst/>
            </a:prstGeom>
            <a:noFill/>
            <a:ln w="19050" cap="rnd" cmpd="sng" algn="ctr">
              <a:solidFill>
                <a:srgbClr val="080808"/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  <p:cxnSp>
          <p:nvCxnSpPr>
            <p:cNvPr id="10" name="Straight Arrow Connector 9"/>
            <p:cNvCxnSpPr>
              <a:stCxn id="6" idx="5"/>
              <a:endCxn id="7" idx="1"/>
            </p:cNvCxnSpPr>
            <p:nvPr/>
          </p:nvCxnSpPr>
          <p:spPr bwMode="auto">
            <a:xfrm>
              <a:off x="7121420" y="2916004"/>
              <a:ext cx="476357" cy="721192"/>
            </a:xfrm>
            <a:prstGeom prst="straightConnector1">
              <a:avLst/>
            </a:prstGeom>
            <a:noFill/>
            <a:ln w="19050" cap="rnd" cmpd="sng" algn="ctr">
              <a:solidFill>
                <a:srgbClr val="080808"/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  <p:cxnSp>
          <p:nvCxnSpPr>
            <p:cNvPr id="11" name="Straight Arrow Connector 10"/>
            <p:cNvCxnSpPr>
              <a:stCxn id="8" idx="6"/>
              <a:endCxn id="7" idx="2"/>
            </p:cNvCxnSpPr>
            <p:nvPr/>
          </p:nvCxnSpPr>
          <p:spPr bwMode="auto">
            <a:xfrm>
              <a:off x="6398981" y="3771900"/>
              <a:ext cx="1143000" cy="0"/>
            </a:xfrm>
            <a:prstGeom prst="straightConnector1">
              <a:avLst/>
            </a:prstGeom>
            <a:noFill/>
            <a:ln w="19050" cap="rnd" cmpd="sng" algn="ctr">
              <a:solidFill>
                <a:srgbClr val="080808"/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6398981" y="2286000"/>
              <a:ext cx="1366155" cy="320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Performance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15200" y="4066401"/>
              <a:ext cx="1063528" cy="320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Reliability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53216" y="4066401"/>
              <a:ext cx="1482605" cy="320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Energy/Power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Curved Left Arrow 14"/>
            <p:cNvSpPr/>
            <p:nvPr/>
          </p:nvSpPr>
          <p:spPr bwMode="auto">
            <a:xfrm>
              <a:off x="7024816" y="3200400"/>
              <a:ext cx="228600" cy="457200"/>
            </a:xfrm>
            <a:prstGeom prst="curvedLeftArrow">
              <a:avLst/>
            </a:prstGeom>
            <a:solidFill>
              <a:schemeClr val="bg1">
                <a:lumMod val="60000"/>
                <a:lumOff val="40000"/>
              </a:schemeClr>
            </a:solidFill>
            <a:ln w="6350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endParaRPr lang="en-US" sz="13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6" name="Curved Left Arrow 15"/>
            <p:cNvSpPr/>
            <p:nvPr/>
          </p:nvSpPr>
          <p:spPr bwMode="auto">
            <a:xfrm flipH="1" flipV="1">
              <a:off x="6643816" y="3200400"/>
              <a:ext cx="228600" cy="457200"/>
            </a:xfrm>
            <a:prstGeom prst="curvedLeftArrow">
              <a:avLst/>
            </a:prstGeom>
            <a:solidFill>
              <a:schemeClr val="bg1">
                <a:lumMod val="60000"/>
                <a:lumOff val="40000"/>
              </a:schemeClr>
            </a:solidFill>
            <a:ln w="6350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endParaRPr lang="en-US" sz="13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202388" y="2589636"/>
            <a:ext cx="1502988" cy="1037360"/>
            <a:chOff x="7335024" y="4949711"/>
            <a:chExt cx="1363341" cy="94107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35024" y="4949711"/>
              <a:ext cx="1198756" cy="894456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7443094" y="5715000"/>
              <a:ext cx="1255271" cy="1757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err="1">
                  <a:solidFill>
                    <a:srgbClr val="FFFFFF"/>
                  </a:solidFill>
                </a:rPr>
                <a:t>www.commons.wikimedia.org</a:t>
              </a:r>
              <a:endParaRPr lang="en-US" sz="700" i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204155" y="2643322"/>
            <a:ext cx="1473618" cy="1067669"/>
            <a:chOff x="4615365" y="4998415"/>
            <a:chExt cx="1336699" cy="96857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15365" y="4998415"/>
              <a:ext cx="1265973" cy="956956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5257800" y="5791200"/>
              <a:ext cx="694264" cy="175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>
                  <a:solidFill>
                    <a:srgbClr val="FFFFFF"/>
                  </a:solidFill>
                </a:rPr>
                <a:t>imaging1.com</a:t>
              </a:r>
            </a:p>
          </p:txBody>
        </p:sp>
      </p:grpSp>
      <p:sp>
        <p:nvSpPr>
          <p:cNvPr id="34" name="Left-Right Arrow 33"/>
          <p:cNvSpPr/>
          <p:nvPr/>
        </p:nvSpPr>
        <p:spPr bwMode="auto">
          <a:xfrm>
            <a:off x="2998619" y="2927607"/>
            <a:ext cx="756047" cy="335986"/>
          </a:xfrm>
          <a:prstGeom prst="leftRightArrow">
            <a:avLst/>
          </a:prstGeom>
          <a:solidFill>
            <a:srgbClr val="2B5481">
              <a:lumMod val="40000"/>
              <a:lumOff val="60000"/>
            </a:srgbClr>
          </a:solidFill>
          <a:ln w="3175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  <a:defRPr/>
            </a:pPr>
            <a:endParaRPr lang="en-US" sz="1300" kern="0">
              <a:solidFill>
                <a:srgbClr val="080808"/>
              </a:solidFill>
              <a:latin typeface="Tahoma" pitchFamily="34" charset="0"/>
            </a:endParaRPr>
          </a:p>
        </p:txBody>
      </p:sp>
      <p:sp>
        <p:nvSpPr>
          <p:cNvPr id="35" name="Left-Right Arrow 34"/>
          <p:cNvSpPr/>
          <p:nvPr/>
        </p:nvSpPr>
        <p:spPr bwMode="auto">
          <a:xfrm>
            <a:off x="6022806" y="2927607"/>
            <a:ext cx="756047" cy="335986"/>
          </a:xfrm>
          <a:prstGeom prst="leftRightArrow">
            <a:avLst/>
          </a:prstGeom>
          <a:solidFill>
            <a:srgbClr val="2B5481">
              <a:lumMod val="40000"/>
              <a:lumOff val="60000"/>
            </a:srgbClr>
          </a:solidFill>
          <a:ln w="3175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  <a:defRPr/>
            </a:pPr>
            <a:endParaRPr lang="en-US" sz="1300" kern="0">
              <a:solidFill>
                <a:srgbClr val="080808"/>
              </a:solidFill>
              <a:latin typeface="Tahoma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687512" y="2796591"/>
            <a:ext cx="1154112" cy="736671"/>
            <a:chOff x="228600" y="2612377"/>
            <a:chExt cx="2514599" cy="2028463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8600" y="2827821"/>
              <a:ext cx="2514599" cy="1813019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714206" y="2612377"/>
              <a:ext cx="8130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Large Graphs</a:t>
              </a:r>
              <a:endParaRPr lang="en-US" sz="800" dirty="0"/>
            </a:p>
          </p:txBody>
        </p:sp>
      </p:grpSp>
      <p:pic>
        <p:nvPicPr>
          <p:cNvPr id="31" name="Content Placeholder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44512" y="2796591"/>
            <a:ext cx="1295934" cy="71271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712" y="2263191"/>
            <a:ext cx="1066278" cy="7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3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with Different </a:t>
            </a:r>
            <a:r>
              <a:rPr lang="en-US" dirty="0" err="1"/>
              <a:t>M</a:t>
            </a:r>
            <a:r>
              <a:rPr lang="en-US" dirty="0" err="1" smtClean="0"/>
              <a:t>icrogap</a:t>
            </a:r>
            <a:r>
              <a:rPr lang="en-US" dirty="0" smtClean="0"/>
              <a:t> Configurations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B4459-A1BD-431F-96F5-B567F9D93236}" type="slidenum">
              <a:rPr lang="en-US" smtClean="0">
                <a:solidFill>
                  <a:srgbClr val="FFFFFF"/>
                </a:solidFill>
                <a:latin typeface="Tahoma"/>
              </a:rPr>
              <a:pPr/>
              <a:t>10</a:t>
            </a:fld>
            <a:endParaRPr lang="en-US" dirty="0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7218" y="1259948"/>
            <a:ext cx="3780234" cy="193191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8241" y="4367812"/>
            <a:ext cx="3864240" cy="1931917"/>
          </a:xfrm>
          <a:prstGeom prst="rect">
            <a:avLst/>
          </a:prstGeom>
        </p:spPr>
      </p:pic>
      <p:pic>
        <p:nvPicPr>
          <p:cNvPr id="7" name="Picture 6" descr="C:\Users\zwan6\AppData\Local\Microsoft\Windows\Temporary Internet Files\Content.Word\1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262" y="1259946"/>
            <a:ext cx="2918973" cy="2268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zwan6\AppData\Local\Microsoft\Windows\Temporary Internet Files\Content.Word\2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450" y="1289054"/>
            <a:ext cx="2688167" cy="222299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147218" y="1056386"/>
            <a:ext cx="3780234" cy="378757"/>
          </a:xfrm>
          <a:prstGeom prst="rect">
            <a:avLst/>
          </a:prstGeom>
          <a:noFill/>
        </p:spPr>
        <p:txBody>
          <a:bodyPr wrap="square" lIns="100772" tIns="50387" rIns="100772" bIns="50387" rtlCol="0">
            <a:spAutoFit/>
          </a:bodyPr>
          <a:lstStyle/>
          <a:p>
            <a:pPr algn="ctr" defTabSz="503868" eaLnBrk="0">
              <a:lnSpc>
                <a:spcPct val="100000"/>
              </a:lnSpc>
              <a:buClr>
                <a:srgbClr val="080808"/>
              </a:buClr>
            </a:pPr>
            <a:r>
              <a:rPr lang="en-US" dirty="0" err="1">
                <a:solidFill>
                  <a:srgbClr val="FF0000"/>
                </a:solidFill>
                <a:latin typeface="Ariel" charset="0"/>
              </a:rPr>
              <a:t>Microgap</a:t>
            </a:r>
            <a:r>
              <a:rPr lang="en-US" dirty="0">
                <a:solidFill>
                  <a:srgbClr val="FF0000"/>
                </a:solidFill>
                <a:latin typeface="Ariel" charset="0"/>
              </a:rPr>
              <a:t> configurations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3716" y="3201977"/>
            <a:ext cx="2647241" cy="655756"/>
          </a:xfrm>
          <a:prstGeom prst="rect">
            <a:avLst/>
          </a:prstGeom>
          <a:noFill/>
        </p:spPr>
        <p:txBody>
          <a:bodyPr wrap="square" lIns="100772" tIns="50387" rIns="100772" bIns="50387" rtlCol="0">
            <a:spAutoFit/>
          </a:bodyPr>
          <a:lstStyle/>
          <a:p>
            <a:pPr algn="ctr" defTabSz="503868" eaLnBrk="0">
              <a:lnSpc>
                <a:spcPct val="100000"/>
              </a:lnSpc>
              <a:buClr>
                <a:srgbClr val="080808"/>
              </a:buClr>
            </a:pPr>
            <a:r>
              <a:rPr lang="en-US" dirty="0">
                <a:solidFill>
                  <a:srgbClr val="3333CC"/>
                </a:solidFill>
                <a:latin typeface="Ariel" charset="0"/>
              </a:rPr>
              <a:t>Configuration 1: One </a:t>
            </a:r>
            <a:r>
              <a:rPr lang="en-US" dirty="0" err="1">
                <a:solidFill>
                  <a:srgbClr val="3333CC"/>
                </a:solidFill>
                <a:latin typeface="Ariel" charset="0"/>
              </a:rPr>
              <a:t>microgap</a:t>
            </a:r>
            <a:r>
              <a:rPr lang="en-US" dirty="0">
                <a:solidFill>
                  <a:srgbClr val="3333CC"/>
                </a:solidFill>
                <a:latin typeface="Ariel" charset="0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1714" y="6467725"/>
            <a:ext cx="2647241" cy="655756"/>
          </a:xfrm>
          <a:prstGeom prst="rect">
            <a:avLst/>
          </a:prstGeom>
          <a:noFill/>
        </p:spPr>
        <p:txBody>
          <a:bodyPr wrap="square" lIns="100772" tIns="50387" rIns="100772" bIns="50387" rtlCol="0">
            <a:spAutoFit/>
          </a:bodyPr>
          <a:lstStyle/>
          <a:p>
            <a:pPr algn="ctr" defTabSz="503868" eaLnBrk="0">
              <a:lnSpc>
                <a:spcPct val="100000"/>
              </a:lnSpc>
              <a:buClr>
                <a:srgbClr val="080808"/>
              </a:buClr>
            </a:pPr>
            <a:r>
              <a:rPr lang="en-US" dirty="0">
                <a:solidFill>
                  <a:srgbClr val="3333CC"/>
                </a:solidFill>
                <a:latin typeface="Ariel" charset="0"/>
              </a:rPr>
              <a:t>Configuration 2: Two </a:t>
            </a:r>
            <a:r>
              <a:rPr lang="en-US" dirty="0" err="1">
                <a:solidFill>
                  <a:srgbClr val="3333CC"/>
                </a:solidFill>
                <a:latin typeface="Ariel" charset="0"/>
              </a:rPr>
              <a:t>microgaps</a:t>
            </a:r>
            <a:r>
              <a:rPr lang="en-US" dirty="0">
                <a:solidFill>
                  <a:srgbClr val="3333CC"/>
                </a:solidFill>
                <a:latin typeface="Ariel" charset="0"/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20289" y="3487362"/>
            <a:ext cx="5376333" cy="655756"/>
          </a:xfrm>
          <a:prstGeom prst="rect">
            <a:avLst/>
          </a:prstGeom>
          <a:noFill/>
        </p:spPr>
        <p:txBody>
          <a:bodyPr wrap="square" lIns="100772" tIns="50387" rIns="100772" bIns="50387" rtlCol="0">
            <a:spAutoFit/>
          </a:bodyPr>
          <a:lstStyle/>
          <a:p>
            <a:pPr algn="ctr" defTabSz="503868" eaLnBrk="0">
              <a:lnSpc>
                <a:spcPct val="100000"/>
              </a:lnSpc>
              <a:buClr>
                <a:srgbClr val="080808"/>
              </a:buClr>
            </a:pPr>
            <a:r>
              <a:rPr lang="en-US" dirty="0">
                <a:solidFill>
                  <a:srgbClr val="3333CC"/>
                </a:solidFill>
                <a:latin typeface="Ariel" charset="0"/>
              </a:rPr>
              <a:t>Temperature results: One </a:t>
            </a:r>
            <a:r>
              <a:rPr lang="en-US" dirty="0" err="1">
                <a:solidFill>
                  <a:srgbClr val="3333CC"/>
                </a:solidFill>
                <a:latin typeface="Ariel" charset="0"/>
              </a:rPr>
              <a:t>microgap</a:t>
            </a:r>
            <a:r>
              <a:rPr lang="en-US" dirty="0">
                <a:solidFill>
                  <a:srgbClr val="3333CC"/>
                </a:solidFill>
                <a:latin typeface="Ariel" charset="0"/>
              </a:rPr>
              <a:t>, logic tier at bottom and memory tier on the top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195831"/>
              </p:ext>
            </p:extLst>
          </p:nvPr>
        </p:nvGraphicFramePr>
        <p:xfrm>
          <a:off x="3927453" y="4619801"/>
          <a:ext cx="6069167" cy="2588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994"/>
                <a:gridCol w="780321"/>
                <a:gridCol w="780321"/>
                <a:gridCol w="1048375"/>
                <a:gridCol w="1176073"/>
                <a:gridCol w="1344083"/>
              </a:tblGrid>
              <a:tr h="375116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Pump power:0.03</a:t>
                      </a:r>
                      <a:r>
                        <a:rPr lang="en-US" sz="1400" baseline="0" dirty="0" smtClean="0"/>
                        <a:t> W</a:t>
                      </a:r>
                      <a:endParaRPr lang="en-US" sz="1400" dirty="0"/>
                    </a:p>
                  </a:txBody>
                  <a:tcPr marL="100806" marR="100806" marT="50398" marB="50398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Configuration</a:t>
                      </a:r>
                      <a:endParaRPr lang="en-US" sz="1400" dirty="0"/>
                    </a:p>
                  </a:txBody>
                  <a:tcPr marL="100806" marR="100806" marT="50398" marB="5039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T</a:t>
                      </a:r>
                      <a:r>
                        <a:rPr lang="en-US" sz="1400" baseline="-25000" dirty="0" err="1" smtClean="0"/>
                        <a:t>max,logic</a:t>
                      </a:r>
                      <a:endParaRPr lang="en-US" sz="1400" baseline="-25000" dirty="0" smtClean="0"/>
                    </a:p>
                    <a:p>
                      <a:pPr algn="ctr"/>
                      <a:r>
                        <a:rPr lang="en-GB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(℃)</a:t>
                      </a:r>
                      <a:endParaRPr lang="en-US" sz="1400" baseline="-25000" dirty="0"/>
                    </a:p>
                  </a:txBody>
                  <a:tcPr marL="100806" marR="100806" marT="50398" marB="50398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T</a:t>
                      </a:r>
                      <a:r>
                        <a:rPr lang="en-US" sz="1400" baseline="-25000" dirty="0" err="1" smtClean="0"/>
                        <a:t>max,memory</a:t>
                      </a:r>
                      <a:endParaRPr lang="en-US" sz="1400" baseline="-25000" dirty="0" smtClean="0"/>
                    </a:p>
                    <a:p>
                      <a:pPr algn="ctr"/>
                      <a:r>
                        <a:rPr lang="en-GB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(℃)</a:t>
                      </a:r>
                      <a:endParaRPr lang="en-US" sz="1400" baseline="-25000" dirty="0"/>
                    </a:p>
                  </a:txBody>
                  <a:tcPr marL="100806" marR="100806" marT="50398" marB="50398"/>
                </a:tc>
              </a:tr>
              <a:tr h="461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Micro-gap</a:t>
                      </a:r>
                      <a:endParaRPr lang="en-US" sz="1200" dirty="0"/>
                    </a:p>
                  </a:txBody>
                  <a:tcPr marL="100806" marR="100806" marT="50398" marB="50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Top</a:t>
                      </a:r>
                      <a:endParaRPr lang="en-US" sz="1400" dirty="0"/>
                    </a:p>
                  </a:txBody>
                  <a:tcPr marL="100806" marR="100806" marT="50398" marB="50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Bottom</a:t>
                      </a:r>
                      <a:endParaRPr lang="en-US" sz="1400" dirty="0"/>
                    </a:p>
                  </a:txBody>
                  <a:tcPr marL="100806" marR="100806" marT="50398" marB="50398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67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Case 1</a:t>
                      </a:r>
                      <a:endParaRPr lang="en-US" sz="1800" dirty="0"/>
                    </a:p>
                  </a:txBody>
                  <a:tcPr marL="100806" marR="100806" marT="50398" marB="50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100806" marR="100806" marT="50398" marB="50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M</a:t>
                      </a:r>
                      <a:endParaRPr lang="en-US" sz="2200" dirty="0"/>
                    </a:p>
                  </a:txBody>
                  <a:tcPr marL="100806" marR="100806" marT="50398" marB="50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L</a:t>
                      </a:r>
                      <a:endParaRPr lang="en-US" sz="2200" dirty="0"/>
                    </a:p>
                  </a:txBody>
                  <a:tcPr marL="100806" marR="100806" marT="50398" marB="50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93.1</a:t>
                      </a:r>
                      <a:endParaRPr lang="en-US" sz="1800" dirty="0"/>
                    </a:p>
                  </a:txBody>
                  <a:tcPr marL="100806" marR="100806" marT="50398" marB="50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82.2</a:t>
                      </a:r>
                      <a:endParaRPr lang="en-US" sz="1800" dirty="0"/>
                    </a:p>
                  </a:txBody>
                  <a:tcPr marL="100806" marR="100806" marT="50398" marB="50398"/>
                </a:tc>
              </a:tr>
              <a:tr h="4367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Case 2</a:t>
                      </a:r>
                      <a:endParaRPr lang="en-US" sz="1800" dirty="0"/>
                    </a:p>
                  </a:txBody>
                  <a:tcPr marL="100806" marR="100806" marT="50398" marB="50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100806" marR="100806" marT="50398" marB="50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L</a:t>
                      </a:r>
                      <a:endParaRPr lang="en-US" sz="2200" dirty="0"/>
                    </a:p>
                  </a:txBody>
                  <a:tcPr marL="100806" marR="100806" marT="50398" marB="50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M</a:t>
                      </a:r>
                      <a:endParaRPr lang="en-US" sz="2200" dirty="0"/>
                    </a:p>
                  </a:txBody>
                  <a:tcPr marL="100806" marR="100806" marT="50398" marB="50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114.9</a:t>
                      </a:r>
                      <a:endParaRPr lang="en-US" sz="1800" dirty="0"/>
                    </a:p>
                  </a:txBody>
                  <a:tcPr marL="100806" marR="100806" marT="50398" marB="50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77.1</a:t>
                      </a:r>
                      <a:endParaRPr lang="en-US" sz="1800" dirty="0"/>
                    </a:p>
                  </a:txBody>
                  <a:tcPr marL="100806" marR="100806" marT="50398" marB="50398"/>
                </a:tc>
              </a:tr>
              <a:tr h="4367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Case 3</a:t>
                      </a:r>
                      <a:endParaRPr lang="en-US" sz="1800" dirty="0"/>
                    </a:p>
                  </a:txBody>
                  <a:tcPr marL="100806" marR="100806" marT="50398" marB="50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100806" marR="100806" marT="50398" marB="50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M</a:t>
                      </a:r>
                      <a:endParaRPr lang="en-US" sz="2200" dirty="0"/>
                    </a:p>
                  </a:txBody>
                  <a:tcPr marL="100806" marR="100806" marT="50398" marB="50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L</a:t>
                      </a:r>
                      <a:endParaRPr lang="en-US" sz="2200" dirty="0"/>
                    </a:p>
                  </a:txBody>
                  <a:tcPr marL="100806" marR="100806" marT="50398" marB="50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87.7</a:t>
                      </a:r>
                      <a:endParaRPr lang="en-US" sz="1800" dirty="0"/>
                    </a:p>
                  </a:txBody>
                  <a:tcPr marL="100806" marR="100806" marT="50398" marB="50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54.8</a:t>
                      </a:r>
                      <a:endParaRPr lang="en-US" sz="1800" dirty="0"/>
                    </a:p>
                  </a:txBody>
                  <a:tcPr marL="100806" marR="100806" marT="50398" marB="50398"/>
                </a:tc>
              </a:tr>
              <a:tr h="4367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Case 4</a:t>
                      </a:r>
                      <a:endParaRPr lang="en-US" sz="1800" dirty="0"/>
                    </a:p>
                  </a:txBody>
                  <a:tcPr marL="100806" marR="100806" marT="50398" marB="50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100806" marR="100806" marT="50398" marB="50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L</a:t>
                      </a:r>
                      <a:endParaRPr lang="en-US" sz="2200" dirty="0"/>
                    </a:p>
                  </a:txBody>
                  <a:tcPr marL="100806" marR="100806" marT="50398" marB="50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M</a:t>
                      </a:r>
                      <a:endParaRPr lang="en-US" sz="2200" dirty="0"/>
                    </a:p>
                  </a:txBody>
                  <a:tcPr marL="100806" marR="100806" marT="50398" marB="50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72.7</a:t>
                      </a:r>
                      <a:endParaRPr lang="en-US" sz="1800" dirty="0"/>
                    </a:p>
                  </a:txBody>
                  <a:tcPr marL="100806" marR="100806" marT="50398" marB="50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58.3</a:t>
                      </a:r>
                      <a:endParaRPr lang="en-US" sz="1800" dirty="0"/>
                    </a:p>
                  </a:txBody>
                  <a:tcPr marL="100806" marR="100806" marT="50398" marB="50398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696229" y="952954"/>
            <a:ext cx="3780234" cy="378757"/>
          </a:xfrm>
          <a:prstGeom prst="rect">
            <a:avLst/>
          </a:prstGeom>
          <a:noFill/>
        </p:spPr>
        <p:txBody>
          <a:bodyPr wrap="square" lIns="100772" tIns="50387" rIns="100772" bIns="50387" rtlCol="0">
            <a:spAutoFit/>
          </a:bodyPr>
          <a:lstStyle/>
          <a:p>
            <a:pPr algn="ctr" defTabSz="503868" eaLnBrk="0">
              <a:lnSpc>
                <a:spcPct val="100000"/>
              </a:lnSpc>
              <a:buClr>
                <a:srgbClr val="080808"/>
              </a:buClr>
            </a:pPr>
            <a:r>
              <a:rPr lang="en-US" dirty="0">
                <a:solidFill>
                  <a:srgbClr val="FF0000"/>
                </a:solidFill>
                <a:latin typeface="Ariel" charset="0"/>
              </a:rPr>
              <a:t>Logic tier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30876" y="952954"/>
            <a:ext cx="2520156" cy="378757"/>
          </a:xfrm>
          <a:prstGeom prst="rect">
            <a:avLst/>
          </a:prstGeom>
          <a:noFill/>
        </p:spPr>
        <p:txBody>
          <a:bodyPr wrap="square" lIns="100772" tIns="50387" rIns="100772" bIns="50387" rtlCol="0">
            <a:spAutoFit/>
          </a:bodyPr>
          <a:lstStyle/>
          <a:p>
            <a:pPr algn="ctr" defTabSz="503868" eaLnBrk="0">
              <a:lnSpc>
                <a:spcPct val="100000"/>
              </a:lnSpc>
              <a:buClr>
                <a:srgbClr val="080808"/>
              </a:buClr>
            </a:pPr>
            <a:r>
              <a:rPr lang="en-US" dirty="0">
                <a:solidFill>
                  <a:srgbClr val="FF0000"/>
                </a:solidFill>
                <a:latin typeface="Ariel" charset="0"/>
              </a:rPr>
              <a:t>Memory tier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40313" y="4195023"/>
            <a:ext cx="3780234" cy="378757"/>
          </a:xfrm>
          <a:prstGeom prst="rect">
            <a:avLst/>
          </a:prstGeom>
          <a:noFill/>
        </p:spPr>
        <p:txBody>
          <a:bodyPr wrap="square" lIns="100772" tIns="50387" rIns="100772" bIns="50387" rtlCol="0">
            <a:spAutoFit/>
          </a:bodyPr>
          <a:lstStyle/>
          <a:p>
            <a:pPr algn="ctr" defTabSz="503868" eaLnBrk="0">
              <a:lnSpc>
                <a:spcPct val="100000"/>
              </a:lnSpc>
              <a:buClr>
                <a:srgbClr val="080808"/>
              </a:buClr>
            </a:pPr>
            <a:r>
              <a:rPr lang="en-US" dirty="0">
                <a:solidFill>
                  <a:srgbClr val="FF0000"/>
                </a:solidFill>
                <a:latin typeface="Ariel" charset="0"/>
              </a:rPr>
              <a:t>Results for different cases</a:t>
            </a:r>
          </a:p>
        </p:txBody>
      </p:sp>
    </p:spTree>
    <p:extLst>
      <p:ext uri="{BB962C8B-B14F-4D97-AF65-F5344CB8AC3E}">
        <p14:creationId xmlns:p14="http://schemas.microsoft.com/office/powerpoint/2010/main" val="194169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0912" y="1417638"/>
            <a:ext cx="4657038" cy="546487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i="1" dirty="0" smtClean="0"/>
              <a:t> to provide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i="1" dirty="0" smtClean="0"/>
              <a:t> simulator, but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B4459-A1BD-431F-96F5-B567F9D93236}" type="slidenum">
              <a:rPr lang="en-US" smtClean="0">
                <a:solidFill>
                  <a:srgbClr val="FFFFFF"/>
                </a:solidFill>
                <a:latin typeface="Tahoma"/>
              </a:rPr>
              <a:pPr/>
              <a:t>11</a:t>
            </a:fld>
            <a:endParaRPr lang="en-US" dirty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68312" y="2255837"/>
            <a:ext cx="9378831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0483" indent="-190483" algn="l" defTabSz="503291" rtl="0" eaLnBrk="0" fontAlgn="base" hangingPunct="0">
              <a:lnSpc>
                <a:spcPct val="98000"/>
              </a:lnSpc>
              <a:spcBef>
                <a:spcPts val="661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charset="2"/>
              <a:buChar char=""/>
              <a:defRPr sz="2600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1pPr>
            <a:lvl2pPr marL="567952" indent="-190483" algn="l" defTabSz="503291" rtl="0" eaLnBrk="0" fontAlgn="base" hangingPunct="0">
              <a:lnSpc>
                <a:spcPct val="98000"/>
              </a:lnSpc>
              <a:spcBef>
                <a:spcPts val="551"/>
              </a:spcBef>
              <a:spcAft>
                <a:spcPct val="0"/>
              </a:spcAft>
              <a:buClr>
                <a:srgbClr val="002448"/>
              </a:buClr>
              <a:buSzPct val="65000"/>
              <a:buFont typeface="Wingdings" charset="2"/>
              <a:buChar char=""/>
              <a:defRPr sz="2200">
                <a:solidFill>
                  <a:srgbClr val="080808"/>
                </a:solidFill>
                <a:latin typeface="+mn-lt"/>
              </a:defRPr>
            </a:lvl2pPr>
            <a:lvl3pPr marL="945422" indent="-190483" algn="l" defTabSz="503291" rtl="0" eaLnBrk="0" fontAlgn="base" hangingPunct="0">
              <a:lnSpc>
                <a:spcPct val="98000"/>
              </a:lnSpc>
              <a:spcBef>
                <a:spcPts val="496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charset="2"/>
              <a:buChar char=""/>
              <a:defRPr>
                <a:solidFill>
                  <a:srgbClr val="080808"/>
                </a:solidFill>
                <a:latin typeface="+mn-lt"/>
              </a:defRPr>
            </a:lvl3pPr>
            <a:lvl4pPr marL="1322892" indent="-190483" algn="l" defTabSz="503291" rtl="0" eaLnBrk="0" fontAlgn="base" hangingPunct="0">
              <a:lnSpc>
                <a:spcPct val="98000"/>
              </a:lnSpc>
              <a:spcBef>
                <a:spcPts val="496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charset="2"/>
              <a:buChar char=""/>
              <a:defRPr>
                <a:solidFill>
                  <a:srgbClr val="080808"/>
                </a:solidFill>
                <a:latin typeface="+mn-lt"/>
              </a:defRPr>
            </a:lvl4pPr>
            <a:lvl5pPr marL="1632204" indent="-181746" algn="l" defTabSz="503291" rtl="0" eaLnBrk="0" fontAlgn="base" hangingPunct="0">
              <a:lnSpc>
                <a:spcPct val="98000"/>
              </a:lnSpc>
              <a:spcBef>
                <a:spcPts val="496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charset="2"/>
              <a:buChar char=""/>
              <a:defRPr>
                <a:solidFill>
                  <a:srgbClr val="080808"/>
                </a:solidFill>
                <a:latin typeface="+mn-lt"/>
              </a:defRPr>
            </a:lvl5pPr>
            <a:lvl6pPr marL="2135500" indent="-181746" algn="l" defTabSz="503291" rtl="0" eaLnBrk="0" fontAlgn="base" hangingPunct="0">
              <a:lnSpc>
                <a:spcPct val="98000"/>
              </a:lnSpc>
              <a:spcBef>
                <a:spcPts val="496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charset="2"/>
              <a:buChar char=""/>
              <a:defRPr>
                <a:solidFill>
                  <a:srgbClr val="080808"/>
                </a:solidFill>
                <a:latin typeface="+mn-lt"/>
              </a:defRPr>
            </a:lvl6pPr>
            <a:lvl7pPr marL="2638792" indent="-181746" algn="l" defTabSz="503291" rtl="0" eaLnBrk="0" fontAlgn="base" hangingPunct="0">
              <a:lnSpc>
                <a:spcPct val="98000"/>
              </a:lnSpc>
              <a:spcBef>
                <a:spcPts val="496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charset="2"/>
              <a:buChar char=""/>
              <a:defRPr>
                <a:solidFill>
                  <a:srgbClr val="080808"/>
                </a:solidFill>
                <a:latin typeface="+mn-lt"/>
              </a:defRPr>
            </a:lvl7pPr>
            <a:lvl8pPr marL="3142085" indent="-181746" algn="l" defTabSz="503291" rtl="0" eaLnBrk="0" fontAlgn="base" hangingPunct="0">
              <a:lnSpc>
                <a:spcPct val="98000"/>
              </a:lnSpc>
              <a:spcBef>
                <a:spcPts val="496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charset="2"/>
              <a:buChar char=""/>
              <a:defRPr>
                <a:solidFill>
                  <a:srgbClr val="080808"/>
                </a:solidFill>
                <a:latin typeface="+mn-lt"/>
              </a:defRPr>
            </a:lvl8pPr>
            <a:lvl9pPr marL="3645378" indent="-181746" algn="l" defTabSz="503291" rtl="0" eaLnBrk="0" fontAlgn="base" hangingPunct="0">
              <a:lnSpc>
                <a:spcPct val="98000"/>
              </a:lnSpc>
              <a:spcBef>
                <a:spcPts val="496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charset="2"/>
              <a:buChar char=""/>
              <a:defRPr>
                <a:solidFill>
                  <a:srgbClr val="080808"/>
                </a:solidFill>
                <a:latin typeface="+mn-lt"/>
              </a:defRPr>
            </a:lvl9pPr>
          </a:lstStyle>
          <a:p>
            <a:pPr marL="0" indent="0" algn="ctr">
              <a:spcBef>
                <a:spcPts val="1800"/>
              </a:spcBef>
              <a:buNone/>
            </a:pPr>
            <a:r>
              <a:rPr lang="en-US" i="1" dirty="0" smtClean="0">
                <a:solidFill>
                  <a:srgbClr val="008000"/>
                </a:solidFill>
              </a:rPr>
              <a:t>Composable</a:t>
            </a:r>
            <a:r>
              <a:rPr lang="en-US" i="1" dirty="0" smtClean="0"/>
              <a:t> simulation infrastructure for constructing multicore simulators, and </a:t>
            </a:r>
          </a:p>
          <a:p>
            <a:pPr marL="0" indent="0" algn="ctr">
              <a:spcBef>
                <a:spcPts val="1800"/>
              </a:spcBef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44512" y="3475037"/>
            <a:ext cx="9378831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0483" indent="-190483" algn="l" defTabSz="503291" rtl="0" eaLnBrk="0" fontAlgn="base" hangingPunct="0">
              <a:lnSpc>
                <a:spcPct val="98000"/>
              </a:lnSpc>
              <a:spcBef>
                <a:spcPts val="661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charset="2"/>
              <a:buChar char=""/>
              <a:defRPr sz="2600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1pPr>
            <a:lvl2pPr marL="567952" indent="-190483" algn="l" defTabSz="503291" rtl="0" eaLnBrk="0" fontAlgn="base" hangingPunct="0">
              <a:lnSpc>
                <a:spcPct val="98000"/>
              </a:lnSpc>
              <a:spcBef>
                <a:spcPts val="551"/>
              </a:spcBef>
              <a:spcAft>
                <a:spcPct val="0"/>
              </a:spcAft>
              <a:buClr>
                <a:srgbClr val="002448"/>
              </a:buClr>
              <a:buSzPct val="65000"/>
              <a:buFont typeface="Wingdings" charset="2"/>
              <a:buChar char=""/>
              <a:defRPr sz="2200">
                <a:solidFill>
                  <a:srgbClr val="080808"/>
                </a:solidFill>
                <a:latin typeface="+mn-lt"/>
              </a:defRPr>
            </a:lvl2pPr>
            <a:lvl3pPr marL="945422" indent="-190483" algn="l" defTabSz="503291" rtl="0" eaLnBrk="0" fontAlgn="base" hangingPunct="0">
              <a:lnSpc>
                <a:spcPct val="98000"/>
              </a:lnSpc>
              <a:spcBef>
                <a:spcPts val="496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charset="2"/>
              <a:buChar char=""/>
              <a:defRPr>
                <a:solidFill>
                  <a:srgbClr val="080808"/>
                </a:solidFill>
                <a:latin typeface="+mn-lt"/>
              </a:defRPr>
            </a:lvl3pPr>
            <a:lvl4pPr marL="1322892" indent="-190483" algn="l" defTabSz="503291" rtl="0" eaLnBrk="0" fontAlgn="base" hangingPunct="0">
              <a:lnSpc>
                <a:spcPct val="98000"/>
              </a:lnSpc>
              <a:spcBef>
                <a:spcPts val="496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charset="2"/>
              <a:buChar char=""/>
              <a:defRPr>
                <a:solidFill>
                  <a:srgbClr val="080808"/>
                </a:solidFill>
                <a:latin typeface="+mn-lt"/>
              </a:defRPr>
            </a:lvl4pPr>
            <a:lvl5pPr marL="1632204" indent="-181746" algn="l" defTabSz="503291" rtl="0" eaLnBrk="0" fontAlgn="base" hangingPunct="0">
              <a:lnSpc>
                <a:spcPct val="98000"/>
              </a:lnSpc>
              <a:spcBef>
                <a:spcPts val="496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charset="2"/>
              <a:buChar char=""/>
              <a:defRPr>
                <a:solidFill>
                  <a:srgbClr val="080808"/>
                </a:solidFill>
                <a:latin typeface="+mn-lt"/>
              </a:defRPr>
            </a:lvl5pPr>
            <a:lvl6pPr marL="2135500" indent="-181746" algn="l" defTabSz="503291" rtl="0" eaLnBrk="0" fontAlgn="base" hangingPunct="0">
              <a:lnSpc>
                <a:spcPct val="98000"/>
              </a:lnSpc>
              <a:spcBef>
                <a:spcPts val="496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charset="2"/>
              <a:buChar char=""/>
              <a:defRPr>
                <a:solidFill>
                  <a:srgbClr val="080808"/>
                </a:solidFill>
                <a:latin typeface="+mn-lt"/>
              </a:defRPr>
            </a:lvl6pPr>
            <a:lvl7pPr marL="2638792" indent="-181746" algn="l" defTabSz="503291" rtl="0" eaLnBrk="0" fontAlgn="base" hangingPunct="0">
              <a:lnSpc>
                <a:spcPct val="98000"/>
              </a:lnSpc>
              <a:spcBef>
                <a:spcPts val="496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charset="2"/>
              <a:buChar char=""/>
              <a:defRPr>
                <a:solidFill>
                  <a:srgbClr val="080808"/>
                </a:solidFill>
                <a:latin typeface="+mn-lt"/>
              </a:defRPr>
            </a:lvl7pPr>
            <a:lvl8pPr marL="3142085" indent="-181746" algn="l" defTabSz="503291" rtl="0" eaLnBrk="0" fontAlgn="base" hangingPunct="0">
              <a:lnSpc>
                <a:spcPct val="98000"/>
              </a:lnSpc>
              <a:spcBef>
                <a:spcPts val="496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charset="2"/>
              <a:buChar char=""/>
              <a:defRPr>
                <a:solidFill>
                  <a:srgbClr val="080808"/>
                </a:solidFill>
                <a:latin typeface="+mn-lt"/>
              </a:defRPr>
            </a:lvl8pPr>
            <a:lvl9pPr marL="3645378" indent="-181746" algn="l" defTabSz="503291" rtl="0" eaLnBrk="0" fontAlgn="base" hangingPunct="0">
              <a:lnSpc>
                <a:spcPct val="98000"/>
              </a:lnSpc>
              <a:spcBef>
                <a:spcPts val="496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charset="2"/>
              <a:buChar char=""/>
              <a:defRPr>
                <a:solidFill>
                  <a:srgbClr val="080808"/>
                </a:solidFill>
                <a:latin typeface="+mn-lt"/>
              </a:defRPr>
            </a:lvl9pPr>
          </a:lstStyle>
          <a:p>
            <a:pPr marL="0" indent="0" algn="ctr">
              <a:spcBef>
                <a:spcPts val="1800"/>
              </a:spcBef>
              <a:buNone/>
            </a:pPr>
            <a:r>
              <a:rPr lang="en-US" i="1" dirty="0" smtClean="0"/>
              <a:t>Provide </a:t>
            </a:r>
            <a:r>
              <a:rPr lang="en-US" i="1" dirty="0" smtClean="0">
                <a:solidFill>
                  <a:srgbClr val="008000"/>
                </a:solidFill>
              </a:rPr>
              <a:t>base library </a:t>
            </a:r>
            <a:r>
              <a:rPr lang="en-US" i="1" dirty="0" smtClean="0"/>
              <a:t>of components to build useful simulators</a:t>
            </a:r>
          </a:p>
          <a:p>
            <a:pPr marL="0" indent="0" algn="ctr">
              <a:spcBef>
                <a:spcPts val="1800"/>
              </a:spcBef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63513" y="4389438"/>
            <a:ext cx="3944767" cy="2133600"/>
            <a:chOff x="17633" y="1371600"/>
            <a:chExt cx="4648200" cy="2362200"/>
          </a:xfrm>
        </p:grpSpPr>
        <p:sp>
          <p:nvSpPr>
            <p:cNvPr id="8" name="Rounded Rectangle 7"/>
            <p:cNvSpPr/>
            <p:nvPr/>
          </p:nvSpPr>
          <p:spPr>
            <a:xfrm>
              <a:off x="17633" y="1371600"/>
              <a:ext cx="4648200" cy="2362200"/>
            </a:xfrm>
            <a:prstGeom prst="roundRect">
              <a:avLst/>
            </a:prstGeom>
            <a:solidFill>
              <a:srgbClr val="CCFFCC"/>
            </a:solidFill>
            <a:ln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80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93833" y="1447800"/>
              <a:ext cx="4566737" cy="2233379"/>
              <a:chOff x="1219200" y="1524000"/>
              <a:chExt cx="4566737" cy="223337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438400" y="1524000"/>
                <a:ext cx="1442537" cy="1295400"/>
                <a:chOff x="381000" y="1371601"/>
                <a:chExt cx="1442537" cy="1295400"/>
              </a:xfrm>
            </p:grpSpPr>
            <p:sp>
              <p:nvSpPr>
                <p:cNvPr id="26" name="Shape 25"/>
                <p:cNvSpPr/>
                <p:nvPr/>
              </p:nvSpPr>
              <p:spPr>
                <a:xfrm rot="20700000">
                  <a:off x="381000" y="1371601"/>
                  <a:ext cx="1442537" cy="1295400"/>
                </a:xfrm>
                <a:prstGeom prst="gear6">
                  <a:avLst/>
                </a:prstGeom>
                <a:solidFill>
                  <a:srgbClr val="0D7DB8"/>
                </a:solidFill>
                <a:ln w="25400" cap="flat" cmpd="sng" algn="ctr">
                  <a:solidFill>
                    <a:srgbClr val="FFFFFF">
                      <a:hueOff val="0"/>
                      <a:satOff val="0"/>
                      <a:lumOff val="0"/>
                      <a:alphaOff val="0"/>
                    </a:srgbClr>
                  </a:solidFill>
                  <a:prstDash val="solid"/>
                </a:ln>
                <a:effectLst/>
              </p:spPr>
            </p:sp>
            <p:sp>
              <p:nvSpPr>
                <p:cNvPr id="27" name="Shape 4"/>
                <p:cNvSpPr/>
                <p:nvPr/>
              </p:nvSpPr>
              <p:spPr>
                <a:xfrm>
                  <a:off x="656584" y="1645230"/>
                  <a:ext cx="876669" cy="73307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755572" fontAlgn="auto" hangingPunct="1">
                    <a:lnSpc>
                      <a:spcPct val="90000"/>
                    </a:lnSpc>
                    <a:spcAft>
                      <a:spcPct val="35000"/>
                    </a:spcAft>
                    <a:defRPr/>
                  </a:pPr>
                  <a:r>
                    <a:rPr lang="en-US" sz="800" dirty="0">
                      <a:solidFill>
                        <a:srgbClr val="000000"/>
                      </a:solidFill>
                      <a:latin typeface="Lucida Calligraphy" pitchFamily="66" charset="0"/>
                    </a:rPr>
                    <a:t>Novel Cooling Technology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1219200" y="1524000"/>
                <a:ext cx="1390948" cy="1294407"/>
                <a:chOff x="930670" y="77433"/>
                <a:chExt cx="1390948" cy="1294407"/>
              </a:xfrm>
            </p:grpSpPr>
            <p:sp>
              <p:nvSpPr>
                <p:cNvPr id="24" name="Shape 23"/>
                <p:cNvSpPr/>
                <p:nvPr/>
              </p:nvSpPr>
              <p:spPr>
                <a:xfrm rot="20700000">
                  <a:off x="930670" y="77433"/>
                  <a:ext cx="1390948" cy="1294407"/>
                </a:xfrm>
                <a:prstGeom prst="gear6">
                  <a:avLst/>
                </a:prstGeom>
                <a:solidFill>
                  <a:srgbClr val="FFCC99"/>
                </a:solidFill>
                <a:ln w="25400" cap="flat" cmpd="sng" algn="ctr">
                  <a:solidFill>
                    <a:srgbClr val="FFFFFF">
                      <a:hueOff val="0"/>
                      <a:satOff val="0"/>
                      <a:lumOff val="0"/>
                      <a:alphaOff val="0"/>
                    </a:srgbClr>
                  </a:solidFill>
                  <a:prstDash val="solid"/>
                </a:ln>
                <a:effectLst/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</p:sp>
            <p:sp>
              <p:nvSpPr>
                <p:cNvPr id="25" name="Shape 4"/>
                <p:cNvSpPr/>
                <p:nvPr/>
              </p:nvSpPr>
              <p:spPr>
                <a:xfrm>
                  <a:off x="1245144" y="542540"/>
                  <a:ext cx="762000" cy="364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533345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800" dirty="0">
                      <a:solidFill>
                        <a:srgbClr val="000000"/>
                      </a:solidFill>
                      <a:latin typeface="Lucida Calligraphy" pitchFamily="66" charset="0"/>
                    </a:rPr>
                    <a:t>Thermal Field Modeling</a:t>
                  </a: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1828800" y="2438400"/>
                <a:ext cx="1338042" cy="1318979"/>
                <a:chOff x="1582417" y="1117510"/>
                <a:chExt cx="1338042" cy="1318979"/>
              </a:xfrm>
            </p:grpSpPr>
            <p:sp>
              <p:nvSpPr>
                <p:cNvPr id="22" name="Shape 21"/>
                <p:cNvSpPr/>
                <p:nvPr/>
              </p:nvSpPr>
              <p:spPr>
                <a:xfrm>
                  <a:off x="1582417" y="1117510"/>
                  <a:ext cx="1338042" cy="1318979"/>
                </a:xfrm>
                <a:prstGeom prst="gear6">
                  <a:avLst/>
                </a:prstGeom>
                <a:solidFill>
                  <a:srgbClr val="3333CC">
                    <a:lumMod val="40000"/>
                    <a:lumOff val="60000"/>
                  </a:srgbClr>
                </a:solidFill>
                <a:ln w="25400" cap="flat" cmpd="sng" algn="ctr">
                  <a:solidFill>
                    <a:srgbClr val="FFFFFF">
                      <a:hueOff val="0"/>
                      <a:satOff val="0"/>
                      <a:lumOff val="0"/>
                      <a:alphaOff val="0"/>
                    </a:srgbClr>
                  </a:solidFill>
                  <a:prstDash val="solid"/>
                </a:ln>
                <a:effectLst/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</p:sp>
            <p:sp>
              <p:nvSpPr>
                <p:cNvPr id="23" name="Shape 4"/>
                <p:cNvSpPr/>
                <p:nvPr/>
              </p:nvSpPr>
              <p:spPr>
                <a:xfrm>
                  <a:off x="1917245" y="1451574"/>
                  <a:ext cx="668386" cy="650851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488900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800" dirty="0">
                      <a:solidFill>
                        <a:srgbClr val="000000"/>
                      </a:solidFill>
                      <a:latin typeface="Lucida Calligraphy" pitchFamily="66" charset="0"/>
                    </a:rPr>
                    <a:t>Power Distr. Network</a:t>
                  </a: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200400" y="2514600"/>
                <a:ext cx="1391997" cy="1221339"/>
                <a:chOff x="736367" y="528222"/>
                <a:chExt cx="1391997" cy="1221339"/>
              </a:xfrm>
              <a:solidFill>
                <a:srgbClr val="FFCC99"/>
              </a:solidFill>
            </p:grpSpPr>
            <p:sp>
              <p:nvSpPr>
                <p:cNvPr id="20" name="Shape 19"/>
                <p:cNvSpPr/>
                <p:nvPr/>
              </p:nvSpPr>
              <p:spPr>
                <a:xfrm>
                  <a:off x="736367" y="528222"/>
                  <a:ext cx="1391997" cy="1221339"/>
                </a:xfrm>
                <a:prstGeom prst="gear9">
                  <a:avLst/>
                </a:prstGeom>
                <a:grpFill/>
                <a:ln w="25400" cap="flat" cmpd="sng" algn="ctr">
                  <a:solidFill>
                    <a:srgbClr val="FFFFFF">
                      <a:hueOff val="0"/>
                      <a:satOff val="0"/>
                      <a:lumOff val="0"/>
                      <a:alphaOff val="0"/>
                    </a:srgbClr>
                  </a:solidFill>
                  <a:prstDash val="solid"/>
                </a:ln>
                <a:effectLst/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</p:sp>
            <p:sp>
              <p:nvSpPr>
                <p:cNvPr id="21" name="Shape 4"/>
                <p:cNvSpPr/>
                <p:nvPr/>
              </p:nvSpPr>
              <p:spPr>
                <a:xfrm>
                  <a:off x="964968" y="814315"/>
                  <a:ext cx="990600" cy="627793"/>
                </a:xfrm>
                <a:prstGeom prst="rect">
                  <a:avLst/>
                </a:prstGeom>
                <a:grp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13970" rIns="0" bIns="13970" numCol="1" spcCol="1270" anchor="ctr" anchorCtr="0">
                  <a:noAutofit/>
                </a:bodyPr>
                <a:lstStyle/>
                <a:p>
                  <a:pPr algn="ctr" defTabSz="488900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800" dirty="0">
                      <a:solidFill>
                        <a:srgbClr val="000000"/>
                      </a:solidFill>
                      <a:latin typeface="Lucida Calligraphy" pitchFamily="66" charset="0"/>
                    </a:rPr>
                    <a:t>Power Management</a:t>
                  </a: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3733800" y="1524000"/>
                <a:ext cx="1391997" cy="1221339"/>
                <a:chOff x="736367" y="528222"/>
                <a:chExt cx="1391997" cy="1221339"/>
              </a:xfrm>
            </p:grpSpPr>
            <p:sp>
              <p:nvSpPr>
                <p:cNvPr id="18" name="Shape 17"/>
                <p:cNvSpPr/>
                <p:nvPr/>
              </p:nvSpPr>
              <p:spPr>
                <a:xfrm>
                  <a:off x="736367" y="528222"/>
                  <a:ext cx="1391997" cy="1221339"/>
                </a:xfrm>
                <a:prstGeom prst="gear9">
                  <a:avLst/>
                </a:prstGeom>
                <a:solidFill>
                  <a:srgbClr val="00CC99">
                    <a:hueOff val="0"/>
                    <a:satOff val="0"/>
                    <a:lumOff val="0"/>
                    <a:alphaOff val="0"/>
                  </a:srgbClr>
                </a:solidFill>
                <a:ln w="25400" cap="flat" cmpd="sng" algn="ctr">
                  <a:solidFill>
                    <a:srgbClr val="FFFFFF">
                      <a:hueOff val="0"/>
                      <a:satOff val="0"/>
                      <a:lumOff val="0"/>
                      <a:alphaOff val="0"/>
                    </a:srgbClr>
                  </a:solidFill>
                  <a:prstDash val="solid"/>
                </a:ln>
                <a:effectLst/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</p:sp>
            <p:sp>
              <p:nvSpPr>
                <p:cNvPr id="19" name="Shape 4"/>
                <p:cNvSpPr/>
                <p:nvPr/>
              </p:nvSpPr>
              <p:spPr>
                <a:xfrm>
                  <a:off x="888767" y="814315"/>
                  <a:ext cx="1066801" cy="627793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13970" rIns="0" bIns="13970" numCol="1" spcCol="1270" anchor="ctr" anchorCtr="0">
                  <a:noAutofit/>
                </a:bodyPr>
                <a:lstStyle/>
                <a:p>
                  <a:pPr algn="ctr" defTabSz="488900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800" dirty="0">
                      <a:solidFill>
                        <a:srgbClr val="000000"/>
                      </a:solidFill>
                      <a:latin typeface="Lucida Grande"/>
                      <a:ea typeface="Lucida Grande"/>
                      <a:cs typeface="Lucida Grande"/>
                    </a:rPr>
                    <a:t>μ</a:t>
                  </a:r>
                  <a:r>
                    <a:rPr lang="en-US" sz="800" dirty="0">
                      <a:solidFill>
                        <a:srgbClr val="000000"/>
                      </a:solidFill>
                      <a:latin typeface="Lucida Calligraphy" pitchFamily="66" charset="0"/>
                    </a:rPr>
                    <a:t>architecture</a:t>
                  </a: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4419600" y="2362200"/>
                <a:ext cx="1366337" cy="1295400"/>
                <a:chOff x="381000" y="1371601"/>
                <a:chExt cx="1442537" cy="1295400"/>
              </a:xfrm>
            </p:grpSpPr>
            <p:sp>
              <p:nvSpPr>
                <p:cNvPr id="16" name="Shape 15"/>
                <p:cNvSpPr/>
                <p:nvPr/>
              </p:nvSpPr>
              <p:spPr>
                <a:xfrm rot="20700000">
                  <a:off x="381000" y="1371601"/>
                  <a:ext cx="1442537" cy="1295400"/>
                </a:xfrm>
                <a:prstGeom prst="gear6">
                  <a:avLst/>
                </a:prstGeom>
                <a:solidFill>
                  <a:srgbClr val="0D7DB8"/>
                </a:solidFill>
                <a:ln w="25400" cap="flat" cmpd="sng" algn="ctr">
                  <a:solidFill>
                    <a:srgbClr val="FFFFFF">
                      <a:hueOff val="0"/>
                      <a:satOff val="0"/>
                      <a:lumOff val="0"/>
                      <a:alphaOff val="0"/>
                    </a:srgbClr>
                  </a:solidFill>
                  <a:prstDash val="solid"/>
                </a:ln>
                <a:effectLst/>
              </p:spPr>
            </p:sp>
            <p:sp>
              <p:nvSpPr>
                <p:cNvPr id="17" name="Shape 4"/>
                <p:cNvSpPr/>
                <p:nvPr/>
              </p:nvSpPr>
              <p:spPr>
                <a:xfrm>
                  <a:off x="656583" y="1645230"/>
                  <a:ext cx="931160" cy="73307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755572" fontAlgn="auto" hangingPunct="1">
                    <a:lnSpc>
                      <a:spcPct val="90000"/>
                    </a:lnSpc>
                    <a:spcAft>
                      <a:spcPct val="35000"/>
                    </a:spcAft>
                    <a:defRPr/>
                  </a:pPr>
                  <a:r>
                    <a:rPr lang="en-US" sz="800" dirty="0">
                      <a:solidFill>
                        <a:srgbClr val="000000"/>
                      </a:solidFill>
                      <a:latin typeface="Lucida Calligraphy" pitchFamily="66" charset="0"/>
                    </a:rPr>
                    <a:t>Algorithms</a:t>
                  </a:r>
                </a:p>
              </p:txBody>
            </p:sp>
          </p:grpSp>
        </p:grpSp>
      </p:grpSp>
      <p:grpSp>
        <p:nvGrpSpPr>
          <p:cNvPr id="35" name="Group 34"/>
          <p:cNvGrpSpPr/>
          <p:nvPr/>
        </p:nvGrpSpPr>
        <p:grpSpPr>
          <a:xfrm>
            <a:off x="6521981" y="4520053"/>
            <a:ext cx="3166531" cy="1774384"/>
            <a:chOff x="6089479" y="4520053"/>
            <a:chExt cx="3166531" cy="1774384"/>
          </a:xfrm>
        </p:grpSpPr>
        <p:grpSp>
          <p:nvGrpSpPr>
            <p:cNvPr id="28" name="Group 27"/>
            <p:cNvGrpSpPr/>
            <p:nvPr/>
          </p:nvGrpSpPr>
          <p:grpSpPr>
            <a:xfrm>
              <a:off x="6089479" y="4520053"/>
              <a:ext cx="3166531" cy="1774384"/>
              <a:chOff x="2386806" y="4952206"/>
              <a:chExt cx="8686800" cy="3352800"/>
            </a:xfrm>
          </p:grpSpPr>
          <p:sp>
            <p:nvSpPr>
              <p:cNvPr id="29" name="Rounded Rectangle 28"/>
              <p:cNvSpPr/>
              <p:nvPr/>
            </p:nvSpPr>
            <p:spPr bwMode="auto">
              <a:xfrm>
                <a:off x="2386806" y="4952206"/>
                <a:ext cx="3429000" cy="128332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1270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anchor="ctr"/>
              <a:lstStyle/>
              <a:p>
                <a:pPr defTabSz="457152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prstClr val="black"/>
                    </a:solidFill>
                    <a:latin typeface="Calibri"/>
                  </a:rPr>
                  <a:t>Microarchitecture</a:t>
                </a:r>
              </a:p>
              <a:p>
                <a:pPr defTabSz="457152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prstClr val="black"/>
                    </a:solidFill>
                    <a:latin typeface="Calibri"/>
                  </a:rPr>
                  <a:t>and Workload Execution</a:t>
                </a:r>
              </a:p>
            </p:txBody>
          </p:sp>
          <p:sp>
            <p:nvSpPr>
              <p:cNvPr id="30" name="Rounded Rectangle 29"/>
              <p:cNvSpPr/>
              <p:nvPr/>
            </p:nvSpPr>
            <p:spPr bwMode="auto">
              <a:xfrm>
                <a:off x="2386806" y="7022639"/>
                <a:ext cx="3429000" cy="1282367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8080"/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1270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anchor="ctr"/>
              <a:lstStyle/>
              <a:p>
                <a:pPr defTabSz="457152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prstClr val="black"/>
                    </a:solidFill>
                    <a:latin typeface="Calibri"/>
                  </a:rPr>
                  <a:t>Power Dissipation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 bwMode="auto">
              <a:xfrm>
                <a:off x="7644606" y="4952206"/>
                <a:ext cx="3429000" cy="1283326"/>
              </a:xfrm>
              <a:prstGeom prst="roundRect">
                <a:avLst/>
              </a:prstGeom>
              <a:gradFill flip="none" rotWithShape="1">
                <a:gsLst>
                  <a:gs pos="0">
                    <a:srgbClr val="800000"/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1270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anchor="ctr"/>
              <a:lstStyle/>
              <a:p>
                <a:pPr defTabSz="457152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solidFill>
                      <a:prstClr val="black"/>
                    </a:solidFill>
                    <a:latin typeface="Calibri"/>
                  </a:rPr>
                  <a:t>Thermal Coupling</a:t>
                </a:r>
              </a:p>
              <a:p>
                <a:pPr defTabSz="457152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solidFill>
                      <a:prstClr val="black"/>
                    </a:solidFill>
                    <a:latin typeface="Calibri"/>
                  </a:rPr>
                  <a:t>and Cooling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 bwMode="auto">
              <a:xfrm>
                <a:off x="7644606" y="7022639"/>
                <a:ext cx="3429000" cy="1282367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8080"/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1270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anchor="ctr"/>
              <a:lstStyle/>
              <a:p>
                <a:pPr defTabSz="457152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prstClr val="black"/>
                    </a:solidFill>
                    <a:latin typeface="Calibri"/>
                  </a:rPr>
                  <a:t>Degradation </a:t>
                </a:r>
              </a:p>
              <a:p>
                <a:pPr defTabSz="457152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prstClr val="black"/>
                    </a:solidFill>
                    <a:latin typeface="Calibri"/>
                  </a:rPr>
                  <a:t>and Recovery</a:t>
                </a:r>
              </a:p>
            </p:txBody>
          </p:sp>
        </p:grpSp>
        <p:sp>
          <p:nvSpPr>
            <p:cNvPr id="33" name="Circular Arrow 32"/>
            <p:cNvSpPr/>
            <p:nvPr/>
          </p:nvSpPr>
          <p:spPr bwMode="auto">
            <a:xfrm rot="4924474" flipH="1" flipV="1">
              <a:off x="7286798" y="4861103"/>
              <a:ext cx="939233" cy="1045486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703650"/>
                <a:gd name="adj5" fmla="val 12500"/>
              </a:avLst>
            </a:prstGeom>
            <a:solidFill>
              <a:srgbClr val="00808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defTabSz="457152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pic>
        <p:nvPicPr>
          <p:cNvPr id="34" name="Picture 180" descr="icss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35" r="75340" b="18436"/>
          <a:stretch>
            <a:fillRect/>
          </a:stretch>
        </p:blipFill>
        <p:spPr bwMode="auto">
          <a:xfrm>
            <a:off x="4430713" y="5227637"/>
            <a:ext cx="1716451" cy="1748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268912" y="503237"/>
            <a:ext cx="3704760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366FF"/>
                </a:solidFill>
              </a:rPr>
              <a:t>www.manifold.gatech.edu</a:t>
            </a:r>
            <a:endParaRPr lang="en-US" sz="24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2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43" y="307975"/>
            <a:ext cx="9070975" cy="1250950"/>
          </a:xfrm>
          <a:ln/>
        </p:spPr>
        <p:txBody>
          <a:bodyPr tIns="38751"/>
          <a:lstStyle/>
          <a:p>
            <a:pPr>
              <a:tabLst>
                <a:tab pos="722851" algn="l"/>
                <a:tab pos="1445696" algn="l"/>
                <a:tab pos="2168548" algn="l"/>
                <a:tab pos="2891400" algn="l"/>
                <a:tab pos="3614248" algn="l"/>
                <a:tab pos="4337102" algn="l"/>
                <a:tab pos="5059951" algn="l"/>
                <a:tab pos="5782801" algn="l"/>
                <a:tab pos="6505650" algn="l"/>
                <a:tab pos="7228501" algn="l"/>
                <a:tab pos="7951352" algn="l"/>
                <a:tab pos="8674200" algn="l"/>
              </a:tabLst>
            </a:pPr>
            <a:r>
              <a:rPr lang="en-US" dirty="0" smtClean="0"/>
              <a:t>Some Example Simulators</a:t>
            </a:r>
            <a:endParaRPr lang="en-US" dirty="0"/>
          </a:p>
        </p:txBody>
      </p:sp>
      <p:sp>
        <p:nvSpPr>
          <p:cNvPr id="41986" name="Rectangle 2"/>
          <p:cNvSpPr>
            <a:spLocks noGrp="1" noChangeArrowheads="1"/>
          </p:cNvSpPr>
          <p:nvPr>
            <p:ph idx="1"/>
          </p:nvPr>
        </p:nvSpPr>
        <p:spPr>
          <a:xfrm>
            <a:off x="503243" y="1768478"/>
            <a:ext cx="9070975" cy="4989513"/>
          </a:xfrm>
          <a:ln/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dirty="0" smtClean="0"/>
              <a:t>Power capping studies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Reliability studies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Workload </a:t>
            </a:r>
            <a:r>
              <a:rPr lang="en-US" dirty="0">
                <a:sym typeface="Wingdings"/>
              </a:rPr>
              <a:t> </a:t>
            </a:r>
            <a:r>
              <a:rPr lang="en-US" dirty="0" smtClean="0"/>
              <a:t>Cooling </a:t>
            </a:r>
            <a:r>
              <a:rPr lang="en-US" dirty="0"/>
              <a:t>i</a:t>
            </a:r>
            <a:r>
              <a:rPr lang="en-US" dirty="0" smtClean="0"/>
              <a:t>nteraction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2</a:t>
            </a:fld>
            <a:endParaRPr lang="en-US">
              <a:solidFill>
                <a:srgbClr val="E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4841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915FC-A0AC-46EB-AE0C-20A0EB1DF5BD}" type="slidenum">
              <a:rPr lang="en-US"/>
              <a:pPr/>
              <a:t>3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52425"/>
            <a:ext cx="7961313" cy="655638"/>
          </a:xfrm>
          <a:ln/>
        </p:spPr>
        <p:txBody>
          <a:bodyPr/>
          <a:lstStyle/>
          <a:p>
            <a:r>
              <a:rPr lang="en-US" dirty="0" smtClean="0"/>
              <a:t>Power Capping: Simulation Model</a:t>
            </a:r>
            <a:endParaRPr lang="en-US" dirty="0"/>
          </a:p>
        </p:txBody>
      </p:sp>
      <p:pic>
        <p:nvPicPr>
          <p:cNvPr id="23555" name="Picture 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111" y="1874837"/>
            <a:ext cx="4261499" cy="278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1" y="5303837"/>
            <a:ext cx="4605625" cy="1219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972433" y="5627759"/>
            <a:ext cx="2328650" cy="478548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pPr algn="l" eaLnBrk="1" hangingPunct="1"/>
            <a:r>
              <a:rPr lang="en-US" sz="2600" dirty="0">
                <a:solidFill>
                  <a:srgbClr val="000000"/>
                </a:solidFill>
                <a:ea typeface="굴림" pitchFamily="34" charset="-127"/>
              </a:rPr>
              <a:t>Power Targets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0391" y="1847920"/>
            <a:ext cx="3696229" cy="2711159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 marL="377979" indent="-377979" hangingPunct="1">
              <a:buFont typeface="Wingdings" pitchFamily="2" charset="2"/>
              <a:buChar char="§"/>
            </a:pPr>
            <a:r>
              <a:rPr lang="en-US" sz="2600" dirty="0">
                <a:solidFill>
                  <a:srgbClr val="000000"/>
                </a:solidFill>
                <a:ea typeface="굴림" pitchFamily="34" charset="-127"/>
              </a:rPr>
              <a:t>Controller gain is adjusted every 5 </a:t>
            </a:r>
            <a:r>
              <a:rPr lang="en-US" sz="2600" dirty="0" err="1">
                <a:solidFill>
                  <a:srgbClr val="000000"/>
                </a:solidFill>
                <a:ea typeface="굴림" pitchFamily="34" charset="-127"/>
              </a:rPr>
              <a:t>ms</a:t>
            </a:r>
            <a:endParaRPr lang="en-US" sz="2600" dirty="0">
              <a:solidFill>
                <a:srgbClr val="000000"/>
              </a:solidFill>
              <a:ea typeface="굴림" pitchFamily="34" charset="-127"/>
            </a:endParaRPr>
          </a:p>
          <a:p>
            <a:pPr marL="377979" indent="-377979" hangingPunct="1">
              <a:buFont typeface="Wingdings" pitchFamily="2" charset="2"/>
              <a:buChar char="§"/>
            </a:pPr>
            <a:endParaRPr lang="en-US" sz="2600" dirty="0">
              <a:solidFill>
                <a:srgbClr val="000000"/>
              </a:solidFill>
              <a:ea typeface="굴림" pitchFamily="34" charset="-127"/>
            </a:endParaRPr>
          </a:p>
          <a:p>
            <a:pPr marL="377979" indent="-377979" hangingPunct="1">
              <a:buFont typeface="Wingdings" pitchFamily="2" charset="2"/>
              <a:buChar char="§"/>
            </a:pPr>
            <a:r>
              <a:rPr lang="en-US" sz="2600" dirty="0">
                <a:solidFill>
                  <a:srgbClr val="000000"/>
                </a:solidFill>
                <a:ea typeface="굴림" pitchFamily="34" charset="-127"/>
              </a:rPr>
              <a:t>Each core has its own core and power </a:t>
            </a:r>
            <a:r>
              <a:rPr lang="en-US" sz="2600" dirty="0" smtClean="0">
                <a:solidFill>
                  <a:srgbClr val="000000"/>
                </a:solidFill>
                <a:ea typeface="굴림" pitchFamily="34" charset="-127"/>
              </a:rPr>
              <a:t>budget – two OOO and two IO cores.</a:t>
            </a:r>
            <a:endParaRPr lang="en-US" sz="2600" dirty="0">
              <a:solidFill>
                <a:srgbClr val="000000"/>
              </a:solidFill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984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286E2-8EAC-407C-95A1-0AF625A1390E}" type="slidenum">
              <a:rPr lang="en-US">
                <a:solidFill>
                  <a:srgbClr val="E5FFFF"/>
                </a:solidFill>
              </a:rPr>
              <a:pPr/>
              <a:t>4</a:t>
            </a:fld>
            <a:endParaRPr lang="en-US">
              <a:solidFill>
                <a:srgbClr val="E5FFFF"/>
              </a:solidFill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52425"/>
            <a:ext cx="7961313" cy="655638"/>
          </a:xfrm>
          <a:ln/>
        </p:spPr>
        <p:txBody>
          <a:bodyPr/>
          <a:lstStyle/>
          <a:p>
            <a:pPr>
              <a:spcBef>
                <a:spcPts val="1550"/>
              </a:spcBef>
            </a:pPr>
            <a:r>
              <a:rPr lang="en-US" dirty="0" smtClean="0">
                <a:ea typeface="Gill Sans" charset="0"/>
                <a:cs typeface="Gill Sans" charset="0"/>
              </a:rPr>
              <a:t>Power Capping Controller</a:t>
            </a:r>
            <a:endParaRPr lang="en-US" dirty="0">
              <a:ea typeface="Gill Sans" charset="0"/>
              <a:cs typeface="Gill Sans" charset="0"/>
            </a:endParaRPr>
          </a:p>
        </p:txBody>
      </p:sp>
      <p:pic>
        <p:nvPicPr>
          <p:cNvPr id="24579" name="Picture 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51" y="1553033"/>
            <a:ext cx="3957432" cy="3234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191" y="503978"/>
            <a:ext cx="4021421" cy="666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4582" name="Rectangle 6"/>
          <p:cNvSpPr>
            <a:spLocks/>
          </p:cNvSpPr>
          <p:nvPr/>
        </p:nvSpPr>
        <p:spPr bwMode="auto">
          <a:xfrm>
            <a:off x="168011" y="4808793"/>
            <a:ext cx="5376332" cy="157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98316" rIns="0" bIns="98316"/>
          <a:lstStyle/>
          <a:p>
            <a:pPr marL="377548" indent="-377548" defTabSz="1006899" hangingPunct="1">
              <a:lnSpc>
                <a:spcPct val="100000"/>
              </a:lnSpc>
              <a:spcBef>
                <a:spcPts val="1550"/>
              </a:spcBef>
              <a:buClr>
                <a:srgbClr val="003562"/>
              </a:buClr>
              <a:buSzPct val="110000"/>
              <a:buFont typeface="Wingdings" pitchFamily="2" charset="2"/>
              <a:buChar char="§"/>
            </a:pPr>
            <a:r>
              <a:rPr lang="en-US" sz="2300" dirty="0">
                <a:solidFill>
                  <a:srgbClr val="000000"/>
                </a:solidFill>
                <a:ea typeface="Gill Sans" charset="0"/>
                <a:cs typeface="Gill Sans" charset="0"/>
              </a:rPr>
              <a:t>High fixed-gain controller over-reacts to high power cores, whereas low </a:t>
            </a:r>
            <a:r>
              <a:rPr lang="en-US" sz="2300" dirty="0">
                <a:solidFill>
                  <a:srgbClr val="003562"/>
                </a:solidFill>
                <a:ea typeface="Gill Sans" charset="0"/>
                <a:cs typeface="Gill Sans" charset="0"/>
              </a:rPr>
              <a:t>fixed-gain control is </a:t>
            </a:r>
            <a:r>
              <a:rPr lang="en-US" sz="2300" dirty="0">
                <a:solidFill>
                  <a:srgbClr val="FF0000"/>
                </a:solidFill>
                <a:ea typeface="Gill Sans" charset="0"/>
                <a:cs typeface="Gill Sans" charset="0"/>
              </a:rPr>
              <a:t>slow to react </a:t>
            </a:r>
            <a:r>
              <a:rPr lang="en-US" sz="2300" dirty="0">
                <a:solidFill>
                  <a:srgbClr val="000000"/>
                </a:solidFill>
                <a:ea typeface="Gill Sans" charset="0"/>
                <a:cs typeface="Gill Sans" charset="0"/>
              </a:rPr>
              <a:t>to low power cores</a:t>
            </a:r>
            <a:r>
              <a:rPr lang="en-US" sz="2300" dirty="0">
                <a:solidFill>
                  <a:srgbClr val="003562"/>
                </a:solidFill>
                <a:ea typeface="Gill Sans" charset="0"/>
                <a:cs typeface="Gill Sans" charset="0"/>
              </a:rPr>
              <a:t>.</a:t>
            </a:r>
          </a:p>
        </p:txBody>
      </p:sp>
      <p:sp>
        <p:nvSpPr>
          <p:cNvPr id="24583" name="Rectangle 7"/>
          <p:cNvSpPr>
            <a:spLocks/>
          </p:cNvSpPr>
          <p:nvPr/>
        </p:nvSpPr>
        <p:spPr bwMode="auto">
          <a:xfrm>
            <a:off x="0" y="6635715"/>
            <a:ext cx="5712354" cy="419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31460" bIns="0"/>
          <a:lstStyle/>
          <a:p>
            <a:pPr marL="30724" defTabSz="1006899" hangingPunct="1">
              <a:lnSpc>
                <a:spcPct val="100000"/>
              </a:lnSpc>
              <a:buClrTx/>
              <a:buSzTx/>
            </a:pPr>
            <a:r>
              <a:rPr lang="en-US" sz="1300" i="1" dirty="0">
                <a:solidFill>
                  <a:srgbClr val="000000"/>
                </a:solidFill>
                <a:ea typeface="Gill Sans" charset="0"/>
                <a:cs typeface="Gill Sans" charset="0"/>
              </a:rPr>
              <a:t>N. </a:t>
            </a:r>
            <a:r>
              <a:rPr lang="en-US" sz="1300" i="1" dirty="0" err="1">
                <a:solidFill>
                  <a:srgbClr val="000000"/>
                </a:solidFill>
                <a:ea typeface="Gill Sans" charset="0"/>
                <a:cs typeface="Gill Sans" charset="0"/>
              </a:rPr>
              <a:t>Almoosa</a:t>
            </a:r>
            <a:r>
              <a:rPr lang="en-US" sz="1300" i="1" dirty="0">
                <a:solidFill>
                  <a:srgbClr val="000000"/>
                </a:solidFill>
                <a:ea typeface="Gill Sans" charset="0"/>
                <a:cs typeface="Gill Sans" charset="0"/>
              </a:rPr>
              <a:t>, W. Song, Y. </a:t>
            </a:r>
            <a:r>
              <a:rPr lang="en-US" sz="1300" i="1" dirty="0" err="1">
                <a:solidFill>
                  <a:srgbClr val="000000"/>
                </a:solidFill>
                <a:ea typeface="Gill Sans" charset="0"/>
                <a:cs typeface="Gill Sans" charset="0"/>
              </a:rPr>
              <a:t>Wardi</a:t>
            </a:r>
            <a:r>
              <a:rPr lang="en-US" sz="1300" i="1" dirty="0">
                <a:solidFill>
                  <a:srgbClr val="000000"/>
                </a:solidFill>
                <a:ea typeface="Gill Sans" charset="0"/>
                <a:cs typeface="Gill Sans" charset="0"/>
              </a:rPr>
              <a:t>, and S. Yalamanchili, “A Power Capping Controller for Multicore Processors,” American Control Conf., June 2012.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512094" y="1595931"/>
            <a:ext cx="840052" cy="1679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32071" y="1175960"/>
            <a:ext cx="1656237" cy="378660"/>
          </a:xfrm>
          <a:prstGeom prst="rect">
            <a:avLst/>
          </a:prstGeom>
          <a:noFill/>
        </p:spPr>
        <p:txBody>
          <a:bodyPr wrap="none" lIns="100673" tIns="50339" rIns="100673" bIns="50339" rtlCol="0">
            <a:spAutoFit/>
          </a:bodyPr>
          <a:lstStyle/>
          <a:p>
            <a:pPr defTabSz="1006899" hangingPunct="1">
              <a:lnSpc>
                <a:spcPct val="100000"/>
              </a:lnSpc>
              <a:buClrTx/>
              <a:buSzTx/>
            </a:pPr>
            <a:r>
              <a:rPr lang="en-US" i="1" dirty="0">
                <a:solidFill>
                  <a:srgbClr val="FF0000"/>
                </a:solidFill>
                <a:ea typeface="굴림" pitchFamily="34" charset="-127"/>
              </a:rPr>
              <a:t>New set point </a:t>
            </a:r>
          </a:p>
        </p:txBody>
      </p:sp>
    </p:spTree>
    <p:extLst>
      <p:ext uri="{BB962C8B-B14F-4D97-AF65-F5344CB8AC3E}">
        <p14:creationId xmlns:p14="http://schemas.microsoft.com/office/powerpoint/2010/main" val="202314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8524" y="414733"/>
            <a:ext cx="9373581" cy="677220"/>
          </a:xfrm>
        </p:spPr>
        <p:txBody>
          <a:bodyPr/>
          <a:lstStyle/>
          <a:p>
            <a:r>
              <a:rPr lang="en-US" dirty="0" smtClean="0"/>
              <a:t>Throughput Regulation: Adaptive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DB3D-6D36-41B1-B5D6-2DA40B15D957}" type="slidenum">
              <a:rPr lang="en-US" smtClean="0">
                <a:solidFill>
                  <a:srgbClr val="E5FFFF"/>
                </a:solidFill>
              </a:rPr>
              <a:pPr/>
              <a:t>5</a:t>
            </a:fld>
            <a:endParaRPr lang="en-US">
              <a:solidFill>
                <a:srgbClr val="E5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11" y="1091954"/>
            <a:ext cx="4996604" cy="3611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364" y="4199822"/>
            <a:ext cx="4116756" cy="28601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365" y="1007969"/>
            <a:ext cx="4032250" cy="2820055"/>
          </a:xfrm>
          <a:prstGeom prst="rect">
            <a:avLst/>
          </a:prstGeom>
        </p:spPr>
      </p:pic>
      <p:sp>
        <p:nvSpPr>
          <p:cNvPr id="9" name="Rectangle 6"/>
          <p:cNvSpPr>
            <a:spLocks/>
          </p:cNvSpPr>
          <p:nvPr/>
        </p:nvSpPr>
        <p:spPr bwMode="auto">
          <a:xfrm>
            <a:off x="168011" y="4808793"/>
            <a:ext cx="5376332" cy="157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98316" rIns="0" bIns="98316"/>
          <a:lstStyle/>
          <a:p>
            <a:pPr marL="377548" indent="-377548" defTabSz="1006899" hangingPunct="1">
              <a:lnSpc>
                <a:spcPct val="100000"/>
              </a:lnSpc>
              <a:spcBef>
                <a:spcPts val="1550"/>
              </a:spcBef>
              <a:buClr>
                <a:srgbClr val="003562"/>
              </a:buClr>
              <a:buSzPct val="110000"/>
              <a:buFont typeface="Wingdings" pitchFamily="2" charset="2"/>
              <a:buChar char="§"/>
            </a:pPr>
            <a:r>
              <a:rPr lang="en-US" sz="2300" dirty="0">
                <a:solidFill>
                  <a:srgbClr val="000000"/>
                </a:solidFill>
                <a:ea typeface="Gill Sans" charset="0"/>
                <a:cs typeface="Gill Sans" charset="0"/>
              </a:rPr>
              <a:t>High fixed-gain controller </a:t>
            </a:r>
            <a:r>
              <a:rPr lang="en-US" sz="2300" dirty="0">
                <a:solidFill>
                  <a:srgbClr val="FF0000"/>
                </a:solidFill>
                <a:ea typeface="Gill Sans" charset="0"/>
                <a:cs typeface="Gill Sans" charset="0"/>
              </a:rPr>
              <a:t>over-reacts</a:t>
            </a:r>
            <a:r>
              <a:rPr lang="en-US" sz="2300" dirty="0">
                <a:solidFill>
                  <a:srgbClr val="000000"/>
                </a:solidFill>
                <a:ea typeface="Gill Sans" charset="0"/>
                <a:cs typeface="Gill Sans" charset="0"/>
              </a:rPr>
              <a:t> to high power cores, whereas low fixed-gain control is </a:t>
            </a:r>
            <a:r>
              <a:rPr lang="en-US" sz="2300" dirty="0">
                <a:solidFill>
                  <a:srgbClr val="FF0000"/>
                </a:solidFill>
                <a:ea typeface="Gill Sans" charset="0"/>
                <a:cs typeface="Gill Sans" charset="0"/>
              </a:rPr>
              <a:t>slow to react </a:t>
            </a:r>
            <a:r>
              <a:rPr lang="en-US" sz="2300" dirty="0">
                <a:solidFill>
                  <a:srgbClr val="000000"/>
                </a:solidFill>
                <a:ea typeface="Gill Sans" charset="0"/>
                <a:cs typeface="Gill Sans" charset="0"/>
              </a:rPr>
              <a:t>to low power cores.</a:t>
            </a:r>
          </a:p>
        </p:txBody>
      </p:sp>
      <p:sp>
        <p:nvSpPr>
          <p:cNvPr id="10" name="Rectangle 7"/>
          <p:cNvSpPr>
            <a:spLocks/>
          </p:cNvSpPr>
          <p:nvPr/>
        </p:nvSpPr>
        <p:spPr bwMode="auto">
          <a:xfrm>
            <a:off x="84005" y="6635715"/>
            <a:ext cx="6048375" cy="419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31460" bIns="0"/>
          <a:lstStyle/>
          <a:p>
            <a:pPr defTabSz="1006899" eaLnBrk="0">
              <a:lnSpc>
                <a:spcPct val="100000"/>
              </a:lnSpc>
              <a:buClrTx/>
              <a:buSzTx/>
            </a:pPr>
            <a:r>
              <a:rPr lang="en-US" sz="1300" i="1" dirty="0">
                <a:solidFill>
                  <a:srgbClr val="003366"/>
                </a:solidFill>
                <a:ea typeface="Gill Sans" charset="0"/>
                <a:cs typeface="Gill Sans" charset="0"/>
              </a:rPr>
              <a:t>N. </a:t>
            </a:r>
            <a:r>
              <a:rPr lang="en-US" sz="1300" i="1" dirty="0" err="1">
                <a:solidFill>
                  <a:srgbClr val="003366"/>
                </a:solidFill>
                <a:ea typeface="Gill Sans" charset="0"/>
                <a:cs typeface="Gill Sans" charset="0"/>
              </a:rPr>
              <a:t>Almoosa</a:t>
            </a:r>
            <a:r>
              <a:rPr lang="en-US" sz="1300" i="1" dirty="0">
                <a:solidFill>
                  <a:srgbClr val="003366"/>
                </a:solidFill>
                <a:ea typeface="Gill Sans" charset="0"/>
                <a:cs typeface="Gill Sans" charset="0"/>
              </a:rPr>
              <a:t>, W. Song, Y. </a:t>
            </a:r>
            <a:r>
              <a:rPr lang="en-US" sz="1300" i="1" dirty="0" err="1">
                <a:solidFill>
                  <a:srgbClr val="003366"/>
                </a:solidFill>
                <a:ea typeface="Gill Sans" charset="0"/>
                <a:cs typeface="Gill Sans" charset="0"/>
              </a:rPr>
              <a:t>Wardi</a:t>
            </a:r>
            <a:r>
              <a:rPr lang="en-US" sz="1300" i="1" dirty="0">
                <a:solidFill>
                  <a:srgbClr val="003366"/>
                </a:solidFill>
                <a:ea typeface="Gill Sans" charset="0"/>
                <a:cs typeface="Gill Sans" charset="0"/>
              </a:rPr>
              <a:t>, and S. Yalamanchili, “Throughput Regulation on Multicore Processors via IPA,</a:t>
            </a:r>
            <a:r>
              <a:rPr lang="en-US" sz="1300" dirty="0">
                <a:solidFill>
                  <a:srgbClr val="003366"/>
                </a:solidFill>
                <a:ea typeface="Gill Sans" charset="0"/>
                <a:cs typeface="Gill Sans" charset="0"/>
              </a:rPr>
              <a:t>” </a:t>
            </a:r>
            <a:r>
              <a:rPr lang="en-US" sz="1300" dirty="0">
                <a:solidFill>
                  <a:srgbClr val="003366"/>
                </a:solidFill>
                <a:latin typeface="Tahoma" pitchFamily="34" charset="0"/>
                <a:ea typeface="ＭＳ Ｐゴシック" charset="-128"/>
              </a:rPr>
              <a:t>2012 IEEE 51st Annual Conference on Decision and Control (CDC)</a:t>
            </a:r>
          </a:p>
        </p:txBody>
      </p:sp>
    </p:spTree>
    <p:extLst>
      <p:ext uri="{BB962C8B-B14F-4D97-AF65-F5344CB8AC3E}">
        <p14:creationId xmlns:p14="http://schemas.microsoft.com/office/powerpoint/2010/main" val="187656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Adaptation to Aging and </a:t>
            </a:r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B7D15-C262-4ED0-9E5E-CF4A35BB834D}" type="slidenum">
              <a:rPr lang="en-US" smtClean="0">
                <a:solidFill>
                  <a:srgbClr val="E5FFFF"/>
                </a:solidFill>
              </a:rPr>
              <a:pPr/>
              <a:t>6</a:t>
            </a:fld>
            <a:endParaRPr lang="en-US">
              <a:solidFill>
                <a:srgbClr val="E5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24" y="1343942"/>
            <a:ext cx="3521997" cy="29306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77819" y="1511942"/>
            <a:ext cx="3263189" cy="305329"/>
          </a:xfrm>
          <a:prstGeom prst="rect">
            <a:avLst/>
          </a:prstGeom>
          <a:noFill/>
        </p:spPr>
        <p:txBody>
          <a:bodyPr wrap="none" lIns="100728" tIns="50366" rIns="100728" bIns="50366" rtlCol="0">
            <a:spAutoFit/>
          </a:bodyPr>
          <a:lstStyle/>
          <a:p>
            <a:pPr algn="ctr" defTabSz="1007421" eaLnBrk="0">
              <a:lnSpc>
                <a:spcPct val="100000"/>
              </a:lnSpc>
              <a:buClrTx/>
              <a:buSzTx/>
            </a:pPr>
            <a:r>
              <a:rPr lang="en-US" sz="1300" i="1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64-core asymmetric processor floor plan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23405" y="5224683"/>
            <a:ext cx="5223879" cy="1199490"/>
          </a:xfrm>
          <a:prstGeom prst="rect">
            <a:avLst/>
          </a:prstGeom>
          <a:noFill/>
        </p:spPr>
        <p:txBody>
          <a:bodyPr wrap="square" lIns="100728" tIns="50366" rIns="100728" bIns="50366" rtlCol="0">
            <a:noAutofit/>
          </a:bodyPr>
          <a:lstStyle/>
          <a:p>
            <a:pPr algn="ctr" defTabSz="1007421" eaLnBrk="0">
              <a:lnSpc>
                <a:spcPct val="100000"/>
              </a:lnSpc>
              <a:buClrTx/>
              <a:buSzTx/>
            </a:pPr>
            <a:r>
              <a:rPr lang="en-US" i="1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Failure probability comparison between per-core race-to-idle executions (left) and continuous low-voltage executions (right)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5" y="4778462"/>
            <a:ext cx="4623398" cy="25245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390" y="1847920"/>
            <a:ext cx="5633455" cy="32509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23405" y="6610830"/>
            <a:ext cx="5223879" cy="724189"/>
          </a:xfrm>
          <a:prstGeom prst="rect">
            <a:avLst/>
          </a:prstGeom>
          <a:noFill/>
        </p:spPr>
        <p:txBody>
          <a:bodyPr wrap="square" lIns="100728" tIns="50366" rIns="100728" bIns="50366" rtlCol="0">
            <a:noAutofit/>
          </a:bodyPr>
          <a:lstStyle/>
          <a:p>
            <a:pPr algn="ctr" defTabSz="1007421" eaLnBrk="0">
              <a:lnSpc>
                <a:spcPct val="100000"/>
              </a:lnSpc>
              <a:buClrTx/>
              <a:buSzTx/>
            </a:pPr>
            <a:r>
              <a:rPr lang="en-US" i="1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Transient race-to-idle executions vs. continuous executions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6248" y="4491976"/>
            <a:ext cx="1639847" cy="240278"/>
          </a:xfrm>
          <a:prstGeom prst="rect">
            <a:avLst/>
          </a:prstGeom>
          <a:noFill/>
        </p:spPr>
        <p:txBody>
          <a:bodyPr wrap="none" lIns="100728" tIns="50366" rIns="100728" bIns="50366" rtlCol="0">
            <a:spAutoFit/>
          </a:bodyPr>
          <a:lstStyle/>
          <a:p>
            <a:pPr algn="ctr" defTabSz="1007421" eaLnBrk="0">
              <a:lnSpc>
                <a:spcPct val="100000"/>
              </a:lnSpc>
              <a:buClrTx/>
              <a:buSzTx/>
            </a:pPr>
            <a:r>
              <a:rPr lang="en-US" sz="9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LVF: Low Voltage Frequency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95204" y="4486236"/>
            <a:ext cx="1703967" cy="240278"/>
          </a:xfrm>
          <a:prstGeom prst="rect">
            <a:avLst/>
          </a:prstGeom>
          <a:noFill/>
        </p:spPr>
        <p:txBody>
          <a:bodyPr wrap="none" lIns="100728" tIns="50366" rIns="100728" bIns="50366" rtlCol="0">
            <a:spAutoFit/>
          </a:bodyPr>
          <a:lstStyle/>
          <a:p>
            <a:pPr algn="ctr" defTabSz="1007421" eaLnBrk="0">
              <a:lnSpc>
                <a:spcPct val="100000"/>
              </a:lnSpc>
              <a:buClrTx/>
              <a:buSzTx/>
            </a:pPr>
            <a:r>
              <a:rPr lang="en-US" sz="9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HVF: High Voltage Frequency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7841" y="4283816"/>
            <a:ext cx="1883504" cy="240278"/>
          </a:xfrm>
          <a:prstGeom prst="rect">
            <a:avLst/>
          </a:prstGeom>
          <a:noFill/>
        </p:spPr>
        <p:txBody>
          <a:bodyPr wrap="none" lIns="100728" tIns="50366" rIns="100728" bIns="50366" rtlCol="0">
            <a:spAutoFit/>
          </a:bodyPr>
          <a:lstStyle/>
          <a:p>
            <a:pPr algn="ctr" defTabSz="1007421" eaLnBrk="0">
              <a:lnSpc>
                <a:spcPct val="100000"/>
              </a:lnSpc>
              <a:buClrTx/>
              <a:buSzTx/>
            </a:pPr>
            <a:r>
              <a:rPr lang="en-US" sz="900" dirty="0">
                <a:solidFill>
                  <a:srgbClr val="080808"/>
                </a:solidFill>
                <a:latin typeface="Tahoma" pitchFamily="34" charset="0"/>
                <a:ea typeface="ＭＳ Ｐゴシック" charset="-128"/>
              </a:rPr>
              <a:t>NVF: Nominal Voltage Frequency</a:t>
            </a:r>
          </a:p>
        </p:txBody>
      </p:sp>
    </p:spTree>
    <p:extLst>
      <p:ext uri="{BB962C8B-B14F-4D97-AF65-F5344CB8AC3E}">
        <p14:creationId xmlns:p14="http://schemas.microsoft.com/office/powerpoint/2010/main" val="184240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250"/>
          <p:cNvGrpSpPr/>
          <p:nvPr/>
        </p:nvGrpSpPr>
        <p:grpSpPr>
          <a:xfrm>
            <a:off x="2436157" y="1728607"/>
            <a:ext cx="2471236" cy="1766936"/>
            <a:chOff x="5849028" y="771068"/>
            <a:chExt cx="4729346" cy="4915513"/>
          </a:xfrm>
        </p:grpSpPr>
        <p:grpSp>
          <p:nvGrpSpPr>
            <p:cNvPr id="43" name="组合 133"/>
            <p:cNvGrpSpPr/>
            <p:nvPr/>
          </p:nvGrpSpPr>
          <p:grpSpPr>
            <a:xfrm>
              <a:off x="8200748" y="3228826"/>
              <a:ext cx="2377626" cy="2457755"/>
              <a:chOff x="1822622" y="1549954"/>
              <a:chExt cx="2377626" cy="2457755"/>
            </a:xfrm>
          </p:grpSpPr>
          <p:grpSp>
            <p:nvGrpSpPr>
              <p:cNvPr id="113" name="组合 134"/>
              <p:cNvGrpSpPr/>
              <p:nvPr/>
            </p:nvGrpSpPr>
            <p:grpSpPr>
              <a:xfrm flipH="1">
                <a:off x="1822622" y="2876830"/>
                <a:ext cx="1208202" cy="1130879"/>
                <a:chOff x="802489" y="877095"/>
                <a:chExt cx="1169424" cy="1130879"/>
              </a:xfrm>
            </p:grpSpPr>
            <p:sp>
              <p:nvSpPr>
                <p:cNvPr id="150" name="矩形 151"/>
                <p:cNvSpPr/>
                <p:nvPr/>
              </p:nvSpPr>
              <p:spPr>
                <a:xfrm>
                  <a:off x="802489" y="877096"/>
                  <a:ext cx="388189" cy="54346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503657" eaLnBrk="0">
                    <a:lnSpc>
                      <a:spcPct val="100000"/>
                    </a:lnSpc>
                    <a:buClr>
                      <a:srgbClr val="080808"/>
                    </a:buClr>
                  </a:pPr>
                  <a:r>
                    <a:rPr lang="en-US" altLang="zh-CN" sz="700" dirty="0">
                      <a:solidFill>
                        <a:srgbClr val="000000"/>
                      </a:solidFill>
                      <a:latin typeface="Tahoma"/>
                    </a:rPr>
                    <a:t>FE</a:t>
                  </a:r>
                  <a:endParaRPr lang="zh-CN" altLang="en-US" sz="700" dirty="0">
                    <a:solidFill>
                      <a:srgbClr val="000000"/>
                    </a:solidFill>
                    <a:latin typeface="Tahoma"/>
                  </a:endParaRPr>
                </a:p>
              </p:txBody>
            </p:sp>
            <p:sp>
              <p:nvSpPr>
                <p:cNvPr id="151" name="矩形 152"/>
                <p:cNvSpPr/>
                <p:nvPr/>
              </p:nvSpPr>
              <p:spPr>
                <a:xfrm>
                  <a:off x="802489" y="1420560"/>
                  <a:ext cx="388189" cy="5874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503657" eaLnBrk="0">
                    <a:lnSpc>
                      <a:spcPct val="100000"/>
                    </a:lnSpc>
                    <a:buClr>
                      <a:srgbClr val="080808"/>
                    </a:buClr>
                  </a:pPr>
                  <a:r>
                    <a:rPr lang="en-US" altLang="zh-CN" sz="700" dirty="0">
                      <a:solidFill>
                        <a:srgbClr val="000000"/>
                      </a:solidFill>
                      <a:latin typeface="Tahoma"/>
                    </a:rPr>
                    <a:t>SCH</a:t>
                  </a:r>
                  <a:endParaRPr lang="zh-CN" altLang="en-US" sz="700" dirty="0">
                    <a:solidFill>
                      <a:srgbClr val="000000"/>
                    </a:solidFill>
                    <a:latin typeface="Tahoma"/>
                  </a:endParaRPr>
                </a:p>
              </p:txBody>
            </p:sp>
            <p:sp>
              <p:nvSpPr>
                <p:cNvPr id="152" name="矩形 153"/>
                <p:cNvSpPr/>
                <p:nvPr/>
              </p:nvSpPr>
              <p:spPr>
                <a:xfrm>
                  <a:off x="1190678" y="877095"/>
                  <a:ext cx="781235" cy="39106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503657" eaLnBrk="0">
                    <a:lnSpc>
                      <a:spcPct val="100000"/>
                    </a:lnSpc>
                    <a:buClr>
                      <a:srgbClr val="080808"/>
                    </a:buClr>
                  </a:pPr>
                  <a:r>
                    <a:rPr lang="en-US" altLang="zh-CN" sz="700" dirty="0">
                      <a:solidFill>
                        <a:srgbClr val="000000"/>
                      </a:solidFill>
                      <a:latin typeface="Tahoma"/>
                    </a:rPr>
                    <a:t>DL1</a:t>
                  </a:r>
                  <a:endParaRPr lang="zh-CN" altLang="en-US" sz="700" dirty="0">
                    <a:solidFill>
                      <a:srgbClr val="000000"/>
                    </a:solidFill>
                    <a:latin typeface="Tahoma"/>
                  </a:endParaRPr>
                </a:p>
              </p:txBody>
            </p:sp>
            <p:sp>
              <p:nvSpPr>
                <p:cNvPr id="153" name="矩形 154"/>
                <p:cNvSpPr/>
                <p:nvPr/>
              </p:nvSpPr>
              <p:spPr>
                <a:xfrm>
                  <a:off x="1190678" y="1268157"/>
                  <a:ext cx="781235" cy="38147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503657" eaLnBrk="0">
                    <a:lnSpc>
                      <a:spcPct val="100000"/>
                    </a:lnSpc>
                    <a:buClr>
                      <a:srgbClr val="080808"/>
                    </a:buClr>
                  </a:pPr>
                  <a:r>
                    <a:rPr lang="en-US" altLang="zh-CN" sz="700" dirty="0">
                      <a:solidFill>
                        <a:srgbClr val="000000"/>
                      </a:solidFill>
                      <a:latin typeface="Tahoma"/>
                    </a:rPr>
                    <a:t>INT</a:t>
                  </a:r>
                  <a:endParaRPr lang="zh-CN" altLang="en-US" sz="700" dirty="0">
                    <a:solidFill>
                      <a:srgbClr val="000000"/>
                    </a:solidFill>
                    <a:latin typeface="Tahoma"/>
                  </a:endParaRPr>
                </a:p>
              </p:txBody>
            </p:sp>
            <p:sp>
              <p:nvSpPr>
                <p:cNvPr id="154" name="矩形 155"/>
                <p:cNvSpPr/>
                <p:nvPr/>
              </p:nvSpPr>
              <p:spPr>
                <a:xfrm>
                  <a:off x="1190678" y="1649627"/>
                  <a:ext cx="781235" cy="35834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503657" eaLnBrk="0">
                    <a:lnSpc>
                      <a:spcPct val="100000"/>
                    </a:lnSpc>
                    <a:buClr>
                      <a:srgbClr val="080808"/>
                    </a:buClr>
                  </a:pPr>
                  <a:r>
                    <a:rPr lang="en-US" altLang="zh-CN" sz="700" dirty="0">
                      <a:solidFill>
                        <a:srgbClr val="000000"/>
                      </a:solidFill>
                      <a:latin typeface="Tahoma"/>
                    </a:rPr>
                    <a:t>FPU</a:t>
                  </a:r>
                  <a:endParaRPr lang="zh-CN" altLang="en-US" sz="700" dirty="0">
                    <a:solidFill>
                      <a:srgbClr val="FFFFFF"/>
                    </a:solidFill>
                    <a:latin typeface="Tahoma"/>
                  </a:endParaRPr>
                </a:p>
              </p:txBody>
            </p:sp>
          </p:grpSp>
          <p:grpSp>
            <p:nvGrpSpPr>
              <p:cNvPr id="114" name="组合 135"/>
              <p:cNvGrpSpPr/>
              <p:nvPr/>
            </p:nvGrpSpPr>
            <p:grpSpPr>
              <a:xfrm>
                <a:off x="3030824" y="2876830"/>
                <a:ext cx="1169424" cy="1130879"/>
                <a:chOff x="802489" y="877095"/>
                <a:chExt cx="1169424" cy="1130879"/>
              </a:xfrm>
            </p:grpSpPr>
            <p:sp>
              <p:nvSpPr>
                <p:cNvPr id="143" name="矩形 146"/>
                <p:cNvSpPr/>
                <p:nvPr/>
              </p:nvSpPr>
              <p:spPr>
                <a:xfrm>
                  <a:off x="802489" y="877096"/>
                  <a:ext cx="388189" cy="54346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503657" eaLnBrk="0">
                    <a:lnSpc>
                      <a:spcPct val="100000"/>
                    </a:lnSpc>
                    <a:buClr>
                      <a:srgbClr val="080808"/>
                    </a:buClr>
                  </a:pPr>
                  <a:r>
                    <a:rPr lang="en-US" altLang="zh-CN" sz="700" dirty="0">
                      <a:solidFill>
                        <a:srgbClr val="000000"/>
                      </a:solidFill>
                      <a:latin typeface="Tahoma"/>
                    </a:rPr>
                    <a:t>FE</a:t>
                  </a:r>
                  <a:endParaRPr lang="zh-CN" altLang="en-US" sz="700" dirty="0">
                    <a:solidFill>
                      <a:srgbClr val="000000"/>
                    </a:solidFill>
                    <a:latin typeface="Tahoma"/>
                  </a:endParaRPr>
                </a:p>
              </p:txBody>
            </p:sp>
            <p:sp>
              <p:nvSpPr>
                <p:cNvPr id="146" name="矩形 147"/>
                <p:cNvSpPr/>
                <p:nvPr/>
              </p:nvSpPr>
              <p:spPr>
                <a:xfrm>
                  <a:off x="802489" y="1420560"/>
                  <a:ext cx="388189" cy="5874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503657" eaLnBrk="0">
                    <a:lnSpc>
                      <a:spcPct val="100000"/>
                    </a:lnSpc>
                    <a:buClr>
                      <a:srgbClr val="080808"/>
                    </a:buClr>
                  </a:pPr>
                  <a:r>
                    <a:rPr lang="en-US" altLang="zh-CN" sz="700" dirty="0">
                      <a:solidFill>
                        <a:srgbClr val="000000"/>
                      </a:solidFill>
                      <a:latin typeface="Tahoma"/>
                    </a:rPr>
                    <a:t>SCH</a:t>
                  </a:r>
                  <a:endParaRPr lang="zh-CN" altLang="en-US" sz="700" dirty="0">
                    <a:solidFill>
                      <a:srgbClr val="000000"/>
                    </a:solidFill>
                    <a:latin typeface="Tahoma"/>
                  </a:endParaRPr>
                </a:p>
              </p:txBody>
            </p:sp>
            <p:sp>
              <p:nvSpPr>
                <p:cNvPr id="147" name="矩形 148"/>
                <p:cNvSpPr/>
                <p:nvPr/>
              </p:nvSpPr>
              <p:spPr>
                <a:xfrm>
                  <a:off x="1190678" y="877095"/>
                  <a:ext cx="781235" cy="39106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503657" eaLnBrk="0">
                    <a:lnSpc>
                      <a:spcPct val="100000"/>
                    </a:lnSpc>
                    <a:buClr>
                      <a:srgbClr val="080808"/>
                    </a:buClr>
                  </a:pPr>
                  <a:r>
                    <a:rPr lang="en-US" altLang="zh-CN" sz="700" dirty="0">
                      <a:solidFill>
                        <a:srgbClr val="000000"/>
                      </a:solidFill>
                      <a:latin typeface="Tahoma"/>
                    </a:rPr>
                    <a:t>DL1</a:t>
                  </a:r>
                  <a:endParaRPr lang="zh-CN" altLang="en-US" sz="700" dirty="0">
                    <a:solidFill>
                      <a:srgbClr val="000000"/>
                    </a:solidFill>
                    <a:latin typeface="Tahoma"/>
                  </a:endParaRPr>
                </a:p>
              </p:txBody>
            </p:sp>
            <p:sp>
              <p:nvSpPr>
                <p:cNvPr id="148" name="矩形 149"/>
                <p:cNvSpPr/>
                <p:nvPr/>
              </p:nvSpPr>
              <p:spPr>
                <a:xfrm>
                  <a:off x="1190678" y="1268157"/>
                  <a:ext cx="781235" cy="38147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503657" eaLnBrk="0">
                    <a:lnSpc>
                      <a:spcPct val="100000"/>
                    </a:lnSpc>
                    <a:buClr>
                      <a:srgbClr val="080808"/>
                    </a:buClr>
                  </a:pPr>
                  <a:r>
                    <a:rPr lang="en-US" altLang="zh-CN" sz="700" dirty="0">
                      <a:solidFill>
                        <a:srgbClr val="000000"/>
                      </a:solidFill>
                      <a:latin typeface="Tahoma"/>
                    </a:rPr>
                    <a:t>INT</a:t>
                  </a:r>
                  <a:endParaRPr lang="zh-CN" altLang="en-US" sz="700" dirty="0">
                    <a:solidFill>
                      <a:srgbClr val="000000"/>
                    </a:solidFill>
                    <a:latin typeface="Tahoma"/>
                  </a:endParaRPr>
                </a:p>
              </p:txBody>
            </p:sp>
            <p:sp>
              <p:nvSpPr>
                <p:cNvPr id="149" name="矩形 150"/>
                <p:cNvSpPr/>
                <p:nvPr/>
              </p:nvSpPr>
              <p:spPr>
                <a:xfrm>
                  <a:off x="1190678" y="1649627"/>
                  <a:ext cx="781235" cy="35834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503657" eaLnBrk="0">
                    <a:lnSpc>
                      <a:spcPct val="100000"/>
                    </a:lnSpc>
                    <a:buClr>
                      <a:srgbClr val="080808"/>
                    </a:buClr>
                  </a:pPr>
                  <a:r>
                    <a:rPr lang="en-US" altLang="zh-CN" sz="700" dirty="0">
                      <a:solidFill>
                        <a:srgbClr val="000000"/>
                      </a:solidFill>
                      <a:latin typeface="Tahoma"/>
                    </a:rPr>
                    <a:t>FPU</a:t>
                  </a:r>
                  <a:endParaRPr lang="zh-CN" altLang="en-US" sz="700" dirty="0">
                    <a:solidFill>
                      <a:srgbClr val="FFFFFF"/>
                    </a:solidFill>
                    <a:latin typeface="Tahoma"/>
                  </a:endParaRPr>
                </a:p>
              </p:txBody>
            </p:sp>
          </p:grpSp>
          <p:sp>
            <p:nvSpPr>
              <p:cNvPr id="115" name="矩形 136"/>
              <p:cNvSpPr/>
              <p:nvPr/>
            </p:nvSpPr>
            <p:spPr>
              <a:xfrm rot="10800000" flipH="1" flipV="1">
                <a:off x="2629763" y="2244157"/>
                <a:ext cx="401061" cy="64226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03657" eaLnBrk="0">
                  <a:lnSpc>
                    <a:spcPct val="100000"/>
                  </a:lnSpc>
                  <a:buClr>
                    <a:srgbClr val="080808"/>
                  </a:buClr>
                </a:pPr>
                <a:r>
                  <a:rPr lang="en-US" altLang="zh-CN" sz="700" dirty="0">
                    <a:solidFill>
                      <a:srgbClr val="000000"/>
                    </a:solidFill>
                    <a:latin typeface="Tahoma"/>
                  </a:rPr>
                  <a:t>FE</a:t>
                </a:r>
                <a:endParaRPr lang="zh-CN" altLang="en-US" sz="700" dirty="0">
                  <a:solidFill>
                    <a:srgbClr val="000000"/>
                  </a:solidFill>
                  <a:latin typeface="Tahoma"/>
                </a:endParaRPr>
              </a:p>
            </p:txBody>
          </p:sp>
          <p:sp>
            <p:nvSpPr>
              <p:cNvPr id="116" name="矩形 137"/>
              <p:cNvSpPr/>
              <p:nvPr/>
            </p:nvSpPr>
            <p:spPr>
              <a:xfrm rot="10800000" flipH="1" flipV="1">
                <a:off x="2629763" y="1549954"/>
                <a:ext cx="401061" cy="69420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03657" eaLnBrk="0">
                  <a:lnSpc>
                    <a:spcPct val="100000"/>
                  </a:lnSpc>
                  <a:buClr>
                    <a:srgbClr val="080808"/>
                  </a:buClr>
                </a:pPr>
                <a:r>
                  <a:rPr lang="en-US" altLang="zh-CN" sz="700" dirty="0">
                    <a:solidFill>
                      <a:srgbClr val="000000"/>
                    </a:solidFill>
                    <a:latin typeface="Tahoma"/>
                  </a:rPr>
                  <a:t>SCH</a:t>
                </a:r>
                <a:endParaRPr lang="zh-CN" altLang="en-US" sz="700" dirty="0">
                  <a:solidFill>
                    <a:srgbClr val="000000"/>
                  </a:solidFill>
                  <a:latin typeface="Tahoma"/>
                </a:endParaRPr>
              </a:p>
            </p:txBody>
          </p:sp>
          <p:sp>
            <p:nvSpPr>
              <p:cNvPr id="117" name="矩形 138"/>
              <p:cNvSpPr/>
              <p:nvPr/>
            </p:nvSpPr>
            <p:spPr>
              <a:xfrm rot="10800000" flipH="1" flipV="1">
                <a:off x="1822622" y="2424267"/>
                <a:ext cx="807141" cy="46215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03657" eaLnBrk="0">
                  <a:lnSpc>
                    <a:spcPct val="100000"/>
                  </a:lnSpc>
                  <a:buClr>
                    <a:srgbClr val="080808"/>
                  </a:buClr>
                </a:pPr>
                <a:r>
                  <a:rPr lang="en-US" altLang="zh-CN" sz="700" dirty="0">
                    <a:solidFill>
                      <a:srgbClr val="000000"/>
                    </a:solidFill>
                    <a:latin typeface="Tahoma"/>
                  </a:rPr>
                  <a:t>DL1</a:t>
                </a:r>
                <a:endParaRPr lang="zh-CN" altLang="en-US" sz="700" dirty="0">
                  <a:solidFill>
                    <a:srgbClr val="000000"/>
                  </a:solidFill>
                  <a:latin typeface="Tahoma"/>
                </a:endParaRPr>
              </a:p>
            </p:txBody>
          </p:sp>
          <p:sp>
            <p:nvSpPr>
              <p:cNvPr id="118" name="矩形 139"/>
              <p:cNvSpPr/>
              <p:nvPr/>
            </p:nvSpPr>
            <p:spPr>
              <a:xfrm rot="10800000" flipH="1" flipV="1">
                <a:off x="1822622" y="1973447"/>
                <a:ext cx="807141" cy="4508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03657" eaLnBrk="0">
                  <a:lnSpc>
                    <a:spcPct val="100000"/>
                  </a:lnSpc>
                  <a:buClr>
                    <a:srgbClr val="080808"/>
                  </a:buClr>
                </a:pPr>
                <a:r>
                  <a:rPr lang="en-US" altLang="zh-CN" sz="700" dirty="0">
                    <a:solidFill>
                      <a:srgbClr val="000000"/>
                    </a:solidFill>
                    <a:latin typeface="Tahoma"/>
                  </a:rPr>
                  <a:t>INT</a:t>
                </a:r>
                <a:endParaRPr lang="zh-CN" altLang="en-US" sz="700" dirty="0">
                  <a:solidFill>
                    <a:srgbClr val="000000"/>
                  </a:solidFill>
                  <a:latin typeface="Tahoma"/>
                </a:endParaRPr>
              </a:p>
            </p:txBody>
          </p:sp>
          <p:sp>
            <p:nvSpPr>
              <p:cNvPr id="119" name="矩形 140"/>
              <p:cNvSpPr/>
              <p:nvPr/>
            </p:nvSpPr>
            <p:spPr>
              <a:xfrm rot="10800000" flipH="1" flipV="1">
                <a:off x="1822622" y="1549954"/>
                <a:ext cx="807141" cy="42349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03657" eaLnBrk="0">
                  <a:lnSpc>
                    <a:spcPct val="100000"/>
                  </a:lnSpc>
                  <a:buClr>
                    <a:srgbClr val="080808"/>
                  </a:buClr>
                </a:pPr>
                <a:r>
                  <a:rPr lang="en-US" altLang="zh-CN" sz="700" dirty="0">
                    <a:solidFill>
                      <a:srgbClr val="000000"/>
                    </a:solidFill>
                    <a:latin typeface="Tahoma"/>
                  </a:rPr>
                  <a:t>FPU</a:t>
                </a:r>
                <a:endParaRPr lang="zh-CN" altLang="en-US" sz="700" dirty="0">
                  <a:solidFill>
                    <a:srgbClr val="FFFFFF"/>
                  </a:solidFill>
                  <a:latin typeface="Tahoma"/>
                </a:endParaRPr>
              </a:p>
            </p:txBody>
          </p:sp>
          <p:sp>
            <p:nvSpPr>
              <p:cNvPr id="120" name="矩形 141"/>
              <p:cNvSpPr/>
              <p:nvPr/>
            </p:nvSpPr>
            <p:spPr>
              <a:xfrm rot="10800000" flipV="1">
                <a:off x="3030824" y="2244157"/>
                <a:ext cx="388189" cy="64226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03657" eaLnBrk="0">
                  <a:lnSpc>
                    <a:spcPct val="100000"/>
                  </a:lnSpc>
                  <a:buClr>
                    <a:srgbClr val="080808"/>
                  </a:buClr>
                </a:pPr>
                <a:r>
                  <a:rPr lang="en-US" altLang="zh-CN" sz="700" dirty="0">
                    <a:solidFill>
                      <a:srgbClr val="000000"/>
                    </a:solidFill>
                    <a:latin typeface="Tahoma"/>
                  </a:rPr>
                  <a:t>FE</a:t>
                </a:r>
                <a:endParaRPr lang="zh-CN" altLang="en-US" sz="700" dirty="0">
                  <a:solidFill>
                    <a:srgbClr val="000000"/>
                  </a:solidFill>
                  <a:latin typeface="Tahoma"/>
                </a:endParaRPr>
              </a:p>
            </p:txBody>
          </p:sp>
          <p:sp>
            <p:nvSpPr>
              <p:cNvPr id="126" name="矩形 142"/>
              <p:cNvSpPr/>
              <p:nvPr/>
            </p:nvSpPr>
            <p:spPr>
              <a:xfrm rot="10800000" flipV="1">
                <a:off x="3030824" y="1549954"/>
                <a:ext cx="388189" cy="69420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03657" eaLnBrk="0">
                  <a:lnSpc>
                    <a:spcPct val="100000"/>
                  </a:lnSpc>
                  <a:buClr>
                    <a:srgbClr val="080808"/>
                  </a:buClr>
                </a:pPr>
                <a:r>
                  <a:rPr lang="en-US" altLang="zh-CN" sz="700" dirty="0">
                    <a:solidFill>
                      <a:srgbClr val="000000"/>
                    </a:solidFill>
                    <a:latin typeface="Tahoma"/>
                  </a:rPr>
                  <a:t>SCH</a:t>
                </a:r>
                <a:endParaRPr lang="zh-CN" altLang="en-US" sz="700" dirty="0">
                  <a:solidFill>
                    <a:srgbClr val="000000"/>
                  </a:solidFill>
                  <a:latin typeface="Tahoma"/>
                </a:endParaRPr>
              </a:p>
            </p:txBody>
          </p:sp>
          <p:sp>
            <p:nvSpPr>
              <p:cNvPr id="140" name="矩形 143"/>
              <p:cNvSpPr/>
              <p:nvPr/>
            </p:nvSpPr>
            <p:spPr>
              <a:xfrm rot="10800000" flipV="1">
                <a:off x="3419013" y="2424267"/>
                <a:ext cx="781235" cy="46215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03657" eaLnBrk="0">
                  <a:lnSpc>
                    <a:spcPct val="100000"/>
                  </a:lnSpc>
                  <a:buClr>
                    <a:srgbClr val="080808"/>
                  </a:buClr>
                </a:pPr>
                <a:r>
                  <a:rPr lang="en-US" altLang="zh-CN" sz="700" dirty="0">
                    <a:solidFill>
                      <a:srgbClr val="000000"/>
                    </a:solidFill>
                    <a:latin typeface="Tahoma"/>
                  </a:rPr>
                  <a:t>DL1</a:t>
                </a:r>
                <a:endParaRPr lang="zh-CN" altLang="en-US" sz="700" dirty="0">
                  <a:solidFill>
                    <a:srgbClr val="000000"/>
                  </a:solidFill>
                  <a:latin typeface="Tahoma"/>
                </a:endParaRPr>
              </a:p>
            </p:txBody>
          </p:sp>
          <p:sp>
            <p:nvSpPr>
              <p:cNvPr id="141" name="矩形 144"/>
              <p:cNvSpPr/>
              <p:nvPr/>
            </p:nvSpPr>
            <p:spPr>
              <a:xfrm rot="10800000" flipV="1">
                <a:off x="3419013" y="1973447"/>
                <a:ext cx="781235" cy="4508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03657" eaLnBrk="0">
                  <a:lnSpc>
                    <a:spcPct val="100000"/>
                  </a:lnSpc>
                  <a:buClr>
                    <a:srgbClr val="080808"/>
                  </a:buClr>
                </a:pPr>
                <a:r>
                  <a:rPr lang="en-US" altLang="zh-CN" sz="700" dirty="0">
                    <a:solidFill>
                      <a:srgbClr val="000000"/>
                    </a:solidFill>
                    <a:latin typeface="Tahoma"/>
                  </a:rPr>
                  <a:t>INT</a:t>
                </a:r>
                <a:endParaRPr lang="zh-CN" altLang="en-US" sz="700" dirty="0">
                  <a:solidFill>
                    <a:srgbClr val="000000"/>
                  </a:solidFill>
                  <a:latin typeface="Tahoma"/>
                </a:endParaRPr>
              </a:p>
            </p:txBody>
          </p:sp>
          <p:sp>
            <p:nvSpPr>
              <p:cNvPr id="142" name="矩形 145"/>
              <p:cNvSpPr/>
              <p:nvPr/>
            </p:nvSpPr>
            <p:spPr>
              <a:xfrm rot="10800000" flipV="1">
                <a:off x="3419013" y="1549954"/>
                <a:ext cx="781235" cy="42349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03657" eaLnBrk="0">
                  <a:lnSpc>
                    <a:spcPct val="100000"/>
                  </a:lnSpc>
                  <a:buClr>
                    <a:srgbClr val="080808"/>
                  </a:buClr>
                </a:pPr>
                <a:r>
                  <a:rPr lang="en-US" altLang="zh-CN" sz="700" dirty="0">
                    <a:solidFill>
                      <a:srgbClr val="000000"/>
                    </a:solidFill>
                    <a:latin typeface="Tahoma"/>
                  </a:rPr>
                  <a:t>FPU</a:t>
                </a:r>
                <a:endParaRPr lang="zh-CN" altLang="en-US" sz="700" dirty="0">
                  <a:solidFill>
                    <a:srgbClr val="FFFFFF"/>
                  </a:solidFill>
                  <a:latin typeface="Tahoma"/>
                </a:endParaRPr>
              </a:p>
            </p:txBody>
          </p:sp>
        </p:grpSp>
        <p:grpSp>
          <p:nvGrpSpPr>
            <p:cNvPr id="44" name="组合 179"/>
            <p:cNvGrpSpPr/>
            <p:nvPr/>
          </p:nvGrpSpPr>
          <p:grpSpPr>
            <a:xfrm>
              <a:off x="8200748" y="771068"/>
              <a:ext cx="2377626" cy="2457755"/>
              <a:chOff x="1822622" y="1549954"/>
              <a:chExt cx="2377626" cy="2457755"/>
            </a:xfrm>
          </p:grpSpPr>
          <p:grpSp>
            <p:nvGrpSpPr>
              <p:cNvPr id="91" name="组合 180"/>
              <p:cNvGrpSpPr/>
              <p:nvPr/>
            </p:nvGrpSpPr>
            <p:grpSpPr>
              <a:xfrm flipH="1">
                <a:off x="1822622" y="2876830"/>
                <a:ext cx="1208202" cy="1130879"/>
                <a:chOff x="802489" y="877095"/>
                <a:chExt cx="1169424" cy="1130879"/>
              </a:xfrm>
            </p:grpSpPr>
            <p:sp>
              <p:nvSpPr>
                <p:cNvPr id="108" name="矩形 197"/>
                <p:cNvSpPr/>
                <p:nvPr/>
              </p:nvSpPr>
              <p:spPr>
                <a:xfrm>
                  <a:off x="802489" y="877096"/>
                  <a:ext cx="388189" cy="54346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503657" eaLnBrk="0">
                    <a:lnSpc>
                      <a:spcPct val="100000"/>
                    </a:lnSpc>
                    <a:buClr>
                      <a:srgbClr val="080808"/>
                    </a:buClr>
                  </a:pPr>
                  <a:r>
                    <a:rPr lang="en-US" altLang="zh-CN" sz="700" dirty="0">
                      <a:solidFill>
                        <a:srgbClr val="000000"/>
                      </a:solidFill>
                      <a:latin typeface="Tahoma"/>
                    </a:rPr>
                    <a:t>FE</a:t>
                  </a:r>
                  <a:endParaRPr lang="zh-CN" altLang="en-US" sz="700" dirty="0">
                    <a:solidFill>
                      <a:srgbClr val="000000"/>
                    </a:solidFill>
                    <a:latin typeface="Tahoma"/>
                  </a:endParaRPr>
                </a:p>
              </p:txBody>
            </p:sp>
            <p:sp>
              <p:nvSpPr>
                <p:cNvPr id="109" name="矩形 198"/>
                <p:cNvSpPr/>
                <p:nvPr/>
              </p:nvSpPr>
              <p:spPr>
                <a:xfrm>
                  <a:off x="802489" y="1420560"/>
                  <a:ext cx="388189" cy="5874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503657" eaLnBrk="0">
                    <a:lnSpc>
                      <a:spcPct val="100000"/>
                    </a:lnSpc>
                    <a:buClr>
                      <a:srgbClr val="080808"/>
                    </a:buClr>
                  </a:pPr>
                  <a:r>
                    <a:rPr lang="en-US" altLang="zh-CN" sz="700" dirty="0">
                      <a:solidFill>
                        <a:srgbClr val="000000"/>
                      </a:solidFill>
                      <a:latin typeface="Tahoma"/>
                    </a:rPr>
                    <a:t>SCH</a:t>
                  </a:r>
                  <a:endParaRPr lang="zh-CN" altLang="en-US" sz="700" dirty="0">
                    <a:solidFill>
                      <a:srgbClr val="000000"/>
                    </a:solidFill>
                    <a:latin typeface="Tahoma"/>
                  </a:endParaRPr>
                </a:p>
              </p:txBody>
            </p:sp>
            <p:sp>
              <p:nvSpPr>
                <p:cNvPr id="110" name="矩形 199"/>
                <p:cNvSpPr/>
                <p:nvPr/>
              </p:nvSpPr>
              <p:spPr>
                <a:xfrm>
                  <a:off x="1190678" y="877095"/>
                  <a:ext cx="781235" cy="39106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503657" eaLnBrk="0">
                    <a:lnSpc>
                      <a:spcPct val="100000"/>
                    </a:lnSpc>
                    <a:buClr>
                      <a:srgbClr val="080808"/>
                    </a:buClr>
                  </a:pPr>
                  <a:r>
                    <a:rPr lang="en-US" altLang="zh-CN" sz="700" dirty="0">
                      <a:solidFill>
                        <a:srgbClr val="000000"/>
                      </a:solidFill>
                      <a:latin typeface="Tahoma"/>
                    </a:rPr>
                    <a:t>DL1</a:t>
                  </a:r>
                  <a:endParaRPr lang="zh-CN" altLang="en-US" sz="700" dirty="0">
                    <a:solidFill>
                      <a:srgbClr val="000000"/>
                    </a:solidFill>
                    <a:latin typeface="Tahoma"/>
                  </a:endParaRPr>
                </a:p>
              </p:txBody>
            </p:sp>
            <p:sp>
              <p:nvSpPr>
                <p:cNvPr id="111" name="矩形 200"/>
                <p:cNvSpPr/>
                <p:nvPr/>
              </p:nvSpPr>
              <p:spPr>
                <a:xfrm>
                  <a:off x="1190678" y="1268157"/>
                  <a:ext cx="781235" cy="38147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503657" eaLnBrk="0">
                    <a:lnSpc>
                      <a:spcPct val="100000"/>
                    </a:lnSpc>
                    <a:buClr>
                      <a:srgbClr val="080808"/>
                    </a:buClr>
                  </a:pPr>
                  <a:r>
                    <a:rPr lang="en-US" altLang="zh-CN" sz="700" dirty="0">
                      <a:solidFill>
                        <a:srgbClr val="000000"/>
                      </a:solidFill>
                      <a:latin typeface="Tahoma"/>
                    </a:rPr>
                    <a:t>INT</a:t>
                  </a:r>
                  <a:endParaRPr lang="zh-CN" altLang="en-US" sz="700" dirty="0">
                    <a:solidFill>
                      <a:srgbClr val="000000"/>
                    </a:solidFill>
                    <a:latin typeface="Tahoma"/>
                  </a:endParaRPr>
                </a:p>
              </p:txBody>
            </p:sp>
            <p:sp>
              <p:nvSpPr>
                <p:cNvPr id="112" name="矩形 201"/>
                <p:cNvSpPr/>
                <p:nvPr/>
              </p:nvSpPr>
              <p:spPr>
                <a:xfrm>
                  <a:off x="1190678" y="1649627"/>
                  <a:ext cx="781235" cy="35834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503657" eaLnBrk="0">
                    <a:lnSpc>
                      <a:spcPct val="100000"/>
                    </a:lnSpc>
                    <a:buClr>
                      <a:srgbClr val="080808"/>
                    </a:buClr>
                  </a:pPr>
                  <a:r>
                    <a:rPr lang="en-US" altLang="zh-CN" sz="700" dirty="0">
                      <a:solidFill>
                        <a:srgbClr val="000000"/>
                      </a:solidFill>
                      <a:latin typeface="Tahoma"/>
                    </a:rPr>
                    <a:t>FPU</a:t>
                  </a:r>
                  <a:endParaRPr lang="zh-CN" altLang="en-US" sz="700" dirty="0">
                    <a:solidFill>
                      <a:srgbClr val="FFFFFF"/>
                    </a:solidFill>
                    <a:latin typeface="Tahoma"/>
                  </a:endParaRPr>
                </a:p>
              </p:txBody>
            </p:sp>
          </p:grpSp>
          <p:grpSp>
            <p:nvGrpSpPr>
              <p:cNvPr id="92" name="组合 181"/>
              <p:cNvGrpSpPr/>
              <p:nvPr/>
            </p:nvGrpSpPr>
            <p:grpSpPr>
              <a:xfrm>
                <a:off x="3030824" y="2876830"/>
                <a:ext cx="1169424" cy="1130879"/>
                <a:chOff x="802489" y="877095"/>
                <a:chExt cx="1169424" cy="1130879"/>
              </a:xfrm>
            </p:grpSpPr>
            <p:sp>
              <p:nvSpPr>
                <p:cNvPr id="103" name="矩形 192"/>
                <p:cNvSpPr/>
                <p:nvPr/>
              </p:nvSpPr>
              <p:spPr>
                <a:xfrm>
                  <a:off x="802489" y="877096"/>
                  <a:ext cx="388189" cy="54346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503657" eaLnBrk="0">
                    <a:lnSpc>
                      <a:spcPct val="100000"/>
                    </a:lnSpc>
                    <a:buClr>
                      <a:srgbClr val="080808"/>
                    </a:buClr>
                  </a:pPr>
                  <a:r>
                    <a:rPr lang="en-US" altLang="zh-CN" sz="700" dirty="0">
                      <a:solidFill>
                        <a:srgbClr val="000000"/>
                      </a:solidFill>
                      <a:latin typeface="Tahoma"/>
                    </a:rPr>
                    <a:t>FE</a:t>
                  </a:r>
                  <a:endParaRPr lang="zh-CN" altLang="en-US" sz="700" dirty="0">
                    <a:solidFill>
                      <a:srgbClr val="000000"/>
                    </a:solidFill>
                    <a:latin typeface="Tahoma"/>
                  </a:endParaRPr>
                </a:p>
              </p:txBody>
            </p:sp>
            <p:sp>
              <p:nvSpPr>
                <p:cNvPr id="104" name="矩形 193"/>
                <p:cNvSpPr/>
                <p:nvPr/>
              </p:nvSpPr>
              <p:spPr>
                <a:xfrm>
                  <a:off x="802489" y="1420560"/>
                  <a:ext cx="388189" cy="5874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503657" eaLnBrk="0">
                    <a:lnSpc>
                      <a:spcPct val="100000"/>
                    </a:lnSpc>
                    <a:buClr>
                      <a:srgbClr val="080808"/>
                    </a:buClr>
                  </a:pPr>
                  <a:r>
                    <a:rPr lang="en-US" altLang="zh-CN" sz="700" dirty="0">
                      <a:solidFill>
                        <a:srgbClr val="000000"/>
                      </a:solidFill>
                      <a:latin typeface="Tahoma"/>
                    </a:rPr>
                    <a:t>SCH</a:t>
                  </a:r>
                  <a:endParaRPr lang="zh-CN" altLang="en-US" sz="700" dirty="0">
                    <a:solidFill>
                      <a:srgbClr val="000000"/>
                    </a:solidFill>
                    <a:latin typeface="Tahoma"/>
                  </a:endParaRPr>
                </a:p>
              </p:txBody>
            </p:sp>
            <p:sp>
              <p:nvSpPr>
                <p:cNvPr id="105" name="矩形 194"/>
                <p:cNvSpPr/>
                <p:nvPr/>
              </p:nvSpPr>
              <p:spPr>
                <a:xfrm>
                  <a:off x="1190678" y="877095"/>
                  <a:ext cx="781235" cy="39106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503657" eaLnBrk="0">
                    <a:lnSpc>
                      <a:spcPct val="100000"/>
                    </a:lnSpc>
                    <a:buClr>
                      <a:srgbClr val="080808"/>
                    </a:buClr>
                  </a:pPr>
                  <a:r>
                    <a:rPr lang="en-US" altLang="zh-CN" sz="700" dirty="0">
                      <a:solidFill>
                        <a:srgbClr val="000000"/>
                      </a:solidFill>
                      <a:latin typeface="Tahoma"/>
                    </a:rPr>
                    <a:t>DL1</a:t>
                  </a:r>
                  <a:endParaRPr lang="zh-CN" altLang="en-US" sz="700" dirty="0">
                    <a:solidFill>
                      <a:srgbClr val="000000"/>
                    </a:solidFill>
                    <a:latin typeface="Tahoma"/>
                  </a:endParaRPr>
                </a:p>
              </p:txBody>
            </p:sp>
            <p:sp>
              <p:nvSpPr>
                <p:cNvPr id="106" name="矩形 195"/>
                <p:cNvSpPr/>
                <p:nvPr/>
              </p:nvSpPr>
              <p:spPr>
                <a:xfrm>
                  <a:off x="1190678" y="1268157"/>
                  <a:ext cx="781235" cy="38147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503657" eaLnBrk="0">
                    <a:lnSpc>
                      <a:spcPct val="100000"/>
                    </a:lnSpc>
                    <a:buClr>
                      <a:srgbClr val="080808"/>
                    </a:buClr>
                  </a:pPr>
                  <a:r>
                    <a:rPr lang="en-US" altLang="zh-CN" sz="700" dirty="0">
                      <a:solidFill>
                        <a:srgbClr val="000000"/>
                      </a:solidFill>
                      <a:latin typeface="Tahoma"/>
                    </a:rPr>
                    <a:t>INT</a:t>
                  </a:r>
                  <a:endParaRPr lang="zh-CN" altLang="en-US" sz="700" dirty="0">
                    <a:solidFill>
                      <a:srgbClr val="000000"/>
                    </a:solidFill>
                    <a:latin typeface="Tahoma"/>
                  </a:endParaRPr>
                </a:p>
              </p:txBody>
            </p:sp>
            <p:sp>
              <p:nvSpPr>
                <p:cNvPr id="107" name="矩形 196"/>
                <p:cNvSpPr/>
                <p:nvPr/>
              </p:nvSpPr>
              <p:spPr>
                <a:xfrm>
                  <a:off x="1190678" y="1649627"/>
                  <a:ext cx="781235" cy="35834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503657" eaLnBrk="0">
                    <a:lnSpc>
                      <a:spcPct val="100000"/>
                    </a:lnSpc>
                    <a:buClr>
                      <a:srgbClr val="080808"/>
                    </a:buClr>
                  </a:pPr>
                  <a:r>
                    <a:rPr lang="en-US" altLang="zh-CN" sz="700" dirty="0">
                      <a:solidFill>
                        <a:srgbClr val="000000"/>
                      </a:solidFill>
                      <a:latin typeface="Tahoma"/>
                    </a:rPr>
                    <a:t>FPU</a:t>
                  </a:r>
                  <a:endParaRPr lang="zh-CN" altLang="en-US" sz="700" dirty="0">
                    <a:solidFill>
                      <a:srgbClr val="FFFFFF"/>
                    </a:solidFill>
                    <a:latin typeface="Tahoma"/>
                  </a:endParaRPr>
                </a:p>
              </p:txBody>
            </p:sp>
          </p:grpSp>
          <p:sp>
            <p:nvSpPr>
              <p:cNvPr id="93" name="矩形 182"/>
              <p:cNvSpPr/>
              <p:nvPr/>
            </p:nvSpPr>
            <p:spPr>
              <a:xfrm rot="10800000" flipH="1" flipV="1">
                <a:off x="2629763" y="2244157"/>
                <a:ext cx="401061" cy="64226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03657" eaLnBrk="0">
                  <a:lnSpc>
                    <a:spcPct val="100000"/>
                  </a:lnSpc>
                  <a:buClr>
                    <a:srgbClr val="080808"/>
                  </a:buClr>
                </a:pPr>
                <a:r>
                  <a:rPr lang="en-US" altLang="zh-CN" sz="700" dirty="0">
                    <a:solidFill>
                      <a:srgbClr val="000000"/>
                    </a:solidFill>
                    <a:latin typeface="Tahoma"/>
                  </a:rPr>
                  <a:t>FE</a:t>
                </a:r>
                <a:endParaRPr lang="zh-CN" altLang="en-US" sz="700" dirty="0">
                  <a:solidFill>
                    <a:srgbClr val="000000"/>
                  </a:solidFill>
                  <a:latin typeface="Tahoma"/>
                </a:endParaRPr>
              </a:p>
            </p:txBody>
          </p:sp>
          <p:sp>
            <p:nvSpPr>
              <p:cNvPr id="94" name="矩形 183"/>
              <p:cNvSpPr/>
              <p:nvPr/>
            </p:nvSpPr>
            <p:spPr>
              <a:xfrm rot="10800000" flipH="1" flipV="1">
                <a:off x="2629763" y="1549954"/>
                <a:ext cx="401061" cy="69420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03657" eaLnBrk="0">
                  <a:lnSpc>
                    <a:spcPct val="100000"/>
                  </a:lnSpc>
                  <a:buClr>
                    <a:srgbClr val="080808"/>
                  </a:buClr>
                </a:pPr>
                <a:r>
                  <a:rPr lang="en-US" altLang="zh-CN" sz="700" dirty="0">
                    <a:solidFill>
                      <a:srgbClr val="000000"/>
                    </a:solidFill>
                    <a:latin typeface="Tahoma"/>
                  </a:rPr>
                  <a:t>SCH</a:t>
                </a:r>
                <a:endParaRPr lang="zh-CN" altLang="en-US" sz="700" dirty="0">
                  <a:solidFill>
                    <a:srgbClr val="000000"/>
                  </a:solidFill>
                  <a:latin typeface="Tahoma"/>
                </a:endParaRPr>
              </a:p>
            </p:txBody>
          </p:sp>
          <p:sp>
            <p:nvSpPr>
              <p:cNvPr id="95" name="矩形 184"/>
              <p:cNvSpPr/>
              <p:nvPr/>
            </p:nvSpPr>
            <p:spPr>
              <a:xfrm rot="10800000" flipH="1" flipV="1">
                <a:off x="1822622" y="2424267"/>
                <a:ext cx="807141" cy="46215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03657" eaLnBrk="0">
                  <a:lnSpc>
                    <a:spcPct val="100000"/>
                  </a:lnSpc>
                  <a:buClr>
                    <a:srgbClr val="080808"/>
                  </a:buClr>
                </a:pPr>
                <a:r>
                  <a:rPr lang="en-US" altLang="zh-CN" sz="700" dirty="0">
                    <a:solidFill>
                      <a:srgbClr val="000000"/>
                    </a:solidFill>
                    <a:latin typeface="Tahoma"/>
                  </a:rPr>
                  <a:t>DL1</a:t>
                </a:r>
                <a:endParaRPr lang="zh-CN" altLang="en-US" sz="700" dirty="0">
                  <a:solidFill>
                    <a:srgbClr val="000000"/>
                  </a:solidFill>
                  <a:latin typeface="Tahoma"/>
                </a:endParaRPr>
              </a:p>
            </p:txBody>
          </p:sp>
          <p:sp>
            <p:nvSpPr>
              <p:cNvPr id="96" name="矩形 185"/>
              <p:cNvSpPr/>
              <p:nvPr/>
            </p:nvSpPr>
            <p:spPr>
              <a:xfrm rot="10800000" flipH="1" flipV="1">
                <a:off x="1822622" y="1973447"/>
                <a:ext cx="807141" cy="4508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03657" eaLnBrk="0">
                  <a:lnSpc>
                    <a:spcPct val="100000"/>
                  </a:lnSpc>
                  <a:buClr>
                    <a:srgbClr val="080808"/>
                  </a:buClr>
                </a:pPr>
                <a:r>
                  <a:rPr lang="en-US" altLang="zh-CN" sz="700" dirty="0">
                    <a:solidFill>
                      <a:srgbClr val="000000"/>
                    </a:solidFill>
                    <a:latin typeface="Tahoma"/>
                  </a:rPr>
                  <a:t>INT</a:t>
                </a:r>
                <a:endParaRPr lang="zh-CN" altLang="en-US" sz="700" dirty="0">
                  <a:solidFill>
                    <a:srgbClr val="000000"/>
                  </a:solidFill>
                  <a:latin typeface="Tahoma"/>
                </a:endParaRPr>
              </a:p>
            </p:txBody>
          </p:sp>
          <p:sp>
            <p:nvSpPr>
              <p:cNvPr id="97" name="矩形 186"/>
              <p:cNvSpPr/>
              <p:nvPr/>
            </p:nvSpPr>
            <p:spPr>
              <a:xfrm rot="10800000" flipH="1" flipV="1">
                <a:off x="1822622" y="1549954"/>
                <a:ext cx="807141" cy="42349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03657" eaLnBrk="0">
                  <a:lnSpc>
                    <a:spcPct val="100000"/>
                  </a:lnSpc>
                  <a:buClr>
                    <a:srgbClr val="080808"/>
                  </a:buClr>
                </a:pPr>
                <a:r>
                  <a:rPr lang="en-US" altLang="zh-CN" sz="700" dirty="0">
                    <a:solidFill>
                      <a:srgbClr val="000000"/>
                    </a:solidFill>
                    <a:latin typeface="Tahoma"/>
                  </a:rPr>
                  <a:t>FPU</a:t>
                </a:r>
                <a:endParaRPr lang="zh-CN" altLang="en-US" sz="700" dirty="0">
                  <a:solidFill>
                    <a:srgbClr val="FFFFFF"/>
                  </a:solidFill>
                  <a:latin typeface="Tahoma"/>
                </a:endParaRPr>
              </a:p>
            </p:txBody>
          </p:sp>
          <p:sp>
            <p:nvSpPr>
              <p:cNvPr id="98" name="矩形 187"/>
              <p:cNvSpPr/>
              <p:nvPr/>
            </p:nvSpPr>
            <p:spPr>
              <a:xfrm rot="10800000" flipV="1">
                <a:off x="3030824" y="2244157"/>
                <a:ext cx="388189" cy="64226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03657" eaLnBrk="0">
                  <a:lnSpc>
                    <a:spcPct val="100000"/>
                  </a:lnSpc>
                  <a:buClr>
                    <a:srgbClr val="080808"/>
                  </a:buClr>
                </a:pPr>
                <a:r>
                  <a:rPr lang="en-US" altLang="zh-CN" sz="700" dirty="0">
                    <a:solidFill>
                      <a:srgbClr val="000000"/>
                    </a:solidFill>
                    <a:latin typeface="Tahoma"/>
                  </a:rPr>
                  <a:t>FE</a:t>
                </a:r>
                <a:endParaRPr lang="zh-CN" altLang="en-US" sz="700" dirty="0">
                  <a:solidFill>
                    <a:srgbClr val="000000"/>
                  </a:solidFill>
                  <a:latin typeface="Tahoma"/>
                </a:endParaRPr>
              </a:p>
            </p:txBody>
          </p:sp>
          <p:sp>
            <p:nvSpPr>
              <p:cNvPr id="99" name="矩形 188"/>
              <p:cNvSpPr/>
              <p:nvPr/>
            </p:nvSpPr>
            <p:spPr>
              <a:xfrm rot="10800000" flipV="1">
                <a:off x="3030824" y="1549954"/>
                <a:ext cx="388189" cy="69420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03657" eaLnBrk="0">
                  <a:lnSpc>
                    <a:spcPct val="100000"/>
                  </a:lnSpc>
                  <a:buClr>
                    <a:srgbClr val="080808"/>
                  </a:buClr>
                </a:pPr>
                <a:r>
                  <a:rPr lang="en-US" altLang="zh-CN" sz="700" dirty="0">
                    <a:solidFill>
                      <a:srgbClr val="000000"/>
                    </a:solidFill>
                    <a:latin typeface="Tahoma"/>
                  </a:rPr>
                  <a:t>SCH</a:t>
                </a:r>
                <a:endParaRPr lang="zh-CN" altLang="en-US" sz="700" dirty="0">
                  <a:solidFill>
                    <a:srgbClr val="000000"/>
                  </a:solidFill>
                  <a:latin typeface="Tahoma"/>
                </a:endParaRPr>
              </a:p>
            </p:txBody>
          </p:sp>
          <p:sp>
            <p:nvSpPr>
              <p:cNvPr id="100" name="矩形 189"/>
              <p:cNvSpPr/>
              <p:nvPr/>
            </p:nvSpPr>
            <p:spPr>
              <a:xfrm rot="10800000" flipV="1">
                <a:off x="3419013" y="2424267"/>
                <a:ext cx="781235" cy="46215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03657" eaLnBrk="0">
                  <a:lnSpc>
                    <a:spcPct val="100000"/>
                  </a:lnSpc>
                  <a:buClr>
                    <a:srgbClr val="080808"/>
                  </a:buClr>
                </a:pPr>
                <a:r>
                  <a:rPr lang="en-US" altLang="zh-CN" sz="700" dirty="0">
                    <a:solidFill>
                      <a:srgbClr val="000000"/>
                    </a:solidFill>
                    <a:latin typeface="Tahoma"/>
                  </a:rPr>
                  <a:t>DL1</a:t>
                </a:r>
                <a:endParaRPr lang="zh-CN" altLang="en-US" sz="700" dirty="0">
                  <a:solidFill>
                    <a:srgbClr val="000000"/>
                  </a:solidFill>
                  <a:latin typeface="Tahoma"/>
                </a:endParaRPr>
              </a:p>
            </p:txBody>
          </p:sp>
          <p:sp>
            <p:nvSpPr>
              <p:cNvPr id="101" name="矩形 190"/>
              <p:cNvSpPr/>
              <p:nvPr/>
            </p:nvSpPr>
            <p:spPr>
              <a:xfrm rot="10800000" flipV="1">
                <a:off x="3419013" y="1973447"/>
                <a:ext cx="781235" cy="4508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03657" eaLnBrk="0">
                  <a:lnSpc>
                    <a:spcPct val="100000"/>
                  </a:lnSpc>
                  <a:buClr>
                    <a:srgbClr val="080808"/>
                  </a:buClr>
                </a:pPr>
                <a:r>
                  <a:rPr lang="en-US" altLang="zh-CN" sz="700" dirty="0">
                    <a:solidFill>
                      <a:srgbClr val="000000"/>
                    </a:solidFill>
                    <a:latin typeface="Tahoma"/>
                  </a:rPr>
                  <a:t>INT</a:t>
                </a:r>
                <a:endParaRPr lang="zh-CN" altLang="en-US" sz="700" dirty="0">
                  <a:solidFill>
                    <a:srgbClr val="000000"/>
                  </a:solidFill>
                  <a:latin typeface="Tahoma"/>
                </a:endParaRPr>
              </a:p>
            </p:txBody>
          </p:sp>
          <p:sp>
            <p:nvSpPr>
              <p:cNvPr id="102" name="矩形 191"/>
              <p:cNvSpPr/>
              <p:nvPr/>
            </p:nvSpPr>
            <p:spPr>
              <a:xfrm rot="10800000" flipV="1">
                <a:off x="3419013" y="1549954"/>
                <a:ext cx="781235" cy="42349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03657" eaLnBrk="0">
                  <a:lnSpc>
                    <a:spcPct val="100000"/>
                  </a:lnSpc>
                  <a:buClr>
                    <a:srgbClr val="080808"/>
                  </a:buClr>
                </a:pPr>
                <a:r>
                  <a:rPr lang="en-US" altLang="zh-CN" sz="700" dirty="0">
                    <a:solidFill>
                      <a:srgbClr val="000000"/>
                    </a:solidFill>
                    <a:latin typeface="Tahoma"/>
                  </a:rPr>
                  <a:t>FPU</a:t>
                </a:r>
                <a:endParaRPr lang="zh-CN" altLang="en-US" sz="700" dirty="0">
                  <a:solidFill>
                    <a:srgbClr val="FFFFFF"/>
                  </a:solidFill>
                  <a:latin typeface="Tahoma"/>
                </a:endParaRPr>
              </a:p>
            </p:txBody>
          </p:sp>
        </p:grpSp>
        <p:grpSp>
          <p:nvGrpSpPr>
            <p:cNvPr id="45" name="组合 204"/>
            <p:cNvGrpSpPr/>
            <p:nvPr/>
          </p:nvGrpSpPr>
          <p:grpSpPr>
            <a:xfrm>
              <a:off x="5849028" y="3228826"/>
              <a:ext cx="2377626" cy="2457755"/>
              <a:chOff x="1822622" y="1549954"/>
              <a:chExt cx="2377626" cy="2457755"/>
            </a:xfrm>
          </p:grpSpPr>
          <p:grpSp>
            <p:nvGrpSpPr>
              <p:cNvPr id="69" name="组合 205"/>
              <p:cNvGrpSpPr/>
              <p:nvPr/>
            </p:nvGrpSpPr>
            <p:grpSpPr>
              <a:xfrm flipH="1">
                <a:off x="1822622" y="2876830"/>
                <a:ext cx="1208202" cy="1130879"/>
                <a:chOff x="802489" y="877095"/>
                <a:chExt cx="1169424" cy="1130879"/>
              </a:xfrm>
            </p:grpSpPr>
            <p:sp>
              <p:nvSpPr>
                <p:cNvPr id="86" name="矩形 222"/>
                <p:cNvSpPr/>
                <p:nvPr/>
              </p:nvSpPr>
              <p:spPr>
                <a:xfrm>
                  <a:off x="802489" y="877096"/>
                  <a:ext cx="388189" cy="54346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503657" eaLnBrk="0">
                    <a:lnSpc>
                      <a:spcPct val="100000"/>
                    </a:lnSpc>
                    <a:buClr>
                      <a:srgbClr val="080808"/>
                    </a:buClr>
                  </a:pPr>
                  <a:r>
                    <a:rPr lang="en-US" altLang="zh-CN" sz="700" dirty="0">
                      <a:solidFill>
                        <a:srgbClr val="000000"/>
                      </a:solidFill>
                      <a:latin typeface="Tahoma"/>
                    </a:rPr>
                    <a:t>FE</a:t>
                  </a:r>
                  <a:endParaRPr lang="zh-CN" altLang="en-US" sz="700" dirty="0">
                    <a:solidFill>
                      <a:srgbClr val="000000"/>
                    </a:solidFill>
                    <a:latin typeface="Tahoma"/>
                  </a:endParaRPr>
                </a:p>
              </p:txBody>
            </p:sp>
            <p:sp>
              <p:nvSpPr>
                <p:cNvPr id="87" name="矩形 223"/>
                <p:cNvSpPr/>
                <p:nvPr/>
              </p:nvSpPr>
              <p:spPr>
                <a:xfrm>
                  <a:off x="802489" y="1420560"/>
                  <a:ext cx="388189" cy="5874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503657" eaLnBrk="0">
                    <a:lnSpc>
                      <a:spcPct val="100000"/>
                    </a:lnSpc>
                    <a:buClr>
                      <a:srgbClr val="080808"/>
                    </a:buClr>
                  </a:pPr>
                  <a:r>
                    <a:rPr lang="en-US" altLang="zh-CN" sz="700" dirty="0">
                      <a:solidFill>
                        <a:srgbClr val="000000"/>
                      </a:solidFill>
                      <a:latin typeface="Tahoma"/>
                    </a:rPr>
                    <a:t>SCH</a:t>
                  </a:r>
                  <a:endParaRPr lang="zh-CN" altLang="en-US" sz="700" dirty="0">
                    <a:solidFill>
                      <a:srgbClr val="000000"/>
                    </a:solidFill>
                    <a:latin typeface="Tahoma"/>
                  </a:endParaRPr>
                </a:p>
              </p:txBody>
            </p:sp>
            <p:sp>
              <p:nvSpPr>
                <p:cNvPr id="88" name="矩形 224"/>
                <p:cNvSpPr/>
                <p:nvPr/>
              </p:nvSpPr>
              <p:spPr>
                <a:xfrm>
                  <a:off x="1190678" y="877095"/>
                  <a:ext cx="781235" cy="39106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503657" eaLnBrk="0">
                    <a:lnSpc>
                      <a:spcPct val="100000"/>
                    </a:lnSpc>
                    <a:buClr>
                      <a:srgbClr val="080808"/>
                    </a:buClr>
                  </a:pPr>
                  <a:r>
                    <a:rPr lang="en-US" altLang="zh-CN" sz="700" dirty="0">
                      <a:solidFill>
                        <a:srgbClr val="000000"/>
                      </a:solidFill>
                      <a:latin typeface="Tahoma"/>
                    </a:rPr>
                    <a:t>DL1</a:t>
                  </a:r>
                  <a:endParaRPr lang="zh-CN" altLang="en-US" sz="700" dirty="0">
                    <a:solidFill>
                      <a:srgbClr val="000000"/>
                    </a:solidFill>
                    <a:latin typeface="Tahoma"/>
                  </a:endParaRPr>
                </a:p>
              </p:txBody>
            </p:sp>
            <p:sp>
              <p:nvSpPr>
                <p:cNvPr id="89" name="矩形 225"/>
                <p:cNvSpPr/>
                <p:nvPr/>
              </p:nvSpPr>
              <p:spPr>
                <a:xfrm>
                  <a:off x="1190678" y="1268157"/>
                  <a:ext cx="781235" cy="38147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503657" eaLnBrk="0">
                    <a:lnSpc>
                      <a:spcPct val="100000"/>
                    </a:lnSpc>
                    <a:buClr>
                      <a:srgbClr val="080808"/>
                    </a:buClr>
                  </a:pPr>
                  <a:r>
                    <a:rPr lang="en-US" altLang="zh-CN" sz="700" dirty="0">
                      <a:solidFill>
                        <a:srgbClr val="000000"/>
                      </a:solidFill>
                      <a:latin typeface="Tahoma"/>
                    </a:rPr>
                    <a:t>INT</a:t>
                  </a:r>
                  <a:endParaRPr lang="zh-CN" altLang="en-US" sz="700" dirty="0">
                    <a:solidFill>
                      <a:srgbClr val="000000"/>
                    </a:solidFill>
                    <a:latin typeface="Tahoma"/>
                  </a:endParaRPr>
                </a:p>
              </p:txBody>
            </p:sp>
            <p:sp>
              <p:nvSpPr>
                <p:cNvPr id="90" name="矩形 226"/>
                <p:cNvSpPr/>
                <p:nvPr/>
              </p:nvSpPr>
              <p:spPr>
                <a:xfrm>
                  <a:off x="1190678" y="1649627"/>
                  <a:ext cx="781235" cy="35834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503657" eaLnBrk="0">
                    <a:lnSpc>
                      <a:spcPct val="100000"/>
                    </a:lnSpc>
                    <a:buClr>
                      <a:srgbClr val="080808"/>
                    </a:buClr>
                  </a:pPr>
                  <a:r>
                    <a:rPr lang="en-US" altLang="zh-CN" sz="700" dirty="0">
                      <a:solidFill>
                        <a:srgbClr val="000000"/>
                      </a:solidFill>
                      <a:latin typeface="Tahoma"/>
                    </a:rPr>
                    <a:t>FPU</a:t>
                  </a:r>
                  <a:endParaRPr lang="zh-CN" altLang="en-US" sz="700" dirty="0">
                    <a:solidFill>
                      <a:srgbClr val="FFFFFF"/>
                    </a:solidFill>
                    <a:latin typeface="Tahoma"/>
                  </a:endParaRPr>
                </a:p>
              </p:txBody>
            </p:sp>
          </p:grpSp>
          <p:grpSp>
            <p:nvGrpSpPr>
              <p:cNvPr id="70" name="组合 206"/>
              <p:cNvGrpSpPr/>
              <p:nvPr/>
            </p:nvGrpSpPr>
            <p:grpSpPr>
              <a:xfrm>
                <a:off x="3030824" y="2876830"/>
                <a:ext cx="1169424" cy="1130879"/>
                <a:chOff x="802489" y="877095"/>
                <a:chExt cx="1169424" cy="1130879"/>
              </a:xfrm>
            </p:grpSpPr>
            <p:sp>
              <p:nvSpPr>
                <p:cNvPr id="81" name="矩形 217"/>
                <p:cNvSpPr/>
                <p:nvPr/>
              </p:nvSpPr>
              <p:spPr>
                <a:xfrm>
                  <a:off x="802489" y="877096"/>
                  <a:ext cx="388189" cy="54346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503657" eaLnBrk="0">
                    <a:lnSpc>
                      <a:spcPct val="100000"/>
                    </a:lnSpc>
                    <a:buClr>
                      <a:srgbClr val="080808"/>
                    </a:buClr>
                  </a:pPr>
                  <a:r>
                    <a:rPr lang="en-US" altLang="zh-CN" sz="700" dirty="0">
                      <a:solidFill>
                        <a:srgbClr val="000000"/>
                      </a:solidFill>
                      <a:latin typeface="Tahoma"/>
                    </a:rPr>
                    <a:t>FE</a:t>
                  </a:r>
                  <a:endParaRPr lang="zh-CN" altLang="en-US" sz="700" dirty="0">
                    <a:solidFill>
                      <a:srgbClr val="000000"/>
                    </a:solidFill>
                    <a:latin typeface="Tahoma"/>
                  </a:endParaRPr>
                </a:p>
              </p:txBody>
            </p:sp>
            <p:sp>
              <p:nvSpPr>
                <p:cNvPr id="82" name="矩形 218"/>
                <p:cNvSpPr/>
                <p:nvPr/>
              </p:nvSpPr>
              <p:spPr>
                <a:xfrm>
                  <a:off x="802489" y="1420560"/>
                  <a:ext cx="388189" cy="5874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503657" eaLnBrk="0">
                    <a:lnSpc>
                      <a:spcPct val="100000"/>
                    </a:lnSpc>
                    <a:buClr>
                      <a:srgbClr val="080808"/>
                    </a:buClr>
                  </a:pPr>
                  <a:r>
                    <a:rPr lang="en-US" altLang="zh-CN" sz="700" dirty="0">
                      <a:solidFill>
                        <a:srgbClr val="000000"/>
                      </a:solidFill>
                      <a:latin typeface="Tahoma"/>
                    </a:rPr>
                    <a:t>SCH</a:t>
                  </a:r>
                  <a:endParaRPr lang="zh-CN" altLang="en-US" sz="700" dirty="0">
                    <a:solidFill>
                      <a:srgbClr val="000000"/>
                    </a:solidFill>
                    <a:latin typeface="Tahoma"/>
                  </a:endParaRPr>
                </a:p>
              </p:txBody>
            </p:sp>
            <p:sp>
              <p:nvSpPr>
                <p:cNvPr id="83" name="矩形 219"/>
                <p:cNvSpPr/>
                <p:nvPr/>
              </p:nvSpPr>
              <p:spPr>
                <a:xfrm>
                  <a:off x="1190678" y="877095"/>
                  <a:ext cx="781235" cy="39106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503657" eaLnBrk="0">
                    <a:lnSpc>
                      <a:spcPct val="100000"/>
                    </a:lnSpc>
                    <a:buClr>
                      <a:srgbClr val="080808"/>
                    </a:buClr>
                  </a:pPr>
                  <a:r>
                    <a:rPr lang="en-US" altLang="zh-CN" sz="700" dirty="0">
                      <a:solidFill>
                        <a:srgbClr val="000000"/>
                      </a:solidFill>
                      <a:latin typeface="Tahoma"/>
                    </a:rPr>
                    <a:t>DL1</a:t>
                  </a:r>
                  <a:endParaRPr lang="zh-CN" altLang="en-US" sz="700" dirty="0">
                    <a:solidFill>
                      <a:srgbClr val="000000"/>
                    </a:solidFill>
                    <a:latin typeface="Tahoma"/>
                  </a:endParaRPr>
                </a:p>
              </p:txBody>
            </p:sp>
            <p:sp>
              <p:nvSpPr>
                <p:cNvPr id="84" name="矩形 220"/>
                <p:cNvSpPr/>
                <p:nvPr/>
              </p:nvSpPr>
              <p:spPr>
                <a:xfrm>
                  <a:off x="1190678" y="1268157"/>
                  <a:ext cx="781235" cy="38147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503657" eaLnBrk="0">
                    <a:lnSpc>
                      <a:spcPct val="100000"/>
                    </a:lnSpc>
                    <a:buClr>
                      <a:srgbClr val="080808"/>
                    </a:buClr>
                  </a:pPr>
                  <a:r>
                    <a:rPr lang="en-US" altLang="zh-CN" sz="700" dirty="0">
                      <a:solidFill>
                        <a:srgbClr val="000000"/>
                      </a:solidFill>
                      <a:latin typeface="Tahoma"/>
                    </a:rPr>
                    <a:t>INT</a:t>
                  </a:r>
                  <a:endParaRPr lang="zh-CN" altLang="en-US" sz="700" dirty="0">
                    <a:solidFill>
                      <a:srgbClr val="000000"/>
                    </a:solidFill>
                    <a:latin typeface="Tahoma"/>
                  </a:endParaRPr>
                </a:p>
              </p:txBody>
            </p:sp>
            <p:sp>
              <p:nvSpPr>
                <p:cNvPr id="85" name="矩形 221"/>
                <p:cNvSpPr/>
                <p:nvPr/>
              </p:nvSpPr>
              <p:spPr>
                <a:xfrm>
                  <a:off x="1190678" y="1649627"/>
                  <a:ext cx="781235" cy="35834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503657" eaLnBrk="0">
                    <a:lnSpc>
                      <a:spcPct val="100000"/>
                    </a:lnSpc>
                    <a:buClr>
                      <a:srgbClr val="080808"/>
                    </a:buClr>
                  </a:pPr>
                  <a:r>
                    <a:rPr lang="en-US" altLang="zh-CN" sz="700" dirty="0">
                      <a:solidFill>
                        <a:srgbClr val="000000"/>
                      </a:solidFill>
                      <a:latin typeface="Tahoma"/>
                    </a:rPr>
                    <a:t>FPU</a:t>
                  </a:r>
                  <a:endParaRPr lang="zh-CN" altLang="en-US" sz="700" dirty="0">
                    <a:solidFill>
                      <a:srgbClr val="FFFFFF"/>
                    </a:solidFill>
                    <a:latin typeface="Tahoma"/>
                  </a:endParaRPr>
                </a:p>
              </p:txBody>
            </p:sp>
          </p:grpSp>
          <p:sp>
            <p:nvSpPr>
              <p:cNvPr id="71" name="矩形 207"/>
              <p:cNvSpPr/>
              <p:nvPr/>
            </p:nvSpPr>
            <p:spPr>
              <a:xfrm rot="10800000" flipH="1" flipV="1">
                <a:off x="2629763" y="2244157"/>
                <a:ext cx="401061" cy="64226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03657" eaLnBrk="0">
                  <a:lnSpc>
                    <a:spcPct val="100000"/>
                  </a:lnSpc>
                  <a:buClr>
                    <a:srgbClr val="080808"/>
                  </a:buClr>
                </a:pPr>
                <a:r>
                  <a:rPr lang="en-US" altLang="zh-CN" sz="700" dirty="0">
                    <a:solidFill>
                      <a:srgbClr val="000000"/>
                    </a:solidFill>
                    <a:latin typeface="Tahoma"/>
                  </a:rPr>
                  <a:t>FE</a:t>
                </a:r>
                <a:endParaRPr lang="zh-CN" altLang="en-US" sz="700" dirty="0">
                  <a:solidFill>
                    <a:srgbClr val="000000"/>
                  </a:solidFill>
                  <a:latin typeface="Tahoma"/>
                </a:endParaRPr>
              </a:p>
            </p:txBody>
          </p:sp>
          <p:sp>
            <p:nvSpPr>
              <p:cNvPr id="72" name="矩形 208"/>
              <p:cNvSpPr/>
              <p:nvPr/>
            </p:nvSpPr>
            <p:spPr>
              <a:xfrm rot="10800000" flipH="1" flipV="1">
                <a:off x="2629763" y="1549954"/>
                <a:ext cx="401061" cy="69420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03657" eaLnBrk="0">
                  <a:lnSpc>
                    <a:spcPct val="100000"/>
                  </a:lnSpc>
                  <a:buClr>
                    <a:srgbClr val="080808"/>
                  </a:buClr>
                </a:pPr>
                <a:r>
                  <a:rPr lang="en-US" altLang="zh-CN" sz="700" dirty="0">
                    <a:solidFill>
                      <a:srgbClr val="000000"/>
                    </a:solidFill>
                    <a:latin typeface="Tahoma"/>
                  </a:rPr>
                  <a:t>SCH</a:t>
                </a:r>
                <a:endParaRPr lang="zh-CN" altLang="en-US" sz="700" dirty="0">
                  <a:solidFill>
                    <a:srgbClr val="000000"/>
                  </a:solidFill>
                  <a:latin typeface="Tahoma"/>
                </a:endParaRPr>
              </a:p>
            </p:txBody>
          </p:sp>
          <p:sp>
            <p:nvSpPr>
              <p:cNvPr id="73" name="矩形 209"/>
              <p:cNvSpPr/>
              <p:nvPr/>
            </p:nvSpPr>
            <p:spPr>
              <a:xfrm rot="10800000" flipH="1" flipV="1">
                <a:off x="1822622" y="2424267"/>
                <a:ext cx="807141" cy="46215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03657" eaLnBrk="0">
                  <a:lnSpc>
                    <a:spcPct val="100000"/>
                  </a:lnSpc>
                  <a:buClr>
                    <a:srgbClr val="080808"/>
                  </a:buClr>
                </a:pPr>
                <a:r>
                  <a:rPr lang="en-US" altLang="zh-CN" sz="700" dirty="0">
                    <a:solidFill>
                      <a:srgbClr val="000000"/>
                    </a:solidFill>
                    <a:latin typeface="Tahoma"/>
                  </a:rPr>
                  <a:t>DL1</a:t>
                </a:r>
                <a:endParaRPr lang="zh-CN" altLang="en-US" sz="700" dirty="0">
                  <a:solidFill>
                    <a:srgbClr val="000000"/>
                  </a:solidFill>
                  <a:latin typeface="Tahoma"/>
                </a:endParaRPr>
              </a:p>
            </p:txBody>
          </p:sp>
          <p:sp>
            <p:nvSpPr>
              <p:cNvPr id="74" name="矩形 210"/>
              <p:cNvSpPr/>
              <p:nvPr/>
            </p:nvSpPr>
            <p:spPr>
              <a:xfrm rot="10800000" flipH="1" flipV="1">
                <a:off x="1822622" y="1973447"/>
                <a:ext cx="807141" cy="4508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03657" eaLnBrk="0">
                  <a:lnSpc>
                    <a:spcPct val="100000"/>
                  </a:lnSpc>
                  <a:buClr>
                    <a:srgbClr val="080808"/>
                  </a:buClr>
                </a:pPr>
                <a:r>
                  <a:rPr lang="en-US" altLang="zh-CN" sz="700" dirty="0">
                    <a:solidFill>
                      <a:srgbClr val="000000"/>
                    </a:solidFill>
                    <a:latin typeface="Tahoma"/>
                  </a:rPr>
                  <a:t>INT</a:t>
                </a:r>
                <a:endParaRPr lang="zh-CN" altLang="en-US" sz="700" dirty="0">
                  <a:solidFill>
                    <a:srgbClr val="000000"/>
                  </a:solidFill>
                  <a:latin typeface="Tahoma"/>
                </a:endParaRPr>
              </a:p>
            </p:txBody>
          </p:sp>
          <p:sp>
            <p:nvSpPr>
              <p:cNvPr id="75" name="矩形 211"/>
              <p:cNvSpPr/>
              <p:nvPr/>
            </p:nvSpPr>
            <p:spPr>
              <a:xfrm rot="10800000" flipH="1" flipV="1">
                <a:off x="1822622" y="1549954"/>
                <a:ext cx="807141" cy="42349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03657" eaLnBrk="0">
                  <a:lnSpc>
                    <a:spcPct val="100000"/>
                  </a:lnSpc>
                  <a:buClr>
                    <a:srgbClr val="080808"/>
                  </a:buClr>
                </a:pPr>
                <a:r>
                  <a:rPr lang="en-US" altLang="zh-CN" sz="700" dirty="0">
                    <a:solidFill>
                      <a:srgbClr val="000000"/>
                    </a:solidFill>
                    <a:latin typeface="Tahoma"/>
                  </a:rPr>
                  <a:t>FPU</a:t>
                </a:r>
                <a:endParaRPr lang="zh-CN" altLang="en-US" sz="700" dirty="0">
                  <a:solidFill>
                    <a:srgbClr val="FFFFFF"/>
                  </a:solidFill>
                  <a:latin typeface="Tahoma"/>
                </a:endParaRPr>
              </a:p>
            </p:txBody>
          </p:sp>
          <p:sp>
            <p:nvSpPr>
              <p:cNvPr id="76" name="矩形 212"/>
              <p:cNvSpPr/>
              <p:nvPr/>
            </p:nvSpPr>
            <p:spPr>
              <a:xfrm rot="10800000" flipV="1">
                <a:off x="3030824" y="2244157"/>
                <a:ext cx="388189" cy="64226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03657" eaLnBrk="0">
                  <a:lnSpc>
                    <a:spcPct val="100000"/>
                  </a:lnSpc>
                  <a:buClr>
                    <a:srgbClr val="080808"/>
                  </a:buClr>
                </a:pPr>
                <a:r>
                  <a:rPr lang="en-US" altLang="zh-CN" sz="700" dirty="0">
                    <a:solidFill>
                      <a:srgbClr val="000000"/>
                    </a:solidFill>
                    <a:latin typeface="Tahoma"/>
                  </a:rPr>
                  <a:t>FE</a:t>
                </a:r>
                <a:endParaRPr lang="zh-CN" altLang="en-US" sz="700" dirty="0">
                  <a:solidFill>
                    <a:srgbClr val="000000"/>
                  </a:solidFill>
                  <a:latin typeface="Tahoma"/>
                </a:endParaRPr>
              </a:p>
            </p:txBody>
          </p:sp>
          <p:sp>
            <p:nvSpPr>
              <p:cNvPr id="77" name="矩形 213"/>
              <p:cNvSpPr/>
              <p:nvPr/>
            </p:nvSpPr>
            <p:spPr>
              <a:xfrm rot="10800000" flipV="1">
                <a:off x="3030824" y="1549954"/>
                <a:ext cx="388189" cy="69420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03657" eaLnBrk="0">
                  <a:lnSpc>
                    <a:spcPct val="100000"/>
                  </a:lnSpc>
                  <a:buClr>
                    <a:srgbClr val="080808"/>
                  </a:buClr>
                </a:pPr>
                <a:r>
                  <a:rPr lang="en-US" altLang="zh-CN" sz="700" dirty="0">
                    <a:solidFill>
                      <a:srgbClr val="000000"/>
                    </a:solidFill>
                    <a:latin typeface="Tahoma"/>
                  </a:rPr>
                  <a:t>SCH</a:t>
                </a:r>
                <a:endParaRPr lang="zh-CN" altLang="en-US" sz="700" dirty="0">
                  <a:solidFill>
                    <a:srgbClr val="000000"/>
                  </a:solidFill>
                  <a:latin typeface="Tahoma"/>
                </a:endParaRPr>
              </a:p>
            </p:txBody>
          </p:sp>
          <p:sp>
            <p:nvSpPr>
              <p:cNvPr id="78" name="矩形 214"/>
              <p:cNvSpPr/>
              <p:nvPr/>
            </p:nvSpPr>
            <p:spPr>
              <a:xfrm rot="10800000" flipV="1">
                <a:off x="3419013" y="2424267"/>
                <a:ext cx="781235" cy="46215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03657" eaLnBrk="0">
                  <a:lnSpc>
                    <a:spcPct val="100000"/>
                  </a:lnSpc>
                  <a:buClr>
                    <a:srgbClr val="080808"/>
                  </a:buClr>
                </a:pPr>
                <a:r>
                  <a:rPr lang="en-US" altLang="zh-CN" sz="700" dirty="0">
                    <a:solidFill>
                      <a:srgbClr val="000000"/>
                    </a:solidFill>
                    <a:latin typeface="Tahoma"/>
                  </a:rPr>
                  <a:t>DL1</a:t>
                </a:r>
                <a:endParaRPr lang="zh-CN" altLang="en-US" sz="700" dirty="0">
                  <a:solidFill>
                    <a:srgbClr val="000000"/>
                  </a:solidFill>
                  <a:latin typeface="Tahoma"/>
                </a:endParaRPr>
              </a:p>
            </p:txBody>
          </p:sp>
          <p:sp>
            <p:nvSpPr>
              <p:cNvPr id="79" name="矩形 215"/>
              <p:cNvSpPr/>
              <p:nvPr/>
            </p:nvSpPr>
            <p:spPr>
              <a:xfrm rot="10800000" flipV="1">
                <a:off x="3419013" y="1973447"/>
                <a:ext cx="781235" cy="4508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03657" eaLnBrk="0">
                  <a:lnSpc>
                    <a:spcPct val="100000"/>
                  </a:lnSpc>
                  <a:buClr>
                    <a:srgbClr val="080808"/>
                  </a:buClr>
                </a:pPr>
                <a:r>
                  <a:rPr lang="en-US" altLang="zh-CN" sz="700" dirty="0">
                    <a:solidFill>
                      <a:srgbClr val="000000"/>
                    </a:solidFill>
                    <a:latin typeface="Tahoma"/>
                  </a:rPr>
                  <a:t>INT</a:t>
                </a:r>
                <a:endParaRPr lang="zh-CN" altLang="en-US" sz="700" dirty="0">
                  <a:solidFill>
                    <a:srgbClr val="000000"/>
                  </a:solidFill>
                  <a:latin typeface="Tahoma"/>
                </a:endParaRPr>
              </a:p>
            </p:txBody>
          </p:sp>
          <p:sp>
            <p:nvSpPr>
              <p:cNvPr id="80" name="矩形 216"/>
              <p:cNvSpPr/>
              <p:nvPr/>
            </p:nvSpPr>
            <p:spPr>
              <a:xfrm rot="10800000" flipV="1">
                <a:off x="3419013" y="1549954"/>
                <a:ext cx="781235" cy="42349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03657" eaLnBrk="0">
                  <a:lnSpc>
                    <a:spcPct val="100000"/>
                  </a:lnSpc>
                  <a:buClr>
                    <a:srgbClr val="080808"/>
                  </a:buClr>
                </a:pPr>
                <a:r>
                  <a:rPr lang="en-US" altLang="zh-CN" sz="700" dirty="0">
                    <a:solidFill>
                      <a:srgbClr val="000000"/>
                    </a:solidFill>
                    <a:latin typeface="Tahoma"/>
                  </a:rPr>
                  <a:t>FPU</a:t>
                </a:r>
                <a:endParaRPr lang="zh-CN" altLang="en-US" sz="700" dirty="0">
                  <a:solidFill>
                    <a:srgbClr val="FFFFFF"/>
                  </a:solidFill>
                  <a:latin typeface="Tahoma"/>
                </a:endParaRPr>
              </a:p>
            </p:txBody>
          </p:sp>
        </p:grpSp>
        <p:grpSp>
          <p:nvGrpSpPr>
            <p:cNvPr id="46" name="组合 227"/>
            <p:cNvGrpSpPr/>
            <p:nvPr/>
          </p:nvGrpSpPr>
          <p:grpSpPr>
            <a:xfrm>
              <a:off x="5849028" y="771068"/>
              <a:ext cx="2377626" cy="2457755"/>
              <a:chOff x="1822622" y="1549954"/>
              <a:chExt cx="2377626" cy="2457755"/>
            </a:xfrm>
          </p:grpSpPr>
          <p:grpSp>
            <p:nvGrpSpPr>
              <p:cNvPr id="47" name="组合 228"/>
              <p:cNvGrpSpPr/>
              <p:nvPr/>
            </p:nvGrpSpPr>
            <p:grpSpPr>
              <a:xfrm flipH="1">
                <a:off x="1822622" y="2876830"/>
                <a:ext cx="1208202" cy="1130879"/>
                <a:chOff x="802489" y="877095"/>
                <a:chExt cx="1169424" cy="1130879"/>
              </a:xfrm>
            </p:grpSpPr>
            <p:sp>
              <p:nvSpPr>
                <p:cNvPr id="64" name="矩形 245"/>
                <p:cNvSpPr/>
                <p:nvPr/>
              </p:nvSpPr>
              <p:spPr>
                <a:xfrm>
                  <a:off x="802489" y="877096"/>
                  <a:ext cx="388189" cy="54346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503657" eaLnBrk="0">
                    <a:lnSpc>
                      <a:spcPct val="100000"/>
                    </a:lnSpc>
                    <a:buClr>
                      <a:srgbClr val="080808"/>
                    </a:buClr>
                  </a:pPr>
                  <a:r>
                    <a:rPr lang="en-US" altLang="zh-CN" sz="700" dirty="0">
                      <a:solidFill>
                        <a:srgbClr val="000000"/>
                      </a:solidFill>
                      <a:latin typeface="Tahoma"/>
                    </a:rPr>
                    <a:t>FE</a:t>
                  </a:r>
                  <a:endParaRPr lang="zh-CN" altLang="en-US" sz="700" dirty="0">
                    <a:solidFill>
                      <a:srgbClr val="000000"/>
                    </a:solidFill>
                    <a:latin typeface="Tahoma"/>
                  </a:endParaRPr>
                </a:p>
              </p:txBody>
            </p:sp>
            <p:sp>
              <p:nvSpPr>
                <p:cNvPr id="65" name="矩形 246"/>
                <p:cNvSpPr/>
                <p:nvPr/>
              </p:nvSpPr>
              <p:spPr>
                <a:xfrm>
                  <a:off x="802489" y="1420560"/>
                  <a:ext cx="388189" cy="5874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503657" eaLnBrk="0">
                    <a:lnSpc>
                      <a:spcPct val="100000"/>
                    </a:lnSpc>
                    <a:buClr>
                      <a:srgbClr val="080808"/>
                    </a:buClr>
                  </a:pPr>
                  <a:r>
                    <a:rPr lang="en-US" altLang="zh-CN" sz="700" dirty="0">
                      <a:solidFill>
                        <a:srgbClr val="000000"/>
                      </a:solidFill>
                      <a:latin typeface="Tahoma"/>
                    </a:rPr>
                    <a:t>SCH</a:t>
                  </a:r>
                  <a:endParaRPr lang="zh-CN" altLang="en-US" sz="700" dirty="0">
                    <a:solidFill>
                      <a:srgbClr val="000000"/>
                    </a:solidFill>
                    <a:latin typeface="Tahoma"/>
                  </a:endParaRPr>
                </a:p>
              </p:txBody>
            </p:sp>
            <p:sp>
              <p:nvSpPr>
                <p:cNvPr id="66" name="矩形 247"/>
                <p:cNvSpPr/>
                <p:nvPr/>
              </p:nvSpPr>
              <p:spPr>
                <a:xfrm>
                  <a:off x="1190678" y="877095"/>
                  <a:ext cx="781235" cy="39106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503657" eaLnBrk="0">
                    <a:lnSpc>
                      <a:spcPct val="100000"/>
                    </a:lnSpc>
                    <a:buClr>
                      <a:srgbClr val="080808"/>
                    </a:buClr>
                  </a:pPr>
                  <a:r>
                    <a:rPr lang="en-US" altLang="zh-CN" sz="700" dirty="0">
                      <a:solidFill>
                        <a:srgbClr val="000000"/>
                      </a:solidFill>
                      <a:latin typeface="Tahoma"/>
                    </a:rPr>
                    <a:t>DL1</a:t>
                  </a:r>
                  <a:endParaRPr lang="zh-CN" altLang="en-US" sz="700" dirty="0">
                    <a:solidFill>
                      <a:srgbClr val="000000"/>
                    </a:solidFill>
                    <a:latin typeface="Tahoma"/>
                  </a:endParaRPr>
                </a:p>
              </p:txBody>
            </p:sp>
            <p:sp>
              <p:nvSpPr>
                <p:cNvPr id="67" name="矩形 248"/>
                <p:cNvSpPr/>
                <p:nvPr/>
              </p:nvSpPr>
              <p:spPr>
                <a:xfrm>
                  <a:off x="1190678" y="1268157"/>
                  <a:ext cx="781235" cy="38147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503657" eaLnBrk="0">
                    <a:lnSpc>
                      <a:spcPct val="100000"/>
                    </a:lnSpc>
                    <a:buClr>
                      <a:srgbClr val="080808"/>
                    </a:buClr>
                  </a:pPr>
                  <a:r>
                    <a:rPr lang="en-US" altLang="zh-CN" sz="700" dirty="0">
                      <a:solidFill>
                        <a:srgbClr val="000000"/>
                      </a:solidFill>
                      <a:latin typeface="Tahoma"/>
                    </a:rPr>
                    <a:t>INT</a:t>
                  </a:r>
                  <a:endParaRPr lang="zh-CN" altLang="en-US" sz="700" dirty="0">
                    <a:solidFill>
                      <a:srgbClr val="000000"/>
                    </a:solidFill>
                    <a:latin typeface="Tahoma"/>
                  </a:endParaRPr>
                </a:p>
              </p:txBody>
            </p:sp>
            <p:sp>
              <p:nvSpPr>
                <p:cNvPr id="68" name="矩形 249"/>
                <p:cNvSpPr/>
                <p:nvPr/>
              </p:nvSpPr>
              <p:spPr>
                <a:xfrm>
                  <a:off x="1190678" y="1649627"/>
                  <a:ext cx="781235" cy="35834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503657" eaLnBrk="0">
                    <a:lnSpc>
                      <a:spcPct val="100000"/>
                    </a:lnSpc>
                    <a:buClr>
                      <a:srgbClr val="080808"/>
                    </a:buClr>
                  </a:pPr>
                  <a:r>
                    <a:rPr lang="en-US" altLang="zh-CN" sz="700" dirty="0">
                      <a:solidFill>
                        <a:srgbClr val="000000"/>
                      </a:solidFill>
                      <a:latin typeface="Tahoma"/>
                    </a:rPr>
                    <a:t>FPU</a:t>
                  </a:r>
                  <a:endParaRPr lang="zh-CN" altLang="en-US" sz="700" dirty="0">
                    <a:solidFill>
                      <a:srgbClr val="FFFFFF"/>
                    </a:solidFill>
                    <a:latin typeface="Tahoma"/>
                  </a:endParaRPr>
                </a:p>
              </p:txBody>
            </p:sp>
          </p:grpSp>
          <p:grpSp>
            <p:nvGrpSpPr>
              <p:cNvPr id="48" name="组合 229"/>
              <p:cNvGrpSpPr/>
              <p:nvPr/>
            </p:nvGrpSpPr>
            <p:grpSpPr>
              <a:xfrm>
                <a:off x="3030824" y="2876830"/>
                <a:ext cx="1169424" cy="1130879"/>
                <a:chOff x="802489" y="877095"/>
                <a:chExt cx="1169424" cy="1130879"/>
              </a:xfrm>
            </p:grpSpPr>
            <p:sp>
              <p:nvSpPr>
                <p:cNvPr id="59" name="矩形 240"/>
                <p:cNvSpPr/>
                <p:nvPr/>
              </p:nvSpPr>
              <p:spPr>
                <a:xfrm>
                  <a:off x="802489" y="877096"/>
                  <a:ext cx="388189" cy="54346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503657" eaLnBrk="0">
                    <a:lnSpc>
                      <a:spcPct val="100000"/>
                    </a:lnSpc>
                    <a:buClr>
                      <a:srgbClr val="080808"/>
                    </a:buClr>
                  </a:pPr>
                  <a:r>
                    <a:rPr lang="en-US" altLang="zh-CN" sz="700" dirty="0">
                      <a:solidFill>
                        <a:srgbClr val="000000"/>
                      </a:solidFill>
                      <a:latin typeface="Tahoma"/>
                    </a:rPr>
                    <a:t>FE</a:t>
                  </a:r>
                  <a:endParaRPr lang="zh-CN" altLang="en-US" sz="700" dirty="0">
                    <a:solidFill>
                      <a:srgbClr val="000000"/>
                    </a:solidFill>
                    <a:latin typeface="Tahoma"/>
                  </a:endParaRPr>
                </a:p>
              </p:txBody>
            </p:sp>
            <p:sp>
              <p:nvSpPr>
                <p:cNvPr id="60" name="矩形 241"/>
                <p:cNvSpPr/>
                <p:nvPr/>
              </p:nvSpPr>
              <p:spPr>
                <a:xfrm>
                  <a:off x="802489" y="1420560"/>
                  <a:ext cx="388189" cy="5874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503657" eaLnBrk="0">
                    <a:lnSpc>
                      <a:spcPct val="100000"/>
                    </a:lnSpc>
                    <a:buClr>
                      <a:srgbClr val="080808"/>
                    </a:buClr>
                  </a:pPr>
                  <a:r>
                    <a:rPr lang="en-US" altLang="zh-CN" sz="700" dirty="0">
                      <a:solidFill>
                        <a:srgbClr val="000000"/>
                      </a:solidFill>
                      <a:latin typeface="Tahoma"/>
                    </a:rPr>
                    <a:t>SCH</a:t>
                  </a:r>
                  <a:endParaRPr lang="zh-CN" altLang="en-US" sz="700" dirty="0">
                    <a:solidFill>
                      <a:srgbClr val="000000"/>
                    </a:solidFill>
                    <a:latin typeface="Tahoma"/>
                  </a:endParaRPr>
                </a:p>
              </p:txBody>
            </p:sp>
            <p:sp>
              <p:nvSpPr>
                <p:cNvPr id="61" name="矩形 242"/>
                <p:cNvSpPr/>
                <p:nvPr/>
              </p:nvSpPr>
              <p:spPr>
                <a:xfrm>
                  <a:off x="1190678" y="877095"/>
                  <a:ext cx="781235" cy="39106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503657" eaLnBrk="0">
                    <a:lnSpc>
                      <a:spcPct val="100000"/>
                    </a:lnSpc>
                    <a:buClr>
                      <a:srgbClr val="080808"/>
                    </a:buClr>
                  </a:pPr>
                  <a:r>
                    <a:rPr lang="en-US" altLang="zh-CN" sz="700" dirty="0">
                      <a:solidFill>
                        <a:srgbClr val="000000"/>
                      </a:solidFill>
                      <a:latin typeface="Tahoma"/>
                    </a:rPr>
                    <a:t>DL1</a:t>
                  </a:r>
                  <a:endParaRPr lang="zh-CN" altLang="en-US" sz="700" dirty="0">
                    <a:solidFill>
                      <a:srgbClr val="000000"/>
                    </a:solidFill>
                    <a:latin typeface="Tahoma"/>
                  </a:endParaRPr>
                </a:p>
              </p:txBody>
            </p:sp>
            <p:sp>
              <p:nvSpPr>
                <p:cNvPr id="62" name="矩形 243"/>
                <p:cNvSpPr/>
                <p:nvPr/>
              </p:nvSpPr>
              <p:spPr>
                <a:xfrm>
                  <a:off x="1190678" y="1268157"/>
                  <a:ext cx="781235" cy="38147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503657" eaLnBrk="0">
                    <a:lnSpc>
                      <a:spcPct val="100000"/>
                    </a:lnSpc>
                    <a:buClr>
                      <a:srgbClr val="080808"/>
                    </a:buClr>
                  </a:pPr>
                  <a:r>
                    <a:rPr lang="en-US" altLang="zh-CN" sz="700" dirty="0">
                      <a:solidFill>
                        <a:srgbClr val="000000"/>
                      </a:solidFill>
                      <a:latin typeface="Tahoma"/>
                    </a:rPr>
                    <a:t>INT</a:t>
                  </a:r>
                  <a:endParaRPr lang="zh-CN" altLang="en-US" sz="700" dirty="0">
                    <a:solidFill>
                      <a:srgbClr val="000000"/>
                    </a:solidFill>
                    <a:latin typeface="Tahoma"/>
                  </a:endParaRPr>
                </a:p>
              </p:txBody>
            </p:sp>
            <p:sp>
              <p:nvSpPr>
                <p:cNvPr id="63" name="矩形 244"/>
                <p:cNvSpPr/>
                <p:nvPr/>
              </p:nvSpPr>
              <p:spPr>
                <a:xfrm>
                  <a:off x="1190678" y="1649627"/>
                  <a:ext cx="781235" cy="35834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503657" eaLnBrk="0">
                    <a:lnSpc>
                      <a:spcPct val="100000"/>
                    </a:lnSpc>
                    <a:buClr>
                      <a:srgbClr val="080808"/>
                    </a:buClr>
                  </a:pPr>
                  <a:r>
                    <a:rPr lang="en-US" altLang="zh-CN" sz="700" dirty="0">
                      <a:solidFill>
                        <a:srgbClr val="000000"/>
                      </a:solidFill>
                      <a:latin typeface="Tahoma"/>
                    </a:rPr>
                    <a:t>FPU</a:t>
                  </a:r>
                  <a:endParaRPr lang="zh-CN" altLang="en-US" sz="700" dirty="0">
                    <a:solidFill>
                      <a:srgbClr val="FFFFFF"/>
                    </a:solidFill>
                    <a:latin typeface="Tahoma"/>
                  </a:endParaRPr>
                </a:p>
              </p:txBody>
            </p:sp>
          </p:grpSp>
          <p:sp>
            <p:nvSpPr>
              <p:cNvPr id="49" name="矩形 230"/>
              <p:cNvSpPr/>
              <p:nvPr/>
            </p:nvSpPr>
            <p:spPr>
              <a:xfrm rot="10800000" flipH="1" flipV="1">
                <a:off x="2629763" y="2244157"/>
                <a:ext cx="401061" cy="64226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03657" eaLnBrk="0">
                  <a:lnSpc>
                    <a:spcPct val="100000"/>
                  </a:lnSpc>
                  <a:buClr>
                    <a:srgbClr val="080808"/>
                  </a:buClr>
                </a:pPr>
                <a:r>
                  <a:rPr lang="en-US" altLang="zh-CN" sz="700" dirty="0">
                    <a:solidFill>
                      <a:srgbClr val="000000"/>
                    </a:solidFill>
                    <a:latin typeface="Tahoma"/>
                  </a:rPr>
                  <a:t>FE</a:t>
                </a:r>
                <a:endParaRPr lang="zh-CN" altLang="en-US" sz="700" dirty="0">
                  <a:solidFill>
                    <a:srgbClr val="000000"/>
                  </a:solidFill>
                  <a:latin typeface="Tahoma"/>
                </a:endParaRPr>
              </a:p>
            </p:txBody>
          </p:sp>
          <p:sp>
            <p:nvSpPr>
              <p:cNvPr id="50" name="矩形 231"/>
              <p:cNvSpPr/>
              <p:nvPr/>
            </p:nvSpPr>
            <p:spPr>
              <a:xfrm rot="10800000" flipH="1" flipV="1">
                <a:off x="2629763" y="1549954"/>
                <a:ext cx="401061" cy="69420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03657" eaLnBrk="0">
                  <a:lnSpc>
                    <a:spcPct val="100000"/>
                  </a:lnSpc>
                  <a:buClr>
                    <a:srgbClr val="080808"/>
                  </a:buClr>
                </a:pPr>
                <a:r>
                  <a:rPr lang="en-US" altLang="zh-CN" sz="700" dirty="0">
                    <a:solidFill>
                      <a:srgbClr val="000000"/>
                    </a:solidFill>
                    <a:latin typeface="Tahoma"/>
                  </a:rPr>
                  <a:t>SCH</a:t>
                </a:r>
                <a:endParaRPr lang="zh-CN" altLang="en-US" sz="700" dirty="0">
                  <a:solidFill>
                    <a:srgbClr val="000000"/>
                  </a:solidFill>
                  <a:latin typeface="Tahoma"/>
                </a:endParaRPr>
              </a:p>
            </p:txBody>
          </p:sp>
          <p:sp>
            <p:nvSpPr>
              <p:cNvPr id="51" name="矩形 232"/>
              <p:cNvSpPr/>
              <p:nvPr/>
            </p:nvSpPr>
            <p:spPr>
              <a:xfrm rot="10800000" flipH="1" flipV="1">
                <a:off x="1822622" y="2424267"/>
                <a:ext cx="807141" cy="46215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03657" eaLnBrk="0">
                  <a:lnSpc>
                    <a:spcPct val="100000"/>
                  </a:lnSpc>
                  <a:buClr>
                    <a:srgbClr val="080808"/>
                  </a:buClr>
                </a:pPr>
                <a:r>
                  <a:rPr lang="en-US" altLang="zh-CN" sz="700" dirty="0">
                    <a:solidFill>
                      <a:srgbClr val="000000"/>
                    </a:solidFill>
                    <a:latin typeface="Tahoma"/>
                  </a:rPr>
                  <a:t>DL1</a:t>
                </a:r>
                <a:endParaRPr lang="zh-CN" altLang="en-US" sz="700" dirty="0">
                  <a:solidFill>
                    <a:srgbClr val="000000"/>
                  </a:solidFill>
                  <a:latin typeface="Tahoma"/>
                </a:endParaRPr>
              </a:p>
            </p:txBody>
          </p:sp>
          <p:sp>
            <p:nvSpPr>
              <p:cNvPr id="52" name="矩形 233"/>
              <p:cNvSpPr/>
              <p:nvPr/>
            </p:nvSpPr>
            <p:spPr>
              <a:xfrm rot="10800000" flipH="1" flipV="1">
                <a:off x="1822622" y="1973447"/>
                <a:ext cx="807141" cy="4508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03657" eaLnBrk="0">
                  <a:lnSpc>
                    <a:spcPct val="100000"/>
                  </a:lnSpc>
                  <a:buClr>
                    <a:srgbClr val="080808"/>
                  </a:buClr>
                </a:pPr>
                <a:r>
                  <a:rPr lang="en-US" altLang="zh-CN" sz="700" dirty="0">
                    <a:solidFill>
                      <a:srgbClr val="000000"/>
                    </a:solidFill>
                    <a:latin typeface="Tahoma"/>
                  </a:rPr>
                  <a:t>INT</a:t>
                </a:r>
                <a:endParaRPr lang="zh-CN" altLang="en-US" sz="700" dirty="0">
                  <a:solidFill>
                    <a:srgbClr val="000000"/>
                  </a:solidFill>
                  <a:latin typeface="Tahoma"/>
                </a:endParaRPr>
              </a:p>
            </p:txBody>
          </p:sp>
          <p:sp>
            <p:nvSpPr>
              <p:cNvPr id="53" name="矩形 234"/>
              <p:cNvSpPr/>
              <p:nvPr/>
            </p:nvSpPr>
            <p:spPr>
              <a:xfrm rot="10800000" flipH="1" flipV="1">
                <a:off x="1822622" y="1549954"/>
                <a:ext cx="807141" cy="42349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03657" eaLnBrk="0">
                  <a:lnSpc>
                    <a:spcPct val="100000"/>
                  </a:lnSpc>
                  <a:buClr>
                    <a:srgbClr val="080808"/>
                  </a:buClr>
                </a:pPr>
                <a:r>
                  <a:rPr lang="en-US" altLang="zh-CN" sz="700" dirty="0">
                    <a:solidFill>
                      <a:srgbClr val="000000"/>
                    </a:solidFill>
                    <a:latin typeface="Tahoma"/>
                  </a:rPr>
                  <a:t>FPU</a:t>
                </a:r>
                <a:endParaRPr lang="zh-CN" altLang="en-US" sz="700" dirty="0">
                  <a:solidFill>
                    <a:srgbClr val="FFFFFF"/>
                  </a:solidFill>
                  <a:latin typeface="Tahoma"/>
                </a:endParaRPr>
              </a:p>
            </p:txBody>
          </p:sp>
          <p:sp>
            <p:nvSpPr>
              <p:cNvPr id="54" name="矩形 235"/>
              <p:cNvSpPr/>
              <p:nvPr/>
            </p:nvSpPr>
            <p:spPr>
              <a:xfrm rot="10800000" flipV="1">
                <a:off x="3030824" y="2244157"/>
                <a:ext cx="388189" cy="64226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03657" eaLnBrk="0">
                  <a:lnSpc>
                    <a:spcPct val="100000"/>
                  </a:lnSpc>
                  <a:buClr>
                    <a:srgbClr val="080808"/>
                  </a:buClr>
                </a:pPr>
                <a:r>
                  <a:rPr lang="en-US" altLang="zh-CN" sz="700" dirty="0">
                    <a:solidFill>
                      <a:srgbClr val="000000"/>
                    </a:solidFill>
                    <a:latin typeface="Tahoma"/>
                  </a:rPr>
                  <a:t>FE</a:t>
                </a:r>
                <a:endParaRPr lang="zh-CN" altLang="en-US" sz="700" dirty="0">
                  <a:solidFill>
                    <a:srgbClr val="000000"/>
                  </a:solidFill>
                  <a:latin typeface="Tahoma"/>
                </a:endParaRPr>
              </a:p>
            </p:txBody>
          </p:sp>
          <p:sp>
            <p:nvSpPr>
              <p:cNvPr id="55" name="矩形 236"/>
              <p:cNvSpPr/>
              <p:nvPr/>
            </p:nvSpPr>
            <p:spPr>
              <a:xfrm rot="10800000" flipV="1">
                <a:off x="3030824" y="1549954"/>
                <a:ext cx="388189" cy="69420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03657" eaLnBrk="0">
                  <a:lnSpc>
                    <a:spcPct val="100000"/>
                  </a:lnSpc>
                  <a:buClr>
                    <a:srgbClr val="080808"/>
                  </a:buClr>
                </a:pPr>
                <a:r>
                  <a:rPr lang="en-US" altLang="zh-CN" sz="700" dirty="0">
                    <a:solidFill>
                      <a:srgbClr val="000000"/>
                    </a:solidFill>
                    <a:latin typeface="Tahoma"/>
                  </a:rPr>
                  <a:t>SCH</a:t>
                </a:r>
                <a:endParaRPr lang="zh-CN" altLang="en-US" sz="700" dirty="0">
                  <a:solidFill>
                    <a:srgbClr val="000000"/>
                  </a:solidFill>
                  <a:latin typeface="Tahoma"/>
                </a:endParaRPr>
              </a:p>
            </p:txBody>
          </p:sp>
          <p:sp>
            <p:nvSpPr>
              <p:cNvPr id="56" name="矩形 237"/>
              <p:cNvSpPr/>
              <p:nvPr/>
            </p:nvSpPr>
            <p:spPr>
              <a:xfrm rot="10800000" flipV="1">
                <a:off x="3419013" y="2424267"/>
                <a:ext cx="781235" cy="46215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03657" eaLnBrk="0">
                  <a:lnSpc>
                    <a:spcPct val="100000"/>
                  </a:lnSpc>
                  <a:buClr>
                    <a:srgbClr val="080808"/>
                  </a:buClr>
                </a:pPr>
                <a:r>
                  <a:rPr lang="en-US" altLang="zh-CN" sz="700" dirty="0">
                    <a:solidFill>
                      <a:srgbClr val="000000"/>
                    </a:solidFill>
                    <a:latin typeface="Tahoma"/>
                  </a:rPr>
                  <a:t>DL1</a:t>
                </a:r>
                <a:endParaRPr lang="zh-CN" altLang="en-US" sz="700" dirty="0">
                  <a:solidFill>
                    <a:srgbClr val="000000"/>
                  </a:solidFill>
                  <a:latin typeface="Tahoma"/>
                </a:endParaRPr>
              </a:p>
            </p:txBody>
          </p:sp>
          <p:sp>
            <p:nvSpPr>
              <p:cNvPr id="57" name="矩形 238"/>
              <p:cNvSpPr/>
              <p:nvPr/>
            </p:nvSpPr>
            <p:spPr>
              <a:xfrm rot="10800000" flipV="1">
                <a:off x="3419013" y="1973447"/>
                <a:ext cx="781235" cy="4508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03657" eaLnBrk="0">
                  <a:lnSpc>
                    <a:spcPct val="100000"/>
                  </a:lnSpc>
                  <a:buClr>
                    <a:srgbClr val="080808"/>
                  </a:buClr>
                </a:pPr>
                <a:r>
                  <a:rPr lang="en-US" altLang="zh-CN" sz="700" dirty="0">
                    <a:solidFill>
                      <a:srgbClr val="000000"/>
                    </a:solidFill>
                    <a:latin typeface="Tahoma"/>
                  </a:rPr>
                  <a:t>INT</a:t>
                </a:r>
                <a:endParaRPr lang="zh-CN" altLang="en-US" sz="700" dirty="0">
                  <a:solidFill>
                    <a:srgbClr val="000000"/>
                  </a:solidFill>
                  <a:latin typeface="Tahoma"/>
                </a:endParaRPr>
              </a:p>
            </p:txBody>
          </p:sp>
          <p:sp>
            <p:nvSpPr>
              <p:cNvPr id="58" name="矩形 239"/>
              <p:cNvSpPr/>
              <p:nvPr/>
            </p:nvSpPr>
            <p:spPr>
              <a:xfrm rot="10800000" flipV="1">
                <a:off x="3419013" y="1549954"/>
                <a:ext cx="781235" cy="42349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503657" eaLnBrk="0">
                  <a:lnSpc>
                    <a:spcPct val="100000"/>
                  </a:lnSpc>
                  <a:buClr>
                    <a:srgbClr val="080808"/>
                  </a:buClr>
                </a:pPr>
                <a:r>
                  <a:rPr lang="en-US" altLang="zh-CN" sz="700" dirty="0">
                    <a:solidFill>
                      <a:srgbClr val="000000"/>
                    </a:solidFill>
                    <a:latin typeface="Tahoma"/>
                  </a:rPr>
                  <a:t>FPU</a:t>
                </a:r>
                <a:endParaRPr lang="zh-CN" altLang="en-US" sz="700" dirty="0">
                  <a:solidFill>
                    <a:srgbClr val="FFFFFF"/>
                  </a:solidFill>
                  <a:latin typeface="Tahoma"/>
                </a:endParaRPr>
              </a:p>
            </p:txBody>
          </p:sp>
        </p:grp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Workload-Cooling Interaction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B4459-A1BD-431F-96F5-B567F9D93236}" type="slidenum">
              <a:rPr lang="en-US" smtClean="0">
                <a:solidFill>
                  <a:srgbClr val="FFFFFF"/>
                </a:solidFill>
                <a:latin typeface="Tahoma"/>
              </a:rPr>
              <a:pPr/>
              <a:t>7</a:t>
            </a:fld>
            <a:endParaRPr lang="en-US" dirty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3848522"/>
            <a:ext cx="2512788" cy="848166"/>
          </a:xfrm>
          <a:prstGeom prst="rect">
            <a:avLst/>
          </a:prstGeom>
          <a:noFill/>
        </p:spPr>
        <p:txBody>
          <a:bodyPr wrap="square" lIns="100728" tIns="50366" rIns="100728" bIns="50366" rtlCol="0">
            <a:spAutoFit/>
          </a:bodyPr>
          <a:lstStyle/>
          <a:p>
            <a:pPr defTabSz="503657" eaLnBrk="0">
              <a:lnSpc>
                <a:spcPct val="100000"/>
              </a:lnSpc>
              <a:buClr>
                <a:srgbClr val="080808"/>
              </a:buClr>
            </a:pPr>
            <a:r>
              <a:rPr lang="en-US" altLang="zh-CN" sz="1100" i="1" dirty="0">
                <a:solidFill>
                  <a:srgbClr val="000000"/>
                </a:solidFill>
                <a:latin typeface="X-Files" pitchFamily="34" charset="0"/>
              </a:rPr>
              <a:t>Nehalem-like, </a:t>
            </a:r>
            <a:r>
              <a:rPr lang="en-US" altLang="zh-CN" sz="1100" i="1" dirty="0" err="1">
                <a:solidFill>
                  <a:srgbClr val="000000"/>
                </a:solidFill>
                <a:latin typeface="X-Files" pitchFamily="34" charset="0"/>
              </a:rPr>
              <a:t>OoO</a:t>
            </a:r>
            <a:r>
              <a:rPr lang="en-US" altLang="zh-CN" sz="1100" i="1" dirty="0">
                <a:solidFill>
                  <a:srgbClr val="000000"/>
                </a:solidFill>
                <a:latin typeface="X-Files" pitchFamily="34" charset="0"/>
              </a:rPr>
              <a:t> cores;   </a:t>
            </a:r>
          </a:p>
          <a:p>
            <a:pPr defTabSz="503657" eaLnBrk="0">
              <a:lnSpc>
                <a:spcPct val="100000"/>
              </a:lnSpc>
              <a:buClr>
                <a:srgbClr val="080808"/>
              </a:buClr>
            </a:pPr>
            <a:r>
              <a:rPr lang="en-US" altLang="zh-CN" sz="1100" i="1" dirty="0">
                <a:solidFill>
                  <a:srgbClr val="000000"/>
                </a:solidFill>
                <a:latin typeface="X-Files" pitchFamily="34" charset="0"/>
              </a:rPr>
              <a:t>3GHz, 1.0V, max temp 100</a:t>
            </a:r>
            <a:r>
              <a:rPr lang="en-US" altLang="zh-CN" sz="1100" i="1" baseline="30000" dirty="0">
                <a:solidFill>
                  <a:srgbClr val="000000"/>
                </a:solidFill>
                <a:latin typeface="Calibri"/>
              </a:rPr>
              <a:t>◦</a:t>
            </a:r>
            <a:r>
              <a:rPr lang="en-US" altLang="zh-CN" sz="1100" i="1" dirty="0">
                <a:solidFill>
                  <a:srgbClr val="000000"/>
                </a:solidFill>
                <a:latin typeface="X-Files" pitchFamily="34" charset="0"/>
              </a:rPr>
              <a:t>C     </a:t>
            </a:r>
          </a:p>
          <a:p>
            <a:pPr defTabSz="503657" eaLnBrk="0">
              <a:lnSpc>
                <a:spcPct val="100000"/>
              </a:lnSpc>
              <a:buClr>
                <a:srgbClr val="080808"/>
              </a:buClr>
            </a:pPr>
            <a:r>
              <a:rPr lang="en-US" altLang="zh-CN" sz="1100" i="1" dirty="0">
                <a:solidFill>
                  <a:srgbClr val="000000"/>
                </a:solidFill>
                <a:latin typeface="X-Files" pitchFamily="34" charset="0"/>
              </a:rPr>
              <a:t>DL1: 128KB, 4096 sets, 64B</a:t>
            </a:r>
          </a:p>
          <a:p>
            <a:pPr defTabSz="503657" eaLnBrk="0">
              <a:lnSpc>
                <a:spcPct val="100000"/>
              </a:lnSpc>
              <a:buClr>
                <a:srgbClr val="080808"/>
              </a:buClr>
            </a:pPr>
            <a:r>
              <a:rPr lang="en-US" altLang="zh-CN" sz="1100" i="1" dirty="0">
                <a:solidFill>
                  <a:srgbClr val="000000"/>
                </a:solidFill>
                <a:latin typeface="X-Files" pitchFamily="34" charset="0"/>
              </a:rPr>
              <a:t>IL1: 32KB, 256 sets, 32B, 4 cycles;</a:t>
            </a:r>
            <a:r>
              <a:rPr lang="en-US" altLang="zh-CN" sz="1500" b="1" i="1" dirty="0">
                <a:solidFill>
                  <a:srgbClr val="000000"/>
                </a:solidFill>
                <a:latin typeface="X-Files" pitchFamily="34" charset="0"/>
              </a:rPr>
              <a:t>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28479" y="4283816"/>
            <a:ext cx="2184135" cy="949946"/>
          </a:xfrm>
          <a:prstGeom prst="rect">
            <a:avLst/>
          </a:prstGeom>
          <a:noFill/>
        </p:spPr>
        <p:txBody>
          <a:bodyPr wrap="square" lIns="0" tIns="50366" rIns="0" bIns="50366" rtlCol="0">
            <a:spAutoFit/>
          </a:bodyPr>
          <a:lstStyle/>
          <a:p>
            <a:pPr defTabSz="503657" eaLnBrk="0">
              <a:lnSpc>
                <a:spcPct val="100000"/>
              </a:lnSpc>
              <a:buClr>
                <a:srgbClr val="080808"/>
              </a:buClr>
            </a:pPr>
            <a:r>
              <a:rPr lang="en-US" altLang="zh-CN" sz="1100" i="1" dirty="0">
                <a:solidFill>
                  <a:srgbClr val="000000"/>
                </a:solidFill>
                <a:latin typeface="X-Files" pitchFamily="34" charset="0"/>
              </a:rPr>
              <a:t>L2 &amp; Network Cache Layer:</a:t>
            </a:r>
          </a:p>
          <a:p>
            <a:pPr defTabSz="503657" eaLnBrk="0">
              <a:lnSpc>
                <a:spcPct val="100000"/>
              </a:lnSpc>
              <a:buClr>
                <a:srgbClr val="080808"/>
              </a:buClr>
            </a:pPr>
            <a:r>
              <a:rPr lang="en-US" altLang="zh-CN" sz="1100" i="1" dirty="0">
                <a:solidFill>
                  <a:srgbClr val="000000"/>
                </a:solidFill>
                <a:latin typeface="X-Files" pitchFamily="34" charset="0"/>
              </a:rPr>
              <a:t>L2 (per core): 2MB, 4096 sets, 128B, 35 cycles;</a:t>
            </a:r>
          </a:p>
          <a:p>
            <a:pPr defTabSz="503657" eaLnBrk="0">
              <a:lnSpc>
                <a:spcPct val="100000"/>
              </a:lnSpc>
              <a:buClr>
                <a:srgbClr val="080808"/>
              </a:buClr>
            </a:pPr>
            <a:r>
              <a:rPr lang="en-US" altLang="zh-CN" sz="1100" i="1" dirty="0">
                <a:solidFill>
                  <a:srgbClr val="000000"/>
                </a:solidFill>
                <a:latin typeface="X-Files" pitchFamily="34" charset="0"/>
              </a:rPr>
              <a:t>DRAM: 1GB, 50ns access time (for performance model)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4235562" y="3569299"/>
            <a:ext cx="306659" cy="5204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6879184" y="4053100"/>
            <a:ext cx="715055" cy="98668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6300390" y="3338790"/>
            <a:ext cx="1848115" cy="441047"/>
          </a:xfrm>
          <a:prstGeom prst="rect">
            <a:avLst/>
          </a:prstGeom>
          <a:noFill/>
        </p:spPr>
        <p:txBody>
          <a:bodyPr wrap="square" lIns="0" tIns="50366" rIns="0" bIns="50366" rtlCol="0">
            <a:spAutoFit/>
          </a:bodyPr>
          <a:lstStyle/>
          <a:p>
            <a:pPr defTabSz="503657" eaLnBrk="0">
              <a:lnSpc>
                <a:spcPct val="100000"/>
              </a:lnSpc>
              <a:buClr>
                <a:srgbClr val="080808"/>
              </a:buClr>
            </a:pPr>
            <a:r>
              <a:rPr lang="en-US" altLang="zh-CN" sz="1100" dirty="0">
                <a:solidFill>
                  <a:srgbClr val="000000"/>
                </a:solidFill>
                <a:latin typeface="X-Files" pitchFamily="34" charset="0"/>
              </a:rPr>
              <a:t>Ambient: </a:t>
            </a:r>
          </a:p>
          <a:p>
            <a:pPr defTabSz="503657" eaLnBrk="0">
              <a:lnSpc>
                <a:spcPct val="100000"/>
              </a:lnSpc>
              <a:buClr>
                <a:srgbClr val="080808"/>
              </a:buClr>
            </a:pPr>
            <a:r>
              <a:rPr lang="en-US" altLang="zh-CN" sz="1100" dirty="0">
                <a:solidFill>
                  <a:srgbClr val="000000"/>
                </a:solidFill>
                <a:latin typeface="X-Files" pitchFamily="34" charset="0"/>
              </a:rPr>
              <a:t>Temperature: 300K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96589" y="3574945"/>
            <a:ext cx="1703802" cy="456882"/>
            <a:chOff x="4920453" y="2176325"/>
            <a:chExt cx="1159122" cy="414475"/>
          </a:xfrm>
        </p:grpSpPr>
        <p:cxnSp>
          <p:nvCxnSpPr>
            <p:cNvPr id="15" name="Curved Connector 14"/>
            <p:cNvCxnSpPr/>
            <p:nvPr/>
          </p:nvCxnSpPr>
          <p:spPr>
            <a:xfrm rot="16200000" flipV="1">
              <a:off x="5377162" y="2312792"/>
              <a:ext cx="408910" cy="135975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rgbClr val="000000"/>
              </a:solidFill>
              <a:prstDash val="soli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/>
            <p:nvPr/>
          </p:nvCxnSpPr>
          <p:spPr>
            <a:xfrm rot="16200000" flipV="1">
              <a:off x="5529562" y="2318357"/>
              <a:ext cx="408910" cy="135975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rgbClr val="000000"/>
              </a:solidFill>
              <a:prstDash val="soli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16200000" flipV="1">
              <a:off x="5654733" y="2312792"/>
              <a:ext cx="408910" cy="135975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rgbClr val="000000"/>
              </a:solidFill>
              <a:prstDash val="soli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/>
            <p:nvPr/>
          </p:nvCxnSpPr>
          <p:spPr>
            <a:xfrm rot="16200000" flipV="1">
              <a:off x="5807133" y="2318357"/>
              <a:ext cx="408910" cy="135975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rgbClr val="000000"/>
              </a:solidFill>
              <a:prstDash val="soli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/>
            <p:nvPr/>
          </p:nvCxnSpPr>
          <p:spPr>
            <a:xfrm rot="16200000" flipV="1">
              <a:off x="4783986" y="2312792"/>
              <a:ext cx="408910" cy="135975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rgbClr val="000000"/>
              </a:solidFill>
              <a:prstDash val="soli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/>
            <p:nvPr/>
          </p:nvCxnSpPr>
          <p:spPr>
            <a:xfrm rot="16200000" flipV="1">
              <a:off x="4936386" y="2318357"/>
              <a:ext cx="408910" cy="135975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rgbClr val="000000"/>
              </a:solidFill>
              <a:prstDash val="soli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/>
            <p:nvPr/>
          </p:nvCxnSpPr>
          <p:spPr>
            <a:xfrm rot="16200000" flipV="1">
              <a:off x="5061557" y="2312792"/>
              <a:ext cx="408910" cy="135975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rgbClr val="000000"/>
              </a:solidFill>
              <a:prstDash val="soli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/>
            <p:nvPr/>
          </p:nvCxnSpPr>
          <p:spPr>
            <a:xfrm rot="16200000" flipV="1">
              <a:off x="5213957" y="2318357"/>
              <a:ext cx="408910" cy="135975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rgbClr val="000000"/>
              </a:solidFill>
              <a:prstDash val="soli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834235" y="671978"/>
            <a:ext cx="3910370" cy="1275203"/>
            <a:chOff x="5777174" y="1047399"/>
            <a:chExt cx="2711144" cy="1156841"/>
          </a:xfrm>
        </p:grpSpPr>
        <p:pic>
          <p:nvPicPr>
            <p:cNvPr id="25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7174" y="1047399"/>
              <a:ext cx="1546293" cy="1156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6915767" y="1504599"/>
              <a:ext cx="157255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8871" indent="-188871" defTabSz="503657" eaLnBrk="0">
                <a:lnSpc>
                  <a:spcPct val="100000"/>
                </a:lnSpc>
                <a:buClr>
                  <a:srgbClr val="080808"/>
                </a:buClr>
                <a:buFont typeface="Arial"/>
                <a:buChar char="•"/>
              </a:pPr>
              <a:r>
                <a:rPr lang="en-US" altLang="zh-CN" sz="1100" dirty="0">
                  <a:solidFill>
                    <a:srgbClr val="000000"/>
                  </a:solidFill>
                  <a:latin typeface="Ariel" charset="0"/>
                </a:rPr>
                <a:t>Thermal Grids: 50x50</a:t>
              </a:r>
            </a:p>
            <a:p>
              <a:pPr marL="188871" indent="-188871" defTabSz="503657" eaLnBrk="0">
                <a:lnSpc>
                  <a:spcPct val="100000"/>
                </a:lnSpc>
                <a:buClr>
                  <a:srgbClr val="080808"/>
                </a:buClr>
                <a:buFont typeface="Arial"/>
                <a:buChar char="•"/>
              </a:pPr>
              <a:r>
                <a:rPr lang="en-US" altLang="zh-CN" sz="1100" dirty="0">
                  <a:solidFill>
                    <a:srgbClr val="000000"/>
                  </a:solidFill>
                  <a:latin typeface="Ariel" charset="0"/>
                </a:rPr>
                <a:t>Sampling Period: 1us</a:t>
              </a:r>
            </a:p>
            <a:p>
              <a:pPr marL="188871" indent="-188871" defTabSz="503657" eaLnBrk="0">
                <a:lnSpc>
                  <a:spcPct val="100000"/>
                </a:lnSpc>
                <a:buClr>
                  <a:srgbClr val="080808"/>
                </a:buClr>
                <a:buFont typeface="Arial"/>
                <a:buChar char="•"/>
              </a:pPr>
              <a:r>
                <a:rPr lang="en-US" altLang="zh-CN" sz="1100" dirty="0">
                  <a:solidFill>
                    <a:srgbClr val="000000"/>
                  </a:solidFill>
                  <a:latin typeface="Ariel" charset="0"/>
                </a:rPr>
                <a:t>Steady-State Analysis</a:t>
              </a:r>
            </a:p>
          </p:txBody>
        </p:sp>
      </p:grp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3" y="2020132"/>
            <a:ext cx="1946577" cy="1821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TextBox 17"/>
          <p:cNvSpPr txBox="1"/>
          <p:nvPr/>
        </p:nvSpPr>
        <p:spPr>
          <a:xfrm>
            <a:off x="431216" y="1745267"/>
            <a:ext cx="1804292" cy="271413"/>
          </a:xfrm>
          <a:prstGeom prst="rect">
            <a:avLst/>
          </a:prstGeom>
          <a:noFill/>
        </p:spPr>
        <p:txBody>
          <a:bodyPr wrap="square" lIns="100728" tIns="50366" rIns="100728" bIns="50366" rtlCol="0">
            <a:spAutoFit/>
          </a:bodyPr>
          <a:lstStyle>
            <a:defPPr>
              <a:defRPr lang="en-GB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ahoma" charset="0"/>
              <a:defRPr sz="1200" kern="1200">
                <a:solidFill>
                  <a:schemeClr val="tx1"/>
                </a:solidFill>
                <a:latin typeface="Ariel" charset="0"/>
                <a:ea typeface="+mn-ea"/>
                <a:cs typeface="+mn-cs"/>
              </a:defRPr>
            </a:lvl1pPr>
            <a:lvl2pPr marL="4572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ahoma" charset="0"/>
              <a:defRPr sz="1200" kern="1200">
                <a:solidFill>
                  <a:schemeClr val="tx1"/>
                </a:solidFill>
                <a:latin typeface="Ariel" charset="0"/>
                <a:ea typeface="+mn-ea"/>
                <a:cs typeface="+mn-cs"/>
              </a:defRPr>
            </a:lvl2pPr>
            <a:lvl3pPr marL="9144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ahoma" charset="0"/>
              <a:defRPr sz="1200" kern="1200">
                <a:solidFill>
                  <a:schemeClr val="tx1"/>
                </a:solidFill>
                <a:latin typeface="Ariel" charset="0"/>
                <a:ea typeface="+mn-ea"/>
                <a:cs typeface="+mn-cs"/>
              </a:defRPr>
            </a:lvl3pPr>
            <a:lvl4pPr marL="1371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ahoma" charset="0"/>
              <a:defRPr sz="1200" kern="1200">
                <a:solidFill>
                  <a:schemeClr val="tx1"/>
                </a:solidFill>
                <a:latin typeface="Ariel" charset="0"/>
                <a:ea typeface="+mn-ea"/>
                <a:cs typeface="+mn-cs"/>
              </a:defRPr>
            </a:lvl4pPr>
            <a:lvl5pPr marL="18288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ahoma" charset="0"/>
              <a:defRPr sz="1200" kern="1200">
                <a:solidFill>
                  <a:schemeClr val="tx1"/>
                </a:solidFill>
                <a:latin typeface="Arie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e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e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e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el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1100" i="1" dirty="0">
                <a:solidFill>
                  <a:srgbClr val="000000"/>
                </a:solidFill>
                <a:latin typeface="X-Files" pitchFamily="34" charset="0"/>
              </a:rPr>
              <a:t>2.1mm x 2.1mm</a:t>
            </a:r>
            <a:endParaRPr lang="zh-CN" altLang="en-US" sz="1100" i="1" dirty="0">
              <a:solidFill>
                <a:srgbClr val="000000"/>
              </a:solidFill>
              <a:latin typeface="X-Files" pitchFamily="34" charset="0"/>
            </a:endParaRPr>
          </a:p>
        </p:txBody>
      </p:sp>
      <p:sp>
        <p:nvSpPr>
          <p:cNvPr id="122" name="TextBox 17"/>
          <p:cNvSpPr txBox="1"/>
          <p:nvPr/>
        </p:nvSpPr>
        <p:spPr>
          <a:xfrm>
            <a:off x="2882456" y="3509975"/>
            <a:ext cx="1804292" cy="271413"/>
          </a:xfrm>
          <a:prstGeom prst="rect">
            <a:avLst/>
          </a:prstGeom>
          <a:noFill/>
        </p:spPr>
        <p:txBody>
          <a:bodyPr wrap="square" lIns="100728" tIns="50366" rIns="100728" bIns="50366" rtlCol="0">
            <a:spAutoFit/>
          </a:bodyPr>
          <a:lstStyle>
            <a:defPPr>
              <a:defRPr lang="en-GB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ahoma" charset="0"/>
              <a:defRPr sz="1200" kern="1200">
                <a:solidFill>
                  <a:schemeClr val="tx1"/>
                </a:solidFill>
                <a:latin typeface="Ariel" charset="0"/>
                <a:ea typeface="+mn-ea"/>
                <a:cs typeface="+mn-cs"/>
              </a:defRPr>
            </a:lvl1pPr>
            <a:lvl2pPr marL="4572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ahoma" charset="0"/>
              <a:defRPr sz="1200" kern="1200">
                <a:solidFill>
                  <a:schemeClr val="tx1"/>
                </a:solidFill>
                <a:latin typeface="Ariel" charset="0"/>
                <a:ea typeface="+mn-ea"/>
                <a:cs typeface="+mn-cs"/>
              </a:defRPr>
            </a:lvl2pPr>
            <a:lvl3pPr marL="9144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ahoma" charset="0"/>
              <a:defRPr sz="1200" kern="1200">
                <a:solidFill>
                  <a:schemeClr val="tx1"/>
                </a:solidFill>
                <a:latin typeface="Ariel" charset="0"/>
                <a:ea typeface="+mn-ea"/>
                <a:cs typeface="+mn-cs"/>
              </a:defRPr>
            </a:lvl3pPr>
            <a:lvl4pPr marL="1371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ahoma" charset="0"/>
              <a:defRPr sz="1200" kern="1200">
                <a:solidFill>
                  <a:schemeClr val="tx1"/>
                </a:solidFill>
                <a:latin typeface="Ariel" charset="0"/>
                <a:ea typeface="+mn-ea"/>
                <a:cs typeface="+mn-cs"/>
              </a:defRPr>
            </a:lvl4pPr>
            <a:lvl5pPr marL="18288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ahoma" charset="0"/>
              <a:defRPr sz="1200" kern="1200">
                <a:solidFill>
                  <a:schemeClr val="tx1"/>
                </a:solidFill>
                <a:latin typeface="Arie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e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e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e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el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1100" i="1" dirty="0">
                <a:solidFill>
                  <a:srgbClr val="000000"/>
                </a:solidFill>
                <a:latin typeface="X-Files" pitchFamily="34" charset="0"/>
              </a:rPr>
              <a:t>8.4mm x 8.4mm</a:t>
            </a:r>
            <a:endParaRPr lang="zh-CN" altLang="en-US" sz="1100" i="1" dirty="0">
              <a:solidFill>
                <a:srgbClr val="000000"/>
              </a:solidFill>
              <a:latin typeface="X-Files" pitchFamily="34" charset="0"/>
            </a:endParaRPr>
          </a:p>
        </p:txBody>
      </p:sp>
      <p:cxnSp>
        <p:nvCxnSpPr>
          <p:cNvPr id="123" name="直接连接符 11"/>
          <p:cNvCxnSpPr/>
          <p:nvPr/>
        </p:nvCxnSpPr>
        <p:spPr>
          <a:xfrm flipH="1" flipV="1">
            <a:off x="1864932" y="2192327"/>
            <a:ext cx="1193720" cy="866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19"/>
          <p:cNvCxnSpPr/>
          <p:nvPr/>
        </p:nvCxnSpPr>
        <p:spPr>
          <a:xfrm flipH="1">
            <a:off x="1864931" y="3490611"/>
            <a:ext cx="1159256" cy="31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7"/>
          <p:cNvSpPr txBox="1"/>
          <p:nvPr/>
        </p:nvSpPr>
        <p:spPr>
          <a:xfrm>
            <a:off x="4828487" y="2664628"/>
            <a:ext cx="2774995" cy="339267"/>
          </a:xfrm>
          <a:prstGeom prst="rect">
            <a:avLst/>
          </a:prstGeom>
          <a:noFill/>
        </p:spPr>
        <p:txBody>
          <a:bodyPr wrap="square" lIns="100728" tIns="50366" rIns="100728" bIns="50366" rtlCol="0">
            <a:spAutoFit/>
          </a:bodyPr>
          <a:lstStyle>
            <a:defPPr>
              <a:defRPr lang="en-GB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ahoma" charset="0"/>
              <a:defRPr sz="1200" kern="1200">
                <a:solidFill>
                  <a:schemeClr val="tx1"/>
                </a:solidFill>
                <a:latin typeface="Ariel" charset="0"/>
                <a:ea typeface="+mn-ea"/>
                <a:cs typeface="+mn-cs"/>
              </a:defRPr>
            </a:lvl1pPr>
            <a:lvl2pPr marL="4572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ahoma" charset="0"/>
              <a:defRPr sz="1200" kern="1200">
                <a:solidFill>
                  <a:schemeClr val="tx1"/>
                </a:solidFill>
                <a:latin typeface="Ariel" charset="0"/>
                <a:ea typeface="+mn-ea"/>
                <a:cs typeface="+mn-cs"/>
              </a:defRPr>
            </a:lvl2pPr>
            <a:lvl3pPr marL="9144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ahoma" charset="0"/>
              <a:defRPr sz="1200" kern="1200">
                <a:solidFill>
                  <a:schemeClr val="tx1"/>
                </a:solidFill>
                <a:latin typeface="Ariel" charset="0"/>
                <a:ea typeface="+mn-ea"/>
                <a:cs typeface="+mn-cs"/>
              </a:defRPr>
            </a:lvl3pPr>
            <a:lvl4pPr marL="1371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ahoma" charset="0"/>
              <a:defRPr sz="1200" kern="1200">
                <a:solidFill>
                  <a:schemeClr val="tx1"/>
                </a:solidFill>
                <a:latin typeface="Ariel" charset="0"/>
                <a:ea typeface="+mn-ea"/>
                <a:cs typeface="+mn-cs"/>
              </a:defRPr>
            </a:lvl4pPr>
            <a:lvl5pPr marL="18288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ahoma" charset="0"/>
              <a:defRPr sz="1200" kern="1200">
                <a:solidFill>
                  <a:schemeClr val="tx1"/>
                </a:solidFill>
                <a:latin typeface="Arie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e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e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e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el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1500" i="1" dirty="0">
                <a:solidFill>
                  <a:srgbClr val="FF0000"/>
                </a:solidFill>
                <a:latin typeface="X-Files" pitchFamily="34" charset="0"/>
              </a:rPr>
              <a:t>16 symmetric cores</a:t>
            </a:r>
            <a:endParaRPr lang="zh-CN" altLang="en-US" sz="1500" i="1" dirty="0">
              <a:solidFill>
                <a:srgbClr val="FF0000"/>
              </a:solidFill>
              <a:latin typeface="X-Files" pitchFamily="34" charset="0"/>
            </a:endParaRPr>
          </a:p>
        </p:txBody>
      </p:sp>
      <p:sp>
        <p:nvSpPr>
          <p:cNvPr id="127" name="矩形 6"/>
          <p:cNvSpPr/>
          <p:nvPr/>
        </p:nvSpPr>
        <p:spPr>
          <a:xfrm>
            <a:off x="4788304" y="3890137"/>
            <a:ext cx="1804179" cy="1653624"/>
          </a:xfrm>
          <a:prstGeom prst="rect">
            <a:avLst/>
          </a:prstGeom>
          <a:solidFill>
            <a:srgbClr val="92D050"/>
          </a:solidFill>
          <a:ln/>
          <a:scene3d>
            <a:camera prst="isometricOffAxis1Top">
              <a:rot lat="17910000" lon="17892000" rev="3894000"/>
            </a:camera>
            <a:lightRig rig="threePt" dir="tl"/>
          </a:scene3d>
          <a:sp3d prstMaterial="dkEdge">
            <a:bevelT w="38100" h="2667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0728" tIns="50366" rIns="100728" bIns="50366" rtlCol="0" anchor="ctr"/>
          <a:lstStyle>
            <a:defPPr>
              <a:defRPr lang="en-GB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ahoma" charset="0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ahoma" charset="0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ahoma" charset="0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ahoma" charset="0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ahoma" charset="0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zh-CN" altLang="en-US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8" name="矩形 7"/>
          <p:cNvSpPr/>
          <p:nvPr/>
        </p:nvSpPr>
        <p:spPr>
          <a:xfrm>
            <a:off x="4798461" y="3569555"/>
            <a:ext cx="1804179" cy="1653624"/>
          </a:xfrm>
          <a:prstGeom prst="rect">
            <a:avLst/>
          </a:prstGeom>
          <a:solidFill>
            <a:srgbClr val="0070C0"/>
          </a:solidFill>
          <a:ln/>
          <a:scene3d>
            <a:camera prst="isometricOffAxis1Top">
              <a:rot lat="17908710" lon="17891508" rev="3893518"/>
            </a:camera>
            <a:lightRig rig="threePt" dir="tl"/>
          </a:scene3d>
          <a:sp3d prstMaterial="dkEdge">
            <a:bevelT w="38100" h="406400" prst="coolSlan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00728" tIns="50366" rIns="100728" bIns="50366" rtlCol="0" anchor="ctr"/>
          <a:lstStyle>
            <a:defPPr>
              <a:defRPr lang="en-GB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ahoma" charset="0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ahoma" charset="0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ahoma" charset="0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ahoma" charset="0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ahoma" charset="0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zh-CN" altLang="en-US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9" name="矩形 8"/>
          <p:cNvSpPr/>
          <p:nvPr/>
        </p:nvSpPr>
        <p:spPr>
          <a:xfrm>
            <a:off x="4808617" y="3386159"/>
            <a:ext cx="1804179" cy="1653624"/>
          </a:xfrm>
          <a:prstGeom prst="rect">
            <a:avLst/>
          </a:prstGeom>
          <a:solidFill>
            <a:srgbClr val="C00000"/>
          </a:solidFill>
          <a:ln/>
          <a:scene3d>
            <a:camera prst="isometricOffAxis1Top">
              <a:rot lat="17910000" lon="17892000" rev="3894000"/>
            </a:camera>
            <a:lightRig rig="threePt" dir="tl"/>
          </a:scene3d>
          <a:sp3d prstMaterial="dkEdge">
            <a:bevelT w="38100" h="2667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0728" tIns="50366" rIns="100728" bIns="50366" rtlCol="0" anchor="ctr"/>
          <a:lstStyle>
            <a:defPPr>
              <a:defRPr lang="en-GB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ahoma" charset="0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ahoma" charset="0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ahoma" charset="0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ahoma" charset="0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ahoma" charset="0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zh-CN" altLang="en-US">
              <a:solidFill>
                <a:srgbClr val="FFFFFF"/>
              </a:solidFill>
              <a:latin typeface="Tahoma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2822231" y="4608163"/>
            <a:ext cx="1585566" cy="579227"/>
            <a:chOff x="6943754" y="3912853"/>
            <a:chExt cx="1438246" cy="525464"/>
          </a:xfrm>
        </p:grpSpPr>
        <p:grpSp>
          <p:nvGrpSpPr>
            <p:cNvPr id="131" name="Group 130"/>
            <p:cNvGrpSpPr/>
            <p:nvPr/>
          </p:nvGrpSpPr>
          <p:grpSpPr>
            <a:xfrm>
              <a:off x="6943754" y="3926223"/>
              <a:ext cx="328668" cy="512094"/>
              <a:chOff x="9858069" y="4507748"/>
              <a:chExt cx="589280" cy="1093445"/>
            </a:xfrm>
          </p:grpSpPr>
          <p:sp>
            <p:nvSpPr>
              <p:cNvPr id="135" name="矩形 9"/>
              <p:cNvSpPr/>
              <p:nvPr/>
            </p:nvSpPr>
            <p:spPr>
              <a:xfrm>
                <a:off x="9858069" y="5255753"/>
                <a:ext cx="589280" cy="345440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GB"/>
                </a:defPPr>
                <a:lvl1pPr algn="ctr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80808"/>
                  </a:buClr>
                  <a:buSzPct val="100000"/>
                  <a:buFont typeface="Tahoma" charset="0"/>
                  <a:defRPr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80808"/>
                  </a:buClr>
                  <a:buSzPct val="100000"/>
                  <a:buFont typeface="Tahoma" charset="0"/>
                  <a:defRPr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80808"/>
                  </a:buClr>
                  <a:buSzPct val="100000"/>
                  <a:buFont typeface="Tahoma" charset="0"/>
                  <a:defRPr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80808"/>
                  </a:buClr>
                  <a:buSzPct val="100000"/>
                  <a:buFont typeface="Tahoma" charset="0"/>
                  <a:defRPr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80808"/>
                  </a:buClr>
                  <a:buSzPct val="100000"/>
                  <a:buFont typeface="Tahoma" charset="0"/>
                  <a:defRPr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 dirty="0">
                  <a:solidFill>
                    <a:srgbClr val="FFFFFF"/>
                  </a:solidFill>
                  <a:latin typeface="Tahoma"/>
                </a:endParaRPr>
              </a:p>
            </p:txBody>
          </p:sp>
          <p:sp>
            <p:nvSpPr>
              <p:cNvPr id="136" name="矩形 10"/>
              <p:cNvSpPr/>
              <p:nvPr/>
            </p:nvSpPr>
            <p:spPr>
              <a:xfrm>
                <a:off x="9858069" y="4885408"/>
                <a:ext cx="589280" cy="3454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GB"/>
                </a:defPPr>
                <a:lvl1pPr algn="ctr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80808"/>
                  </a:buClr>
                  <a:buSzPct val="100000"/>
                  <a:buFont typeface="Tahoma" charset="0"/>
                  <a:defRPr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80808"/>
                  </a:buClr>
                  <a:buSzPct val="100000"/>
                  <a:buFont typeface="Tahoma" charset="0"/>
                  <a:defRPr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80808"/>
                  </a:buClr>
                  <a:buSzPct val="100000"/>
                  <a:buFont typeface="Tahoma" charset="0"/>
                  <a:defRPr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80808"/>
                  </a:buClr>
                  <a:buSzPct val="100000"/>
                  <a:buFont typeface="Tahoma" charset="0"/>
                  <a:defRPr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80808"/>
                  </a:buClr>
                  <a:buSzPct val="100000"/>
                  <a:buFont typeface="Tahoma" charset="0"/>
                  <a:defRPr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 dirty="0">
                  <a:solidFill>
                    <a:srgbClr val="FFFFFF"/>
                  </a:solidFill>
                  <a:latin typeface="Tahoma"/>
                </a:endParaRPr>
              </a:p>
            </p:txBody>
          </p:sp>
          <p:sp>
            <p:nvSpPr>
              <p:cNvPr id="137" name="矩形 11"/>
              <p:cNvSpPr/>
              <p:nvPr/>
            </p:nvSpPr>
            <p:spPr>
              <a:xfrm>
                <a:off x="9858069" y="4507748"/>
                <a:ext cx="589280" cy="34544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GB"/>
                </a:defPPr>
                <a:lvl1pPr algn="ctr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80808"/>
                  </a:buClr>
                  <a:buSzPct val="100000"/>
                  <a:buFont typeface="Tahoma" charset="0"/>
                  <a:defRPr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80808"/>
                  </a:buClr>
                  <a:buSzPct val="100000"/>
                  <a:buFont typeface="Tahoma" charset="0"/>
                  <a:defRPr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80808"/>
                  </a:buClr>
                  <a:buSzPct val="100000"/>
                  <a:buFont typeface="Tahoma" charset="0"/>
                  <a:defRPr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80808"/>
                  </a:buClr>
                  <a:buSzPct val="100000"/>
                  <a:buFont typeface="Tahoma" charset="0"/>
                  <a:defRPr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80808"/>
                  </a:buClr>
                  <a:buSzPct val="100000"/>
                  <a:buFont typeface="Tahoma" charset="0"/>
                  <a:defRPr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 dirty="0">
                  <a:solidFill>
                    <a:srgbClr val="FFFFFF"/>
                  </a:solidFill>
                  <a:latin typeface="Tahoma"/>
                </a:endParaRPr>
              </a:p>
            </p:txBody>
          </p:sp>
        </p:grpSp>
        <p:sp>
          <p:nvSpPr>
            <p:cNvPr id="132" name="TextBox 17"/>
            <p:cNvSpPr txBox="1"/>
            <p:nvPr/>
          </p:nvSpPr>
          <p:spPr>
            <a:xfrm>
              <a:off x="7299087" y="3912853"/>
              <a:ext cx="6818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GB"/>
              </a:defPPr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80808"/>
                </a:buClr>
                <a:buSzPct val="100000"/>
                <a:buFont typeface="Tahoma" charset="0"/>
                <a:defRPr sz="1200" kern="1200">
                  <a:solidFill>
                    <a:schemeClr val="tx1"/>
                  </a:solidFill>
                  <a:latin typeface="Ariel" charset="0"/>
                  <a:ea typeface="+mn-ea"/>
                  <a:cs typeface="+mn-cs"/>
                </a:defRPr>
              </a:lvl1pPr>
              <a:lvl2pPr marL="457200"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80808"/>
                </a:buClr>
                <a:buSzPct val="100000"/>
                <a:buFont typeface="Tahoma" charset="0"/>
                <a:defRPr sz="1200" kern="1200">
                  <a:solidFill>
                    <a:schemeClr val="tx1"/>
                  </a:solidFill>
                  <a:latin typeface="Ariel" charset="0"/>
                  <a:ea typeface="+mn-ea"/>
                  <a:cs typeface="+mn-cs"/>
                </a:defRPr>
              </a:lvl2pPr>
              <a:lvl3pPr marL="914400"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80808"/>
                </a:buClr>
                <a:buSzPct val="100000"/>
                <a:buFont typeface="Tahoma" charset="0"/>
                <a:defRPr sz="1200" kern="1200">
                  <a:solidFill>
                    <a:schemeClr val="tx1"/>
                  </a:solidFill>
                  <a:latin typeface="Ariel" charset="0"/>
                  <a:ea typeface="+mn-ea"/>
                  <a:cs typeface="+mn-cs"/>
                </a:defRPr>
              </a:lvl3pPr>
              <a:lvl4pPr marL="1371600"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80808"/>
                </a:buClr>
                <a:buSzPct val="100000"/>
                <a:buFont typeface="Tahoma" charset="0"/>
                <a:defRPr sz="1200" kern="1200">
                  <a:solidFill>
                    <a:schemeClr val="tx1"/>
                  </a:solidFill>
                  <a:latin typeface="Ariel" charset="0"/>
                  <a:ea typeface="+mn-ea"/>
                  <a:cs typeface="+mn-cs"/>
                </a:defRPr>
              </a:lvl4pPr>
              <a:lvl5pPr marL="1828800"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80808"/>
                </a:buClr>
                <a:buSzPct val="100000"/>
                <a:buFont typeface="Tahoma" charset="0"/>
                <a:defRPr sz="1200" kern="1200">
                  <a:solidFill>
                    <a:schemeClr val="tx1"/>
                  </a:solidFill>
                  <a:latin typeface="Arie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e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e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e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el" charset="0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zh-CN" sz="900" i="1" dirty="0">
                  <a:solidFill>
                    <a:srgbClr val="000000"/>
                  </a:solidFill>
                  <a:latin typeface="X-Files" pitchFamily="34" charset="0"/>
                </a:rPr>
                <a:t>CORE DIE</a:t>
              </a:r>
              <a:endParaRPr lang="zh-CN" altLang="en-US" sz="900" i="1" dirty="0">
                <a:solidFill>
                  <a:srgbClr val="000000"/>
                </a:solidFill>
                <a:latin typeface="X-Files" pitchFamily="34" charset="0"/>
              </a:endParaRPr>
            </a:p>
          </p:txBody>
        </p:sp>
        <p:sp>
          <p:nvSpPr>
            <p:cNvPr id="133" name="TextBox 17"/>
            <p:cNvSpPr txBox="1"/>
            <p:nvPr/>
          </p:nvSpPr>
          <p:spPr>
            <a:xfrm>
              <a:off x="7319138" y="4065253"/>
              <a:ext cx="10628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GB"/>
              </a:defPPr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80808"/>
                </a:buClr>
                <a:buSzPct val="100000"/>
                <a:buFont typeface="Tahoma" charset="0"/>
                <a:defRPr sz="1200" kern="1200">
                  <a:solidFill>
                    <a:schemeClr val="tx1"/>
                  </a:solidFill>
                  <a:latin typeface="Ariel" charset="0"/>
                  <a:ea typeface="+mn-ea"/>
                  <a:cs typeface="+mn-cs"/>
                </a:defRPr>
              </a:lvl1pPr>
              <a:lvl2pPr marL="457200"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80808"/>
                </a:buClr>
                <a:buSzPct val="100000"/>
                <a:buFont typeface="Tahoma" charset="0"/>
                <a:defRPr sz="1200" kern="1200">
                  <a:solidFill>
                    <a:schemeClr val="tx1"/>
                  </a:solidFill>
                  <a:latin typeface="Ariel" charset="0"/>
                  <a:ea typeface="+mn-ea"/>
                  <a:cs typeface="+mn-cs"/>
                </a:defRPr>
              </a:lvl2pPr>
              <a:lvl3pPr marL="914400"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80808"/>
                </a:buClr>
                <a:buSzPct val="100000"/>
                <a:buFont typeface="Tahoma" charset="0"/>
                <a:defRPr sz="1200" kern="1200">
                  <a:solidFill>
                    <a:schemeClr val="tx1"/>
                  </a:solidFill>
                  <a:latin typeface="Ariel" charset="0"/>
                  <a:ea typeface="+mn-ea"/>
                  <a:cs typeface="+mn-cs"/>
                </a:defRPr>
              </a:lvl3pPr>
              <a:lvl4pPr marL="1371600"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80808"/>
                </a:buClr>
                <a:buSzPct val="100000"/>
                <a:buFont typeface="Tahoma" charset="0"/>
                <a:defRPr sz="1200" kern="1200">
                  <a:solidFill>
                    <a:schemeClr val="tx1"/>
                  </a:solidFill>
                  <a:latin typeface="Ariel" charset="0"/>
                  <a:ea typeface="+mn-ea"/>
                  <a:cs typeface="+mn-cs"/>
                </a:defRPr>
              </a:lvl4pPr>
              <a:lvl5pPr marL="1828800"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80808"/>
                </a:buClr>
                <a:buSzPct val="100000"/>
                <a:buFont typeface="Tahoma" charset="0"/>
                <a:defRPr sz="1200" kern="1200">
                  <a:solidFill>
                    <a:schemeClr val="tx1"/>
                  </a:solidFill>
                  <a:latin typeface="Arie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e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e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e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el" charset="0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zh-CN" sz="900" i="1" dirty="0">
                  <a:solidFill>
                    <a:srgbClr val="000000"/>
                  </a:solidFill>
                  <a:latin typeface="X-Files" pitchFamily="34" charset="0"/>
                </a:rPr>
                <a:t>MICROFLUIDICS</a:t>
              </a:r>
              <a:endParaRPr lang="zh-CN" altLang="en-US" sz="900" i="1" dirty="0">
                <a:solidFill>
                  <a:srgbClr val="000000"/>
                </a:solidFill>
                <a:latin typeface="X-Files" pitchFamily="34" charset="0"/>
              </a:endParaRPr>
            </a:p>
          </p:txBody>
        </p:sp>
        <p:sp>
          <p:nvSpPr>
            <p:cNvPr id="134" name="TextBox 17"/>
            <p:cNvSpPr txBox="1"/>
            <p:nvPr/>
          </p:nvSpPr>
          <p:spPr>
            <a:xfrm>
              <a:off x="7315200" y="4217653"/>
              <a:ext cx="10628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GB"/>
              </a:defPPr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80808"/>
                </a:buClr>
                <a:buSzPct val="100000"/>
                <a:buFont typeface="Tahoma" charset="0"/>
                <a:defRPr sz="1200" kern="1200">
                  <a:solidFill>
                    <a:schemeClr val="tx1"/>
                  </a:solidFill>
                  <a:latin typeface="Ariel" charset="0"/>
                  <a:ea typeface="+mn-ea"/>
                  <a:cs typeface="+mn-cs"/>
                </a:defRPr>
              </a:lvl1pPr>
              <a:lvl2pPr marL="457200"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80808"/>
                </a:buClr>
                <a:buSzPct val="100000"/>
                <a:buFont typeface="Tahoma" charset="0"/>
                <a:defRPr sz="1200" kern="1200">
                  <a:solidFill>
                    <a:schemeClr val="tx1"/>
                  </a:solidFill>
                  <a:latin typeface="Ariel" charset="0"/>
                  <a:ea typeface="+mn-ea"/>
                  <a:cs typeface="+mn-cs"/>
                </a:defRPr>
              </a:lvl2pPr>
              <a:lvl3pPr marL="914400"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80808"/>
                </a:buClr>
                <a:buSzPct val="100000"/>
                <a:buFont typeface="Tahoma" charset="0"/>
                <a:defRPr sz="1200" kern="1200">
                  <a:solidFill>
                    <a:schemeClr val="tx1"/>
                  </a:solidFill>
                  <a:latin typeface="Ariel" charset="0"/>
                  <a:ea typeface="+mn-ea"/>
                  <a:cs typeface="+mn-cs"/>
                </a:defRPr>
              </a:lvl3pPr>
              <a:lvl4pPr marL="1371600"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80808"/>
                </a:buClr>
                <a:buSzPct val="100000"/>
                <a:buFont typeface="Tahoma" charset="0"/>
                <a:defRPr sz="1200" kern="1200">
                  <a:solidFill>
                    <a:schemeClr val="tx1"/>
                  </a:solidFill>
                  <a:latin typeface="Ariel" charset="0"/>
                  <a:ea typeface="+mn-ea"/>
                  <a:cs typeface="+mn-cs"/>
                </a:defRPr>
              </a:lvl4pPr>
              <a:lvl5pPr marL="1828800"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80808"/>
                </a:buClr>
                <a:buSzPct val="100000"/>
                <a:buFont typeface="Tahoma" charset="0"/>
                <a:defRPr sz="1200" kern="1200">
                  <a:solidFill>
                    <a:schemeClr val="tx1"/>
                  </a:solidFill>
                  <a:latin typeface="Arie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e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e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e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200" kern="1200">
                  <a:solidFill>
                    <a:schemeClr val="tx1"/>
                  </a:solidFill>
                  <a:latin typeface="Ariel" charset="0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zh-CN" sz="900" i="1" dirty="0">
                  <a:solidFill>
                    <a:srgbClr val="000000"/>
                  </a:solidFill>
                  <a:latin typeface="X-Files" pitchFamily="34" charset="0"/>
                </a:rPr>
                <a:t>SRAM</a:t>
              </a:r>
              <a:endParaRPr lang="zh-CN" altLang="en-US" sz="900" i="1" dirty="0">
                <a:solidFill>
                  <a:srgbClr val="000000"/>
                </a:solidFill>
                <a:latin typeface="X-Files" pitchFamily="34" charset="0"/>
              </a:endParaRPr>
            </a:p>
          </p:txBody>
        </p:sp>
      </p:grpSp>
      <p:graphicFrame>
        <p:nvGraphicFramePr>
          <p:cNvPr id="14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112542"/>
              </p:ext>
            </p:extLst>
          </p:nvPr>
        </p:nvGraphicFramePr>
        <p:xfrm>
          <a:off x="1680106" y="5428573"/>
          <a:ext cx="7224448" cy="1715953"/>
        </p:xfrm>
        <a:graphic>
          <a:graphicData uri="http://schemas.openxmlformats.org/drawingml/2006/table">
            <a:tbl>
              <a:tblPr firstRow="1" bandRow="1"/>
              <a:tblGrid>
                <a:gridCol w="3441622"/>
                <a:gridCol w="1275776"/>
                <a:gridCol w="1275775"/>
                <a:gridCol w="1231275"/>
              </a:tblGrid>
              <a:tr h="4199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000" b="0" dirty="0" smtClean="0">
                          <a:solidFill>
                            <a:srgbClr val="800000"/>
                          </a:solidFill>
                        </a:rPr>
                        <a:t>Coolant</a:t>
                      </a:r>
                      <a:r>
                        <a:rPr lang="en-US" altLang="zh-CN" sz="2000" b="0" dirty="0" smtClean="0"/>
                        <a:t>/Configuration</a:t>
                      </a:r>
                      <a:r>
                        <a:rPr lang="en-US" altLang="zh-CN" sz="2000" b="0" baseline="0" dirty="0" smtClean="0"/>
                        <a:t> </a:t>
                      </a:r>
                      <a:endParaRPr lang="zh-CN" altLang="en-US" sz="2000" b="0" dirty="0"/>
                    </a:p>
                  </a:txBody>
                  <a:tcPr marL="100806" marR="100806" marT="50398" marB="50398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B07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000" dirty="0" smtClean="0"/>
                        <a:t>A</a:t>
                      </a:r>
                      <a:endParaRPr lang="zh-CN" altLang="en-US" sz="2000" dirty="0"/>
                    </a:p>
                  </a:txBody>
                  <a:tcPr marL="100806" marR="100806" marT="50398" marB="50398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000" dirty="0" smtClean="0"/>
                        <a:t>B</a:t>
                      </a:r>
                      <a:endParaRPr lang="zh-CN" altLang="en-US" sz="2000" dirty="0"/>
                    </a:p>
                  </a:txBody>
                  <a:tcPr marL="100806" marR="100806" marT="50398" marB="50398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000" dirty="0" smtClean="0"/>
                        <a:t>C</a:t>
                      </a:r>
                      <a:endParaRPr lang="zh-CN" altLang="en-US" sz="2000" dirty="0"/>
                    </a:p>
                  </a:txBody>
                  <a:tcPr marL="100806" marR="100806" marT="50398" marB="50398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</a:tr>
              <a:tr h="4055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000" dirty="0" smtClean="0">
                          <a:solidFill>
                            <a:srgbClr val="800000"/>
                          </a:solidFill>
                        </a:rPr>
                        <a:t>Flow</a:t>
                      </a:r>
                      <a:r>
                        <a:rPr lang="en-US" altLang="zh-CN" sz="2000" baseline="0" dirty="0" smtClean="0">
                          <a:solidFill>
                            <a:srgbClr val="800000"/>
                          </a:solidFill>
                        </a:rPr>
                        <a:t> rate (ml/min)</a:t>
                      </a:r>
                      <a:endParaRPr lang="zh-CN" altLang="en-US" sz="2000" dirty="0">
                        <a:solidFill>
                          <a:srgbClr val="800000"/>
                        </a:solidFill>
                      </a:endParaRPr>
                    </a:p>
                  </a:txBody>
                  <a:tcPr marL="100806" marR="100806" marT="50398" marB="50398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000" dirty="0" smtClean="0"/>
                        <a:t>7</a:t>
                      </a:r>
                      <a:endParaRPr lang="zh-CN" altLang="en-US" sz="2000" dirty="0"/>
                    </a:p>
                  </a:txBody>
                  <a:tcPr marL="100806" marR="100806" marT="50398" marB="50398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000" dirty="0" smtClean="0"/>
                        <a:t>42</a:t>
                      </a:r>
                      <a:endParaRPr lang="zh-CN" altLang="en-US" sz="2000" dirty="0"/>
                    </a:p>
                  </a:txBody>
                  <a:tcPr marL="100806" marR="100806" marT="50398" marB="50398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000" dirty="0" smtClean="0"/>
                        <a:t>84</a:t>
                      </a:r>
                      <a:endParaRPr lang="zh-CN" altLang="en-US" sz="2000" dirty="0"/>
                    </a:p>
                  </a:txBody>
                  <a:tcPr marL="100806" marR="100806" marT="50398" marB="50398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</a:tr>
              <a:tr h="4055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800000"/>
                          </a:solidFill>
                        </a:rPr>
                        <a:t>Top</a:t>
                      </a:r>
                      <a:r>
                        <a:rPr lang="en-US" altLang="zh-CN" sz="2000" baseline="0" dirty="0" smtClean="0">
                          <a:solidFill>
                            <a:srgbClr val="800000"/>
                          </a:solidFill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rgbClr val="800000"/>
                          </a:solidFill>
                        </a:rPr>
                        <a:t>Heat</a:t>
                      </a:r>
                      <a:r>
                        <a:rPr lang="en-US" altLang="zh-CN" sz="2000" baseline="0" dirty="0" smtClean="0">
                          <a:solidFill>
                            <a:srgbClr val="800000"/>
                          </a:solidFill>
                        </a:rPr>
                        <a:t> </a:t>
                      </a:r>
                      <a:r>
                        <a:rPr lang="en-US" altLang="zh-CN" sz="2000" baseline="0" dirty="0" err="1" smtClean="0">
                          <a:solidFill>
                            <a:srgbClr val="800000"/>
                          </a:solidFill>
                        </a:rPr>
                        <a:t>Coeff</a:t>
                      </a:r>
                      <a:r>
                        <a:rPr lang="en-US" altLang="zh-CN" sz="2000" baseline="0" dirty="0" smtClean="0">
                          <a:solidFill>
                            <a:srgbClr val="800000"/>
                          </a:solidFill>
                        </a:rPr>
                        <a:t> (W/um</a:t>
                      </a:r>
                      <a:r>
                        <a:rPr lang="en-US" altLang="zh-CN" sz="2000" baseline="30000" dirty="0" smtClean="0">
                          <a:solidFill>
                            <a:srgbClr val="800000"/>
                          </a:solidFill>
                        </a:rPr>
                        <a:t>2</a:t>
                      </a:r>
                      <a:r>
                        <a:rPr lang="en-US" altLang="zh-CN" sz="2000" baseline="0" dirty="0" smtClean="0">
                          <a:solidFill>
                            <a:srgbClr val="800000"/>
                          </a:solidFill>
                        </a:rPr>
                        <a:t>-K) </a:t>
                      </a:r>
                      <a:endParaRPr lang="zh-CN" altLang="en-US" sz="2000" dirty="0" smtClean="0">
                        <a:solidFill>
                          <a:srgbClr val="800000"/>
                        </a:solidFill>
                      </a:endParaRPr>
                    </a:p>
                  </a:txBody>
                  <a:tcPr marL="100806" marR="100806" marT="50398" marB="50398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000" dirty="0" smtClean="0"/>
                        <a:t>2.05e-8</a:t>
                      </a:r>
                      <a:endParaRPr lang="zh-CN" altLang="en-US" sz="2000" dirty="0"/>
                    </a:p>
                  </a:txBody>
                  <a:tcPr marL="100806" marR="100806" marT="50398" marB="50398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000" dirty="0" smtClean="0"/>
                        <a:t>5.71e-8</a:t>
                      </a:r>
                      <a:endParaRPr lang="zh-CN" altLang="en-US" sz="2000" dirty="0"/>
                    </a:p>
                  </a:txBody>
                  <a:tcPr marL="100806" marR="100806" marT="50398" marB="50398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000" dirty="0" smtClean="0"/>
                        <a:t>8.01e-8</a:t>
                      </a:r>
                      <a:endParaRPr lang="zh-CN" altLang="en-US" sz="2000" dirty="0"/>
                    </a:p>
                  </a:txBody>
                  <a:tcPr marL="100806" marR="100806" marT="50398" marB="50398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</a:tr>
              <a:tr h="4847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800000"/>
                          </a:solidFill>
                        </a:rPr>
                        <a:t>Bot.</a:t>
                      </a:r>
                      <a:r>
                        <a:rPr lang="en-US" altLang="zh-CN" sz="2000" baseline="0" dirty="0" smtClean="0">
                          <a:solidFill>
                            <a:srgbClr val="800000"/>
                          </a:solidFill>
                        </a:rPr>
                        <a:t> </a:t>
                      </a:r>
                      <a:r>
                        <a:rPr lang="en-US" altLang="zh-CN" sz="2000" dirty="0" smtClean="0">
                          <a:solidFill>
                            <a:srgbClr val="800000"/>
                          </a:solidFill>
                        </a:rPr>
                        <a:t>Heat</a:t>
                      </a:r>
                      <a:r>
                        <a:rPr lang="en-US" altLang="zh-CN" sz="2000" baseline="0" dirty="0" smtClean="0">
                          <a:solidFill>
                            <a:srgbClr val="800000"/>
                          </a:solidFill>
                        </a:rPr>
                        <a:t> </a:t>
                      </a:r>
                      <a:r>
                        <a:rPr lang="en-US" altLang="zh-CN" sz="2000" baseline="0" dirty="0" err="1" smtClean="0">
                          <a:solidFill>
                            <a:srgbClr val="800000"/>
                          </a:solidFill>
                        </a:rPr>
                        <a:t>Coeff</a:t>
                      </a:r>
                      <a:r>
                        <a:rPr lang="en-US" altLang="zh-CN" sz="2000" baseline="0" dirty="0" smtClean="0">
                          <a:solidFill>
                            <a:srgbClr val="800000"/>
                          </a:solidFill>
                        </a:rPr>
                        <a:t> (W/um</a:t>
                      </a:r>
                      <a:r>
                        <a:rPr lang="en-US" altLang="zh-CN" sz="2000" baseline="30000" dirty="0" smtClean="0">
                          <a:solidFill>
                            <a:srgbClr val="800000"/>
                          </a:solidFill>
                        </a:rPr>
                        <a:t>2</a:t>
                      </a:r>
                      <a:r>
                        <a:rPr lang="en-US" altLang="zh-CN" sz="2000" baseline="0" dirty="0" smtClean="0">
                          <a:solidFill>
                            <a:srgbClr val="800000"/>
                          </a:solidFill>
                        </a:rPr>
                        <a:t>-K) </a:t>
                      </a:r>
                      <a:endParaRPr lang="zh-CN" altLang="en-US" sz="2000" dirty="0" smtClean="0">
                        <a:solidFill>
                          <a:srgbClr val="800000"/>
                        </a:solidFill>
                      </a:endParaRPr>
                    </a:p>
                  </a:txBody>
                  <a:tcPr marL="100806" marR="100806" marT="50398" marB="50398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000" dirty="0" smtClean="0"/>
                        <a:t>1.69e-8</a:t>
                      </a:r>
                      <a:endParaRPr lang="zh-CN" altLang="en-US" sz="2000" dirty="0"/>
                    </a:p>
                  </a:txBody>
                  <a:tcPr marL="100806" marR="100806" marT="50398" marB="50398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000" dirty="0" smtClean="0"/>
                        <a:t>4.72e-8</a:t>
                      </a:r>
                      <a:endParaRPr lang="zh-CN" altLang="en-US" sz="2000" dirty="0"/>
                    </a:p>
                  </a:txBody>
                  <a:tcPr marL="100806" marR="100806" marT="50398" marB="50398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000" dirty="0" smtClean="0"/>
                        <a:t>6.63e-8</a:t>
                      </a:r>
                      <a:endParaRPr lang="zh-CN" altLang="en-US" sz="2000" dirty="0"/>
                    </a:p>
                  </a:txBody>
                  <a:tcPr marL="100806" marR="100806" marT="50398" marB="50398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138" name="图片 1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958" y="2015921"/>
            <a:ext cx="2436142" cy="2413799"/>
          </a:xfrm>
          <a:prstGeom prst="rect">
            <a:avLst/>
          </a:prstGeom>
        </p:spPr>
      </p:pic>
      <p:sp>
        <p:nvSpPr>
          <p:cNvPr id="144" name="矩形 143"/>
          <p:cNvSpPr/>
          <p:nvPr/>
        </p:nvSpPr>
        <p:spPr bwMode="auto">
          <a:xfrm>
            <a:off x="3069429" y="3079874"/>
            <a:ext cx="603749" cy="41074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lIns="100728" tIns="50366" rIns="100728" bIns="50366" rtlCol="0" anchor="ctr"/>
          <a:lstStyle/>
          <a:p>
            <a:pPr algn="ctr" defTabSz="503657" eaLnBrk="0">
              <a:lnSpc>
                <a:spcPct val="100000"/>
              </a:lnSpc>
              <a:buClr>
                <a:srgbClr val="080808"/>
              </a:buClr>
            </a:pPr>
            <a:endParaRPr lang="zh-CN" altLang="en-US" sz="1300">
              <a:solidFill>
                <a:srgbClr val="000000"/>
              </a:solidFill>
              <a:latin typeface="Ari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3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Flow Rate &amp; Workload on Energy Efficiency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48AC9-D4D1-4B89-8525-C06672C5DB03}" type="slidenum">
              <a:rPr lang="en-US" smtClean="0">
                <a:solidFill>
                  <a:srgbClr val="FFFFFF"/>
                </a:solidFill>
                <a:latin typeface="Tahoma"/>
              </a:rPr>
              <a:pPr/>
              <a:t>8</a:t>
            </a:fld>
            <a:endParaRPr lang="en-US" dirty="0">
              <a:solidFill>
                <a:srgbClr val="FFFFFF"/>
              </a:solidFill>
              <a:latin typeface="Tahoma"/>
            </a:endParaRPr>
          </a:p>
        </p:txBody>
      </p:sp>
      <p:graphicFrame>
        <p:nvGraphicFramePr>
          <p:cNvPr id="6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3999168"/>
              </p:ext>
            </p:extLst>
          </p:nvPr>
        </p:nvGraphicFramePr>
        <p:xfrm>
          <a:off x="252018" y="1343942"/>
          <a:ext cx="4956307" cy="2435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1179733"/>
              </p:ext>
            </p:extLst>
          </p:nvPr>
        </p:nvGraphicFramePr>
        <p:xfrm>
          <a:off x="456028" y="4093013"/>
          <a:ext cx="5088316" cy="2710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内容占位符 2"/>
          <p:cNvSpPr txBox="1">
            <a:spLocks/>
          </p:cNvSpPr>
          <p:nvPr/>
        </p:nvSpPr>
        <p:spPr>
          <a:xfrm>
            <a:off x="5460339" y="1888843"/>
            <a:ext cx="4620286" cy="4796544"/>
          </a:xfrm>
          <a:prstGeom prst="rect">
            <a:avLst/>
          </a:prstGeom>
        </p:spPr>
        <p:txBody>
          <a:bodyPr lIns="100728" tIns="50366" rIns="100728" bIns="50366">
            <a:normAutofit/>
          </a:bodyPr>
          <a:lstStyle>
            <a:lvl1pPr marL="173038" indent="-173038" algn="l" defTabSz="457200" rtl="0" eaLnBrk="0" fontAlgn="base" hangingPunct="0">
              <a:lnSpc>
                <a:spcPct val="98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charset="2"/>
              <a:buChar char=""/>
              <a:defRPr sz="2400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1pPr>
            <a:lvl2pPr marL="515938" indent="-173038" algn="l" defTabSz="457200" rtl="0" eaLnBrk="0" fontAlgn="base" hangingPunct="0">
              <a:lnSpc>
                <a:spcPct val="98000"/>
              </a:lnSpc>
              <a:spcBef>
                <a:spcPts val="500"/>
              </a:spcBef>
              <a:spcAft>
                <a:spcPct val="0"/>
              </a:spcAft>
              <a:buClr>
                <a:srgbClr val="002448"/>
              </a:buClr>
              <a:buSzPct val="65000"/>
              <a:buFont typeface="Wingdings" charset="2"/>
              <a:buChar char=""/>
              <a:defRPr sz="2000">
                <a:solidFill>
                  <a:srgbClr val="080808"/>
                </a:solidFill>
                <a:latin typeface="+mn-lt"/>
              </a:defRPr>
            </a:lvl2pPr>
            <a:lvl3pPr marL="858838" indent="-173038" algn="l" defTabSz="457200" rtl="0" eaLnBrk="0" fontAlgn="base" hangingPunct="0">
              <a:lnSpc>
                <a:spcPct val="98000"/>
              </a:lnSpc>
              <a:spcBef>
                <a:spcPts val="45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charset="2"/>
              <a:buChar char=""/>
              <a:defRPr>
                <a:solidFill>
                  <a:srgbClr val="080808"/>
                </a:solidFill>
                <a:latin typeface="+mn-lt"/>
              </a:defRPr>
            </a:lvl3pPr>
            <a:lvl4pPr marL="1201738" indent="-173038" algn="l" defTabSz="457200" rtl="0" eaLnBrk="0" fontAlgn="base" hangingPunct="0">
              <a:lnSpc>
                <a:spcPct val="98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charset="2"/>
              <a:buChar char=""/>
              <a:defRPr>
                <a:solidFill>
                  <a:srgbClr val="080808"/>
                </a:solidFill>
                <a:latin typeface="+mn-lt"/>
              </a:defRPr>
            </a:lvl4pPr>
            <a:lvl5pPr marL="1482725" indent="-165100" algn="l" defTabSz="457200" rtl="0" eaLnBrk="0" fontAlgn="base" hangingPunct="0">
              <a:lnSpc>
                <a:spcPct val="98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charset="2"/>
              <a:buChar char=""/>
              <a:defRPr>
                <a:solidFill>
                  <a:srgbClr val="080808"/>
                </a:solidFill>
                <a:latin typeface="+mn-lt"/>
              </a:defRPr>
            </a:lvl5pPr>
            <a:lvl6pPr marL="1939925" indent="-165100" algn="l" defTabSz="457200" rtl="0" eaLnBrk="0" fontAlgn="base" hangingPunct="0">
              <a:lnSpc>
                <a:spcPct val="98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charset="2"/>
              <a:buChar char=""/>
              <a:defRPr>
                <a:solidFill>
                  <a:srgbClr val="080808"/>
                </a:solidFill>
                <a:latin typeface="+mn-lt"/>
              </a:defRPr>
            </a:lvl6pPr>
            <a:lvl7pPr marL="2397125" indent="-165100" algn="l" defTabSz="457200" rtl="0" eaLnBrk="0" fontAlgn="base" hangingPunct="0">
              <a:lnSpc>
                <a:spcPct val="98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charset="2"/>
              <a:buChar char=""/>
              <a:defRPr>
                <a:solidFill>
                  <a:srgbClr val="080808"/>
                </a:solidFill>
                <a:latin typeface="+mn-lt"/>
              </a:defRPr>
            </a:lvl7pPr>
            <a:lvl8pPr marL="2854325" indent="-165100" algn="l" defTabSz="457200" rtl="0" eaLnBrk="0" fontAlgn="base" hangingPunct="0">
              <a:lnSpc>
                <a:spcPct val="98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charset="2"/>
              <a:buChar char=""/>
              <a:defRPr>
                <a:solidFill>
                  <a:srgbClr val="080808"/>
                </a:solidFill>
                <a:latin typeface="+mn-lt"/>
              </a:defRPr>
            </a:lvl8pPr>
            <a:lvl9pPr marL="3311525" indent="-165100" algn="l" defTabSz="457200" rtl="0" eaLnBrk="0" fontAlgn="base" hangingPunct="0">
              <a:lnSpc>
                <a:spcPct val="98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charset="2"/>
              <a:buChar char=""/>
              <a:defRPr>
                <a:solidFill>
                  <a:srgbClr val="080808"/>
                </a:solidFill>
                <a:latin typeface="+mn-lt"/>
              </a:defRPr>
            </a:lvl9pPr>
          </a:lstStyle>
          <a:p>
            <a:r>
              <a:rPr lang="en-US" altLang="zh-CN" dirty="0" smtClean="0">
                <a:latin typeface="Tahoma"/>
              </a:rPr>
              <a:t>Memory bound applications benefit more than computation bound applications</a:t>
            </a:r>
          </a:p>
          <a:p>
            <a:pPr>
              <a:spcBef>
                <a:spcPts val="2646"/>
              </a:spcBef>
            </a:pPr>
            <a:r>
              <a:rPr lang="en-US" altLang="zh-CN" dirty="0">
                <a:latin typeface="Tahoma"/>
              </a:rPr>
              <a:t>O</a:t>
            </a:r>
            <a:r>
              <a:rPr lang="en-US" altLang="zh-CN" dirty="0" smtClean="0">
                <a:latin typeface="Tahoma"/>
              </a:rPr>
              <a:t>verall energy improvement </a:t>
            </a:r>
          </a:p>
          <a:p>
            <a:pPr lvl="1"/>
            <a:r>
              <a:rPr lang="en-US" altLang="zh-CN" dirty="0" smtClean="0">
                <a:latin typeface="Tahoma"/>
              </a:rPr>
              <a:t>4.9%-17.1% over 12X increase in flow rate</a:t>
            </a:r>
          </a:p>
          <a:p>
            <a:pPr lvl="1"/>
            <a:r>
              <a:rPr lang="en-US" altLang="zh-CN" dirty="0" smtClean="0">
                <a:latin typeface="Tahoma"/>
              </a:rPr>
              <a:t>4.0%</a:t>
            </a:r>
            <a:r>
              <a:rPr lang="en-US" altLang="zh-CN" dirty="0">
                <a:latin typeface="Tahoma"/>
              </a:rPr>
              <a:t>-</a:t>
            </a:r>
            <a:r>
              <a:rPr lang="en-US" altLang="zh-CN" dirty="0" smtClean="0">
                <a:latin typeface="Tahoma"/>
              </a:rPr>
              <a:t>14.1</a:t>
            </a:r>
            <a:r>
              <a:rPr lang="en-US" altLang="zh-CN" dirty="0">
                <a:latin typeface="Tahoma"/>
              </a:rPr>
              <a:t>% over 6</a:t>
            </a:r>
            <a:r>
              <a:rPr lang="en-US" altLang="zh-CN" dirty="0" smtClean="0">
                <a:latin typeface="Tahoma"/>
              </a:rPr>
              <a:t>X </a:t>
            </a:r>
            <a:r>
              <a:rPr lang="en-US" altLang="zh-CN" dirty="0">
                <a:latin typeface="Tahoma"/>
              </a:rPr>
              <a:t>increase in flow </a:t>
            </a:r>
            <a:r>
              <a:rPr lang="en-US" altLang="zh-CN" dirty="0" smtClean="0">
                <a:latin typeface="Tahoma"/>
              </a:rPr>
              <a:t>rate</a:t>
            </a:r>
          </a:p>
          <a:p>
            <a:pPr>
              <a:spcBef>
                <a:spcPts val="2646"/>
              </a:spcBef>
            </a:pPr>
            <a:r>
              <a:rPr lang="en-US" altLang="zh-CN" dirty="0" smtClean="0">
                <a:latin typeface="Tahoma"/>
              </a:rPr>
              <a:t>Does not include pumping power</a:t>
            </a:r>
            <a:endParaRPr lang="en-US" altLang="zh-CN" dirty="0">
              <a:latin typeface="Tahoma"/>
            </a:endParaRPr>
          </a:p>
          <a:p>
            <a:endParaRPr lang="en-US" altLang="zh-CN" dirty="0" smtClean="0">
              <a:latin typeface="Tahoma"/>
            </a:endParaRPr>
          </a:p>
          <a:p>
            <a:endParaRPr lang="zh-CN" altLang="en-US" dirty="0"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1469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Stacked ICs Structure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B4459-A1BD-431F-96F5-B567F9D93236}" type="slidenum">
              <a:rPr lang="en-US" smtClean="0">
                <a:solidFill>
                  <a:srgbClr val="FFFFFF"/>
                </a:solidFill>
                <a:latin typeface="Tahoma"/>
              </a:rPr>
              <a:pPr/>
              <a:t>9</a:t>
            </a:fld>
            <a:endParaRPr lang="en-US" dirty="0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2015" y="1102950"/>
            <a:ext cx="3864240" cy="262068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755334" y="998638"/>
            <a:ext cx="3360208" cy="246368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 bwMode="auto">
          <a:xfrm>
            <a:off x="4398551" y="1847920"/>
            <a:ext cx="1092068" cy="587975"/>
          </a:xfrm>
          <a:prstGeom prst="rightArrow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lIns="100772" tIns="50387" rIns="100772" bIns="50387" rtlCol="0" anchor="ctr"/>
          <a:lstStyle/>
          <a:p>
            <a:pPr algn="ctr" defTabSz="503868" eaLnBrk="0">
              <a:lnSpc>
                <a:spcPct val="100000"/>
              </a:lnSpc>
              <a:buClr>
                <a:srgbClr val="080808"/>
              </a:buClr>
            </a:pPr>
            <a:endParaRPr lang="en-US" sz="1300">
              <a:solidFill>
                <a:srgbClr val="000000"/>
              </a:solidFill>
              <a:latin typeface="Arie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1052" y="3734097"/>
            <a:ext cx="4284266" cy="378757"/>
          </a:xfrm>
          <a:prstGeom prst="rect">
            <a:avLst/>
          </a:prstGeom>
          <a:noFill/>
        </p:spPr>
        <p:txBody>
          <a:bodyPr wrap="square" lIns="100772" tIns="50387" rIns="100772" bIns="50387" rtlCol="0">
            <a:spAutoFit/>
          </a:bodyPr>
          <a:lstStyle/>
          <a:p>
            <a:pPr algn="ctr" defTabSz="503868" eaLnBrk="0">
              <a:lnSpc>
                <a:spcPct val="100000"/>
              </a:lnSpc>
              <a:buClr>
                <a:srgbClr val="080808"/>
              </a:buClr>
            </a:pPr>
            <a:r>
              <a:rPr lang="en-US" dirty="0">
                <a:solidFill>
                  <a:srgbClr val="3333CC"/>
                </a:solidFill>
                <a:latin typeface="Ariel" charset="0"/>
              </a:rPr>
              <a:t>3D stacked ICs structure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50325" y="3702031"/>
            <a:ext cx="4284266" cy="378757"/>
          </a:xfrm>
          <a:prstGeom prst="rect">
            <a:avLst/>
          </a:prstGeom>
          <a:noFill/>
        </p:spPr>
        <p:txBody>
          <a:bodyPr wrap="square" lIns="100772" tIns="50387" rIns="100772" bIns="50387" rtlCol="0">
            <a:spAutoFit/>
          </a:bodyPr>
          <a:lstStyle/>
          <a:p>
            <a:pPr algn="ctr" defTabSz="503868" eaLnBrk="0">
              <a:lnSpc>
                <a:spcPct val="100000"/>
              </a:lnSpc>
              <a:buClr>
                <a:srgbClr val="080808"/>
              </a:buClr>
            </a:pPr>
            <a:r>
              <a:rPr lang="en-US" dirty="0">
                <a:solidFill>
                  <a:srgbClr val="3333CC"/>
                </a:solidFill>
                <a:latin typeface="Ariel" charset="0"/>
              </a:rPr>
              <a:t>Simplified structure</a:t>
            </a:r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252018" y="4535805"/>
            <a:ext cx="3047709" cy="2009191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 bwMode="auto">
          <a:xfrm>
            <a:off x="8232513" y="3126339"/>
            <a:ext cx="504031" cy="41998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lIns="100772" tIns="50387" rIns="100772" bIns="50387" rtlCol="0" anchor="ctr"/>
          <a:lstStyle/>
          <a:p>
            <a:pPr algn="ctr" defTabSz="503868" eaLnBrk="0">
              <a:lnSpc>
                <a:spcPct val="100000"/>
              </a:lnSpc>
              <a:buClr>
                <a:srgbClr val="080808"/>
              </a:buClr>
            </a:pPr>
            <a:endParaRPr lang="en-US" sz="1300">
              <a:solidFill>
                <a:srgbClr val="000000"/>
              </a:solidFill>
              <a:latin typeface="Ariel" charset="0"/>
            </a:endParaRPr>
          </a:p>
        </p:txBody>
      </p:sp>
      <p:pic>
        <p:nvPicPr>
          <p:cNvPr id="12" name="Picture 11" descr="C:\Users\zwan6\AppData\Local\Microsoft\Windows\Temporary Internet Files\Content.Word\1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883" y="4479387"/>
            <a:ext cx="2789853" cy="224032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311962" y="6630154"/>
            <a:ext cx="5838362" cy="378757"/>
          </a:xfrm>
          <a:prstGeom prst="rect">
            <a:avLst/>
          </a:prstGeom>
          <a:noFill/>
        </p:spPr>
        <p:txBody>
          <a:bodyPr wrap="square" lIns="100772" tIns="50387" rIns="100772" bIns="50387" rtlCol="0">
            <a:spAutoFit/>
          </a:bodyPr>
          <a:lstStyle/>
          <a:p>
            <a:pPr algn="ctr" defTabSz="503868" eaLnBrk="0">
              <a:lnSpc>
                <a:spcPct val="100000"/>
              </a:lnSpc>
              <a:buClr>
                <a:srgbClr val="080808"/>
              </a:buClr>
            </a:pPr>
            <a:r>
              <a:rPr lang="en-US" dirty="0">
                <a:solidFill>
                  <a:srgbClr val="3333CC"/>
                </a:solidFill>
                <a:latin typeface="Ariel" charset="0"/>
              </a:rPr>
              <a:t>Conduction FE model and temperature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277601" y="5485199"/>
                <a:ext cx="3451637" cy="932755"/>
              </a:xfrm>
              <a:prstGeom prst="rect">
                <a:avLst/>
              </a:prstGeom>
            </p:spPr>
            <p:txBody>
              <a:bodyPr wrap="square" lIns="100772" tIns="50387" rIns="100772" bIns="50387">
                <a:spAutoFit/>
              </a:bodyPr>
              <a:lstStyle/>
              <a:p>
                <a:pPr defTabSz="503868" eaLnBrk="0">
                  <a:lnSpc>
                    <a:spcPct val="100000"/>
                  </a:lnSpc>
                  <a:buClr>
                    <a:srgbClr val="080808"/>
                  </a:buClr>
                </a:pPr>
                <a:endParaRPr lang="en-US" dirty="0">
                  <a:solidFill>
                    <a:srgbClr val="000000"/>
                  </a:solidFill>
                  <a:latin typeface="Ariel" charset="0"/>
                </a:endParaRPr>
              </a:p>
              <a:p>
                <a:pPr defTabSz="503868" eaLnBrk="0">
                  <a:lnSpc>
                    <a:spcPct val="100000"/>
                  </a:lnSpc>
                  <a:buClr>
                    <a:srgbClr val="080808"/>
                  </a:buClr>
                </a:pPr>
                <a:endParaRPr lang="en-US" dirty="0">
                  <a:solidFill>
                    <a:srgbClr val="000000"/>
                  </a:solidFill>
                  <a:latin typeface="Ariel" charset="0"/>
                </a:endParaRPr>
              </a:p>
              <a:p>
                <a:pPr defTabSz="503868" eaLnBrk="0">
                  <a:lnSpc>
                    <a:spcPct val="100000"/>
                  </a:lnSpc>
                  <a:buClr>
                    <a:srgbClr val="080808"/>
                  </a:buClr>
                </a:pPr>
                <a:r>
                  <a:rPr lang="en-US" dirty="0" err="1">
                    <a:solidFill>
                      <a:srgbClr val="000000"/>
                    </a:solidFill>
                    <a:latin typeface="Ariel" charset="0"/>
                  </a:rPr>
                  <a:t>h</a:t>
                </a:r>
                <a:r>
                  <a:rPr lang="en-US" baseline="-25000" dirty="0" err="1">
                    <a:solidFill>
                      <a:srgbClr val="000000"/>
                    </a:solidFill>
                    <a:latin typeface="Ariel" charset="0"/>
                  </a:rPr>
                  <a:t>eff</a:t>
                </a:r>
                <a:r>
                  <a:rPr lang="en-US" dirty="0">
                    <a:solidFill>
                      <a:srgbClr val="000000"/>
                    </a:solidFill>
                    <a:latin typeface="Ariel" charset="0"/>
                  </a:rPr>
                  <a:t>=562.4 W/m</a:t>
                </a:r>
                <a:r>
                  <a:rPr lang="en-US" baseline="30000" dirty="0">
                    <a:solidFill>
                      <a:srgbClr val="000000"/>
                    </a:solidFill>
                    <a:latin typeface="Ariel" charset="0"/>
                  </a:rPr>
                  <a:t>2</a:t>
                </a:r>
                <a:r>
                  <a:rPr lang="en-US" dirty="0">
                    <a:solidFill>
                      <a:srgbClr val="000000"/>
                    </a:solidFill>
                    <a:latin typeface="Ariel" charset="0"/>
                  </a:rPr>
                  <a:t>*K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328" y="4976072"/>
                <a:ext cx="3130934" cy="1223348"/>
              </a:xfrm>
              <a:prstGeom prst="rect">
                <a:avLst/>
              </a:prstGeom>
              <a:blipFill rotWithShape="1">
                <a:blip r:embed="rId6"/>
                <a:stretch>
                  <a:fillRect l="-1556" b="-6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266791" y="4479385"/>
            <a:ext cx="3451637" cy="932755"/>
          </a:xfrm>
          <a:prstGeom prst="rect">
            <a:avLst/>
          </a:prstGeom>
          <a:noFill/>
        </p:spPr>
        <p:txBody>
          <a:bodyPr wrap="square" lIns="100772" tIns="50387" rIns="100772" bIns="50387" rtlCol="0">
            <a:spAutoFit/>
          </a:bodyPr>
          <a:lstStyle/>
          <a:p>
            <a:pPr algn="just" defTabSz="503868" eaLnBrk="0">
              <a:lnSpc>
                <a:spcPct val="100000"/>
              </a:lnSpc>
              <a:buClr>
                <a:srgbClr val="080808"/>
              </a:buClr>
            </a:pPr>
            <a:r>
              <a:rPr lang="en-US" dirty="0">
                <a:solidFill>
                  <a:srgbClr val="000000"/>
                </a:solidFill>
                <a:latin typeface="Ariel" charset="0"/>
              </a:rPr>
              <a:t>Effective heat transfer coefficient is obtained by FE model on the left:</a:t>
            </a:r>
          </a:p>
        </p:txBody>
      </p:sp>
      <p:sp>
        <p:nvSpPr>
          <p:cNvPr id="16" name="Content Placeholder 1"/>
          <p:cNvSpPr txBox="1">
            <a:spLocks/>
          </p:cNvSpPr>
          <p:nvPr/>
        </p:nvSpPr>
        <p:spPr bwMode="auto">
          <a:xfrm>
            <a:off x="311965" y="7027678"/>
            <a:ext cx="6814923" cy="297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72" tIns="50387" rIns="100772" bIns="50387"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03868">
              <a:lnSpc>
                <a:spcPct val="100000"/>
              </a:lnSpc>
              <a:buClr>
                <a:srgbClr val="080808"/>
              </a:buClr>
              <a:defRPr/>
            </a:pPr>
            <a:r>
              <a:rPr lang="en-US" altLang="ko-KR" sz="1300" b="0" dirty="0">
                <a:solidFill>
                  <a:srgbClr val="002D62"/>
                </a:solidFill>
                <a:latin typeface="Tahoma"/>
                <a:ea typeface="MS PGothic" pitchFamily="34" charset="-128"/>
              </a:rPr>
              <a:t>Z. Wan et. al.,  IEEE </a:t>
            </a:r>
            <a:r>
              <a:rPr lang="en-US" altLang="ko-KR" sz="1300" b="0" dirty="0" err="1">
                <a:solidFill>
                  <a:srgbClr val="002D62"/>
                </a:solidFill>
                <a:latin typeface="Tahoma"/>
                <a:ea typeface="MS PGothic" pitchFamily="34" charset="-128"/>
              </a:rPr>
              <a:t>Therminic</a:t>
            </a:r>
            <a:r>
              <a:rPr lang="en-US" altLang="ko-KR" sz="1300" b="0" dirty="0">
                <a:solidFill>
                  <a:srgbClr val="002D62"/>
                </a:solidFill>
                <a:latin typeface="Tahoma"/>
                <a:ea typeface="MS PGothic" pitchFamily="34" charset="-128"/>
              </a:rPr>
              <a:t> 2013, Berlin, 25. -27. </a:t>
            </a:r>
            <a:r>
              <a:rPr lang="en-US" altLang="ko-KR" sz="1300" b="0" dirty="0" err="1">
                <a:solidFill>
                  <a:srgbClr val="002D62"/>
                </a:solidFill>
                <a:latin typeface="Tahoma"/>
                <a:ea typeface="MS PGothic" pitchFamily="34" charset="-128"/>
              </a:rPr>
              <a:t>Septemeber</a:t>
            </a:r>
            <a:r>
              <a:rPr lang="en-US" altLang="ko-KR" sz="1300" b="0" dirty="0">
                <a:solidFill>
                  <a:srgbClr val="002D62"/>
                </a:solidFill>
                <a:latin typeface="Tahoma"/>
                <a:ea typeface="MS PGothic" pitchFamily="34" charset="-128"/>
              </a:rPr>
              <a:t> 2013 (accepted)</a:t>
            </a:r>
          </a:p>
        </p:txBody>
      </p:sp>
    </p:spTree>
    <p:extLst>
      <p:ext uri="{BB962C8B-B14F-4D97-AF65-F5344CB8AC3E}">
        <p14:creationId xmlns:p14="http://schemas.microsoft.com/office/powerpoint/2010/main" val="45981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Balance">
  <a:themeElements>
    <a:clrScheme name="Balance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336699"/>
      </a:accent1>
      <a:accent2>
        <a:srgbClr val="00B000"/>
      </a:accent2>
      <a:accent3>
        <a:srgbClr val="ACB3C1"/>
      </a:accent3>
      <a:accent4>
        <a:srgbClr val="DADADA"/>
      </a:accent4>
      <a:accent5>
        <a:srgbClr val="ADB8CA"/>
      </a:accent5>
      <a:accent6>
        <a:srgbClr val="009F00"/>
      </a:accent6>
      <a:hlink>
        <a:srgbClr val="00CCFF"/>
      </a:hlink>
      <a:folHlink>
        <a:srgbClr val="B5FFFB"/>
      </a:folHlink>
    </a:clrScheme>
    <a:fontScheme name="Balance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000000"/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rgbClr val="080808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Balance 1">
        <a:dk1>
          <a:srgbClr val="663300"/>
        </a:dk1>
        <a:lt1>
          <a:srgbClr val="FFFFFF"/>
        </a:lt1>
        <a:dk2>
          <a:srgbClr val="996600"/>
        </a:dk2>
        <a:lt2>
          <a:srgbClr val="DBBD71"/>
        </a:lt2>
        <a:accent1>
          <a:srgbClr val="F8A500"/>
        </a:accent1>
        <a:accent2>
          <a:srgbClr val="808000"/>
        </a:accent2>
        <a:accent3>
          <a:srgbClr val="CAB8AA"/>
        </a:accent3>
        <a:accent4>
          <a:srgbClr val="DADADA"/>
        </a:accent4>
        <a:accent5>
          <a:srgbClr val="FBCFAA"/>
        </a:accent5>
        <a:accent6>
          <a:srgbClr val="737300"/>
        </a:accent6>
        <a:hlink>
          <a:srgbClr val="FFCC66"/>
        </a:hlink>
        <a:folHlink>
          <a:srgbClr val="CCA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2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CC66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B8AA"/>
        </a:accent5>
        <a:accent6>
          <a:srgbClr val="AC6D56"/>
        </a:accent6>
        <a:hlink>
          <a:srgbClr val="FFFF99"/>
        </a:hlink>
        <a:folHlink>
          <a:srgbClr val="E5B32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3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2EB62E"/>
        </a:accent1>
        <a:accent2>
          <a:srgbClr val="527C3A"/>
        </a:accent2>
        <a:accent3>
          <a:srgbClr val="B2B9AC"/>
        </a:accent3>
        <a:accent4>
          <a:srgbClr val="DADADA"/>
        </a:accent4>
        <a:accent5>
          <a:srgbClr val="ADD7AD"/>
        </a:accent5>
        <a:accent6>
          <a:srgbClr val="497034"/>
        </a:accent6>
        <a:hlink>
          <a:srgbClr val="DDD8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4">
        <a:dk1>
          <a:srgbClr val="005A58"/>
        </a:dk1>
        <a:lt1>
          <a:srgbClr val="FFFFFF"/>
        </a:lt1>
        <a:dk2>
          <a:srgbClr val="00716E"/>
        </a:dk2>
        <a:lt2>
          <a:srgbClr val="FFFF99"/>
        </a:lt2>
        <a:accent1>
          <a:srgbClr val="2DB3B0"/>
        </a:accent1>
        <a:accent2>
          <a:srgbClr val="6D6FC7"/>
        </a:accent2>
        <a:accent3>
          <a:srgbClr val="AABBBA"/>
        </a:accent3>
        <a:accent4>
          <a:srgbClr val="DADADA"/>
        </a:accent4>
        <a:accent5>
          <a:srgbClr val="ADD6D4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336699"/>
        </a:accent1>
        <a:accent2>
          <a:srgbClr val="00B000"/>
        </a:accent2>
        <a:accent3>
          <a:srgbClr val="ACB3C1"/>
        </a:accent3>
        <a:accent4>
          <a:srgbClr val="DADADA"/>
        </a:accent4>
        <a:accent5>
          <a:srgbClr val="ADB8CA"/>
        </a:accent5>
        <a:accent6>
          <a:srgbClr val="009F00"/>
        </a:accent6>
        <a:hlink>
          <a:srgbClr val="00CCFF"/>
        </a:hlink>
        <a:folHlink>
          <a:srgbClr val="B5FFF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6">
        <a:dk1>
          <a:srgbClr val="2F2D25"/>
        </a:dk1>
        <a:lt1>
          <a:srgbClr val="FFFFFF"/>
        </a:lt1>
        <a:dk2>
          <a:srgbClr val="656151"/>
        </a:dk2>
        <a:lt2>
          <a:srgbClr val="FFFFCC"/>
        </a:lt2>
        <a:accent1>
          <a:srgbClr val="818173"/>
        </a:accent1>
        <a:accent2>
          <a:srgbClr val="809EA8"/>
        </a:accent2>
        <a:accent3>
          <a:srgbClr val="B8B7B3"/>
        </a:accent3>
        <a:accent4>
          <a:srgbClr val="DADADA"/>
        </a:accent4>
        <a:accent5>
          <a:srgbClr val="C1C1BC"/>
        </a:accent5>
        <a:accent6>
          <a:srgbClr val="738F98"/>
        </a:accent6>
        <a:hlink>
          <a:srgbClr val="E2C86A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7">
        <a:dk1>
          <a:srgbClr val="B4AF80"/>
        </a:dk1>
        <a:lt1>
          <a:srgbClr val="FFFFFF"/>
        </a:lt1>
        <a:dk2>
          <a:srgbClr val="C8C6A2"/>
        </a:dk2>
        <a:lt2>
          <a:srgbClr val="827F4C"/>
        </a:lt2>
        <a:accent1>
          <a:srgbClr val="7C784E"/>
        </a:accent1>
        <a:accent2>
          <a:srgbClr val="A2A4AC"/>
        </a:accent2>
        <a:accent3>
          <a:srgbClr val="E0DFCE"/>
        </a:accent3>
        <a:accent4>
          <a:srgbClr val="DADADA"/>
        </a:accent4>
        <a:accent5>
          <a:srgbClr val="BFBEB2"/>
        </a:accent5>
        <a:accent6>
          <a:srgbClr val="92949B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8">
        <a:dk1>
          <a:srgbClr val="000000"/>
        </a:dk1>
        <a:lt1>
          <a:srgbClr val="DDDDDD"/>
        </a:lt1>
        <a:dk2>
          <a:srgbClr val="000000"/>
        </a:dk2>
        <a:lt2>
          <a:srgbClr val="B8B7D1"/>
        </a:lt2>
        <a:accent1>
          <a:srgbClr val="F1F0F4"/>
        </a:accent1>
        <a:accent2>
          <a:srgbClr val="C1BCFC"/>
        </a:accent2>
        <a:accent3>
          <a:srgbClr val="EBEBEB"/>
        </a:accent3>
        <a:accent4>
          <a:srgbClr val="000000"/>
        </a:accent4>
        <a:accent5>
          <a:srgbClr val="F7F6F8"/>
        </a:accent5>
        <a:accent6>
          <a:srgbClr val="AFAAE4"/>
        </a:accent6>
        <a:hlink>
          <a:srgbClr val="5454C6"/>
        </a:hlink>
        <a:folHlink>
          <a:srgbClr val="6A6F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ance 9">
        <a:dk1>
          <a:srgbClr val="000000"/>
        </a:dk1>
        <a:lt1>
          <a:srgbClr val="FFFFFF"/>
        </a:lt1>
        <a:dk2>
          <a:srgbClr val="00A29E"/>
        </a:dk2>
        <a:lt2>
          <a:srgbClr val="CBCBCB"/>
        </a:lt2>
        <a:accent1>
          <a:srgbClr val="E5E5FF"/>
        </a:accent1>
        <a:accent2>
          <a:srgbClr val="79CD6B"/>
        </a:accent2>
        <a:accent3>
          <a:srgbClr val="FFFFFF"/>
        </a:accent3>
        <a:accent4>
          <a:srgbClr val="000000"/>
        </a:accent4>
        <a:accent5>
          <a:srgbClr val="F0F0FF"/>
        </a:accent5>
        <a:accent6>
          <a:srgbClr val="6DBA60"/>
        </a:accent6>
        <a:hlink>
          <a:srgbClr val="4477DE"/>
        </a:hlink>
        <a:folHlink>
          <a:srgbClr val="65498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6143</TotalTime>
  <Words>711</Words>
  <Application>Microsoft Office PowerPoint</Application>
  <PresentationFormat>Custom</PresentationFormat>
  <Paragraphs>240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3_Balance</vt:lpstr>
      <vt:lpstr>What can Manifold Enable?</vt:lpstr>
      <vt:lpstr>Some Example Simulators</vt:lpstr>
      <vt:lpstr>Power Capping: Simulation Model</vt:lpstr>
      <vt:lpstr>Power Capping Controller</vt:lpstr>
      <vt:lpstr>Throughput Regulation: Adaptive</vt:lpstr>
      <vt:lpstr>Adaptation to Aging and Reliability</vt:lpstr>
      <vt:lpstr>Workload-Cooling Interaction </vt:lpstr>
      <vt:lpstr>Impact of Flow Rate &amp; Workload on Energy Efficiency</vt:lpstr>
      <vt:lpstr>3D Stacked ICs Structure Model</vt:lpstr>
      <vt:lpstr>Case Study with Different Microgap Configurations</vt:lpstr>
      <vt:lpstr>Summary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and Parallel Simulation of Multicore Systems with Manifold</dc:title>
  <dc:creator>jwang</dc:creator>
  <cp:lastModifiedBy>CASL</cp:lastModifiedBy>
  <cp:revision>135</cp:revision>
  <cp:lastPrinted>1601-01-01T00:00:00Z</cp:lastPrinted>
  <dcterms:created xsi:type="dcterms:W3CDTF">2013-10-13T20:20:40Z</dcterms:created>
  <dcterms:modified xsi:type="dcterms:W3CDTF">2013-12-08T05:22:06Z</dcterms:modified>
</cp:coreProperties>
</file>