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4500" cy="9931400"/>
  <p:custDataLst>
    <p:tags r:id="rId18"/>
  </p:custDataLst>
  <p:defaultTextStyle>
    <a:defPPr lvl="0">
      <a:defRPr lang="en-US"/>
    </a:defPPr>
    <a:lvl1pPr lvl="0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lvl="1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lvl="2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lvl="3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lvl="4" algn="l" rtl="0" fontAlgn="base">
      <a:lnSpc>
        <a:spcPct val="80000"/>
      </a:lnSpc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lvl="5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lvl="6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lvl="7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lvl="8" algn="l" defTabSz="914400" rtl="0" eaLnBrk="1" latinLnBrk="1" hangingPunct="1"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81" d="100"/>
          <a:sy n="81" d="100"/>
        </p:scale>
        <p:origin x="1505" y="34"/>
      </p:cViewPr>
      <p:guideLst>
        <p:guide orient="horz" pos="78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522" y="0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0861"/>
            <a:ext cx="2962054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522" y="9460861"/>
            <a:ext cx="2960546" cy="48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9" tIns="45380" rIns="90759" bIns="45380" numCol="1" anchor="b" anchorCtr="0" compatLnSpc="1">
            <a:prstTxWarp prst="textNoShape">
              <a:avLst/>
            </a:prstTxWarp>
          </a:bodyPr>
          <a:lstStyle>
            <a:lvl1pPr algn="r" defTabSz="907629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1">
                <a:latin typeface="Times New Roman" pitchFamily="18" charset="0"/>
                <a:ea typeface="굴림" pitchFamily="50" charset="-127"/>
              </a:defRPr>
            </a:lvl1pPr>
          </a:lstStyle>
          <a:p>
            <a:fld id="{D291D712-58E1-4FFA-8A47-8D821F11B4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442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BD7CE-4578-49B6-8172-DB1E95F2E709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546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33425"/>
            <a:ext cx="4999038" cy="3751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8468" y="4730432"/>
            <a:ext cx="5034135" cy="44851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18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1D712-58E1-4FFA-8A47-8D821F11B45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89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6" name="Rectangle 12"/>
          <p:cNvSpPr>
            <a:spLocks noChangeArrowheads="1"/>
          </p:cNvSpPr>
          <p:nvPr userDrawn="1"/>
        </p:nvSpPr>
        <p:spPr bwMode="auto">
          <a:xfrm>
            <a:off x="-31750" y="6597650"/>
            <a:ext cx="406400" cy="190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000">
                <a:ea typeface="굴림" pitchFamily="50" charset="-127"/>
              </a:rPr>
              <a:t>- </a:t>
            </a:r>
            <a:fld id="{C96A506E-3602-401A-8514-68EB3787871C}" type="slidenum">
              <a:rPr lang="en-US" altLang="ko-KR" sz="10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000">
                <a:ea typeface="굴림" pitchFamily="50" charset="-127"/>
              </a:rPr>
              <a:t> -</a:t>
            </a: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27125" y="2078038"/>
            <a:ext cx="7031038" cy="874712"/>
          </a:xfrm>
        </p:spPr>
        <p:txBody>
          <a:bodyPr/>
          <a:lstStyle>
            <a:lvl1pPr algn="ctr"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7700" y="128588"/>
            <a:ext cx="2146300" cy="5807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8800" y="128588"/>
            <a:ext cx="6286500" cy="5807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8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9800" y="14097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22638" y="128588"/>
            <a:ext cx="795274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8402496" y="6514752"/>
            <a:ext cx="472886" cy="223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>
                <a:ea typeface="굴림" pitchFamily="50" charset="-127"/>
              </a:rPr>
              <a:t>- </a:t>
            </a:r>
            <a:fld id="{C0FEE29E-A620-416A-A1BD-BAB242FFD545}" type="slidenum">
              <a:rPr lang="en-US" altLang="ko-KR" sz="1200">
                <a:ea typeface="굴림" pitchFamily="50" charset="-127"/>
              </a:rPr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en-US" altLang="ko-KR" sz="1200" dirty="0">
                <a:ea typeface="굴림" pitchFamily="50" charset="-127"/>
              </a:rPr>
              <a:t> -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624" y="957532"/>
            <a:ext cx="8557768" cy="555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 flipV="1">
            <a:off x="922638" y="813465"/>
            <a:ext cx="7952743" cy="0"/>
          </a:xfrm>
          <a:prstGeom prst="line">
            <a:avLst/>
          </a:prstGeom>
          <a:noFill/>
          <a:ln w="38100">
            <a:solidFill>
              <a:srgbClr val="EA7C2B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8" y="292001"/>
            <a:ext cx="585021" cy="474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ln>
            <a:noFill/>
          </a:ln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400" b="0">
          <a:solidFill>
            <a:srgbClr val="050523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 sz="2200">
          <a:solidFill>
            <a:srgbClr val="050523"/>
          </a:solidFill>
          <a:latin typeface="Calibri" pitchFamily="34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Calibri" pitchFamily="34" charset="0"/>
        <a:buChar char="−"/>
        <a:defRPr sz="2000">
          <a:solidFill>
            <a:srgbClr val="050523"/>
          </a:solidFill>
          <a:latin typeface="Calibri" pitchFamily="34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Calibri" pitchFamily="34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Calibri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20000"/>
        <a:buFont typeface="Times" pitchFamily="18" charset="0"/>
        <a:buChar char="•"/>
        <a:defRPr>
          <a:solidFill>
            <a:srgbClr val="050523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mailto:dongyoon@vt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fuxinwei@vt.edu" TargetMode="External"/><Relationship Id="rId4" Type="http://schemas.openxmlformats.org/officeDocument/2006/relationships/hyperlink" Target="mailto:caseyh4@vt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ChangeArrowheads="1"/>
          </p:cNvSpPr>
          <p:nvPr/>
        </p:nvSpPr>
        <p:spPr bwMode="auto">
          <a:xfrm>
            <a:off x="0" y="3494493"/>
            <a:ext cx="9144000" cy="199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000"/>
              </a:lnSpc>
              <a:spcAft>
                <a:spcPts val="1300"/>
              </a:spcAft>
              <a:buClr>
                <a:srgbClr val="000000"/>
              </a:buClr>
              <a:buSzPct val="120000"/>
            </a:pPr>
            <a:r>
              <a:rPr lang="en-US" altLang="ko-KR" sz="2800" b="1" dirty="0">
                <a:latin typeface="Calibri" pitchFamily="34" charset="0"/>
                <a:ea typeface="굴림" pitchFamily="50" charset="-127"/>
                <a:cs typeface="Calibri" pitchFamily="34" charset="0"/>
              </a:rPr>
              <a:t>C-Tech²: Computers and Technology at Virginia Tech</a:t>
            </a:r>
          </a:p>
          <a:p>
            <a:pPr algn="ctr">
              <a:lnSpc>
                <a:spcPts val="2000"/>
              </a:lnSpc>
              <a:spcAft>
                <a:spcPts val="1300"/>
              </a:spcAft>
              <a:buClr>
                <a:srgbClr val="000000"/>
              </a:buClr>
              <a:buSzPct val="120000"/>
            </a:pPr>
            <a:r>
              <a:rPr lang="en-US" altLang="ko-KR" sz="2800" b="1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June 26-29, 2018</a:t>
            </a:r>
          </a:p>
          <a:p>
            <a:pPr algn="ctr">
              <a:lnSpc>
                <a:spcPts val="2000"/>
              </a:lnSpc>
              <a:spcAft>
                <a:spcPts val="1300"/>
              </a:spcAft>
              <a:buClr>
                <a:srgbClr val="000000"/>
              </a:buClr>
              <a:buSzPct val="120000"/>
            </a:pPr>
            <a:r>
              <a:rPr lang="en-US" altLang="ko-KR" sz="2800" b="1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155 Goodwin Hall</a:t>
            </a:r>
            <a:endParaRPr lang="en-US" altLang="ko-KR" sz="2800" dirty="0">
              <a:solidFill>
                <a:srgbClr val="000000"/>
              </a:solidFill>
              <a:latin typeface="Calibri" pitchFamily="34" charset="0"/>
              <a:ea typeface="굴림" pitchFamily="50" charset="-127"/>
              <a:cs typeface="Calibri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132" y="1606731"/>
            <a:ext cx="8731972" cy="162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5400" b="1" dirty="0">
                <a:solidFill>
                  <a:srgbClr val="000000"/>
                </a:solidFill>
                <a:latin typeface="Calibri" pitchFamily="34" charset="0"/>
                <a:ea typeface="굴림" pitchFamily="50" charset="-127"/>
                <a:cs typeface="Calibri" pitchFamily="34" charset="0"/>
              </a:rPr>
              <a:t>Programming Paper Planes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41" y="5274157"/>
            <a:ext cx="2312743" cy="43729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26D-EF88-41B9-89BD-D52DCAFE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FE9F-3147-450D-9EDF-CFEE10A8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code are very similar to functions in math</a:t>
            </a:r>
          </a:p>
          <a:p>
            <a:r>
              <a:rPr lang="en-US" dirty="0"/>
              <a:t>Typically, they take one or more inputs (</a:t>
            </a:r>
            <a:r>
              <a:rPr lang="en-US" b="1" dirty="0"/>
              <a:t>parameters</a:t>
            </a:r>
            <a:r>
              <a:rPr lang="en-US" dirty="0"/>
              <a:t>) and return some output</a:t>
            </a:r>
          </a:p>
          <a:p>
            <a:r>
              <a:rPr lang="en-US" dirty="0"/>
              <a:t>Functions are helpful to create when you wish to use them in multiple different programs, as they can be saved as a new file and reused at any time</a:t>
            </a:r>
          </a:p>
        </p:txBody>
      </p:sp>
    </p:spTree>
    <p:extLst>
      <p:ext uri="{BB962C8B-B14F-4D97-AF65-F5344CB8AC3E}">
        <p14:creationId xmlns:p14="http://schemas.microsoft.com/office/powerpoint/2010/main" val="1882032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C28-7B27-4E38-82FD-E766C55F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CA9F-A80A-4EA4-A90F-1EB99C39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07" y="1047770"/>
            <a:ext cx="8330774" cy="3263504"/>
          </a:xfrm>
        </p:spPr>
        <p:txBody>
          <a:bodyPr/>
          <a:lstStyle/>
          <a:p>
            <a:r>
              <a:rPr lang="en-US" dirty="0"/>
              <a:t>Sometimes, code has different paths it can take based on certain </a:t>
            </a:r>
            <a:r>
              <a:rPr lang="en-US" b="1" dirty="0"/>
              <a:t>conditions</a:t>
            </a:r>
            <a:endParaRPr lang="en-US" dirty="0"/>
          </a:p>
          <a:p>
            <a:r>
              <a:rPr lang="en-US" dirty="0"/>
              <a:t>To determine where the code will go, true/false statements are used, where true will send you one direction and false will send you another</a:t>
            </a:r>
          </a:p>
          <a:p>
            <a:r>
              <a:rPr lang="en-US" dirty="0"/>
              <a:t>This is also how flow charts are made!</a:t>
            </a:r>
          </a:p>
        </p:txBody>
      </p:sp>
      <p:pic>
        <p:nvPicPr>
          <p:cNvPr id="1026" name="Picture 2" descr="Image result for did the student understand flowchart">
            <a:extLst>
              <a:ext uri="{FF2B5EF4-FFF2-40B4-BE49-F238E27FC236}">
                <a16:creationId xmlns:a16="http://schemas.microsoft.com/office/drawing/2014/main" id="{79F7998A-E510-4CF3-AF8C-51ABBC3BC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12930" r="1628" b="2559"/>
          <a:stretch/>
        </p:blipFill>
        <p:spPr bwMode="auto">
          <a:xfrm>
            <a:off x="1094981" y="3683889"/>
            <a:ext cx="6903599" cy="284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139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A426-4EF1-45A6-A384-E1669ABF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Console.log()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C295-9046-41BA-B245-A25459C5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Console.log() is a method to display information on the interface (screen) that you’re using</a:t>
            </a:r>
          </a:p>
          <a:p>
            <a:r>
              <a:rPr lang="en-US" dirty="0"/>
              <a:t>Any text or variables you wish to display on the screen go in the parenthesis, separated by commas</a:t>
            </a:r>
          </a:p>
        </p:txBody>
      </p:sp>
      <p:pic>
        <p:nvPicPr>
          <p:cNvPr id="6146" name="Picture 2" descr="Image result for terminal">
            <a:extLst>
              <a:ext uri="{FF2B5EF4-FFF2-40B4-BE49-F238E27FC236}">
                <a16:creationId xmlns:a16="http://schemas.microsoft.com/office/drawing/2014/main" id="{A1DBAC3D-22AB-46A0-8ED8-485CF9E8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5" y="2880520"/>
            <a:ext cx="5546551" cy="36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274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BE45-2B00-4E32-B3EC-DD9BA38A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 – What Does the Code Do?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C6D79E-7718-4A9C-9091-88C38925D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049" y="924313"/>
            <a:ext cx="7540436" cy="5293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Consolas" panose="020B0609020204030204" pitchFamily="49" charset="0"/>
              </a:rPr>
              <a:t>1)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var square = function(number) { 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return number * number; 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} 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var x = square(4);</a:t>
            </a:r>
            <a:r>
              <a:rPr lang="en-US" altLang="en-US" sz="2000" dirty="0"/>
              <a:t> 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       </a:t>
            </a:r>
            <a:r>
              <a:rPr lang="en-US" altLang="en-US" sz="2000" dirty="0">
                <a:latin typeface="Consolas" panose="020B0609020204030204" pitchFamily="49" charset="0"/>
              </a:rPr>
              <a:t>console.log(x);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2)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</a:rPr>
              <a:t>var ready = false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if (ready) {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	    console.log(ready);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}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else if (!ready) {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	    ready = true;</a:t>
            </a:r>
          </a:p>
          <a:p>
            <a:pPr marL="0" indent="0" defTabSz="685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}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8F56F10-ADEA-492A-A817-0813562E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" y="4486840"/>
            <a:ext cx="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>
              <a:lnSpc>
                <a:spcPct val="100000"/>
              </a:lnSpc>
              <a:spcBef>
                <a:spcPct val="0"/>
              </a:spcBef>
              <a:buClrTx/>
              <a:buSzTx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946242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7D2-971A-4C00-A441-061FFB32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699D-5AA5-4869-B1C1-D8324A41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function that acts as a loop for the code</a:t>
            </a:r>
          </a:p>
          <a:p>
            <a:r>
              <a:rPr lang="en-US" dirty="0"/>
              <a:t>Takes two inputs and returns two outputs</a:t>
            </a:r>
          </a:p>
          <a:p>
            <a:r>
              <a:rPr lang="en-US" dirty="0"/>
              <a:t>The first parameter is an error placeholder – an empty seat where an error will go if there’s a problem with the code</a:t>
            </a:r>
          </a:p>
          <a:p>
            <a:r>
              <a:rPr lang="en-US" dirty="0"/>
              <a:t>The second is the data that the callback will take back to start of the function and run it again</a:t>
            </a:r>
          </a:p>
          <a:p>
            <a:r>
              <a:rPr lang="en-US" dirty="0"/>
              <a:t>This continues until the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2301167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6C0-6398-4E0F-BC98-B79E25B1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Way to Learn is to 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255C-BA26-4234-B7EB-494F4BFB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97969"/>
            <a:ext cx="7886700" cy="1915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your computers, open the File Navigator, and go to Downloads &gt; </a:t>
            </a:r>
            <a:r>
              <a:rPr lang="en-US" dirty="0" err="1"/>
              <a:t>PowerUpCylon</a:t>
            </a:r>
            <a:r>
              <a:rPr lang="en-US" dirty="0"/>
              <a:t>-template &gt; app.js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(mostly) empty template we will use to program the plane to control its flight!</a:t>
            </a:r>
          </a:p>
        </p:txBody>
      </p:sp>
    </p:spTree>
    <p:extLst>
      <p:ext uri="{BB962C8B-B14F-4D97-AF65-F5344CB8AC3E}">
        <p14:creationId xmlns:p14="http://schemas.microsoft.com/office/powerpoint/2010/main" val="32124325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6" name="Shape 1546246"/>
          <p:cNvSpPr txBox="1">
            <a:spLocks noGrp="1"/>
          </p:cNvSpPr>
          <p:nvPr>
            <p:ph type="title"/>
          </p:nvPr>
        </p:nvSpPr>
        <p:spPr>
          <a:xfrm>
            <a:off x="922638" y="128588"/>
            <a:ext cx="79527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1546247" name="Shape 1546247"/>
          <p:cNvSpPr txBox="1">
            <a:spLocks noGrp="1"/>
          </p:cNvSpPr>
          <p:nvPr>
            <p:ph type="body" idx="1"/>
          </p:nvPr>
        </p:nvSpPr>
        <p:spPr>
          <a:xfrm>
            <a:off x="2100944" y="957532"/>
            <a:ext cx="6750300" cy="1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b="1"/>
              <a:t>Dr. Dongyoon Lee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880"/>
              <a:buChar char="•"/>
            </a:pPr>
            <a:r>
              <a:rPr lang="en-US"/>
              <a:t>Assistant Professor in Computer Science Dept.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880"/>
              <a:buChar char="•"/>
            </a:pPr>
            <a:r>
              <a:rPr lang="en-US" u="sng">
                <a:solidFill>
                  <a:schemeClr val="hlink"/>
                </a:solidFill>
                <a:hlinkClick r:id="rId2"/>
              </a:rPr>
              <a:t>dongyoon@vt.edu</a:t>
            </a:r>
            <a:endParaRPr/>
          </a:p>
          <a:p>
            <a:pPr marL="342900" lvl="0" indent="-160020" algn="l" rtl="0">
              <a:spcBef>
                <a:spcPts val="480"/>
              </a:spcBef>
              <a:spcAft>
                <a:spcPts val="0"/>
              </a:spcAft>
              <a:buSzPts val="2880"/>
              <a:buNone/>
            </a:pPr>
            <a:endParaRPr/>
          </a:p>
        </p:txBody>
      </p:sp>
      <p:pic>
        <p:nvPicPr>
          <p:cNvPr id="1546248" name="Shape 1546248" descr="http://people.cs.vt.edu/dongyoon/images/08170028_Dongyoon_sma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491" y="957532"/>
            <a:ext cx="1512420" cy="190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546249" name="Shape 1546249"/>
          <p:cNvSpPr/>
          <p:nvPr/>
        </p:nvSpPr>
        <p:spPr>
          <a:xfrm>
            <a:off x="449491" y="2977510"/>
            <a:ext cx="1512300" cy="177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250" name="Shape 1546250"/>
          <p:cNvSpPr/>
          <p:nvPr/>
        </p:nvSpPr>
        <p:spPr>
          <a:xfrm>
            <a:off x="449491" y="4866449"/>
            <a:ext cx="1512300" cy="177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251" name="Shape 1546251"/>
          <p:cNvSpPr txBox="1"/>
          <p:nvPr/>
        </p:nvSpPr>
        <p:spPr>
          <a:xfrm>
            <a:off x="2100944" y="2977511"/>
            <a:ext cx="6750300" cy="17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None/>
            </a:pPr>
            <a:r>
              <a:rPr lang="en-US" sz="2400" b="1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Casey Haney</a:t>
            </a:r>
            <a:r>
              <a:rPr lang="en-US" sz="2400" b="1" i="0" u="none" strike="noStrike" cap="none">
                <a:solidFill>
                  <a:srgbClr val="05052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Char char="•"/>
            </a:pPr>
            <a:r>
              <a:rPr lang="en-US" sz="2400" b="0" i="0" u="none" strike="noStrike" cap="none">
                <a:solidFill>
                  <a:srgbClr val="050523"/>
                </a:solidFill>
                <a:latin typeface="Calibri"/>
                <a:ea typeface="Calibri"/>
                <a:cs typeface="Calibri"/>
                <a:sym typeface="Calibri"/>
              </a:rPr>
              <a:t>Freshman in Engineering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caseyh4@vt.edu</a:t>
            </a:r>
            <a:endParaRPr sz="2400" b="0" i="0" u="none" strike="noStrike" cap="none">
              <a:solidFill>
                <a:srgbClr val="0505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252" name="Shape 1546252"/>
          <p:cNvSpPr txBox="1"/>
          <p:nvPr/>
        </p:nvSpPr>
        <p:spPr>
          <a:xfrm>
            <a:off x="2100944" y="4866449"/>
            <a:ext cx="6750300" cy="17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None/>
            </a:pPr>
            <a:r>
              <a:rPr lang="en-US" sz="2400" b="1" i="0" u="none" strike="noStrike" cap="none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Xinwei</a:t>
            </a:r>
            <a:r>
              <a:rPr lang="en-US" sz="2400" b="1" i="0" u="none" strike="noStrike" cap="none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Fu</a:t>
            </a:r>
            <a:endParaRPr sz="2400" b="1" i="0" u="none" strike="noStrike" cap="none" dirty="0">
              <a:solidFill>
                <a:srgbClr val="0505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Char char="•"/>
            </a:pPr>
            <a:r>
              <a:rPr lang="en-US" sz="2400" b="0" i="0" u="none" strike="noStrike" cap="none" dirty="0">
                <a:solidFill>
                  <a:srgbClr val="050523"/>
                </a:solidFill>
                <a:latin typeface="Calibri"/>
                <a:ea typeface="Calibri"/>
                <a:cs typeface="Calibri"/>
                <a:sym typeface="Calibri"/>
              </a:rPr>
              <a:t>Ph.D. student in Computer Science Dept.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Times"/>
              <a:buChar char="•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fuxinwei@vt.edu</a:t>
            </a:r>
            <a:br>
              <a:rPr lang="en-US" sz="2400" b="0" i="0" u="none" strike="noStrike" cap="none" dirty="0">
                <a:solidFill>
                  <a:srgbClr val="05052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rgbClr val="0505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6253" name="Shape 1546253"/>
          <p:cNvPicPr preferRelativeResize="0"/>
          <p:nvPr/>
        </p:nvPicPr>
        <p:blipFill rotWithShape="1">
          <a:blip r:embed="rId6">
            <a:alphaModFix/>
          </a:blip>
          <a:srcRect l="7783" r="7520"/>
          <a:stretch/>
        </p:blipFill>
        <p:spPr>
          <a:xfrm>
            <a:off x="449500" y="2911988"/>
            <a:ext cx="1512399" cy="1905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19" t="12574" r="5167" b="151"/>
          <a:stretch/>
        </p:blipFill>
        <p:spPr>
          <a:xfrm>
            <a:off x="449490" y="4844046"/>
            <a:ext cx="1512301" cy="1965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laptop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0" y="4867305"/>
            <a:ext cx="1687706" cy="16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PowerUp</a:t>
            </a:r>
            <a:r>
              <a:rPr lang="en-US" dirty="0"/>
              <a:t> Paper Plane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259416-ADB4-4B61-B152-D76D9BE9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936" y="923142"/>
            <a:ext cx="6560311" cy="423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611" y="1562931"/>
            <a:ext cx="1960217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Paper Plane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429501" y="2008566"/>
            <a:ext cx="588327" cy="566737"/>
          </a:xfrm>
          <a:prstGeom prst="line">
            <a:avLst/>
          </a:prstGeom>
          <a:noFill/>
          <a:ln w="28575" cap="flat" cmpd="sng" algn="ctr">
            <a:solidFill>
              <a:srgbClr val="2C2BF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305626" y="1076071"/>
            <a:ext cx="469756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1) Propeller: Speed UP/DOWN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742" y="4716369"/>
            <a:ext cx="4319452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2) Rudder: Turn LEFT/RIGHT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63343" y="1562931"/>
            <a:ext cx="241921" cy="518603"/>
          </a:xfrm>
          <a:prstGeom prst="line">
            <a:avLst/>
          </a:prstGeom>
          <a:noFill/>
          <a:ln w="28575" cap="flat" cmpd="sng" algn="ctr">
            <a:solidFill>
              <a:srgbClr val="2C2BFA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988628" y="2301358"/>
            <a:ext cx="1502229" cy="2336822"/>
            <a:chOff x="6128656" y="2583520"/>
            <a:chExt cx="1502229" cy="2336822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6727370" y="2594406"/>
              <a:ext cx="903515" cy="2325936"/>
            </a:xfrm>
            <a:prstGeom prst="line">
              <a:avLst/>
            </a:prstGeom>
            <a:noFill/>
            <a:ln w="28575" cap="flat" cmpd="sng" algn="ctr">
              <a:solidFill>
                <a:srgbClr val="2C2BF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 flipV="1">
              <a:off x="6128656" y="2583520"/>
              <a:ext cx="598714" cy="19440"/>
            </a:xfrm>
            <a:prstGeom prst="line">
              <a:avLst/>
            </a:prstGeom>
            <a:noFill/>
            <a:ln w="28575" cap="flat" cmpd="sng" algn="ctr">
              <a:solidFill>
                <a:srgbClr val="2C2BF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1086" y="5336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tooth">
            <a:extLst>
              <a:ext uri="{FF2B5EF4-FFF2-40B4-BE49-F238E27FC236}">
                <a16:creationId xmlns:a16="http://schemas.microsoft.com/office/drawing/2014/main" id="{1AC33EE7-BF8E-4BDB-8B8E-660D4EE9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67" y="3567144"/>
            <a:ext cx="1026439" cy="10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1880258" y="4080364"/>
            <a:ext cx="1528098" cy="107304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121687" y="6179889"/>
            <a:ext cx="1601977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113813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laptop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0" y="4867305"/>
            <a:ext cx="1687706" cy="16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259416-ADB4-4B61-B152-D76D9BE9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49936" y="923142"/>
            <a:ext cx="6560311" cy="423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1880258" y="4080364"/>
            <a:ext cx="1528098" cy="107304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874085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40" y="957532"/>
            <a:ext cx="6707251" cy="5552996"/>
          </a:xfrm>
        </p:spPr>
        <p:txBody>
          <a:bodyPr/>
          <a:lstStyle/>
          <a:p>
            <a:r>
              <a:rPr lang="en-US" dirty="0"/>
              <a:t>A programming language that computers understand so they can follow instructions</a:t>
            </a:r>
          </a:p>
          <a:p>
            <a:endParaRPr lang="en-US" dirty="0"/>
          </a:p>
          <a:p>
            <a:r>
              <a:rPr lang="en-US" dirty="0"/>
              <a:t>Widely used to program dynamic web pages </a:t>
            </a:r>
          </a:p>
          <a:p>
            <a:pPr lvl="1"/>
            <a:r>
              <a:rPr lang="en-US" dirty="0"/>
              <a:t>e.g., Facebook, Gmail,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JavaScript Tutorial">
            <a:extLst>
              <a:ext uri="{FF2B5EF4-FFF2-40B4-BE49-F238E27FC236}">
                <a16:creationId xmlns:a16="http://schemas.microsoft.com/office/drawing/2014/main" id="{1DE0D4E6-6785-447A-ABCE-149160DD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" y="957532"/>
            <a:ext cx="2143125" cy="21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564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5344-B22A-4049-9D35-C5FF733B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Node.js: A Server-side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7605-DBB3-4547-A198-B79ED7BB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957532"/>
            <a:ext cx="5879592" cy="5552996"/>
          </a:xfrm>
        </p:spPr>
        <p:txBody>
          <a:bodyPr/>
          <a:lstStyle/>
          <a:p>
            <a:r>
              <a:rPr lang="en-US" dirty="0"/>
              <a:t>Allows programmers to use JavaScript to build a web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to control a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 descr="Image result for paypal">
            <a:extLst>
              <a:ext uri="{FF2B5EF4-FFF2-40B4-BE49-F238E27FC236}">
                <a16:creationId xmlns:a16="http://schemas.microsoft.com/office/drawing/2014/main" id="{D1F0334D-7494-40AA-8D94-9E0FA523D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04" y="1907554"/>
            <a:ext cx="1278125" cy="12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netflix">
            <a:extLst>
              <a:ext uri="{FF2B5EF4-FFF2-40B4-BE49-F238E27FC236}">
                <a16:creationId xmlns:a16="http://schemas.microsoft.com/office/drawing/2014/main" id="{C57A9B72-44A3-4C6D-905C-560E89C6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96" y="1907554"/>
            <a:ext cx="1866497" cy="86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linkedin">
            <a:extLst>
              <a:ext uri="{FF2B5EF4-FFF2-40B4-BE49-F238E27FC236}">
                <a16:creationId xmlns:a16="http://schemas.microsoft.com/office/drawing/2014/main" id="{39177BC9-C5BF-4A90-BD86-AEF48847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26" y="3012409"/>
            <a:ext cx="1922048" cy="9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walm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96" y="3038967"/>
            <a:ext cx="2426106" cy="70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ode.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9" y="1032853"/>
            <a:ext cx="2125543" cy="13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ylon.j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04" y="4621245"/>
            <a:ext cx="2343810" cy="9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2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laptop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0" y="4867305"/>
            <a:ext cx="1687706" cy="16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Node.js to Make a Paper Plane Fly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1259416-ADB4-4B61-B152-D76D9BE9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936" y="923142"/>
            <a:ext cx="6560311" cy="423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305264" y="1192192"/>
            <a:ext cx="1927579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1) Propeller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5264" y="1629235"/>
            <a:ext cx="1649811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2) Rudder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1086" y="53360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1880258" y="4080364"/>
            <a:ext cx="1528098" cy="1073048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092343" y="5354940"/>
            <a:ext cx="4001160" cy="876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Keyboard Events: 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Up, Down, Left, and Right</a:t>
            </a:r>
          </a:p>
        </p:txBody>
      </p:sp>
      <p:pic>
        <p:nvPicPr>
          <p:cNvPr id="17" name="Picture 4" descr="Image result for Nod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3" y="4009851"/>
            <a:ext cx="1627543" cy="9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tooth">
            <a:extLst>
              <a:ext uri="{FF2B5EF4-FFF2-40B4-BE49-F238E27FC236}">
                <a16:creationId xmlns:a16="http://schemas.microsoft.com/office/drawing/2014/main" id="{1AC33EE7-BF8E-4BDB-8B8E-660D4EE9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486" y="4284516"/>
            <a:ext cx="664743" cy="66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3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E87F-E948-4911-9D26-45B6E461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259416-ADB4-4B61-B152-D76D9BE9C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511" y="1826454"/>
            <a:ext cx="5803247" cy="3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695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2263-447B-4621-B83B-9955838E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6F23-7354-4B4C-901F-14ABCC99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Variables – </a:t>
            </a:r>
            <a:r>
              <a:rPr lang="en-US" dirty="0"/>
              <a:t>Just like in math, variables are symbolic representations of things that may change as time goes on</a:t>
            </a:r>
          </a:p>
          <a:p>
            <a:r>
              <a:rPr lang="en-US" dirty="0"/>
              <a:t>X = 3 is an example of a programming variable</a:t>
            </a:r>
          </a:p>
          <a:p>
            <a:r>
              <a:rPr lang="en-US" dirty="0"/>
              <a:t>Y = X – 2 would create a new variable that will set Y = 1   </a:t>
            </a:r>
          </a:p>
          <a:p>
            <a:r>
              <a:rPr lang="en-US" dirty="0"/>
              <a:t>Variables can also be </a:t>
            </a:r>
            <a:r>
              <a:rPr lang="en-US" i="1" dirty="0"/>
              <a:t>true </a:t>
            </a:r>
            <a:r>
              <a:rPr lang="en-US" dirty="0"/>
              <a:t>or </a:t>
            </a:r>
            <a:r>
              <a:rPr lang="en-US" i="1" dirty="0"/>
              <a:t>false </a:t>
            </a:r>
            <a:r>
              <a:rPr lang="en-US" dirty="0"/>
              <a:t>(Boolean)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20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2.XML" val="4025267649"/>
  <p:tag name="PPT/SLIDES/SLIDE17.XML" val="3258740801"/>
  <p:tag name="PPT/SLIDES/SLIDE8.XML" val="582275186"/>
  <p:tag name="PPT/SLIDES/SLIDE7.XML" val="3201671137"/>
  <p:tag name="PPT/SLIDES/SLIDE6.XML" val="2882801960"/>
  <p:tag name="PPT/SLIDES/SLIDE5.XML" val="2028846773"/>
  <p:tag name="PPT/SLIDES/SLIDE4.XML" val="2845568839"/>
  <p:tag name="PPT/SLIDES/SLIDE9.XML" val="975069854"/>
  <p:tag name="PPT/SLIDES/SLIDE10.XML" val="862851859"/>
  <p:tag name="PPT/SLIDES/SLIDE11.XML" val="2779827460"/>
  <p:tag name="PPT/SLIDES/SLIDE16.XML" val="1363247955"/>
  <p:tag name="PPT/SLIDES/SLIDE15.XML" val="3029586117"/>
  <p:tag name="PPT/SLIDES/SLIDE14.XML" val="537446902"/>
  <p:tag name="PPT/SLIDES/SLIDE13.XML" val="1223255582"/>
  <p:tag name="PPT/SLIDES/SLIDE12.XML" val="3146573935"/>
  <p:tag name="PPT/SLIDES/SLIDE18.XML" val="2334321240"/>
  <p:tag name="PPT/SLIDES/SLIDE3.XML" val="2130791179"/>
  <p:tag name="PPT/SLIDES/SLIDE1.XML" val="3201965165"/>
  <p:tag name="PPT/SLIDES/SLIDE26.XML" val="431147203"/>
  <p:tag name="PPT/SLIDES/SLIDE27.XML" val="4002381855"/>
  <p:tag name="PPT/SLIDES/SLIDE28.XML" val="345591356"/>
  <p:tag name="PPT/SLIDES/SLIDE29.XML" val="4115212332"/>
  <p:tag name="PPT/SLIDES/SLIDE30.XML" val="4000717921"/>
  <p:tag name="PPT/SLIDES/SLIDE25.XML" val="566178032"/>
  <p:tag name="PPT/SLIDES/SLIDE23.XML" val="3589016640"/>
  <p:tag name="PPT/SLIDES/SLIDE19.XML" val="3343616427"/>
  <p:tag name="PPT/SLIDES/SLIDE24.XML" val="2213573749"/>
  <p:tag name="PPT/SLIDES/SLIDE20.XML" val="1023688023"/>
  <p:tag name="PPT/SLIDES/SLIDE22.XML" val="882312517"/>
  <p:tag name="PPT/SLIDES/SLIDE21.XML" val="848385999"/>
  <p:tag name="PPT/SLIDEMASTERS/SLIDEMASTER1.XML" val="691116553"/>
  <p:tag name="PPT/SLIDELAYOUTS/SLIDELAYOUT11.XML" val="708210967"/>
  <p:tag name="PPT/SLIDELAYOUTS/SLIDELAYOUT7.XML" val="3688464645"/>
  <p:tag name="PPT/SLIDELAYOUTS/SLIDELAYOUT8.XML" val="2157622774"/>
  <p:tag name="PPT/SLIDELAYOUTS/SLIDELAYOUT9.XML" val="446581364"/>
  <p:tag name="PPT/NOTESSLIDES/NOTESSLIDE1.XML" val="3386224744"/>
  <p:tag name="PPT/SLIDELAYOUTS/SLIDELAYOUT10.XML" val="1749008616"/>
  <p:tag name="PPT/NOTESSLIDES/NOTESSLIDE2.XML" val="342780877"/>
  <p:tag name="PPT/SLIDELAYOUTS/SLIDELAYOUT6.XML" val="1282947535"/>
  <p:tag name="PPT/SLIDELAYOUTS/SLIDELAYOUT4.XML" val="3882850735"/>
  <p:tag name="PPT/SLIDELAYOUTS/SLIDELAYOUT5.XML" val="514715477"/>
  <p:tag name="PPT/SLIDELAYOUTS/SLIDELAYOUT1.XML" val="1611716247"/>
  <p:tag name="PPT/SLIDELAYOUTS/SLIDELAYOUT3.XML" val="1828703931"/>
  <p:tag name="PPT/SLIDELAYOUTS/SLIDELAYOUT2.XML" val="151662842"/>
  <p:tag name="PPT/MEDIA/IMAGE2.JPEG" val="637099147"/>
  <p:tag name="PPT/NOTESMASTERS/NOTESMASTER1.XML" val="4027473324"/>
  <p:tag name="PPT/MEDIA/IMAGE1.JPEG" val="644431097"/>
  <p:tag name="PPT/THEME/THEME1.XML" val="2926550334"/>
  <p:tag name="PPT/THEME/THEME2.XML" val="81296369"/>
  <p:tag name="PPT/MEDIA/IMAGE3.JPEG" val="545383877"/>
  <p:tag name="PPT/MEDIA/IMAGE5.PNG" val="795148854"/>
  <p:tag name="PPT/MEDIA/IMAGE15.PNG" val="3557857617"/>
  <p:tag name="PPT/MEDIA/IMAGE4.JPEG" val="567385454"/>
  <p:tag name="PPT/MEDIA/IMAGE17.JPEG" val="2819943784"/>
  <p:tag name="PPT/MEDIA/IMAGE18.JPEG" val="3040984361"/>
  <p:tag name="PPT/MEDIA/IMAGE19.JPEG" val="1397735165"/>
  <p:tag name="PPT/MEDIA/IMAGE20.JPEG" val="1630885792"/>
  <p:tag name="PPT/MEDIA/IMAGE21.JPEG" val="1488813625"/>
  <p:tag name="PPT/MEDIA/IMAGE14.PNG" val="3590600262"/>
  <p:tag name="PPT/MEDIA/IMAGE16.PNG" val="3583143424"/>
  <p:tag name="PPT/MEDIA/IMAGE12.JPEG" val="429563988"/>
  <p:tag name="PPT/MEDIA/IMAGE13.PNG" val="1878709814"/>
  <p:tag name="PPT/MEDIA/IMAGE7.JPEG" val="3968243589"/>
  <p:tag name="PPT/MEDIA/IMAGE8.PNG" val="3772921445"/>
  <p:tag name="PPT/MEDIA/IMAGE6.PNG" val="1403304621"/>
  <p:tag name="PPT/MEDIA/IMAGE10.JPEG" val="602697402"/>
  <p:tag name="PPT/MEDIA/IMAGE9.PNG" val="1196478429"/>
  <p:tag name="PPT/MEDIA/IMAGE11.JPEG" val="919007592"/>
</p:tagLst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547</Words>
  <Application>Microsoft Office PowerPoint</Application>
  <PresentationFormat>On-screen Show (4:3)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굴림</vt:lpstr>
      <vt:lpstr>맑은 고딕</vt:lpstr>
      <vt:lpstr>Arial</vt:lpstr>
      <vt:lpstr>Calibri</vt:lpstr>
      <vt:lpstr>Consolas</vt:lpstr>
      <vt:lpstr>Noto Sans Symbols</vt:lpstr>
      <vt:lpstr>Roboto</vt:lpstr>
      <vt:lpstr>Times</vt:lpstr>
      <vt:lpstr>Times New Roman</vt:lpstr>
      <vt:lpstr>Wingdings</vt:lpstr>
      <vt:lpstr>Capsules</vt:lpstr>
      <vt:lpstr>PowerPoint Presentation</vt:lpstr>
      <vt:lpstr>Team Members</vt:lpstr>
      <vt:lpstr>The PowerUp Paper Plane</vt:lpstr>
      <vt:lpstr>Demo</vt:lpstr>
      <vt:lpstr>What is JavaScript?</vt:lpstr>
      <vt:lpstr>Node.js: A Server-side JavaScript</vt:lpstr>
      <vt:lpstr>Using Node.js to Make a Paper Plane Fly</vt:lpstr>
      <vt:lpstr>Programming Basics</vt:lpstr>
      <vt:lpstr>Variables</vt:lpstr>
      <vt:lpstr>Functions</vt:lpstr>
      <vt:lpstr>Flow Control</vt:lpstr>
      <vt:lpstr>Console.log()</vt:lpstr>
      <vt:lpstr>You Try It – What Does the Code Do?</vt:lpstr>
      <vt:lpstr>Callback Functions</vt:lpstr>
      <vt:lpstr>The Best Way to Learn is to Try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Haney</dc:creator>
  <cp:lastModifiedBy>Haney, Casey</cp:lastModifiedBy>
  <cp:revision>4</cp:revision>
  <dcterms:modified xsi:type="dcterms:W3CDTF">2018-06-29T21:40:53Z</dcterms:modified>
</cp:coreProperties>
</file>