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  <p:sldMasterId id="2147484785" r:id="rId2"/>
  </p:sldMasterIdLst>
  <p:notesMasterIdLst>
    <p:notesMasterId r:id="rId111"/>
  </p:notesMasterIdLst>
  <p:handoutMasterIdLst>
    <p:handoutMasterId r:id="rId112"/>
  </p:handoutMasterIdLst>
  <p:sldIdLst>
    <p:sldId id="492" r:id="rId3"/>
    <p:sldId id="777" r:id="rId4"/>
    <p:sldId id="787" r:id="rId5"/>
    <p:sldId id="788" r:id="rId6"/>
    <p:sldId id="789" r:id="rId7"/>
    <p:sldId id="493" r:id="rId8"/>
    <p:sldId id="778" r:id="rId9"/>
    <p:sldId id="780" r:id="rId10"/>
    <p:sldId id="781" r:id="rId11"/>
    <p:sldId id="779" r:id="rId12"/>
    <p:sldId id="662" r:id="rId13"/>
    <p:sldId id="531" r:id="rId14"/>
    <p:sldId id="532" r:id="rId15"/>
    <p:sldId id="663" r:id="rId16"/>
    <p:sldId id="665" r:id="rId17"/>
    <p:sldId id="562" r:id="rId18"/>
    <p:sldId id="564" r:id="rId19"/>
    <p:sldId id="782" r:id="rId20"/>
    <p:sldId id="666" r:id="rId21"/>
    <p:sldId id="668" r:id="rId22"/>
    <p:sldId id="669" r:id="rId23"/>
    <p:sldId id="670" r:id="rId24"/>
    <p:sldId id="539" r:id="rId25"/>
    <p:sldId id="540" r:id="rId26"/>
    <p:sldId id="541" r:id="rId27"/>
    <p:sldId id="671" r:id="rId28"/>
    <p:sldId id="783" r:id="rId29"/>
    <p:sldId id="672" r:id="rId30"/>
    <p:sldId id="678" r:id="rId31"/>
    <p:sldId id="544" r:id="rId32"/>
    <p:sldId id="545" r:id="rId33"/>
    <p:sldId id="675" r:id="rId34"/>
    <p:sldId id="676" r:id="rId35"/>
    <p:sldId id="677" r:id="rId36"/>
    <p:sldId id="510" r:id="rId37"/>
    <p:sldId id="785" r:id="rId38"/>
    <p:sldId id="693" r:id="rId39"/>
    <p:sldId id="567" r:id="rId40"/>
    <p:sldId id="791" r:id="rId41"/>
    <p:sldId id="792" r:id="rId42"/>
    <p:sldId id="700" r:id="rId43"/>
    <p:sldId id="568" r:id="rId44"/>
    <p:sldId id="695" r:id="rId45"/>
    <p:sldId id="696" r:id="rId46"/>
    <p:sldId id="697" r:id="rId47"/>
    <p:sldId id="698" r:id="rId48"/>
    <p:sldId id="699" r:id="rId49"/>
    <p:sldId id="572" r:id="rId50"/>
    <p:sldId id="573" r:id="rId51"/>
    <p:sldId id="574" r:id="rId52"/>
    <p:sldId id="701" r:id="rId53"/>
    <p:sldId id="577" r:id="rId54"/>
    <p:sldId id="793" r:id="rId55"/>
    <p:sldId id="580" r:id="rId56"/>
    <p:sldId id="581" r:id="rId57"/>
    <p:sldId id="705" r:id="rId58"/>
    <p:sldId id="707" r:id="rId59"/>
    <p:sldId id="794" r:id="rId60"/>
    <p:sldId id="710" r:id="rId61"/>
    <p:sldId id="712" r:id="rId62"/>
    <p:sldId id="714" r:id="rId63"/>
    <p:sldId id="715" r:id="rId64"/>
    <p:sldId id="716" r:id="rId65"/>
    <p:sldId id="717" r:id="rId66"/>
    <p:sldId id="718" r:id="rId67"/>
    <p:sldId id="720" r:id="rId68"/>
    <p:sldId id="611" r:id="rId69"/>
    <p:sldId id="506" r:id="rId70"/>
    <p:sldId id="722" r:id="rId71"/>
    <p:sldId id="723" r:id="rId72"/>
    <p:sldId id="786" r:id="rId73"/>
    <p:sldId id="795" r:id="rId74"/>
    <p:sldId id="727" r:id="rId75"/>
    <p:sldId id="729" r:id="rId76"/>
    <p:sldId id="730" r:id="rId77"/>
    <p:sldId id="796" r:id="rId78"/>
    <p:sldId id="624" r:id="rId79"/>
    <p:sldId id="625" r:id="rId80"/>
    <p:sldId id="797" r:id="rId81"/>
    <p:sldId id="738" r:id="rId82"/>
    <p:sldId id="740" r:id="rId83"/>
    <p:sldId id="741" r:id="rId84"/>
    <p:sldId id="798" r:id="rId85"/>
    <p:sldId id="744" r:id="rId86"/>
    <p:sldId id="746" r:id="rId87"/>
    <p:sldId id="747" r:id="rId88"/>
    <p:sldId id="751" r:id="rId89"/>
    <p:sldId id="752" r:id="rId90"/>
    <p:sldId id="754" r:id="rId91"/>
    <p:sldId id="756" r:id="rId92"/>
    <p:sldId id="757" r:id="rId93"/>
    <p:sldId id="758" r:id="rId94"/>
    <p:sldId id="799" r:id="rId95"/>
    <p:sldId id="800" r:id="rId96"/>
    <p:sldId id="765" r:id="rId97"/>
    <p:sldId id="801" r:id="rId98"/>
    <p:sldId id="769" r:id="rId99"/>
    <p:sldId id="770" r:id="rId100"/>
    <p:sldId id="771" r:id="rId101"/>
    <p:sldId id="772" r:id="rId102"/>
    <p:sldId id="773" r:id="rId103"/>
    <p:sldId id="774" r:id="rId104"/>
    <p:sldId id="775" r:id="rId105"/>
    <p:sldId id="776" r:id="rId106"/>
    <p:sldId id="660" r:id="rId107"/>
    <p:sldId id="468" r:id="rId108"/>
    <p:sldId id="790" r:id="rId109"/>
    <p:sldId id="802" r:id="rId110"/>
  </p:sldIdLst>
  <p:sldSz cx="12192000" cy="6858000"/>
  <p:notesSz cx="6648450" cy="978058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wei" initials="CUG" lastIdx="1" clrIdx="0">
    <p:extLst>
      <p:ext uri="{19B8F6BF-5375-455C-9EA6-DF929625EA0E}">
        <p15:presenceInfo xmlns:p15="http://schemas.microsoft.com/office/powerpoint/2012/main" userId="Xin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336699"/>
    <a:srgbClr val="0033CC"/>
    <a:srgbClr val="003366"/>
    <a:srgbClr val="FF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34" autoAdjust="0"/>
  </p:normalViewPr>
  <p:slideViewPr>
    <p:cSldViewPr>
      <p:cViewPr varScale="1">
        <p:scale>
          <a:sx n="110" d="100"/>
          <a:sy n="110" d="100"/>
        </p:scale>
        <p:origin x="59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128"/>
    </p:cViewPr>
  </p:sorterViewPr>
  <p:notesViewPr>
    <p:cSldViewPr>
      <p:cViewPr varScale="1">
        <p:scale>
          <a:sx n="53" d="100"/>
          <a:sy n="53" d="100"/>
        </p:scale>
        <p:origin x="2934" y="4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tableStyles" Target="tableStyle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slide" Target="slides/slide108.xml"/><Relationship Id="rId115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74.xml"/><Relationship Id="rId1" Type="http://schemas.openxmlformats.org/officeDocument/2006/relationships/slide" Target="slides/slide4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1638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1638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B619259-0D4E-4C47-A0C0-8232145DF7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9546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088" y="733425"/>
            <a:ext cx="6518275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5025"/>
            <a:ext cx="4876800" cy="440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1638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1638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496A37D-F422-4621-811E-2B22BC4B18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91822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96A37D-F422-4621-811E-2B22BC4B18F5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4065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fld id="{9C532C01-8D71-4608-88FF-5DC9286E5E5B}" type="slidenum">
              <a:rPr lang="en-US" altLang="zh-CN" sz="1200" b="0" smtClean="0">
                <a:latin typeface="Garamond" panose="02020404030301010803" pitchFamily="18" charset="0"/>
                <a:ea typeface="宋体" panose="02010600030101010101" pitchFamily="2" charset="-122"/>
              </a:rPr>
              <a:pPr/>
              <a:t>35</a:t>
            </a:fld>
            <a:endParaRPr lang="en-US" altLang="zh-CN" sz="1200" b="0" smtClean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061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87E16-E932-4919-9C7A-45FBC7F0D3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489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96E91-274E-42BE-8A7D-85792ECC4A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895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8FC82-81B6-4C7E-A18B-0EA3016194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2907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78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44624"/>
            <a:ext cx="10515600" cy="687611"/>
          </a:xfrm>
        </p:spPr>
        <p:txBody>
          <a:bodyPr/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90000"/>
              <a:buFont typeface="Wingdings" panose="05000000000000000000" pitchFamily="2" charset="2"/>
              <a:buChar char="u"/>
              <a:defRPr/>
            </a:lvl1pPr>
            <a:lvl2pPr marL="685800" indent="-22860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4F01AAF-5230-4DC7-AD0B-862717DD6E1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1034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E346143-CD10-4A03-92A3-1CE15DD1099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8906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1384" y="1052736"/>
            <a:ext cx="5328592" cy="505221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5000" y="1052736"/>
            <a:ext cx="5325616" cy="505221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04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-37909"/>
            <a:ext cx="7416824" cy="802613"/>
          </a:xfrm>
        </p:spPr>
        <p:txBody>
          <a:bodyPr/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400" y="908720"/>
            <a:ext cx="5157787" cy="576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400" y="1628800"/>
            <a:ext cx="5157787" cy="4464496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1404" y="908720"/>
            <a:ext cx="5183188" cy="576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04" y="1628800"/>
            <a:ext cx="5183188" cy="4464496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735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109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D0E9652-B3C6-4FC8-A4BB-837F7A0CE47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96455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7124B82-EB09-464E-9BE5-84074AEDA53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401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657D3-36FB-4B48-9511-6E5C7C26D3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46855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23F1C25-3B3C-4EB3-8038-CF54CA764B6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72786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5A78794-D54A-41BA-8202-58A6B542050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5293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联机映像占位符 3"/>
          <p:cNvSpPr>
            <a:spLocks noGrp="1"/>
          </p:cNvSpPr>
          <p:nvPr>
            <p:ph type="clip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4980B-21D5-4B00-B66C-19D018A64B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5399965"/>
      </p:ext>
    </p:extLst>
  </p:cSld>
  <p:clrMapOvr>
    <a:masterClrMapping/>
  </p:clrMapOvr>
  <p:transition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737600" y="6200775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6D232-2191-432E-9834-DCF771344F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922996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61445-1F7A-42B9-B9BE-6A551694DD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5985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6F3EB-52FA-49D7-A090-CBA1BB2EC7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90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B06C0-03DB-4DED-86D2-A4DA323427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379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17EF-1250-4004-BBE4-B8D4AFD351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307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B60B9-0D69-4147-9A7F-614AFDBFCD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49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A28AD-065D-44FA-876D-7832715C40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13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24AE3-CFA3-48D0-B879-4A305B6257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360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934D8-B2BA-4E34-A637-21008B734F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208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2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2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1ED55D6-E427-4855-A3F6-F7EBE4C3A3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7" r:id="rId1"/>
    <p:sldLayoutId id="2147484728" r:id="rId2"/>
    <p:sldLayoutId id="2147484729" r:id="rId3"/>
    <p:sldLayoutId id="2147484730" r:id="rId4"/>
    <p:sldLayoutId id="2147484731" r:id="rId5"/>
    <p:sldLayoutId id="2147484732" r:id="rId6"/>
    <p:sldLayoutId id="2147484733" r:id="rId7"/>
    <p:sldLayoutId id="2147484734" r:id="rId8"/>
    <p:sldLayoutId id="2147484735" r:id="rId9"/>
    <p:sldLayoutId id="2147484736" r:id="rId10"/>
    <p:sldLayoutId id="214748473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仿宋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仿宋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仿宋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仿宋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仿宋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仿宋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仿宋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仿宋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83778"/>
            <a:ext cx="10515600" cy="5193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2256367" y="1484314"/>
            <a:ext cx="9550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CN" altLang="zh-CN" sz="16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11889572" y="6604001"/>
            <a:ext cx="186013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50000"/>
              </a:spcBef>
              <a:defRPr/>
            </a:pPr>
            <a:endParaRPr lang="zh-CN" altLang="zh-CN" sz="1000" b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914400" y="6229350"/>
            <a:ext cx="234526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en-US" altLang="zh-CN" sz="1400" b="0" smtClean="0">
              <a:latin typeface="ITC Officina Sans Book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4165600" y="6229350"/>
            <a:ext cx="356446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en-US" altLang="zh-CN" sz="1400" b="0" smtClean="0">
              <a:latin typeface="ITC Officina Sans Book" pitchFamily="34" charset="0"/>
              <a:ea typeface="宋体" panose="02010600030101010101" pitchFamily="2" charset="-122"/>
            </a:endParaRPr>
          </a:p>
        </p:txBody>
      </p:sp>
      <p:sp>
        <p:nvSpPr>
          <p:cNvPr id="11" name="Line 8"/>
          <p:cNvSpPr>
            <a:spLocks noChangeShapeType="1"/>
          </p:cNvSpPr>
          <p:nvPr userDrawn="1"/>
        </p:nvSpPr>
        <p:spPr bwMode="auto">
          <a:xfrm>
            <a:off x="0" y="764704"/>
            <a:ext cx="12192000" cy="0"/>
          </a:xfrm>
          <a:prstGeom prst="line">
            <a:avLst/>
          </a:prstGeom>
          <a:noFill/>
          <a:ln w="12700">
            <a:solidFill>
              <a:srgbClr val="5AAAE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4000"/>
          </a:p>
        </p:txBody>
      </p:sp>
      <p:sp>
        <p:nvSpPr>
          <p:cNvPr id="12" name="AutoShape 11"/>
          <p:cNvSpPr>
            <a:spLocks noChangeArrowheads="1"/>
          </p:cNvSpPr>
          <p:nvPr userDrawn="1"/>
        </p:nvSpPr>
        <p:spPr bwMode="auto">
          <a:xfrm flipH="1">
            <a:off x="11231034" y="6137276"/>
            <a:ext cx="960967" cy="720725"/>
          </a:xfrm>
          <a:prstGeom prst="rtTriangl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kumimoji="0" lang="zh-CN" altLang="zh-CN" sz="1800" b="0" smtClean="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 userDrawn="1"/>
        </p:nvSpPr>
        <p:spPr bwMode="auto">
          <a:xfrm>
            <a:off x="9120336" y="6350"/>
            <a:ext cx="307166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FEDF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Data  Structures: Linear List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-24681" y="-64369"/>
            <a:ext cx="7754747" cy="813671"/>
          </a:xfrm>
          <a:prstGeom prst="rect">
            <a:avLst/>
          </a:prstGeom>
          <a:solidFill>
            <a:srgbClr val="CFED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8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kumimoji="0" lang="zh-CN" altLang="zh-CN" sz="1800" b="0" smtClean="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3352" y="113730"/>
            <a:ext cx="7056784" cy="578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7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6" r:id="rId1"/>
    <p:sldLayoutId id="2147484787" r:id="rId2"/>
    <p:sldLayoutId id="2147484788" r:id="rId3"/>
    <p:sldLayoutId id="2147484789" r:id="rId4"/>
    <p:sldLayoutId id="2147484790" r:id="rId5"/>
    <p:sldLayoutId id="2147484791" r:id="rId6"/>
    <p:sldLayoutId id="2147484793" r:id="rId7"/>
    <p:sldLayoutId id="2147484794" r:id="rId8"/>
    <p:sldLayoutId id="2147484795" r:id="rId9"/>
    <p:sldLayoutId id="2147484796" r:id="rId10"/>
    <p:sldLayoutId id="2147484797" r:id="rId11"/>
    <p:sldLayoutId id="2147484798" r:id="rId12"/>
    <p:sldLayoutId id="2147484799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C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" Target="slide1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" Target="slide15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" Target="slide15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" Target="slide71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" Target="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jpeg"/><Relationship Id="rId4" Type="http://schemas.openxmlformats.org/officeDocument/2006/relationships/hyperlink" Target="https://www.cnblogs.com/xiekun/p/12150344.html" TargetMode="Externa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Microsoft_Word_97_-_2003___1.doc"/><Relationship Id="rId7" Type="http://schemas.openxmlformats.org/officeDocument/2006/relationships/oleObject" Target="../embeddings/Microsoft_Word_97_-_2003___3.doc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Microsoft_Word_97_-_2003___2.doc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Microsoft_Word_97_-_2003___4.doc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9.wmf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 txBox="1">
            <a:spLocks noGrp="1" noChangeArrowheads="1"/>
          </p:cNvSpPr>
          <p:nvPr/>
        </p:nvSpPr>
        <p:spPr bwMode="auto">
          <a:xfrm>
            <a:off x="8543925" y="6454775"/>
            <a:ext cx="21336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139DD9C-E3C4-4B0A-B5A4-F7312205E5F0}" type="slidenum">
              <a:rPr lang="en-US" altLang="zh-CN" sz="1400">
                <a:solidFill>
                  <a:schemeClr val="bg1"/>
                </a:solidFill>
                <a:latin typeface="文泉驿微米黑" pitchFamily="34" charset="-122"/>
                <a:ea typeface="文泉驿微米黑" pitchFamily="34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>
              <a:solidFill>
                <a:schemeClr val="bg1"/>
              </a:solidFill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243" name="Rectangle 1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8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1124744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zh-CN" altLang="en-US" sz="6900" b="1" dirty="0" smtClean="0">
                <a:solidFill>
                  <a:srgbClr val="C62400"/>
                </a:solidFill>
              </a:rPr>
              <a:t>数 </a:t>
            </a:r>
            <a:r>
              <a:rPr lang="zh-CN" altLang="en-US" sz="6900" b="1" dirty="0">
                <a:solidFill>
                  <a:srgbClr val="C62400"/>
                </a:solidFill>
              </a:rPr>
              <a:t>据 结 </a:t>
            </a:r>
            <a:r>
              <a:rPr lang="zh-CN" altLang="en-US" sz="6900" b="1" dirty="0" smtClean="0">
                <a:solidFill>
                  <a:srgbClr val="C62400"/>
                </a:solidFill>
              </a:rPr>
              <a:t>构</a:t>
            </a:r>
            <a:r>
              <a:rPr lang="en-US" altLang="zh-CN" sz="6900" b="1" dirty="0" smtClean="0">
                <a:solidFill>
                  <a:srgbClr val="C62400"/>
                </a:solidFill>
              </a:rPr>
              <a:t/>
            </a:r>
            <a:br>
              <a:rPr lang="en-US" altLang="zh-CN" sz="6900" b="1" dirty="0" smtClean="0">
                <a:solidFill>
                  <a:srgbClr val="C62400"/>
                </a:solidFill>
              </a:rPr>
            </a:br>
            <a:r>
              <a:rPr lang="zh-CN" altLang="en-US" sz="7200" b="1" dirty="0" smtClean="0">
                <a:solidFill>
                  <a:srgbClr val="C624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第</a:t>
            </a:r>
            <a:r>
              <a:rPr lang="en-US" altLang="zh-CN" sz="7200" b="1" dirty="0" smtClean="0">
                <a:solidFill>
                  <a:srgbClr val="C624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7200" b="1" dirty="0" smtClean="0">
                <a:solidFill>
                  <a:srgbClr val="C624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章 线性表</a:t>
            </a:r>
            <a:endParaRPr lang="zh-CN" altLang="en-US" sz="6900" b="1" dirty="0">
              <a:solidFill>
                <a:srgbClr val="C62400"/>
              </a:solidFill>
            </a:endParaRPr>
          </a:p>
        </p:txBody>
      </p:sp>
      <p:pic>
        <p:nvPicPr>
          <p:cNvPr id="10245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3780"/>
            <a:ext cx="85439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1774825" y="4292601"/>
            <a:ext cx="8642350" cy="227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楷体_GB2312" pitchFamily="49" charset="-122"/>
              </a:rPr>
              <a:t>姜鑫维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楷体_GB2312" pitchFamily="49" charset="-122"/>
              </a:rPr>
              <a:t>ysjxw@qq.com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楷体_GB2312" pitchFamily="49" charset="-122"/>
              </a:rPr>
              <a:t>https://xinweijiang.github.io/course/ds-a/</a:t>
            </a:r>
            <a:endParaRPr lang="zh-CN" altLang="en-US" sz="1800" dirty="0">
              <a:latin typeface="楷体_GB2312" pitchFamily="49" charset="-122"/>
            </a:endParaRP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2021</a:t>
            </a:r>
            <a:r>
              <a:rPr lang="zh-CN" altLang="en-US" sz="280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年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线性表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(Linear List</a:t>
            </a: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Clr>
                <a:srgbClr val="800080"/>
              </a:buClr>
              <a:buSzPct val="55000"/>
              <a:defRPr/>
            </a:pPr>
            <a:r>
              <a:rPr lang="zh-CN" altLang="en-US" sz="3000" u="sng" dirty="0">
                <a:solidFill>
                  <a:srgbClr val="000099"/>
                </a:solidFill>
                <a:ea typeface="仿宋_GB2312" pitchFamily="49" charset="-122"/>
                <a:cs typeface="+mn-cs"/>
              </a:rPr>
              <a:t>线性表的</a:t>
            </a:r>
            <a:r>
              <a:rPr lang="zh-CN" altLang="en-US" sz="3000" u="sng" dirty="0" smtClean="0">
                <a:solidFill>
                  <a:srgbClr val="000099"/>
                </a:solidFill>
                <a:ea typeface="仿宋_GB2312" pitchFamily="49" charset="-122"/>
                <a:cs typeface="+mn-cs"/>
              </a:rPr>
              <a:t>定义</a:t>
            </a:r>
            <a:endParaRPr lang="en-US" altLang="zh-CN" sz="3000" u="sng" dirty="0" smtClean="0">
              <a:solidFill>
                <a:srgbClr val="000099"/>
              </a:solidFill>
              <a:ea typeface="仿宋_GB2312" pitchFamily="49" charset="-122"/>
              <a:cs typeface="+mn-cs"/>
            </a:endParaRPr>
          </a:p>
          <a:p>
            <a:pPr marL="609600" indent="-609600">
              <a:buClr>
                <a:srgbClr val="800080"/>
              </a:buClr>
              <a:buSzPct val="55000"/>
              <a:defRPr/>
            </a:pPr>
            <a:endParaRPr lang="zh-CN" altLang="en-US" sz="3000" dirty="0">
              <a:solidFill>
                <a:srgbClr val="000099"/>
              </a:solidFill>
              <a:ea typeface="仿宋_GB2312" pitchFamily="49" charset="-122"/>
              <a:cs typeface="+mn-cs"/>
            </a:endParaRPr>
          </a:p>
          <a:p>
            <a:pPr marL="990600" lvl="1" indent="-533400">
              <a:lnSpc>
                <a:spcPct val="105000"/>
              </a:lnSpc>
              <a:spcBef>
                <a:spcPct val="10000"/>
              </a:spcBef>
              <a:buClr>
                <a:srgbClr val="00990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000" dirty="0" smtClean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线性表</a:t>
            </a:r>
            <a:r>
              <a:rPr lang="zh-CN" altLang="en-US" sz="30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是 </a:t>
            </a:r>
            <a:r>
              <a:rPr lang="en-US" altLang="zh-CN" sz="3000" i="1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n </a:t>
            </a:r>
            <a:r>
              <a:rPr lang="en-US" altLang="zh-CN" sz="30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(</a:t>
            </a:r>
            <a:r>
              <a:rPr lang="en-US" altLang="zh-CN" sz="3000" dirty="0">
                <a:latin typeface="宋体" panose="02010600030101010101" pitchFamily="2" charset="-122"/>
                <a:cs typeface="+mn-cs"/>
              </a:rPr>
              <a:t>≥</a:t>
            </a:r>
            <a:r>
              <a:rPr lang="en-US" altLang="zh-CN" sz="3000" dirty="0"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0) </a:t>
            </a:r>
            <a:r>
              <a:rPr lang="zh-CN" altLang="en-US" sz="30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个数据元素的有限序列，记作</a:t>
            </a:r>
          </a:p>
          <a:p>
            <a:pPr marL="990600" lvl="1" indent="-533400">
              <a:lnSpc>
                <a:spcPct val="105000"/>
              </a:lnSpc>
              <a:spcBef>
                <a:spcPct val="10000"/>
              </a:spcBef>
              <a:buClr>
                <a:schemeClr val="accent1"/>
              </a:buClr>
              <a:buSzPct val="50000"/>
              <a:buNone/>
              <a:defRPr/>
            </a:pPr>
            <a:r>
              <a:rPr lang="zh-CN" altLang="en-US" sz="30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</a:t>
            </a:r>
            <a:r>
              <a:rPr lang="zh-CN" altLang="en-US" sz="3000" dirty="0" smtClean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  </a:t>
            </a:r>
            <a:r>
              <a:rPr lang="zh-CN" altLang="en-US" sz="3000" dirty="0" smtClean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（</a:t>
            </a:r>
            <a:r>
              <a:rPr lang="en-US" altLang="zh-CN" sz="3000" i="1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a</a:t>
            </a:r>
            <a:r>
              <a:rPr lang="en-US" altLang="zh-CN" sz="3000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</a:t>
            </a:r>
            <a:r>
              <a:rPr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, </a:t>
            </a:r>
            <a:r>
              <a:rPr lang="en-US" altLang="zh-CN" sz="3000" i="1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a</a:t>
            </a:r>
            <a:r>
              <a:rPr lang="en-US" altLang="zh-CN" sz="3000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2</a:t>
            </a:r>
            <a:r>
              <a:rPr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, …, </a:t>
            </a:r>
            <a:r>
              <a:rPr lang="en-US" altLang="zh-CN" sz="3000" i="1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a</a:t>
            </a:r>
            <a:r>
              <a:rPr lang="en-US" altLang="zh-CN" sz="3000" i="1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n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）</a:t>
            </a:r>
            <a:endParaRPr lang="zh-CN" altLang="en-US" sz="3000" dirty="0"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  <a:p>
            <a:pPr marL="990600" lvl="1" indent="-533400">
              <a:lnSpc>
                <a:spcPct val="105000"/>
              </a:lnSpc>
              <a:spcBef>
                <a:spcPct val="10000"/>
              </a:spcBef>
              <a:buClr>
                <a:schemeClr val="accent1"/>
              </a:buClr>
              <a:buSzPct val="50000"/>
              <a:buNone/>
              <a:defRPr/>
            </a:pPr>
            <a:r>
              <a:rPr lang="zh-CN" altLang="en-US" sz="30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	</a:t>
            </a:r>
            <a:r>
              <a:rPr lang="en-US" altLang="zh-CN" sz="3000" i="1" dirty="0" err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a</a:t>
            </a:r>
            <a:r>
              <a:rPr lang="en-US" altLang="zh-CN" sz="3000" i="1" baseline="-25000" dirty="0" err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</a:t>
            </a:r>
            <a:r>
              <a:rPr lang="en-US" altLang="zh-CN" sz="3000" i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</a:t>
            </a:r>
            <a:r>
              <a:rPr lang="zh-CN" altLang="zh-CN" sz="30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是表中数据元素，</a:t>
            </a:r>
            <a:r>
              <a:rPr lang="en-US" altLang="zh-CN" sz="3000" i="1" dirty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n </a:t>
            </a:r>
            <a:r>
              <a:rPr lang="zh-CN" altLang="zh-CN" sz="30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是表长度。</a:t>
            </a:r>
            <a:endParaRPr lang="zh-CN" altLang="en-US" sz="3000" dirty="0"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  <a:p>
            <a:pPr marL="990600" lvl="1" indent="-533400">
              <a:lnSpc>
                <a:spcPct val="105000"/>
              </a:lnSpc>
              <a:spcBef>
                <a:spcPct val="10000"/>
              </a:spcBef>
              <a:buClr>
                <a:srgbClr val="00990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0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原则上讲，线性表中表元素的数据类型可以不相同。但采用的存储表示可能会对其有限制。</a:t>
            </a:r>
          </a:p>
          <a:p>
            <a:pPr marL="990600" lvl="1" indent="-533400">
              <a:lnSpc>
                <a:spcPct val="105000"/>
              </a:lnSpc>
              <a:spcBef>
                <a:spcPct val="10000"/>
              </a:spcBef>
              <a:buClr>
                <a:srgbClr val="00990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0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为简单起见，假定各元素类型相同。</a:t>
            </a:r>
            <a:r>
              <a:rPr lang="zh-CN" altLang="en-US" sz="3000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42" name="Group 91"/>
          <p:cNvGrpSpPr>
            <a:grpSpLocks/>
          </p:cNvGrpSpPr>
          <p:nvPr/>
        </p:nvGrpSpPr>
        <p:grpSpPr bwMode="auto">
          <a:xfrm>
            <a:off x="2114550" y="925513"/>
            <a:ext cx="7715250" cy="4519612"/>
            <a:chOff x="372" y="273"/>
            <a:chExt cx="4860" cy="2847"/>
          </a:xfrm>
        </p:grpSpPr>
        <p:sp>
          <p:nvSpPr>
            <p:cNvPr id="138248" name="Rectangle 2" descr="羊皮纸"/>
            <p:cNvSpPr>
              <a:spLocks noChangeArrowheads="1"/>
            </p:cNvSpPr>
            <p:nvPr/>
          </p:nvSpPr>
          <p:spPr bwMode="auto">
            <a:xfrm>
              <a:off x="4416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249" name="Line 3"/>
            <p:cNvSpPr>
              <a:spLocks noChangeShapeType="1"/>
            </p:cNvSpPr>
            <p:nvPr/>
          </p:nvSpPr>
          <p:spPr bwMode="auto">
            <a:xfrm>
              <a:off x="4704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50" name="Rectangle 4"/>
            <p:cNvSpPr>
              <a:spLocks noChangeArrowheads="1"/>
            </p:cNvSpPr>
            <p:nvPr/>
          </p:nvSpPr>
          <p:spPr bwMode="auto">
            <a:xfrm>
              <a:off x="1392" y="696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251" name="Text Box 5"/>
            <p:cNvSpPr txBox="1">
              <a:spLocks noChangeArrowheads="1"/>
            </p:cNvSpPr>
            <p:nvPr/>
          </p:nvSpPr>
          <p:spPr bwMode="auto">
            <a:xfrm>
              <a:off x="384" y="69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AH</a:t>
              </a:r>
              <a:r>
                <a:rPr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8252" name="Line 6"/>
            <p:cNvSpPr>
              <a:spLocks noChangeShapeType="1"/>
            </p:cNvSpPr>
            <p:nvPr/>
          </p:nvSpPr>
          <p:spPr bwMode="auto">
            <a:xfrm>
              <a:off x="1680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53" name="Rectangle 7" descr="花束"/>
            <p:cNvSpPr>
              <a:spLocks noChangeArrowheads="1"/>
            </p:cNvSpPr>
            <p:nvPr/>
          </p:nvSpPr>
          <p:spPr bwMode="auto">
            <a:xfrm>
              <a:off x="4944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254" name="Rectangle 8" descr="羊皮纸"/>
            <p:cNvSpPr>
              <a:spLocks noChangeArrowheads="1"/>
            </p:cNvSpPr>
            <p:nvPr/>
          </p:nvSpPr>
          <p:spPr bwMode="auto">
            <a:xfrm>
              <a:off x="1392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255" name="Line 9"/>
            <p:cNvSpPr>
              <a:spLocks noChangeShapeType="1"/>
            </p:cNvSpPr>
            <p:nvPr/>
          </p:nvSpPr>
          <p:spPr bwMode="auto">
            <a:xfrm>
              <a:off x="1680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56" name="Rectangle 10" descr="花束"/>
            <p:cNvSpPr>
              <a:spLocks noChangeArrowheads="1"/>
            </p:cNvSpPr>
            <p:nvPr/>
          </p:nvSpPr>
          <p:spPr bwMode="auto">
            <a:xfrm>
              <a:off x="1920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257" name="Rectangle 11" descr="羊皮纸"/>
            <p:cNvSpPr>
              <a:spLocks noChangeArrowheads="1"/>
            </p:cNvSpPr>
            <p:nvPr/>
          </p:nvSpPr>
          <p:spPr bwMode="auto">
            <a:xfrm>
              <a:off x="2400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258" name="Line 12"/>
            <p:cNvSpPr>
              <a:spLocks noChangeShapeType="1"/>
            </p:cNvSpPr>
            <p:nvPr/>
          </p:nvSpPr>
          <p:spPr bwMode="auto">
            <a:xfrm>
              <a:off x="2688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59" name="Rectangle 13" descr="花束"/>
            <p:cNvSpPr>
              <a:spLocks noChangeArrowheads="1"/>
            </p:cNvSpPr>
            <p:nvPr/>
          </p:nvSpPr>
          <p:spPr bwMode="auto">
            <a:xfrm>
              <a:off x="3936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260" name="Rectangle 14" descr="羊皮纸"/>
            <p:cNvSpPr>
              <a:spLocks noChangeArrowheads="1"/>
            </p:cNvSpPr>
            <p:nvPr/>
          </p:nvSpPr>
          <p:spPr bwMode="auto">
            <a:xfrm>
              <a:off x="2400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261" name="Line 15"/>
            <p:cNvSpPr>
              <a:spLocks noChangeShapeType="1"/>
            </p:cNvSpPr>
            <p:nvPr/>
          </p:nvSpPr>
          <p:spPr bwMode="auto">
            <a:xfrm>
              <a:off x="2688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62" name="Rectangle 16" descr="花束"/>
            <p:cNvSpPr>
              <a:spLocks noChangeArrowheads="1"/>
            </p:cNvSpPr>
            <p:nvPr/>
          </p:nvSpPr>
          <p:spPr bwMode="auto">
            <a:xfrm>
              <a:off x="2928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263" name="Rectangle 17" descr="羊皮纸"/>
            <p:cNvSpPr>
              <a:spLocks noChangeArrowheads="1"/>
            </p:cNvSpPr>
            <p:nvPr/>
          </p:nvSpPr>
          <p:spPr bwMode="auto">
            <a:xfrm>
              <a:off x="3408" y="69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264" name="Line 18"/>
            <p:cNvSpPr>
              <a:spLocks noChangeShapeType="1"/>
            </p:cNvSpPr>
            <p:nvPr/>
          </p:nvSpPr>
          <p:spPr bwMode="auto">
            <a:xfrm>
              <a:off x="3696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65" name="Rectangle 19" descr="花束"/>
            <p:cNvSpPr>
              <a:spLocks noChangeArrowheads="1"/>
            </p:cNvSpPr>
            <p:nvPr/>
          </p:nvSpPr>
          <p:spPr bwMode="auto">
            <a:xfrm>
              <a:off x="3984" y="69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266" name="Rectangle 20" descr="羊皮纸"/>
            <p:cNvSpPr>
              <a:spLocks noChangeArrowheads="1"/>
            </p:cNvSpPr>
            <p:nvPr/>
          </p:nvSpPr>
          <p:spPr bwMode="auto">
            <a:xfrm>
              <a:off x="3408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267" name="Line 21"/>
            <p:cNvSpPr>
              <a:spLocks noChangeShapeType="1"/>
            </p:cNvSpPr>
            <p:nvPr/>
          </p:nvSpPr>
          <p:spPr bwMode="auto">
            <a:xfrm>
              <a:off x="3696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68" name="Rectangle 22" descr="花束"/>
            <p:cNvSpPr>
              <a:spLocks noChangeArrowheads="1"/>
            </p:cNvSpPr>
            <p:nvPr/>
          </p:nvSpPr>
          <p:spPr bwMode="auto">
            <a:xfrm>
              <a:off x="3984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269" name="Rectangle 23" descr="羊皮纸"/>
            <p:cNvSpPr>
              <a:spLocks noChangeArrowheads="1"/>
            </p:cNvSpPr>
            <p:nvPr/>
          </p:nvSpPr>
          <p:spPr bwMode="auto">
            <a:xfrm>
              <a:off x="4416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270" name="Line 24"/>
            <p:cNvSpPr>
              <a:spLocks noChangeShapeType="1"/>
            </p:cNvSpPr>
            <p:nvPr/>
          </p:nvSpPr>
          <p:spPr bwMode="auto">
            <a:xfrm>
              <a:off x="4704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71" name="Rectangle 25" descr="花束"/>
            <p:cNvSpPr>
              <a:spLocks noChangeArrowheads="1"/>
            </p:cNvSpPr>
            <p:nvPr/>
          </p:nvSpPr>
          <p:spPr bwMode="auto">
            <a:xfrm>
              <a:off x="4992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272" name="Line 26"/>
            <p:cNvSpPr>
              <a:spLocks noChangeShapeType="1"/>
            </p:cNvSpPr>
            <p:nvPr/>
          </p:nvSpPr>
          <p:spPr bwMode="auto">
            <a:xfrm>
              <a:off x="1152" y="88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73" name="Line 27"/>
            <p:cNvSpPr>
              <a:spLocks noChangeShapeType="1"/>
            </p:cNvSpPr>
            <p:nvPr/>
          </p:nvSpPr>
          <p:spPr bwMode="auto">
            <a:xfrm>
              <a:off x="2016" y="1656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74" name="Line 28"/>
            <p:cNvSpPr>
              <a:spLocks noChangeShapeType="1"/>
            </p:cNvSpPr>
            <p:nvPr/>
          </p:nvSpPr>
          <p:spPr bwMode="auto">
            <a:xfrm>
              <a:off x="3072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75" name="Line 29"/>
            <p:cNvSpPr>
              <a:spLocks noChangeShapeType="1"/>
            </p:cNvSpPr>
            <p:nvPr/>
          </p:nvSpPr>
          <p:spPr bwMode="auto">
            <a:xfrm>
              <a:off x="4080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76" name="Line 30"/>
            <p:cNvSpPr>
              <a:spLocks noChangeShapeType="1"/>
            </p:cNvSpPr>
            <p:nvPr/>
          </p:nvSpPr>
          <p:spPr bwMode="auto">
            <a:xfrm>
              <a:off x="4080" y="888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77" name="Text Box 31"/>
            <p:cNvSpPr txBox="1">
              <a:spLocks noChangeArrowheads="1"/>
            </p:cNvSpPr>
            <p:nvPr/>
          </p:nvSpPr>
          <p:spPr bwMode="auto">
            <a:xfrm>
              <a:off x="4961" y="66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8278" name="Text Box 32"/>
            <p:cNvSpPr txBox="1">
              <a:spLocks noChangeArrowheads="1"/>
            </p:cNvSpPr>
            <p:nvPr/>
          </p:nvSpPr>
          <p:spPr bwMode="auto">
            <a:xfrm>
              <a:off x="4961" y="143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8279" name="Text Box 33"/>
            <p:cNvSpPr txBox="1">
              <a:spLocks noChangeArrowheads="1"/>
            </p:cNvSpPr>
            <p:nvPr/>
          </p:nvSpPr>
          <p:spPr bwMode="auto">
            <a:xfrm>
              <a:off x="384" y="276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CH</a:t>
              </a:r>
              <a:r>
                <a:rPr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8280" name="Rectangle 34"/>
            <p:cNvSpPr>
              <a:spLocks noChangeArrowheads="1"/>
            </p:cNvSpPr>
            <p:nvPr/>
          </p:nvSpPr>
          <p:spPr bwMode="auto">
            <a:xfrm>
              <a:off x="1392" y="277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281" name="Line 35"/>
            <p:cNvSpPr>
              <a:spLocks noChangeShapeType="1"/>
            </p:cNvSpPr>
            <p:nvPr/>
          </p:nvSpPr>
          <p:spPr bwMode="auto">
            <a:xfrm>
              <a:off x="1680" y="2768"/>
              <a:ext cx="0" cy="32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82" name="Rectangle 36" descr="花束"/>
            <p:cNvSpPr>
              <a:spLocks noChangeArrowheads="1"/>
            </p:cNvSpPr>
            <p:nvPr/>
          </p:nvSpPr>
          <p:spPr bwMode="auto">
            <a:xfrm>
              <a:off x="1920" y="277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283" name="Rectangle 37" descr="羊皮纸"/>
            <p:cNvSpPr>
              <a:spLocks noChangeArrowheads="1"/>
            </p:cNvSpPr>
            <p:nvPr/>
          </p:nvSpPr>
          <p:spPr bwMode="auto">
            <a:xfrm>
              <a:off x="2400" y="277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284" name="Line 38"/>
            <p:cNvSpPr>
              <a:spLocks noChangeShapeType="1"/>
            </p:cNvSpPr>
            <p:nvPr/>
          </p:nvSpPr>
          <p:spPr bwMode="auto">
            <a:xfrm>
              <a:off x="2688" y="277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85" name="Rectangle 39" descr="花束"/>
            <p:cNvSpPr>
              <a:spLocks noChangeArrowheads="1"/>
            </p:cNvSpPr>
            <p:nvPr/>
          </p:nvSpPr>
          <p:spPr bwMode="auto">
            <a:xfrm>
              <a:off x="2928" y="277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286" name="Rectangle 40" descr="羊皮纸"/>
            <p:cNvSpPr>
              <a:spLocks noChangeArrowheads="1"/>
            </p:cNvSpPr>
            <p:nvPr/>
          </p:nvSpPr>
          <p:spPr bwMode="auto">
            <a:xfrm>
              <a:off x="3408" y="277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287" name="Line 41"/>
            <p:cNvSpPr>
              <a:spLocks noChangeShapeType="1"/>
            </p:cNvSpPr>
            <p:nvPr/>
          </p:nvSpPr>
          <p:spPr bwMode="auto">
            <a:xfrm>
              <a:off x="3696" y="278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88" name="Rectangle 42" descr="花束"/>
            <p:cNvSpPr>
              <a:spLocks noChangeArrowheads="1"/>
            </p:cNvSpPr>
            <p:nvPr/>
          </p:nvSpPr>
          <p:spPr bwMode="auto">
            <a:xfrm>
              <a:off x="3984" y="277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289" name="Line 43"/>
            <p:cNvSpPr>
              <a:spLocks noChangeShapeType="1"/>
            </p:cNvSpPr>
            <p:nvPr/>
          </p:nvSpPr>
          <p:spPr bwMode="auto">
            <a:xfrm>
              <a:off x="1152" y="294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90" name="Line 44"/>
            <p:cNvSpPr>
              <a:spLocks noChangeShapeType="1"/>
            </p:cNvSpPr>
            <p:nvPr/>
          </p:nvSpPr>
          <p:spPr bwMode="auto">
            <a:xfrm>
              <a:off x="2064" y="294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91" name="Line 45"/>
            <p:cNvSpPr>
              <a:spLocks noChangeShapeType="1"/>
            </p:cNvSpPr>
            <p:nvPr/>
          </p:nvSpPr>
          <p:spPr bwMode="auto">
            <a:xfrm>
              <a:off x="3072" y="294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92" name="Text Box 54"/>
            <p:cNvSpPr txBox="1">
              <a:spLocks noChangeArrowheads="1"/>
            </p:cNvSpPr>
            <p:nvPr/>
          </p:nvSpPr>
          <p:spPr bwMode="auto">
            <a:xfrm>
              <a:off x="3945" y="2730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8293" name="Text Box 59"/>
            <p:cNvSpPr txBox="1">
              <a:spLocks noChangeArrowheads="1"/>
            </p:cNvSpPr>
            <p:nvPr/>
          </p:nvSpPr>
          <p:spPr bwMode="auto">
            <a:xfrm>
              <a:off x="2428" y="66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1  0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8294" name="Text Box 60"/>
            <p:cNvSpPr txBox="1">
              <a:spLocks noChangeArrowheads="1"/>
            </p:cNvSpPr>
            <p:nvPr/>
          </p:nvSpPr>
          <p:spPr bwMode="auto">
            <a:xfrm>
              <a:off x="2428" y="274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1  0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8295" name="Text Box 61"/>
            <p:cNvSpPr txBox="1">
              <a:spLocks noChangeArrowheads="1"/>
            </p:cNvSpPr>
            <p:nvPr/>
          </p:nvSpPr>
          <p:spPr bwMode="auto">
            <a:xfrm>
              <a:off x="1392" y="1435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-1 4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8296" name="Text Box 62"/>
            <p:cNvSpPr txBox="1">
              <a:spLocks noChangeArrowheads="1"/>
            </p:cNvSpPr>
            <p:nvPr/>
          </p:nvSpPr>
          <p:spPr bwMode="auto">
            <a:xfrm>
              <a:off x="3400" y="274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-1 4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8297" name="Text Box 63"/>
            <p:cNvSpPr txBox="1">
              <a:spLocks noChangeArrowheads="1"/>
            </p:cNvSpPr>
            <p:nvPr/>
          </p:nvSpPr>
          <p:spPr bwMode="auto">
            <a:xfrm>
              <a:off x="3408" y="66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-3 6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8298" name="Text Box 64"/>
            <p:cNvSpPr txBox="1">
              <a:spLocks noChangeArrowheads="1"/>
            </p:cNvSpPr>
            <p:nvPr/>
          </p:nvSpPr>
          <p:spPr bwMode="auto">
            <a:xfrm>
              <a:off x="2428" y="1435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3  6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8299" name="Text Box 65"/>
            <p:cNvSpPr txBox="1">
              <a:spLocks noChangeArrowheads="1"/>
            </p:cNvSpPr>
            <p:nvPr/>
          </p:nvSpPr>
          <p:spPr bwMode="auto">
            <a:xfrm>
              <a:off x="3383" y="1435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-9 10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8300" name="Text Box 66"/>
            <p:cNvSpPr txBox="1">
              <a:spLocks noChangeArrowheads="1"/>
            </p:cNvSpPr>
            <p:nvPr/>
          </p:nvSpPr>
          <p:spPr bwMode="auto">
            <a:xfrm>
              <a:off x="4428" y="66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7 12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8301" name="Text Box 68"/>
            <p:cNvSpPr txBox="1">
              <a:spLocks noChangeArrowheads="1"/>
            </p:cNvSpPr>
            <p:nvPr/>
          </p:nvSpPr>
          <p:spPr bwMode="auto">
            <a:xfrm>
              <a:off x="4476" y="1435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8 14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8302" name="Line 70"/>
            <p:cNvSpPr>
              <a:spLocks noChangeShapeType="1"/>
            </p:cNvSpPr>
            <p:nvPr/>
          </p:nvSpPr>
          <p:spPr bwMode="auto">
            <a:xfrm flipH="1">
              <a:off x="3535" y="456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303" name="Text Box 71"/>
            <p:cNvSpPr txBox="1">
              <a:spLocks noChangeArrowheads="1"/>
            </p:cNvSpPr>
            <p:nvPr/>
          </p:nvSpPr>
          <p:spPr bwMode="auto">
            <a:xfrm>
              <a:off x="3775" y="273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pa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8304" name="Line 72"/>
            <p:cNvSpPr>
              <a:spLocks noChangeShapeType="1"/>
            </p:cNvSpPr>
            <p:nvPr/>
          </p:nvSpPr>
          <p:spPr bwMode="auto">
            <a:xfrm flipH="1" flipV="1">
              <a:off x="2592" y="1848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305" name="Text Box 73"/>
            <p:cNvSpPr txBox="1">
              <a:spLocks noChangeArrowheads="1"/>
            </p:cNvSpPr>
            <p:nvPr/>
          </p:nvSpPr>
          <p:spPr bwMode="auto">
            <a:xfrm>
              <a:off x="2832" y="1905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pb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8306" name="Rectangle 74" descr="花束"/>
            <p:cNvSpPr>
              <a:spLocks noChangeArrowheads="1"/>
            </p:cNvSpPr>
            <p:nvPr/>
          </p:nvSpPr>
          <p:spPr bwMode="auto">
            <a:xfrm>
              <a:off x="2928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307" name="Rectangle 75" descr="花束"/>
            <p:cNvSpPr>
              <a:spLocks noChangeArrowheads="1"/>
            </p:cNvSpPr>
            <p:nvPr/>
          </p:nvSpPr>
          <p:spPr bwMode="auto">
            <a:xfrm>
              <a:off x="1920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8308" name="Line 76"/>
            <p:cNvSpPr>
              <a:spLocks noChangeShapeType="1"/>
            </p:cNvSpPr>
            <p:nvPr/>
          </p:nvSpPr>
          <p:spPr bwMode="auto">
            <a:xfrm>
              <a:off x="3024" y="888"/>
              <a:ext cx="37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309" name="Line 77"/>
            <p:cNvSpPr>
              <a:spLocks noChangeShapeType="1"/>
            </p:cNvSpPr>
            <p:nvPr/>
          </p:nvSpPr>
          <p:spPr bwMode="auto">
            <a:xfrm>
              <a:off x="2016" y="888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310" name="Line 78"/>
            <p:cNvSpPr>
              <a:spLocks noChangeShapeType="1"/>
            </p:cNvSpPr>
            <p:nvPr/>
          </p:nvSpPr>
          <p:spPr bwMode="auto">
            <a:xfrm>
              <a:off x="3380" y="2590"/>
              <a:ext cx="192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311" name="Text Box 79"/>
            <p:cNvSpPr txBox="1">
              <a:spLocks noChangeArrowheads="1"/>
            </p:cNvSpPr>
            <p:nvPr/>
          </p:nvSpPr>
          <p:spPr bwMode="auto">
            <a:xfrm>
              <a:off x="3098" y="2302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808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pc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138312" name="Group 83"/>
            <p:cNvGrpSpPr>
              <a:grpSpLocks/>
            </p:cNvGrpSpPr>
            <p:nvPr/>
          </p:nvGrpSpPr>
          <p:grpSpPr bwMode="auto">
            <a:xfrm>
              <a:off x="372" y="1462"/>
              <a:ext cx="1014" cy="852"/>
              <a:chOff x="372" y="1390"/>
              <a:chExt cx="1014" cy="852"/>
            </a:xfrm>
          </p:grpSpPr>
          <p:sp>
            <p:nvSpPr>
              <p:cNvPr id="138313" name="Rectangle 84"/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000">
                  <a:ea typeface="黑体" panose="02010609060101010101" pitchFamily="49" charset="-122"/>
                </a:endParaRPr>
              </a:p>
            </p:txBody>
          </p:sp>
          <p:sp>
            <p:nvSpPr>
              <p:cNvPr id="138314" name="Line 85"/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315" name="Text Box 86"/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  <a:ea typeface="黑体" panose="02010609060101010101" pitchFamily="49" charset="-122"/>
                  </a:rPr>
                  <a:t>BH</a:t>
                </a:r>
                <a:r>
                  <a:rPr lang="en-US" altLang="zh-CN" sz="2800" b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.first</a:t>
                </a:r>
                <a:endParaRPr lang="en-US" altLang="zh-CN" sz="2400" b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8316" name="Line 87"/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317" name="Rectangle 88" descr="花束"/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000">
                  <a:ea typeface="黑体" panose="02010609060101010101" pitchFamily="49" charset="-122"/>
                </a:endParaRPr>
              </a:p>
            </p:txBody>
          </p:sp>
          <p:sp>
            <p:nvSpPr>
              <p:cNvPr id="138318" name="Line 89"/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66" name="Group 78"/>
          <p:cNvGrpSpPr>
            <a:grpSpLocks/>
          </p:cNvGrpSpPr>
          <p:nvPr/>
        </p:nvGrpSpPr>
        <p:grpSpPr bwMode="auto">
          <a:xfrm>
            <a:off x="2114550" y="1069976"/>
            <a:ext cx="7715250" cy="4519613"/>
            <a:chOff x="372" y="273"/>
            <a:chExt cx="4860" cy="2847"/>
          </a:xfrm>
        </p:grpSpPr>
        <p:sp>
          <p:nvSpPr>
            <p:cNvPr id="139272" name="Rectangle 3" descr="羊皮纸"/>
            <p:cNvSpPr>
              <a:spLocks noChangeArrowheads="1"/>
            </p:cNvSpPr>
            <p:nvPr/>
          </p:nvSpPr>
          <p:spPr bwMode="auto">
            <a:xfrm>
              <a:off x="4416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273" name="Line 4"/>
            <p:cNvSpPr>
              <a:spLocks noChangeShapeType="1"/>
            </p:cNvSpPr>
            <p:nvPr/>
          </p:nvSpPr>
          <p:spPr bwMode="auto">
            <a:xfrm>
              <a:off x="4704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74" name="Rectangle 5"/>
            <p:cNvSpPr>
              <a:spLocks noChangeArrowheads="1"/>
            </p:cNvSpPr>
            <p:nvPr/>
          </p:nvSpPr>
          <p:spPr bwMode="auto">
            <a:xfrm>
              <a:off x="1392" y="696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275" name="Text Box 6"/>
            <p:cNvSpPr txBox="1">
              <a:spLocks noChangeArrowheads="1"/>
            </p:cNvSpPr>
            <p:nvPr/>
          </p:nvSpPr>
          <p:spPr bwMode="auto">
            <a:xfrm>
              <a:off x="384" y="69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AH</a:t>
              </a:r>
              <a:r>
                <a:rPr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9276" name="Line 7"/>
            <p:cNvSpPr>
              <a:spLocks noChangeShapeType="1"/>
            </p:cNvSpPr>
            <p:nvPr/>
          </p:nvSpPr>
          <p:spPr bwMode="auto">
            <a:xfrm>
              <a:off x="1680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77" name="Rectangle 8" descr="花束"/>
            <p:cNvSpPr>
              <a:spLocks noChangeArrowheads="1"/>
            </p:cNvSpPr>
            <p:nvPr/>
          </p:nvSpPr>
          <p:spPr bwMode="auto">
            <a:xfrm>
              <a:off x="4944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278" name="Rectangle 9" descr="羊皮纸"/>
            <p:cNvSpPr>
              <a:spLocks noChangeArrowheads="1"/>
            </p:cNvSpPr>
            <p:nvPr/>
          </p:nvSpPr>
          <p:spPr bwMode="auto">
            <a:xfrm>
              <a:off x="1392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279" name="Line 10"/>
            <p:cNvSpPr>
              <a:spLocks noChangeShapeType="1"/>
            </p:cNvSpPr>
            <p:nvPr/>
          </p:nvSpPr>
          <p:spPr bwMode="auto">
            <a:xfrm>
              <a:off x="1680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80" name="Rectangle 11" descr="花束"/>
            <p:cNvSpPr>
              <a:spLocks noChangeArrowheads="1"/>
            </p:cNvSpPr>
            <p:nvPr/>
          </p:nvSpPr>
          <p:spPr bwMode="auto">
            <a:xfrm>
              <a:off x="1920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281" name="Rectangle 12" descr="羊皮纸"/>
            <p:cNvSpPr>
              <a:spLocks noChangeArrowheads="1"/>
            </p:cNvSpPr>
            <p:nvPr/>
          </p:nvSpPr>
          <p:spPr bwMode="auto">
            <a:xfrm>
              <a:off x="2400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282" name="Line 13"/>
            <p:cNvSpPr>
              <a:spLocks noChangeShapeType="1"/>
            </p:cNvSpPr>
            <p:nvPr/>
          </p:nvSpPr>
          <p:spPr bwMode="auto">
            <a:xfrm>
              <a:off x="2688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83" name="Rectangle 14" descr="花束"/>
            <p:cNvSpPr>
              <a:spLocks noChangeArrowheads="1"/>
            </p:cNvSpPr>
            <p:nvPr/>
          </p:nvSpPr>
          <p:spPr bwMode="auto">
            <a:xfrm>
              <a:off x="3936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284" name="Rectangle 15" descr="羊皮纸"/>
            <p:cNvSpPr>
              <a:spLocks noChangeArrowheads="1"/>
            </p:cNvSpPr>
            <p:nvPr/>
          </p:nvSpPr>
          <p:spPr bwMode="auto">
            <a:xfrm>
              <a:off x="2400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285" name="Line 16"/>
            <p:cNvSpPr>
              <a:spLocks noChangeShapeType="1"/>
            </p:cNvSpPr>
            <p:nvPr/>
          </p:nvSpPr>
          <p:spPr bwMode="auto">
            <a:xfrm>
              <a:off x="2688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86" name="Rectangle 17" descr="花束"/>
            <p:cNvSpPr>
              <a:spLocks noChangeArrowheads="1"/>
            </p:cNvSpPr>
            <p:nvPr/>
          </p:nvSpPr>
          <p:spPr bwMode="auto">
            <a:xfrm>
              <a:off x="2928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287" name="Rectangle 18" descr="羊皮纸"/>
            <p:cNvSpPr>
              <a:spLocks noChangeArrowheads="1"/>
            </p:cNvSpPr>
            <p:nvPr/>
          </p:nvSpPr>
          <p:spPr bwMode="auto">
            <a:xfrm>
              <a:off x="3408" y="69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288" name="Line 19"/>
            <p:cNvSpPr>
              <a:spLocks noChangeShapeType="1"/>
            </p:cNvSpPr>
            <p:nvPr/>
          </p:nvSpPr>
          <p:spPr bwMode="auto">
            <a:xfrm>
              <a:off x="3696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89" name="Rectangle 20" descr="花束"/>
            <p:cNvSpPr>
              <a:spLocks noChangeArrowheads="1"/>
            </p:cNvSpPr>
            <p:nvPr/>
          </p:nvSpPr>
          <p:spPr bwMode="auto">
            <a:xfrm>
              <a:off x="3984" y="69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290" name="Rectangle 21" descr="羊皮纸"/>
            <p:cNvSpPr>
              <a:spLocks noChangeArrowheads="1"/>
            </p:cNvSpPr>
            <p:nvPr/>
          </p:nvSpPr>
          <p:spPr bwMode="auto">
            <a:xfrm>
              <a:off x="3408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291" name="Line 22"/>
            <p:cNvSpPr>
              <a:spLocks noChangeShapeType="1"/>
            </p:cNvSpPr>
            <p:nvPr/>
          </p:nvSpPr>
          <p:spPr bwMode="auto">
            <a:xfrm>
              <a:off x="3696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92" name="Rectangle 23" descr="花束"/>
            <p:cNvSpPr>
              <a:spLocks noChangeArrowheads="1"/>
            </p:cNvSpPr>
            <p:nvPr/>
          </p:nvSpPr>
          <p:spPr bwMode="auto">
            <a:xfrm>
              <a:off x="3984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293" name="Rectangle 24" descr="羊皮纸"/>
            <p:cNvSpPr>
              <a:spLocks noChangeArrowheads="1"/>
            </p:cNvSpPr>
            <p:nvPr/>
          </p:nvSpPr>
          <p:spPr bwMode="auto">
            <a:xfrm>
              <a:off x="4416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294" name="Line 25"/>
            <p:cNvSpPr>
              <a:spLocks noChangeShapeType="1"/>
            </p:cNvSpPr>
            <p:nvPr/>
          </p:nvSpPr>
          <p:spPr bwMode="auto">
            <a:xfrm>
              <a:off x="4704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95" name="Rectangle 26" descr="花束"/>
            <p:cNvSpPr>
              <a:spLocks noChangeArrowheads="1"/>
            </p:cNvSpPr>
            <p:nvPr/>
          </p:nvSpPr>
          <p:spPr bwMode="auto">
            <a:xfrm>
              <a:off x="4992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296" name="Line 27"/>
            <p:cNvSpPr>
              <a:spLocks noChangeShapeType="1"/>
            </p:cNvSpPr>
            <p:nvPr/>
          </p:nvSpPr>
          <p:spPr bwMode="auto">
            <a:xfrm>
              <a:off x="1152" y="88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97" name="Line 28"/>
            <p:cNvSpPr>
              <a:spLocks noChangeShapeType="1"/>
            </p:cNvSpPr>
            <p:nvPr/>
          </p:nvSpPr>
          <p:spPr bwMode="auto">
            <a:xfrm>
              <a:off x="2016" y="1656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98" name="Line 29"/>
            <p:cNvSpPr>
              <a:spLocks noChangeShapeType="1"/>
            </p:cNvSpPr>
            <p:nvPr/>
          </p:nvSpPr>
          <p:spPr bwMode="auto">
            <a:xfrm>
              <a:off x="3072" y="1656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99" name="Line 30"/>
            <p:cNvSpPr>
              <a:spLocks noChangeShapeType="1"/>
            </p:cNvSpPr>
            <p:nvPr/>
          </p:nvSpPr>
          <p:spPr bwMode="auto">
            <a:xfrm>
              <a:off x="4080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00" name="Line 31"/>
            <p:cNvSpPr>
              <a:spLocks noChangeShapeType="1"/>
            </p:cNvSpPr>
            <p:nvPr/>
          </p:nvSpPr>
          <p:spPr bwMode="auto">
            <a:xfrm>
              <a:off x="4080" y="88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01" name="Text Box 32"/>
            <p:cNvSpPr txBox="1">
              <a:spLocks noChangeArrowheads="1"/>
            </p:cNvSpPr>
            <p:nvPr/>
          </p:nvSpPr>
          <p:spPr bwMode="auto">
            <a:xfrm>
              <a:off x="4961" y="66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9302" name="Text Box 33"/>
            <p:cNvSpPr txBox="1">
              <a:spLocks noChangeArrowheads="1"/>
            </p:cNvSpPr>
            <p:nvPr/>
          </p:nvSpPr>
          <p:spPr bwMode="auto">
            <a:xfrm>
              <a:off x="4961" y="143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9303" name="Text Box 34"/>
            <p:cNvSpPr txBox="1">
              <a:spLocks noChangeArrowheads="1"/>
            </p:cNvSpPr>
            <p:nvPr/>
          </p:nvSpPr>
          <p:spPr bwMode="auto">
            <a:xfrm>
              <a:off x="384" y="276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CH</a:t>
              </a:r>
              <a:r>
                <a:rPr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9304" name="Rectangle 35"/>
            <p:cNvSpPr>
              <a:spLocks noChangeArrowheads="1"/>
            </p:cNvSpPr>
            <p:nvPr/>
          </p:nvSpPr>
          <p:spPr bwMode="auto">
            <a:xfrm>
              <a:off x="1392" y="277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305" name="Line 36"/>
            <p:cNvSpPr>
              <a:spLocks noChangeShapeType="1"/>
            </p:cNvSpPr>
            <p:nvPr/>
          </p:nvSpPr>
          <p:spPr bwMode="auto">
            <a:xfrm>
              <a:off x="1680" y="2768"/>
              <a:ext cx="0" cy="32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06" name="Rectangle 37" descr="花束"/>
            <p:cNvSpPr>
              <a:spLocks noChangeArrowheads="1"/>
            </p:cNvSpPr>
            <p:nvPr/>
          </p:nvSpPr>
          <p:spPr bwMode="auto">
            <a:xfrm>
              <a:off x="1920" y="277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307" name="Rectangle 38" descr="羊皮纸"/>
            <p:cNvSpPr>
              <a:spLocks noChangeArrowheads="1"/>
            </p:cNvSpPr>
            <p:nvPr/>
          </p:nvSpPr>
          <p:spPr bwMode="auto">
            <a:xfrm>
              <a:off x="2400" y="277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308" name="Line 39"/>
            <p:cNvSpPr>
              <a:spLocks noChangeShapeType="1"/>
            </p:cNvSpPr>
            <p:nvPr/>
          </p:nvSpPr>
          <p:spPr bwMode="auto">
            <a:xfrm>
              <a:off x="2688" y="277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09" name="Rectangle 40" descr="花束"/>
            <p:cNvSpPr>
              <a:spLocks noChangeArrowheads="1"/>
            </p:cNvSpPr>
            <p:nvPr/>
          </p:nvSpPr>
          <p:spPr bwMode="auto">
            <a:xfrm>
              <a:off x="2928" y="277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310" name="Rectangle 41" descr="羊皮纸"/>
            <p:cNvSpPr>
              <a:spLocks noChangeArrowheads="1"/>
            </p:cNvSpPr>
            <p:nvPr/>
          </p:nvSpPr>
          <p:spPr bwMode="auto">
            <a:xfrm>
              <a:off x="3408" y="277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311" name="Line 42"/>
            <p:cNvSpPr>
              <a:spLocks noChangeShapeType="1"/>
            </p:cNvSpPr>
            <p:nvPr/>
          </p:nvSpPr>
          <p:spPr bwMode="auto">
            <a:xfrm>
              <a:off x="3696" y="278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12" name="Rectangle 43" descr="花束"/>
            <p:cNvSpPr>
              <a:spLocks noChangeArrowheads="1"/>
            </p:cNvSpPr>
            <p:nvPr/>
          </p:nvSpPr>
          <p:spPr bwMode="auto">
            <a:xfrm>
              <a:off x="3984" y="277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313" name="Line 44"/>
            <p:cNvSpPr>
              <a:spLocks noChangeShapeType="1"/>
            </p:cNvSpPr>
            <p:nvPr/>
          </p:nvSpPr>
          <p:spPr bwMode="auto">
            <a:xfrm>
              <a:off x="1152" y="294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14" name="Line 45"/>
            <p:cNvSpPr>
              <a:spLocks noChangeShapeType="1"/>
            </p:cNvSpPr>
            <p:nvPr/>
          </p:nvSpPr>
          <p:spPr bwMode="auto">
            <a:xfrm>
              <a:off x="2064" y="294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15" name="Line 46"/>
            <p:cNvSpPr>
              <a:spLocks noChangeShapeType="1"/>
            </p:cNvSpPr>
            <p:nvPr/>
          </p:nvSpPr>
          <p:spPr bwMode="auto">
            <a:xfrm>
              <a:off x="3072" y="294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16" name="Text Box 47"/>
            <p:cNvSpPr txBox="1">
              <a:spLocks noChangeArrowheads="1"/>
            </p:cNvSpPr>
            <p:nvPr/>
          </p:nvSpPr>
          <p:spPr bwMode="auto">
            <a:xfrm>
              <a:off x="3945" y="2730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9317" name="Text Box 48"/>
            <p:cNvSpPr txBox="1">
              <a:spLocks noChangeArrowheads="1"/>
            </p:cNvSpPr>
            <p:nvPr/>
          </p:nvSpPr>
          <p:spPr bwMode="auto">
            <a:xfrm>
              <a:off x="2428" y="66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1  0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9318" name="Text Box 49"/>
            <p:cNvSpPr txBox="1">
              <a:spLocks noChangeArrowheads="1"/>
            </p:cNvSpPr>
            <p:nvPr/>
          </p:nvSpPr>
          <p:spPr bwMode="auto">
            <a:xfrm>
              <a:off x="2428" y="274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1  0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9319" name="Text Box 50"/>
            <p:cNvSpPr txBox="1">
              <a:spLocks noChangeArrowheads="1"/>
            </p:cNvSpPr>
            <p:nvPr/>
          </p:nvSpPr>
          <p:spPr bwMode="auto">
            <a:xfrm>
              <a:off x="1392" y="1435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-1 4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9320" name="Text Box 51"/>
            <p:cNvSpPr txBox="1">
              <a:spLocks noChangeArrowheads="1"/>
            </p:cNvSpPr>
            <p:nvPr/>
          </p:nvSpPr>
          <p:spPr bwMode="auto">
            <a:xfrm>
              <a:off x="3400" y="274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-1 4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9321" name="Text Box 52"/>
            <p:cNvSpPr txBox="1">
              <a:spLocks noChangeArrowheads="1"/>
            </p:cNvSpPr>
            <p:nvPr/>
          </p:nvSpPr>
          <p:spPr bwMode="auto">
            <a:xfrm>
              <a:off x="3408" y="66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-3 6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9322" name="Text Box 53"/>
            <p:cNvSpPr txBox="1">
              <a:spLocks noChangeArrowheads="1"/>
            </p:cNvSpPr>
            <p:nvPr/>
          </p:nvSpPr>
          <p:spPr bwMode="auto">
            <a:xfrm>
              <a:off x="2428" y="1435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3  6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9323" name="Text Box 54"/>
            <p:cNvSpPr txBox="1">
              <a:spLocks noChangeArrowheads="1"/>
            </p:cNvSpPr>
            <p:nvPr/>
          </p:nvSpPr>
          <p:spPr bwMode="auto">
            <a:xfrm>
              <a:off x="3383" y="1435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-9 10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9324" name="Text Box 55"/>
            <p:cNvSpPr txBox="1">
              <a:spLocks noChangeArrowheads="1"/>
            </p:cNvSpPr>
            <p:nvPr/>
          </p:nvSpPr>
          <p:spPr bwMode="auto">
            <a:xfrm>
              <a:off x="4428" y="66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7 12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9325" name="Text Box 56"/>
            <p:cNvSpPr txBox="1">
              <a:spLocks noChangeArrowheads="1"/>
            </p:cNvSpPr>
            <p:nvPr/>
          </p:nvSpPr>
          <p:spPr bwMode="auto">
            <a:xfrm>
              <a:off x="4476" y="1435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8 14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9326" name="Line 57"/>
            <p:cNvSpPr>
              <a:spLocks noChangeShapeType="1"/>
            </p:cNvSpPr>
            <p:nvPr/>
          </p:nvSpPr>
          <p:spPr bwMode="auto">
            <a:xfrm flipH="1">
              <a:off x="4599" y="456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27" name="Text Box 58"/>
            <p:cNvSpPr txBox="1">
              <a:spLocks noChangeArrowheads="1"/>
            </p:cNvSpPr>
            <p:nvPr/>
          </p:nvSpPr>
          <p:spPr bwMode="auto">
            <a:xfrm>
              <a:off x="4839" y="273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pa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9328" name="Line 59"/>
            <p:cNvSpPr>
              <a:spLocks noChangeShapeType="1"/>
            </p:cNvSpPr>
            <p:nvPr/>
          </p:nvSpPr>
          <p:spPr bwMode="auto">
            <a:xfrm flipH="1" flipV="1">
              <a:off x="3592" y="1848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29" name="Text Box 60"/>
            <p:cNvSpPr txBox="1">
              <a:spLocks noChangeArrowheads="1"/>
            </p:cNvSpPr>
            <p:nvPr/>
          </p:nvSpPr>
          <p:spPr bwMode="auto">
            <a:xfrm>
              <a:off x="3832" y="1905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pb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9330" name="Rectangle 61" descr="花束"/>
            <p:cNvSpPr>
              <a:spLocks noChangeArrowheads="1"/>
            </p:cNvSpPr>
            <p:nvPr/>
          </p:nvSpPr>
          <p:spPr bwMode="auto">
            <a:xfrm>
              <a:off x="2928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331" name="Rectangle 62" descr="花束"/>
            <p:cNvSpPr>
              <a:spLocks noChangeArrowheads="1"/>
            </p:cNvSpPr>
            <p:nvPr/>
          </p:nvSpPr>
          <p:spPr bwMode="auto">
            <a:xfrm>
              <a:off x="1920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9332" name="Line 63"/>
            <p:cNvSpPr>
              <a:spLocks noChangeShapeType="1"/>
            </p:cNvSpPr>
            <p:nvPr/>
          </p:nvSpPr>
          <p:spPr bwMode="auto">
            <a:xfrm>
              <a:off x="3024" y="888"/>
              <a:ext cx="37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33" name="Line 64"/>
            <p:cNvSpPr>
              <a:spLocks noChangeShapeType="1"/>
            </p:cNvSpPr>
            <p:nvPr/>
          </p:nvSpPr>
          <p:spPr bwMode="auto">
            <a:xfrm>
              <a:off x="2016" y="888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34" name="Line 65"/>
            <p:cNvSpPr>
              <a:spLocks noChangeShapeType="1"/>
            </p:cNvSpPr>
            <p:nvPr/>
          </p:nvSpPr>
          <p:spPr bwMode="auto">
            <a:xfrm>
              <a:off x="3380" y="2590"/>
              <a:ext cx="192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35" name="Text Box 66"/>
            <p:cNvSpPr txBox="1">
              <a:spLocks noChangeArrowheads="1"/>
            </p:cNvSpPr>
            <p:nvPr/>
          </p:nvSpPr>
          <p:spPr bwMode="auto">
            <a:xfrm>
              <a:off x="3098" y="2302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808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pc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139336" name="Group 67"/>
            <p:cNvGrpSpPr>
              <a:grpSpLocks/>
            </p:cNvGrpSpPr>
            <p:nvPr/>
          </p:nvGrpSpPr>
          <p:grpSpPr bwMode="auto">
            <a:xfrm>
              <a:off x="372" y="1462"/>
              <a:ext cx="1014" cy="852"/>
              <a:chOff x="372" y="1390"/>
              <a:chExt cx="1014" cy="852"/>
            </a:xfrm>
          </p:grpSpPr>
          <p:sp>
            <p:nvSpPr>
              <p:cNvPr id="139340" name="Rectangle 68"/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000">
                  <a:ea typeface="黑体" panose="02010609060101010101" pitchFamily="49" charset="-122"/>
                </a:endParaRPr>
              </a:p>
            </p:txBody>
          </p:sp>
          <p:sp>
            <p:nvSpPr>
              <p:cNvPr id="139341" name="Line 69"/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9342" name="Text Box 70"/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  <a:ea typeface="黑体" panose="02010609060101010101" pitchFamily="49" charset="-122"/>
                  </a:rPr>
                  <a:t>BH</a:t>
                </a:r>
                <a:r>
                  <a:rPr lang="en-US" altLang="zh-CN" sz="2800" b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.first</a:t>
                </a:r>
                <a:endParaRPr lang="en-US" altLang="zh-CN" sz="2400" b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9343" name="Line 71"/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9344" name="Rectangle 72" descr="花束"/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000">
                  <a:ea typeface="黑体" panose="02010609060101010101" pitchFamily="49" charset="-122"/>
                </a:endParaRPr>
              </a:p>
            </p:txBody>
          </p:sp>
          <p:sp>
            <p:nvSpPr>
              <p:cNvPr id="139345" name="Line 73"/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9337" name="Text Box 75"/>
            <p:cNvSpPr txBox="1">
              <a:spLocks noChangeArrowheads="1"/>
            </p:cNvSpPr>
            <p:nvPr/>
          </p:nvSpPr>
          <p:spPr bwMode="auto">
            <a:xfrm>
              <a:off x="1854" y="1998"/>
              <a:ext cx="1522" cy="327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tmp = -3+3 = 0</a:t>
              </a:r>
            </a:p>
          </p:txBody>
        </p:sp>
        <p:sp>
          <p:nvSpPr>
            <p:cNvPr id="139338" name="Line 76"/>
            <p:cNvSpPr>
              <a:spLocks noChangeShapeType="1"/>
            </p:cNvSpPr>
            <p:nvPr/>
          </p:nvSpPr>
          <p:spPr bwMode="auto">
            <a:xfrm flipV="1">
              <a:off x="2406" y="1770"/>
              <a:ext cx="118" cy="245"/>
            </a:xfrm>
            <a:prstGeom prst="line">
              <a:avLst/>
            </a:prstGeom>
            <a:noFill/>
            <a:ln w="2857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39" name="Line 77"/>
            <p:cNvSpPr>
              <a:spLocks noChangeShapeType="1"/>
            </p:cNvSpPr>
            <p:nvPr/>
          </p:nvSpPr>
          <p:spPr bwMode="auto">
            <a:xfrm flipV="1">
              <a:off x="2688" y="994"/>
              <a:ext cx="856" cy="1008"/>
            </a:xfrm>
            <a:prstGeom prst="line">
              <a:avLst/>
            </a:prstGeom>
            <a:noFill/>
            <a:ln w="2857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90" name="Group 101"/>
          <p:cNvGrpSpPr>
            <a:grpSpLocks/>
          </p:cNvGrpSpPr>
          <p:nvPr/>
        </p:nvGrpSpPr>
        <p:grpSpPr bwMode="auto">
          <a:xfrm>
            <a:off x="2114550" y="896938"/>
            <a:ext cx="7715250" cy="5772150"/>
            <a:chOff x="372" y="265"/>
            <a:chExt cx="4860" cy="3636"/>
          </a:xfrm>
        </p:grpSpPr>
        <p:sp>
          <p:nvSpPr>
            <p:cNvPr id="140296" name="Rectangle 2" descr="羊皮纸"/>
            <p:cNvSpPr>
              <a:spLocks noChangeArrowheads="1"/>
            </p:cNvSpPr>
            <p:nvPr/>
          </p:nvSpPr>
          <p:spPr bwMode="auto">
            <a:xfrm>
              <a:off x="4416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297" name="Line 3"/>
            <p:cNvSpPr>
              <a:spLocks noChangeShapeType="1"/>
            </p:cNvSpPr>
            <p:nvPr/>
          </p:nvSpPr>
          <p:spPr bwMode="auto">
            <a:xfrm>
              <a:off x="4704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298" name="Rectangle 4"/>
            <p:cNvSpPr>
              <a:spLocks noChangeArrowheads="1"/>
            </p:cNvSpPr>
            <p:nvPr/>
          </p:nvSpPr>
          <p:spPr bwMode="auto">
            <a:xfrm>
              <a:off x="1392" y="688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299" name="Text Box 5"/>
            <p:cNvSpPr txBox="1">
              <a:spLocks noChangeArrowheads="1"/>
            </p:cNvSpPr>
            <p:nvPr/>
          </p:nvSpPr>
          <p:spPr bwMode="auto">
            <a:xfrm>
              <a:off x="384" y="688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AH</a:t>
              </a:r>
              <a:r>
                <a:rPr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0300" name="Line 6"/>
            <p:cNvSpPr>
              <a:spLocks noChangeShapeType="1"/>
            </p:cNvSpPr>
            <p:nvPr/>
          </p:nvSpPr>
          <p:spPr bwMode="auto">
            <a:xfrm>
              <a:off x="1680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01" name="Rectangle 7" descr="花束"/>
            <p:cNvSpPr>
              <a:spLocks noChangeArrowheads="1"/>
            </p:cNvSpPr>
            <p:nvPr/>
          </p:nvSpPr>
          <p:spPr bwMode="auto">
            <a:xfrm>
              <a:off x="4944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02" name="Rectangle 8" descr="羊皮纸"/>
            <p:cNvSpPr>
              <a:spLocks noChangeArrowheads="1"/>
            </p:cNvSpPr>
            <p:nvPr/>
          </p:nvSpPr>
          <p:spPr bwMode="auto">
            <a:xfrm>
              <a:off x="1392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03" name="Line 9"/>
            <p:cNvSpPr>
              <a:spLocks noChangeShapeType="1"/>
            </p:cNvSpPr>
            <p:nvPr/>
          </p:nvSpPr>
          <p:spPr bwMode="auto">
            <a:xfrm>
              <a:off x="1680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04" name="Rectangle 10" descr="花束"/>
            <p:cNvSpPr>
              <a:spLocks noChangeArrowheads="1"/>
            </p:cNvSpPr>
            <p:nvPr/>
          </p:nvSpPr>
          <p:spPr bwMode="auto">
            <a:xfrm>
              <a:off x="1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05" name="Rectangle 11" descr="羊皮纸"/>
            <p:cNvSpPr>
              <a:spLocks noChangeArrowheads="1"/>
            </p:cNvSpPr>
            <p:nvPr/>
          </p:nvSpPr>
          <p:spPr bwMode="auto">
            <a:xfrm>
              <a:off x="2400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06" name="Line 12"/>
            <p:cNvSpPr>
              <a:spLocks noChangeShapeType="1"/>
            </p:cNvSpPr>
            <p:nvPr/>
          </p:nvSpPr>
          <p:spPr bwMode="auto">
            <a:xfrm>
              <a:off x="2688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07" name="Rectangle 13" descr="花束"/>
            <p:cNvSpPr>
              <a:spLocks noChangeArrowheads="1"/>
            </p:cNvSpPr>
            <p:nvPr/>
          </p:nvSpPr>
          <p:spPr bwMode="auto">
            <a:xfrm>
              <a:off x="3936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08" name="Rectangle 14" descr="羊皮纸"/>
            <p:cNvSpPr>
              <a:spLocks noChangeArrowheads="1"/>
            </p:cNvSpPr>
            <p:nvPr/>
          </p:nvSpPr>
          <p:spPr bwMode="auto">
            <a:xfrm>
              <a:off x="2400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09" name="Line 15"/>
            <p:cNvSpPr>
              <a:spLocks noChangeShapeType="1"/>
            </p:cNvSpPr>
            <p:nvPr/>
          </p:nvSpPr>
          <p:spPr bwMode="auto">
            <a:xfrm>
              <a:off x="2688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10" name="Rectangle 16" descr="花束"/>
            <p:cNvSpPr>
              <a:spLocks noChangeArrowheads="1"/>
            </p:cNvSpPr>
            <p:nvPr/>
          </p:nvSpPr>
          <p:spPr bwMode="auto">
            <a:xfrm>
              <a:off x="2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11" name="Rectangle 17" descr="羊皮纸"/>
            <p:cNvSpPr>
              <a:spLocks noChangeArrowheads="1"/>
            </p:cNvSpPr>
            <p:nvPr/>
          </p:nvSpPr>
          <p:spPr bwMode="auto">
            <a:xfrm>
              <a:off x="3408" y="688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12" name="Line 18"/>
            <p:cNvSpPr>
              <a:spLocks noChangeShapeType="1"/>
            </p:cNvSpPr>
            <p:nvPr/>
          </p:nvSpPr>
          <p:spPr bwMode="auto">
            <a:xfrm>
              <a:off x="3696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13" name="Rectangle 19" descr="花束"/>
            <p:cNvSpPr>
              <a:spLocks noChangeArrowheads="1"/>
            </p:cNvSpPr>
            <p:nvPr/>
          </p:nvSpPr>
          <p:spPr bwMode="auto">
            <a:xfrm>
              <a:off x="3984" y="688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14" name="Rectangle 20" descr="羊皮纸"/>
            <p:cNvSpPr>
              <a:spLocks noChangeArrowheads="1"/>
            </p:cNvSpPr>
            <p:nvPr/>
          </p:nvSpPr>
          <p:spPr bwMode="auto">
            <a:xfrm>
              <a:off x="3408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15" name="Line 21"/>
            <p:cNvSpPr>
              <a:spLocks noChangeShapeType="1"/>
            </p:cNvSpPr>
            <p:nvPr/>
          </p:nvSpPr>
          <p:spPr bwMode="auto">
            <a:xfrm>
              <a:off x="3696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16" name="Rectangle 22" descr="花束"/>
            <p:cNvSpPr>
              <a:spLocks noChangeArrowheads="1"/>
            </p:cNvSpPr>
            <p:nvPr/>
          </p:nvSpPr>
          <p:spPr bwMode="auto">
            <a:xfrm>
              <a:off x="3984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17" name="Rectangle 23" descr="羊皮纸"/>
            <p:cNvSpPr>
              <a:spLocks noChangeArrowheads="1"/>
            </p:cNvSpPr>
            <p:nvPr/>
          </p:nvSpPr>
          <p:spPr bwMode="auto">
            <a:xfrm>
              <a:off x="4416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18" name="Line 24"/>
            <p:cNvSpPr>
              <a:spLocks noChangeShapeType="1"/>
            </p:cNvSpPr>
            <p:nvPr/>
          </p:nvSpPr>
          <p:spPr bwMode="auto">
            <a:xfrm>
              <a:off x="4704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19" name="Rectangle 25" descr="花束"/>
            <p:cNvSpPr>
              <a:spLocks noChangeArrowheads="1"/>
            </p:cNvSpPr>
            <p:nvPr/>
          </p:nvSpPr>
          <p:spPr bwMode="auto">
            <a:xfrm>
              <a:off x="4992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20" name="Line 26"/>
            <p:cNvSpPr>
              <a:spLocks noChangeShapeType="1"/>
            </p:cNvSpPr>
            <p:nvPr/>
          </p:nvSpPr>
          <p:spPr bwMode="auto">
            <a:xfrm>
              <a:off x="1152" y="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1" name="Line 27"/>
            <p:cNvSpPr>
              <a:spLocks noChangeShapeType="1"/>
            </p:cNvSpPr>
            <p:nvPr/>
          </p:nvSpPr>
          <p:spPr bwMode="auto">
            <a:xfrm>
              <a:off x="2016" y="1648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2" name="Line 28"/>
            <p:cNvSpPr>
              <a:spLocks noChangeShapeType="1"/>
            </p:cNvSpPr>
            <p:nvPr/>
          </p:nvSpPr>
          <p:spPr bwMode="auto">
            <a:xfrm>
              <a:off x="3072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3" name="Line 29"/>
            <p:cNvSpPr>
              <a:spLocks noChangeShapeType="1"/>
            </p:cNvSpPr>
            <p:nvPr/>
          </p:nvSpPr>
          <p:spPr bwMode="auto">
            <a:xfrm>
              <a:off x="4080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4" name="Line 30"/>
            <p:cNvSpPr>
              <a:spLocks noChangeShapeType="1"/>
            </p:cNvSpPr>
            <p:nvPr/>
          </p:nvSpPr>
          <p:spPr bwMode="auto">
            <a:xfrm>
              <a:off x="4080" y="880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5" name="Text Box 31"/>
            <p:cNvSpPr txBox="1">
              <a:spLocks noChangeArrowheads="1"/>
            </p:cNvSpPr>
            <p:nvPr/>
          </p:nvSpPr>
          <p:spPr bwMode="auto">
            <a:xfrm>
              <a:off x="4961" y="659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0326" name="Text Box 32"/>
            <p:cNvSpPr txBox="1">
              <a:spLocks noChangeArrowheads="1"/>
            </p:cNvSpPr>
            <p:nvPr/>
          </p:nvSpPr>
          <p:spPr bwMode="auto">
            <a:xfrm>
              <a:off x="4961" y="142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0327" name="Text Box 33"/>
            <p:cNvSpPr txBox="1">
              <a:spLocks noChangeArrowheads="1"/>
            </p:cNvSpPr>
            <p:nvPr/>
          </p:nvSpPr>
          <p:spPr bwMode="auto">
            <a:xfrm>
              <a:off x="384" y="2542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CH</a:t>
              </a:r>
              <a:r>
                <a:rPr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0328" name="Rectangle 34"/>
            <p:cNvSpPr>
              <a:spLocks noChangeArrowheads="1"/>
            </p:cNvSpPr>
            <p:nvPr/>
          </p:nvSpPr>
          <p:spPr bwMode="auto">
            <a:xfrm>
              <a:off x="1400" y="253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29" name="Line 35"/>
            <p:cNvSpPr>
              <a:spLocks noChangeShapeType="1"/>
            </p:cNvSpPr>
            <p:nvPr/>
          </p:nvSpPr>
          <p:spPr bwMode="auto">
            <a:xfrm>
              <a:off x="1680" y="2536"/>
              <a:ext cx="0" cy="32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0" name="Rectangle 36" descr="花束"/>
            <p:cNvSpPr>
              <a:spLocks noChangeArrowheads="1"/>
            </p:cNvSpPr>
            <p:nvPr/>
          </p:nvSpPr>
          <p:spPr bwMode="auto">
            <a:xfrm>
              <a:off x="1928" y="253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31" name="Rectangle 37" descr="羊皮纸"/>
            <p:cNvSpPr>
              <a:spLocks noChangeArrowheads="1"/>
            </p:cNvSpPr>
            <p:nvPr/>
          </p:nvSpPr>
          <p:spPr bwMode="auto">
            <a:xfrm>
              <a:off x="2400" y="253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32" name="Line 38"/>
            <p:cNvSpPr>
              <a:spLocks noChangeShapeType="1"/>
            </p:cNvSpPr>
            <p:nvPr/>
          </p:nvSpPr>
          <p:spPr bwMode="auto">
            <a:xfrm>
              <a:off x="2688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3" name="Rectangle 39" descr="花束"/>
            <p:cNvSpPr>
              <a:spLocks noChangeArrowheads="1"/>
            </p:cNvSpPr>
            <p:nvPr/>
          </p:nvSpPr>
          <p:spPr bwMode="auto">
            <a:xfrm>
              <a:off x="2928" y="253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34" name="Rectangle 40" descr="羊皮纸"/>
            <p:cNvSpPr>
              <a:spLocks noChangeArrowheads="1"/>
            </p:cNvSpPr>
            <p:nvPr/>
          </p:nvSpPr>
          <p:spPr bwMode="auto">
            <a:xfrm>
              <a:off x="3408" y="253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35" name="Line 41"/>
            <p:cNvSpPr>
              <a:spLocks noChangeShapeType="1"/>
            </p:cNvSpPr>
            <p:nvPr/>
          </p:nvSpPr>
          <p:spPr bwMode="auto">
            <a:xfrm>
              <a:off x="3704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6" name="Rectangle 42" descr="花束"/>
            <p:cNvSpPr>
              <a:spLocks noChangeArrowheads="1"/>
            </p:cNvSpPr>
            <p:nvPr/>
          </p:nvSpPr>
          <p:spPr bwMode="auto">
            <a:xfrm>
              <a:off x="3984" y="253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37" name="Line 43"/>
            <p:cNvSpPr>
              <a:spLocks noChangeShapeType="1"/>
            </p:cNvSpPr>
            <p:nvPr/>
          </p:nvSpPr>
          <p:spPr bwMode="auto">
            <a:xfrm>
              <a:off x="1152" y="270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8" name="Line 44"/>
            <p:cNvSpPr>
              <a:spLocks noChangeShapeType="1"/>
            </p:cNvSpPr>
            <p:nvPr/>
          </p:nvSpPr>
          <p:spPr bwMode="auto">
            <a:xfrm>
              <a:off x="2064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9" name="Line 45"/>
            <p:cNvSpPr>
              <a:spLocks noChangeShapeType="1"/>
            </p:cNvSpPr>
            <p:nvPr/>
          </p:nvSpPr>
          <p:spPr bwMode="auto">
            <a:xfrm>
              <a:off x="3072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40" name="Line 52"/>
            <p:cNvSpPr>
              <a:spLocks noChangeShapeType="1"/>
            </p:cNvSpPr>
            <p:nvPr/>
          </p:nvSpPr>
          <p:spPr bwMode="auto">
            <a:xfrm>
              <a:off x="2160" y="342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41" name="Line 55"/>
            <p:cNvSpPr>
              <a:spLocks noChangeShapeType="1"/>
            </p:cNvSpPr>
            <p:nvPr/>
          </p:nvSpPr>
          <p:spPr bwMode="auto">
            <a:xfrm flipV="1">
              <a:off x="2160" y="3056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42" name="Line 56"/>
            <p:cNvSpPr>
              <a:spLocks noChangeShapeType="1"/>
            </p:cNvSpPr>
            <p:nvPr/>
          </p:nvSpPr>
          <p:spPr bwMode="auto">
            <a:xfrm>
              <a:off x="2160" y="3064"/>
              <a:ext cx="22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43" name="Line 57"/>
            <p:cNvSpPr>
              <a:spLocks noChangeShapeType="1"/>
            </p:cNvSpPr>
            <p:nvPr/>
          </p:nvSpPr>
          <p:spPr bwMode="auto">
            <a:xfrm>
              <a:off x="4080" y="2728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44" name="Line 58"/>
            <p:cNvSpPr>
              <a:spLocks noChangeShapeType="1"/>
            </p:cNvSpPr>
            <p:nvPr/>
          </p:nvSpPr>
          <p:spPr bwMode="auto">
            <a:xfrm>
              <a:off x="4360" y="2728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45" name="Text Box 59"/>
            <p:cNvSpPr txBox="1">
              <a:spLocks noChangeArrowheads="1"/>
            </p:cNvSpPr>
            <p:nvPr/>
          </p:nvSpPr>
          <p:spPr bwMode="auto">
            <a:xfrm>
              <a:off x="2428" y="659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1  0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0346" name="Text Box 60"/>
            <p:cNvSpPr txBox="1">
              <a:spLocks noChangeArrowheads="1"/>
            </p:cNvSpPr>
            <p:nvPr/>
          </p:nvSpPr>
          <p:spPr bwMode="auto">
            <a:xfrm>
              <a:off x="2428" y="250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1  0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0347" name="Text Box 61"/>
            <p:cNvSpPr txBox="1">
              <a:spLocks noChangeArrowheads="1"/>
            </p:cNvSpPr>
            <p:nvPr/>
          </p:nvSpPr>
          <p:spPr bwMode="auto">
            <a:xfrm>
              <a:off x="1392" y="142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-1 4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0348" name="Text Box 62"/>
            <p:cNvSpPr txBox="1">
              <a:spLocks noChangeArrowheads="1"/>
            </p:cNvSpPr>
            <p:nvPr/>
          </p:nvSpPr>
          <p:spPr bwMode="auto">
            <a:xfrm>
              <a:off x="3408" y="250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-1 4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0349" name="Text Box 63"/>
            <p:cNvSpPr txBox="1">
              <a:spLocks noChangeArrowheads="1"/>
            </p:cNvSpPr>
            <p:nvPr/>
          </p:nvSpPr>
          <p:spPr bwMode="auto">
            <a:xfrm>
              <a:off x="3408" y="659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-3 6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0350" name="Text Box 64"/>
            <p:cNvSpPr txBox="1">
              <a:spLocks noChangeArrowheads="1"/>
            </p:cNvSpPr>
            <p:nvPr/>
          </p:nvSpPr>
          <p:spPr bwMode="auto">
            <a:xfrm>
              <a:off x="2428" y="142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3  6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0351" name="Text Box 65"/>
            <p:cNvSpPr txBox="1">
              <a:spLocks noChangeArrowheads="1"/>
            </p:cNvSpPr>
            <p:nvPr/>
          </p:nvSpPr>
          <p:spPr bwMode="auto">
            <a:xfrm>
              <a:off x="3383" y="1427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-9 10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0352" name="Text Box 66"/>
            <p:cNvSpPr txBox="1">
              <a:spLocks noChangeArrowheads="1"/>
            </p:cNvSpPr>
            <p:nvPr/>
          </p:nvSpPr>
          <p:spPr bwMode="auto">
            <a:xfrm>
              <a:off x="4428" y="659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7 12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0353" name="Text Box 68"/>
            <p:cNvSpPr txBox="1">
              <a:spLocks noChangeArrowheads="1"/>
            </p:cNvSpPr>
            <p:nvPr/>
          </p:nvSpPr>
          <p:spPr bwMode="auto">
            <a:xfrm>
              <a:off x="4476" y="142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8 14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0354" name="Line 70"/>
            <p:cNvSpPr>
              <a:spLocks noChangeShapeType="1"/>
            </p:cNvSpPr>
            <p:nvPr/>
          </p:nvSpPr>
          <p:spPr bwMode="auto">
            <a:xfrm flipH="1">
              <a:off x="4575" y="448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55" name="Text Box 71"/>
            <p:cNvSpPr txBox="1">
              <a:spLocks noChangeArrowheads="1"/>
            </p:cNvSpPr>
            <p:nvPr/>
          </p:nvSpPr>
          <p:spPr bwMode="auto">
            <a:xfrm>
              <a:off x="4815" y="265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pa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0356" name="Rectangle 74" descr="花束"/>
            <p:cNvSpPr>
              <a:spLocks noChangeArrowheads="1"/>
            </p:cNvSpPr>
            <p:nvPr/>
          </p:nvSpPr>
          <p:spPr bwMode="auto">
            <a:xfrm>
              <a:off x="2928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57" name="Rectangle 75" descr="花束"/>
            <p:cNvSpPr>
              <a:spLocks noChangeArrowheads="1"/>
            </p:cNvSpPr>
            <p:nvPr/>
          </p:nvSpPr>
          <p:spPr bwMode="auto">
            <a:xfrm>
              <a:off x="1920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58" name="Line 76"/>
            <p:cNvSpPr>
              <a:spLocks noChangeShapeType="1"/>
            </p:cNvSpPr>
            <p:nvPr/>
          </p:nvSpPr>
          <p:spPr bwMode="auto">
            <a:xfrm>
              <a:off x="3040" y="872"/>
              <a:ext cx="347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59" name="Line 77"/>
            <p:cNvSpPr>
              <a:spLocks noChangeShapeType="1"/>
            </p:cNvSpPr>
            <p:nvPr/>
          </p:nvSpPr>
          <p:spPr bwMode="auto">
            <a:xfrm>
              <a:off x="2016" y="880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60" name="Line 78"/>
            <p:cNvSpPr>
              <a:spLocks noChangeShapeType="1"/>
            </p:cNvSpPr>
            <p:nvPr/>
          </p:nvSpPr>
          <p:spPr bwMode="auto">
            <a:xfrm flipV="1">
              <a:off x="2396" y="3609"/>
              <a:ext cx="192" cy="14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61" name="Text Box 79"/>
            <p:cNvSpPr txBox="1">
              <a:spLocks noChangeArrowheads="1"/>
            </p:cNvSpPr>
            <p:nvPr/>
          </p:nvSpPr>
          <p:spPr bwMode="auto">
            <a:xfrm>
              <a:off x="2064" y="3574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808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pc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0362" name="Rectangle 80" descr="羊皮纸"/>
            <p:cNvSpPr>
              <a:spLocks noChangeArrowheads="1"/>
            </p:cNvSpPr>
            <p:nvPr/>
          </p:nvSpPr>
          <p:spPr bwMode="auto">
            <a:xfrm>
              <a:off x="2400" y="32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63" name="Rectangle 81" descr="花束"/>
            <p:cNvSpPr>
              <a:spLocks noChangeArrowheads="1"/>
            </p:cNvSpPr>
            <p:nvPr/>
          </p:nvSpPr>
          <p:spPr bwMode="auto">
            <a:xfrm>
              <a:off x="2976" y="32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0364" name="Text Box 82"/>
            <p:cNvSpPr txBox="1">
              <a:spLocks noChangeArrowheads="1"/>
            </p:cNvSpPr>
            <p:nvPr/>
          </p:nvSpPr>
          <p:spPr bwMode="auto">
            <a:xfrm>
              <a:off x="2375" y="3208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-9 10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0365" name="Line 83"/>
            <p:cNvSpPr>
              <a:spLocks noChangeShapeType="1"/>
            </p:cNvSpPr>
            <p:nvPr/>
          </p:nvSpPr>
          <p:spPr bwMode="auto">
            <a:xfrm flipV="1">
              <a:off x="4319" y="1832"/>
              <a:ext cx="209" cy="2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66" name="Text Box 84"/>
            <p:cNvSpPr txBox="1">
              <a:spLocks noChangeArrowheads="1"/>
            </p:cNvSpPr>
            <p:nvPr/>
          </p:nvSpPr>
          <p:spPr bwMode="auto">
            <a:xfrm>
              <a:off x="3970" y="1897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pb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140367" name="Group 91"/>
            <p:cNvGrpSpPr>
              <a:grpSpLocks/>
            </p:cNvGrpSpPr>
            <p:nvPr/>
          </p:nvGrpSpPr>
          <p:grpSpPr bwMode="auto">
            <a:xfrm>
              <a:off x="372" y="1446"/>
              <a:ext cx="1014" cy="852"/>
              <a:chOff x="372" y="1390"/>
              <a:chExt cx="1014" cy="852"/>
            </a:xfrm>
          </p:grpSpPr>
          <p:sp>
            <p:nvSpPr>
              <p:cNvPr id="140370" name="Rectangle 92"/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000">
                  <a:ea typeface="黑体" panose="02010609060101010101" pitchFamily="49" charset="-122"/>
                </a:endParaRPr>
              </a:p>
            </p:txBody>
          </p:sp>
          <p:sp>
            <p:nvSpPr>
              <p:cNvPr id="140371" name="Line 93"/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372" name="Text Box 94"/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  <a:ea typeface="黑体" panose="02010609060101010101" pitchFamily="49" charset="-122"/>
                  </a:rPr>
                  <a:t>BH</a:t>
                </a:r>
                <a:r>
                  <a:rPr lang="en-US" altLang="zh-CN" sz="2800" b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.first</a:t>
                </a:r>
                <a:endParaRPr lang="en-US" altLang="zh-CN" sz="2400" b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40373" name="Line 95"/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374" name="Rectangle 96" descr="花束"/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000">
                  <a:ea typeface="黑体" panose="02010609060101010101" pitchFamily="49" charset="-122"/>
                </a:endParaRPr>
              </a:p>
            </p:txBody>
          </p:sp>
          <p:sp>
            <p:nvSpPr>
              <p:cNvPr id="140375" name="Line 97"/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0368" name="Text Box 98"/>
            <p:cNvSpPr txBox="1">
              <a:spLocks noChangeArrowheads="1"/>
            </p:cNvSpPr>
            <p:nvPr/>
          </p:nvSpPr>
          <p:spPr bwMode="auto">
            <a:xfrm>
              <a:off x="2948" y="3169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0369" name="Line 99"/>
            <p:cNvSpPr>
              <a:spLocks noChangeShapeType="1"/>
            </p:cNvSpPr>
            <p:nvPr/>
          </p:nvSpPr>
          <p:spPr bwMode="auto">
            <a:xfrm>
              <a:off x="2700" y="324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314" name="Group 88"/>
          <p:cNvGrpSpPr>
            <a:grpSpLocks/>
          </p:cNvGrpSpPr>
          <p:nvPr/>
        </p:nvGrpSpPr>
        <p:grpSpPr bwMode="auto">
          <a:xfrm>
            <a:off x="2114550" y="869950"/>
            <a:ext cx="7989888" cy="5799138"/>
            <a:chOff x="372" y="275"/>
            <a:chExt cx="5033" cy="3653"/>
          </a:xfrm>
        </p:grpSpPr>
        <p:sp>
          <p:nvSpPr>
            <p:cNvPr id="141320" name="Rectangle 3" descr="羊皮纸"/>
            <p:cNvSpPr>
              <a:spLocks noChangeArrowheads="1"/>
            </p:cNvSpPr>
            <p:nvPr/>
          </p:nvSpPr>
          <p:spPr bwMode="auto">
            <a:xfrm>
              <a:off x="4416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21" name="Line 4"/>
            <p:cNvSpPr>
              <a:spLocks noChangeShapeType="1"/>
            </p:cNvSpPr>
            <p:nvPr/>
          </p:nvSpPr>
          <p:spPr bwMode="auto">
            <a:xfrm>
              <a:off x="4704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22" name="Rectangle 5"/>
            <p:cNvSpPr>
              <a:spLocks noChangeArrowheads="1"/>
            </p:cNvSpPr>
            <p:nvPr/>
          </p:nvSpPr>
          <p:spPr bwMode="auto">
            <a:xfrm>
              <a:off x="1392" y="688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23" name="Text Box 6"/>
            <p:cNvSpPr txBox="1">
              <a:spLocks noChangeArrowheads="1"/>
            </p:cNvSpPr>
            <p:nvPr/>
          </p:nvSpPr>
          <p:spPr bwMode="auto">
            <a:xfrm>
              <a:off x="384" y="688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AH</a:t>
              </a:r>
              <a:r>
                <a:rPr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1324" name="Line 7"/>
            <p:cNvSpPr>
              <a:spLocks noChangeShapeType="1"/>
            </p:cNvSpPr>
            <p:nvPr/>
          </p:nvSpPr>
          <p:spPr bwMode="auto">
            <a:xfrm>
              <a:off x="1680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25" name="Rectangle 8" descr="花束"/>
            <p:cNvSpPr>
              <a:spLocks noChangeArrowheads="1"/>
            </p:cNvSpPr>
            <p:nvPr/>
          </p:nvSpPr>
          <p:spPr bwMode="auto">
            <a:xfrm>
              <a:off x="4944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26" name="Rectangle 9" descr="羊皮纸"/>
            <p:cNvSpPr>
              <a:spLocks noChangeArrowheads="1"/>
            </p:cNvSpPr>
            <p:nvPr/>
          </p:nvSpPr>
          <p:spPr bwMode="auto">
            <a:xfrm>
              <a:off x="1392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27" name="Line 10"/>
            <p:cNvSpPr>
              <a:spLocks noChangeShapeType="1"/>
            </p:cNvSpPr>
            <p:nvPr/>
          </p:nvSpPr>
          <p:spPr bwMode="auto">
            <a:xfrm>
              <a:off x="1680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28" name="Rectangle 11" descr="花束"/>
            <p:cNvSpPr>
              <a:spLocks noChangeArrowheads="1"/>
            </p:cNvSpPr>
            <p:nvPr/>
          </p:nvSpPr>
          <p:spPr bwMode="auto">
            <a:xfrm>
              <a:off x="1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29" name="Rectangle 12" descr="羊皮纸"/>
            <p:cNvSpPr>
              <a:spLocks noChangeArrowheads="1"/>
            </p:cNvSpPr>
            <p:nvPr/>
          </p:nvSpPr>
          <p:spPr bwMode="auto">
            <a:xfrm>
              <a:off x="2400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30" name="Line 13"/>
            <p:cNvSpPr>
              <a:spLocks noChangeShapeType="1"/>
            </p:cNvSpPr>
            <p:nvPr/>
          </p:nvSpPr>
          <p:spPr bwMode="auto">
            <a:xfrm>
              <a:off x="2688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31" name="Rectangle 14" descr="花束"/>
            <p:cNvSpPr>
              <a:spLocks noChangeArrowheads="1"/>
            </p:cNvSpPr>
            <p:nvPr/>
          </p:nvSpPr>
          <p:spPr bwMode="auto">
            <a:xfrm>
              <a:off x="3936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32" name="Rectangle 15" descr="羊皮纸"/>
            <p:cNvSpPr>
              <a:spLocks noChangeArrowheads="1"/>
            </p:cNvSpPr>
            <p:nvPr/>
          </p:nvSpPr>
          <p:spPr bwMode="auto">
            <a:xfrm>
              <a:off x="2400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33" name="Line 16"/>
            <p:cNvSpPr>
              <a:spLocks noChangeShapeType="1"/>
            </p:cNvSpPr>
            <p:nvPr/>
          </p:nvSpPr>
          <p:spPr bwMode="auto">
            <a:xfrm>
              <a:off x="2688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34" name="Rectangle 17" descr="花束"/>
            <p:cNvSpPr>
              <a:spLocks noChangeArrowheads="1"/>
            </p:cNvSpPr>
            <p:nvPr/>
          </p:nvSpPr>
          <p:spPr bwMode="auto">
            <a:xfrm>
              <a:off x="2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35" name="Rectangle 18" descr="羊皮纸"/>
            <p:cNvSpPr>
              <a:spLocks noChangeArrowheads="1"/>
            </p:cNvSpPr>
            <p:nvPr/>
          </p:nvSpPr>
          <p:spPr bwMode="auto">
            <a:xfrm>
              <a:off x="3408" y="688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36" name="Line 19"/>
            <p:cNvSpPr>
              <a:spLocks noChangeShapeType="1"/>
            </p:cNvSpPr>
            <p:nvPr/>
          </p:nvSpPr>
          <p:spPr bwMode="auto">
            <a:xfrm>
              <a:off x="3696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37" name="Rectangle 20" descr="花束"/>
            <p:cNvSpPr>
              <a:spLocks noChangeArrowheads="1"/>
            </p:cNvSpPr>
            <p:nvPr/>
          </p:nvSpPr>
          <p:spPr bwMode="auto">
            <a:xfrm>
              <a:off x="3984" y="688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38" name="Rectangle 21" descr="羊皮纸"/>
            <p:cNvSpPr>
              <a:spLocks noChangeArrowheads="1"/>
            </p:cNvSpPr>
            <p:nvPr/>
          </p:nvSpPr>
          <p:spPr bwMode="auto">
            <a:xfrm>
              <a:off x="3408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39" name="Line 22"/>
            <p:cNvSpPr>
              <a:spLocks noChangeShapeType="1"/>
            </p:cNvSpPr>
            <p:nvPr/>
          </p:nvSpPr>
          <p:spPr bwMode="auto">
            <a:xfrm>
              <a:off x="3696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40" name="Rectangle 23" descr="花束"/>
            <p:cNvSpPr>
              <a:spLocks noChangeArrowheads="1"/>
            </p:cNvSpPr>
            <p:nvPr/>
          </p:nvSpPr>
          <p:spPr bwMode="auto">
            <a:xfrm>
              <a:off x="3984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41" name="Rectangle 24" descr="羊皮纸"/>
            <p:cNvSpPr>
              <a:spLocks noChangeArrowheads="1"/>
            </p:cNvSpPr>
            <p:nvPr/>
          </p:nvSpPr>
          <p:spPr bwMode="auto">
            <a:xfrm>
              <a:off x="4416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42" name="Line 25"/>
            <p:cNvSpPr>
              <a:spLocks noChangeShapeType="1"/>
            </p:cNvSpPr>
            <p:nvPr/>
          </p:nvSpPr>
          <p:spPr bwMode="auto">
            <a:xfrm>
              <a:off x="4704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43" name="Rectangle 26" descr="花束"/>
            <p:cNvSpPr>
              <a:spLocks noChangeArrowheads="1"/>
            </p:cNvSpPr>
            <p:nvPr/>
          </p:nvSpPr>
          <p:spPr bwMode="auto">
            <a:xfrm>
              <a:off x="4992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44" name="Line 27"/>
            <p:cNvSpPr>
              <a:spLocks noChangeShapeType="1"/>
            </p:cNvSpPr>
            <p:nvPr/>
          </p:nvSpPr>
          <p:spPr bwMode="auto">
            <a:xfrm>
              <a:off x="1152" y="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45" name="Line 28"/>
            <p:cNvSpPr>
              <a:spLocks noChangeShapeType="1"/>
            </p:cNvSpPr>
            <p:nvPr/>
          </p:nvSpPr>
          <p:spPr bwMode="auto">
            <a:xfrm>
              <a:off x="2016" y="1648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46" name="Line 29"/>
            <p:cNvSpPr>
              <a:spLocks noChangeShapeType="1"/>
            </p:cNvSpPr>
            <p:nvPr/>
          </p:nvSpPr>
          <p:spPr bwMode="auto">
            <a:xfrm>
              <a:off x="3072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47" name="Line 30"/>
            <p:cNvSpPr>
              <a:spLocks noChangeShapeType="1"/>
            </p:cNvSpPr>
            <p:nvPr/>
          </p:nvSpPr>
          <p:spPr bwMode="auto">
            <a:xfrm>
              <a:off x="4080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48" name="Line 31"/>
            <p:cNvSpPr>
              <a:spLocks noChangeShapeType="1"/>
            </p:cNvSpPr>
            <p:nvPr/>
          </p:nvSpPr>
          <p:spPr bwMode="auto">
            <a:xfrm>
              <a:off x="4080" y="880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49" name="Text Box 32"/>
            <p:cNvSpPr txBox="1">
              <a:spLocks noChangeArrowheads="1"/>
            </p:cNvSpPr>
            <p:nvPr/>
          </p:nvSpPr>
          <p:spPr bwMode="auto">
            <a:xfrm>
              <a:off x="4945" y="651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1350" name="Text Box 33"/>
            <p:cNvSpPr txBox="1">
              <a:spLocks noChangeArrowheads="1"/>
            </p:cNvSpPr>
            <p:nvPr/>
          </p:nvSpPr>
          <p:spPr bwMode="auto">
            <a:xfrm>
              <a:off x="4961" y="142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1351" name="Text Box 34"/>
            <p:cNvSpPr txBox="1">
              <a:spLocks noChangeArrowheads="1"/>
            </p:cNvSpPr>
            <p:nvPr/>
          </p:nvSpPr>
          <p:spPr bwMode="auto">
            <a:xfrm>
              <a:off x="384" y="2542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CH</a:t>
              </a:r>
              <a:r>
                <a:rPr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1352" name="Rectangle 35"/>
            <p:cNvSpPr>
              <a:spLocks noChangeArrowheads="1"/>
            </p:cNvSpPr>
            <p:nvPr/>
          </p:nvSpPr>
          <p:spPr bwMode="auto">
            <a:xfrm>
              <a:off x="1400" y="253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53" name="Line 36"/>
            <p:cNvSpPr>
              <a:spLocks noChangeShapeType="1"/>
            </p:cNvSpPr>
            <p:nvPr/>
          </p:nvSpPr>
          <p:spPr bwMode="auto">
            <a:xfrm>
              <a:off x="1680" y="2536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54" name="Rectangle 37" descr="花束"/>
            <p:cNvSpPr>
              <a:spLocks noChangeArrowheads="1"/>
            </p:cNvSpPr>
            <p:nvPr/>
          </p:nvSpPr>
          <p:spPr bwMode="auto">
            <a:xfrm>
              <a:off x="1928" y="253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55" name="Rectangle 38" descr="羊皮纸"/>
            <p:cNvSpPr>
              <a:spLocks noChangeArrowheads="1"/>
            </p:cNvSpPr>
            <p:nvPr/>
          </p:nvSpPr>
          <p:spPr bwMode="auto">
            <a:xfrm>
              <a:off x="2400" y="253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56" name="Line 39"/>
            <p:cNvSpPr>
              <a:spLocks noChangeShapeType="1"/>
            </p:cNvSpPr>
            <p:nvPr/>
          </p:nvSpPr>
          <p:spPr bwMode="auto">
            <a:xfrm>
              <a:off x="2688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57" name="Rectangle 40" descr="花束"/>
            <p:cNvSpPr>
              <a:spLocks noChangeArrowheads="1"/>
            </p:cNvSpPr>
            <p:nvPr/>
          </p:nvSpPr>
          <p:spPr bwMode="auto">
            <a:xfrm>
              <a:off x="2928" y="253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58" name="Rectangle 41" descr="羊皮纸"/>
            <p:cNvSpPr>
              <a:spLocks noChangeArrowheads="1"/>
            </p:cNvSpPr>
            <p:nvPr/>
          </p:nvSpPr>
          <p:spPr bwMode="auto">
            <a:xfrm>
              <a:off x="3408" y="253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59" name="Line 42"/>
            <p:cNvSpPr>
              <a:spLocks noChangeShapeType="1"/>
            </p:cNvSpPr>
            <p:nvPr/>
          </p:nvSpPr>
          <p:spPr bwMode="auto">
            <a:xfrm>
              <a:off x="3704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60" name="Rectangle 43" descr="花束"/>
            <p:cNvSpPr>
              <a:spLocks noChangeArrowheads="1"/>
            </p:cNvSpPr>
            <p:nvPr/>
          </p:nvSpPr>
          <p:spPr bwMode="auto">
            <a:xfrm>
              <a:off x="3984" y="253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61" name="Line 44"/>
            <p:cNvSpPr>
              <a:spLocks noChangeShapeType="1"/>
            </p:cNvSpPr>
            <p:nvPr/>
          </p:nvSpPr>
          <p:spPr bwMode="auto">
            <a:xfrm>
              <a:off x="1152" y="270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62" name="Line 45"/>
            <p:cNvSpPr>
              <a:spLocks noChangeShapeType="1"/>
            </p:cNvSpPr>
            <p:nvPr/>
          </p:nvSpPr>
          <p:spPr bwMode="auto">
            <a:xfrm>
              <a:off x="2064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63" name="Line 46"/>
            <p:cNvSpPr>
              <a:spLocks noChangeShapeType="1"/>
            </p:cNvSpPr>
            <p:nvPr/>
          </p:nvSpPr>
          <p:spPr bwMode="auto">
            <a:xfrm>
              <a:off x="3072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64" name="Line 47"/>
            <p:cNvSpPr>
              <a:spLocks noChangeShapeType="1"/>
            </p:cNvSpPr>
            <p:nvPr/>
          </p:nvSpPr>
          <p:spPr bwMode="auto">
            <a:xfrm>
              <a:off x="2160" y="342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65" name="Line 48"/>
            <p:cNvSpPr>
              <a:spLocks noChangeShapeType="1"/>
            </p:cNvSpPr>
            <p:nvPr/>
          </p:nvSpPr>
          <p:spPr bwMode="auto">
            <a:xfrm flipV="1">
              <a:off x="2160" y="3056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66" name="Line 49"/>
            <p:cNvSpPr>
              <a:spLocks noChangeShapeType="1"/>
            </p:cNvSpPr>
            <p:nvPr/>
          </p:nvSpPr>
          <p:spPr bwMode="auto">
            <a:xfrm>
              <a:off x="2160" y="3064"/>
              <a:ext cx="22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67" name="Line 50"/>
            <p:cNvSpPr>
              <a:spLocks noChangeShapeType="1"/>
            </p:cNvSpPr>
            <p:nvPr/>
          </p:nvSpPr>
          <p:spPr bwMode="auto">
            <a:xfrm>
              <a:off x="4080" y="2728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68" name="Line 51"/>
            <p:cNvSpPr>
              <a:spLocks noChangeShapeType="1"/>
            </p:cNvSpPr>
            <p:nvPr/>
          </p:nvSpPr>
          <p:spPr bwMode="auto">
            <a:xfrm>
              <a:off x="4360" y="2728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69" name="Text Box 52"/>
            <p:cNvSpPr txBox="1">
              <a:spLocks noChangeArrowheads="1"/>
            </p:cNvSpPr>
            <p:nvPr/>
          </p:nvSpPr>
          <p:spPr bwMode="auto">
            <a:xfrm>
              <a:off x="2428" y="659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1  0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1370" name="Text Box 53"/>
            <p:cNvSpPr txBox="1">
              <a:spLocks noChangeArrowheads="1"/>
            </p:cNvSpPr>
            <p:nvPr/>
          </p:nvSpPr>
          <p:spPr bwMode="auto">
            <a:xfrm>
              <a:off x="2428" y="250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1  0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1371" name="Text Box 54"/>
            <p:cNvSpPr txBox="1">
              <a:spLocks noChangeArrowheads="1"/>
            </p:cNvSpPr>
            <p:nvPr/>
          </p:nvSpPr>
          <p:spPr bwMode="auto">
            <a:xfrm>
              <a:off x="1392" y="142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-1 4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1372" name="Text Box 55"/>
            <p:cNvSpPr txBox="1">
              <a:spLocks noChangeArrowheads="1"/>
            </p:cNvSpPr>
            <p:nvPr/>
          </p:nvSpPr>
          <p:spPr bwMode="auto">
            <a:xfrm>
              <a:off x="3408" y="250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-1 4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1373" name="Text Box 56"/>
            <p:cNvSpPr txBox="1">
              <a:spLocks noChangeArrowheads="1"/>
            </p:cNvSpPr>
            <p:nvPr/>
          </p:nvSpPr>
          <p:spPr bwMode="auto">
            <a:xfrm>
              <a:off x="3408" y="659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-3 6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1374" name="Text Box 57"/>
            <p:cNvSpPr txBox="1">
              <a:spLocks noChangeArrowheads="1"/>
            </p:cNvSpPr>
            <p:nvPr/>
          </p:nvSpPr>
          <p:spPr bwMode="auto">
            <a:xfrm>
              <a:off x="2428" y="142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3  6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1375" name="Text Box 58"/>
            <p:cNvSpPr txBox="1">
              <a:spLocks noChangeArrowheads="1"/>
            </p:cNvSpPr>
            <p:nvPr/>
          </p:nvSpPr>
          <p:spPr bwMode="auto">
            <a:xfrm>
              <a:off x="3383" y="1427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-9 10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1376" name="Text Box 59"/>
            <p:cNvSpPr txBox="1">
              <a:spLocks noChangeArrowheads="1"/>
            </p:cNvSpPr>
            <p:nvPr/>
          </p:nvSpPr>
          <p:spPr bwMode="auto">
            <a:xfrm>
              <a:off x="4428" y="659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7 12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1377" name="Text Box 60"/>
            <p:cNvSpPr txBox="1">
              <a:spLocks noChangeArrowheads="1"/>
            </p:cNvSpPr>
            <p:nvPr/>
          </p:nvSpPr>
          <p:spPr bwMode="auto">
            <a:xfrm>
              <a:off x="4476" y="142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8 14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1378" name="Line 61"/>
            <p:cNvSpPr>
              <a:spLocks noChangeShapeType="1"/>
            </p:cNvSpPr>
            <p:nvPr/>
          </p:nvSpPr>
          <p:spPr bwMode="auto">
            <a:xfrm>
              <a:off x="5281" y="499"/>
              <a:ext cx="124" cy="20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79" name="Text Box 62"/>
            <p:cNvSpPr txBox="1">
              <a:spLocks noChangeArrowheads="1"/>
            </p:cNvSpPr>
            <p:nvPr/>
          </p:nvSpPr>
          <p:spPr bwMode="auto">
            <a:xfrm>
              <a:off x="4959" y="275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pa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1380" name="Rectangle 63" descr="花束"/>
            <p:cNvSpPr>
              <a:spLocks noChangeArrowheads="1"/>
            </p:cNvSpPr>
            <p:nvPr/>
          </p:nvSpPr>
          <p:spPr bwMode="auto">
            <a:xfrm>
              <a:off x="2928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81" name="Rectangle 64" descr="花束"/>
            <p:cNvSpPr>
              <a:spLocks noChangeArrowheads="1"/>
            </p:cNvSpPr>
            <p:nvPr/>
          </p:nvSpPr>
          <p:spPr bwMode="auto">
            <a:xfrm>
              <a:off x="1920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82" name="Line 65"/>
            <p:cNvSpPr>
              <a:spLocks noChangeShapeType="1"/>
            </p:cNvSpPr>
            <p:nvPr/>
          </p:nvSpPr>
          <p:spPr bwMode="auto">
            <a:xfrm>
              <a:off x="3040" y="872"/>
              <a:ext cx="347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83" name="Line 66"/>
            <p:cNvSpPr>
              <a:spLocks noChangeShapeType="1"/>
            </p:cNvSpPr>
            <p:nvPr/>
          </p:nvSpPr>
          <p:spPr bwMode="auto">
            <a:xfrm>
              <a:off x="2016" y="880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84" name="Line 67"/>
            <p:cNvSpPr>
              <a:spLocks noChangeShapeType="1"/>
            </p:cNvSpPr>
            <p:nvPr/>
          </p:nvSpPr>
          <p:spPr bwMode="auto">
            <a:xfrm flipV="1">
              <a:off x="3412" y="3635"/>
              <a:ext cx="192" cy="14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85" name="Text Box 68"/>
            <p:cNvSpPr txBox="1">
              <a:spLocks noChangeArrowheads="1"/>
            </p:cNvSpPr>
            <p:nvPr/>
          </p:nvSpPr>
          <p:spPr bwMode="auto">
            <a:xfrm>
              <a:off x="3087" y="3601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808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pc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1386" name="Rectangle 69" descr="羊皮纸"/>
            <p:cNvSpPr>
              <a:spLocks noChangeArrowheads="1"/>
            </p:cNvSpPr>
            <p:nvPr/>
          </p:nvSpPr>
          <p:spPr bwMode="auto">
            <a:xfrm>
              <a:off x="2400" y="32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87" name="Rectangle 70" descr="花束"/>
            <p:cNvSpPr>
              <a:spLocks noChangeArrowheads="1"/>
            </p:cNvSpPr>
            <p:nvPr/>
          </p:nvSpPr>
          <p:spPr bwMode="auto">
            <a:xfrm>
              <a:off x="2976" y="32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88" name="Text Box 71"/>
            <p:cNvSpPr txBox="1">
              <a:spLocks noChangeArrowheads="1"/>
            </p:cNvSpPr>
            <p:nvPr/>
          </p:nvSpPr>
          <p:spPr bwMode="auto">
            <a:xfrm>
              <a:off x="2375" y="3208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-9 10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1389" name="Line 72"/>
            <p:cNvSpPr>
              <a:spLocks noChangeShapeType="1"/>
            </p:cNvSpPr>
            <p:nvPr/>
          </p:nvSpPr>
          <p:spPr bwMode="auto">
            <a:xfrm flipV="1">
              <a:off x="4319" y="1832"/>
              <a:ext cx="209" cy="2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90" name="Text Box 73"/>
            <p:cNvSpPr txBox="1">
              <a:spLocks noChangeArrowheads="1"/>
            </p:cNvSpPr>
            <p:nvPr/>
          </p:nvSpPr>
          <p:spPr bwMode="auto">
            <a:xfrm>
              <a:off x="3970" y="1897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pb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141391" name="Group 74"/>
            <p:cNvGrpSpPr>
              <a:grpSpLocks/>
            </p:cNvGrpSpPr>
            <p:nvPr/>
          </p:nvGrpSpPr>
          <p:grpSpPr bwMode="auto">
            <a:xfrm>
              <a:off x="372" y="1446"/>
              <a:ext cx="1014" cy="852"/>
              <a:chOff x="372" y="1390"/>
              <a:chExt cx="1014" cy="852"/>
            </a:xfrm>
          </p:grpSpPr>
          <p:sp>
            <p:nvSpPr>
              <p:cNvPr id="141399" name="Rectangle 75"/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000">
                  <a:ea typeface="黑体" panose="02010609060101010101" pitchFamily="49" charset="-122"/>
                </a:endParaRPr>
              </a:p>
            </p:txBody>
          </p:sp>
          <p:sp>
            <p:nvSpPr>
              <p:cNvPr id="141400" name="Line 76"/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401" name="Text Box 77"/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  <a:ea typeface="黑体" panose="02010609060101010101" pitchFamily="49" charset="-122"/>
                  </a:rPr>
                  <a:t>BH</a:t>
                </a:r>
                <a:r>
                  <a:rPr lang="en-US" altLang="zh-CN" sz="2800" b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.first</a:t>
                </a:r>
                <a:endParaRPr lang="en-US" altLang="zh-CN" sz="2400" b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41402" name="Line 78"/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403" name="Rectangle 79" descr="花束"/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000">
                  <a:ea typeface="黑体" panose="02010609060101010101" pitchFamily="49" charset="-122"/>
                </a:endParaRPr>
              </a:p>
            </p:txBody>
          </p:sp>
          <p:sp>
            <p:nvSpPr>
              <p:cNvPr id="141404" name="Line 80"/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1392" name="Line 82"/>
            <p:cNvSpPr>
              <a:spLocks noChangeShapeType="1"/>
            </p:cNvSpPr>
            <p:nvPr/>
          </p:nvSpPr>
          <p:spPr bwMode="auto">
            <a:xfrm>
              <a:off x="2700" y="323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93" name="Rectangle 83" descr="羊皮纸"/>
            <p:cNvSpPr>
              <a:spLocks noChangeArrowheads="1"/>
            </p:cNvSpPr>
            <p:nvPr/>
          </p:nvSpPr>
          <p:spPr bwMode="auto">
            <a:xfrm>
              <a:off x="3408" y="3245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94" name="Rectangle 84" descr="花束"/>
            <p:cNvSpPr>
              <a:spLocks noChangeArrowheads="1"/>
            </p:cNvSpPr>
            <p:nvPr/>
          </p:nvSpPr>
          <p:spPr bwMode="auto">
            <a:xfrm>
              <a:off x="3984" y="3245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1395" name="Line 85"/>
            <p:cNvSpPr>
              <a:spLocks noChangeShapeType="1"/>
            </p:cNvSpPr>
            <p:nvPr/>
          </p:nvSpPr>
          <p:spPr bwMode="auto">
            <a:xfrm>
              <a:off x="3072" y="3420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96" name="Text Box 86"/>
            <p:cNvSpPr txBox="1">
              <a:spLocks noChangeArrowheads="1"/>
            </p:cNvSpPr>
            <p:nvPr/>
          </p:nvSpPr>
          <p:spPr bwMode="auto">
            <a:xfrm>
              <a:off x="3468" y="3224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7 12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1397" name="Line 87"/>
            <p:cNvSpPr>
              <a:spLocks noChangeShapeType="1"/>
            </p:cNvSpPr>
            <p:nvPr/>
          </p:nvSpPr>
          <p:spPr bwMode="auto">
            <a:xfrm>
              <a:off x="3699" y="3251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98" name="Text Box 81"/>
            <p:cNvSpPr txBox="1">
              <a:spLocks noChangeArrowheads="1"/>
            </p:cNvSpPr>
            <p:nvPr/>
          </p:nvSpPr>
          <p:spPr bwMode="auto">
            <a:xfrm>
              <a:off x="3947" y="319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38" name="Group 95"/>
          <p:cNvGrpSpPr>
            <a:grpSpLocks/>
          </p:cNvGrpSpPr>
          <p:nvPr/>
        </p:nvGrpSpPr>
        <p:grpSpPr bwMode="auto">
          <a:xfrm>
            <a:off x="2114550" y="795338"/>
            <a:ext cx="7989888" cy="5802312"/>
            <a:chOff x="372" y="275"/>
            <a:chExt cx="5033" cy="3655"/>
          </a:xfrm>
        </p:grpSpPr>
        <p:sp>
          <p:nvSpPr>
            <p:cNvPr id="142344" name="Rectangle 3" descr="羊皮纸"/>
            <p:cNvSpPr>
              <a:spLocks noChangeArrowheads="1"/>
            </p:cNvSpPr>
            <p:nvPr/>
          </p:nvSpPr>
          <p:spPr bwMode="auto">
            <a:xfrm>
              <a:off x="4416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345" name="Line 4"/>
            <p:cNvSpPr>
              <a:spLocks noChangeShapeType="1"/>
            </p:cNvSpPr>
            <p:nvPr/>
          </p:nvSpPr>
          <p:spPr bwMode="auto">
            <a:xfrm>
              <a:off x="4704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46" name="Rectangle 5"/>
            <p:cNvSpPr>
              <a:spLocks noChangeArrowheads="1"/>
            </p:cNvSpPr>
            <p:nvPr/>
          </p:nvSpPr>
          <p:spPr bwMode="auto">
            <a:xfrm>
              <a:off x="1392" y="688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347" name="Text Box 6"/>
            <p:cNvSpPr txBox="1">
              <a:spLocks noChangeArrowheads="1"/>
            </p:cNvSpPr>
            <p:nvPr/>
          </p:nvSpPr>
          <p:spPr bwMode="auto">
            <a:xfrm>
              <a:off x="384" y="688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AH</a:t>
              </a:r>
              <a:r>
                <a:rPr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2348" name="Line 7"/>
            <p:cNvSpPr>
              <a:spLocks noChangeShapeType="1"/>
            </p:cNvSpPr>
            <p:nvPr/>
          </p:nvSpPr>
          <p:spPr bwMode="auto">
            <a:xfrm>
              <a:off x="1680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49" name="Rectangle 8" descr="花束"/>
            <p:cNvSpPr>
              <a:spLocks noChangeArrowheads="1"/>
            </p:cNvSpPr>
            <p:nvPr/>
          </p:nvSpPr>
          <p:spPr bwMode="auto">
            <a:xfrm>
              <a:off x="4944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350" name="Rectangle 9" descr="羊皮纸"/>
            <p:cNvSpPr>
              <a:spLocks noChangeArrowheads="1"/>
            </p:cNvSpPr>
            <p:nvPr/>
          </p:nvSpPr>
          <p:spPr bwMode="auto">
            <a:xfrm>
              <a:off x="1392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351" name="Line 10"/>
            <p:cNvSpPr>
              <a:spLocks noChangeShapeType="1"/>
            </p:cNvSpPr>
            <p:nvPr/>
          </p:nvSpPr>
          <p:spPr bwMode="auto">
            <a:xfrm>
              <a:off x="1680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52" name="Rectangle 11" descr="花束"/>
            <p:cNvSpPr>
              <a:spLocks noChangeArrowheads="1"/>
            </p:cNvSpPr>
            <p:nvPr/>
          </p:nvSpPr>
          <p:spPr bwMode="auto">
            <a:xfrm>
              <a:off x="1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353" name="Rectangle 12" descr="羊皮纸"/>
            <p:cNvSpPr>
              <a:spLocks noChangeArrowheads="1"/>
            </p:cNvSpPr>
            <p:nvPr/>
          </p:nvSpPr>
          <p:spPr bwMode="auto">
            <a:xfrm>
              <a:off x="2400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354" name="Line 13"/>
            <p:cNvSpPr>
              <a:spLocks noChangeShapeType="1"/>
            </p:cNvSpPr>
            <p:nvPr/>
          </p:nvSpPr>
          <p:spPr bwMode="auto">
            <a:xfrm>
              <a:off x="2688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55" name="Rectangle 14" descr="花束"/>
            <p:cNvSpPr>
              <a:spLocks noChangeArrowheads="1"/>
            </p:cNvSpPr>
            <p:nvPr/>
          </p:nvSpPr>
          <p:spPr bwMode="auto">
            <a:xfrm>
              <a:off x="3936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356" name="Rectangle 15" descr="羊皮纸"/>
            <p:cNvSpPr>
              <a:spLocks noChangeArrowheads="1"/>
            </p:cNvSpPr>
            <p:nvPr/>
          </p:nvSpPr>
          <p:spPr bwMode="auto">
            <a:xfrm>
              <a:off x="2400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357" name="Line 16"/>
            <p:cNvSpPr>
              <a:spLocks noChangeShapeType="1"/>
            </p:cNvSpPr>
            <p:nvPr/>
          </p:nvSpPr>
          <p:spPr bwMode="auto">
            <a:xfrm>
              <a:off x="2688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58" name="Rectangle 17" descr="花束"/>
            <p:cNvSpPr>
              <a:spLocks noChangeArrowheads="1"/>
            </p:cNvSpPr>
            <p:nvPr/>
          </p:nvSpPr>
          <p:spPr bwMode="auto">
            <a:xfrm>
              <a:off x="2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359" name="Rectangle 18" descr="羊皮纸"/>
            <p:cNvSpPr>
              <a:spLocks noChangeArrowheads="1"/>
            </p:cNvSpPr>
            <p:nvPr/>
          </p:nvSpPr>
          <p:spPr bwMode="auto">
            <a:xfrm>
              <a:off x="3408" y="688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360" name="Line 19"/>
            <p:cNvSpPr>
              <a:spLocks noChangeShapeType="1"/>
            </p:cNvSpPr>
            <p:nvPr/>
          </p:nvSpPr>
          <p:spPr bwMode="auto">
            <a:xfrm>
              <a:off x="3696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61" name="Rectangle 20" descr="花束"/>
            <p:cNvSpPr>
              <a:spLocks noChangeArrowheads="1"/>
            </p:cNvSpPr>
            <p:nvPr/>
          </p:nvSpPr>
          <p:spPr bwMode="auto">
            <a:xfrm>
              <a:off x="3984" y="688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362" name="Rectangle 21" descr="羊皮纸"/>
            <p:cNvSpPr>
              <a:spLocks noChangeArrowheads="1"/>
            </p:cNvSpPr>
            <p:nvPr/>
          </p:nvSpPr>
          <p:spPr bwMode="auto">
            <a:xfrm>
              <a:off x="3408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363" name="Line 22"/>
            <p:cNvSpPr>
              <a:spLocks noChangeShapeType="1"/>
            </p:cNvSpPr>
            <p:nvPr/>
          </p:nvSpPr>
          <p:spPr bwMode="auto">
            <a:xfrm>
              <a:off x="3696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64" name="Rectangle 23" descr="花束"/>
            <p:cNvSpPr>
              <a:spLocks noChangeArrowheads="1"/>
            </p:cNvSpPr>
            <p:nvPr/>
          </p:nvSpPr>
          <p:spPr bwMode="auto">
            <a:xfrm>
              <a:off x="3984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365" name="Rectangle 24" descr="羊皮纸"/>
            <p:cNvSpPr>
              <a:spLocks noChangeArrowheads="1"/>
            </p:cNvSpPr>
            <p:nvPr/>
          </p:nvSpPr>
          <p:spPr bwMode="auto">
            <a:xfrm>
              <a:off x="4416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366" name="Line 25"/>
            <p:cNvSpPr>
              <a:spLocks noChangeShapeType="1"/>
            </p:cNvSpPr>
            <p:nvPr/>
          </p:nvSpPr>
          <p:spPr bwMode="auto">
            <a:xfrm>
              <a:off x="4704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67" name="Rectangle 26" descr="花束"/>
            <p:cNvSpPr>
              <a:spLocks noChangeArrowheads="1"/>
            </p:cNvSpPr>
            <p:nvPr/>
          </p:nvSpPr>
          <p:spPr bwMode="auto">
            <a:xfrm>
              <a:off x="4992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368" name="Line 27"/>
            <p:cNvSpPr>
              <a:spLocks noChangeShapeType="1"/>
            </p:cNvSpPr>
            <p:nvPr/>
          </p:nvSpPr>
          <p:spPr bwMode="auto">
            <a:xfrm>
              <a:off x="1152" y="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69" name="Line 28"/>
            <p:cNvSpPr>
              <a:spLocks noChangeShapeType="1"/>
            </p:cNvSpPr>
            <p:nvPr/>
          </p:nvSpPr>
          <p:spPr bwMode="auto">
            <a:xfrm>
              <a:off x="2016" y="1648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70" name="Line 29"/>
            <p:cNvSpPr>
              <a:spLocks noChangeShapeType="1"/>
            </p:cNvSpPr>
            <p:nvPr/>
          </p:nvSpPr>
          <p:spPr bwMode="auto">
            <a:xfrm>
              <a:off x="3072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71" name="Line 30"/>
            <p:cNvSpPr>
              <a:spLocks noChangeShapeType="1"/>
            </p:cNvSpPr>
            <p:nvPr/>
          </p:nvSpPr>
          <p:spPr bwMode="auto">
            <a:xfrm>
              <a:off x="4080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72" name="Line 31"/>
            <p:cNvSpPr>
              <a:spLocks noChangeShapeType="1"/>
            </p:cNvSpPr>
            <p:nvPr/>
          </p:nvSpPr>
          <p:spPr bwMode="auto">
            <a:xfrm>
              <a:off x="4080" y="880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73" name="Text Box 32"/>
            <p:cNvSpPr txBox="1">
              <a:spLocks noChangeArrowheads="1"/>
            </p:cNvSpPr>
            <p:nvPr/>
          </p:nvSpPr>
          <p:spPr bwMode="auto">
            <a:xfrm>
              <a:off x="4945" y="651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2374" name="Text Box 33"/>
            <p:cNvSpPr txBox="1">
              <a:spLocks noChangeArrowheads="1"/>
            </p:cNvSpPr>
            <p:nvPr/>
          </p:nvSpPr>
          <p:spPr bwMode="auto">
            <a:xfrm>
              <a:off x="4961" y="142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2375" name="Text Box 34"/>
            <p:cNvSpPr txBox="1">
              <a:spLocks noChangeArrowheads="1"/>
            </p:cNvSpPr>
            <p:nvPr/>
          </p:nvSpPr>
          <p:spPr bwMode="auto">
            <a:xfrm>
              <a:off x="384" y="2542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CH</a:t>
              </a:r>
              <a:r>
                <a:rPr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2376" name="Rectangle 35"/>
            <p:cNvSpPr>
              <a:spLocks noChangeArrowheads="1"/>
            </p:cNvSpPr>
            <p:nvPr/>
          </p:nvSpPr>
          <p:spPr bwMode="auto">
            <a:xfrm>
              <a:off x="1400" y="253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377" name="Line 36"/>
            <p:cNvSpPr>
              <a:spLocks noChangeShapeType="1"/>
            </p:cNvSpPr>
            <p:nvPr/>
          </p:nvSpPr>
          <p:spPr bwMode="auto">
            <a:xfrm>
              <a:off x="1680" y="2536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78" name="Rectangle 37" descr="花束"/>
            <p:cNvSpPr>
              <a:spLocks noChangeArrowheads="1"/>
            </p:cNvSpPr>
            <p:nvPr/>
          </p:nvSpPr>
          <p:spPr bwMode="auto">
            <a:xfrm>
              <a:off x="1928" y="253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379" name="Rectangle 38" descr="羊皮纸"/>
            <p:cNvSpPr>
              <a:spLocks noChangeArrowheads="1"/>
            </p:cNvSpPr>
            <p:nvPr/>
          </p:nvSpPr>
          <p:spPr bwMode="auto">
            <a:xfrm>
              <a:off x="2400" y="253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380" name="Line 39"/>
            <p:cNvSpPr>
              <a:spLocks noChangeShapeType="1"/>
            </p:cNvSpPr>
            <p:nvPr/>
          </p:nvSpPr>
          <p:spPr bwMode="auto">
            <a:xfrm>
              <a:off x="2688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81" name="Rectangle 40" descr="花束"/>
            <p:cNvSpPr>
              <a:spLocks noChangeArrowheads="1"/>
            </p:cNvSpPr>
            <p:nvPr/>
          </p:nvSpPr>
          <p:spPr bwMode="auto">
            <a:xfrm>
              <a:off x="2928" y="253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382" name="Rectangle 41" descr="羊皮纸"/>
            <p:cNvSpPr>
              <a:spLocks noChangeArrowheads="1"/>
            </p:cNvSpPr>
            <p:nvPr/>
          </p:nvSpPr>
          <p:spPr bwMode="auto">
            <a:xfrm>
              <a:off x="3408" y="253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383" name="Line 42"/>
            <p:cNvSpPr>
              <a:spLocks noChangeShapeType="1"/>
            </p:cNvSpPr>
            <p:nvPr/>
          </p:nvSpPr>
          <p:spPr bwMode="auto">
            <a:xfrm>
              <a:off x="3704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84" name="Rectangle 43" descr="花束"/>
            <p:cNvSpPr>
              <a:spLocks noChangeArrowheads="1"/>
            </p:cNvSpPr>
            <p:nvPr/>
          </p:nvSpPr>
          <p:spPr bwMode="auto">
            <a:xfrm>
              <a:off x="3984" y="253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385" name="Line 44"/>
            <p:cNvSpPr>
              <a:spLocks noChangeShapeType="1"/>
            </p:cNvSpPr>
            <p:nvPr/>
          </p:nvSpPr>
          <p:spPr bwMode="auto">
            <a:xfrm>
              <a:off x="1152" y="270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86" name="Line 45"/>
            <p:cNvSpPr>
              <a:spLocks noChangeShapeType="1"/>
            </p:cNvSpPr>
            <p:nvPr/>
          </p:nvSpPr>
          <p:spPr bwMode="auto">
            <a:xfrm>
              <a:off x="2064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87" name="Line 46"/>
            <p:cNvSpPr>
              <a:spLocks noChangeShapeType="1"/>
            </p:cNvSpPr>
            <p:nvPr/>
          </p:nvSpPr>
          <p:spPr bwMode="auto">
            <a:xfrm>
              <a:off x="3072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88" name="Line 47"/>
            <p:cNvSpPr>
              <a:spLocks noChangeShapeType="1"/>
            </p:cNvSpPr>
            <p:nvPr/>
          </p:nvSpPr>
          <p:spPr bwMode="auto">
            <a:xfrm>
              <a:off x="2160" y="342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89" name="Line 48"/>
            <p:cNvSpPr>
              <a:spLocks noChangeShapeType="1"/>
            </p:cNvSpPr>
            <p:nvPr/>
          </p:nvSpPr>
          <p:spPr bwMode="auto">
            <a:xfrm flipV="1">
              <a:off x="2160" y="3056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90" name="Line 49"/>
            <p:cNvSpPr>
              <a:spLocks noChangeShapeType="1"/>
            </p:cNvSpPr>
            <p:nvPr/>
          </p:nvSpPr>
          <p:spPr bwMode="auto">
            <a:xfrm>
              <a:off x="2160" y="3064"/>
              <a:ext cx="22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91" name="Line 50"/>
            <p:cNvSpPr>
              <a:spLocks noChangeShapeType="1"/>
            </p:cNvSpPr>
            <p:nvPr/>
          </p:nvSpPr>
          <p:spPr bwMode="auto">
            <a:xfrm>
              <a:off x="4080" y="2728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92" name="Line 51"/>
            <p:cNvSpPr>
              <a:spLocks noChangeShapeType="1"/>
            </p:cNvSpPr>
            <p:nvPr/>
          </p:nvSpPr>
          <p:spPr bwMode="auto">
            <a:xfrm>
              <a:off x="4360" y="2728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93" name="Text Box 52"/>
            <p:cNvSpPr txBox="1">
              <a:spLocks noChangeArrowheads="1"/>
            </p:cNvSpPr>
            <p:nvPr/>
          </p:nvSpPr>
          <p:spPr bwMode="auto">
            <a:xfrm>
              <a:off x="2428" y="659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1  0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2394" name="Text Box 53"/>
            <p:cNvSpPr txBox="1">
              <a:spLocks noChangeArrowheads="1"/>
            </p:cNvSpPr>
            <p:nvPr/>
          </p:nvSpPr>
          <p:spPr bwMode="auto">
            <a:xfrm>
              <a:off x="2428" y="250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1  0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2395" name="Text Box 54"/>
            <p:cNvSpPr txBox="1">
              <a:spLocks noChangeArrowheads="1"/>
            </p:cNvSpPr>
            <p:nvPr/>
          </p:nvSpPr>
          <p:spPr bwMode="auto">
            <a:xfrm>
              <a:off x="1392" y="142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-1 4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2396" name="Text Box 55"/>
            <p:cNvSpPr txBox="1">
              <a:spLocks noChangeArrowheads="1"/>
            </p:cNvSpPr>
            <p:nvPr/>
          </p:nvSpPr>
          <p:spPr bwMode="auto">
            <a:xfrm>
              <a:off x="3408" y="250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-1 4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2397" name="Text Box 56"/>
            <p:cNvSpPr txBox="1">
              <a:spLocks noChangeArrowheads="1"/>
            </p:cNvSpPr>
            <p:nvPr/>
          </p:nvSpPr>
          <p:spPr bwMode="auto">
            <a:xfrm>
              <a:off x="3408" y="659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-3 6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2398" name="Text Box 57"/>
            <p:cNvSpPr txBox="1">
              <a:spLocks noChangeArrowheads="1"/>
            </p:cNvSpPr>
            <p:nvPr/>
          </p:nvSpPr>
          <p:spPr bwMode="auto">
            <a:xfrm>
              <a:off x="2428" y="142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3  6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2399" name="Text Box 58"/>
            <p:cNvSpPr txBox="1">
              <a:spLocks noChangeArrowheads="1"/>
            </p:cNvSpPr>
            <p:nvPr/>
          </p:nvSpPr>
          <p:spPr bwMode="auto">
            <a:xfrm>
              <a:off x="3383" y="1427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-9 10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2400" name="Text Box 59"/>
            <p:cNvSpPr txBox="1">
              <a:spLocks noChangeArrowheads="1"/>
            </p:cNvSpPr>
            <p:nvPr/>
          </p:nvSpPr>
          <p:spPr bwMode="auto">
            <a:xfrm>
              <a:off x="4428" y="659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7 12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2401" name="Text Box 60"/>
            <p:cNvSpPr txBox="1">
              <a:spLocks noChangeArrowheads="1"/>
            </p:cNvSpPr>
            <p:nvPr/>
          </p:nvSpPr>
          <p:spPr bwMode="auto">
            <a:xfrm>
              <a:off x="4476" y="142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8 14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2402" name="Line 61"/>
            <p:cNvSpPr>
              <a:spLocks noChangeShapeType="1"/>
            </p:cNvSpPr>
            <p:nvPr/>
          </p:nvSpPr>
          <p:spPr bwMode="auto">
            <a:xfrm>
              <a:off x="5281" y="499"/>
              <a:ext cx="124" cy="20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03" name="Text Box 62"/>
            <p:cNvSpPr txBox="1">
              <a:spLocks noChangeArrowheads="1"/>
            </p:cNvSpPr>
            <p:nvPr/>
          </p:nvSpPr>
          <p:spPr bwMode="auto">
            <a:xfrm>
              <a:off x="4959" y="275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pa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2404" name="Rectangle 63" descr="花束"/>
            <p:cNvSpPr>
              <a:spLocks noChangeArrowheads="1"/>
            </p:cNvSpPr>
            <p:nvPr/>
          </p:nvSpPr>
          <p:spPr bwMode="auto">
            <a:xfrm>
              <a:off x="2928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405" name="Rectangle 64" descr="花束"/>
            <p:cNvSpPr>
              <a:spLocks noChangeArrowheads="1"/>
            </p:cNvSpPr>
            <p:nvPr/>
          </p:nvSpPr>
          <p:spPr bwMode="auto">
            <a:xfrm>
              <a:off x="1920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406" name="Line 65"/>
            <p:cNvSpPr>
              <a:spLocks noChangeShapeType="1"/>
            </p:cNvSpPr>
            <p:nvPr/>
          </p:nvSpPr>
          <p:spPr bwMode="auto">
            <a:xfrm>
              <a:off x="3040" y="872"/>
              <a:ext cx="347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07" name="Line 66"/>
            <p:cNvSpPr>
              <a:spLocks noChangeShapeType="1"/>
            </p:cNvSpPr>
            <p:nvPr/>
          </p:nvSpPr>
          <p:spPr bwMode="auto">
            <a:xfrm>
              <a:off x="2016" y="880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08" name="Line 67"/>
            <p:cNvSpPr>
              <a:spLocks noChangeShapeType="1"/>
            </p:cNvSpPr>
            <p:nvPr/>
          </p:nvSpPr>
          <p:spPr bwMode="auto">
            <a:xfrm flipV="1">
              <a:off x="4394" y="3627"/>
              <a:ext cx="192" cy="14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09" name="Text Box 68"/>
            <p:cNvSpPr txBox="1">
              <a:spLocks noChangeArrowheads="1"/>
            </p:cNvSpPr>
            <p:nvPr/>
          </p:nvSpPr>
          <p:spPr bwMode="auto">
            <a:xfrm>
              <a:off x="4087" y="3603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808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pc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2410" name="Rectangle 69" descr="羊皮纸"/>
            <p:cNvSpPr>
              <a:spLocks noChangeArrowheads="1"/>
            </p:cNvSpPr>
            <p:nvPr/>
          </p:nvSpPr>
          <p:spPr bwMode="auto">
            <a:xfrm>
              <a:off x="2400" y="32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411" name="Rectangle 70" descr="花束"/>
            <p:cNvSpPr>
              <a:spLocks noChangeArrowheads="1"/>
            </p:cNvSpPr>
            <p:nvPr/>
          </p:nvSpPr>
          <p:spPr bwMode="auto">
            <a:xfrm>
              <a:off x="2976" y="32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412" name="Text Box 71"/>
            <p:cNvSpPr txBox="1">
              <a:spLocks noChangeArrowheads="1"/>
            </p:cNvSpPr>
            <p:nvPr/>
          </p:nvSpPr>
          <p:spPr bwMode="auto">
            <a:xfrm>
              <a:off x="2375" y="3208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-9 10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2413" name="Line 72"/>
            <p:cNvSpPr>
              <a:spLocks noChangeShapeType="1"/>
            </p:cNvSpPr>
            <p:nvPr/>
          </p:nvSpPr>
          <p:spPr bwMode="auto">
            <a:xfrm flipV="1">
              <a:off x="4319" y="1832"/>
              <a:ext cx="209" cy="2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14" name="Text Box 73"/>
            <p:cNvSpPr txBox="1">
              <a:spLocks noChangeArrowheads="1"/>
            </p:cNvSpPr>
            <p:nvPr/>
          </p:nvSpPr>
          <p:spPr bwMode="auto">
            <a:xfrm>
              <a:off x="3970" y="1897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pb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142415" name="Group 74"/>
            <p:cNvGrpSpPr>
              <a:grpSpLocks/>
            </p:cNvGrpSpPr>
            <p:nvPr/>
          </p:nvGrpSpPr>
          <p:grpSpPr bwMode="auto">
            <a:xfrm>
              <a:off x="372" y="1446"/>
              <a:ext cx="1014" cy="852"/>
              <a:chOff x="372" y="1390"/>
              <a:chExt cx="1014" cy="852"/>
            </a:xfrm>
          </p:grpSpPr>
          <p:sp>
            <p:nvSpPr>
              <p:cNvPr id="142430" name="Rectangle 75"/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000">
                  <a:ea typeface="黑体" panose="02010609060101010101" pitchFamily="49" charset="-122"/>
                </a:endParaRPr>
              </a:p>
            </p:txBody>
          </p:sp>
          <p:sp>
            <p:nvSpPr>
              <p:cNvPr id="142431" name="Line 76"/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432" name="Text Box 77"/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  <a:ea typeface="黑体" panose="02010609060101010101" pitchFamily="49" charset="-122"/>
                  </a:rPr>
                  <a:t>BH</a:t>
                </a:r>
                <a:r>
                  <a:rPr lang="en-US" altLang="zh-CN" sz="2800" b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.first</a:t>
                </a:r>
                <a:endParaRPr lang="en-US" altLang="zh-CN" sz="2400" b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42433" name="Line 78"/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434" name="Rectangle 79" descr="花束"/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000">
                  <a:ea typeface="黑体" panose="02010609060101010101" pitchFamily="49" charset="-122"/>
                </a:endParaRPr>
              </a:p>
            </p:txBody>
          </p:sp>
          <p:sp>
            <p:nvSpPr>
              <p:cNvPr id="142435" name="Line 80"/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2416" name="Line 81"/>
            <p:cNvSpPr>
              <a:spLocks noChangeShapeType="1"/>
            </p:cNvSpPr>
            <p:nvPr/>
          </p:nvSpPr>
          <p:spPr bwMode="auto">
            <a:xfrm>
              <a:off x="2700" y="323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17" name="Rectangle 82" descr="羊皮纸"/>
            <p:cNvSpPr>
              <a:spLocks noChangeArrowheads="1"/>
            </p:cNvSpPr>
            <p:nvPr/>
          </p:nvSpPr>
          <p:spPr bwMode="auto">
            <a:xfrm>
              <a:off x="3408" y="3245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418" name="Rectangle 83" descr="花束"/>
            <p:cNvSpPr>
              <a:spLocks noChangeArrowheads="1"/>
            </p:cNvSpPr>
            <p:nvPr/>
          </p:nvSpPr>
          <p:spPr bwMode="auto">
            <a:xfrm>
              <a:off x="3984" y="3245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419" name="Line 84"/>
            <p:cNvSpPr>
              <a:spLocks noChangeShapeType="1"/>
            </p:cNvSpPr>
            <p:nvPr/>
          </p:nvSpPr>
          <p:spPr bwMode="auto">
            <a:xfrm>
              <a:off x="3072" y="3420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20" name="Text Box 85"/>
            <p:cNvSpPr txBox="1">
              <a:spLocks noChangeArrowheads="1"/>
            </p:cNvSpPr>
            <p:nvPr/>
          </p:nvSpPr>
          <p:spPr bwMode="auto">
            <a:xfrm>
              <a:off x="3468" y="3224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7 12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2421" name="Line 86"/>
            <p:cNvSpPr>
              <a:spLocks noChangeShapeType="1"/>
            </p:cNvSpPr>
            <p:nvPr/>
          </p:nvSpPr>
          <p:spPr bwMode="auto">
            <a:xfrm>
              <a:off x="3699" y="3251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22" name="Rectangle 88" descr="羊皮纸"/>
            <p:cNvSpPr>
              <a:spLocks noChangeArrowheads="1"/>
            </p:cNvSpPr>
            <p:nvPr/>
          </p:nvSpPr>
          <p:spPr bwMode="auto">
            <a:xfrm>
              <a:off x="4416" y="3245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423" name="Rectangle 89" descr="花束"/>
            <p:cNvSpPr>
              <a:spLocks noChangeArrowheads="1"/>
            </p:cNvSpPr>
            <p:nvPr/>
          </p:nvSpPr>
          <p:spPr bwMode="auto">
            <a:xfrm>
              <a:off x="4992" y="3245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42424" name="Line 90"/>
            <p:cNvSpPr>
              <a:spLocks noChangeShapeType="1"/>
            </p:cNvSpPr>
            <p:nvPr/>
          </p:nvSpPr>
          <p:spPr bwMode="auto">
            <a:xfrm>
              <a:off x="4080" y="3413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25" name="Text Box 91"/>
            <p:cNvSpPr txBox="1">
              <a:spLocks noChangeArrowheads="1"/>
            </p:cNvSpPr>
            <p:nvPr/>
          </p:nvSpPr>
          <p:spPr bwMode="auto">
            <a:xfrm>
              <a:off x="4464" y="3216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8 14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2426" name="Text Box 87"/>
            <p:cNvSpPr txBox="1">
              <a:spLocks noChangeArrowheads="1"/>
            </p:cNvSpPr>
            <p:nvPr/>
          </p:nvSpPr>
          <p:spPr bwMode="auto">
            <a:xfrm>
              <a:off x="4955" y="318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2427" name="Line 92"/>
            <p:cNvSpPr>
              <a:spLocks noChangeShapeType="1"/>
            </p:cNvSpPr>
            <p:nvPr/>
          </p:nvSpPr>
          <p:spPr bwMode="auto">
            <a:xfrm>
              <a:off x="4690" y="3250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28" name="Line 93"/>
            <p:cNvSpPr>
              <a:spLocks noChangeShapeType="1"/>
            </p:cNvSpPr>
            <p:nvPr/>
          </p:nvSpPr>
          <p:spPr bwMode="auto">
            <a:xfrm flipH="1" flipV="1">
              <a:off x="4581" y="1828"/>
              <a:ext cx="129" cy="21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29" name="Text Box 94"/>
            <p:cNvSpPr txBox="1">
              <a:spLocks noChangeArrowheads="1"/>
            </p:cNvSpPr>
            <p:nvPr/>
          </p:nvSpPr>
          <p:spPr bwMode="auto">
            <a:xfrm>
              <a:off x="4751" y="187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80008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p</a:t>
              </a:r>
              <a:endParaRPr lang="en-US" altLang="zh-CN" sz="2400" b="0">
                <a:solidFill>
                  <a:srgbClr val="80008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1774825" y="620714"/>
            <a:ext cx="3168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3200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6456364" y="981075"/>
            <a:ext cx="3743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200">
                <a:solidFill>
                  <a:srgbClr val="0000FF"/>
                </a:solidFill>
              </a:rPr>
              <a:t>课堂小结</a:t>
            </a:r>
          </a:p>
        </p:txBody>
      </p:sp>
      <p:sp>
        <p:nvSpPr>
          <p:cNvPr id="143364" name="Line 19"/>
          <p:cNvSpPr>
            <a:spLocks noChangeShapeType="1"/>
          </p:cNvSpPr>
          <p:nvPr/>
        </p:nvSpPr>
        <p:spPr bwMode="auto">
          <a:xfrm>
            <a:off x="2855914" y="3500438"/>
            <a:ext cx="6624637" cy="0"/>
          </a:xfrm>
          <a:prstGeom prst="line">
            <a:avLst/>
          </a:prstGeom>
          <a:noFill/>
          <a:ln w="38100" cap="rnd">
            <a:solidFill>
              <a:srgbClr val="0085A4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365" name="Line 20"/>
          <p:cNvSpPr>
            <a:spLocks noChangeShapeType="1"/>
          </p:cNvSpPr>
          <p:nvPr/>
        </p:nvSpPr>
        <p:spPr bwMode="auto">
          <a:xfrm>
            <a:off x="2855914" y="4941888"/>
            <a:ext cx="6624637" cy="0"/>
          </a:xfrm>
          <a:prstGeom prst="line">
            <a:avLst/>
          </a:prstGeom>
          <a:noFill/>
          <a:ln w="38100" cap="rnd">
            <a:solidFill>
              <a:srgbClr val="0085A4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366" name="AutoShape 3"/>
          <p:cNvSpPr>
            <a:spLocks noChangeArrowheads="1"/>
          </p:cNvSpPr>
          <p:nvPr/>
        </p:nvSpPr>
        <p:spPr bwMode="auto">
          <a:xfrm>
            <a:off x="1992313" y="2060576"/>
            <a:ext cx="8280400" cy="4392613"/>
          </a:xfrm>
          <a:prstGeom prst="roundRect">
            <a:avLst>
              <a:gd name="adj" fmla="val 4481"/>
            </a:avLst>
          </a:prstGeom>
          <a:noFill/>
          <a:ln w="38100" cap="rnd" algn="ctr">
            <a:solidFill>
              <a:srgbClr val="0085A4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kumimoji="0"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grpSp>
        <p:nvGrpSpPr>
          <p:cNvPr id="143367" name="Group 10"/>
          <p:cNvGrpSpPr>
            <a:grpSpLocks/>
          </p:cNvGrpSpPr>
          <p:nvPr/>
        </p:nvGrpSpPr>
        <p:grpSpPr bwMode="auto">
          <a:xfrm>
            <a:off x="2063753" y="2349500"/>
            <a:ext cx="4752975" cy="935038"/>
            <a:chOff x="340" y="1480"/>
            <a:chExt cx="2994" cy="589"/>
          </a:xfrm>
        </p:grpSpPr>
        <p:sp>
          <p:nvSpPr>
            <p:cNvPr id="143377" name="AutoShape 11"/>
            <p:cNvSpPr>
              <a:spLocks noChangeArrowheads="1"/>
            </p:cNvSpPr>
            <p:nvPr/>
          </p:nvSpPr>
          <p:spPr bwMode="auto">
            <a:xfrm>
              <a:off x="885" y="1480"/>
              <a:ext cx="1995" cy="589"/>
            </a:xfrm>
            <a:prstGeom prst="flowChartAlternateProcess">
              <a:avLst/>
            </a:prstGeom>
            <a:noFill/>
            <a:ln w="28575">
              <a:solidFill>
                <a:srgbClr val="0085A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kumimoji="0" lang="zh-CN" altLang="zh-CN">
                <a:solidFill>
                  <a:srgbClr val="C62400"/>
                </a:solidFill>
              </a:endParaRPr>
            </a:p>
          </p:txBody>
        </p:sp>
        <p:sp>
          <p:nvSpPr>
            <p:cNvPr id="143378" name="Text Box 12"/>
            <p:cNvSpPr txBox="1">
              <a:spLocks noChangeArrowheads="1"/>
            </p:cNvSpPr>
            <p:nvPr/>
          </p:nvSpPr>
          <p:spPr bwMode="auto">
            <a:xfrm>
              <a:off x="340" y="1616"/>
              <a:ext cx="29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dirty="0">
                  <a:solidFill>
                    <a:srgbClr val="C62400"/>
                  </a:solidFill>
                </a:rPr>
                <a:t>	</a:t>
              </a:r>
              <a:r>
                <a:rPr kumimoji="0" lang="zh-CN" altLang="en-US" dirty="0" smtClean="0">
                  <a:solidFill>
                    <a:srgbClr val="C62400"/>
                  </a:solidFill>
                </a:rPr>
                <a:t>线性表的逻辑</a:t>
              </a:r>
              <a:r>
                <a:rPr kumimoji="0" lang="zh-CN" altLang="en-US" dirty="0">
                  <a:solidFill>
                    <a:srgbClr val="C62400"/>
                  </a:solidFill>
                </a:rPr>
                <a:t>结构</a:t>
              </a:r>
            </a:p>
          </p:txBody>
        </p:sp>
      </p:grpSp>
      <p:grpSp>
        <p:nvGrpSpPr>
          <p:cNvPr id="143368" name="Group 13"/>
          <p:cNvGrpSpPr>
            <a:grpSpLocks/>
          </p:cNvGrpSpPr>
          <p:nvPr/>
        </p:nvGrpSpPr>
        <p:grpSpPr bwMode="auto">
          <a:xfrm>
            <a:off x="2208215" y="3789364"/>
            <a:ext cx="4319587" cy="935037"/>
            <a:chOff x="431" y="2387"/>
            <a:chExt cx="2721" cy="589"/>
          </a:xfrm>
        </p:grpSpPr>
        <p:sp>
          <p:nvSpPr>
            <p:cNvPr id="143375" name="AutoShape 14"/>
            <p:cNvSpPr>
              <a:spLocks noChangeArrowheads="1"/>
            </p:cNvSpPr>
            <p:nvPr/>
          </p:nvSpPr>
          <p:spPr bwMode="auto">
            <a:xfrm>
              <a:off x="871" y="2387"/>
              <a:ext cx="2009" cy="589"/>
            </a:xfrm>
            <a:prstGeom prst="flowChartAlternateProcess">
              <a:avLst/>
            </a:prstGeom>
            <a:noFill/>
            <a:ln w="28575">
              <a:solidFill>
                <a:srgbClr val="0085A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kumimoji="0" lang="zh-CN" altLang="zh-CN">
                <a:solidFill>
                  <a:srgbClr val="C62400"/>
                </a:solidFill>
              </a:endParaRPr>
            </a:p>
          </p:txBody>
        </p:sp>
        <p:sp>
          <p:nvSpPr>
            <p:cNvPr id="143376" name="Text Box 15"/>
            <p:cNvSpPr txBox="1">
              <a:spLocks noChangeArrowheads="1"/>
            </p:cNvSpPr>
            <p:nvPr/>
          </p:nvSpPr>
          <p:spPr bwMode="auto">
            <a:xfrm>
              <a:off x="431" y="2523"/>
              <a:ext cx="27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dirty="0">
                  <a:solidFill>
                    <a:srgbClr val="C62400"/>
                  </a:solidFill>
                </a:rPr>
                <a:t>        </a:t>
              </a:r>
              <a:r>
                <a:rPr kumimoji="0" lang="zh-CN" altLang="en-US" dirty="0" smtClean="0">
                  <a:solidFill>
                    <a:srgbClr val="C62400"/>
                  </a:solidFill>
                </a:rPr>
                <a:t>线性表的存储</a:t>
              </a:r>
              <a:r>
                <a:rPr kumimoji="0" lang="zh-CN" altLang="en-US" dirty="0">
                  <a:solidFill>
                    <a:srgbClr val="C62400"/>
                  </a:solidFill>
                </a:rPr>
                <a:t>结构</a:t>
              </a:r>
            </a:p>
          </p:txBody>
        </p:sp>
      </p:grpSp>
      <p:grpSp>
        <p:nvGrpSpPr>
          <p:cNvPr id="143369" name="Group 16"/>
          <p:cNvGrpSpPr>
            <a:grpSpLocks/>
          </p:cNvGrpSpPr>
          <p:nvPr/>
        </p:nvGrpSpPr>
        <p:grpSpPr bwMode="auto">
          <a:xfrm>
            <a:off x="2711451" y="5208588"/>
            <a:ext cx="4248150" cy="1325562"/>
            <a:chOff x="748" y="3281"/>
            <a:chExt cx="2676" cy="835"/>
          </a:xfrm>
        </p:grpSpPr>
        <p:sp>
          <p:nvSpPr>
            <p:cNvPr id="143373" name="AutoShape 17"/>
            <p:cNvSpPr>
              <a:spLocks noChangeArrowheads="1"/>
            </p:cNvSpPr>
            <p:nvPr/>
          </p:nvSpPr>
          <p:spPr bwMode="auto">
            <a:xfrm>
              <a:off x="857" y="3281"/>
              <a:ext cx="2023" cy="589"/>
            </a:xfrm>
            <a:prstGeom prst="flowChartAlternateProcess">
              <a:avLst/>
            </a:prstGeom>
            <a:noFill/>
            <a:ln w="28575">
              <a:solidFill>
                <a:srgbClr val="0085A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endParaRPr kumimoji="0" lang="zh-CN" altLang="zh-CN">
                <a:solidFill>
                  <a:srgbClr val="C62400"/>
                </a:solidFill>
              </a:endParaRPr>
            </a:p>
          </p:txBody>
        </p:sp>
        <p:sp>
          <p:nvSpPr>
            <p:cNvPr id="143374" name="Text Box 18"/>
            <p:cNvSpPr txBox="1">
              <a:spLocks noChangeArrowheads="1"/>
            </p:cNvSpPr>
            <p:nvPr/>
          </p:nvSpPr>
          <p:spPr bwMode="auto">
            <a:xfrm>
              <a:off x="748" y="3385"/>
              <a:ext cx="2676" cy="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0" lang="en-US" altLang="zh-CN" dirty="0">
                  <a:solidFill>
                    <a:srgbClr val="C62400"/>
                  </a:solidFill>
                </a:rPr>
                <a:t>       </a:t>
              </a:r>
              <a:r>
                <a:rPr kumimoji="0" lang="zh-CN" altLang="en-US" dirty="0">
                  <a:solidFill>
                    <a:srgbClr val="C62400"/>
                  </a:solidFill>
                </a:rPr>
                <a:t>线性表的应用</a:t>
              </a:r>
            </a:p>
            <a:p>
              <a:pPr eaLnBrk="1" hangingPunct="1">
                <a:spcBef>
                  <a:spcPct val="50000"/>
                </a:spcBef>
              </a:pPr>
              <a:endParaRPr kumimoji="0" lang="en-US" altLang="zh-CN" dirty="0"/>
            </a:p>
          </p:txBody>
        </p:sp>
      </p:grpSp>
      <p:sp>
        <p:nvSpPr>
          <p:cNvPr id="358419" name="Text Box 19"/>
          <p:cNvSpPr txBox="1">
            <a:spLocks noChangeArrowheads="1"/>
          </p:cNvSpPr>
          <p:nvPr/>
        </p:nvSpPr>
        <p:spPr bwMode="auto">
          <a:xfrm>
            <a:off x="6456363" y="3681413"/>
            <a:ext cx="3960812" cy="127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  <a:defRPr/>
            </a:pPr>
            <a:r>
              <a:rPr kumimoji="0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| </a:t>
            </a:r>
            <a:r>
              <a:rPr kumimoji="0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顺序表 链表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kumimoji="0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| </a:t>
            </a:r>
            <a:r>
              <a:rPr kumimoji="0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插入删除查找建立等操作 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kumimoji="0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| </a:t>
            </a:r>
            <a:r>
              <a:rPr kumimoji="0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复杂度分析</a:t>
            </a:r>
          </a:p>
        </p:txBody>
      </p:sp>
      <p:sp>
        <p:nvSpPr>
          <p:cNvPr id="358420" name="Text Box 20"/>
          <p:cNvSpPr txBox="1">
            <a:spLocks noChangeArrowheads="1"/>
          </p:cNvSpPr>
          <p:nvPr/>
        </p:nvSpPr>
        <p:spPr bwMode="auto">
          <a:xfrm>
            <a:off x="6456364" y="5084763"/>
            <a:ext cx="3671887" cy="127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  <a:defRPr/>
            </a:pPr>
            <a:r>
              <a:rPr kumimoji="0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| </a:t>
            </a:r>
            <a:r>
              <a:rPr kumimoji="0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约瑟夫环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kumimoji="0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| </a:t>
            </a:r>
            <a:r>
              <a:rPr kumimoji="0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集合操作</a:t>
            </a:r>
            <a:endParaRPr kumimoji="0"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10000"/>
              </a:spcBef>
              <a:defRPr/>
            </a:pPr>
            <a:r>
              <a:rPr kumimoji="0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| </a:t>
            </a:r>
            <a:r>
              <a:rPr kumimoji="0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一元多项式 </a:t>
            </a:r>
            <a:endParaRPr kumimoji="0" lang="zh-CN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8421" name="Text Box 21"/>
          <p:cNvSpPr txBox="1">
            <a:spLocks noChangeArrowheads="1"/>
          </p:cNvSpPr>
          <p:nvPr/>
        </p:nvSpPr>
        <p:spPr bwMode="auto">
          <a:xfrm>
            <a:off x="6456363" y="2205038"/>
            <a:ext cx="3960812" cy="123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  <a:defRPr/>
            </a:pPr>
            <a:r>
              <a:rPr kumimoji="0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| </a:t>
            </a:r>
            <a:r>
              <a:rPr kumimoji="0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第一个元素无直接前驱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kumimoji="0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| </a:t>
            </a:r>
            <a:r>
              <a:rPr kumimoji="0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最后一个元素无直接后继</a:t>
            </a:r>
            <a:r>
              <a:rPr kumimoji="0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| </a:t>
            </a:r>
            <a:r>
              <a:rPr kumimoji="0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其余元素存在前驱后继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1774825" y="620714"/>
            <a:ext cx="3168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3200">
                <a:solidFill>
                  <a:srgbClr val="0000FF"/>
                </a:solidFill>
                <a:latin typeface="Corbel" panose="020B0503020204020204" pitchFamily="34" charset="0"/>
                <a:ea typeface="宋体" panose="02010600030101010101" pitchFamily="2" charset="-122"/>
              </a:rPr>
              <a:t>Exercises</a:t>
            </a:r>
            <a:r>
              <a:rPr kumimoji="0" lang="en-US" altLang="zh-CN" sz="3200" b="0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6456364" y="981075"/>
            <a:ext cx="3743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200" b="0">
                <a:solidFill>
                  <a:srgbClr val="0000FF"/>
                </a:solidFill>
              </a:rPr>
              <a:t>课后练习</a:t>
            </a:r>
          </a:p>
        </p:txBody>
      </p:sp>
      <p:sp>
        <p:nvSpPr>
          <p:cNvPr id="144388" name="Text Box 7"/>
          <p:cNvSpPr txBox="1">
            <a:spLocks noChangeArrowheads="1"/>
          </p:cNvSpPr>
          <p:nvPr/>
        </p:nvSpPr>
        <p:spPr bwMode="auto">
          <a:xfrm>
            <a:off x="2386431" y="2492896"/>
            <a:ext cx="78860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dirty="0">
                <a:latin typeface="楷体_GB2312" pitchFamily="49" charset="-122"/>
                <a:ea typeface="楷体_GB2312" pitchFamily="49" charset="-122"/>
              </a:rPr>
              <a:t>思考题   线性表还有哪些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应用，试举</a:t>
            </a:r>
            <a:r>
              <a:rPr kumimoji="0" lang="en-US" altLang="zh-CN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 dirty="0">
                <a:latin typeface="楷体_GB2312" pitchFamily="49" charset="-122"/>
                <a:ea typeface="楷体_GB2312" pitchFamily="49" charset="-122"/>
              </a:rPr>
              <a:t>  </a:t>
            </a:r>
            <a:endParaRPr kumimoji="0" lang="en-US" altLang="zh-CN" sz="2400" b="0" dirty="0">
              <a:ea typeface="楷体_GB2312" pitchFamily="49" charset="-122"/>
            </a:endParaRPr>
          </a:p>
        </p:txBody>
      </p:sp>
      <p:sp>
        <p:nvSpPr>
          <p:cNvPr id="144389" name="Text Box 8"/>
          <p:cNvSpPr txBox="1">
            <a:spLocks noChangeArrowheads="1"/>
          </p:cNvSpPr>
          <p:nvPr/>
        </p:nvSpPr>
        <p:spPr bwMode="auto">
          <a:xfrm>
            <a:off x="2386432" y="4149354"/>
            <a:ext cx="7127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dirty="0">
                <a:latin typeface="楷体_GB2312" pitchFamily="49" charset="-122"/>
                <a:ea typeface="楷体_GB2312" pitchFamily="49" charset="-122"/>
              </a:rPr>
              <a:t>练习题   </a:t>
            </a:r>
            <a:r>
              <a:rPr kumimoji="0" lang="en-US" altLang="zh-CN" dirty="0">
                <a:latin typeface="楷体_GB2312" pitchFamily="49" charset="-122"/>
                <a:ea typeface="楷体_GB2312" pitchFamily="49" charset="-122"/>
              </a:rPr>
              <a:t>2.6  2.12  2.15  2.19  2.22</a:t>
            </a:r>
            <a:endParaRPr kumimoji="0" lang="en-US" altLang="zh-CN" sz="2400" b="0" dirty="0">
              <a:ea typeface="楷体_GB2312" pitchFamily="49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351584" y="5498068"/>
            <a:ext cx="79563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dirty="0">
                <a:latin typeface="楷体_GB2312" pitchFamily="49" charset="-122"/>
                <a:ea typeface="楷体_GB2312" pitchFamily="49" charset="-122"/>
              </a:rPr>
              <a:t>编程题   基于线性表和链表的约瑟夫环问题求解</a:t>
            </a:r>
            <a:endParaRPr kumimoji="0" lang="en-US" altLang="zh-CN" sz="2400" b="0" dirty="0">
              <a:ea typeface="楷体_GB2312" pitchFamily="49" charset="-122"/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4367808" y="1782262"/>
            <a:ext cx="6048674" cy="576064"/>
          </a:xfrm>
          <a:prstGeom prst="wedgeRoundRectCallout">
            <a:avLst>
              <a:gd name="adj1" fmla="val -42695"/>
              <a:gd name="adj2" fmla="val 80641"/>
              <a:gd name="adj3" fmla="val 16667"/>
            </a:avLst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1800" b="0" dirty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下节课可能会在课堂点名抽查，不需要写在作业本上</a:t>
            </a:r>
          </a:p>
        </p:txBody>
      </p:sp>
      <p:sp>
        <p:nvSpPr>
          <p:cNvPr id="8" name="圆角矩形标注 7"/>
          <p:cNvSpPr/>
          <p:nvPr/>
        </p:nvSpPr>
        <p:spPr bwMode="auto">
          <a:xfrm>
            <a:off x="4367808" y="3023622"/>
            <a:ext cx="6048674" cy="1053450"/>
          </a:xfrm>
          <a:prstGeom prst="wedgeRoundRectCallout">
            <a:avLst>
              <a:gd name="adj1" fmla="val -41244"/>
              <a:gd name="adj2" fmla="val 69068"/>
              <a:gd name="adj3" fmla="val 16667"/>
            </a:avLst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800" b="0" dirty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Paper Work</a:t>
            </a:r>
            <a:r>
              <a:rPr lang="zh-CN" altLang="en-US" sz="1800" b="0" dirty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请写在纸质作业本上，同时也请做</a:t>
            </a:r>
            <a:r>
              <a:rPr lang="en-US" altLang="zh-CN" sz="1800" b="0" dirty="0" err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ppt</a:t>
            </a:r>
            <a:r>
              <a:rPr lang="zh-CN" altLang="en-US" sz="1800" b="0" dirty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中布置的</a:t>
            </a:r>
            <a:r>
              <a:rPr lang="zh-CN" altLang="en-US" sz="1800" b="0" dirty="0" smtClean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作业，只需要写关键代码。为了能给你高分（相信我，我很想的）请把题目也抄在作业本上并在关键代码处写上注释以方便批阅，尽量用铅笔书写方便改正</a:t>
            </a:r>
            <a:endParaRPr lang="zh-CN" altLang="en-US" sz="1800" b="0" dirty="0">
              <a:solidFill>
                <a:schemeClr val="tx1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圆角矩形标注 8"/>
          <p:cNvSpPr/>
          <p:nvPr/>
        </p:nvSpPr>
        <p:spPr bwMode="auto">
          <a:xfrm>
            <a:off x="4367808" y="4649499"/>
            <a:ext cx="6048674" cy="725141"/>
          </a:xfrm>
          <a:prstGeom prst="wedgeRoundRectCallout">
            <a:avLst>
              <a:gd name="adj1" fmla="val -42695"/>
              <a:gd name="adj2" fmla="val 80641"/>
              <a:gd name="adj3" fmla="val 16667"/>
            </a:avLst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1800" b="0" dirty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Program Work</a:t>
            </a:r>
            <a:r>
              <a:rPr lang="zh-CN" altLang="en-US" sz="1800" b="0" dirty="0" smtClean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请打包后发到各班学委后统一发到我</a:t>
            </a:r>
            <a:r>
              <a:rPr lang="zh-CN" altLang="en-US" sz="1800" b="0" dirty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的邮箱，具体要求请参考课程网站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0" y="3030930"/>
            <a:ext cx="464105" cy="51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第一次上机作业（</a:t>
            </a:r>
            <a:r>
              <a:rPr lang="en-US" altLang="zh-CN" sz="2800" dirty="0" smtClean="0"/>
              <a:t>2021</a:t>
            </a:r>
            <a:r>
              <a:rPr lang="zh-CN" altLang="en-US" sz="2800" dirty="0" smtClean="0"/>
              <a:t>年</a:t>
            </a:r>
            <a:r>
              <a:rPr lang="en-US" altLang="zh-CN" sz="2800" dirty="0"/>
              <a:t>9.30</a:t>
            </a:r>
            <a:r>
              <a:rPr lang="zh-CN" altLang="en-US" sz="2800" dirty="0"/>
              <a:t>前完成）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36712"/>
            <a:ext cx="10515600" cy="5193185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zh-CN" sz="1400" dirty="0"/>
              <a:t>1</a:t>
            </a:r>
            <a:r>
              <a:rPr lang="zh-CN" altLang="en-US" sz="1400" dirty="0"/>
              <a:t>、实现顺序表类，包括创建，插入</a:t>
            </a:r>
            <a:r>
              <a:rPr lang="en-AU" altLang="zh-CN" sz="1400" dirty="0"/>
              <a:t>(</a:t>
            </a:r>
            <a:r>
              <a:rPr lang="zh-CN" altLang="en-US" sz="1400" dirty="0"/>
              <a:t>多个</a:t>
            </a:r>
            <a:r>
              <a:rPr lang="en-AU" altLang="zh-CN" sz="1400" dirty="0"/>
              <a:t>)</a:t>
            </a:r>
            <a:r>
              <a:rPr lang="zh-CN" altLang="en-US" sz="1400" dirty="0"/>
              <a:t>，删除</a:t>
            </a:r>
            <a:r>
              <a:rPr lang="en-AU" altLang="zh-CN" sz="1400" dirty="0"/>
              <a:t>(</a:t>
            </a:r>
            <a:r>
              <a:rPr lang="zh-CN" altLang="en-US" sz="1400" dirty="0"/>
              <a:t>多个</a:t>
            </a:r>
            <a:r>
              <a:rPr lang="en-AU" altLang="zh-CN" sz="1400" dirty="0"/>
              <a:t>) </a:t>
            </a:r>
            <a:r>
              <a:rPr lang="zh-CN" altLang="en-US" sz="1400" dirty="0"/>
              <a:t>，析构，以及表里所有元素的显示；</a:t>
            </a:r>
          </a:p>
          <a:p>
            <a:pPr marL="0" indent="0">
              <a:buNone/>
              <a:defRPr/>
            </a:pPr>
            <a:r>
              <a:rPr lang="en-US" altLang="zh-CN" sz="1400" dirty="0"/>
              <a:t>2</a:t>
            </a:r>
            <a:r>
              <a:rPr lang="zh-CN" altLang="en-US" sz="1400" dirty="0"/>
              <a:t>、实现单链表类，包括创建，插入</a:t>
            </a:r>
            <a:r>
              <a:rPr lang="en-AU" altLang="zh-CN" sz="1400" dirty="0"/>
              <a:t>(</a:t>
            </a:r>
            <a:r>
              <a:rPr lang="zh-CN" altLang="en-US" sz="1400" dirty="0"/>
              <a:t>多个</a:t>
            </a:r>
            <a:r>
              <a:rPr lang="en-AU" altLang="zh-CN" sz="1400" dirty="0"/>
              <a:t>) </a:t>
            </a:r>
            <a:r>
              <a:rPr lang="zh-CN" altLang="en-US" sz="1400" dirty="0"/>
              <a:t>，删除</a:t>
            </a:r>
            <a:r>
              <a:rPr lang="en-AU" altLang="zh-CN" sz="1400" dirty="0"/>
              <a:t>(</a:t>
            </a:r>
            <a:r>
              <a:rPr lang="zh-CN" altLang="en-US" sz="1400" dirty="0"/>
              <a:t>多个</a:t>
            </a:r>
            <a:r>
              <a:rPr lang="en-AU" altLang="zh-CN" sz="1400" dirty="0"/>
              <a:t>) </a:t>
            </a:r>
            <a:r>
              <a:rPr lang="zh-CN" altLang="en-US" sz="1400" dirty="0"/>
              <a:t>，析构，以及表里所有元素的显示；</a:t>
            </a:r>
          </a:p>
          <a:p>
            <a:pPr marL="0" indent="0">
              <a:buNone/>
              <a:defRPr/>
            </a:pPr>
            <a:r>
              <a:rPr lang="en-US" altLang="zh-CN" sz="1400" dirty="0"/>
              <a:t>3</a:t>
            </a:r>
            <a:r>
              <a:rPr lang="zh-CN" altLang="en-US" sz="1400" dirty="0"/>
              <a:t>、</a:t>
            </a:r>
            <a:r>
              <a:rPr lang="en-US" altLang="zh-CN" sz="1400" dirty="0"/>
              <a:t>demo</a:t>
            </a:r>
            <a:r>
              <a:rPr lang="zh-CN" altLang="en-US" sz="1400" dirty="0"/>
              <a:t>程序的创建：</a:t>
            </a:r>
          </a:p>
          <a:p>
            <a:pPr marL="0" indent="0">
              <a:buNone/>
              <a:defRPr/>
            </a:pPr>
            <a:r>
              <a:rPr lang="zh-CN" altLang="en-US" sz="1400" dirty="0"/>
              <a:t>	主页面：</a:t>
            </a:r>
            <a:r>
              <a:rPr lang="en-US" altLang="zh-CN" sz="1400" dirty="0"/>
              <a:t>	1</a:t>
            </a:r>
            <a:r>
              <a:rPr lang="zh-CN" altLang="en-US" sz="1400" dirty="0"/>
              <a:t>）表插入</a:t>
            </a:r>
          </a:p>
          <a:p>
            <a:pPr marL="0" indent="0">
              <a:buNone/>
              <a:defRPr/>
            </a:pPr>
            <a:r>
              <a:rPr lang="zh-CN" altLang="en-US" sz="1400" dirty="0"/>
              <a:t>		从键盘输入任意个整数（</a:t>
            </a:r>
            <a:r>
              <a:rPr lang="en-US" altLang="zh-CN" sz="1400" dirty="0"/>
              <a:t>&lt;100</a:t>
            </a:r>
            <a:r>
              <a:rPr lang="zh-CN" altLang="en-US" sz="1400" dirty="0"/>
              <a:t>，</a:t>
            </a:r>
            <a:r>
              <a:rPr lang="en-US" altLang="zh-CN" sz="1400" dirty="0"/>
              <a:t>@</a:t>
            </a:r>
            <a:r>
              <a:rPr lang="zh-CN" altLang="en-US" sz="1400" dirty="0"/>
              <a:t>表示结束），将元素插入顺序表、链表中</a:t>
            </a:r>
          </a:p>
          <a:p>
            <a:pPr marL="0" indent="0">
              <a:buNone/>
              <a:defRPr/>
            </a:pPr>
            <a:r>
              <a:rPr lang="zh-CN" altLang="en-US" sz="1400" dirty="0"/>
              <a:t>	</a:t>
            </a:r>
            <a:r>
              <a:rPr lang="en-US" altLang="zh-CN" sz="1400" dirty="0"/>
              <a:t>      	2</a:t>
            </a:r>
            <a:r>
              <a:rPr lang="zh-CN" altLang="en-US" sz="1400" dirty="0"/>
              <a:t>）元素删除</a:t>
            </a:r>
          </a:p>
          <a:p>
            <a:pPr marL="0" indent="0">
              <a:buNone/>
              <a:defRPr/>
            </a:pPr>
            <a:r>
              <a:rPr lang="zh-CN" altLang="en-US" sz="1400" dirty="0"/>
              <a:t>		</a:t>
            </a:r>
            <a:r>
              <a:rPr lang="en-US" altLang="zh-CN" sz="1400" dirty="0"/>
              <a:t>3</a:t>
            </a:r>
            <a:r>
              <a:rPr lang="zh-CN" altLang="en-US" sz="1400" dirty="0"/>
              <a:t>）退出系统</a:t>
            </a:r>
          </a:p>
          <a:p>
            <a:pPr marL="0" indent="0">
              <a:buNone/>
              <a:defRPr/>
            </a:pPr>
            <a:endParaRPr lang="zh-CN" altLang="en-US" sz="1400" dirty="0"/>
          </a:p>
          <a:p>
            <a:pPr marL="0" indent="0">
              <a:buNone/>
              <a:defRPr/>
            </a:pPr>
            <a:r>
              <a:rPr lang="zh-CN" altLang="en-US" sz="1400" dirty="0"/>
              <a:t>要求：尽量不要看书上的代码，自己把图画在纸上，根据纸上的逻辑写代码，我会在检查作业时随机要求你增加或修改功能需求，所以务必要知道自己程序的逻辑思路，抄袭的一问就很清楚，另外关键代码处必须有</a:t>
            </a:r>
            <a:r>
              <a:rPr lang="zh-CN" altLang="en-US" sz="1400" dirty="0" smtClean="0"/>
              <a:t>注释；</a:t>
            </a:r>
            <a:r>
              <a:rPr lang="zh-CN" altLang="en-US" sz="1400" u="sng" dirty="0" smtClean="0">
                <a:solidFill>
                  <a:srgbClr val="FF0000"/>
                </a:solidFill>
              </a:rPr>
              <a:t>交互</a:t>
            </a:r>
            <a:r>
              <a:rPr lang="en-US" altLang="zh-CN" sz="1400" u="sng" dirty="0" smtClean="0">
                <a:solidFill>
                  <a:srgbClr val="FF0000"/>
                </a:solidFill>
              </a:rPr>
              <a:t>UI</a:t>
            </a:r>
            <a:r>
              <a:rPr lang="zh-CN" altLang="en-US" sz="1400" u="sng" dirty="0" smtClean="0">
                <a:solidFill>
                  <a:srgbClr val="FF0000"/>
                </a:solidFill>
              </a:rPr>
              <a:t>是必须要求，不能让程序一次运行完。</a:t>
            </a:r>
            <a:endParaRPr lang="zh-CN" altLang="en-US" sz="1400" u="sng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endParaRPr lang="zh-CN" altLang="en-US" sz="1400" dirty="0"/>
          </a:p>
          <a:p>
            <a:pPr marL="0" indent="0">
              <a:buNone/>
              <a:defRPr/>
            </a:pPr>
            <a:r>
              <a:rPr lang="zh-CN" altLang="en-US" sz="1400" dirty="0"/>
              <a:t>补充需求：</a:t>
            </a:r>
          </a:p>
          <a:p>
            <a:pPr marL="0" indent="0">
              <a:buNone/>
              <a:defRPr/>
            </a:pPr>
            <a:r>
              <a:rPr lang="en-US" altLang="zh-CN" sz="1400" dirty="0"/>
              <a:t>1</a:t>
            </a:r>
            <a:r>
              <a:rPr lang="zh-CN" altLang="en-US" sz="1400" dirty="0"/>
              <a:t>、删除操作的参数从下标变为元素值，并支持删除多个相同元素值的节点，顺序表和链表都需要实现</a:t>
            </a:r>
          </a:p>
          <a:p>
            <a:pPr marL="0" indent="0">
              <a:buNone/>
              <a:defRPr/>
            </a:pPr>
            <a:r>
              <a:rPr lang="en-US" altLang="zh-CN" sz="1400" dirty="0"/>
              <a:t>2</a:t>
            </a:r>
            <a:r>
              <a:rPr lang="zh-CN" altLang="en-US" sz="1400" dirty="0"/>
              <a:t>、插入操作从最后一个元素插入变为从特定元素值节点后插入，多个元素值仅考虑第一个</a:t>
            </a:r>
          </a:p>
          <a:p>
            <a:pPr marL="0" indent="0">
              <a:buNone/>
              <a:defRPr/>
            </a:pPr>
            <a:r>
              <a:rPr lang="en-US" altLang="zh-CN" sz="1400" dirty="0"/>
              <a:t>3</a:t>
            </a:r>
            <a:r>
              <a:rPr lang="zh-CN" altLang="en-US" sz="1400" dirty="0"/>
              <a:t>、重载多个删除、插入操作。单链表的插入和删除操作不要基于下标进行，</a:t>
            </a:r>
            <a:r>
              <a:rPr lang="zh-CN" altLang="en-US" sz="1400" u="sng" dirty="0">
                <a:solidFill>
                  <a:srgbClr val="FF0000"/>
                </a:solidFill>
              </a:rPr>
              <a:t>对单链表来说，无下标一</a:t>
            </a:r>
            <a:r>
              <a:rPr lang="zh-CN" altLang="en-US" sz="1400" u="sng" dirty="0" smtClean="0">
                <a:solidFill>
                  <a:srgbClr val="FF0000"/>
                </a:solidFill>
              </a:rPr>
              <a:t>说（请勿使用</a:t>
            </a:r>
            <a:r>
              <a:rPr lang="en-US" altLang="zh-CN" sz="1400" u="sng" dirty="0" smtClean="0">
                <a:solidFill>
                  <a:srgbClr val="FF0000"/>
                </a:solidFill>
              </a:rPr>
              <a:t>Locate(</a:t>
            </a:r>
            <a:r>
              <a:rPr lang="en-US" altLang="zh-CN" sz="1400" u="sng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1400" u="sng" dirty="0" smtClean="0">
                <a:solidFill>
                  <a:srgbClr val="FF0000"/>
                </a:solidFill>
              </a:rPr>
              <a:t>)</a:t>
            </a:r>
            <a:r>
              <a:rPr lang="zh-CN" altLang="en-US" sz="1400" u="sng" dirty="0" smtClean="0">
                <a:solidFill>
                  <a:srgbClr val="FF0000"/>
                </a:solidFill>
              </a:rPr>
              <a:t>函数）</a:t>
            </a:r>
            <a:endParaRPr lang="en-US" altLang="zh-CN" sz="1400" u="sng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1400" dirty="0"/>
              <a:t>4</a:t>
            </a:r>
            <a:r>
              <a:rPr lang="zh-CN" altLang="en-US" sz="1400" dirty="0"/>
              <a:t>、将单链表逆序并输出，且不借助任何辅助数组和链表</a:t>
            </a:r>
            <a:endParaRPr lang="en-US" altLang="zh-CN" sz="1400" dirty="0"/>
          </a:p>
          <a:p>
            <a:pPr marL="0" indent="0">
              <a:buNone/>
              <a:defRPr/>
            </a:pPr>
            <a:r>
              <a:rPr lang="en-US" altLang="zh-CN" sz="1400" dirty="0"/>
              <a:t>5</a:t>
            </a:r>
            <a:r>
              <a:rPr lang="zh-CN" altLang="en-US" sz="1400" dirty="0"/>
              <a:t>、顺序表和链表类从同一个基类以继承的方式构造</a:t>
            </a:r>
          </a:p>
          <a:p>
            <a:pPr marL="0" indent="0">
              <a:buNone/>
              <a:defRPr/>
            </a:pPr>
            <a:r>
              <a:rPr lang="en-US" altLang="zh-CN" sz="1400" dirty="0"/>
              <a:t>6</a:t>
            </a:r>
            <a:r>
              <a:rPr lang="zh-CN" altLang="en-US" sz="1400" dirty="0"/>
              <a:t>、</a:t>
            </a:r>
            <a:r>
              <a:rPr lang="en-US" altLang="zh-CN" sz="1400" dirty="0"/>
              <a:t>MFC</a:t>
            </a:r>
            <a:r>
              <a:rPr lang="zh-CN" altLang="en-US" sz="1400" dirty="0"/>
              <a:t>界面</a:t>
            </a:r>
            <a:r>
              <a:rPr lang="zh-CN" altLang="en-US" sz="1400" dirty="0" smtClean="0"/>
              <a:t>设计（不强制，加分项）</a:t>
            </a:r>
            <a:r>
              <a:rPr lang="en-US" altLang="zh-CN" sz="1400" dirty="0"/>
              <a:t>or </a:t>
            </a:r>
            <a:r>
              <a:rPr lang="zh-CN" altLang="en-US" sz="1400" dirty="0"/>
              <a:t>基于</a:t>
            </a:r>
            <a:r>
              <a:rPr lang="en-US" altLang="zh-CN" sz="1400" dirty="0"/>
              <a:t>EGE(xege.org)/SFML(www.sfml-dev.org/download/sfml/2.5.1/)</a:t>
            </a:r>
            <a:r>
              <a:rPr lang="zh-CN" altLang="en-US" sz="1400" dirty="0"/>
              <a:t>库进行命令行程序的</a:t>
            </a:r>
            <a:r>
              <a:rPr lang="zh-CN" altLang="en-US" sz="1400" dirty="0" smtClean="0"/>
              <a:t>可视化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443832" y="359570"/>
            <a:ext cx="8567737" cy="468153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000" dirty="0"/>
              <a:t>void main()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000" dirty="0"/>
              <a:t>{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000" dirty="0"/>
              <a:t>	Base *p = null;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000" dirty="0"/>
              <a:t>	//</a:t>
            </a:r>
            <a:r>
              <a:rPr lang="zh-CN" altLang="en-US" sz="2000" dirty="0"/>
              <a:t>构造</a:t>
            </a:r>
            <a:r>
              <a:rPr lang="en-US" altLang="zh-CN" sz="2000" dirty="0"/>
              <a:t>UI-1</a:t>
            </a:r>
            <a:r>
              <a:rPr lang="zh-CN" altLang="en-US" sz="2000" dirty="0"/>
              <a:t>，此处略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000" dirty="0"/>
              <a:t>	switch(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)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000" dirty="0"/>
              <a:t>	{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000" dirty="0"/>
              <a:t>		case 1: p=new </a:t>
            </a:r>
            <a:r>
              <a:rPr lang="en-US" altLang="zh-CN" sz="2000" dirty="0" err="1"/>
              <a:t>SeqList</a:t>
            </a:r>
            <a:r>
              <a:rPr lang="en-US" altLang="zh-CN" sz="2000" dirty="0"/>
              <a:t>(); break;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000" dirty="0"/>
              <a:t>		case 2: p=new </a:t>
            </a:r>
            <a:r>
              <a:rPr lang="en-US" altLang="zh-CN" sz="2000" dirty="0" err="1"/>
              <a:t>LinList</a:t>
            </a:r>
            <a:r>
              <a:rPr lang="en-US" altLang="zh-CN" sz="2000" dirty="0"/>
              <a:t>(); break;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000" dirty="0"/>
              <a:t>		… …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000" dirty="0"/>
              <a:t>	}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000" dirty="0"/>
              <a:t>	//</a:t>
            </a:r>
            <a:r>
              <a:rPr lang="zh-CN" altLang="en-US" sz="2000" dirty="0"/>
              <a:t>构造</a:t>
            </a:r>
            <a:r>
              <a:rPr lang="en-US" altLang="zh-CN" sz="2000" dirty="0"/>
              <a:t>UI-2</a:t>
            </a:r>
            <a:r>
              <a:rPr lang="zh-CN" altLang="en-US" sz="2000" dirty="0"/>
              <a:t>，此处略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000" dirty="0"/>
              <a:t>	switch(cd)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000" dirty="0"/>
              <a:t>	{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000" dirty="0"/>
              <a:t>		case 1: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000" dirty="0"/>
              <a:t>		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&lt;&lt;“</a:t>
            </a:r>
            <a:r>
              <a:rPr lang="zh-CN" altLang="en-US" sz="2000" dirty="0"/>
              <a:t>请输入插入的元素</a:t>
            </a:r>
            <a:r>
              <a:rPr lang="en-US" altLang="zh-CN" sz="2000" dirty="0"/>
              <a:t>”;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&gt;&gt;x;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000" dirty="0"/>
              <a:t>			</a:t>
            </a:r>
            <a:r>
              <a:rPr lang="en-US" altLang="zh-CN" sz="2000" dirty="0" smtClean="0"/>
              <a:t>p-&gt;insert</a:t>
            </a:r>
            <a:r>
              <a:rPr lang="en-US" altLang="zh-CN" sz="2000" dirty="0"/>
              <a:t>(); break;	//</a:t>
            </a:r>
            <a:r>
              <a:rPr lang="zh-CN" altLang="en-US" sz="2000" dirty="0"/>
              <a:t>插入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000" dirty="0"/>
              <a:t>		case 2: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000" dirty="0"/>
              <a:t>		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&lt;&lt;“</a:t>
            </a:r>
            <a:r>
              <a:rPr lang="zh-CN" altLang="en-US" sz="2000" dirty="0"/>
              <a:t>请输入插入的元素</a:t>
            </a:r>
            <a:r>
              <a:rPr lang="en-US" altLang="zh-CN" sz="2000" dirty="0"/>
              <a:t>”;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&gt;&gt;x;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000" dirty="0"/>
              <a:t>			</a:t>
            </a:r>
            <a:r>
              <a:rPr lang="en-US" altLang="zh-CN" sz="2000" dirty="0" smtClean="0"/>
              <a:t>p-&gt;delete</a:t>
            </a:r>
            <a:r>
              <a:rPr lang="en-US" altLang="zh-CN" sz="2000" dirty="0"/>
              <a:t>(); break;	//</a:t>
            </a:r>
            <a:r>
              <a:rPr lang="zh-CN" altLang="en-US" sz="2000" dirty="0"/>
              <a:t>删除</a:t>
            </a:r>
            <a:r>
              <a:rPr lang="en-US" altLang="zh-CN" sz="2000" dirty="0"/>
              <a:t>		… …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000" dirty="0"/>
              <a:t>	}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118787" name="TextBox 3"/>
          <p:cNvSpPr txBox="1">
            <a:spLocks noChangeArrowheads="1"/>
          </p:cNvSpPr>
          <p:nvPr/>
        </p:nvSpPr>
        <p:spPr bwMode="auto">
          <a:xfrm>
            <a:off x="10057085" y="2060575"/>
            <a:ext cx="10080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Base</a:t>
            </a:r>
            <a:endParaRPr lang="zh-CN" altLang="en-US" sz="1600">
              <a:ea typeface="黑体" panose="02010609060101010101" pitchFamily="49" charset="-122"/>
            </a:endParaRPr>
          </a:p>
        </p:txBody>
      </p:sp>
      <p:sp>
        <p:nvSpPr>
          <p:cNvPr id="118788" name="TextBox 4"/>
          <p:cNvSpPr txBox="1">
            <a:spLocks noChangeArrowheads="1"/>
          </p:cNvSpPr>
          <p:nvPr/>
        </p:nvSpPr>
        <p:spPr bwMode="auto">
          <a:xfrm>
            <a:off x="9336360" y="2700339"/>
            <a:ext cx="10080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SeqList</a:t>
            </a:r>
            <a:endParaRPr lang="zh-CN" altLang="en-US" sz="1600">
              <a:ea typeface="黑体" panose="02010609060101010101" pitchFamily="49" charset="-122"/>
            </a:endParaRPr>
          </a:p>
        </p:txBody>
      </p:sp>
      <p:sp>
        <p:nvSpPr>
          <p:cNvPr id="118789" name="TextBox 5"/>
          <p:cNvSpPr txBox="1">
            <a:spLocks noChangeArrowheads="1"/>
          </p:cNvSpPr>
          <p:nvPr/>
        </p:nvSpPr>
        <p:spPr bwMode="auto">
          <a:xfrm>
            <a:off x="10525398" y="2700339"/>
            <a:ext cx="898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LinList</a:t>
            </a:r>
            <a:endParaRPr lang="zh-CN" altLang="en-US" sz="1600">
              <a:ea typeface="黑体" panose="02010609060101010101" pitchFamily="49" charset="-122"/>
            </a:endParaRPr>
          </a:p>
        </p:txBody>
      </p:sp>
      <p:sp>
        <p:nvSpPr>
          <p:cNvPr id="118790" name="TextBox 6"/>
          <p:cNvSpPr txBox="1">
            <a:spLocks noChangeArrowheads="1"/>
          </p:cNvSpPr>
          <p:nvPr/>
        </p:nvSpPr>
        <p:spPr bwMode="auto">
          <a:xfrm>
            <a:off x="9336360" y="3419475"/>
            <a:ext cx="10080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Stack</a:t>
            </a:r>
            <a:endParaRPr lang="zh-CN" altLang="en-US" sz="1600">
              <a:ea typeface="黑体" panose="02010609060101010101" pitchFamily="49" charset="-122"/>
            </a:endParaRPr>
          </a:p>
        </p:txBody>
      </p:sp>
      <p:sp>
        <p:nvSpPr>
          <p:cNvPr id="118791" name="TextBox 7"/>
          <p:cNvSpPr txBox="1">
            <a:spLocks noChangeArrowheads="1"/>
          </p:cNvSpPr>
          <p:nvPr/>
        </p:nvSpPr>
        <p:spPr bwMode="auto">
          <a:xfrm>
            <a:off x="10488885" y="3429000"/>
            <a:ext cx="10080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Queue</a:t>
            </a:r>
            <a:endParaRPr lang="zh-CN" altLang="en-US" sz="1600">
              <a:ea typeface="黑体" panose="02010609060101010101" pitchFamily="49" charset="-122"/>
            </a:endParaRPr>
          </a:p>
        </p:txBody>
      </p:sp>
      <p:sp>
        <p:nvSpPr>
          <p:cNvPr id="118798" name="TextBox 25"/>
          <p:cNvSpPr txBox="1">
            <a:spLocks noChangeArrowheads="1"/>
          </p:cNvSpPr>
          <p:nvPr/>
        </p:nvSpPr>
        <p:spPr bwMode="auto">
          <a:xfrm>
            <a:off x="8719877" y="106760"/>
            <a:ext cx="30972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</a:rPr>
              <a:t>继承机制和多态</a:t>
            </a:r>
          </a:p>
        </p:txBody>
      </p:sp>
      <p:sp>
        <p:nvSpPr>
          <p:cNvPr id="27" name="圆角矩形标注 26"/>
          <p:cNvSpPr/>
          <p:nvPr/>
        </p:nvSpPr>
        <p:spPr>
          <a:xfrm>
            <a:off x="6096719" y="1196107"/>
            <a:ext cx="3095625" cy="720725"/>
          </a:xfrm>
          <a:prstGeom prst="wedgeRoundRectCallout">
            <a:avLst>
              <a:gd name="adj1" fmla="val -39319"/>
              <a:gd name="adj2" fmla="val 87720"/>
              <a:gd name="adj3" fmla="val 16667"/>
            </a:avLst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dirty="0"/>
              <a:t>基类指针指向父类对象</a:t>
            </a:r>
          </a:p>
        </p:txBody>
      </p:sp>
      <p:sp>
        <p:nvSpPr>
          <p:cNvPr id="28" name="圆角矩形标注 27"/>
          <p:cNvSpPr/>
          <p:nvPr/>
        </p:nvSpPr>
        <p:spPr>
          <a:xfrm>
            <a:off x="6024364" y="3644379"/>
            <a:ext cx="3095625" cy="720725"/>
          </a:xfrm>
          <a:prstGeom prst="wedgeRoundRectCallout">
            <a:avLst>
              <a:gd name="adj1" fmla="val -44101"/>
              <a:gd name="adj2" fmla="val 92554"/>
              <a:gd name="adj3" fmla="val 16667"/>
            </a:avLst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dirty="0"/>
              <a:t>基类指针指向父类对象</a:t>
            </a:r>
            <a:endParaRPr lang="en-US" altLang="zh-CN" sz="1800" dirty="0"/>
          </a:p>
          <a:p>
            <a:pPr algn="ctr">
              <a:defRPr/>
            </a:pPr>
            <a:r>
              <a:rPr lang="en-US" altLang="zh-CN" sz="1800" dirty="0"/>
              <a:t>(</a:t>
            </a:r>
            <a:r>
              <a:rPr lang="zh-CN" altLang="en-US" sz="1800" dirty="0"/>
              <a:t>运行时决议</a:t>
            </a:r>
            <a:r>
              <a:rPr lang="en-US" altLang="zh-CN" sz="1800" dirty="0"/>
              <a:t>)</a:t>
            </a:r>
            <a:endParaRPr lang="zh-CN" altLang="en-US" sz="1800" dirty="0"/>
          </a:p>
        </p:txBody>
      </p:sp>
      <p:sp>
        <p:nvSpPr>
          <p:cNvPr id="118801" name="文本框 1"/>
          <p:cNvSpPr txBox="1">
            <a:spLocks noChangeArrowheads="1"/>
          </p:cNvSpPr>
          <p:nvPr/>
        </p:nvSpPr>
        <p:spPr bwMode="auto">
          <a:xfrm>
            <a:off x="457202" y="2565401"/>
            <a:ext cx="800219" cy="1358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dirty="0">
                <a:solidFill>
                  <a:srgbClr val="FF0000"/>
                </a:solidFill>
                <a:ea typeface="黑体" panose="02010609060101010101" pitchFamily="49" charset="-122"/>
              </a:rPr>
              <a:t>Tips</a:t>
            </a:r>
            <a:endParaRPr lang="zh-CN" altLang="en-US" sz="40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cxnSp>
        <p:nvCxnSpPr>
          <p:cNvPr id="5" name="直接箭头连接符 4"/>
          <p:cNvCxnSpPr>
            <a:stCxn id="118788" idx="0"/>
          </p:cNvCxnSpPr>
          <p:nvPr/>
        </p:nvCxnSpPr>
        <p:spPr bwMode="auto">
          <a:xfrm flipV="1">
            <a:off x="9840391" y="2398713"/>
            <a:ext cx="566738" cy="301626"/>
          </a:xfrm>
          <a:prstGeom prst="straightConnector1">
            <a:avLst/>
          </a:prstGeom>
          <a:ln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18789" idx="0"/>
          </p:cNvCxnSpPr>
          <p:nvPr/>
        </p:nvCxnSpPr>
        <p:spPr bwMode="auto">
          <a:xfrm flipH="1" flipV="1">
            <a:off x="10414351" y="2398713"/>
            <a:ext cx="560310" cy="301626"/>
          </a:xfrm>
          <a:prstGeom prst="straightConnector1">
            <a:avLst/>
          </a:prstGeom>
          <a:ln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18788" idx="2"/>
          </p:cNvCxnSpPr>
          <p:nvPr/>
        </p:nvCxnSpPr>
        <p:spPr bwMode="auto">
          <a:xfrm flipV="1">
            <a:off x="9696747" y="3038476"/>
            <a:ext cx="143644" cy="39052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118789" idx="2"/>
          </p:cNvCxnSpPr>
          <p:nvPr/>
        </p:nvCxnSpPr>
        <p:spPr bwMode="auto">
          <a:xfrm flipV="1">
            <a:off x="9696747" y="3038476"/>
            <a:ext cx="1277914" cy="38099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8791" idx="0"/>
            <a:endCxn id="118788" idx="2"/>
          </p:cNvCxnSpPr>
          <p:nvPr/>
        </p:nvCxnSpPr>
        <p:spPr bwMode="auto">
          <a:xfrm flipH="1" flipV="1">
            <a:off x="9840391" y="3038476"/>
            <a:ext cx="1152525" cy="390524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8791" idx="0"/>
            <a:endCxn id="118789" idx="2"/>
          </p:cNvCxnSpPr>
          <p:nvPr/>
        </p:nvCxnSpPr>
        <p:spPr bwMode="auto">
          <a:xfrm flipH="1" flipV="1">
            <a:off x="10974661" y="3038476"/>
            <a:ext cx="18255" cy="390524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9119989" y="2996952"/>
            <a:ext cx="2664643" cy="728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34691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1127448" y="1068388"/>
            <a:ext cx="9505056" cy="531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52600" indent="-3810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09800" indent="-3810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buClr>
                <a:srgbClr val="00660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000" dirty="0" smtClean="0">
                <a:ea typeface="仿宋_GB2312" pitchFamily="49" charset="-122"/>
              </a:rPr>
              <a:t>除</a:t>
            </a:r>
            <a:r>
              <a:rPr lang="zh-CN" altLang="en-US" sz="3000" dirty="0">
                <a:ea typeface="仿宋_GB2312" pitchFamily="49" charset="-122"/>
              </a:rPr>
              <a:t>第一个元素外，其他每一个元素有一个且仅有一个</a:t>
            </a:r>
            <a:r>
              <a:rPr lang="zh-CN" altLang="en-US" sz="3000" dirty="0">
                <a:solidFill>
                  <a:srgbClr val="CC0000"/>
                </a:solidFill>
                <a:ea typeface="仿宋_GB2312" pitchFamily="49" charset="-122"/>
              </a:rPr>
              <a:t>直接前驱</a:t>
            </a:r>
            <a:r>
              <a:rPr lang="zh-CN" altLang="en-US" sz="3000" dirty="0">
                <a:solidFill>
                  <a:srgbClr val="000099"/>
                </a:solidFill>
                <a:ea typeface="仿宋_GB2312" pitchFamily="49" charset="-122"/>
              </a:rPr>
              <a:t>。</a:t>
            </a:r>
          </a:p>
          <a:p>
            <a:pPr lvl="1">
              <a:buClr>
                <a:srgbClr val="00660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000" dirty="0">
                <a:ea typeface="仿宋_GB2312" pitchFamily="49" charset="-122"/>
              </a:rPr>
              <a:t>除最后一个元素外，其他每一个元素有一个且仅有一个</a:t>
            </a:r>
            <a:r>
              <a:rPr lang="zh-CN" altLang="en-US" sz="3000" dirty="0">
                <a:solidFill>
                  <a:srgbClr val="CC0000"/>
                </a:solidFill>
                <a:ea typeface="仿宋_GB2312" pitchFamily="49" charset="-122"/>
              </a:rPr>
              <a:t>直接后继</a:t>
            </a:r>
            <a:r>
              <a:rPr lang="zh-CN" altLang="en-US" sz="3000" dirty="0">
                <a:solidFill>
                  <a:srgbClr val="000099"/>
                </a:solidFill>
                <a:ea typeface="仿宋_GB2312" pitchFamily="49" charset="-122"/>
              </a:rPr>
              <a:t>。</a:t>
            </a:r>
          </a:p>
          <a:p>
            <a:pPr lvl="1">
              <a:buClr>
                <a:srgbClr val="006600"/>
              </a:buClr>
              <a:buFont typeface="Wingdings" panose="05000000000000000000" pitchFamily="2" charset="2"/>
              <a:buChar char="v"/>
              <a:defRPr/>
            </a:pPr>
            <a:endParaRPr lang="zh-CN" altLang="en-US" sz="30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lvl="1">
              <a:buClr>
                <a:srgbClr val="006600"/>
              </a:buClr>
              <a:buFont typeface="Wingdings" panose="05000000000000000000" pitchFamily="2" charset="2"/>
              <a:buChar char="v"/>
              <a:defRPr/>
            </a:pPr>
            <a:endParaRPr lang="zh-CN" altLang="en-US" sz="30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lvl="1">
              <a:lnSpc>
                <a:spcPct val="105000"/>
              </a:lnSpc>
              <a:buClr>
                <a:srgbClr val="00660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000" dirty="0">
                <a:latin typeface="仿宋_GB2312" pitchFamily="49" charset="-122"/>
                <a:ea typeface="仿宋_GB2312" pitchFamily="49" charset="-122"/>
              </a:rPr>
              <a:t>直接前驱和直接后继描述了结点之间的</a:t>
            </a:r>
            <a:r>
              <a:rPr lang="zh-CN" altLang="en-US" sz="3000" dirty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逻辑关系（即邻接关系）</a:t>
            </a:r>
            <a:r>
              <a:rPr lang="zh-CN" altLang="en-US" sz="3000" dirty="0">
                <a:solidFill>
                  <a:srgbClr val="000099"/>
                </a:solidFill>
                <a:latin typeface="仿宋_GB2312" pitchFamily="49" charset="-122"/>
                <a:ea typeface="仿宋_GB2312" pitchFamily="49" charset="-122"/>
              </a:rPr>
              <a:t>。</a:t>
            </a:r>
            <a:r>
              <a:rPr lang="zh-CN" altLang="en-US" sz="3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endParaRPr lang="zh-CN" altLang="en-US" sz="3000" b="0" dirty="0">
              <a:solidFill>
                <a:srgbClr val="000099"/>
              </a:solidFill>
              <a:ea typeface="仿宋_GB2312" pitchFamily="49" charset="-122"/>
            </a:endParaRPr>
          </a:p>
          <a:p>
            <a:pPr>
              <a:defRPr/>
            </a:pPr>
            <a:endParaRPr lang="en-US" altLang="zh-CN" b="0" dirty="0"/>
          </a:p>
        </p:txBody>
      </p:sp>
      <p:grpSp>
        <p:nvGrpSpPr>
          <p:cNvPr id="20483" name="Group 22"/>
          <p:cNvGrpSpPr>
            <a:grpSpLocks/>
          </p:cNvGrpSpPr>
          <p:nvPr/>
        </p:nvGrpSpPr>
        <p:grpSpPr bwMode="auto">
          <a:xfrm>
            <a:off x="2748035" y="3212976"/>
            <a:ext cx="6705600" cy="717550"/>
            <a:chOff x="720" y="2812"/>
            <a:chExt cx="4224" cy="452"/>
          </a:xfrm>
        </p:grpSpPr>
        <p:sp>
          <p:nvSpPr>
            <p:cNvPr id="20489" name="Oval 4"/>
            <p:cNvSpPr>
              <a:spLocks noChangeArrowheads="1"/>
            </p:cNvSpPr>
            <p:nvPr/>
          </p:nvSpPr>
          <p:spPr bwMode="auto">
            <a:xfrm>
              <a:off x="720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5E76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20490" name="AutoShape 5"/>
            <p:cNvSpPr>
              <a:spLocks noChangeArrowheads="1"/>
            </p:cNvSpPr>
            <p:nvPr/>
          </p:nvSpPr>
          <p:spPr bwMode="auto">
            <a:xfrm>
              <a:off x="1104" y="3003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solidFill>
              <a:srgbClr val="0080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rgbClr val="FF7C8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491" name="Oval 6"/>
            <p:cNvSpPr>
              <a:spLocks noChangeArrowheads="1"/>
            </p:cNvSpPr>
            <p:nvPr/>
          </p:nvSpPr>
          <p:spPr bwMode="auto">
            <a:xfrm>
              <a:off x="1488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5E76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20492" name="AutoShape 7"/>
            <p:cNvSpPr>
              <a:spLocks noChangeArrowheads="1"/>
            </p:cNvSpPr>
            <p:nvPr/>
          </p:nvSpPr>
          <p:spPr bwMode="auto">
            <a:xfrm>
              <a:off x="1872" y="3003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solidFill>
              <a:srgbClr val="0080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rgbClr val="FF7C8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493" name="Oval 8"/>
            <p:cNvSpPr>
              <a:spLocks noChangeArrowheads="1"/>
            </p:cNvSpPr>
            <p:nvPr/>
          </p:nvSpPr>
          <p:spPr bwMode="auto">
            <a:xfrm>
              <a:off x="2256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5E76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20494" name="AutoShape 9"/>
            <p:cNvSpPr>
              <a:spLocks noChangeArrowheads="1"/>
            </p:cNvSpPr>
            <p:nvPr/>
          </p:nvSpPr>
          <p:spPr bwMode="auto">
            <a:xfrm>
              <a:off x="2640" y="3003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solidFill>
              <a:srgbClr val="0080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rgbClr val="FF7C8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495" name="Oval 10"/>
            <p:cNvSpPr>
              <a:spLocks noChangeArrowheads="1"/>
            </p:cNvSpPr>
            <p:nvPr/>
          </p:nvSpPr>
          <p:spPr bwMode="auto">
            <a:xfrm>
              <a:off x="3024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5E76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20496" name="AutoShape 11"/>
            <p:cNvSpPr>
              <a:spLocks noChangeArrowheads="1"/>
            </p:cNvSpPr>
            <p:nvPr/>
          </p:nvSpPr>
          <p:spPr bwMode="auto">
            <a:xfrm>
              <a:off x="3408" y="3003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solidFill>
              <a:srgbClr val="0080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rgbClr val="FF7C8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497" name="Oval 12"/>
            <p:cNvSpPr>
              <a:spLocks noChangeArrowheads="1"/>
            </p:cNvSpPr>
            <p:nvPr/>
          </p:nvSpPr>
          <p:spPr bwMode="auto">
            <a:xfrm>
              <a:off x="3792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5E76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20498" name="AutoShape 13"/>
            <p:cNvSpPr>
              <a:spLocks noChangeArrowheads="1"/>
            </p:cNvSpPr>
            <p:nvPr/>
          </p:nvSpPr>
          <p:spPr bwMode="auto">
            <a:xfrm>
              <a:off x="4176" y="3003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solidFill>
              <a:srgbClr val="0080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rgbClr val="FF7C8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499" name="Oval 14"/>
            <p:cNvSpPr>
              <a:spLocks noChangeArrowheads="1"/>
            </p:cNvSpPr>
            <p:nvPr/>
          </p:nvSpPr>
          <p:spPr bwMode="auto">
            <a:xfrm>
              <a:off x="4560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5E76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20500" name="Text Box 15"/>
            <p:cNvSpPr txBox="1">
              <a:spLocks noChangeArrowheads="1"/>
            </p:cNvSpPr>
            <p:nvPr/>
          </p:nvSpPr>
          <p:spPr bwMode="auto">
            <a:xfrm>
              <a:off x="748" y="2812"/>
              <a:ext cx="3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 i="1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36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501" name="Text Box 16"/>
            <p:cNvSpPr txBox="1">
              <a:spLocks noChangeArrowheads="1"/>
            </p:cNvSpPr>
            <p:nvPr/>
          </p:nvSpPr>
          <p:spPr bwMode="auto">
            <a:xfrm>
              <a:off x="1488" y="2812"/>
              <a:ext cx="3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 i="1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36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502" name="Text Box 17"/>
            <p:cNvSpPr txBox="1">
              <a:spLocks noChangeArrowheads="1"/>
            </p:cNvSpPr>
            <p:nvPr/>
          </p:nvSpPr>
          <p:spPr bwMode="auto">
            <a:xfrm>
              <a:off x="2284" y="2812"/>
              <a:ext cx="3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 i="1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36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503" name="Text Box 18"/>
            <p:cNvSpPr txBox="1">
              <a:spLocks noChangeArrowheads="1"/>
            </p:cNvSpPr>
            <p:nvPr/>
          </p:nvSpPr>
          <p:spPr bwMode="auto">
            <a:xfrm>
              <a:off x="3024" y="2812"/>
              <a:ext cx="3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 i="1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36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504" name="Text Box 19"/>
            <p:cNvSpPr txBox="1">
              <a:spLocks noChangeArrowheads="1"/>
            </p:cNvSpPr>
            <p:nvPr/>
          </p:nvSpPr>
          <p:spPr bwMode="auto">
            <a:xfrm>
              <a:off x="3792" y="2812"/>
              <a:ext cx="3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 i="1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36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5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505" name="Text Box 20"/>
            <p:cNvSpPr txBox="1">
              <a:spLocks noChangeArrowheads="1"/>
            </p:cNvSpPr>
            <p:nvPr/>
          </p:nvSpPr>
          <p:spPr bwMode="auto">
            <a:xfrm>
              <a:off x="4560" y="2812"/>
              <a:ext cx="3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 i="1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36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0099"/>
                </a:solidFill>
                <a:ea typeface="仿宋_GB2312" pitchFamily="49" charset="-122"/>
              </a:rPr>
              <a:t>线性表的</a:t>
            </a:r>
            <a:r>
              <a:rPr lang="zh-CN" altLang="en-US" dirty="0" smtClean="0">
                <a:solidFill>
                  <a:srgbClr val="000099"/>
                </a:solidFill>
                <a:ea typeface="仿宋_GB2312" pitchFamily="49" charset="-122"/>
              </a:rPr>
              <a:t>特点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线性表的</a:t>
            </a:r>
            <a:r>
              <a:rPr lang="zh-CN" altLang="en-US" dirty="0" smtClean="0">
                <a:solidFill>
                  <a:srgbClr val="0000CC"/>
                </a:solidFill>
              </a:rPr>
              <a:t>运算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3245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楷体_GB2312" pitchFamily="49" charset="-122"/>
              </a:rPr>
              <a:t>  </a:t>
            </a:r>
            <a:endParaRPr lang="en-US" altLang="zh-CN" sz="2800" dirty="0">
              <a:latin typeface="楷体_GB2312" pitchFamily="49" charset="-122"/>
            </a:endParaRPr>
          </a:p>
          <a:p>
            <a:r>
              <a:rPr lang="zh-CN" altLang="en-US" sz="2800" dirty="0" smtClean="0">
                <a:latin typeface="楷体_GB2312" pitchFamily="49" charset="-122"/>
              </a:rPr>
              <a:t>数据</a:t>
            </a:r>
            <a:r>
              <a:rPr lang="zh-CN" altLang="en-US" sz="2800" dirty="0">
                <a:latin typeface="楷体_GB2312" pitchFamily="49" charset="-122"/>
              </a:rPr>
              <a:t>的运算是定义在</a:t>
            </a:r>
            <a:r>
              <a:rPr lang="zh-CN" altLang="en-US" sz="2800" dirty="0">
                <a:solidFill>
                  <a:srgbClr val="0033CC"/>
                </a:solidFill>
                <a:latin typeface="楷体_GB2312" pitchFamily="49" charset="-122"/>
              </a:rPr>
              <a:t>逻辑结构</a:t>
            </a:r>
            <a:r>
              <a:rPr lang="zh-CN" altLang="en-US" sz="2800" dirty="0">
                <a:latin typeface="楷体_GB2312" pitchFamily="49" charset="-122"/>
              </a:rPr>
              <a:t>上的，而具体的实现则在</a:t>
            </a:r>
            <a:r>
              <a:rPr lang="zh-CN" altLang="en-US" sz="2800" dirty="0">
                <a:solidFill>
                  <a:srgbClr val="0033CC"/>
                </a:solidFill>
                <a:latin typeface="楷体_GB2312" pitchFamily="49" charset="-122"/>
              </a:rPr>
              <a:t>存储结构</a:t>
            </a:r>
            <a:r>
              <a:rPr lang="zh-CN" altLang="en-US" sz="2800" dirty="0">
                <a:latin typeface="楷体_GB2312" pitchFamily="49" charset="-122"/>
              </a:rPr>
              <a:t>上进行。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Char char=" "/>
            </a:pPr>
            <a:r>
              <a:rPr lang="zh-CN" altLang="en-US" sz="2800" dirty="0">
                <a:latin typeface="楷体_GB2312" pitchFamily="49" charset="-122"/>
              </a:rPr>
              <a:t>（</a:t>
            </a:r>
            <a:r>
              <a:rPr lang="en-US" altLang="zh-CN" sz="2800" dirty="0">
                <a:latin typeface="楷体_GB2312" pitchFamily="49" charset="-122"/>
              </a:rPr>
              <a:t>1</a:t>
            </a:r>
            <a:r>
              <a:rPr lang="zh-CN" altLang="en-US" sz="2800" dirty="0">
                <a:latin typeface="楷体_GB2312" pitchFamily="49" charset="-122"/>
              </a:rPr>
              <a:t>）存取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Char char=" "/>
            </a:pPr>
            <a:r>
              <a:rPr lang="zh-CN" altLang="en-US" sz="2800" dirty="0">
                <a:latin typeface="楷体_GB2312" pitchFamily="49" charset="-122"/>
              </a:rPr>
              <a:t>（</a:t>
            </a:r>
            <a:r>
              <a:rPr lang="en-US" altLang="zh-CN" sz="2800" dirty="0">
                <a:latin typeface="楷体_GB2312" pitchFamily="49" charset="-122"/>
              </a:rPr>
              <a:t>2</a:t>
            </a:r>
            <a:r>
              <a:rPr lang="zh-CN" altLang="en-US" sz="2800" dirty="0">
                <a:latin typeface="楷体_GB2312" pitchFamily="49" charset="-122"/>
              </a:rPr>
              <a:t>）插入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Char char=" "/>
            </a:pPr>
            <a:r>
              <a:rPr lang="zh-CN" altLang="en-US" sz="2800" dirty="0">
                <a:latin typeface="楷体_GB2312" pitchFamily="49" charset="-122"/>
              </a:rPr>
              <a:t>（</a:t>
            </a:r>
            <a:r>
              <a:rPr lang="en-US" altLang="zh-CN" sz="2800" dirty="0">
                <a:latin typeface="楷体_GB2312" pitchFamily="49" charset="-122"/>
              </a:rPr>
              <a:t>3</a:t>
            </a:r>
            <a:r>
              <a:rPr lang="zh-CN" altLang="en-US" sz="2800" dirty="0">
                <a:latin typeface="楷体_GB2312" pitchFamily="49" charset="-122"/>
              </a:rPr>
              <a:t>）删除		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Char char=" "/>
            </a:pPr>
            <a:r>
              <a:rPr lang="zh-CN" altLang="en-US" sz="2800" dirty="0">
                <a:latin typeface="楷体_GB2312" pitchFamily="49" charset="-122"/>
              </a:rPr>
              <a:t>（</a:t>
            </a:r>
            <a:r>
              <a:rPr lang="en-US" altLang="zh-CN" sz="2800" dirty="0">
                <a:latin typeface="楷体_GB2312" pitchFamily="49" charset="-122"/>
              </a:rPr>
              <a:t>4</a:t>
            </a:r>
            <a:r>
              <a:rPr lang="zh-CN" altLang="en-US" sz="2800" dirty="0">
                <a:latin typeface="楷体_GB2312" pitchFamily="49" charset="-122"/>
              </a:rPr>
              <a:t>）搜索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Char char=" "/>
            </a:pPr>
            <a:r>
              <a:rPr lang="zh-CN" altLang="en-US" sz="2800" dirty="0">
                <a:latin typeface="楷体_GB2312" pitchFamily="49" charset="-122"/>
              </a:rPr>
              <a:t>（</a:t>
            </a:r>
            <a:r>
              <a:rPr lang="en-US" altLang="zh-CN" sz="2800" dirty="0">
                <a:latin typeface="楷体_GB2312" pitchFamily="49" charset="-122"/>
              </a:rPr>
              <a:t>5</a:t>
            </a:r>
            <a:r>
              <a:rPr lang="zh-CN" altLang="en-US" sz="2800" dirty="0">
                <a:latin typeface="楷体_GB2312" pitchFamily="49" charset="-122"/>
              </a:rPr>
              <a:t>）合并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Char char=" "/>
            </a:pPr>
            <a:r>
              <a:rPr lang="zh-CN" altLang="en-US" sz="2800" dirty="0">
                <a:latin typeface="楷体_GB2312" pitchFamily="49" charset="-122"/>
              </a:rPr>
              <a:t>（</a:t>
            </a:r>
            <a:r>
              <a:rPr lang="en-US" altLang="zh-CN" sz="2800" dirty="0">
                <a:latin typeface="楷体_GB2312" pitchFamily="49" charset="-122"/>
              </a:rPr>
              <a:t>6</a:t>
            </a:r>
            <a:r>
              <a:rPr lang="zh-CN" altLang="en-US" sz="2800" dirty="0">
                <a:latin typeface="楷体_GB2312" pitchFamily="49" charset="-122"/>
              </a:rPr>
              <a:t>）分解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Char char=" "/>
            </a:pPr>
            <a:r>
              <a:rPr lang="zh-CN" altLang="en-US" sz="2800" dirty="0">
                <a:latin typeface="楷体_GB2312" pitchFamily="49" charset="-122"/>
              </a:rPr>
              <a:t>（</a:t>
            </a:r>
            <a:r>
              <a:rPr lang="en-US" altLang="zh-CN" sz="2800" dirty="0">
                <a:latin typeface="楷体_GB2312" pitchFamily="49" charset="-122"/>
              </a:rPr>
              <a:t>7</a:t>
            </a:r>
            <a:r>
              <a:rPr lang="zh-CN" altLang="en-US" sz="2800" dirty="0">
                <a:latin typeface="楷体_GB2312" pitchFamily="49" charset="-122"/>
              </a:rPr>
              <a:t>）排序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Char char=" "/>
            </a:pPr>
            <a:r>
              <a:rPr lang="zh-CN" altLang="en-US" sz="2800" dirty="0">
                <a:latin typeface="楷体_GB2312" pitchFamily="49" charset="-122"/>
              </a:rPr>
              <a:t>（</a:t>
            </a:r>
            <a:r>
              <a:rPr lang="en-US" altLang="zh-CN" sz="2800" dirty="0">
                <a:latin typeface="楷体_GB2312" pitchFamily="49" charset="-122"/>
              </a:rPr>
              <a:t>8</a:t>
            </a:r>
            <a:r>
              <a:rPr lang="zh-CN" altLang="en-US" sz="2800" dirty="0">
                <a:latin typeface="楷体_GB2312" pitchFamily="49" charset="-122"/>
              </a:rPr>
              <a:t>）求线性表的长度</a:t>
            </a:r>
          </a:p>
        </p:txBody>
      </p:sp>
      <p:sp>
        <p:nvSpPr>
          <p:cNvPr id="232454" name="Rectangle 6"/>
          <p:cNvSpPr>
            <a:spLocks noGrp="1" noChangeArrowheads="1"/>
          </p:cNvSpPr>
          <p:nvPr>
            <p:ph sz="half" idx="4294967295"/>
          </p:nvPr>
        </p:nvSpPr>
        <p:spPr>
          <a:xfrm>
            <a:off x="8544173" y="3138488"/>
            <a:ext cx="2592387" cy="1711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</a:t>
            </a:r>
            <a:r>
              <a:rPr lang="zh-CN" altLang="en-US" sz="2800">
                <a:solidFill>
                  <a:srgbClr val="0033CC"/>
                </a:solidFill>
              </a:rPr>
              <a:t>基本运算</a:t>
            </a:r>
          </a:p>
        </p:txBody>
      </p:sp>
      <p:sp>
        <p:nvSpPr>
          <p:cNvPr id="232451" name="AutoShape 3"/>
          <p:cNvSpPr>
            <a:spLocks noChangeArrowheads="1"/>
          </p:cNvSpPr>
          <p:nvPr/>
        </p:nvSpPr>
        <p:spPr bwMode="auto">
          <a:xfrm>
            <a:off x="4843165" y="3194050"/>
            <a:ext cx="1752600" cy="457200"/>
          </a:xfrm>
          <a:prstGeom prst="rightArrow">
            <a:avLst>
              <a:gd name="adj1" fmla="val 50000"/>
              <a:gd name="adj2" fmla="val 95833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232452" name="AutoShape 4"/>
          <p:cNvSpPr>
            <a:spLocks noChangeArrowheads="1"/>
          </p:cNvSpPr>
          <p:nvPr/>
        </p:nvSpPr>
        <p:spPr bwMode="auto">
          <a:xfrm>
            <a:off x="4843165" y="3651250"/>
            <a:ext cx="1828800" cy="533400"/>
          </a:xfrm>
          <a:prstGeom prst="rightArrow">
            <a:avLst>
              <a:gd name="adj1" fmla="val 50000"/>
              <a:gd name="adj2" fmla="val 85714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232453" name="AutoShape 5"/>
          <p:cNvSpPr>
            <a:spLocks noChangeArrowheads="1"/>
          </p:cNvSpPr>
          <p:nvPr/>
        </p:nvSpPr>
        <p:spPr bwMode="auto">
          <a:xfrm>
            <a:off x="4843165" y="4184650"/>
            <a:ext cx="1828800" cy="4572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25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25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250"/>
                                        <p:tgtEl>
                                          <p:spTgt spid="23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250"/>
                                        <p:tgtEl>
                                          <p:spTgt spid="232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4" grpId="0" build="p"/>
      <p:bldP spid="232451" grpId="0" animBg="1"/>
      <p:bldP spid="232452" grpId="0" animBg="1"/>
      <p:bldP spid="2324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896" y="44624"/>
            <a:ext cx="10515600" cy="687611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线性表的</a:t>
            </a:r>
            <a:r>
              <a:rPr lang="zh-CN" altLang="en-US" sz="3600" dirty="0" smtClean="0">
                <a:solidFill>
                  <a:srgbClr val="00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抽象数据类型</a:t>
            </a:r>
            <a:r>
              <a:rPr lang="en-US" altLang="zh-CN" sz="3600" dirty="0" smtClean="0">
                <a:solidFill>
                  <a:srgbClr val="00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(ADT)---</a:t>
            </a:r>
            <a:r>
              <a:rPr lang="zh-CN" altLang="en-US" sz="3600" dirty="0" smtClean="0">
                <a:solidFill>
                  <a:srgbClr val="00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做什么</a:t>
            </a:r>
            <a:endParaRPr lang="zh-CN" altLang="en-US" sz="3600" dirty="0"/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ADT Linear_list{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n(n ≥ 0)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个原子表项的一个有限序列。每个表项的数据类型为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Create( )                                    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创建一个空线性表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int Length( )                             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求表长函数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int Search(T&amp; x )                     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搜索函数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  int Locate(int i)                       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定位函数      </a:t>
            </a:r>
            <a:endParaRPr lang="en-US" altLang="zh-C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  bool getData(int i, T&amp; x)         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取第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个表项的值</a:t>
            </a:r>
            <a:endParaRPr lang="en-US" altLang="zh-C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  bool setData(int i, T&amp; x)          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修改第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个表项内容</a:t>
            </a:r>
            <a:endParaRPr lang="en-US" altLang="zh-C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  bool Insert(int i, T&amp; x)            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插入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在表中第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个表项之后</a:t>
            </a:r>
            <a:endParaRPr lang="en-US" altLang="zh-C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  bool Remove(int i,  T&amp; x)        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删除表中第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个表项</a:t>
            </a:r>
            <a:endParaRPr lang="en-US" altLang="zh-C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  bool IsEmpty( )                         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判断表空否</a:t>
            </a:r>
            <a:endParaRPr lang="en-US" altLang="zh-C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  bool IsFull( )                              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判断表满否</a:t>
            </a:r>
            <a:endParaRPr lang="en-US" altLang="zh-C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  void CopyList(List&lt;T&gt; &amp;  L)   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将表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复制到当前的表中</a:t>
            </a:r>
            <a:endParaRPr lang="en-US" altLang="zh-C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  void Sort( )                                 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对当前的表排序</a:t>
            </a:r>
            <a:endParaRPr lang="en-US" altLang="zh-C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}//Linear_list</a:t>
            </a:r>
          </a:p>
        </p:txBody>
      </p:sp>
      <p:sp>
        <p:nvSpPr>
          <p:cNvPr id="11" name="爆炸形 1 10"/>
          <p:cNvSpPr>
            <a:spLocks noChangeArrowheads="1"/>
          </p:cNvSpPr>
          <p:nvPr/>
        </p:nvSpPr>
        <p:spPr bwMode="auto">
          <a:xfrm>
            <a:off x="8832304" y="2420888"/>
            <a:ext cx="2782565" cy="2023875"/>
          </a:xfrm>
          <a:prstGeom prst="irregularSeal1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rgbClr val="00B050"/>
                </a:solidFill>
                <a:ea typeface="黑体" panose="02010609060101010101" pitchFamily="49" charset="-122"/>
              </a:rPr>
              <a:t>定义</a:t>
            </a:r>
            <a:r>
              <a:rPr lang="zh-CN" altLang="en-US" sz="2000" dirty="0">
                <a:solidFill>
                  <a:srgbClr val="00B050"/>
                </a:solidFill>
                <a:ea typeface="黑体" panose="02010609060101010101" pitchFamily="49" charset="-122"/>
              </a:rPr>
              <a:t>在</a:t>
            </a:r>
            <a:r>
              <a:rPr lang="zh-CN" altLang="en-US" sz="2000" dirty="0" smtClean="0">
                <a:solidFill>
                  <a:srgbClr val="00B050"/>
                </a:solidFill>
                <a:ea typeface="黑体" panose="02010609060101010101" pitchFamily="49" charset="-122"/>
              </a:rPr>
              <a:t>逻辑结构上，</a:t>
            </a:r>
            <a:endParaRPr lang="en-US" altLang="zh-CN" sz="2000" dirty="0" smtClean="0">
              <a:solidFill>
                <a:srgbClr val="00B050"/>
              </a:solidFill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B050"/>
                </a:solidFill>
                <a:ea typeface="黑体" panose="02010609060101010101" pitchFamily="49" charset="-122"/>
              </a:rPr>
              <a:t>与</a:t>
            </a:r>
            <a:r>
              <a:rPr lang="zh-CN" altLang="en-US" sz="2000" dirty="0" smtClean="0">
                <a:solidFill>
                  <a:srgbClr val="00B050"/>
                </a:solidFill>
                <a:ea typeface="黑体" panose="02010609060101010101" pitchFamily="49" charset="-122"/>
              </a:rPr>
              <a:t>具体实现无关</a:t>
            </a:r>
            <a:endParaRPr lang="zh-CN" altLang="en-US" sz="2000" dirty="0">
              <a:solidFill>
                <a:srgbClr val="00B050"/>
              </a:solidFill>
              <a:ea typeface="黑体" panose="02010609060101010101" pitchFamily="49" charset="-122"/>
            </a:endParaRPr>
          </a:p>
        </p:txBody>
      </p:sp>
      <p:pic>
        <p:nvPicPr>
          <p:cNvPr id="117762" name="Picture 2" descr="https://ss0.bdstatic.com/70cFvHSh_Q1YnxGkpoWK1HF6hhy/it/u=2725771474,514799456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360" y="4647330"/>
            <a:ext cx="190500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线性表的</a:t>
            </a:r>
            <a:r>
              <a:rPr lang="zh-CN" altLang="en-US" dirty="0">
                <a:solidFill>
                  <a:srgbClr val="00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抽象基</a:t>
            </a:r>
            <a:r>
              <a:rPr lang="zh-CN" altLang="en-US" dirty="0" smtClean="0">
                <a:solidFill>
                  <a:srgbClr val="00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</a:t>
            </a:r>
            <a:r>
              <a:rPr lang="en-US" altLang="zh-CN" dirty="0" smtClean="0">
                <a:solidFill>
                  <a:srgbClr val="00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---</a:t>
            </a:r>
            <a:r>
              <a:rPr lang="zh-CN" altLang="en-US" dirty="0" smtClean="0">
                <a:solidFill>
                  <a:srgbClr val="00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怎么做</a:t>
            </a:r>
            <a:endParaRPr lang="zh-CN" altLang="en-US" dirty="0"/>
          </a:p>
        </p:txBody>
      </p:sp>
      <p:sp>
        <p:nvSpPr>
          <p:cNvPr id="347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template &lt;class T&gt;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class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LinearList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{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public: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LinearList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();				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构造函数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～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LinearList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();			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析构函数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virtual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Size()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= 0;	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求表最大体积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virtual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Length()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= 0;	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求表长度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virtual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Search(T&amp; x)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= 0;        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搜索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virtual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Locate(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= 0;       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定位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virtual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bool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getData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i,T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&amp; x)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= 0;   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取值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virtual void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setData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T&amp; x) = 0;      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赋值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</a:t>
            </a:r>
            <a:endParaRPr lang="en-US" altLang="zh-CN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virtual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T&amp; x) = 0;                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插入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Remove(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T&amp; x) = 0;	 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	            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判表空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		            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判表满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void Sort() = 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			 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void input() = 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			 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void output() = 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			 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LinearList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&lt;T&gt;operator=  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LinearList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&lt;T&gt;&amp; L) = 0;	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复制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8620126" y="2276475"/>
            <a:ext cx="3380530" cy="1107996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>
                <a:srgbClr val="800080"/>
              </a:buClr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线性表的存储表示有两种：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spcBef>
                <a:spcPct val="0"/>
              </a:spcBef>
              <a:buClr>
                <a:srgbClr val="800080"/>
              </a:buClr>
              <a:buSzTx/>
              <a:buFont typeface="+mj-lt"/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顺序存储方式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spcBef>
                <a:spcPct val="0"/>
              </a:spcBef>
              <a:buClr>
                <a:srgbClr val="800080"/>
              </a:buClr>
              <a:buSzTx/>
              <a:buFont typeface="+mj-lt"/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链表存储方式</a:t>
            </a:r>
          </a:p>
        </p:txBody>
      </p:sp>
      <p:sp>
        <p:nvSpPr>
          <p:cNvPr id="12" name="爆炸形 1 11"/>
          <p:cNvSpPr>
            <a:spLocks noChangeArrowheads="1"/>
          </p:cNvSpPr>
          <p:nvPr/>
        </p:nvSpPr>
        <p:spPr bwMode="auto">
          <a:xfrm>
            <a:off x="8832304" y="3665230"/>
            <a:ext cx="2782565" cy="2023875"/>
          </a:xfrm>
          <a:prstGeom prst="irregularSeal1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rgbClr val="00B050"/>
                </a:solidFill>
                <a:ea typeface="黑体" panose="02010609060101010101" pitchFamily="49" charset="-122"/>
              </a:rPr>
              <a:t>具体实现与</a:t>
            </a:r>
            <a:endParaRPr lang="en-US" altLang="zh-CN" sz="2000" dirty="0" smtClean="0">
              <a:solidFill>
                <a:srgbClr val="00B050"/>
              </a:solidFill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rgbClr val="00B050"/>
                </a:solidFill>
                <a:ea typeface="黑体" panose="02010609060101010101" pitchFamily="49" charset="-122"/>
              </a:rPr>
              <a:t>存储结构相关</a:t>
            </a:r>
            <a:endParaRPr lang="zh-CN" altLang="en-US" sz="2000" dirty="0">
              <a:solidFill>
                <a:srgbClr val="00B050"/>
              </a:solidFill>
              <a:ea typeface="黑体" panose="02010609060101010101" pitchFamily="49" charset="-122"/>
            </a:endParaRPr>
          </a:p>
        </p:txBody>
      </p:sp>
      <p:pic>
        <p:nvPicPr>
          <p:cNvPr id="13" name="Picture 2" descr="https://ss0.bdstatic.com/70cFvHSh_Q1YnxGkpoWK1HF6hhy/it/u=2725771474,514799456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691" y="393615"/>
            <a:ext cx="190500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2.2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顺序表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(Sequential List</a:t>
            </a: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spcBef>
                <a:spcPct val="10000"/>
              </a:spcBef>
              <a:buClr>
                <a:srgbClr val="80008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3000" dirty="0">
                <a:solidFill>
                  <a:srgbClr val="000099"/>
                </a:solidFill>
                <a:ea typeface="仿宋_GB2312" pitchFamily="49" charset="-122"/>
                <a:cs typeface="+mn-cs"/>
              </a:rPr>
              <a:t>顺序表的定义</a:t>
            </a:r>
          </a:p>
          <a:p>
            <a:pPr marL="990600" lvl="1" indent="-533400">
              <a:spcBef>
                <a:spcPct val="10000"/>
              </a:spcBef>
              <a:buClr>
                <a:srgbClr val="00800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000" dirty="0">
                <a:solidFill>
                  <a:srgbClr val="000099"/>
                </a:solidFill>
                <a:ea typeface="仿宋_GB2312" pitchFamily="49" charset="-122"/>
                <a:cs typeface="+mn-cs"/>
              </a:rPr>
              <a:t>将线性表中的元素相继存放在一个连续的存储空间中。           </a:t>
            </a:r>
          </a:p>
          <a:p>
            <a:pPr marL="990600" lvl="1" indent="-533400">
              <a:spcBef>
                <a:spcPct val="10000"/>
              </a:spcBef>
              <a:buClr>
                <a:srgbClr val="00800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000" dirty="0">
                <a:solidFill>
                  <a:srgbClr val="000099"/>
                </a:solidFill>
                <a:ea typeface="仿宋_GB2312" pitchFamily="49" charset="-122"/>
                <a:cs typeface="+mn-cs"/>
              </a:rPr>
              <a:t>可利用一维数组描述存储结构</a:t>
            </a:r>
          </a:p>
          <a:p>
            <a:pPr marL="609600" indent="-609600">
              <a:spcBef>
                <a:spcPct val="10000"/>
              </a:spcBef>
              <a:buClr>
                <a:srgbClr val="80008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3000" dirty="0">
                <a:ea typeface="仿宋_GB2312" pitchFamily="49" charset="-122"/>
                <a:cs typeface="+mn-cs"/>
              </a:rPr>
              <a:t>顺序表的特点</a:t>
            </a:r>
            <a:endParaRPr lang="zh-CN" altLang="en-US" sz="3000" dirty="0">
              <a:solidFill>
                <a:srgbClr val="000099"/>
              </a:solidFill>
              <a:ea typeface="仿宋_GB2312" pitchFamily="49" charset="-122"/>
              <a:cs typeface="+mn-cs"/>
            </a:endParaRPr>
          </a:p>
          <a:p>
            <a:pPr marL="990600" lvl="1" indent="-533400">
              <a:spcBef>
                <a:spcPct val="10000"/>
              </a:spcBef>
              <a:buClr>
                <a:srgbClr val="00800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000" u="sng" dirty="0">
                <a:solidFill>
                  <a:srgbClr val="000099"/>
                </a:solidFill>
                <a:ea typeface="仿宋_GB2312" pitchFamily="49" charset="-122"/>
                <a:cs typeface="+mn-cs"/>
              </a:rPr>
              <a:t>所有元素的逻辑先后顺序与其物理存放顺序一致</a:t>
            </a:r>
            <a:r>
              <a:rPr lang="zh-CN" altLang="en-US" sz="37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  <a:cs typeface="+mn-cs"/>
              </a:rPr>
              <a:t>          </a:t>
            </a:r>
            <a:r>
              <a:rPr lang="zh-CN" altLang="en-US" sz="3700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  <a:cs typeface="+mn-cs"/>
              </a:rPr>
              <a:t> </a:t>
            </a:r>
            <a:endParaRPr lang="zh-CN" altLang="en-US" sz="4000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  <a:cs typeface="+mn-cs"/>
            </a:endParaRPr>
          </a:p>
        </p:txBody>
      </p:sp>
      <p:grpSp>
        <p:nvGrpSpPr>
          <p:cNvPr id="24579" name="Group 13"/>
          <p:cNvGrpSpPr>
            <a:grpSpLocks/>
          </p:cNvGrpSpPr>
          <p:nvPr/>
        </p:nvGrpSpPr>
        <p:grpSpPr bwMode="auto">
          <a:xfrm>
            <a:off x="3100389" y="5029200"/>
            <a:ext cx="5119687" cy="1098550"/>
            <a:chOff x="993" y="3168"/>
            <a:chExt cx="3225" cy="692"/>
          </a:xfrm>
        </p:grpSpPr>
        <p:sp>
          <p:nvSpPr>
            <p:cNvPr id="24581" name="Rectangle 4"/>
            <p:cNvSpPr>
              <a:spLocks noChangeArrowheads="1"/>
            </p:cNvSpPr>
            <p:nvPr/>
          </p:nvSpPr>
          <p:spPr bwMode="auto">
            <a:xfrm>
              <a:off x="1584" y="3495"/>
              <a:ext cx="2592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24582" name="Text Box 5"/>
            <p:cNvSpPr txBox="1">
              <a:spLocks noChangeArrowheads="1"/>
            </p:cNvSpPr>
            <p:nvPr/>
          </p:nvSpPr>
          <p:spPr bwMode="auto">
            <a:xfrm>
              <a:off x="1632" y="3495"/>
              <a:ext cx="258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25   34   57   16    48     09 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4583" name="Line 6"/>
            <p:cNvSpPr>
              <a:spLocks noChangeShapeType="1"/>
            </p:cNvSpPr>
            <p:nvPr/>
          </p:nvSpPr>
          <p:spPr bwMode="auto">
            <a:xfrm>
              <a:off x="2016" y="3495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4" name="Line 7"/>
            <p:cNvSpPr>
              <a:spLocks noChangeShapeType="1"/>
            </p:cNvSpPr>
            <p:nvPr/>
          </p:nvSpPr>
          <p:spPr bwMode="auto">
            <a:xfrm>
              <a:off x="2448" y="3495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5" name="Line 8"/>
            <p:cNvSpPr>
              <a:spLocks noChangeShapeType="1"/>
            </p:cNvSpPr>
            <p:nvPr/>
          </p:nvSpPr>
          <p:spPr bwMode="auto">
            <a:xfrm>
              <a:off x="3312" y="3495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6" name="Line 9"/>
            <p:cNvSpPr>
              <a:spLocks noChangeShapeType="1"/>
            </p:cNvSpPr>
            <p:nvPr/>
          </p:nvSpPr>
          <p:spPr bwMode="auto">
            <a:xfrm flipH="1">
              <a:off x="3744" y="3495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7" name="Text Box 10"/>
            <p:cNvSpPr txBox="1">
              <a:spLocks noChangeArrowheads="1"/>
            </p:cNvSpPr>
            <p:nvPr/>
          </p:nvSpPr>
          <p:spPr bwMode="auto">
            <a:xfrm>
              <a:off x="1632" y="3168"/>
              <a:ext cx="24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99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0     1      2      3      4      5 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4588" name="Text Box 11"/>
            <p:cNvSpPr txBox="1">
              <a:spLocks noChangeArrowheads="1"/>
            </p:cNvSpPr>
            <p:nvPr/>
          </p:nvSpPr>
          <p:spPr bwMode="auto">
            <a:xfrm>
              <a:off x="993" y="3495"/>
              <a:ext cx="54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data</a:t>
              </a:r>
            </a:p>
          </p:txBody>
        </p:sp>
        <p:sp>
          <p:nvSpPr>
            <p:cNvPr id="24589" name="Line 12"/>
            <p:cNvSpPr>
              <a:spLocks noChangeShapeType="1"/>
            </p:cNvSpPr>
            <p:nvPr/>
          </p:nvSpPr>
          <p:spPr bwMode="auto">
            <a:xfrm>
              <a:off x="2880" y="3504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顺序表中数据元素的存储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1415480" y="3861048"/>
            <a:ext cx="9649072" cy="2603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Tx/>
              <a:buSz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顺序表数据类型为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，每个表项的存储空间大小为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，设顺序表的起始存储位置为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，第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个表项的存储位置为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Tx/>
              <a:buSzTx/>
              <a:buFontTx/>
              <a:buChar char=" 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Tx/>
              <a:buSzTx/>
              <a:buFontTx/>
              <a:buChar char=" 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sz="2400" dirty="0" err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</a:t>
            </a:r>
            <a:r>
              <a:rPr lang="en-US" altLang="zh-CN" sz="2400" dirty="0" err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(1)+(i-1)*</a:t>
            </a:r>
            <a:r>
              <a:rPr lang="en-US" altLang="zh-CN" sz="2400" dirty="0" err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(T)      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随机存取</a:t>
            </a: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Tx/>
              <a:buSzTx/>
              <a:buFontTx/>
              <a:buChar char=" "/>
            </a:pP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Tx/>
              <a:buSzTx/>
              <a:buFontTx/>
              <a:buChar char=" 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其中，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是第一个表项的存储位置，即数组第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个元素位置。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09" name="文本框 5"/>
          <p:cNvSpPr txBox="1">
            <a:spLocks noChangeArrowheads="1"/>
          </p:cNvSpPr>
          <p:nvPr/>
        </p:nvSpPr>
        <p:spPr bwMode="auto">
          <a:xfrm>
            <a:off x="1380158" y="1253332"/>
            <a:ext cx="975640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顺序表中的第一个表项存储在数组的起始位置（下标为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0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），第二个表项存储在数组的下标为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的位置，第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n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个表项存储在下标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n-1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的位置。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49924"/>
              </p:ext>
            </p:extLst>
          </p:nvPr>
        </p:nvGraphicFramePr>
        <p:xfrm>
          <a:off x="2135560" y="2348880"/>
          <a:ext cx="8186740" cy="854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8674"/>
                <a:gridCol w="818674"/>
                <a:gridCol w="818674"/>
                <a:gridCol w="818674"/>
                <a:gridCol w="818674"/>
                <a:gridCol w="818674"/>
                <a:gridCol w="818674"/>
                <a:gridCol w="818674"/>
                <a:gridCol w="818674"/>
                <a:gridCol w="818674"/>
              </a:tblGrid>
              <a:tr h="2846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0033CC"/>
                          </a:solidFill>
                          <a:effectLst/>
                        </a:rPr>
                        <a:t>下标位置</a:t>
                      </a:r>
                      <a:endParaRPr lang="zh-CN" sz="1200" kern="100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600" kern="100" dirty="0"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600" kern="100" dirty="0"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sz="1600" kern="100" dirty="0"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i-1</a:t>
                      </a:r>
                      <a:endParaRPr lang="zh-CN" sz="1600" kern="100" dirty="0"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sz="1600" kern="100" dirty="0"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sz="1600" kern="100" dirty="0"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  <a:endParaRPr lang="zh-CN" sz="1600" kern="100" dirty="0"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sz="1600" kern="100" dirty="0"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maxSize</a:t>
                      </a:r>
                      <a:r>
                        <a:rPr lang="en-US" altLang="zh-CN" sz="1200" kern="100" dirty="0" smtClean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sz="1200" kern="100" dirty="0"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</a:tr>
              <a:tr h="5693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数组存储空间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600" kern="10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60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600" kern="100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60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i+1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60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顺序表的</a:t>
            </a:r>
            <a:r>
              <a:rPr lang="zh-CN" altLang="en-US" dirty="0" smtClean="0">
                <a:solidFill>
                  <a:srgbClr val="0000CC"/>
                </a:solidFill>
              </a:rPr>
              <a:t>描述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9459" name="内容占位符 4"/>
          <p:cNvSpPr>
            <a:spLocks noGrp="1"/>
          </p:cNvSpPr>
          <p:nvPr>
            <p:ph idx="1"/>
          </p:nvPr>
        </p:nvSpPr>
        <p:spPr>
          <a:xfrm>
            <a:off x="838200" y="983778"/>
            <a:ext cx="4537720" cy="519318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sz="2800" dirty="0">
                <a:latin typeface="+mj-ea"/>
                <a:ea typeface="+mj-ea"/>
                <a:cs typeface="+mn-cs"/>
              </a:rPr>
              <a:t>顺序表的</a:t>
            </a:r>
            <a:r>
              <a:rPr lang="zh-CN" altLang="en-US" sz="2800" dirty="0">
                <a:solidFill>
                  <a:srgbClr val="0033CC"/>
                </a:solidFill>
                <a:latin typeface="+mj-ea"/>
                <a:ea typeface="+mj-ea"/>
                <a:cs typeface="+mn-cs"/>
              </a:rPr>
              <a:t>静态存储</a:t>
            </a:r>
            <a:r>
              <a:rPr lang="zh-CN" altLang="en-US" sz="2800" dirty="0">
                <a:latin typeface="+mj-ea"/>
                <a:ea typeface="+mj-ea"/>
                <a:cs typeface="+mn-cs"/>
              </a:rPr>
              <a:t>表示</a:t>
            </a:r>
            <a:endParaRPr lang="en-US" altLang="zh-CN" sz="2800" dirty="0">
              <a:latin typeface="+mj-ea"/>
              <a:ea typeface="+mj-ea"/>
              <a:cs typeface="+mn-cs"/>
            </a:endParaRPr>
          </a:p>
          <a:p>
            <a:pPr marL="0" indent="0"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</a:t>
            </a:r>
          </a:p>
          <a:p>
            <a:pPr marL="0" indent="0">
              <a:buNone/>
              <a:defRPr/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T;</a:t>
            </a:r>
          </a:p>
          <a:p>
            <a:pPr marL="0" indent="0">
              <a:buNone/>
              <a:defRPr/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 data[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n;</a:t>
            </a:r>
          </a:p>
          <a:p>
            <a:pPr marL="0" indent="0"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SeqList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</a:p>
        </p:txBody>
      </p:sp>
      <p:sp>
        <p:nvSpPr>
          <p:cNvPr id="19460" name="内容占位符 5"/>
          <p:cNvSpPr>
            <a:spLocks noGrp="1"/>
          </p:cNvSpPr>
          <p:nvPr>
            <p:ph sz="half" idx="4294967295"/>
          </p:nvPr>
        </p:nvSpPr>
        <p:spPr>
          <a:xfrm>
            <a:off x="7392144" y="1773460"/>
            <a:ext cx="4025900" cy="3887788"/>
          </a:xfrm>
          <a:solidFill>
            <a:schemeClr val="bg1"/>
          </a:solidFill>
          <a:ln>
            <a:solidFill>
              <a:srgbClr val="336699"/>
            </a:solidFill>
          </a:ln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sz="2800" dirty="0">
                <a:latin typeface="+mj-ea"/>
                <a:ea typeface="+mj-ea"/>
                <a:cs typeface="+mn-cs"/>
              </a:rPr>
              <a:t>顺序表的</a:t>
            </a:r>
            <a:r>
              <a:rPr lang="zh-CN" altLang="en-US" sz="2800" dirty="0">
                <a:solidFill>
                  <a:srgbClr val="0033CC"/>
                </a:solidFill>
                <a:latin typeface="+mj-ea"/>
                <a:ea typeface="+mj-ea"/>
                <a:cs typeface="+mn-cs"/>
              </a:rPr>
              <a:t>动态存储</a:t>
            </a:r>
            <a:r>
              <a:rPr lang="zh-CN" altLang="en-US" sz="2800" dirty="0">
                <a:latin typeface="+mj-ea"/>
                <a:ea typeface="+mj-ea"/>
                <a:cs typeface="+mn-cs"/>
              </a:rPr>
              <a:t>表示</a:t>
            </a:r>
            <a:endParaRPr lang="en-US" altLang="zh-CN" sz="2800" dirty="0">
              <a:latin typeface="+mj-ea"/>
              <a:ea typeface="+mj-ea"/>
              <a:cs typeface="+mn-cs"/>
            </a:endParaRPr>
          </a:p>
          <a:p>
            <a:pPr marL="0" indent="0">
              <a:buNone/>
              <a:defRPr/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T;</a:t>
            </a:r>
          </a:p>
          <a:p>
            <a:pPr marL="0" indent="0">
              <a:buNone/>
              <a:defRPr/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 *data;</a:t>
            </a:r>
          </a:p>
          <a:p>
            <a:pPr marL="0" indent="0"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n;</a:t>
            </a:r>
          </a:p>
          <a:p>
            <a:pPr marL="0" indent="0"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SeqList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</a:p>
          <a:p>
            <a:pPr marL="0" indent="0">
              <a:buNone/>
              <a:defRPr/>
            </a:pPr>
            <a:endParaRPr lang="zh-CN" altLang="en-US" sz="2800" dirty="0">
              <a:cs typeface="+mn-cs"/>
            </a:endParaRPr>
          </a:p>
        </p:txBody>
      </p:sp>
      <p:pic>
        <p:nvPicPr>
          <p:cNvPr id="26634" name="Picture 2" descr="http://ts1.mm.bing.net/th?&amp;id=HN.608051654393007869&amp;w=300&amp;h=300&amp;c=0&amp;pid=1.9&amp;rs=0&amp;p=0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678" y="815627"/>
            <a:ext cx="14763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左右箭头 4"/>
          <p:cNvSpPr/>
          <p:nvPr/>
        </p:nvSpPr>
        <p:spPr>
          <a:xfrm>
            <a:off x="5951984" y="3284984"/>
            <a:ext cx="936104" cy="43204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dirty="0"/>
              <a:t>C++</a:t>
            </a:r>
            <a:r>
              <a:rPr lang="zh-CN" altLang="en-US" sz="3200" dirty="0"/>
              <a:t>静态数组和动态数组的区别？</a:t>
            </a:r>
          </a:p>
        </p:txBody>
      </p:sp>
      <p:sp>
        <p:nvSpPr>
          <p:cNvPr id="27652" name="内容占位符 4"/>
          <p:cNvSpPr>
            <a:spLocks noGrp="1"/>
          </p:cNvSpPr>
          <p:nvPr>
            <p:ph sz="half" idx="1"/>
          </p:nvPr>
        </p:nvSpPr>
        <p:spPr>
          <a:xfrm>
            <a:off x="551384" y="1844824"/>
            <a:ext cx="5328592" cy="426013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err="1"/>
              <a:t>int</a:t>
            </a:r>
            <a:r>
              <a:rPr lang="en-US" altLang="zh-CN" dirty="0"/>
              <a:t> a[5]={0,1,2,3,4};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000" dirty="0" err="1"/>
              <a:t>Sizeof</a:t>
            </a:r>
            <a:r>
              <a:rPr lang="en-US" altLang="zh-CN" sz="2000" dirty="0"/>
              <a:t>(a)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000" dirty="0"/>
              <a:t>在栈上分配，会自动释放，效率高，但是栈空间有限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000" dirty="0"/>
              <a:t>作为函数参数、返回值</a:t>
            </a:r>
          </a:p>
        </p:txBody>
      </p:sp>
      <p:sp>
        <p:nvSpPr>
          <p:cNvPr id="27654" name="内容占位符 6"/>
          <p:cNvSpPr>
            <a:spLocks noGrp="1"/>
          </p:cNvSpPr>
          <p:nvPr>
            <p:ph sz="half" idx="2"/>
          </p:nvPr>
        </p:nvSpPr>
        <p:spPr>
          <a:xfrm>
            <a:off x="6315000" y="1844824"/>
            <a:ext cx="5325616" cy="4260131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err="1"/>
              <a:t>int</a:t>
            </a:r>
            <a:r>
              <a:rPr lang="en-US" altLang="zh-CN" dirty="0"/>
              <a:t> *b=new </a:t>
            </a:r>
            <a:r>
              <a:rPr lang="en-US" altLang="zh-CN" dirty="0" err="1"/>
              <a:t>int</a:t>
            </a:r>
            <a:r>
              <a:rPr lang="en-US" altLang="zh-CN" dirty="0"/>
              <a:t>[5];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000" dirty="0" err="1"/>
              <a:t>Sizeof</a:t>
            </a:r>
            <a:r>
              <a:rPr lang="en-US" altLang="zh-CN" sz="2000" dirty="0"/>
              <a:t>(b)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000" dirty="0"/>
              <a:t>在堆上分配空间，效率较低，需要手动</a:t>
            </a:r>
            <a:r>
              <a:rPr lang="en-US" altLang="zh-CN" sz="2000" dirty="0"/>
              <a:t>delete</a:t>
            </a:r>
            <a:r>
              <a:rPr lang="zh-CN" altLang="en-US" sz="2000" dirty="0"/>
              <a:t>，空间大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000" dirty="0"/>
              <a:t>作为函数参数、返回值</a:t>
            </a:r>
          </a:p>
          <a:p>
            <a:pPr lvl="1"/>
            <a:endParaRPr lang="zh-CN" altLang="en-US" sz="1800" dirty="0"/>
          </a:p>
        </p:txBody>
      </p:sp>
      <p:sp>
        <p:nvSpPr>
          <p:cNvPr id="27651" name="文本占位符 3"/>
          <p:cNvSpPr>
            <a:spLocks noGrp="1"/>
          </p:cNvSpPr>
          <p:nvPr>
            <p:ph type="body" idx="4294967295"/>
          </p:nvPr>
        </p:nvSpPr>
        <p:spPr>
          <a:xfrm>
            <a:off x="836611" y="1196975"/>
            <a:ext cx="3868738" cy="823912"/>
          </a:xfrm>
        </p:spPr>
        <p:txBody>
          <a:bodyPr/>
          <a:lstStyle/>
          <a:p>
            <a:r>
              <a:rPr lang="zh-CN" altLang="en-US" dirty="0" smtClean="0"/>
              <a:t>静态数组</a:t>
            </a:r>
          </a:p>
        </p:txBody>
      </p:sp>
      <p:sp>
        <p:nvSpPr>
          <p:cNvPr id="27653" name="文本占位符 5"/>
          <p:cNvSpPr>
            <a:spLocks noGrp="1"/>
          </p:cNvSpPr>
          <p:nvPr>
            <p:ph type="body" sz="quarter" idx="4294967295"/>
          </p:nvPr>
        </p:nvSpPr>
        <p:spPr>
          <a:xfrm>
            <a:off x="6176964" y="1155290"/>
            <a:ext cx="3887787" cy="823913"/>
          </a:xfrm>
        </p:spPr>
        <p:txBody>
          <a:bodyPr/>
          <a:lstStyle/>
          <a:p>
            <a:r>
              <a:rPr lang="zh-CN" altLang="en-US" dirty="0" smtClean="0"/>
              <a:t>动态数组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6019800" y="1321346"/>
            <a:ext cx="4764" cy="4555579"/>
          </a:xfrm>
          <a:prstGeom prst="line">
            <a:avLst/>
          </a:prstGeom>
          <a:ln>
            <a:solidFill>
              <a:srgbClr val="990033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6" name="TextBox 9"/>
          <p:cNvSpPr txBox="1">
            <a:spLocks noChangeArrowheads="1"/>
          </p:cNvSpPr>
          <p:nvPr/>
        </p:nvSpPr>
        <p:spPr bwMode="auto">
          <a:xfrm>
            <a:off x="6383338" y="5097464"/>
            <a:ext cx="41783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使用</a:t>
            </a:r>
            <a:r>
              <a:rPr lang="en-US" altLang="zh-CN" sz="2000">
                <a:ea typeface="黑体" panose="02010609060101010101" pitchFamily="49" charset="-122"/>
              </a:rPr>
              <a:t>C++</a:t>
            </a:r>
            <a:r>
              <a:rPr lang="zh-CN" altLang="en-US" sz="2000">
                <a:ea typeface="黑体" panose="02010609060101010101" pitchFamily="49" charset="-122"/>
              </a:rPr>
              <a:t>标准模版库（</a:t>
            </a:r>
            <a:r>
              <a:rPr lang="en-US" altLang="zh-CN" sz="2000">
                <a:ea typeface="黑体" panose="02010609060101010101" pitchFamily="49" charset="-122"/>
              </a:rPr>
              <a:t>STL</a:t>
            </a:r>
            <a:r>
              <a:rPr lang="zh-CN" altLang="en-US" sz="2000">
                <a:ea typeface="黑体" panose="02010609060101010101" pitchFamily="49" charset="-122"/>
              </a:rPr>
              <a:t>）中的</a:t>
            </a:r>
            <a:r>
              <a:rPr lang="en-US" altLang="zh-CN" sz="2000">
                <a:ea typeface="黑体" panose="02010609060101010101" pitchFamily="49" charset="-122"/>
              </a:rPr>
              <a:t>vector</a:t>
            </a:r>
            <a:r>
              <a:rPr lang="zh-CN" altLang="en-US" sz="2000">
                <a:ea typeface="黑体" panose="02010609060101010101" pitchFamily="49" charset="-122"/>
              </a:rPr>
              <a:t>（向量）实现变长数组：</a:t>
            </a:r>
            <a:endParaRPr lang="en-US" altLang="zh-CN" sz="2000"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C00000"/>
                </a:solidFill>
                <a:ea typeface="黑体" panose="02010609060101010101" pitchFamily="49" charset="-122"/>
              </a:rPr>
              <a:t>vector&lt;int&gt;   array(len);</a:t>
            </a:r>
            <a:endParaRPr lang="zh-CN" altLang="en-US" sz="200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pic>
        <p:nvPicPr>
          <p:cNvPr id="27657" name="Picture 2" descr="http://ts1.mm.bing.net/th?&amp;id=HN.608051654393007869&amp;w=300&amp;h=300&amp;c=0&amp;pid=1.9&amp;rs=0&amp;p=0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-69577"/>
            <a:ext cx="14763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顺序表</a:t>
            </a:r>
            <a:r>
              <a:rPr lang="en-US" altLang="zh-CN" sz="3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SeqList</a:t>
            </a:r>
            <a:r>
              <a:rPr lang="en-US" altLang="zh-CN" sz="3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类的定义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08720"/>
            <a:ext cx="10515600" cy="5268243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ct val="0"/>
              </a:spcBef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#include &lt;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iostream.h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&gt;	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	//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定义在“</a:t>
            </a:r>
            <a:r>
              <a:rPr lang="en-US" altLang="zh-CN" sz="2000" dirty="0" err="1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seqList.h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”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中</a:t>
            </a:r>
          </a:p>
          <a:p>
            <a:pPr>
              <a:lnSpc>
                <a:spcPts val="2000"/>
              </a:lnSpc>
              <a:spcBef>
                <a:spcPct val="0"/>
              </a:spcBef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#include &lt;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stdlib.h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ts val="2000"/>
              </a:lnSpc>
              <a:spcBef>
                <a:spcPct val="0"/>
              </a:spcBef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#include "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LinearList.h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"</a:t>
            </a:r>
          </a:p>
          <a:p>
            <a:pPr>
              <a:lnSpc>
                <a:spcPts val="2000"/>
              </a:lnSpc>
              <a:spcBef>
                <a:spcPct val="0"/>
              </a:spcBef>
              <a:buNone/>
              <a:defRPr/>
            </a:pP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defaultSize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= 100;</a:t>
            </a:r>
          </a:p>
          <a:p>
            <a:pPr>
              <a:lnSpc>
                <a:spcPts val="2000"/>
              </a:lnSpc>
              <a:spcBef>
                <a:spcPct val="0"/>
              </a:spcBef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template &lt;class T&gt;</a:t>
            </a:r>
          </a:p>
          <a:p>
            <a:pPr>
              <a:lnSpc>
                <a:spcPts val="2000"/>
              </a:lnSpc>
              <a:spcBef>
                <a:spcPct val="0"/>
              </a:spcBef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class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SeqList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</a:t>
            </a:r>
            <a:r>
              <a:rPr lang="en-US" altLang="zh-CN" sz="2000" u="sng" dirty="0">
                <a:solidFill>
                  <a:srgbClr val="00B05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public </a:t>
            </a:r>
            <a:r>
              <a:rPr lang="en-US" altLang="zh-CN" sz="2000" u="sng" dirty="0" err="1">
                <a:solidFill>
                  <a:srgbClr val="00B05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LinearList</a:t>
            </a:r>
            <a:r>
              <a:rPr lang="en-US" altLang="zh-CN" sz="2000" u="sng" dirty="0">
                <a:solidFill>
                  <a:srgbClr val="00B05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&lt;T&gt; 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2000"/>
              </a:lnSpc>
              <a:spcBef>
                <a:spcPct val="0"/>
              </a:spcBef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protected:</a:t>
            </a:r>
          </a:p>
          <a:p>
            <a:pPr>
              <a:lnSpc>
                <a:spcPts val="2000"/>
              </a:lnSpc>
              <a:spcBef>
                <a:spcPct val="0"/>
              </a:spcBef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 T *data;		     	</a:t>
            </a:r>
            <a:r>
              <a:rPr lang="en-US" altLang="zh-CN" sz="2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存放数组</a:t>
            </a:r>
          </a:p>
          <a:p>
            <a:pPr>
              <a:lnSpc>
                <a:spcPts val="2000"/>
              </a:lnSpc>
              <a:spcBef>
                <a:spcPct val="0"/>
              </a:spcBef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maxSize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;	                          	</a:t>
            </a:r>
            <a:r>
              <a:rPr lang="en-US" altLang="zh-CN" sz="2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最大可容纳表项的项数</a:t>
            </a:r>
          </a:p>
          <a:p>
            <a:pPr>
              <a:lnSpc>
                <a:spcPts val="2000"/>
              </a:lnSpc>
              <a:spcBef>
                <a:spcPct val="0"/>
              </a:spcBef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last;	 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		</a:t>
            </a:r>
            <a:r>
              <a:rPr lang="en-US" altLang="zh-CN" sz="2000" dirty="0" smtClean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//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当前已存表项的最后位置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从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开始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CN" altLang="en-US" sz="2000" dirty="0">
              <a:solidFill>
                <a:srgbClr val="0033CC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0"/>
              </a:spcBef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 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reSize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newSize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);	</a:t>
            </a:r>
            <a:r>
              <a:rPr lang="en-US" altLang="zh-CN" sz="2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改变数组空间大小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0"/>
              </a:spcBef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>
              <a:lnSpc>
                <a:spcPts val="2000"/>
              </a:lnSpc>
              <a:spcBef>
                <a:spcPct val="0"/>
              </a:spcBef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SeqList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defaultSize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   	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构造函数</a:t>
            </a:r>
          </a:p>
          <a:p>
            <a:pPr>
              <a:lnSpc>
                <a:spcPts val="2000"/>
              </a:lnSpc>
              <a:spcBef>
                <a:spcPct val="0"/>
              </a:spcBef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SeqList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SeqList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&lt;T&gt;&amp; L);	           	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复制构造函数</a:t>
            </a:r>
          </a:p>
          <a:p>
            <a:pPr>
              <a:lnSpc>
                <a:spcPts val="2000"/>
              </a:lnSpc>
              <a:spcBef>
                <a:spcPct val="0"/>
              </a:spcBef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～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SeqList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{delete[ ] data;}	           	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析构函数</a:t>
            </a:r>
          </a:p>
          <a:p>
            <a:pPr>
              <a:lnSpc>
                <a:spcPts val="2000"/>
              </a:lnSpc>
              <a:spcBef>
                <a:spcPct val="0"/>
              </a:spcBef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Size()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{return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;}	 </a:t>
            </a:r>
            <a:r>
              <a:rPr lang="en-US" altLang="zh-CN" sz="20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求表最大容量</a:t>
            </a:r>
          </a:p>
          <a:p>
            <a:pPr>
              <a:lnSpc>
                <a:spcPts val="2000"/>
              </a:lnSpc>
              <a:spcBef>
                <a:spcPct val="0"/>
              </a:spcBef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Length()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{return last+1;}        	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计算表长度</a:t>
            </a:r>
          </a:p>
          <a:p>
            <a:pPr>
              <a:lnSpc>
                <a:spcPts val="2000"/>
              </a:lnSpc>
              <a:spcBef>
                <a:spcPct val="0"/>
              </a:spcBef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Search(T&amp; x)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搜索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在表中位置，函数返回表项序号</a:t>
            </a:r>
          </a:p>
          <a:p>
            <a:pPr>
              <a:lnSpc>
                <a:spcPts val="2000"/>
              </a:lnSpc>
              <a:spcBef>
                <a:spcPct val="0"/>
              </a:spcBef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定位第 </a:t>
            </a:r>
            <a:r>
              <a:rPr lang="en-US" altLang="zh-CN" sz="20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个表项，函数返回表项序号</a:t>
            </a:r>
          </a:p>
          <a:p>
            <a:pPr>
              <a:lnSpc>
                <a:spcPts val="2000"/>
              </a:lnSpc>
              <a:spcBef>
                <a:spcPct val="0"/>
              </a:spcBef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T&amp; x);	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插入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在第</a:t>
            </a:r>
            <a:r>
              <a:rPr lang="en-US" altLang="zh-CN" sz="20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个表项之后</a:t>
            </a:r>
          </a:p>
          <a:p>
            <a:pPr>
              <a:lnSpc>
                <a:spcPts val="2000"/>
              </a:lnSpc>
              <a:spcBef>
                <a:spcPct val="0"/>
              </a:spcBef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Remove(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T&amp; x);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删除第</a:t>
            </a:r>
            <a:r>
              <a:rPr lang="en-US" altLang="zh-CN" sz="20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个表项</a:t>
            </a:r>
          </a:p>
          <a:p>
            <a:pPr>
              <a:lnSpc>
                <a:spcPts val="2000"/>
              </a:lnSpc>
              <a:spcBef>
                <a:spcPct val="0"/>
              </a:spcBef>
              <a:buNone/>
              <a:defRPr/>
            </a:pPr>
            <a:r>
              <a:rPr lang="zh-CN" altLang="en-US" sz="2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>
              <a:lnSpc>
                <a:spcPts val="2000"/>
              </a:lnSpc>
              <a:spcBef>
                <a:spcPct val="0"/>
              </a:spcBef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en-US" sz="2000" dirty="0">
              <a:solidFill>
                <a:srgbClr val="0033CC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第一章 要点回顾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hlink"/>
              </a:buClr>
              <a:defRPr/>
            </a:pPr>
            <a:r>
              <a:rPr lang="zh-CN" altLang="en-US" b="1" dirty="0">
                <a:cs typeface="+mn-cs"/>
                <a:sym typeface="Wingdings" pitchFamily="2" charset="2"/>
              </a:rPr>
              <a:t>程序 </a:t>
            </a:r>
            <a:r>
              <a:rPr lang="en-US" altLang="zh-CN" b="1" dirty="0">
                <a:cs typeface="+mn-cs"/>
                <a:sym typeface="Wingdings" pitchFamily="2" charset="2"/>
              </a:rPr>
              <a:t>=  </a:t>
            </a:r>
            <a:r>
              <a:rPr lang="zh-CN" altLang="en-US" b="1" dirty="0">
                <a:cs typeface="+mn-cs"/>
                <a:sym typeface="Wingdings" pitchFamily="2" charset="2"/>
              </a:rPr>
              <a:t>算法 </a:t>
            </a:r>
            <a:r>
              <a:rPr lang="en-US" altLang="zh-CN" b="1" dirty="0">
                <a:cs typeface="+mn-cs"/>
                <a:sym typeface="Wingdings" pitchFamily="2" charset="2"/>
              </a:rPr>
              <a:t>+ </a:t>
            </a:r>
            <a:r>
              <a:rPr lang="zh-CN" altLang="en-US" b="1" dirty="0" smtClean="0">
                <a:cs typeface="+mn-cs"/>
                <a:sym typeface="Wingdings" pitchFamily="2" charset="2"/>
              </a:rPr>
              <a:t>数据结构</a:t>
            </a:r>
            <a:endParaRPr lang="en-US" altLang="zh-CN" b="1" dirty="0" smtClean="0">
              <a:cs typeface="+mn-cs"/>
              <a:sym typeface="Wingdings" pitchFamily="2" charset="2"/>
            </a:endParaRPr>
          </a:p>
          <a:p>
            <a:pPr>
              <a:buClr>
                <a:schemeClr val="hlink"/>
              </a:buClr>
              <a:defRPr/>
            </a:pPr>
            <a:endParaRPr lang="en-US" altLang="zh-CN" b="1" dirty="0" smtClean="0">
              <a:cs typeface="+mn-cs"/>
              <a:sym typeface="Wingdings" pitchFamily="2" charset="2"/>
            </a:endParaRPr>
          </a:p>
          <a:p>
            <a:pPr>
              <a:buClr>
                <a:schemeClr val="hlink"/>
              </a:buClr>
              <a:defRPr/>
            </a:pPr>
            <a:r>
              <a:rPr lang="zh-CN" altLang="en-US" b="1" dirty="0" smtClean="0">
                <a:cs typeface="+mn-cs"/>
                <a:sym typeface="Wingdings" pitchFamily="2" charset="2"/>
              </a:rPr>
              <a:t>数据结构 </a:t>
            </a:r>
            <a:r>
              <a:rPr lang="en-US" altLang="zh-CN" b="1" dirty="0" smtClean="0">
                <a:cs typeface="+mn-cs"/>
                <a:sym typeface="Wingdings" pitchFamily="2" charset="2"/>
              </a:rPr>
              <a:t>= </a:t>
            </a:r>
            <a:r>
              <a:rPr lang="zh-CN" altLang="en-US" b="1" dirty="0" smtClean="0">
                <a:cs typeface="+mn-cs"/>
                <a:sym typeface="Wingdings" pitchFamily="2" charset="2"/>
              </a:rPr>
              <a:t>数据的逻辑结构</a:t>
            </a:r>
            <a:r>
              <a:rPr lang="en-US" altLang="zh-CN" b="1" dirty="0" smtClean="0">
                <a:cs typeface="+mn-cs"/>
                <a:sym typeface="Wingdings" pitchFamily="2" charset="2"/>
              </a:rPr>
              <a:t>  + </a:t>
            </a:r>
            <a:r>
              <a:rPr lang="zh-CN" altLang="en-US" b="1" dirty="0" smtClean="0">
                <a:cs typeface="+mn-cs"/>
                <a:sym typeface="Wingdings" pitchFamily="2" charset="2"/>
              </a:rPr>
              <a:t>数据的存储结构</a:t>
            </a:r>
            <a:r>
              <a:rPr lang="en-US" altLang="zh-CN" dirty="0" smtClean="0">
                <a:cs typeface="+mn-cs"/>
                <a:sym typeface="Wingdings" pitchFamily="2" charset="2"/>
              </a:rPr>
              <a:t> </a:t>
            </a:r>
            <a:r>
              <a:rPr lang="en-US" altLang="zh-CN" b="1" dirty="0" smtClean="0">
                <a:cs typeface="+mn-cs"/>
                <a:sym typeface="Wingdings" pitchFamily="2" charset="2"/>
              </a:rPr>
              <a:t>+ </a:t>
            </a:r>
            <a:r>
              <a:rPr lang="zh-CN" altLang="en-US" b="1" dirty="0" smtClean="0">
                <a:cs typeface="+mn-cs"/>
                <a:sym typeface="Wingdings" pitchFamily="2" charset="2"/>
              </a:rPr>
              <a:t>数据的运算</a:t>
            </a:r>
            <a:endParaRPr lang="en-US" altLang="zh-CN" b="1" dirty="0" smtClean="0">
              <a:cs typeface="+mn-cs"/>
              <a:sym typeface="Wingdings" pitchFamily="2" charset="2"/>
            </a:endParaRPr>
          </a:p>
          <a:p>
            <a:pPr marL="0" indent="0">
              <a:buClr>
                <a:schemeClr val="hlink"/>
              </a:buClr>
              <a:buNone/>
              <a:defRPr/>
            </a:pPr>
            <a:endParaRPr lang="en-US" altLang="zh-CN" b="1" dirty="0" smtClean="0">
              <a:cs typeface="+mn-cs"/>
              <a:sym typeface="Wingdings" pitchFamily="2" charset="2"/>
            </a:endParaRPr>
          </a:p>
          <a:p>
            <a:pPr marL="0" indent="0">
              <a:buClr>
                <a:schemeClr val="hlink"/>
              </a:buClr>
              <a:buNone/>
              <a:defRPr/>
            </a:pPr>
            <a:endParaRPr lang="zh-CN" altLang="en-US" b="1" dirty="0" smtClean="0">
              <a:cs typeface="+mn-cs"/>
              <a:sym typeface="Wingdings" pitchFamily="2" charset="2"/>
            </a:endParaRPr>
          </a:p>
          <a:p>
            <a:pPr>
              <a:spcAft>
                <a:spcPct val="50000"/>
              </a:spcAft>
              <a:buClr>
                <a:schemeClr val="hlink"/>
              </a:buClr>
              <a:defRPr/>
            </a:pPr>
            <a:endParaRPr lang="en-US" altLang="zh-CN" b="1" dirty="0" smtClean="0">
              <a:cs typeface="+mn-cs"/>
            </a:endParaRPr>
          </a:p>
          <a:p>
            <a:pPr>
              <a:spcAft>
                <a:spcPct val="50000"/>
              </a:spcAft>
              <a:buClr>
                <a:schemeClr val="hlink"/>
              </a:buClr>
              <a:defRPr/>
            </a:pPr>
            <a:r>
              <a:rPr lang="zh-CN" altLang="en-US" b="1" dirty="0" smtClean="0">
                <a:cs typeface="+mn-cs"/>
              </a:rPr>
              <a:t>算法</a:t>
            </a:r>
            <a:r>
              <a:rPr lang="zh-CN" altLang="en-US" b="1" dirty="0">
                <a:cs typeface="+mn-cs"/>
              </a:rPr>
              <a:t>的时间效率分析</a:t>
            </a:r>
            <a:r>
              <a:rPr lang="en-US" altLang="zh-CN" b="1" dirty="0">
                <a:cs typeface="+mn-cs"/>
              </a:rPr>
              <a:t>——</a:t>
            </a:r>
            <a:r>
              <a:rPr lang="zh-CN" altLang="en-US" b="1" dirty="0">
                <a:cs typeface="+mn-cs"/>
              </a:rPr>
              <a:t>时间复杂度</a:t>
            </a:r>
            <a:r>
              <a:rPr lang="en-US" altLang="zh-CN" b="1" dirty="0">
                <a:cs typeface="+mn-cs"/>
              </a:rPr>
              <a:t>						</a:t>
            </a:r>
            <a:r>
              <a:rPr lang="en-US" altLang="zh-CN" b="1" dirty="0" smtClean="0">
                <a:cs typeface="+mn-cs"/>
              </a:rPr>
              <a:t>                                       T(n</a:t>
            </a:r>
            <a:r>
              <a:rPr lang="en-US" altLang="zh-CN" b="1" dirty="0">
                <a:cs typeface="+mn-cs"/>
              </a:rPr>
              <a:t>)=O(f(n))</a:t>
            </a:r>
            <a:endParaRPr lang="zh-CN" altLang="en-US" b="1" dirty="0">
              <a:cs typeface="+mn-cs"/>
            </a:endParaRPr>
          </a:p>
        </p:txBody>
      </p:sp>
      <p:pic>
        <p:nvPicPr>
          <p:cNvPr id="11268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769" y="2924944"/>
            <a:ext cx="4489399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>
                <a:solidFill>
                  <a:srgbClr val="00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顺序表的构造函数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#include &lt;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stdlib.h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&gt;      </a:t>
            </a:r>
            <a:r>
              <a:rPr lang="en-US" altLang="zh-CN" sz="2400" dirty="0">
                <a:solidFill>
                  <a:srgbClr val="0033CC"/>
                </a:solidFill>
                <a:latin typeface="+mj-ea"/>
                <a:ea typeface="+mj-ea"/>
                <a:cs typeface="+mn-cs"/>
              </a:rPr>
              <a:t>//</a:t>
            </a:r>
            <a:r>
              <a:rPr lang="zh-CN" altLang="en-US" sz="2400" dirty="0">
                <a:solidFill>
                  <a:srgbClr val="0033CC"/>
                </a:solidFill>
                <a:latin typeface="+mj-ea"/>
                <a:ea typeface="+mj-ea"/>
                <a:cs typeface="+mn-cs"/>
              </a:rPr>
              <a:t>操作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“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exit”</a:t>
            </a:r>
            <a:r>
              <a:rPr lang="zh-CN" altLang="en-US" sz="2400" dirty="0">
                <a:solidFill>
                  <a:srgbClr val="0033CC"/>
                </a:solidFill>
                <a:latin typeface="+mj-ea"/>
                <a:ea typeface="+mj-ea"/>
                <a:cs typeface="+mn-cs"/>
              </a:rPr>
              <a:t>存放在此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#include “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seqList.h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”    </a:t>
            </a:r>
            <a:r>
              <a:rPr lang="en-US" altLang="zh-CN" sz="2400" dirty="0">
                <a:solidFill>
                  <a:srgbClr val="0033CC"/>
                </a:solidFill>
                <a:latin typeface="+mj-ea"/>
                <a:ea typeface="+mj-ea"/>
                <a:cs typeface="+mn-cs"/>
              </a:rPr>
              <a:t>//</a:t>
            </a:r>
            <a:r>
              <a:rPr lang="zh-CN" altLang="en-US" sz="2400" dirty="0">
                <a:solidFill>
                  <a:srgbClr val="0033CC"/>
                </a:solidFill>
                <a:latin typeface="+mj-ea"/>
                <a:ea typeface="+mj-ea"/>
                <a:cs typeface="+mn-cs"/>
              </a:rPr>
              <a:t>操作实现放在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“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seqList.cpp”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template &lt;class T&gt;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SeqList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&lt;T&gt;::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SeqList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sz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) {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	 if 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sz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&gt; 0)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maxSize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sz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;  last = -1;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	 	data = new T[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maxSize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];	   </a:t>
            </a:r>
            <a:r>
              <a:rPr lang="en-US" altLang="zh-CN" sz="2400" dirty="0">
                <a:solidFill>
                  <a:srgbClr val="0033CC"/>
                </a:solidFill>
                <a:latin typeface="+mj-ea"/>
                <a:ea typeface="+mj-ea"/>
                <a:cs typeface="+mn-cs"/>
              </a:rPr>
              <a:t>//</a:t>
            </a:r>
            <a:r>
              <a:rPr lang="zh-CN" altLang="en-US" sz="2400" dirty="0">
                <a:solidFill>
                  <a:srgbClr val="0033CC"/>
                </a:solidFill>
                <a:latin typeface="+mj-ea"/>
                <a:ea typeface="+mj-ea"/>
                <a:cs typeface="+mn-cs"/>
              </a:rPr>
              <a:t>创建顺序表存储数组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	      </a:t>
            </a:r>
            <a:r>
              <a:rPr lang="zh-CN" altLang="en-US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(data == NULL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{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	   </a:t>
            </a:r>
            <a:r>
              <a:rPr lang="en-US" altLang="zh-CN" sz="2400" dirty="0">
                <a:solidFill>
                  <a:srgbClr val="0033CC"/>
                </a:solidFill>
                <a:latin typeface="+mj-ea"/>
                <a:ea typeface="+mj-ea"/>
                <a:cs typeface="+mn-cs"/>
              </a:rPr>
              <a:t>//</a:t>
            </a:r>
            <a:r>
              <a:rPr lang="zh-CN" altLang="en-US" sz="2400" dirty="0">
                <a:solidFill>
                  <a:srgbClr val="0033CC"/>
                </a:solidFill>
                <a:latin typeface="+mj-ea"/>
                <a:ea typeface="+mj-ea"/>
                <a:cs typeface="+mn-cs"/>
              </a:rPr>
              <a:t>动态分配失败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			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cerr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&lt;&lt; "</a:t>
            </a:r>
            <a:r>
              <a:rPr lang="zh-CN" altLang="en-US" sz="28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存储分配错误</a:t>
            </a: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！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" &lt;&lt;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endl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; 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            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	exit(1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); 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		}</a:t>
            </a:r>
            <a:endParaRPr lang="en-US" altLang="zh-CN" sz="2800" dirty="0"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}</a:t>
            </a:r>
            <a:endParaRPr lang="en-US" altLang="zh-CN" sz="2800" dirty="0"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>
                <a:solidFill>
                  <a:srgbClr val="00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复制构造函数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template &lt;class T&gt;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SeqList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&lt;T&gt;::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SeqList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(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SeqList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&lt;T&gt;&amp; L 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	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maxSize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L.Size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();   last 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L.Length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()-1; T value;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	 data = new T[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maxSize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];	</a:t>
            </a:r>
            <a:r>
              <a:rPr lang="en-US" altLang="zh-CN" sz="2400" dirty="0">
                <a:solidFill>
                  <a:srgbClr val="0033CC"/>
                </a:solidFill>
                <a:latin typeface="+mj-ea"/>
                <a:ea typeface="+mj-ea"/>
                <a:cs typeface="+mn-cs"/>
              </a:rPr>
              <a:t>//</a:t>
            </a:r>
            <a:r>
              <a:rPr lang="zh-CN" altLang="en-US" sz="2400" dirty="0">
                <a:solidFill>
                  <a:srgbClr val="0033CC"/>
                </a:solidFill>
                <a:latin typeface="+mj-ea"/>
                <a:ea typeface="+mj-ea"/>
                <a:cs typeface="+mn-cs"/>
              </a:rPr>
              <a:t>创建存储数组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(data == NULL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{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		</a:t>
            </a:r>
            <a:r>
              <a:rPr lang="en-US" altLang="zh-CN" sz="2400" dirty="0">
                <a:solidFill>
                  <a:srgbClr val="0033CC"/>
                </a:solidFill>
                <a:latin typeface="+mj-ea"/>
                <a:ea typeface="+mj-ea"/>
                <a:cs typeface="+mn-cs"/>
              </a:rPr>
              <a:t>//</a:t>
            </a:r>
            <a:r>
              <a:rPr lang="zh-CN" altLang="en-US" sz="2400" dirty="0">
                <a:solidFill>
                  <a:srgbClr val="0033CC"/>
                </a:solidFill>
                <a:latin typeface="+mj-ea"/>
                <a:ea typeface="+mj-ea"/>
                <a:cs typeface="+mn-cs"/>
              </a:rPr>
              <a:t>动态分配失败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		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cerr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&lt;&lt; "</a:t>
            </a:r>
            <a:r>
              <a:rPr lang="zh-CN" altLang="en-US" sz="28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存储分配错误</a:t>
            </a: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！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" &lt;&lt;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endl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;  exit(1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}</a:t>
            </a:r>
            <a:endParaRPr lang="en-US" altLang="zh-CN" sz="2800" dirty="0"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	 for 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= 0;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&lt;= last;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++)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</a:t>
            </a:r>
            <a:r>
              <a:rPr lang="en-US" altLang="zh-CN" sz="2400" dirty="0">
                <a:solidFill>
                  <a:srgbClr val="0033CC"/>
                </a:solidFill>
                <a:latin typeface="+mj-ea"/>
                <a:ea typeface="+mj-ea"/>
                <a:cs typeface="+mn-cs"/>
              </a:rPr>
              <a:t>//</a:t>
            </a:r>
            <a:r>
              <a:rPr lang="zh-CN" altLang="en-US" sz="2400" dirty="0">
                <a:solidFill>
                  <a:srgbClr val="0033CC"/>
                </a:solidFill>
                <a:latin typeface="+mj-ea"/>
                <a:ea typeface="+mj-ea"/>
                <a:cs typeface="+mn-cs"/>
              </a:rPr>
              <a:t>传送各个表项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		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L.getData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(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i,value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      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data[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] =value;   </a:t>
            </a:r>
            <a:endParaRPr lang="en-US" altLang="zh-CN" sz="2800" dirty="0" smtClean="0"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}</a:t>
            </a:r>
            <a:endParaRPr lang="en-US" altLang="zh-CN" sz="2800" dirty="0"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>
                <a:latin typeface="华文仿宋" panose="02010600040101010101" pitchFamily="2" charset="-122"/>
                <a:ea typeface="华文仿宋" panose="02010600040101010101" pitchFamily="2" charset="-122"/>
              </a:rPr>
              <a:t>顺序表的搜索算法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T&gt;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SeqList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&lt;T&gt;::search(T&amp; x)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//</a:t>
            </a:r>
            <a:r>
              <a:rPr lang="zh-CN" altLang="en-US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在表中顺序搜索与给定值 </a:t>
            </a:r>
            <a:r>
              <a:rPr lang="en-US" altLang="zh-CN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x </a:t>
            </a:r>
            <a:r>
              <a:rPr lang="zh-CN" altLang="en-US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匹配的表项，找到则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//</a:t>
            </a:r>
            <a:r>
              <a:rPr lang="zh-CN" altLang="en-US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函数返回该表项是第几个元素，否则函数返回</a:t>
            </a:r>
            <a:r>
              <a:rPr lang="en-US" altLang="zh-CN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0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for 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0;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&lt;= last;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++)		</a:t>
            </a:r>
            <a:r>
              <a:rPr lang="en-US" altLang="zh-CN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//</a:t>
            </a:r>
            <a:r>
              <a:rPr lang="zh-CN" altLang="en-US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顺序搜索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if ( data[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] == x ) return i+1;  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		               </a:t>
            </a:r>
            <a:r>
              <a:rPr lang="en-US" altLang="zh-CN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//</a:t>
            </a:r>
            <a:r>
              <a:rPr lang="zh-CN" altLang="en-US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表项序号和表项位置差</a:t>
            </a:r>
            <a:r>
              <a:rPr lang="en-US" altLang="zh-CN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return 0;		    </a:t>
            </a:r>
            <a:r>
              <a:rPr lang="en-US" altLang="zh-CN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//</a:t>
            </a:r>
            <a:r>
              <a:rPr lang="zh-CN" altLang="en-US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搜索失败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3333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顺序表的搜索图示</a:t>
            </a:r>
          </a:p>
        </p:txBody>
      </p:sp>
      <p:sp>
        <p:nvSpPr>
          <p:cNvPr id="32771" name="Line 5"/>
          <p:cNvSpPr>
            <a:spLocks noChangeShapeType="1"/>
          </p:cNvSpPr>
          <p:nvPr/>
        </p:nvSpPr>
        <p:spPr bwMode="auto">
          <a:xfrm flipV="1">
            <a:off x="4343400" y="2595563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4038600" y="1985963"/>
            <a:ext cx="41148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32773" name="Text Box 7"/>
          <p:cNvSpPr txBox="1">
            <a:spLocks noChangeArrowheads="1"/>
          </p:cNvSpPr>
          <p:nvPr/>
        </p:nvSpPr>
        <p:spPr bwMode="auto">
          <a:xfrm>
            <a:off x="4114801" y="1985964"/>
            <a:ext cx="4105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25  34  57   16   48   09 </a:t>
            </a: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2774" name="Line 8"/>
          <p:cNvSpPr>
            <a:spLocks noChangeShapeType="1"/>
          </p:cNvSpPr>
          <p:nvPr/>
        </p:nvSpPr>
        <p:spPr bwMode="auto">
          <a:xfrm>
            <a:off x="4724400" y="1985963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Line 9"/>
          <p:cNvSpPr>
            <a:spLocks noChangeShapeType="1"/>
          </p:cNvSpPr>
          <p:nvPr/>
        </p:nvSpPr>
        <p:spPr bwMode="auto">
          <a:xfrm>
            <a:off x="5410200" y="1985963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6" name="Line 10"/>
          <p:cNvSpPr>
            <a:spLocks noChangeShapeType="1"/>
          </p:cNvSpPr>
          <p:nvPr/>
        </p:nvSpPr>
        <p:spPr bwMode="auto">
          <a:xfrm>
            <a:off x="6096000" y="1985963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7" name="Line 11"/>
          <p:cNvSpPr>
            <a:spLocks noChangeShapeType="1"/>
          </p:cNvSpPr>
          <p:nvPr/>
        </p:nvSpPr>
        <p:spPr bwMode="auto">
          <a:xfrm>
            <a:off x="6781800" y="1985963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8" name="Line 12"/>
          <p:cNvSpPr>
            <a:spLocks noChangeShapeType="1"/>
          </p:cNvSpPr>
          <p:nvPr/>
        </p:nvSpPr>
        <p:spPr bwMode="auto">
          <a:xfrm flipH="1">
            <a:off x="7467600" y="1985963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9" name="Text Box 13"/>
          <p:cNvSpPr txBox="1">
            <a:spLocks noChangeArrowheads="1"/>
          </p:cNvSpPr>
          <p:nvPr/>
        </p:nvSpPr>
        <p:spPr bwMode="auto">
          <a:xfrm>
            <a:off x="4114800" y="1466851"/>
            <a:ext cx="4502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0     1      2      3      4      5 </a:t>
            </a:r>
            <a:endParaRPr lang="en-US" altLang="zh-CN" sz="4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780" name="Text Box 14"/>
          <p:cNvSpPr txBox="1">
            <a:spLocks noChangeArrowheads="1"/>
          </p:cNvSpPr>
          <p:nvPr/>
        </p:nvSpPr>
        <p:spPr bwMode="auto">
          <a:xfrm>
            <a:off x="3100388" y="1985963"/>
            <a:ext cx="9588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1598614" y="1211263"/>
            <a:ext cx="15208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搜索</a:t>
            </a:r>
            <a:r>
              <a:rPr lang="zh-CN" altLang="en-US" sz="3200" dirty="0">
                <a:solidFill>
                  <a:srgbClr val="FF5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FF5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  <a:endParaRPr lang="en-US" altLang="zh-CN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2782" name="Text Box 16"/>
          <p:cNvSpPr txBox="1">
            <a:spLocks noChangeArrowheads="1"/>
          </p:cNvSpPr>
          <p:nvPr/>
        </p:nvSpPr>
        <p:spPr bwMode="auto">
          <a:xfrm>
            <a:off x="3962401" y="2549525"/>
            <a:ext cx="296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altLang="zh-CN" sz="4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783" name="Line 17"/>
          <p:cNvSpPr>
            <a:spLocks noChangeShapeType="1"/>
          </p:cNvSpPr>
          <p:nvPr/>
        </p:nvSpPr>
        <p:spPr bwMode="auto">
          <a:xfrm flipV="1">
            <a:off x="4953000" y="3692525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4" name="Rectangle 18"/>
          <p:cNvSpPr>
            <a:spLocks noChangeArrowheads="1"/>
          </p:cNvSpPr>
          <p:nvPr/>
        </p:nvSpPr>
        <p:spPr bwMode="auto">
          <a:xfrm>
            <a:off x="4038600" y="3082925"/>
            <a:ext cx="41148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32785" name="Text Box 19"/>
          <p:cNvSpPr txBox="1">
            <a:spLocks noChangeArrowheads="1"/>
          </p:cNvSpPr>
          <p:nvPr/>
        </p:nvSpPr>
        <p:spPr bwMode="auto">
          <a:xfrm>
            <a:off x="4114801" y="3082925"/>
            <a:ext cx="4105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25  34  57   16   48   09 </a:t>
            </a: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2786" name="Line 20"/>
          <p:cNvSpPr>
            <a:spLocks noChangeShapeType="1"/>
          </p:cNvSpPr>
          <p:nvPr/>
        </p:nvSpPr>
        <p:spPr bwMode="auto">
          <a:xfrm>
            <a:off x="4724400" y="3082925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7" name="Line 21"/>
          <p:cNvSpPr>
            <a:spLocks noChangeShapeType="1"/>
          </p:cNvSpPr>
          <p:nvPr/>
        </p:nvSpPr>
        <p:spPr bwMode="auto">
          <a:xfrm>
            <a:off x="5410200" y="3082925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8" name="Line 22"/>
          <p:cNvSpPr>
            <a:spLocks noChangeShapeType="1"/>
          </p:cNvSpPr>
          <p:nvPr/>
        </p:nvSpPr>
        <p:spPr bwMode="auto">
          <a:xfrm>
            <a:off x="6096000" y="3082925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9" name="Line 23"/>
          <p:cNvSpPr>
            <a:spLocks noChangeShapeType="1"/>
          </p:cNvSpPr>
          <p:nvPr/>
        </p:nvSpPr>
        <p:spPr bwMode="auto">
          <a:xfrm>
            <a:off x="6781800" y="3082925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0" name="Line 24"/>
          <p:cNvSpPr>
            <a:spLocks noChangeShapeType="1"/>
          </p:cNvSpPr>
          <p:nvPr/>
        </p:nvSpPr>
        <p:spPr bwMode="auto">
          <a:xfrm flipH="1">
            <a:off x="7467600" y="3082925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1" name="Text Box 25"/>
          <p:cNvSpPr txBox="1">
            <a:spLocks noChangeArrowheads="1"/>
          </p:cNvSpPr>
          <p:nvPr/>
        </p:nvSpPr>
        <p:spPr bwMode="auto">
          <a:xfrm>
            <a:off x="4572001" y="3616325"/>
            <a:ext cx="296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altLang="zh-CN" sz="4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792" name="Line 26"/>
          <p:cNvSpPr>
            <a:spLocks noChangeShapeType="1"/>
          </p:cNvSpPr>
          <p:nvPr/>
        </p:nvSpPr>
        <p:spPr bwMode="auto">
          <a:xfrm flipV="1">
            <a:off x="5638800" y="4805363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3" name="Rectangle 27"/>
          <p:cNvSpPr>
            <a:spLocks noChangeArrowheads="1"/>
          </p:cNvSpPr>
          <p:nvPr/>
        </p:nvSpPr>
        <p:spPr bwMode="auto">
          <a:xfrm>
            <a:off x="4038600" y="4195763"/>
            <a:ext cx="41148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32794" name="Text Box 28"/>
          <p:cNvSpPr txBox="1">
            <a:spLocks noChangeArrowheads="1"/>
          </p:cNvSpPr>
          <p:nvPr/>
        </p:nvSpPr>
        <p:spPr bwMode="auto">
          <a:xfrm>
            <a:off x="4114801" y="4195764"/>
            <a:ext cx="4105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25  34  57   16   48   09 </a:t>
            </a: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2795" name="Line 29"/>
          <p:cNvSpPr>
            <a:spLocks noChangeShapeType="1"/>
          </p:cNvSpPr>
          <p:nvPr/>
        </p:nvSpPr>
        <p:spPr bwMode="auto">
          <a:xfrm>
            <a:off x="4724400" y="4195763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6" name="Line 30"/>
          <p:cNvSpPr>
            <a:spLocks noChangeShapeType="1"/>
          </p:cNvSpPr>
          <p:nvPr/>
        </p:nvSpPr>
        <p:spPr bwMode="auto">
          <a:xfrm>
            <a:off x="5410200" y="4195763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7" name="Line 31"/>
          <p:cNvSpPr>
            <a:spLocks noChangeShapeType="1"/>
          </p:cNvSpPr>
          <p:nvPr/>
        </p:nvSpPr>
        <p:spPr bwMode="auto">
          <a:xfrm>
            <a:off x="6096000" y="4195763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8" name="Line 32"/>
          <p:cNvSpPr>
            <a:spLocks noChangeShapeType="1"/>
          </p:cNvSpPr>
          <p:nvPr/>
        </p:nvSpPr>
        <p:spPr bwMode="auto">
          <a:xfrm>
            <a:off x="6781800" y="4195763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9" name="Line 33"/>
          <p:cNvSpPr>
            <a:spLocks noChangeShapeType="1"/>
          </p:cNvSpPr>
          <p:nvPr/>
        </p:nvSpPr>
        <p:spPr bwMode="auto">
          <a:xfrm flipH="1">
            <a:off x="7467600" y="4195763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0" name="Text Box 34"/>
          <p:cNvSpPr txBox="1">
            <a:spLocks noChangeArrowheads="1"/>
          </p:cNvSpPr>
          <p:nvPr/>
        </p:nvSpPr>
        <p:spPr bwMode="auto">
          <a:xfrm>
            <a:off x="5265738" y="4729164"/>
            <a:ext cx="296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altLang="zh-CN" sz="4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801" name="Line 35"/>
          <p:cNvSpPr>
            <a:spLocks noChangeShapeType="1"/>
          </p:cNvSpPr>
          <p:nvPr/>
        </p:nvSpPr>
        <p:spPr bwMode="auto">
          <a:xfrm flipV="1">
            <a:off x="6400800" y="5902325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2" name="Rectangle 36"/>
          <p:cNvSpPr>
            <a:spLocks noChangeArrowheads="1"/>
          </p:cNvSpPr>
          <p:nvPr/>
        </p:nvSpPr>
        <p:spPr bwMode="auto">
          <a:xfrm>
            <a:off x="4048125" y="5292725"/>
            <a:ext cx="41148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32803" name="Text Box 37"/>
          <p:cNvSpPr txBox="1">
            <a:spLocks noChangeArrowheads="1"/>
          </p:cNvSpPr>
          <p:nvPr/>
        </p:nvSpPr>
        <p:spPr bwMode="auto">
          <a:xfrm>
            <a:off x="4124326" y="5292725"/>
            <a:ext cx="4105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25  34  57   16   48   09 </a:t>
            </a: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2804" name="Line 38"/>
          <p:cNvSpPr>
            <a:spLocks noChangeShapeType="1"/>
          </p:cNvSpPr>
          <p:nvPr/>
        </p:nvSpPr>
        <p:spPr bwMode="auto">
          <a:xfrm>
            <a:off x="4733925" y="5292725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5" name="Line 39"/>
          <p:cNvSpPr>
            <a:spLocks noChangeShapeType="1"/>
          </p:cNvSpPr>
          <p:nvPr/>
        </p:nvSpPr>
        <p:spPr bwMode="auto">
          <a:xfrm>
            <a:off x="5419725" y="5292725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6" name="Line 40"/>
          <p:cNvSpPr>
            <a:spLocks noChangeShapeType="1"/>
          </p:cNvSpPr>
          <p:nvPr/>
        </p:nvSpPr>
        <p:spPr bwMode="auto">
          <a:xfrm>
            <a:off x="6105525" y="5292725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7" name="Line 41"/>
          <p:cNvSpPr>
            <a:spLocks noChangeShapeType="1"/>
          </p:cNvSpPr>
          <p:nvPr/>
        </p:nvSpPr>
        <p:spPr bwMode="auto">
          <a:xfrm>
            <a:off x="6791325" y="5292725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8" name="Line 42"/>
          <p:cNvSpPr>
            <a:spLocks noChangeShapeType="1"/>
          </p:cNvSpPr>
          <p:nvPr/>
        </p:nvSpPr>
        <p:spPr bwMode="auto">
          <a:xfrm flipH="1">
            <a:off x="7477125" y="5292725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9" name="Text Box 43"/>
          <p:cNvSpPr txBox="1">
            <a:spLocks noChangeArrowheads="1"/>
          </p:cNvSpPr>
          <p:nvPr/>
        </p:nvSpPr>
        <p:spPr bwMode="auto">
          <a:xfrm>
            <a:off x="6019801" y="5826125"/>
            <a:ext cx="296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altLang="zh-CN" sz="4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810" name="AutoShape 44"/>
          <p:cNvSpPr>
            <a:spLocks noChangeArrowheads="1"/>
          </p:cNvSpPr>
          <p:nvPr/>
        </p:nvSpPr>
        <p:spPr bwMode="auto">
          <a:xfrm>
            <a:off x="4495800" y="2671763"/>
            <a:ext cx="533400" cy="152400"/>
          </a:xfrm>
          <a:prstGeom prst="curvedUpArrow">
            <a:avLst>
              <a:gd name="adj1" fmla="val 70000"/>
              <a:gd name="adj2" fmla="val 140000"/>
              <a:gd name="adj3" fmla="val 33333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32811" name="AutoShape 45"/>
          <p:cNvSpPr>
            <a:spLocks noChangeArrowheads="1"/>
          </p:cNvSpPr>
          <p:nvPr/>
        </p:nvSpPr>
        <p:spPr bwMode="auto">
          <a:xfrm>
            <a:off x="5105400" y="3738563"/>
            <a:ext cx="533400" cy="152400"/>
          </a:xfrm>
          <a:prstGeom prst="curvedUpArrow">
            <a:avLst>
              <a:gd name="adj1" fmla="val 70000"/>
              <a:gd name="adj2" fmla="val 140000"/>
              <a:gd name="adj3" fmla="val 33333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32812" name="AutoShape 46"/>
          <p:cNvSpPr>
            <a:spLocks noChangeArrowheads="1"/>
          </p:cNvSpPr>
          <p:nvPr/>
        </p:nvSpPr>
        <p:spPr bwMode="auto">
          <a:xfrm>
            <a:off x="5867400" y="4881563"/>
            <a:ext cx="533400" cy="152400"/>
          </a:xfrm>
          <a:prstGeom prst="curvedUpArrow">
            <a:avLst>
              <a:gd name="adj1" fmla="val 70000"/>
              <a:gd name="adj2" fmla="val 140000"/>
              <a:gd name="adj3" fmla="val 33333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137263" name="Text Box 47"/>
          <p:cNvSpPr txBox="1">
            <a:spLocks noChangeArrowheads="1"/>
          </p:cNvSpPr>
          <p:nvPr/>
        </p:nvSpPr>
        <p:spPr bwMode="auto">
          <a:xfrm>
            <a:off x="6477001" y="5811838"/>
            <a:ext cx="18319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FF3300"/>
                </a:solidFill>
                <a:latin typeface="+mn-ea"/>
                <a:ea typeface="+mn-ea"/>
              </a:rPr>
              <a:t>搜索成功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5"/>
          <p:cNvSpPr>
            <a:spLocks noChangeShapeType="1"/>
          </p:cNvSpPr>
          <p:nvPr/>
        </p:nvSpPr>
        <p:spPr bwMode="auto">
          <a:xfrm flipV="1">
            <a:off x="4810125" y="2114550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4513263" y="1504950"/>
            <a:ext cx="34290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796" name="Text Box 7"/>
          <p:cNvSpPr txBox="1">
            <a:spLocks noChangeArrowheads="1"/>
          </p:cNvSpPr>
          <p:nvPr/>
        </p:nvSpPr>
        <p:spPr bwMode="auto">
          <a:xfrm>
            <a:off x="4589463" y="1504950"/>
            <a:ext cx="3429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25  34  57   16  48 </a:t>
            </a: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3797" name="Line 8"/>
          <p:cNvSpPr>
            <a:spLocks noChangeShapeType="1"/>
          </p:cNvSpPr>
          <p:nvPr/>
        </p:nvSpPr>
        <p:spPr bwMode="auto">
          <a:xfrm>
            <a:off x="5199063" y="15049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8" name="Line 9"/>
          <p:cNvSpPr>
            <a:spLocks noChangeShapeType="1"/>
          </p:cNvSpPr>
          <p:nvPr/>
        </p:nvSpPr>
        <p:spPr bwMode="auto">
          <a:xfrm>
            <a:off x="5884863" y="15049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9" name="Line 10"/>
          <p:cNvSpPr>
            <a:spLocks noChangeShapeType="1"/>
          </p:cNvSpPr>
          <p:nvPr/>
        </p:nvSpPr>
        <p:spPr bwMode="auto">
          <a:xfrm>
            <a:off x="6570663" y="15049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0" name="Line 11"/>
          <p:cNvSpPr>
            <a:spLocks noChangeShapeType="1"/>
          </p:cNvSpPr>
          <p:nvPr/>
        </p:nvSpPr>
        <p:spPr bwMode="auto">
          <a:xfrm>
            <a:off x="7256463" y="15049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1" name="Text Box 16"/>
          <p:cNvSpPr txBox="1">
            <a:spLocks noChangeArrowheads="1"/>
          </p:cNvSpPr>
          <p:nvPr/>
        </p:nvSpPr>
        <p:spPr bwMode="auto">
          <a:xfrm>
            <a:off x="4589463" y="1062038"/>
            <a:ext cx="3117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0     1      2      3      4</a:t>
            </a:r>
            <a:endParaRPr lang="en-US" altLang="zh-CN" sz="4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802" name="Text Box 17"/>
          <p:cNvSpPr txBox="1">
            <a:spLocks noChangeArrowheads="1"/>
          </p:cNvSpPr>
          <p:nvPr/>
        </p:nvSpPr>
        <p:spPr bwMode="auto">
          <a:xfrm>
            <a:off x="3575050" y="1504950"/>
            <a:ext cx="95885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1585913" y="1062039"/>
            <a:ext cx="1522412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搜索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50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04" name="Text Box 20"/>
          <p:cNvSpPr txBox="1">
            <a:spLocks noChangeArrowheads="1"/>
          </p:cNvSpPr>
          <p:nvPr/>
        </p:nvSpPr>
        <p:spPr bwMode="auto">
          <a:xfrm>
            <a:off x="4437063" y="2038350"/>
            <a:ext cx="296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altLang="zh-CN" sz="4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805" name="Line 22"/>
          <p:cNvSpPr>
            <a:spLocks noChangeShapeType="1"/>
          </p:cNvSpPr>
          <p:nvPr/>
        </p:nvSpPr>
        <p:spPr bwMode="auto">
          <a:xfrm flipV="1">
            <a:off x="5419725" y="3181350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6" name="Rectangle 23"/>
          <p:cNvSpPr>
            <a:spLocks noChangeArrowheads="1"/>
          </p:cNvSpPr>
          <p:nvPr/>
        </p:nvSpPr>
        <p:spPr bwMode="auto">
          <a:xfrm>
            <a:off x="4513263" y="2571750"/>
            <a:ext cx="34290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807" name="Text Box 24"/>
          <p:cNvSpPr txBox="1">
            <a:spLocks noChangeArrowheads="1"/>
          </p:cNvSpPr>
          <p:nvPr/>
        </p:nvSpPr>
        <p:spPr bwMode="auto">
          <a:xfrm>
            <a:off x="4589463" y="2571750"/>
            <a:ext cx="3505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25  34  57   16  48 </a:t>
            </a: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3808" name="Line 25"/>
          <p:cNvSpPr>
            <a:spLocks noChangeShapeType="1"/>
          </p:cNvSpPr>
          <p:nvPr/>
        </p:nvSpPr>
        <p:spPr bwMode="auto">
          <a:xfrm>
            <a:off x="5199063" y="25717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9" name="Line 26"/>
          <p:cNvSpPr>
            <a:spLocks noChangeShapeType="1"/>
          </p:cNvSpPr>
          <p:nvPr/>
        </p:nvSpPr>
        <p:spPr bwMode="auto">
          <a:xfrm>
            <a:off x="5884863" y="25717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0" name="Line 27"/>
          <p:cNvSpPr>
            <a:spLocks noChangeShapeType="1"/>
          </p:cNvSpPr>
          <p:nvPr/>
        </p:nvSpPr>
        <p:spPr bwMode="auto">
          <a:xfrm>
            <a:off x="6570663" y="25717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1" name="Line 28"/>
          <p:cNvSpPr>
            <a:spLocks noChangeShapeType="1"/>
          </p:cNvSpPr>
          <p:nvPr/>
        </p:nvSpPr>
        <p:spPr bwMode="auto">
          <a:xfrm>
            <a:off x="7256463" y="25717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2" name="Text Box 30"/>
          <p:cNvSpPr txBox="1">
            <a:spLocks noChangeArrowheads="1"/>
          </p:cNvSpPr>
          <p:nvPr/>
        </p:nvSpPr>
        <p:spPr bwMode="auto">
          <a:xfrm>
            <a:off x="5046663" y="3105150"/>
            <a:ext cx="296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altLang="zh-CN" sz="4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813" name="Line 31"/>
          <p:cNvSpPr>
            <a:spLocks noChangeShapeType="1"/>
          </p:cNvSpPr>
          <p:nvPr/>
        </p:nvSpPr>
        <p:spPr bwMode="auto">
          <a:xfrm flipV="1">
            <a:off x="6113463" y="4248150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4" name="Rectangle 32"/>
          <p:cNvSpPr>
            <a:spLocks noChangeArrowheads="1"/>
          </p:cNvSpPr>
          <p:nvPr/>
        </p:nvSpPr>
        <p:spPr bwMode="auto">
          <a:xfrm>
            <a:off x="4513263" y="3638550"/>
            <a:ext cx="34290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815" name="Text Box 33"/>
          <p:cNvSpPr txBox="1">
            <a:spLocks noChangeArrowheads="1"/>
          </p:cNvSpPr>
          <p:nvPr/>
        </p:nvSpPr>
        <p:spPr bwMode="auto">
          <a:xfrm>
            <a:off x="4589464" y="3638550"/>
            <a:ext cx="4105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25  34  57   16  48 </a:t>
            </a: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3816" name="Line 34"/>
          <p:cNvSpPr>
            <a:spLocks noChangeShapeType="1"/>
          </p:cNvSpPr>
          <p:nvPr/>
        </p:nvSpPr>
        <p:spPr bwMode="auto">
          <a:xfrm>
            <a:off x="5199063" y="36385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7" name="Line 35"/>
          <p:cNvSpPr>
            <a:spLocks noChangeShapeType="1"/>
          </p:cNvSpPr>
          <p:nvPr/>
        </p:nvSpPr>
        <p:spPr bwMode="auto">
          <a:xfrm>
            <a:off x="5884863" y="36385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8" name="Line 36"/>
          <p:cNvSpPr>
            <a:spLocks noChangeShapeType="1"/>
          </p:cNvSpPr>
          <p:nvPr/>
        </p:nvSpPr>
        <p:spPr bwMode="auto">
          <a:xfrm>
            <a:off x="6570663" y="36385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9" name="Line 37"/>
          <p:cNvSpPr>
            <a:spLocks noChangeShapeType="1"/>
          </p:cNvSpPr>
          <p:nvPr/>
        </p:nvSpPr>
        <p:spPr bwMode="auto">
          <a:xfrm>
            <a:off x="7256463" y="36385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0" name="Text Box 39"/>
          <p:cNvSpPr txBox="1">
            <a:spLocks noChangeArrowheads="1"/>
          </p:cNvSpPr>
          <p:nvPr/>
        </p:nvSpPr>
        <p:spPr bwMode="auto">
          <a:xfrm>
            <a:off x="5740401" y="4171950"/>
            <a:ext cx="296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altLang="zh-CN" sz="4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821" name="Line 40"/>
          <p:cNvSpPr>
            <a:spLocks noChangeShapeType="1"/>
          </p:cNvSpPr>
          <p:nvPr/>
        </p:nvSpPr>
        <p:spPr bwMode="auto">
          <a:xfrm flipV="1">
            <a:off x="6875463" y="5314950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2" name="Rectangle 41"/>
          <p:cNvSpPr>
            <a:spLocks noChangeArrowheads="1"/>
          </p:cNvSpPr>
          <p:nvPr/>
        </p:nvSpPr>
        <p:spPr bwMode="auto">
          <a:xfrm>
            <a:off x="4522789" y="4705350"/>
            <a:ext cx="3419475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823" name="Text Box 42"/>
          <p:cNvSpPr txBox="1">
            <a:spLocks noChangeArrowheads="1"/>
          </p:cNvSpPr>
          <p:nvPr/>
        </p:nvSpPr>
        <p:spPr bwMode="auto">
          <a:xfrm>
            <a:off x="4598989" y="4705350"/>
            <a:ext cx="4105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25  34  57   16  48 </a:t>
            </a: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3824" name="Line 43"/>
          <p:cNvSpPr>
            <a:spLocks noChangeShapeType="1"/>
          </p:cNvSpPr>
          <p:nvPr/>
        </p:nvSpPr>
        <p:spPr bwMode="auto">
          <a:xfrm>
            <a:off x="5208588" y="47053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5" name="Line 44"/>
          <p:cNvSpPr>
            <a:spLocks noChangeShapeType="1"/>
          </p:cNvSpPr>
          <p:nvPr/>
        </p:nvSpPr>
        <p:spPr bwMode="auto">
          <a:xfrm>
            <a:off x="5894388" y="47053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6" name="Line 45"/>
          <p:cNvSpPr>
            <a:spLocks noChangeShapeType="1"/>
          </p:cNvSpPr>
          <p:nvPr/>
        </p:nvSpPr>
        <p:spPr bwMode="auto">
          <a:xfrm>
            <a:off x="6580188" y="47053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7" name="Line 46"/>
          <p:cNvSpPr>
            <a:spLocks noChangeShapeType="1"/>
          </p:cNvSpPr>
          <p:nvPr/>
        </p:nvSpPr>
        <p:spPr bwMode="auto">
          <a:xfrm>
            <a:off x="7265988" y="47053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8" name="Text Box 48"/>
          <p:cNvSpPr txBox="1">
            <a:spLocks noChangeArrowheads="1"/>
          </p:cNvSpPr>
          <p:nvPr/>
        </p:nvSpPr>
        <p:spPr bwMode="auto">
          <a:xfrm>
            <a:off x="6494463" y="5238750"/>
            <a:ext cx="296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altLang="zh-CN" sz="4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829" name="Line 59"/>
          <p:cNvSpPr>
            <a:spLocks noChangeShapeType="1"/>
          </p:cNvSpPr>
          <p:nvPr/>
        </p:nvSpPr>
        <p:spPr bwMode="auto">
          <a:xfrm flipV="1">
            <a:off x="7561263" y="6381750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30" name="Rectangle 60"/>
          <p:cNvSpPr>
            <a:spLocks noChangeArrowheads="1"/>
          </p:cNvSpPr>
          <p:nvPr/>
        </p:nvSpPr>
        <p:spPr bwMode="auto">
          <a:xfrm>
            <a:off x="4522789" y="5772150"/>
            <a:ext cx="3419475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831" name="Text Box 61"/>
          <p:cNvSpPr txBox="1">
            <a:spLocks noChangeArrowheads="1"/>
          </p:cNvSpPr>
          <p:nvPr/>
        </p:nvSpPr>
        <p:spPr bwMode="auto">
          <a:xfrm>
            <a:off x="4598989" y="5772150"/>
            <a:ext cx="4105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25  34  57   16  48 </a:t>
            </a: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3832" name="Line 62"/>
          <p:cNvSpPr>
            <a:spLocks noChangeShapeType="1"/>
          </p:cNvSpPr>
          <p:nvPr/>
        </p:nvSpPr>
        <p:spPr bwMode="auto">
          <a:xfrm>
            <a:off x="5208588" y="57721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33" name="Line 63"/>
          <p:cNvSpPr>
            <a:spLocks noChangeShapeType="1"/>
          </p:cNvSpPr>
          <p:nvPr/>
        </p:nvSpPr>
        <p:spPr bwMode="auto">
          <a:xfrm>
            <a:off x="5894388" y="57721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34" name="Line 64"/>
          <p:cNvSpPr>
            <a:spLocks noChangeShapeType="1"/>
          </p:cNvSpPr>
          <p:nvPr/>
        </p:nvSpPr>
        <p:spPr bwMode="auto">
          <a:xfrm>
            <a:off x="7265988" y="57721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35" name="Line 65"/>
          <p:cNvSpPr>
            <a:spLocks noChangeShapeType="1"/>
          </p:cNvSpPr>
          <p:nvPr/>
        </p:nvSpPr>
        <p:spPr bwMode="auto">
          <a:xfrm flipH="1">
            <a:off x="6646863" y="5772150"/>
            <a:ext cx="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36" name="Text Box 66"/>
          <p:cNvSpPr txBox="1">
            <a:spLocks noChangeArrowheads="1"/>
          </p:cNvSpPr>
          <p:nvPr/>
        </p:nvSpPr>
        <p:spPr bwMode="auto">
          <a:xfrm>
            <a:off x="7188201" y="6305550"/>
            <a:ext cx="296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altLang="zh-CN" sz="4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837" name="AutoShape 68"/>
          <p:cNvSpPr>
            <a:spLocks noChangeArrowheads="1"/>
          </p:cNvSpPr>
          <p:nvPr/>
        </p:nvSpPr>
        <p:spPr bwMode="auto">
          <a:xfrm>
            <a:off x="4970463" y="2190750"/>
            <a:ext cx="533400" cy="152400"/>
          </a:xfrm>
          <a:prstGeom prst="curvedUpArrow">
            <a:avLst>
              <a:gd name="adj1" fmla="val 70000"/>
              <a:gd name="adj2" fmla="val 140000"/>
              <a:gd name="adj3" fmla="val 33333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838" name="AutoShape 69"/>
          <p:cNvSpPr>
            <a:spLocks noChangeArrowheads="1"/>
          </p:cNvSpPr>
          <p:nvPr/>
        </p:nvSpPr>
        <p:spPr bwMode="auto">
          <a:xfrm>
            <a:off x="5580063" y="3257550"/>
            <a:ext cx="533400" cy="152400"/>
          </a:xfrm>
          <a:prstGeom prst="curvedUpArrow">
            <a:avLst>
              <a:gd name="adj1" fmla="val 70000"/>
              <a:gd name="adj2" fmla="val 140000"/>
              <a:gd name="adj3" fmla="val 33333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839" name="AutoShape 70"/>
          <p:cNvSpPr>
            <a:spLocks noChangeArrowheads="1"/>
          </p:cNvSpPr>
          <p:nvPr/>
        </p:nvSpPr>
        <p:spPr bwMode="auto">
          <a:xfrm>
            <a:off x="6265863" y="4324350"/>
            <a:ext cx="533400" cy="152400"/>
          </a:xfrm>
          <a:prstGeom prst="curvedUpArrow">
            <a:avLst>
              <a:gd name="adj1" fmla="val 70000"/>
              <a:gd name="adj2" fmla="val 140000"/>
              <a:gd name="adj3" fmla="val 33333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840" name="AutoShape 71"/>
          <p:cNvSpPr>
            <a:spLocks noChangeArrowheads="1"/>
          </p:cNvSpPr>
          <p:nvPr/>
        </p:nvSpPr>
        <p:spPr bwMode="auto">
          <a:xfrm>
            <a:off x="7027863" y="5391150"/>
            <a:ext cx="533400" cy="152400"/>
          </a:xfrm>
          <a:prstGeom prst="curvedUpArrow">
            <a:avLst>
              <a:gd name="adj1" fmla="val 70000"/>
              <a:gd name="adj2" fmla="val 140000"/>
              <a:gd name="adj3" fmla="val 33333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841" name="AutoShape 72"/>
          <p:cNvSpPr>
            <a:spLocks noChangeArrowheads="1"/>
          </p:cNvSpPr>
          <p:nvPr/>
        </p:nvSpPr>
        <p:spPr bwMode="auto">
          <a:xfrm>
            <a:off x="7713663" y="6457950"/>
            <a:ext cx="533400" cy="152400"/>
          </a:xfrm>
          <a:prstGeom prst="curvedUpArrow">
            <a:avLst>
              <a:gd name="adj1" fmla="val 70000"/>
              <a:gd name="adj2" fmla="val 140000"/>
              <a:gd name="adj3" fmla="val 33333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0729" name="Text Box 73"/>
          <p:cNvSpPr txBox="1">
            <a:spLocks noChangeArrowheads="1"/>
          </p:cNvSpPr>
          <p:nvPr/>
        </p:nvSpPr>
        <p:spPr bwMode="auto">
          <a:xfrm>
            <a:off x="8399463" y="6183314"/>
            <a:ext cx="1822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搜索失败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1343472" y="1020764"/>
            <a:ext cx="9865096" cy="556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buClr>
                <a:srgbClr val="800080"/>
              </a:buClr>
              <a:buSzPct val="50000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搜索成功的平均比较次数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ACN(Average Comparing Number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5000"/>
              </a:lnSpc>
              <a:buClr>
                <a:srgbClr val="800080"/>
              </a:buClr>
              <a:buSzPct val="50000"/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buClr>
                <a:srgbClr val="800080"/>
              </a:buClr>
              <a:buSzPct val="50000"/>
              <a:defRPr/>
            </a:pPr>
            <a:r>
              <a:rPr lang="en-US" altLang="zh-CN" sz="2800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                                         </a:t>
            </a:r>
            <a:r>
              <a:rPr lang="en-US" altLang="zh-CN" sz="2800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3000" i="1" dirty="0" smtClean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sz="3000" i="1" baseline="-25000" dirty="0" smtClean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i="1" dirty="0" smtClean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是搜索第</a:t>
            </a:r>
            <a:r>
              <a:rPr lang="zh-CN" altLang="en-US" sz="3000" i="1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000" i="1" dirty="0" err="1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i="1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项的概率</a:t>
            </a:r>
          </a:p>
          <a:p>
            <a:pPr>
              <a:lnSpc>
                <a:spcPct val="105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				     </a:t>
            </a:r>
            <a:r>
              <a:rPr lang="zh-CN" altLang="en-US" sz="3000" dirty="0" smtClean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      </a:t>
            </a:r>
            <a:r>
              <a:rPr lang="en-US" altLang="zh-CN" sz="3000" i="1" dirty="0" smtClean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en-US" altLang="zh-CN" sz="3000" i="1" baseline="-25000" dirty="0" smtClean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dirty="0" smtClean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是找到时的比较次数</a:t>
            </a:r>
            <a:endParaRPr lang="en-US" altLang="zh-CN" sz="3000" dirty="0">
              <a:solidFill>
                <a:srgbClr val="CC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105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None/>
              <a:defRPr/>
            </a:pPr>
            <a:endParaRPr lang="en-US" altLang="zh-CN" sz="3000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105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30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    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若搜索概率相等，则</a:t>
            </a:r>
            <a:b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</a:b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/>
            </a:r>
            <a:b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</a:br>
            <a:endParaRPr lang="zh-CN" altLang="en-US" sz="280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lvl="3" fontAlgn="b">
              <a:defRPr/>
            </a:pPr>
            <a:endParaRPr lang="zh-CN" altLang="en-US" sz="280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lvl="3" fontAlgn="b">
              <a:defRPr/>
            </a:pPr>
            <a:endParaRPr lang="zh-CN" altLang="en-US" sz="280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lvl="3">
              <a:defRPr/>
            </a:pPr>
            <a:endParaRPr lang="en-US" altLang="zh-CN" sz="280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lvl="3">
              <a:defRPr/>
            </a:pPr>
            <a:r>
              <a:rPr lang="zh-CN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搜索不成功    数据比较</a:t>
            </a:r>
            <a:r>
              <a:rPr lang="zh-CN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次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494553"/>
              </p:ext>
            </p:extLst>
          </p:nvPr>
        </p:nvGraphicFramePr>
        <p:xfrm>
          <a:off x="2351584" y="1949202"/>
          <a:ext cx="34131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3" name="公式" r:id="rId3" imgW="1054100" imgH="431800" progId="Equation.3">
                  <p:embed/>
                </p:oleObj>
              </mc:Choice>
              <mc:Fallback>
                <p:oleObj name="公式" r:id="rId3" imgW="10541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1949202"/>
                        <a:ext cx="341312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2543175" y="3878263"/>
          <a:ext cx="7050088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4" name="公式" r:id="rId5" imgW="2463800" imgH="838200" progId="Equation.3">
                  <p:embed/>
                </p:oleObj>
              </mc:Choice>
              <mc:Fallback>
                <p:oleObj name="公式" r:id="rId5" imgW="2463800" imgH="83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3878263"/>
                        <a:ext cx="7050088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顺序表搜索的性能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3" name="Group 40"/>
          <p:cNvGrpSpPr>
            <a:grpSpLocks/>
          </p:cNvGrpSpPr>
          <p:nvPr/>
        </p:nvGrpSpPr>
        <p:grpSpPr bwMode="auto">
          <a:xfrm>
            <a:off x="2409826" y="1124744"/>
            <a:ext cx="7102475" cy="3521075"/>
            <a:chOff x="566" y="326"/>
            <a:chExt cx="4474" cy="2218"/>
          </a:xfrm>
        </p:grpSpPr>
        <p:sp>
          <p:nvSpPr>
            <p:cNvPr id="35850" name="Line 2"/>
            <p:cNvSpPr>
              <a:spLocks noChangeShapeType="1"/>
            </p:cNvSpPr>
            <p:nvPr/>
          </p:nvSpPr>
          <p:spPr bwMode="auto">
            <a:xfrm>
              <a:off x="2496" y="1296"/>
              <a:ext cx="288" cy="57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1" name="Rectangle 3"/>
            <p:cNvSpPr>
              <a:spLocks noChangeArrowheads="1"/>
            </p:cNvSpPr>
            <p:nvPr/>
          </p:nvSpPr>
          <p:spPr bwMode="auto">
            <a:xfrm>
              <a:off x="1104" y="2160"/>
              <a:ext cx="3936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35852" name="Line 4"/>
            <p:cNvSpPr>
              <a:spLocks noChangeShapeType="1"/>
            </p:cNvSpPr>
            <p:nvPr/>
          </p:nvSpPr>
          <p:spPr bwMode="auto">
            <a:xfrm flipV="1">
              <a:off x="2448" y="1248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3" name="Rectangle 5"/>
            <p:cNvSpPr>
              <a:spLocks noChangeArrowheads="1"/>
            </p:cNvSpPr>
            <p:nvPr/>
          </p:nvSpPr>
          <p:spPr bwMode="auto">
            <a:xfrm>
              <a:off x="1920" y="326"/>
              <a:ext cx="11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40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5854" name="Rectangle 8"/>
            <p:cNvSpPr>
              <a:spLocks noChangeArrowheads="1"/>
            </p:cNvSpPr>
            <p:nvPr/>
          </p:nvSpPr>
          <p:spPr bwMode="auto">
            <a:xfrm>
              <a:off x="1104" y="816"/>
              <a:ext cx="3936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35855" name="Text Box 9"/>
            <p:cNvSpPr txBox="1">
              <a:spLocks noChangeArrowheads="1"/>
            </p:cNvSpPr>
            <p:nvPr/>
          </p:nvSpPr>
          <p:spPr bwMode="auto">
            <a:xfrm>
              <a:off x="1104" y="835"/>
              <a:ext cx="388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25   34   57  16   48  09   63          </a:t>
              </a:r>
              <a:r>
                <a:rPr lang="en-US" altLang="zh-CN" b="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  <a:sym typeface="Symbol" panose="05050102010706020507" pitchFamily="18" charset="2"/>
                </a:rPr>
                <a:t></a:t>
              </a:r>
              <a:endParaRPr lang="en-US" altLang="zh-CN" b="0">
                <a:latin typeface="Arial Narrow" panose="020B0606020202030204" pitchFamily="34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5856" name="Line 10"/>
            <p:cNvSpPr>
              <a:spLocks noChangeShapeType="1"/>
            </p:cNvSpPr>
            <p:nvPr/>
          </p:nvSpPr>
          <p:spPr bwMode="auto">
            <a:xfrm>
              <a:off x="1488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7" name="Line 11"/>
            <p:cNvSpPr>
              <a:spLocks noChangeShapeType="1"/>
            </p:cNvSpPr>
            <p:nvPr/>
          </p:nvSpPr>
          <p:spPr bwMode="auto">
            <a:xfrm>
              <a:off x="1872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8" name="Line 12"/>
            <p:cNvSpPr>
              <a:spLocks noChangeShapeType="1"/>
            </p:cNvSpPr>
            <p:nvPr/>
          </p:nvSpPr>
          <p:spPr bwMode="auto">
            <a:xfrm>
              <a:off x="2256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9" name="Line 13"/>
            <p:cNvSpPr>
              <a:spLocks noChangeShapeType="1"/>
            </p:cNvSpPr>
            <p:nvPr/>
          </p:nvSpPr>
          <p:spPr bwMode="auto">
            <a:xfrm>
              <a:off x="2640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0" name="Line 14"/>
            <p:cNvSpPr>
              <a:spLocks noChangeShapeType="1"/>
            </p:cNvSpPr>
            <p:nvPr/>
          </p:nvSpPr>
          <p:spPr bwMode="auto">
            <a:xfrm>
              <a:off x="3024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1" name="Line 15"/>
            <p:cNvSpPr>
              <a:spLocks noChangeShapeType="1"/>
            </p:cNvSpPr>
            <p:nvPr/>
          </p:nvSpPr>
          <p:spPr bwMode="auto">
            <a:xfrm>
              <a:off x="3408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2" name="Line 16"/>
            <p:cNvSpPr>
              <a:spLocks noChangeShapeType="1"/>
            </p:cNvSpPr>
            <p:nvPr/>
          </p:nvSpPr>
          <p:spPr bwMode="auto">
            <a:xfrm>
              <a:off x="3792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3" name="Line 17"/>
            <p:cNvSpPr>
              <a:spLocks noChangeShapeType="1"/>
            </p:cNvSpPr>
            <p:nvPr/>
          </p:nvSpPr>
          <p:spPr bwMode="auto">
            <a:xfrm>
              <a:off x="4176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4" name="Text Box 18"/>
            <p:cNvSpPr txBox="1">
              <a:spLocks noChangeArrowheads="1"/>
            </p:cNvSpPr>
            <p:nvPr/>
          </p:nvSpPr>
          <p:spPr bwMode="auto">
            <a:xfrm>
              <a:off x="1172" y="480"/>
              <a:ext cx="28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99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0    1     2    3     4     5     6     7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5865" name="Text Box 19"/>
            <p:cNvSpPr txBox="1">
              <a:spLocks noChangeArrowheads="1"/>
            </p:cNvSpPr>
            <p:nvPr/>
          </p:nvSpPr>
          <p:spPr bwMode="auto">
            <a:xfrm>
              <a:off x="566" y="816"/>
              <a:ext cx="54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data</a:t>
              </a:r>
            </a:p>
          </p:txBody>
        </p:sp>
        <p:sp>
          <p:nvSpPr>
            <p:cNvPr id="35866" name="Rectangle 20"/>
            <p:cNvSpPr>
              <a:spLocks noChangeArrowheads="1"/>
            </p:cNvSpPr>
            <p:nvPr/>
          </p:nvSpPr>
          <p:spPr bwMode="auto">
            <a:xfrm>
              <a:off x="2304" y="1488"/>
              <a:ext cx="336" cy="336"/>
            </a:xfrm>
            <a:prstGeom prst="rect">
              <a:avLst/>
            </a:prstGeom>
            <a:solidFill>
              <a:srgbClr val="008080"/>
            </a:solidFill>
            <a:ln w="38100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35867" name="Text Box 21"/>
            <p:cNvSpPr txBox="1">
              <a:spLocks noChangeArrowheads="1"/>
            </p:cNvSpPr>
            <p:nvPr/>
          </p:nvSpPr>
          <p:spPr bwMode="auto">
            <a:xfrm>
              <a:off x="2304" y="1449"/>
              <a:ext cx="35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50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5868" name="Text Box 22"/>
            <p:cNvSpPr txBox="1">
              <a:spLocks noChangeArrowheads="1"/>
            </p:cNvSpPr>
            <p:nvPr/>
          </p:nvSpPr>
          <p:spPr bwMode="auto">
            <a:xfrm>
              <a:off x="1440" y="1440"/>
              <a:ext cx="7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0" dirty="0">
                  <a:solidFill>
                    <a:srgbClr val="FF5050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插入 </a:t>
              </a:r>
              <a:r>
                <a:rPr lang="en-US" altLang="zh-CN" sz="2800" dirty="0">
                  <a:solidFill>
                    <a:srgbClr val="FF5050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x</a:t>
              </a:r>
              <a:endParaRPr lang="en-US" altLang="zh-CN" sz="2800" b="0" dirty="0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5869" name="Text Box 23"/>
            <p:cNvSpPr txBox="1">
              <a:spLocks noChangeArrowheads="1"/>
            </p:cNvSpPr>
            <p:nvPr/>
          </p:nvSpPr>
          <p:spPr bwMode="auto">
            <a:xfrm>
              <a:off x="1110" y="2179"/>
              <a:ext cx="388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25   34   57  50   16   48  09  63    </a:t>
              </a:r>
              <a:r>
                <a:rPr lang="en-US" altLang="zh-CN" b="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  <a:sym typeface="Symbol" panose="05050102010706020507" pitchFamily="18" charset="2"/>
                </a:rPr>
                <a:t></a:t>
              </a:r>
              <a:endParaRPr lang="en-US" altLang="zh-CN" b="0">
                <a:latin typeface="Arial Narrow" panose="020B0606020202030204" pitchFamily="34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5870" name="Line 24"/>
            <p:cNvSpPr>
              <a:spLocks noChangeShapeType="1"/>
            </p:cNvSpPr>
            <p:nvPr/>
          </p:nvSpPr>
          <p:spPr bwMode="auto">
            <a:xfrm>
              <a:off x="1488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1" name="Line 25"/>
            <p:cNvSpPr>
              <a:spLocks noChangeShapeType="1"/>
            </p:cNvSpPr>
            <p:nvPr/>
          </p:nvSpPr>
          <p:spPr bwMode="auto">
            <a:xfrm>
              <a:off x="1872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2" name="Line 26"/>
            <p:cNvSpPr>
              <a:spLocks noChangeShapeType="1"/>
            </p:cNvSpPr>
            <p:nvPr/>
          </p:nvSpPr>
          <p:spPr bwMode="auto">
            <a:xfrm>
              <a:off x="2256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3" name="Line 27"/>
            <p:cNvSpPr>
              <a:spLocks noChangeShapeType="1"/>
            </p:cNvSpPr>
            <p:nvPr/>
          </p:nvSpPr>
          <p:spPr bwMode="auto">
            <a:xfrm>
              <a:off x="2640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4" name="Line 28"/>
            <p:cNvSpPr>
              <a:spLocks noChangeShapeType="1"/>
            </p:cNvSpPr>
            <p:nvPr/>
          </p:nvSpPr>
          <p:spPr bwMode="auto">
            <a:xfrm>
              <a:off x="3024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5" name="Line 29"/>
            <p:cNvSpPr>
              <a:spLocks noChangeShapeType="1"/>
            </p:cNvSpPr>
            <p:nvPr/>
          </p:nvSpPr>
          <p:spPr bwMode="auto">
            <a:xfrm>
              <a:off x="3408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6" name="Line 30"/>
            <p:cNvSpPr>
              <a:spLocks noChangeShapeType="1"/>
            </p:cNvSpPr>
            <p:nvPr/>
          </p:nvSpPr>
          <p:spPr bwMode="auto">
            <a:xfrm>
              <a:off x="3792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7" name="Line 31"/>
            <p:cNvSpPr>
              <a:spLocks noChangeShapeType="1"/>
            </p:cNvSpPr>
            <p:nvPr/>
          </p:nvSpPr>
          <p:spPr bwMode="auto">
            <a:xfrm>
              <a:off x="4176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8" name="Text Box 32"/>
            <p:cNvSpPr txBox="1">
              <a:spLocks noChangeArrowheads="1"/>
            </p:cNvSpPr>
            <p:nvPr/>
          </p:nvSpPr>
          <p:spPr bwMode="auto">
            <a:xfrm>
              <a:off x="1172" y="1824"/>
              <a:ext cx="28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99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0    1     2    3     4     5     6     7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5879" name="Text Box 33"/>
            <p:cNvSpPr txBox="1">
              <a:spLocks noChangeArrowheads="1"/>
            </p:cNvSpPr>
            <p:nvPr/>
          </p:nvSpPr>
          <p:spPr bwMode="auto">
            <a:xfrm>
              <a:off x="566" y="2160"/>
              <a:ext cx="54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data</a:t>
              </a:r>
            </a:p>
          </p:txBody>
        </p:sp>
        <p:sp>
          <p:nvSpPr>
            <p:cNvPr id="35880" name="Rectangle 34"/>
            <p:cNvSpPr>
              <a:spLocks noChangeArrowheads="1"/>
            </p:cNvSpPr>
            <p:nvPr/>
          </p:nvSpPr>
          <p:spPr bwMode="auto">
            <a:xfrm>
              <a:off x="2256" y="2160"/>
              <a:ext cx="384" cy="384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35881" name="Text Box 35"/>
            <p:cNvSpPr txBox="1">
              <a:spLocks noChangeArrowheads="1"/>
            </p:cNvSpPr>
            <p:nvPr/>
          </p:nvSpPr>
          <p:spPr bwMode="auto">
            <a:xfrm>
              <a:off x="2290" y="2160"/>
              <a:ext cx="35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50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5882" name="Line 36"/>
            <p:cNvSpPr>
              <a:spLocks noChangeShapeType="1"/>
            </p:cNvSpPr>
            <p:nvPr/>
          </p:nvSpPr>
          <p:spPr bwMode="auto">
            <a:xfrm>
              <a:off x="3648" y="1296"/>
              <a:ext cx="288" cy="57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3" name="Line 37"/>
            <p:cNvSpPr>
              <a:spLocks noChangeShapeType="1"/>
            </p:cNvSpPr>
            <p:nvPr/>
          </p:nvSpPr>
          <p:spPr bwMode="auto">
            <a:xfrm>
              <a:off x="3264" y="1296"/>
              <a:ext cx="288" cy="57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4" name="Line 38"/>
            <p:cNvSpPr>
              <a:spLocks noChangeShapeType="1"/>
            </p:cNvSpPr>
            <p:nvPr/>
          </p:nvSpPr>
          <p:spPr bwMode="auto">
            <a:xfrm>
              <a:off x="2880" y="1296"/>
              <a:ext cx="288" cy="57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5" name="Text Box 39"/>
            <p:cNvSpPr txBox="1">
              <a:spLocks noChangeArrowheads="1"/>
            </p:cNvSpPr>
            <p:nvPr/>
          </p:nvSpPr>
          <p:spPr bwMode="auto">
            <a:xfrm>
              <a:off x="1920" y="1200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505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i=3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5844" name="文本框 1"/>
          <p:cNvSpPr txBox="1">
            <a:spLocks noChangeArrowheads="1"/>
          </p:cNvSpPr>
          <p:nvPr/>
        </p:nvSpPr>
        <p:spPr bwMode="auto">
          <a:xfrm>
            <a:off x="2409826" y="5095082"/>
            <a:ext cx="822267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500" dirty="0">
                <a:latin typeface="华文宋体" panose="02010600040101010101" pitchFamily="2" charset="-122"/>
                <a:ea typeface="华文宋体" panose="02010600040101010101" pitchFamily="2" charset="-122"/>
              </a:rPr>
              <a:t>在顺序表中把新表项</a:t>
            </a:r>
            <a:r>
              <a:rPr lang="en-US" altLang="zh-CN" sz="2500" dirty="0">
                <a:latin typeface="华文宋体" panose="02010600040101010101" pitchFamily="2" charset="-122"/>
                <a:ea typeface="华文宋体" panose="02010600040101010101" pitchFamily="2" charset="-122"/>
              </a:rPr>
              <a:t>x</a:t>
            </a:r>
            <a:r>
              <a:rPr lang="zh-CN" altLang="en-US" sz="2500" dirty="0">
                <a:latin typeface="华文宋体" panose="02010600040101010101" pitchFamily="2" charset="-122"/>
                <a:ea typeface="华文宋体" panose="02010600040101010101" pitchFamily="2" charset="-122"/>
              </a:rPr>
              <a:t>插入到第</a:t>
            </a:r>
            <a:r>
              <a:rPr lang="en-US" altLang="zh-CN" sz="25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</a:t>
            </a:r>
            <a:r>
              <a:rPr lang="zh-CN" altLang="en-US" sz="2500" dirty="0">
                <a:latin typeface="华文宋体" panose="02010600040101010101" pitchFamily="2" charset="-122"/>
                <a:ea typeface="华文宋体" panose="02010600040101010101" pitchFamily="2" charset="-122"/>
              </a:rPr>
              <a:t>个表项之后，实际上是插入到</a:t>
            </a:r>
            <a:r>
              <a:rPr lang="en-US" altLang="zh-CN" sz="2500" dirty="0">
                <a:latin typeface="华文宋体" panose="02010600040101010101" pitchFamily="2" charset="-122"/>
                <a:ea typeface="华文宋体" panose="02010600040101010101" pitchFamily="2" charset="-122"/>
              </a:rPr>
              <a:t>data[i-1]</a:t>
            </a:r>
            <a:r>
              <a:rPr lang="zh-CN" altLang="en-US" sz="2500" dirty="0">
                <a:latin typeface="华文宋体" panose="02010600040101010101" pitchFamily="2" charset="-122"/>
                <a:ea typeface="华文宋体" panose="02010600040101010101" pitchFamily="2" charset="-122"/>
              </a:rPr>
              <a:t>之后，需要把</a:t>
            </a:r>
            <a:r>
              <a:rPr lang="en-US" altLang="zh-CN" sz="2500" dirty="0">
                <a:latin typeface="华文宋体" panose="02010600040101010101" pitchFamily="2" charset="-122"/>
                <a:ea typeface="华文宋体" panose="02010600040101010101" pitchFamily="2" charset="-122"/>
              </a:rPr>
              <a:t>data[</a:t>
            </a:r>
            <a:r>
              <a:rPr lang="en-US" altLang="zh-CN" sz="25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</a:t>
            </a:r>
            <a:r>
              <a:rPr lang="en-US" altLang="zh-CN" sz="2500" dirty="0">
                <a:latin typeface="华文宋体" panose="02010600040101010101" pitchFamily="2" charset="-122"/>
                <a:ea typeface="华文宋体" panose="02010600040101010101" pitchFamily="2" charset="-122"/>
              </a:rPr>
              <a:t>]</a:t>
            </a:r>
            <a:r>
              <a:rPr lang="zh-CN" altLang="en-US" sz="2500" dirty="0">
                <a:latin typeface="华文宋体" panose="02010600040101010101" pitchFamily="2" charset="-122"/>
                <a:ea typeface="华文宋体" panose="02010600040101010101" pitchFamily="2" charset="-122"/>
              </a:rPr>
              <a:t>到</a:t>
            </a:r>
            <a:r>
              <a:rPr lang="en-US" altLang="zh-CN" sz="2500" dirty="0">
                <a:latin typeface="华文宋体" panose="02010600040101010101" pitchFamily="2" charset="-122"/>
                <a:ea typeface="华文宋体" panose="02010600040101010101" pitchFamily="2" charset="-122"/>
              </a:rPr>
              <a:t>data[last]</a:t>
            </a:r>
            <a:r>
              <a:rPr lang="zh-CN" altLang="en-US" sz="2500" dirty="0">
                <a:latin typeface="华文宋体" panose="02010600040101010101" pitchFamily="2" charset="-122"/>
                <a:ea typeface="华文宋体" panose="02010600040101010101" pitchFamily="2" charset="-122"/>
              </a:rPr>
              <a:t>批量元素后移。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顺序表中表项的插入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>
                <a:solidFill>
                  <a:schemeClr val="tx1"/>
                </a:solidFill>
                <a:effectLst/>
              </a:rPr>
              <a:t>可插入位置：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77976" y="4722341"/>
            <a:ext cx="1133475" cy="627063"/>
            <a:chOff x="195" y="2160"/>
            <a:chExt cx="714" cy="395"/>
          </a:xfrm>
        </p:grpSpPr>
        <p:sp>
          <p:nvSpPr>
            <p:cNvPr id="36903" name="Text Box 7"/>
            <p:cNvSpPr txBox="1">
              <a:spLocks noChangeArrowheads="1"/>
            </p:cNvSpPr>
            <p:nvPr/>
          </p:nvSpPr>
          <p:spPr bwMode="auto">
            <a:xfrm>
              <a:off x="195" y="2160"/>
              <a:ext cx="624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last</a:t>
              </a:r>
              <a:r>
                <a:rPr kumimoji="0"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04" name="Line 8"/>
            <p:cNvSpPr>
              <a:spLocks noChangeShapeType="1"/>
            </p:cNvSpPr>
            <p:nvPr/>
          </p:nvSpPr>
          <p:spPr bwMode="auto">
            <a:xfrm>
              <a:off x="666" y="2448"/>
              <a:ext cx="2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043238" y="1360015"/>
            <a:ext cx="1828800" cy="4953000"/>
            <a:chOff x="1392" y="336"/>
            <a:chExt cx="1152" cy="3120"/>
          </a:xfrm>
        </p:grpSpPr>
        <p:sp>
          <p:nvSpPr>
            <p:cNvPr id="36886" name="Text Box 10"/>
            <p:cNvSpPr txBox="1">
              <a:spLocks noChangeArrowheads="1"/>
            </p:cNvSpPr>
            <p:nvPr/>
          </p:nvSpPr>
          <p:spPr bwMode="auto">
            <a:xfrm>
              <a:off x="1728" y="2122"/>
              <a:ext cx="672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a</a:t>
              </a:r>
              <a:r>
                <a:rPr kumimoji="0"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n-1</a:t>
              </a:r>
              <a:endParaRPr kumimoji="0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7" name="Text Box 11"/>
            <p:cNvSpPr txBox="1">
              <a:spLocks noChangeArrowheads="1"/>
            </p:cNvSpPr>
            <p:nvPr/>
          </p:nvSpPr>
          <p:spPr bwMode="auto">
            <a:xfrm>
              <a:off x="1798" y="1824"/>
              <a:ext cx="314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120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latin typeface="宋体" panose="02010600030101010101" pitchFamily="2" charset="-122"/>
                  <a:ea typeface="宋体" panose="02010600030101010101" pitchFamily="2" charset="-122"/>
                </a:rPr>
                <a:t>┇</a:t>
              </a:r>
              <a:r>
                <a:rPr kumimoji="0" lang="en-US" altLang="zh-CN" sz="2400"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endPara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8" name="Text Box 12"/>
            <p:cNvSpPr txBox="1">
              <a:spLocks noChangeArrowheads="1"/>
            </p:cNvSpPr>
            <p:nvPr/>
          </p:nvSpPr>
          <p:spPr bwMode="auto">
            <a:xfrm>
              <a:off x="1750" y="1488"/>
              <a:ext cx="458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a</a:t>
              </a:r>
              <a:r>
                <a:rPr kumimoji="0"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0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9" name="Text Box 13"/>
            <p:cNvSpPr txBox="1">
              <a:spLocks noChangeArrowheads="1"/>
            </p:cNvSpPr>
            <p:nvPr/>
          </p:nvSpPr>
          <p:spPr bwMode="auto">
            <a:xfrm>
              <a:off x="1824" y="336"/>
              <a:ext cx="477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0"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kumimoji="0" lang="en-US" altLang="zh-CN" sz="2400"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</a:p>
          </p:txBody>
        </p:sp>
        <p:sp>
          <p:nvSpPr>
            <p:cNvPr id="36890" name="Text Box 14"/>
            <p:cNvSpPr txBox="1">
              <a:spLocks noChangeArrowheads="1"/>
            </p:cNvSpPr>
            <p:nvPr/>
          </p:nvSpPr>
          <p:spPr bwMode="auto">
            <a:xfrm>
              <a:off x="1792" y="961"/>
              <a:ext cx="368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latin typeface="宋体" panose="02010600030101010101" pitchFamily="2" charset="-122"/>
                  <a:ea typeface="宋体" panose="02010600030101010101" pitchFamily="2" charset="-122"/>
                </a:rPr>
                <a:t>┇</a:t>
              </a:r>
            </a:p>
          </p:txBody>
        </p:sp>
        <p:sp>
          <p:nvSpPr>
            <p:cNvPr id="36891" name="Text Box 15"/>
            <p:cNvSpPr txBox="1">
              <a:spLocks noChangeArrowheads="1"/>
            </p:cNvSpPr>
            <p:nvPr/>
          </p:nvSpPr>
          <p:spPr bwMode="auto">
            <a:xfrm>
              <a:off x="1702" y="1152"/>
              <a:ext cx="602" cy="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a</a:t>
              </a:r>
              <a:r>
                <a:rPr kumimoji="0"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i-1</a:t>
              </a:r>
              <a:endParaRPr kumimoji="0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92" name="Rectangle 16"/>
            <p:cNvSpPr>
              <a:spLocks noChangeArrowheads="1"/>
            </p:cNvSpPr>
            <p:nvPr/>
          </p:nvSpPr>
          <p:spPr bwMode="auto">
            <a:xfrm>
              <a:off x="1395" y="353"/>
              <a:ext cx="1124" cy="31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93" name="Line 17"/>
            <p:cNvSpPr>
              <a:spLocks noChangeShapeType="1"/>
            </p:cNvSpPr>
            <p:nvPr/>
          </p:nvSpPr>
          <p:spPr bwMode="auto">
            <a:xfrm>
              <a:off x="1395" y="672"/>
              <a:ext cx="1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4" name="Line 18"/>
            <p:cNvSpPr>
              <a:spLocks noChangeShapeType="1"/>
            </p:cNvSpPr>
            <p:nvPr/>
          </p:nvSpPr>
          <p:spPr bwMode="auto">
            <a:xfrm>
              <a:off x="1395" y="960"/>
              <a:ext cx="1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5" name="Line 19"/>
            <p:cNvSpPr>
              <a:spLocks noChangeShapeType="1"/>
            </p:cNvSpPr>
            <p:nvPr/>
          </p:nvSpPr>
          <p:spPr bwMode="auto">
            <a:xfrm>
              <a:off x="1395" y="1296"/>
              <a:ext cx="1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6" name="Line 20"/>
            <p:cNvSpPr>
              <a:spLocks noChangeShapeType="1"/>
            </p:cNvSpPr>
            <p:nvPr/>
          </p:nvSpPr>
          <p:spPr bwMode="auto">
            <a:xfrm>
              <a:off x="1395" y="1632"/>
              <a:ext cx="1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7" name="Line 21"/>
            <p:cNvSpPr>
              <a:spLocks noChangeShapeType="1"/>
            </p:cNvSpPr>
            <p:nvPr/>
          </p:nvSpPr>
          <p:spPr bwMode="auto">
            <a:xfrm>
              <a:off x="1395" y="2592"/>
              <a:ext cx="1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8" name="Line 22"/>
            <p:cNvSpPr>
              <a:spLocks noChangeShapeType="1"/>
            </p:cNvSpPr>
            <p:nvPr/>
          </p:nvSpPr>
          <p:spPr bwMode="auto">
            <a:xfrm>
              <a:off x="1395" y="2880"/>
              <a:ext cx="1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9" name="Line 23"/>
            <p:cNvSpPr>
              <a:spLocks noChangeShapeType="1"/>
            </p:cNvSpPr>
            <p:nvPr/>
          </p:nvSpPr>
          <p:spPr bwMode="auto">
            <a:xfrm>
              <a:off x="1392" y="2256"/>
              <a:ext cx="1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0" name="Line 24"/>
            <p:cNvSpPr>
              <a:spLocks noChangeShapeType="1"/>
            </p:cNvSpPr>
            <p:nvPr/>
          </p:nvSpPr>
          <p:spPr bwMode="auto">
            <a:xfrm>
              <a:off x="1392" y="196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1" name="Line 25"/>
            <p:cNvSpPr>
              <a:spLocks noChangeShapeType="1"/>
            </p:cNvSpPr>
            <p:nvPr/>
          </p:nvSpPr>
          <p:spPr bwMode="auto">
            <a:xfrm>
              <a:off x="1392" y="316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2" name="Text Box 26"/>
            <p:cNvSpPr txBox="1">
              <a:spLocks noChangeArrowheads="1"/>
            </p:cNvSpPr>
            <p:nvPr/>
          </p:nvSpPr>
          <p:spPr bwMode="auto">
            <a:xfrm>
              <a:off x="1824" y="624"/>
              <a:ext cx="477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0"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0" lang="en-US" altLang="zh-CN" sz="2400"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1519238" y="1488603"/>
            <a:ext cx="2057401" cy="4824412"/>
            <a:chOff x="432" y="417"/>
            <a:chExt cx="1296" cy="3039"/>
          </a:xfrm>
        </p:grpSpPr>
        <p:sp>
          <p:nvSpPr>
            <p:cNvPr id="36875" name="Text Box 28"/>
            <p:cNvSpPr txBox="1">
              <a:spLocks noChangeArrowheads="1"/>
            </p:cNvSpPr>
            <p:nvPr/>
          </p:nvSpPr>
          <p:spPr bwMode="auto">
            <a:xfrm>
              <a:off x="1047" y="1097"/>
              <a:ext cx="480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i-1</a:t>
              </a:r>
            </a:p>
          </p:txBody>
        </p:sp>
        <p:sp>
          <p:nvSpPr>
            <p:cNvPr id="36876" name="Text Box 29"/>
            <p:cNvSpPr txBox="1">
              <a:spLocks noChangeArrowheads="1"/>
            </p:cNvSpPr>
            <p:nvPr/>
          </p:nvSpPr>
          <p:spPr bwMode="auto">
            <a:xfrm>
              <a:off x="432" y="3170"/>
              <a:ext cx="129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MaxSize</a:t>
              </a:r>
              <a:r>
                <a:rPr kumimoji="0" lang="en-US" altLang="zh-CN" sz="240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0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6877" name="Text Box 30"/>
            <p:cNvSpPr txBox="1">
              <a:spLocks noChangeArrowheads="1"/>
            </p:cNvSpPr>
            <p:nvPr/>
          </p:nvSpPr>
          <p:spPr bwMode="auto">
            <a:xfrm>
              <a:off x="1133" y="417"/>
              <a:ext cx="458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0</a:t>
              </a:r>
            </a:p>
          </p:txBody>
        </p:sp>
        <p:sp>
          <p:nvSpPr>
            <p:cNvPr id="36878" name="Text Box 31"/>
            <p:cNvSpPr txBox="1">
              <a:spLocks noChangeArrowheads="1"/>
            </p:cNvSpPr>
            <p:nvPr/>
          </p:nvSpPr>
          <p:spPr bwMode="auto">
            <a:xfrm>
              <a:off x="1138" y="689"/>
              <a:ext cx="384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6879" name="Text Box 32"/>
            <p:cNvSpPr txBox="1">
              <a:spLocks noChangeArrowheads="1"/>
            </p:cNvSpPr>
            <p:nvPr/>
          </p:nvSpPr>
          <p:spPr bwMode="auto">
            <a:xfrm>
              <a:off x="1077" y="2685"/>
              <a:ext cx="288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240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宋体" panose="02010600030101010101" pitchFamily="2" charset="-122"/>
                  <a:ea typeface="宋体" panose="02010600030101010101" pitchFamily="2" charset="-122"/>
                </a:rPr>
                <a:t>┇</a:t>
              </a:r>
              <a:endPara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0" name="Text Box 33"/>
            <p:cNvSpPr txBox="1">
              <a:spLocks noChangeArrowheads="1"/>
            </p:cNvSpPr>
            <p:nvPr/>
          </p:nvSpPr>
          <p:spPr bwMode="auto">
            <a:xfrm>
              <a:off x="1088" y="1758"/>
              <a:ext cx="367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240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宋体" panose="02010600030101010101" pitchFamily="2" charset="-122"/>
                  <a:ea typeface="宋体" panose="02010600030101010101" pitchFamily="2" charset="-122"/>
                </a:rPr>
                <a:t>┇</a:t>
              </a:r>
              <a:endPara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1" name="Text Box 34"/>
            <p:cNvSpPr txBox="1">
              <a:spLocks noChangeArrowheads="1"/>
            </p:cNvSpPr>
            <p:nvPr/>
          </p:nvSpPr>
          <p:spPr bwMode="auto">
            <a:xfrm>
              <a:off x="720" y="2074"/>
              <a:ext cx="610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2" name="Text Box 35"/>
            <p:cNvSpPr txBox="1">
              <a:spLocks noChangeArrowheads="1"/>
            </p:cNvSpPr>
            <p:nvPr/>
          </p:nvSpPr>
          <p:spPr bwMode="auto">
            <a:xfrm>
              <a:off x="978" y="2050"/>
              <a:ext cx="613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n-1</a:t>
              </a:r>
            </a:p>
          </p:txBody>
        </p:sp>
        <p:sp>
          <p:nvSpPr>
            <p:cNvPr id="36883" name="Text Box 36"/>
            <p:cNvSpPr txBox="1">
              <a:spLocks noChangeArrowheads="1"/>
            </p:cNvSpPr>
            <p:nvPr/>
          </p:nvSpPr>
          <p:spPr bwMode="auto">
            <a:xfrm>
              <a:off x="1096" y="837"/>
              <a:ext cx="314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240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宋体" panose="02010600030101010101" pitchFamily="2" charset="-122"/>
                  <a:ea typeface="宋体" panose="02010600030101010101" pitchFamily="2" charset="-122"/>
                </a:rPr>
                <a:t>┇  </a:t>
              </a:r>
              <a:endPara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4" name="Text Box 37"/>
            <p:cNvSpPr txBox="1">
              <a:spLocks noChangeArrowheads="1"/>
            </p:cNvSpPr>
            <p:nvPr/>
          </p:nvSpPr>
          <p:spPr bwMode="auto">
            <a:xfrm>
              <a:off x="1183" y="1415"/>
              <a:ext cx="325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36885" name="Text Box 38"/>
            <p:cNvSpPr txBox="1">
              <a:spLocks noChangeArrowheads="1"/>
            </p:cNvSpPr>
            <p:nvPr/>
          </p:nvSpPr>
          <p:spPr bwMode="auto">
            <a:xfrm>
              <a:off x="1071" y="2367"/>
              <a:ext cx="38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n</a:t>
              </a:r>
            </a:p>
          </p:txBody>
        </p:sp>
      </p:grpSp>
      <p:sp>
        <p:nvSpPr>
          <p:cNvPr id="36870" name="Text Box 39"/>
          <p:cNvSpPr txBox="1">
            <a:spLocks noChangeArrowheads="1"/>
          </p:cNvSpPr>
          <p:nvPr/>
        </p:nvSpPr>
        <p:spPr bwMode="auto">
          <a:xfrm>
            <a:off x="2771776" y="56646"/>
            <a:ext cx="350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0≤i ≤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last+1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3195638" y="4865215"/>
            <a:ext cx="137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4872039" y="3360266"/>
            <a:ext cx="5813425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所以，插入操作：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）若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i&lt;0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或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i&gt;n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，则非法，返回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）表满时（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last&gt;=maxSize-1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）不能插入。</a:t>
            </a:r>
          </a:p>
        </p:txBody>
      </p:sp>
      <p:sp>
        <p:nvSpPr>
          <p:cNvPr id="36873" name="矩形 38"/>
          <p:cNvSpPr>
            <a:spLocks noChangeArrowheads="1"/>
          </p:cNvSpPr>
          <p:nvPr/>
        </p:nvSpPr>
        <p:spPr bwMode="auto">
          <a:xfrm>
            <a:off x="4956176" y="1736254"/>
            <a:ext cx="5724525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=0，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表中元素全部后移（特别慢）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=last+1，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无需移动（特别快）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8" name="矩形 40"/>
          <p:cNvSpPr>
            <a:spLocks noChangeArrowheads="1"/>
          </p:cNvSpPr>
          <p:nvPr/>
        </p:nvSpPr>
        <p:spPr bwMode="auto">
          <a:xfrm>
            <a:off x="724601" y="884778"/>
            <a:ext cx="19960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=size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时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33333E-6 L 0.00295 0.041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8" grpId="0"/>
      <p:bldP spid="2765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3333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表项的插入算法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47701" y="1052736"/>
            <a:ext cx="10515600" cy="519318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T&gt;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SeqList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&lt;T&gt;::Insert 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, T&amp; x)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//</a:t>
            </a:r>
            <a:r>
              <a:rPr lang="zh-CN" altLang="en-US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将新元素</a:t>
            </a:r>
            <a:r>
              <a:rPr lang="en-US" altLang="zh-CN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x</a:t>
            </a:r>
            <a:r>
              <a:rPr lang="zh-CN" altLang="en-US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插入到表中第</a:t>
            </a:r>
            <a:r>
              <a:rPr lang="en-US" altLang="zh-CN" sz="2400" dirty="0" err="1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i</a:t>
            </a:r>
            <a:r>
              <a:rPr lang="en-US" altLang="zh-CN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(0≤i≤last+1) </a:t>
            </a:r>
            <a:r>
              <a:rPr lang="zh-CN" altLang="en-US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个表项之后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if (last == maxSize-1) return false;        </a:t>
            </a:r>
            <a:r>
              <a:rPr lang="en-US" altLang="zh-CN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//</a:t>
            </a:r>
            <a:r>
              <a:rPr lang="zh-CN" altLang="en-US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表满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zh-CN" altLang="en-US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&lt; 0 ||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&gt; last+1) return false;	  </a:t>
            </a:r>
            <a:r>
              <a:rPr lang="en-US" altLang="zh-CN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//</a:t>
            </a:r>
            <a:r>
              <a:rPr lang="zh-CN" altLang="en-US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参数</a:t>
            </a:r>
            <a:r>
              <a:rPr lang="en-US" altLang="zh-CN" sz="2400" dirty="0" err="1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i</a:t>
            </a:r>
            <a:r>
              <a:rPr lang="zh-CN" altLang="en-US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不合理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zh-CN" altLang="en-US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for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j = last; j &gt;=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; j</a:t>
            </a:r>
            <a:r>
              <a:rPr lang="en-US" altLang="zh-CN" sz="2800" dirty="0">
                <a:latin typeface="Courier New" panose="02070309020205020404" pitchFamily="49" charset="0"/>
                <a:ea typeface="隶书" panose="02010509060101010101" pitchFamily="49" charset="-122"/>
              </a:rPr>
              <a:t>--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             </a:t>
            </a:r>
            <a:r>
              <a:rPr lang="en-US" altLang="zh-CN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//</a:t>
            </a:r>
            <a:r>
              <a:rPr lang="zh-CN" altLang="en-US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依次后移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data[j+1] = data[j];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data[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] = x;	      </a:t>
            </a:r>
            <a:r>
              <a:rPr lang="en-US" altLang="zh-CN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//</a:t>
            </a:r>
            <a:r>
              <a:rPr lang="zh-CN" altLang="en-US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插入</a:t>
            </a:r>
            <a:r>
              <a:rPr lang="en-US" altLang="zh-CN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zh-CN" altLang="en-US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第 </a:t>
            </a:r>
            <a:r>
              <a:rPr lang="en-US" altLang="zh-CN" sz="2400" dirty="0" err="1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i</a:t>
            </a:r>
            <a:r>
              <a:rPr lang="en-US" altLang="zh-CN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表项在</a:t>
            </a:r>
            <a:r>
              <a:rPr lang="en-US" altLang="zh-CN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data[i-1]</a:t>
            </a:r>
            <a:r>
              <a:rPr lang="zh-CN" altLang="en-US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处</a:t>
            </a:r>
            <a:r>
              <a:rPr lang="en-US" altLang="zh-CN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last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++;  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return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true;		</a:t>
            </a:r>
            <a:r>
              <a:rPr lang="en-US" altLang="zh-CN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          //</a:t>
            </a:r>
            <a:r>
              <a:rPr lang="zh-CN" altLang="en-US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插入成功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8453439" y="454025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7893" name="Oval 7"/>
          <p:cNvSpPr>
            <a:spLocks noChangeArrowheads="1"/>
          </p:cNvSpPr>
          <p:nvPr/>
        </p:nvSpPr>
        <p:spPr bwMode="auto">
          <a:xfrm>
            <a:off x="9450389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7894" name="Oval 8"/>
          <p:cNvSpPr>
            <a:spLocks noChangeArrowheads="1"/>
          </p:cNvSpPr>
          <p:nvPr/>
        </p:nvSpPr>
        <p:spPr bwMode="auto">
          <a:xfrm>
            <a:off x="9985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7974014" y="454025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7896" name="Oval 8"/>
          <p:cNvSpPr>
            <a:spLocks noChangeArrowheads="1"/>
          </p:cNvSpPr>
          <p:nvPr/>
        </p:nvSpPr>
        <p:spPr bwMode="auto">
          <a:xfrm>
            <a:off x="8970964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6816726" y="14289"/>
            <a:ext cx="5183930" cy="1489075"/>
          </a:xfrm>
          <a:prstGeom prst="wedgeRectCallout">
            <a:avLst>
              <a:gd name="adj1" fmla="val -38575"/>
              <a:gd name="adj2" fmla="val 710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/>
              <a:t>作业</a:t>
            </a:r>
            <a:r>
              <a:rPr lang="en-US" altLang="zh-CN" sz="1800" dirty="0"/>
              <a:t>1</a:t>
            </a:r>
            <a:r>
              <a:rPr lang="zh-CN" altLang="en-US" sz="1800" dirty="0"/>
              <a:t>：顺序表已满时也能进行</a:t>
            </a:r>
            <a:r>
              <a:rPr lang="zh-CN" altLang="en-US" sz="1800" dirty="0" smtClean="0"/>
              <a:t>插入（改造现有</a:t>
            </a:r>
            <a:r>
              <a:rPr lang="en-US" altLang="zh-CN" sz="1800" dirty="0" smtClean="0"/>
              <a:t>Insert</a:t>
            </a:r>
            <a:r>
              <a:rPr lang="zh-CN" altLang="en-US" sz="1800" dirty="0" smtClean="0"/>
              <a:t>函数，不要重新写一个新的函数）</a:t>
            </a: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r>
              <a:rPr lang="en-US" altLang="zh-CN" sz="1800" dirty="0"/>
              <a:t>Tips</a:t>
            </a:r>
            <a:r>
              <a:rPr lang="zh-CN" altLang="en-US" sz="1800" dirty="0"/>
              <a:t>：重新申请一片更大的存储空间，将原始数组中的数据复制到新申请到的数组中并进行插入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264" y="93663"/>
            <a:ext cx="11588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爆炸形 1 10"/>
          <p:cNvSpPr>
            <a:spLocks noChangeArrowheads="1"/>
          </p:cNvSpPr>
          <p:nvPr/>
        </p:nvSpPr>
        <p:spPr bwMode="auto">
          <a:xfrm>
            <a:off x="8740776" y="4448176"/>
            <a:ext cx="2422525" cy="1728787"/>
          </a:xfrm>
          <a:prstGeom prst="irregularSeal1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B050"/>
                </a:solidFill>
                <a:ea typeface="黑体" panose="02010609060101010101" pitchFamily="49" charset="-122"/>
              </a:rPr>
              <a:t>课堂作业：</a:t>
            </a:r>
            <a:endParaRPr lang="en-US" altLang="zh-CN" sz="2000" dirty="0">
              <a:solidFill>
                <a:srgbClr val="00B050"/>
              </a:solidFill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B050"/>
                </a:solidFill>
                <a:ea typeface="黑体" panose="02010609060101010101" pitchFamily="49" charset="-122"/>
              </a:rPr>
              <a:t>如何实现后插</a:t>
            </a:r>
            <a:r>
              <a:rPr lang="en-US" altLang="zh-CN" sz="2000" dirty="0">
                <a:solidFill>
                  <a:srgbClr val="00B050"/>
                </a:solidFill>
                <a:ea typeface="黑体" panose="02010609060101010101" pitchFamily="49" charset="-122"/>
              </a:rPr>
              <a:t>?</a:t>
            </a:r>
            <a:endParaRPr lang="zh-CN" altLang="en-US" sz="2000" dirty="0">
              <a:solidFill>
                <a:srgbClr val="00B05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插入算法的性能分析</a:t>
            </a:r>
          </a:p>
        </p:txBody>
      </p:sp>
      <p:sp>
        <p:nvSpPr>
          <p:cNvPr id="2" name="文本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将新表项插入到第</a:t>
            </a:r>
            <a:r>
              <a:rPr lang="en-US" altLang="zh-CN" sz="2400" dirty="0" err="1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i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个表项之后时，必须从后面循环，逐个向后移动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n-</a:t>
            </a:r>
            <a:r>
              <a:rPr lang="en-US" altLang="zh-CN" sz="2400" dirty="0" err="1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i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个表项。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最好情况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：在第</a:t>
            </a:r>
            <a:r>
              <a:rPr lang="en-US" altLang="zh-CN" sz="2400" dirty="0" err="1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n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个表项后面插入新表项，移动次数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0</a:t>
            </a:r>
          </a:p>
          <a:p>
            <a:pPr>
              <a:defRPr/>
            </a:pPr>
            <a:r>
              <a:rPr lang="zh-CN" altLang="en-US" sz="24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最坏情况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：在第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0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个表项后面（即在第一个表项位置）插入，移动次数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n</a:t>
            </a:r>
          </a:p>
          <a:p>
            <a:pPr>
              <a:defRPr/>
            </a:pP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考虑所有插入位置（</a:t>
            </a:r>
            <a:r>
              <a:rPr lang="zh-CN" altLang="en-US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从</a:t>
            </a:r>
            <a:r>
              <a:rPr lang="en-US" altLang="zh-CN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0</a:t>
            </a:r>
            <a:r>
              <a:rPr lang="zh-CN" altLang="en-US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到</a:t>
            </a:r>
            <a:r>
              <a:rPr lang="en-US" altLang="zh-CN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n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）相等插入概率时，</a:t>
            </a:r>
            <a:r>
              <a:rPr lang="zh-CN" altLang="en-US" sz="24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平均移动次数</a:t>
            </a:r>
            <a:r>
              <a:rPr lang="en-US" altLang="zh-CN" sz="24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AMN(Average Moving Number)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为：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>
              <a:defRPr/>
            </a:pP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L="0" indent="0">
              <a:buNone/>
              <a:defRPr/>
            </a:pPr>
            <a:endParaRPr lang="zh-CN" altLang="en-US" sz="2400" dirty="0"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</p:txBody>
      </p:sp>
      <p:graphicFrame>
        <p:nvGraphicFramePr>
          <p:cNvPr id="38915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996994"/>
              </p:ext>
            </p:extLst>
          </p:nvPr>
        </p:nvGraphicFramePr>
        <p:xfrm>
          <a:off x="2783632" y="3489541"/>
          <a:ext cx="4962525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2" name="Equation" r:id="rId3" imgW="2743200" imgH="838200" progId="Equation.DSMT4">
                  <p:embed/>
                </p:oleObj>
              </mc:Choice>
              <mc:Fallback>
                <p:oleObj name="Equation" r:id="rId3" imgW="2743200" imgH="838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32" y="3489541"/>
                        <a:ext cx="4962525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7177089" y="5229200"/>
            <a:ext cx="30956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插入的时间复杂度</a:t>
            </a:r>
            <a:r>
              <a:rPr lang="en-US" altLang="zh-CN" sz="2800" dirty="0">
                <a:solidFill>
                  <a:srgbClr val="0000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O(n)</a:t>
            </a:r>
            <a:endParaRPr lang="zh-CN" altLang="en-US" sz="2800" dirty="0">
              <a:solidFill>
                <a:srgbClr val="0000CC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ext Box 2"/>
          <p:cNvSpPr txBox="1">
            <a:spLocks noChangeArrowheads="1"/>
          </p:cNvSpPr>
          <p:nvPr/>
        </p:nvSpPr>
        <p:spPr bwMode="auto">
          <a:xfrm>
            <a:off x="2279651" y="1196976"/>
            <a:ext cx="7777163" cy="36814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u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 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练习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1 </a:t>
            </a:r>
          </a:p>
          <a:p>
            <a:pPr>
              <a:lnSpc>
                <a:spcPct val="120000"/>
              </a:lnSpc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        for(</a:t>
            </a:r>
            <a:r>
              <a:rPr lang="en-US" altLang="zh-CN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i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=1;i&lt;</a:t>
            </a:r>
            <a:r>
              <a:rPr lang="en-US" altLang="zh-CN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n;i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++)</a:t>
            </a:r>
          </a:p>
          <a:p>
            <a:pPr>
              <a:lnSpc>
                <a:spcPct val="120000"/>
              </a:lnSpc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        {</a:t>
            </a:r>
          </a:p>
          <a:p>
            <a:pPr>
              <a:lnSpc>
                <a:spcPct val="120000"/>
              </a:lnSpc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              y=y+1;    </a:t>
            </a:r>
          </a:p>
          <a:p>
            <a:pPr>
              <a:lnSpc>
                <a:spcPct val="120000"/>
              </a:lnSpc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              for(j=0;j&lt;=2*</a:t>
            </a:r>
            <a:r>
              <a:rPr lang="en-US" altLang="zh-CN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n;j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++)</a:t>
            </a:r>
          </a:p>
          <a:p>
            <a:pPr>
              <a:lnSpc>
                <a:spcPct val="120000"/>
              </a:lnSpc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                   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x++;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             </a:t>
            </a:r>
          </a:p>
          <a:p>
            <a:pPr>
              <a:lnSpc>
                <a:spcPct val="120000"/>
              </a:lnSpc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	}</a:t>
            </a:r>
          </a:p>
        </p:txBody>
      </p:sp>
      <p:sp>
        <p:nvSpPr>
          <p:cNvPr id="214019" name="Text Box 3"/>
          <p:cNvSpPr txBox="1">
            <a:spLocks noChangeArrowheads="1"/>
          </p:cNvSpPr>
          <p:nvPr/>
        </p:nvSpPr>
        <p:spPr bwMode="auto">
          <a:xfrm>
            <a:off x="1992313" y="5013325"/>
            <a:ext cx="7848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tx1"/>
              </a:buCl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解：语句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x++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的执行次数是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：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(n-1)(2n+1)=2n</a:t>
            </a:r>
            <a:r>
              <a:rPr lang="en-US" altLang="zh-CN" sz="2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-n-1</a:t>
            </a:r>
          </a:p>
        </p:txBody>
      </p:sp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2713038" y="5661025"/>
            <a:ext cx="72707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tx1"/>
              </a:buCl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该程序段的渐进时间复杂度为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：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T(n)=O(n</a:t>
            </a:r>
            <a:r>
              <a:rPr lang="en-US" altLang="zh-CN" sz="28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/>
      <p:bldP spid="2140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3276600" y="1571848"/>
            <a:ext cx="62484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3286126" y="1602012"/>
            <a:ext cx="61626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25   34   57  50  16    48   09  63   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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3886200" y="1571848"/>
            <a:ext cx="0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4495800" y="1571848"/>
            <a:ext cx="0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6324600" y="1571848"/>
            <a:ext cx="0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>
            <a:off x="6934200" y="1571848"/>
            <a:ext cx="0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>
            <a:off x="7543800" y="1571848"/>
            <a:ext cx="0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>
            <a:off x="8153400" y="1571848"/>
            <a:ext cx="0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3384551" y="1052737"/>
            <a:ext cx="45831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0    1     2    3     4     5     6     7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2422525" y="1571849"/>
            <a:ext cx="863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>
            <a:off x="5715000" y="1571848"/>
            <a:ext cx="0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>
            <a:off x="5105400" y="1571848"/>
            <a:ext cx="0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5715000" y="1571848"/>
            <a:ext cx="609600" cy="609600"/>
          </a:xfrm>
          <a:prstGeom prst="rect">
            <a:avLst/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zh-CN" sz="2800">
              <a:solidFill>
                <a:srgbClr val="333399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5715001" y="1602012"/>
            <a:ext cx="5445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71" name="Line 19"/>
          <p:cNvSpPr>
            <a:spLocks noChangeShapeType="1"/>
          </p:cNvSpPr>
          <p:nvPr/>
        </p:nvSpPr>
        <p:spPr bwMode="auto">
          <a:xfrm flipV="1">
            <a:off x="6019800" y="2257648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72" name="Text Box 20"/>
          <p:cNvSpPr txBox="1">
            <a:spLocks noChangeArrowheads="1"/>
          </p:cNvSpPr>
          <p:nvPr/>
        </p:nvSpPr>
        <p:spPr bwMode="auto">
          <a:xfrm>
            <a:off x="4648200" y="2257649"/>
            <a:ext cx="1174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删除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74773" name="Rectangle 21"/>
          <p:cNvSpPr>
            <a:spLocks noChangeArrowheads="1"/>
          </p:cNvSpPr>
          <p:nvPr/>
        </p:nvSpPr>
        <p:spPr bwMode="auto">
          <a:xfrm>
            <a:off x="3292475" y="3248248"/>
            <a:ext cx="62484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74" name="Text Box 22"/>
          <p:cNvSpPr txBox="1">
            <a:spLocks noChangeArrowheads="1"/>
          </p:cNvSpPr>
          <p:nvPr/>
        </p:nvSpPr>
        <p:spPr bwMode="auto">
          <a:xfrm>
            <a:off x="3302001" y="3278412"/>
            <a:ext cx="61626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25   34   57  50   48   09  63         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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>
            <a:off x="3902075" y="3248248"/>
            <a:ext cx="0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>
            <a:off x="4511675" y="3248248"/>
            <a:ext cx="0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77" name="Line 25"/>
          <p:cNvSpPr>
            <a:spLocks noChangeShapeType="1"/>
          </p:cNvSpPr>
          <p:nvPr/>
        </p:nvSpPr>
        <p:spPr bwMode="auto">
          <a:xfrm>
            <a:off x="6950075" y="3248248"/>
            <a:ext cx="0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78" name="Line 26"/>
          <p:cNvSpPr>
            <a:spLocks noChangeShapeType="1"/>
          </p:cNvSpPr>
          <p:nvPr/>
        </p:nvSpPr>
        <p:spPr bwMode="auto">
          <a:xfrm>
            <a:off x="7559675" y="3248248"/>
            <a:ext cx="0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79" name="Line 27"/>
          <p:cNvSpPr>
            <a:spLocks noChangeShapeType="1"/>
          </p:cNvSpPr>
          <p:nvPr/>
        </p:nvSpPr>
        <p:spPr bwMode="auto">
          <a:xfrm>
            <a:off x="8169275" y="3248248"/>
            <a:ext cx="0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80" name="Text Box 28"/>
          <p:cNvSpPr txBox="1">
            <a:spLocks noChangeArrowheads="1"/>
          </p:cNvSpPr>
          <p:nvPr/>
        </p:nvSpPr>
        <p:spPr bwMode="auto">
          <a:xfrm>
            <a:off x="3400426" y="2729137"/>
            <a:ext cx="45831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0    1     2    3     4     5     6     7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81" name="Text Box 29"/>
          <p:cNvSpPr txBox="1">
            <a:spLocks noChangeArrowheads="1"/>
          </p:cNvSpPr>
          <p:nvPr/>
        </p:nvSpPr>
        <p:spPr bwMode="auto">
          <a:xfrm>
            <a:off x="2438400" y="3248249"/>
            <a:ext cx="863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74782" name="Line 30"/>
          <p:cNvSpPr>
            <a:spLocks noChangeShapeType="1"/>
          </p:cNvSpPr>
          <p:nvPr/>
        </p:nvSpPr>
        <p:spPr bwMode="auto">
          <a:xfrm>
            <a:off x="5121275" y="3248248"/>
            <a:ext cx="0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83" name="Line 31"/>
          <p:cNvSpPr>
            <a:spLocks noChangeShapeType="1"/>
          </p:cNvSpPr>
          <p:nvPr/>
        </p:nvSpPr>
        <p:spPr bwMode="auto">
          <a:xfrm>
            <a:off x="5715000" y="3248248"/>
            <a:ext cx="0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84" name="Line 32"/>
          <p:cNvSpPr>
            <a:spLocks noChangeShapeType="1"/>
          </p:cNvSpPr>
          <p:nvPr/>
        </p:nvSpPr>
        <p:spPr bwMode="auto">
          <a:xfrm>
            <a:off x="6400800" y="3248248"/>
            <a:ext cx="0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85" name="Line 33"/>
          <p:cNvSpPr>
            <a:spLocks noChangeShapeType="1"/>
          </p:cNvSpPr>
          <p:nvPr/>
        </p:nvSpPr>
        <p:spPr bwMode="auto">
          <a:xfrm flipH="1">
            <a:off x="6096000" y="2257648"/>
            <a:ext cx="457200" cy="685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86" name="Line 34"/>
          <p:cNvSpPr>
            <a:spLocks noChangeShapeType="1"/>
          </p:cNvSpPr>
          <p:nvPr/>
        </p:nvSpPr>
        <p:spPr bwMode="auto">
          <a:xfrm flipH="1">
            <a:off x="6705600" y="2257648"/>
            <a:ext cx="457200" cy="685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87" name="Line 35"/>
          <p:cNvSpPr>
            <a:spLocks noChangeShapeType="1"/>
          </p:cNvSpPr>
          <p:nvPr/>
        </p:nvSpPr>
        <p:spPr bwMode="auto">
          <a:xfrm flipH="1">
            <a:off x="7315200" y="2257648"/>
            <a:ext cx="457200" cy="685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9975" name="文本框 40"/>
          <p:cNvSpPr txBox="1">
            <a:spLocks noChangeArrowheads="1"/>
          </p:cNvSpPr>
          <p:nvPr/>
        </p:nvSpPr>
        <p:spPr bwMode="auto">
          <a:xfrm>
            <a:off x="2464527" y="4149081"/>
            <a:ext cx="8456009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在顺序表中删除第</a:t>
            </a:r>
            <a:r>
              <a:rPr lang="en-US" altLang="zh-CN" sz="20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个表项，实际上是删除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data[i-1]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元素，需要把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data[</a:t>
            </a:r>
            <a:r>
              <a:rPr lang="en-US" altLang="zh-CN" sz="20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]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到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data[last]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批量元素前移。</a:t>
            </a: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u="sng" dirty="0">
                <a:latin typeface="华文宋体" panose="02010600040101010101" pitchFamily="2" charset="-122"/>
                <a:ea typeface="华文宋体" panose="02010600040101010101" pitchFamily="2" charset="-122"/>
              </a:rPr>
              <a:t>可删除位置：</a:t>
            </a:r>
            <a:r>
              <a:rPr lang="en-US" altLang="zh-CN" sz="2000" u="sng" dirty="0">
                <a:latin typeface="华文宋体" panose="02010600040101010101" pitchFamily="2" charset="-122"/>
                <a:ea typeface="华文宋体" panose="02010600040101010101" pitchFamily="2" charset="-122"/>
              </a:rPr>
              <a:t>0≤i ≤last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  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所以，删除操作：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 （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）若 </a:t>
            </a:r>
            <a:r>
              <a:rPr lang="en-US" altLang="zh-CN" sz="20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&lt;0 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或 </a:t>
            </a:r>
            <a:r>
              <a:rPr lang="en-US" altLang="zh-CN" sz="20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&gt;last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，则 非法，返回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0 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 （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）若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last == -1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，表空，不能删除，返回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0</a:t>
            </a: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顺序表中表项的删除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919288" y="1052513"/>
            <a:ext cx="8497192" cy="52006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template &lt;class T&gt;</a:t>
            </a:r>
          </a:p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bool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SeqList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&lt;T&gt; :: Remove ( </a:t>
            </a:r>
            <a:r>
              <a:rPr lang="en-US" altLang="zh-CN" sz="2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T&amp; x ) {</a:t>
            </a:r>
          </a:p>
          <a:p>
            <a:pPr>
              <a:defRPr/>
            </a:pP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在顺序表中删除第</a:t>
            </a:r>
            <a:r>
              <a:rPr lang="en-US" altLang="zh-CN" sz="2400" dirty="0" err="1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(1</a:t>
            </a:r>
            <a:r>
              <a:rPr lang="en-US" altLang="zh-CN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≤</a:t>
            </a:r>
            <a:r>
              <a:rPr lang="en-US" altLang="zh-CN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≤</a:t>
            </a:r>
            <a:r>
              <a:rPr lang="en-US" altLang="zh-CN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last+1)</a:t>
            </a:r>
            <a:r>
              <a:rPr lang="zh-CN" altLang="en-US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个表项，通过引用型</a:t>
            </a:r>
            <a:endParaRPr lang="en-US" altLang="zh-CN" sz="2400" dirty="0">
              <a:solidFill>
                <a:srgbClr val="0000FF"/>
              </a:solidFill>
              <a:latin typeface="华文宋体" panose="02010600040101010101" pitchFamily="2" charset="-122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 //</a:t>
            </a:r>
            <a:r>
              <a:rPr lang="zh-CN" altLang="en-US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参数</a:t>
            </a:r>
            <a:r>
              <a:rPr lang="en-US" altLang="zh-CN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返回删除的元素值，</a:t>
            </a:r>
            <a:r>
              <a:rPr lang="en-US" altLang="zh-CN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PS</a:t>
            </a:r>
            <a:r>
              <a:rPr lang="zh-CN" altLang="en-US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表项序号和表项位置差</a:t>
            </a:r>
            <a:r>
              <a:rPr lang="en-US" altLang="zh-CN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1</a:t>
            </a:r>
          </a:p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if ( last== -1) return false;   </a:t>
            </a:r>
            <a:r>
              <a:rPr lang="en-US" altLang="zh-CN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表空，不能删除</a:t>
            </a:r>
            <a:endParaRPr lang="en-US" altLang="zh-CN" sz="2400" dirty="0">
              <a:solidFill>
                <a:srgbClr val="0000FF"/>
              </a:solidFill>
              <a:latin typeface="华文宋体" panose="02010600040101010101" pitchFamily="2" charset="-122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if (</a:t>
            </a:r>
            <a:r>
              <a:rPr lang="en-US" altLang="zh-CN" sz="2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&lt;1 || </a:t>
            </a:r>
            <a:r>
              <a:rPr lang="en-US" altLang="zh-CN" sz="2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&gt;last+1) return false;  </a:t>
            </a:r>
            <a:r>
              <a:rPr lang="en-US" altLang="zh-CN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参数</a:t>
            </a:r>
            <a:r>
              <a:rPr lang="en-US" altLang="zh-CN" sz="2400" dirty="0" err="1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不合法</a:t>
            </a:r>
            <a:endParaRPr lang="en-US" altLang="zh-CN" sz="2400" dirty="0">
              <a:solidFill>
                <a:srgbClr val="0000FF"/>
              </a:solidFill>
              <a:latin typeface="华文宋体" panose="02010600040101010101" pitchFamily="2" charset="-122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lang="en-US" altLang="zh-CN" sz="2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x=data[i-1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];                       </a:t>
            </a:r>
            <a:r>
              <a:rPr lang="en-US" altLang="zh-CN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存被删元素的值</a:t>
            </a:r>
            <a:endParaRPr lang="en-US" altLang="zh-CN" sz="2400" dirty="0">
              <a:solidFill>
                <a:srgbClr val="0000FF"/>
              </a:solidFill>
              <a:latin typeface="华文宋体" panose="02010600040101010101" pitchFamily="2" charset="-122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lang="en-US" altLang="zh-CN" sz="2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for(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j=</a:t>
            </a:r>
            <a:r>
              <a:rPr lang="en-US" altLang="zh-CN" sz="2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i;j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&lt;=</a:t>
            </a:r>
            <a:r>
              <a:rPr lang="en-US" altLang="zh-CN" sz="2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last;j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++)</a:t>
            </a:r>
          </a:p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data[j-1]=data[j];      </a:t>
            </a:r>
            <a:r>
              <a:rPr lang="en-US" altLang="zh-CN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依次前移</a:t>
            </a:r>
            <a:endParaRPr lang="en-US" altLang="zh-CN" sz="2400" dirty="0">
              <a:solidFill>
                <a:srgbClr val="0000FF"/>
              </a:solidFill>
              <a:latin typeface="华文宋体" panose="02010600040101010101" pitchFamily="2" charset="-122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lang="en-US" altLang="zh-CN" sz="2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last-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-;                                  </a:t>
            </a:r>
            <a:r>
              <a:rPr lang="en-US" altLang="zh-CN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最后位置减</a:t>
            </a:r>
            <a:r>
              <a:rPr lang="en-US" altLang="zh-CN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1</a:t>
            </a:r>
          </a:p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lang="en-US" altLang="zh-CN" sz="2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return 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true;</a:t>
            </a:r>
            <a:r>
              <a:rPr lang="en-US" altLang="zh-CN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                       //</a:t>
            </a:r>
            <a:r>
              <a:rPr lang="zh-CN" altLang="en-US" sz="24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删除成功</a:t>
            </a:r>
            <a:endParaRPr lang="en-US" altLang="zh-CN" sz="2400" dirty="0">
              <a:solidFill>
                <a:srgbClr val="0000FF"/>
              </a:solidFill>
              <a:latin typeface="华文宋体" panose="02010600040101010101" pitchFamily="2" charset="-122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1987" name="Oval 4"/>
          <p:cNvSpPr>
            <a:spLocks noChangeArrowheads="1"/>
          </p:cNvSpPr>
          <p:nvPr/>
        </p:nvSpPr>
        <p:spPr bwMode="auto">
          <a:xfrm>
            <a:off x="8453439" y="454025"/>
            <a:ext cx="287337" cy="287338"/>
          </a:xfrm>
          <a:prstGeom prst="ellips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41988" name="Oval 7"/>
          <p:cNvSpPr>
            <a:spLocks noChangeArrowheads="1"/>
          </p:cNvSpPr>
          <p:nvPr/>
        </p:nvSpPr>
        <p:spPr bwMode="auto">
          <a:xfrm>
            <a:off x="9450389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41989" name="Oval 8"/>
          <p:cNvSpPr>
            <a:spLocks noChangeArrowheads="1"/>
          </p:cNvSpPr>
          <p:nvPr/>
        </p:nvSpPr>
        <p:spPr bwMode="auto">
          <a:xfrm>
            <a:off x="9985375" y="469900"/>
            <a:ext cx="287338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41990" name="Oval 7"/>
          <p:cNvSpPr>
            <a:spLocks noChangeArrowheads="1"/>
          </p:cNvSpPr>
          <p:nvPr/>
        </p:nvSpPr>
        <p:spPr bwMode="auto">
          <a:xfrm>
            <a:off x="7974014" y="454025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41991" name="Oval 8"/>
          <p:cNvSpPr>
            <a:spLocks noChangeArrowheads="1"/>
          </p:cNvSpPr>
          <p:nvPr/>
        </p:nvSpPr>
        <p:spPr bwMode="auto">
          <a:xfrm>
            <a:off x="8970964" y="469900"/>
            <a:ext cx="287337" cy="287338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8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-217349" y="1944958"/>
            <a:ext cx="8229600" cy="7937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>
              <a:defRPr/>
            </a:pPr>
            <a:endParaRPr kumimoji="0" lang="zh-CN" altLang="en-US" sz="3600" dirty="0">
              <a:solidFill>
                <a:srgbClr val="333399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6816726" y="14289"/>
            <a:ext cx="4823890" cy="968374"/>
          </a:xfrm>
          <a:prstGeom prst="wedgeRectCallout">
            <a:avLst>
              <a:gd name="adj1" fmla="val -39967"/>
              <a:gd name="adj2" fmla="val 883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/>
              <a:t>作业</a:t>
            </a:r>
            <a:r>
              <a:rPr lang="en-US" altLang="zh-CN" sz="1800" dirty="0"/>
              <a:t>2</a:t>
            </a:r>
            <a:r>
              <a:rPr lang="zh-CN" altLang="en-US" sz="1800" dirty="0"/>
              <a:t>：顺序表中删除元素值等于</a:t>
            </a:r>
            <a:r>
              <a:rPr lang="en-US" altLang="zh-CN" sz="1800" dirty="0"/>
              <a:t>x</a:t>
            </a:r>
            <a:r>
              <a:rPr lang="zh-CN" altLang="en-US" sz="1800" dirty="0"/>
              <a:t>的所有节点，并分析算法复杂度。注意可能存在多个</a:t>
            </a:r>
            <a:r>
              <a:rPr lang="en-US" altLang="zh-CN" sz="1800" dirty="0"/>
              <a:t>x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008" y="0"/>
            <a:ext cx="11588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表项的删除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删除算法的性能分析</a:t>
            </a:r>
          </a:p>
        </p:txBody>
      </p:sp>
      <p:sp>
        <p:nvSpPr>
          <p:cNvPr id="2" name="文本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删除第</a:t>
            </a:r>
            <a:r>
              <a:rPr lang="en-US" altLang="zh-CN" sz="2400" dirty="0" err="1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i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个表项时，必须循环，逐个向前移动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n-</a:t>
            </a:r>
            <a:r>
              <a:rPr lang="en-US" altLang="zh-CN" sz="2400" dirty="0" err="1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i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个表项。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最好情况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：删除第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n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个表项，移动次数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0</a:t>
            </a:r>
          </a:p>
          <a:p>
            <a:pPr>
              <a:defRPr/>
            </a:pPr>
            <a:r>
              <a:rPr lang="zh-CN" altLang="en-US" sz="24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最坏情况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：删除第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1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个表项位置，移动次数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n-1</a:t>
            </a:r>
          </a:p>
          <a:p>
            <a:pPr>
              <a:defRPr/>
            </a:pP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考虑所有删除位置（</a:t>
            </a:r>
            <a:r>
              <a:rPr lang="zh-CN" altLang="en-US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从</a:t>
            </a:r>
            <a:r>
              <a:rPr lang="en-US" altLang="zh-CN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1</a:t>
            </a:r>
            <a:r>
              <a:rPr lang="zh-CN" altLang="en-US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到</a:t>
            </a:r>
            <a:r>
              <a:rPr lang="en-US" altLang="zh-CN" sz="2400" dirty="0">
                <a:solidFill>
                  <a:srgbClr val="0033CC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n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）相等删除概率时，</a:t>
            </a:r>
            <a:r>
              <a:rPr lang="zh-CN" altLang="en-US" sz="24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平均移动次数</a:t>
            </a:r>
            <a:r>
              <a:rPr lang="en-US" altLang="zh-CN" sz="24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AMN(Average Moving Number)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为：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  <a:p>
            <a:pPr marL="0" indent="0">
              <a:buNone/>
              <a:defRPr/>
            </a:pPr>
            <a:endParaRPr lang="zh-CN" altLang="en-US" sz="2400" dirty="0">
              <a:cs typeface="+mn-cs"/>
            </a:endParaRPr>
          </a:p>
        </p:txBody>
      </p:sp>
      <p:graphicFrame>
        <p:nvGraphicFramePr>
          <p:cNvPr id="43011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267170"/>
              </p:ext>
            </p:extLst>
          </p:nvPr>
        </p:nvGraphicFramePr>
        <p:xfrm>
          <a:off x="2842422" y="3580370"/>
          <a:ext cx="4779962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8" name="Equation" r:id="rId3" imgW="2641600" imgH="838200" progId="Equation.DSMT4">
                  <p:embed/>
                </p:oleObj>
              </mc:Choice>
              <mc:Fallback>
                <p:oleObj name="Equation" r:id="rId3" imgW="2641600" imgH="838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2422" y="3580370"/>
                        <a:ext cx="4779962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816080" y="4797152"/>
            <a:ext cx="30956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删除时间复杂度</a:t>
            </a:r>
            <a:r>
              <a:rPr lang="en-US" altLang="zh-CN" sz="2800" dirty="0">
                <a:solidFill>
                  <a:srgbClr val="0000CC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O(n)</a:t>
            </a:r>
            <a:endParaRPr lang="zh-CN" altLang="en-US" sz="2800" dirty="0">
              <a:solidFill>
                <a:srgbClr val="0000CC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487488" y="1268760"/>
            <a:ext cx="9419281" cy="44935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Union ( </a:t>
            </a:r>
            <a:r>
              <a:rPr lang="en-US" altLang="zh-CN" sz="2600" dirty="0" err="1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SeqList</a:t>
            </a:r>
            <a:r>
              <a:rPr lang="en-US" altLang="zh-CN" sz="2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600" dirty="0" err="1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&gt;&amp; LA</a:t>
            </a:r>
            <a:r>
              <a:rPr lang="en-US" altLang="zh-CN" sz="2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  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SeqList</a:t>
            </a:r>
            <a:r>
              <a:rPr lang="en-US" altLang="zh-CN" sz="2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&gt;&amp; LB 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合并顺序表</a:t>
            </a:r>
            <a:r>
              <a:rPr lang="en-US" altLang="zh-CN" sz="2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LA</a:t>
            </a:r>
            <a:r>
              <a:rPr lang="zh-CN" altLang="en-US" sz="2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LB</a:t>
            </a:r>
            <a:r>
              <a:rPr lang="zh-CN" altLang="en-US" sz="2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，结果存于</a:t>
            </a:r>
            <a:r>
              <a:rPr lang="en-US" altLang="zh-CN" sz="2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LA</a:t>
            </a:r>
            <a:r>
              <a:rPr lang="zh-CN" altLang="en-US" sz="2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，重复元素只留一个</a:t>
            </a:r>
            <a:endParaRPr lang="en-US" altLang="zh-CN" sz="26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600" dirty="0" err="1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n = </a:t>
            </a:r>
            <a:r>
              <a:rPr lang="en-US" altLang="zh-CN" sz="2600" dirty="0" err="1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LA.Length</a:t>
            </a:r>
            <a:r>
              <a:rPr lang="en-US" altLang="zh-CN" sz="2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( ), m= </a:t>
            </a:r>
            <a:r>
              <a:rPr lang="en-US" altLang="zh-CN" sz="2600" dirty="0" err="1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LB.Length</a:t>
            </a:r>
            <a:r>
              <a:rPr lang="en-US" altLang="zh-CN" sz="2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( ), </a:t>
            </a:r>
            <a:r>
              <a:rPr lang="en-US" altLang="zh-CN" sz="2600" dirty="0" err="1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 k, 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    for ( </a:t>
            </a:r>
            <a:r>
              <a:rPr lang="en-US" altLang="zh-CN" sz="2600" dirty="0" err="1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= 1; </a:t>
            </a:r>
            <a:r>
              <a:rPr lang="en-US" altLang="zh-CN" sz="2600" dirty="0" err="1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&lt;=m; </a:t>
            </a:r>
            <a:r>
              <a:rPr lang="en-US" altLang="zh-CN" sz="2600" dirty="0" err="1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++ 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LB.getData</a:t>
            </a:r>
            <a:r>
              <a:rPr lang="en-US" altLang="zh-CN" sz="2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i,x</a:t>
            </a:r>
            <a:r>
              <a:rPr lang="en-US" altLang="zh-CN" sz="2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);         	</a:t>
            </a:r>
            <a:r>
              <a:rPr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LB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中取一元素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k = </a:t>
            </a:r>
            <a:r>
              <a:rPr lang="en-US" altLang="zh-CN" sz="2600" dirty="0" err="1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LA.Search</a:t>
            </a:r>
            <a:r>
              <a:rPr lang="en-US" altLang="zh-CN" sz="2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(x);     	</a:t>
            </a:r>
            <a:r>
              <a:rPr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LA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中搜索它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if (k </a:t>
            </a:r>
            <a:r>
              <a:rPr lang="en-US" altLang="zh-CN" sz="2600" i="1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sz="2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0)	        </a:t>
            </a:r>
            <a:r>
              <a:rPr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若在</a:t>
            </a:r>
            <a:r>
              <a:rPr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LA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中未找到插入它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	   </a:t>
            </a:r>
            <a:r>
              <a:rPr lang="en-US" altLang="zh-CN" sz="2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{ </a:t>
            </a:r>
            <a:r>
              <a:rPr lang="en-US" altLang="zh-CN" sz="2600" dirty="0" err="1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LA.Insert</a:t>
            </a:r>
            <a:r>
              <a:rPr lang="en-US" altLang="zh-CN" sz="2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(n, x);  n++; }		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                                      </a:t>
            </a:r>
            <a:r>
              <a:rPr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插入到第</a:t>
            </a:r>
            <a:r>
              <a:rPr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个表项之后</a:t>
            </a:r>
            <a:endParaRPr lang="en-US" altLang="zh-CN" sz="2600" dirty="0">
              <a:solidFill>
                <a:schemeClr val="tx2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顺序表的</a:t>
            </a:r>
            <a:r>
              <a:rPr lang="zh-CN" altLang="en-US" dirty="0" smtClean="0"/>
              <a:t>应用 </a:t>
            </a:r>
            <a:r>
              <a:rPr lang="en-US" altLang="zh-CN" dirty="0" smtClean="0"/>
              <a:t>- </a:t>
            </a:r>
            <a:r>
              <a:rPr lang="zh-CN" altLang="en-US" sz="3600" dirty="0" smtClean="0"/>
              <a:t>集合</a:t>
            </a:r>
            <a:r>
              <a:rPr lang="zh-CN" altLang="en-US" sz="3600" dirty="0"/>
              <a:t>的“并”</a:t>
            </a:r>
            <a:r>
              <a:rPr lang="zh-CN" altLang="en-US" sz="3600" dirty="0" smtClean="0"/>
              <a:t>运算</a:t>
            </a:r>
            <a:endParaRPr lang="zh-CN" altLang="en-US" dirty="0"/>
          </a:p>
        </p:txBody>
      </p:sp>
      <p:pic>
        <p:nvPicPr>
          <p:cNvPr id="13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4899273"/>
            <a:ext cx="3264545" cy="1958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559496" y="1209676"/>
            <a:ext cx="9577064" cy="4595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8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Intersection ( </a:t>
            </a:r>
            <a:r>
              <a:rPr lang="en-US" altLang="zh-CN" sz="2800" dirty="0" err="1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SeqList</a:t>
            </a:r>
            <a:r>
              <a:rPr lang="en-US" altLang="zh-CN" sz="28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 &amp; LA</a:t>
            </a:r>
            <a:r>
              <a:rPr lang="en-US" altLang="zh-CN" sz="28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SeqList</a:t>
            </a:r>
            <a:r>
              <a:rPr lang="en-US" altLang="zh-CN" sz="28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 &amp; LB ) {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求顺序表</a:t>
            </a:r>
            <a:r>
              <a:rPr lang="en-US" altLang="zh-CN" sz="28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LA</a:t>
            </a:r>
            <a:r>
              <a:rPr lang="zh-CN" altLang="en-US" sz="28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LB</a:t>
            </a:r>
            <a:r>
              <a:rPr lang="zh-CN" altLang="en-US" sz="28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共有的元素，结果存于</a:t>
            </a:r>
            <a:r>
              <a:rPr lang="en-US" altLang="zh-CN" sz="28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LA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dirty="0" err="1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n = </a:t>
            </a:r>
            <a:r>
              <a:rPr lang="en-US" altLang="zh-CN" sz="2800" dirty="0" err="1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LA.Length</a:t>
            </a:r>
            <a:r>
              <a:rPr lang="en-US" altLang="zh-CN" sz="28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( ),m=</a:t>
            </a:r>
            <a:r>
              <a:rPr lang="en-US" altLang="zh-CN" sz="2800" dirty="0" err="1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LB.Length</a:t>
            </a:r>
            <a:r>
              <a:rPr lang="en-US" altLang="zh-CN" sz="28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(), </a:t>
            </a:r>
            <a:r>
              <a:rPr lang="en-US" altLang="zh-CN" sz="2800" dirty="0" err="1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=1,k,x;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    while ( </a:t>
            </a:r>
            <a:r>
              <a:rPr lang="en-US" altLang="zh-CN" sz="2800" dirty="0" err="1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&lt; =n ) {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800" dirty="0" err="1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LA.getData</a:t>
            </a:r>
            <a:r>
              <a:rPr lang="en-US" altLang="zh-CN" sz="28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i,x</a:t>
            </a:r>
            <a:r>
              <a:rPr lang="en-US" altLang="zh-CN" sz="28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);         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LA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中取一元素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8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k = </a:t>
            </a:r>
            <a:r>
              <a:rPr lang="en-US" altLang="zh-CN" sz="2800" dirty="0" err="1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LB.Search</a:t>
            </a:r>
            <a:r>
              <a:rPr lang="en-US" altLang="zh-CN" sz="28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(x);       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LB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中搜索它</a:t>
            </a:r>
            <a:r>
              <a:rPr lang="zh-CN" altLang="en-US" sz="28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if (k == 0) 		     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若在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LB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中未找到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8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{ </a:t>
            </a:r>
            <a:r>
              <a:rPr lang="en-US" altLang="zh-CN" sz="2800" dirty="0" err="1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LA.Remove</a:t>
            </a:r>
            <a:r>
              <a:rPr lang="en-US" altLang="zh-CN" sz="28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 x);  n--; } 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LA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中删除它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else </a:t>
            </a:r>
            <a:r>
              <a:rPr lang="en-US" altLang="zh-CN" sz="2800" dirty="0" err="1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++;                       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800" dirty="0">
              <a:solidFill>
                <a:srgbClr val="CC0000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顺序表的应用 </a:t>
            </a:r>
            <a:r>
              <a:rPr lang="en-US" altLang="zh-CN" dirty="0" smtClean="0"/>
              <a:t>- </a:t>
            </a:r>
            <a:r>
              <a:rPr lang="zh-CN" altLang="en-US" sz="3600" dirty="0" smtClean="0"/>
              <a:t>集合</a:t>
            </a:r>
            <a:r>
              <a:rPr lang="zh-CN" altLang="en-US" sz="3600" dirty="0"/>
              <a:t>的“交”</a:t>
            </a:r>
            <a:r>
              <a:rPr lang="zh-CN" altLang="en-US" sz="3600" dirty="0" smtClean="0"/>
              <a:t>运算</a:t>
            </a:r>
            <a:endParaRPr lang="zh-CN" altLang="en-US" sz="3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顺序表的</a:t>
            </a:r>
            <a:r>
              <a:rPr lang="zh-CN" altLang="en-US" sz="3600" dirty="0" smtClean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优</a:t>
            </a:r>
            <a:r>
              <a:rPr lang="zh-CN" altLang="en-US" sz="3600" dirty="0" smtClean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缺</a:t>
            </a:r>
            <a:r>
              <a:rPr lang="zh-CN" altLang="en-US" sz="3600" dirty="0" smtClean="0"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点</a:t>
            </a:r>
            <a:endParaRPr lang="zh-CN" altLang="zh-CN" sz="3600" dirty="0"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</a:rPr>
              <a:t>优点</a:t>
            </a:r>
            <a:r>
              <a:rPr lang="en-US" altLang="zh-CN" dirty="0" smtClean="0"/>
              <a:t>:</a:t>
            </a:r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楷体_GB2312" pitchFamily="49" charset="-122"/>
              </a:rPr>
              <a:t>(1)</a:t>
            </a:r>
            <a:r>
              <a:rPr lang="zh-CN" altLang="en-US" sz="2000" dirty="0"/>
              <a:t>可直接求出存储地址（随机存取结构），</a:t>
            </a:r>
            <a:r>
              <a:rPr lang="zh-CN" altLang="en-US" sz="2000" dirty="0" smtClean="0"/>
              <a:t>结构简单</a:t>
            </a:r>
            <a:r>
              <a:rPr lang="zh-CN" altLang="en-US" sz="2000" dirty="0"/>
              <a:t>，便于随机访问表中的任一元素。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楷体_GB2312" pitchFamily="49" charset="-122"/>
              </a:rPr>
              <a:t>(2)</a:t>
            </a:r>
            <a:r>
              <a:rPr lang="zh-CN" altLang="en-US" sz="2000" dirty="0"/>
              <a:t>存储密度高。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000" dirty="0"/>
              <a:t>     存储密度</a:t>
            </a:r>
            <a:r>
              <a:rPr lang="en-US" altLang="zh-CN" sz="2000" dirty="0">
                <a:latin typeface="Book Antiqua" panose="02040602050305030304" pitchFamily="18" charset="0"/>
              </a:rPr>
              <a:t>d</a:t>
            </a:r>
            <a:r>
              <a:rPr lang="zh-CN" altLang="en-US" sz="2000" dirty="0">
                <a:latin typeface="Book Antiqua" panose="02040602050305030304" pitchFamily="18" charset="0"/>
              </a:rPr>
              <a:t>的定</a:t>
            </a:r>
            <a:r>
              <a:rPr lang="zh-CN" altLang="en-US" sz="2000" dirty="0"/>
              <a:t>义为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>
              <a:lnSpc>
                <a:spcPct val="90000"/>
              </a:lnSpc>
              <a:buNone/>
            </a:pPr>
            <a:endParaRPr lang="en-US" altLang="zh-CN" sz="2000" dirty="0"/>
          </a:p>
          <a:p>
            <a:pPr>
              <a:lnSpc>
                <a:spcPct val="90000"/>
              </a:lnSpc>
              <a:buNone/>
            </a:pPr>
            <a:endParaRPr lang="en-US" altLang="zh-CN" sz="2000" dirty="0" smtClean="0"/>
          </a:p>
          <a:p>
            <a:pPr>
              <a:lnSpc>
                <a:spcPct val="90000"/>
              </a:lnSpc>
              <a:buNone/>
            </a:pPr>
            <a:endParaRPr lang="en-US" altLang="zh-CN" sz="2000" dirty="0"/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/>
              <a:t> 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/>
              <a:t> d</a:t>
            </a:r>
            <a:r>
              <a:rPr lang="zh-CN" altLang="en-US" sz="2000" dirty="0"/>
              <a:t>作为一个衡量指标，</a:t>
            </a:r>
            <a:r>
              <a:rPr lang="en-US" altLang="zh-CN" sz="2000" dirty="0"/>
              <a:t>d</a:t>
            </a:r>
            <a:r>
              <a:rPr lang="zh-CN" altLang="en-US" sz="2000" dirty="0"/>
              <a:t>越大，越节省</a:t>
            </a:r>
            <a:r>
              <a:rPr lang="zh-CN" altLang="en-US" sz="2000" dirty="0" smtClean="0"/>
              <a:t>内存空间。在</a:t>
            </a:r>
            <a:r>
              <a:rPr lang="zh-CN" altLang="en-US" sz="2000" dirty="0"/>
              <a:t>顺序存储结构中，所有的存储单元都用来存储数据元素</a:t>
            </a:r>
            <a:r>
              <a:rPr lang="zh-CN" altLang="en-US" sz="2000" dirty="0" smtClean="0"/>
              <a:t>的值</a:t>
            </a:r>
            <a:r>
              <a:rPr lang="zh-CN" altLang="en-US" sz="2000" dirty="0"/>
              <a:t>，</a:t>
            </a:r>
            <a:r>
              <a:rPr lang="en-US" altLang="zh-CN" sz="2000" dirty="0"/>
              <a:t>d=1</a:t>
            </a:r>
            <a:r>
              <a:rPr lang="zh-CN" altLang="en-US" sz="2000" dirty="0"/>
              <a:t>为最大。</a:t>
            </a:r>
          </a:p>
          <a:p>
            <a:pPr>
              <a:lnSpc>
                <a:spcPct val="90000"/>
              </a:lnSpc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缺点：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楷体_GB2312" pitchFamily="49" charset="-122"/>
              </a:rPr>
              <a:t>(1)</a:t>
            </a:r>
            <a:r>
              <a:rPr lang="zh-CN" altLang="en-US" sz="2000" dirty="0" smtClean="0"/>
              <a:t>不</a:t>
            </a:r>
            <a:r>
              <a:rPr lang="zh-CN" altLang="en-US" sz="2000" dirty="0"/>
              <a:t>便于插入和删除。（移动元素次数多，平均约需移动一半元素）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楷体_GB2312" pitchFamily="49" charset="-122"/>
              </a:rPr>
              <a:t>(2)</a:t>
            </a:r>
            <a:r>
              <a:rPr lang="zh-CN" altLang="en-US" sz="2000" dirty="0" smtClean="0"/>
              <a:t>不</a:t>
            </a:r>
            <a:r>
              <a:rPr lang="zh-CN" altLang="en-US" sz="2000" dirty="0"/>
              <a:t>便于扩充表的容量。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楷体_GB2312" pitchFamily="49" charset="-122"/>
              </a:rPr>
              <a:t>(3)</a:t>
            </a:r>
            <a:r>
              <a:rPr lang="zh-CN" altLang="en-US" sz="2000" dirty="0" smtClean="0"/>
              <a:t>不能</a:t>
            </a:r>
            <a:r>
              <a:rPr lang="zh-CN" altLang="en-US" sz="2000" dirty="0"/>
              <a:t>有效地利用内存空间。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000" u="sng" dirty="0"/>
              <a:t>    表现在两方面：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楷体_GB2312" pitchFamily="49" charset="-122"/>
              </a:rPr>
              <a:t>(1)</a:t>
            </a:r>
            <a:r>
              <a:rPr lang="zh-CN" altLang="en-US" sz="2000" dirty="0" smtClean="0"/>
              <a:t>一</a:t>
            </a:r>
            <a:r>
              <a:rPr lang="zh-CN" altLang="en-US" sz="2000" dirty="0"/>
              <a:t>是在给长度变化较大的线性表预先分配 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000" dirty="0"/>
              <a:t>    空间时，必须按最大空间分配。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楷体_GB2312" pitchFamily="49" charset="-122"/>
              </a:rPr>
              <a:t>(2)</a:t>
            </a:r>
            <a:r>
              <a:rPr lang="zh-CN" altLang="en-US" sz="2000" dirty="0" smtClean="0"/>
              <a:t>二</a:t>
            </a:r>
            <a:r>
              <a:rPr lang="zh-CN" altLang="en-US" sz="2000" dirty="0"/>
              <a:t>是“碎片”问题。</a:t>
            </a:r>
          </a:p>
          <a:p>
            <a:endParaRPr lang="zh-CN" altLang="en-US" sz="2000" dirty="0">
              <a:latin typeface="+mn-ea"/>
            </a:endParaRPr>
          </a:p>
        </p:txBody>
      </p:sp>
      <p:graphicFrame>
        <p:nvGraphicFramePr>
          <p:cNvPr id="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087705"/>
              </p:ext>
            </p:extLst>
          </p:nvPr>
        </p:nvGraphicFramePr>
        <p:xfrm>
          <a:off x="1199456" y="3670349"/>
          <a:ext cx="388937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2" name="Equation" r:id="rId4" imgW="1803400" imgH="355600" progId="Equation.DSMT4">
                  <p:embed/>
                </p:oleObj>
              </mc:Choice>
              <mc:Fallback>
                <p:oleObj name="Equation" r:id="rId4" imgW="1803400" imgH="355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456" y="3670349"/>
                        <a:ext cx="3889375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40"/>
          <p:cNvGrpSpPr>
            <a:grpSpLocks/>
          </p:cNvGrpSpPr>
          <p:nvPr/>
        </p:nvGrpSpPr>
        <p:grpSpPr bwMode="auto">
          <a:xfrm>
            <a:off x="6698368" y="4725144"/>
            <a:ext cx="4726211" cy="1962623"/>
            <a:chOff x="566" y="326"/>
            <a:chExt cx="4474" cy="2239"/>
          </a:xfrm>
        </p:grpSpPr>
        <p:sp>
          <p:nvSpPr>
            <p:cNvPr id="20" name="Line 2"/>
            <p:cNvSpPr>
              <a:spLocks noChangeShapeType="1"/>
            </p:cNvSpPr>
            <p:nvPr/>
          </p:nvSpPr>
          <p:spPr bwMode="auto">
            <a:xfrm>
              <a:off x="2496" y="1296"/>
              <a:ext cx="288" cy="57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1104" y="2160"/>
              <a:ext cx="3936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ea typeface="黑体" panose="02010609060101010101" pitchFamily="49" charset="-122"/>
              </a:endParaRPr>
            </a:p>
          </p:txBody>
        </p:sp>
        <p:sp>
          <p:nvSpPr>
            <p:cNvPr id="22" name="Line 4"/>
            <p:cNvSpPr>
              <a:spLocks noChangeShapeType="1"/>
            </p:cNvSpPr>
            <p:nvPr/>
          </p:nvSpPr>
          <p:spPr bwMode="auto">
            <a:xfrm flipV="1">
              <a:off x="2448" y="1248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1920" y="326"/>
              <a:ext cx="175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1104" y="816"/>
              <a:ext cx="3936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ea typeface="黑体" panose="02010609060101010101" pitchFamily="49" charset="-122"/>
              </a:endParaRPr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1104" y="835"/>
              <a:ext cx="3882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 dirty="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25   </a:t>
              </a:r>
              <a:r>
                <a:rPr lang="en-US" altLang="zh-CN" sz="1600" b="0" dirty="0" smtClean="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  34    </a:t>
              </a:r>
              <a:r>
                <a:rPr lang="en-US" altLang="zh-CN" sz="1600" b="0" dirty="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57 </a:t>
              </a:r>
              <a:r>
                <a:rPr lang="en-US" altLang="zh-CN" sz="1600" b="0" dirty="0" smtClean="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    </a:t>
              </a:r>
              <a:r>
                <a:rPr lang="en-US" altLang="zh-CN" sz="1600" b="0" dirty="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16 </a:t>
              </a:r>
              <a:r>
                <a:rPr lang="en-US" altLang="zh-CN" sz="1600" b="0" dirty="0" smtClean="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    48      09    </a:t>
              </a:r>
              <a:r>
                <a:rPr lang="en-US" altLang="zh-CN" sz="1600" b="0" dirty="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63          </a:t>
              </a:r>
              <a:r>
                <a:rPr lang="en-US" altLang="zh-CN" sz="1600" b="0" dirty="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  <a:sym typeface="Symbol" panose="05050102010706020507" pitchFamily="18" charset="2"/>
                </a:rPr>
                <a:t></a:t>
              </a:r>
              <a:endParaRPr lang="en-US" altLang="zh-CN" sz="1600" b="0" dirty="0">
                <a:latin typeface="Arial Narrow" panose="020B0606020202030204" pitchFamily="34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1488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1872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>
              <a:off x="2256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2640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30" name="Line 14"/>
            <p:cNvSpPr>
              <a:spLocks noChangeShapeType="1"/>
            </p:cNvSpPr>
            <p:nvPr/>
          </p:nvSpPr>
          <p:spPr bwMode="auto">
            <a:xfrm>
              <a:off x="3024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31" name="Line 15"/>
            <p:cNvSpPr>
              <a:spLocks noChangeShapeType="1"/>
            </p:cNvSpPr>
            <p:nvPr/>
          </p:nvSpPr>
          <p:spPr bwMode="auto">
            <a:xfrm>
              <a:off x="3408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>
              <a:off x="3792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>
              <a:off x="4176" y="816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34" name="Text Box 18"/>
            <p:cNvSpPr txBox="1">
              <a:spLocks noChangeArrowheads="1"/>
            </p:cNvSpPr>
            <p:nvPr/>
          </p:nvSpPr>
          <p:spPr bwMode="auto">
            <a:xfrm>
              <a:off x="1172" y="480"/>
              <a:ext cx="2257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99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0    1     2    3     4     5     6     7</a:t>
              </a:r>
              <a:endParaRPr lang="en-US" altLang="zh-CN" sz="12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5" name="Text Box 19"/>
            <p:cNvSpPr txBox="1">
              <a:spLocks noChangeArrowheads="1"/>
            </p:cNvSpPr>
            <p:nvPr/>
          </p:nvSpPr>
          <p:spPr bwMode="auto">
            <a:xfrm>
              <a:off x="566" y="816"/>
              <a:ext cx="500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data</a:t>
              </a:r>
            </a:p>
          </p:txBody>
        </p:sp>
        <p:sp>
          <p:nvSpPr>
            <p:cNvPr id="36" name="Rectangle 20"/>
            <p:cNvSpPr>
              <a:spLocks noChangeArrowheads="1"/>
            </p:cNvSpPr>
            <p:nvPr/>
          </p:nvSpPr>
          <p:spPr bwMode="auto">
            <a:xfrm>
              <a:off x="2304" y="1488"/>
              <a:ext cx="336" cy="336"/>
            </a:xfrm>
            <a:prstGeom prst="rect">
              <a:avLst/>
            </a:prstGeom>
            <a:solidFill>
              <a:srgbClr val="008080"/>
            </a:solidFill>
            <a:ln w="38100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ea typeface="黑体" panose="02010609060101010101" pitchFamily="49" charset="-122"/>
              </a:endParaRPr>
            </a:p>
          </p:txBody>
        </p:sp>
        <p:sp>
          <p:nvSpPr>
            <p:cNvPr id="37" name="Text Box 21"/>
            <p:cNvSpPr txBox="1">
              <a:spLocks noChangeArrowheads="1"/>
            </p:cNvSpPr>
            <p:nvPr/>
          </p:nvSpPr>
          <p:spPr bwMode="auto">
            <a:xfrm>
              <a:off x="2304" y="1449"/>
              <a:ext cx="351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solidFill>
                    <a:schemeClr val="bg1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50</a:t>
              </a:r>
              <a:endParaRPr lang="en-US" altLang="zh-CN" sz="12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" name="Text Box 22"/>
            <p:cNvSpPr txBox="1">
              <a:spLocks noChangeArrowheads="1"/>
            </p:cNvSpPr>
            <p:nvPr/>
          </p:nvSpPr>
          <p:spPr bwMode="auto">
            <a:xfrm>
              <a:off x="1440" y="1440"/>
              <a:ext cx="635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 b="0" dirty="0">
                  <a:solidFill>
                    <a:srgbClr val="FF5050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插入 </a:t>
              </a:r>
              <a:r>
                <a:rPr lang="en-US" altLang="zh-CN" sz="1400" dirty="0">
                  <a:solidFill>
                    <a:srgbClr val="FF5050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x</a:t>
              </a:r>
              <a:endParaRPr lang="en-US" altLang="zh-CN" sz="1400" b="0" dirty="0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39" name="Text Box 23"/>
            <p:cNvSpPr txBox="1">
              <a:spLocks noChangeArrowheads="1"/>
            </p:cNvSpPr>
            <p:nvPr/>
          </p:nvSpPr>
          <p:spPr bwMode="auto">
            <a:xfrm>
              <a:off x="1110" y="2179"/>
              <a:ext cx="3882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 dirty="0" smtClean="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25    </a:t>
              </a:r>
              <a:r>
                <a:rPr lang="en-US" altLang="zh-CN" sz="1600" b="0" dirty="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34  </a:t>
              </a:r>
              <a:r>
                <a:rPr lang="en-US" altLang="zh-CN" sz="1600" b="0" dirty="0" smtClean="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   </a:t>
              </a:r>
              <a:r>
                <a:rPr lang="en-US" altLang="zh-CN" sz="1600" b="0" dirty="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57 </a:t>
              </a:r>
              <a:r>
                <a:rPr lang="en-US" altLang="zh-CN" sz="1600" b="0" dirty="0" smtClean="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      </a:t>
              </a:r>
              <a:r>
                <a:rPr lang="en-US" altLang="zh-CN" sz="1600" b="0" dirty="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50   16 </a:t>
              </a:r>
              <a:r>
                <a:rPr lang="en-US" altLang="zh-CN" sz="1600" b="0" dirty="0" smtClean="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     </a:t>
              </a:r>
              <a:r>
                <a:rPr lang="en-US" altLang="zh-CN" sz="1600" b="0" dirty="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48 </a:t>
              </a:r>
              <a:r>
                <a:rPr lang="en-US" altLang="zh-CN" sz="1600" b="0" dirty="0" smtClean="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    09    </a:t>
              </a:r>
              <a:r>
                <a:rPr lang="en-US" altLang="zh-CN" sz="1600" b="0" dirty="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63    </a:t>
              </a:r>
              <a:r>
                <a:rPr lang="en-US" altLang="zh-CN" sz="1600" b="0" dirty="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  <a:sym typeface="Symbol" panose="05050102010706020507" pitchFamily="18" charset="2"/>
                </a:rPr>
                <a:t></a:t>
              </a:r>
              <a:endParaRPr lang="en-US" altLang="zh-CN" sz="1600" b="0" dirty="0">
                <a:latin typeface="Arial Narrow" panose="020B0606020202030204" pitchFamily="34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0" name="Line 24"/>
            <p:cNvSpPr>
              <a:spLocks noChangeShapeType="1"/>
            </p:cNvSpPr>
            <p:nvPr/>
          </p:nvSpPr>
          <p:spPr bwMode="auto">
            <a:xfrm>
              <a:off x="1488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1" name="Line 25"/>
            <p:cNvSpPr>
              <a:spLocks noChangeShapeType="1"/>
            </p:cNvSpPr>
            <p:nvPr/>
          </p:nvSpPr>
          <p:spPr bwMode="auto">
            <a:xfrm>
              <a:off x="1872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2" name="Line 26"/>
            <p:cNvSpPr>
              <a:spLocks noChangeShapeType="1"/>
            </p:cNvSpPr>
            <p:nvPr/>
          </p:nvSpPr>
          <p:spPr bwMode="auto">
            <a:xfrm>
              <a:off x="2256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3" name="Line 27"/>
            <p:cNvSpPr>
              <a:spLocks noChangeShapeType="1"/>
            </p:cNvSpPr>
            <p:nvPr/>
          </p:nvSpPr>
          <p:spPr bwMode="auto">
            <a:xfrm>
              <a:off x="2640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4" name="Line 28"/>
            <p:cNvSpPr>
              <a:spLocks noChangeShapeType="1"/>
            </p:cNvSpPr>
            <p:nvPr/>
          </p:nvSpPr>
          <p:spPr bwMode="auto">
            <a:xfrm>
              <a:off x="3024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5" name="Line 29"/>
            <p:cNvSpPr>
              <a:spLocks noChangeShapeType="1"/>
            </p:cNvSpPr>
            <p:nvPr/>
          </p:nvSpPr>
          <p:spPr bwMode="auto">
            <a:xfrm>
              <a:off x="3408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6" name="Line 30"/>
            <p:cNvSpPr>
              <a:spLocks noChangeShapeType="1"/>
            </p:cNvSpPr>
            <p:nvPr/>
          </p:nvSpPr>
          <p:spPr bwMode="auto">
            <a:xfrm>
              <a:off x="3792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7" name="Line 31"/>
            <p:cNvSpPr>
              <a:spLocks noChangeShapeType="1"/>
            </p:cNvSpPr>
            <p:nvPr/>
          </p:nvSpPr>
          <p:spPr bwMode="auto">
            <a:xfrm>
              <a:off x="4176" y="2160"/>
              <a:ext cx="0" cy="3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8" name="Text Box 32"/>
            <p:cNvSpPr txBox="1">
              <a:spLocks noChangeArrowheads="1"/>
            </p:cNvSpPr>
            <p:nvPr/>
          </p:nvSpPr>
          <p:spPr bwMode="auto">
            <a:xfrm>
              <a:off x="1172" y="1824"/>
              <a:ext cx="2257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99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0    1     2    3     4     5     6     7</a:t>
              </a:r>
              <a:endParaRPr lang="en-US" altLang="zh-CN" sz="12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9" name="Text Box 33"/>
            <p:cNvSpPr txBox="1">
              <a:spLocks noChangeArrowheads="1"/>
            </p:cNvSpPr>
            <p:nvPr/>
          </p:nvSpPr>
          <p:spPr bwMode="auto">
            <a:xfrm>
              <a:off x="566" y="2160"/>
              <a:ext cx="500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data</a:t>
              </a:r>
            </a:p>
          </p:txBody>
        </p:sp>
        <p:sp>
          <p:nvSpPr>
            <p:cNvPr id="50" name="Rectangle 34"/>
            <p:cNvSpPr>
              <a:spLocks noChangeArrowheads="1"/>
            </p:cNvSpPr>
            <p:nvPr/>
          </p:nvSpPr>
          <p:spPr bwMode="auto">
            <a:xfrm>
              <a:off x="2256" y="2160"/>
              <a:ext cx="384" cy="384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ea typeface="黑体" panose="02010609060101010101" pitchFamily="49" charset="-122"/>
              </a:endParaRPr>
            </a:p>
          </p:txBody>
        </p:sp>
        <p:sp>
          <p:nvSpPr>
            <p:cNvPr id="51" name="Text Box 35"/>
            <p:cNvSpPr txBox="1">
              <a:spLocks noChangeArrowheads="1"/>
            </p:cNvSpPr>
            <p:nvPr/>
          </p:nvSpPr>
          <p:spPr bwMode="auto">
            <a:xfrm>
              <a:off x="2290" y="2160"/>
              <a:ext cx="351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solidFill>
                    <a:schemeClr val="bg1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50</a:t>
              </a:r>
              <a:endParaRPr lang="en-US" altLang="zh-CN" sz="12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2" name="Line 36"/>
            <p:cNvSpPr>
              <a:spLocks noChangeShapeType="1"/>
            </p:cNvSpPr>
            <p:nvPr/>
          </p:nvSpPr>
          <p:spPr bwMode="auto">
            <a:xfrm>
              <a:off x="3648" y="1296"/>
              <a:ext cx="288" cy="57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3" name="Line 37"/>
            <p:cNvSpPr>
              <a:spLocks noChangeShapeType="1"/>
            </p:cNvSpPr>
            <p:nvPr/>
          </p:nvSpPr>
          <p:spPr bwMode="auto">
            <a:xfrm>
              <a:off x="3264" y="1296"/>
              <a:ext cx="288" cy="57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4" name="Line 38"/>
            <p:cNvSpPr>
              <a:spLocks noChangeShapeType="1"/>
            </p:cNvSpPr>
            <p:nvPr/>
          </p:nvSpPr>
          <p:spPr bwMode="auto">
            <a:xfrm>
              <a:off x="2880" y="1296"/>
              <a:ext cx="288" cy="57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5" name="Text Box 39"/>
            <p:cNvSpPr txBox="1">
              <a:spLocks noChangeArrowheads="1"/>
            </p:cNvSpPr>
            <p:nvPr/>
          </p:nvSpPr>
          <p:spPr bwMode="auto">
            <a:xfrm>
              <a:off x="1920" y="1200"/>
              <a:ext cx="384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i="1">
                  <a:solidFill>
                    <a:srgbClr val="FF505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i=3</a:t>
              </a:r>
              <a:endParaRPr lang="en-US" altLang="zh-CN" sz="12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5951984" y="980728"/>
            <a:ext cx="0" cy="5365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http://ts4.mm.bing.net/th?id=HN.608022753555187693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851" y="1125538"/>
            <a:ext cx="18002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为什么需要链表？</a:t>
            </a:r>
            <a:endParaRPr lang="zh-CN" altLang="en-US" dirty="0"/>
          </a:p>
        </p:txBody>
      </p:sp>
      <p:sp>
        <p:nvSpPr>
          <p:cNvPr id="49156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线性表的顺序存储结构</a:t>
            </a:r>
            <a:r>
              <a:rPr lang="en-US" altLang="zh-CN" sz="2800" dirty="0"/>
              <a:t>---</a:t>
            </a:r>
            <a:r>
              <a:rPr lang="zh-CN" altLang="en-US" sz="2800" dirty="0"/>
              <a:t>顺序表的缺点</a:t>
            </a:r>
          </a:p>
        </p:txBody>
      </p:sp>
      <p:pic>
        <p:nvPicPr>
          <p:cNvPr id="49157" name="Picture 8" descr="http://ts1.mm.bing.net/th?&amp;id=HN.608029337740577098&amp;w=300&amp;h=300&amp;c=0&amp;pid=1.9&amp;rs=0&amp;p=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2243138"/>
            <a:ext cx="12366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Rectangle 7"/>
          <p:cNvSpPr>
            <a:spLocks noChangeArrowheads="1"/>
          </p:cNvSpPr>
          <p:nvPr/>
        </p:nvSpPr>
        <p:spPr bwMode="auto">
          <a:xfrm>
            <a:off x="3503613" y="2084388"/>
            <a:ext cx="54721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ea typeface="黑体" panose="02010609060101010101" pitchFamily="49" charset="-122"/>
              </a:rPr>
              <a:t>需要预先确定数据元素的最大个数，空间利用不充分；表容量难以扩充；插入和删除时需要移动较多的数据元素。</a:t>
            </a:r>
          </a:p>
        </p:txBody>
      </p:sp>
      <p:sp>
        <p:nvSpPr>
          <p:cNvPr id="7" name="下箭头 6"/>
          <p:cNvSpPr/>
          <p:nvPr/>
        </p:nvSpPr>
        <p:spPr>
          <a:xfrm>
            <a:off x="5591176" y="3716339"/>
            <a:ext cx="720725" cy="115252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432176" y="5229226"/>
            <a:ext cx="5472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a typeface="黑体" panose="02010609060101010101" pitchFamily="49" charset="-122"/>
              </a:rPr>
              <a:t>How to address these issues?</a:t>
            </a:r>
            <a:endParaRPr lang="zh-CN" altLang="en-US" sz="28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20484" name="Picture 4" descr="http://files.jb51.net/file_images/article/201303/wenhao/00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38" y="3429001"/>
            <a:ext cx="2233612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583113" y="5949951"/>
            <a:ext cx="3529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B050"/>
                </a:solidFill>
                <a:ea typeface="黑体" panose="02010609060101010101" pitchFamily="49" charset="-122"/>
              </a:rPr>
              <a:t>We have linked list!</a:t>
            </a:r>
            <a:endParaRPr lang="zh-CN" altLang="en-US" sz="2400">
              <a:solidFill>
                <a:srgbClr val="00B05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单链表</a:t>
            </a:r>
            <a:r>
              <a:rPr lang="en-US" altLang="zh-CN" dirty="0"/>
              <a:t>(Singly Linked List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5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特点</a:t>
            </a:r>
          </a:p>
          <a:p>
            <a:pPr lvl="1">
              <a:spcBef>
                <a:spcPct val="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每个元素</a:t>
            </a:r>
            <a:r>
              <a:rPr lang="en-US" altLang="zh-CN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表项</a:t>
            </a:r>
            <a:r>
              <a:rPr lang="en-US" altLang="zh-CN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由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结点</a:t>
            </a: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Node</a:t>
            </a: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构成。</a:t>
            </a:r>
          </a:p>
          <a:p>
            <a:pPr>
              <a:spcBef>
                <a:spcPct val="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endParaRPr lang="zh-CN" altLang="en-US" sz="2800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endParaRPr lang="zh-CN" altLang="en-US" sz="2800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一个线性表</a:t>
            </a:r>
            <a:r>
              <a:rPr lang="en-US" altLang="zh-CN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(a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,a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,…,a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的单链表结构：</a:t>
            </a:r>
            <a:br>
              <a:rPr lang="zh-CN" altLang="en-US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</a:br>
            <a:endParaRPr lang="en-US" altLang="zh-CN" dirty="0" smtClean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marL="457200" lvl="1" indent="0">
              <a:spcBef>
                <a:spcPct val="0"/>
              </a:spcBef>
              <a:buClr>
                <a:srgbClr val="008000"/>
              </a:buClr>
              <a:buSzPct val="50000"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/>
            </a:r>
            <a:br>
              <a:rPr lang="zh-CN" altLang="en-US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</a:br>
            <a:endParaRPr lang="zh-CN" altLang="en-US" dirty="0" smtClean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endParaRPr lang="en-US" altLang="zh-CN" dirty="0" smtClean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结点之间可以连续，可以不连续存储</a:t>
            </a:r>
          </a:p>
          <a:p>
            <a:pPr lvl="1">
              <a:spcBef>
                <a:spcPct val="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结点的逻辑顺序与物理顺序可以不一致</a:t>
            </a:r>
            <a:endParaRPr lang="en-US" altLang="zh-CN" dirty="0" smtClean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不能像顺序表一样随机访问，而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只能按顺序访问</a:t>
            </a:r>
            <a:r>
              <a:rPr lang="zh-CN" altLang="en-US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，即只能从头指针开始“顺藤摸瓜”获取 </a:t>
            </a:r>
            <a:r>
              <a:rPr lang="en-US" altLang="zh-CN" dirty="0" err="1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Loc</a:t>
            </a:r>
            <a:r>
              <a:rPr lang="en-US" altLang="zh-CN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ai</a:t>
            </a:r>
            <a:r>
              <a:rPr lang="en-US" altLang="zh-CN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 </a:t>
            </a:r>
            <a:endParaRPr lang="zh-CN" altLang="en-US" dirty="0" smtClean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表可扩充</a:t>
            </a:r>
          </a:p>
        </p:txBody>
      </p:sp>
      <p:grpSp>
        <p:nvGrpSpPr>
          <p:cNvPr id="50179" name="Group 31"/>
          <p:cNvGrpSpPr>
            <a:grpSpLocks/>
          </p:cNvGrpSpPr>
          <p:nvPr/>
        </p:nvGrpSpPr>
        <p:grpSpPr bwMode="auto">
          <a:xfrm>
            <a:off x="4136504" y="1908696"/>
            <a:ext cx="2895600" cy="584200"/>
            <a:chOff x="1536" y="1547"/>
            <a:chExt cx="1824" cy="368"/>
          </a:xfrm>
        </p:grpSpPr>
        <p:sp>
          <p:nvSpPr>
            <p:cNvPr id="50204" name="Rectangle 5"/>
            <p:cNvSpPr>
              <a:spLocks noChangeArrowheads="1"/>
            </p:cNvSpPr>
            <p:nvPr/>
          </p:nvSpPr>
          <p:spPr bwMode="auto">
            <a:xfrm>
              <a:off x="1536" y="1570"/>
              <a:ext cx="1824" cy="345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205" name="Text Box 6"/>
            <p:cNvSpPr txBox="1">
              <a:spLocks noChangeArrowheads="1"/>
            </p:cNvSpPr>
            <p:nvPr/>
          </p:nvSpPr>
          <p:spPr bwMode="auto">
            <a:xfrm>
              <a:off x="1692" y="1547"/>
              <a:ext cx="14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data       link</a:t>
              </a:r>
              <a:endPara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206" name="Line 7"/>
            <p:cNvSpPr>
              <a:spLocks noChangeShapeType="1"/>
            </p:cNvSpPr>
            <p:nvPr/>
          </p:nvSpPr>
          <p:spPr bwMode="auto">
            <a:xfrm flipH="1">
              <a:off x="2448" y="1570"/>
              <a:ext cx="1" cy="34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180" name="Group 32"/>
          <p:cNvGrpSpPr>
            <a:grpSpLocks/>
          </p:cNvGrpSpPr>
          <p:nvPr/>
        </p:nvGrpSpPr>
        <p:grpSpPr bwMode="auto">
          <a:xfrm>
            <a:off x="2840038" y="3277418"/>
            <a:ext cx="6773862" cy="655638"/>
            <a:chOff x="829" y="2403"/>
            <a:chExt cx="4267" cy="413"/>
          </a:xfrm>
        </p:grpSpPr>
        <p:sp>
          <p:nvSpPr>
            <p:cNvPr id="50182" name="Rectangle 9"/>
            <p:cNvSpPr>
              <a:spLocks noChangeArrowheads="1"/>
            </p:cNvSpPr>
            <p:nvPr/>
          </p:nvSpPr>
          <p:spPr bwMode="auto">
            <a:xfrm>
              <a:off x="164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183" name="Line 10"/>
            <p:cNvSpPr>
              <a:spLocks noChangeShapeType="1"/>
            </p:cNvSpPr>
            <p:nvPr/>
          </p:nvSpPr>
          <p:spPr bwMode="auto">
            <a:xfrm>
              <a:off x="197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4" name="Line 11"/>
            <p:cNvSpPr>
              <a:spLocks noChangeShapeType="1"/>
            </p:cNvSpPr>
            <p:nvPr/>
          </p:nvSpPr>
          <p:spPr bwMode="auto">
            <a:xfrm>
              <a:off x="135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5" name="Rectangle 12"/>
            <p:cNvSpPr>
              <a:spLocks noChangeArrowheads="1"/>
            </p:cNvSpPr>
            <p:nvPr/>
          </p:nvSpPr>
          <p:spPr bwMode="auto">
            <a:xfrm>
              <a:off x="236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186" name="Line 13"/>
            <p:cNvSpPr>
              <a:spLocks noChangeShapeType="1"/>
            </p:cNvSpPr>
            <p:nvPr/>
          </p:nvSpPr>
          <p:spPr bwMode="auto">
            <a:xfrm>
              <a:off x="269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7" name="Line 14"/>
            <p:cNvSpPr>
              <a:spLocks noChangeShapeType="1"/>
            </p:cNvSpPr>
            <p:nvPr/>
          </p:nvSpPr>
          <p:spPr bwMode="auto">
            <a:xfrm>
              <a:off x="207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8" name="Rectangle 15"/>
            <p:cNvSpPr>
              <a:spLocks noChangeArrowheads="1"/>
            </p:cNvSpPr>
            <p:nvPr/>
          </p:nvSpPr>
          <p:spPr bwMode="auto">
            <a:xfrm>
              <a:off x="308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189" name="Line 16"/>
            <p:cNvSpPr>
              <a:spLocks noChangeShapeType="1"/>
            </p:cNvSpPr>
            <p:nvPr/>
          </p:nvSpPr>
          <p:spPr bwMode="auto">
            <a:xfrm>
              <a:off x="341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0" name="Line 17"/>
            <p:cNvSpPr>
              <a:spLocks noChangeShapeType="1"/>
            </p:cNvSpPr>
            <p:nvPr/>
          </p:nvSpPr>
          <p:spPr bwMode="auto">
            <a:xfrm>
              <a:off x="279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1" name="Rectangle 18"/>
            <p:cNvSpPr>
              <a:spLocks noChangeArrowheads="1"/>
            </p:cNvSpPr>
            <p:nvPr/>
          </p:nvSpPr>
          <p:spPr bwMode="auto">
            <a:xfrm>
              <a:off x="380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192" name="Line 19"/>
            <p:cNvSpPr>
              <a:spLocks noChangeShapeType="1"/>
            </p:cNvSpPr>
            <p:nvPr/>
          </p:nvSpPr>
          <p:spPr bwMode="auto">
            <a:xfrm>
              <a:off x="413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3" name="Line 20"/>
            <p:cNvSpPr>
              <a:spLocks noChangeShapeType="1"/>
            </p:cNvSpPr>
            <p:nvPr/>
          </p:nvSpPr>
          <p:spPr bwMode="auto">
            <a:xfrm>
              <a:off x="351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4" name="Rectangle 21"/>
            <p:cNvSpPr>
              <a:spLocks noChangeArrowheads="1"/>
            </p:cNvSpPr>
            <p:nvPr/>
          </p:nvSpPr>
          <p:spPr bwMode="auto">
            <a:xfrm>
              <a:off x="4568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195" name="Line 22"/>
            <p:cNvSpPr>
              <a:spLocks noChangeShapeType="1"/>
            </p:cNvSpPr>
            <p:nvPr/>
          </p:nvSpPr>
          <p:spPr bwMode="auto">
            <a:xfrm>
              <a:off x="4856" y="2451"/>
              <a:ext cx="1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6" name="Line 23"/>
            <p:cNvSpPr>
              <a:spLocks noChangeShapeType="1"/>
            </p:cNvSpPr>
            <p:nvPr/>
          </p:nvSpPr>
          <p:spPr bwMode="auto">
            <a:xfrm>
              <a:off x="4232" y="2643"/>
              <a:ext cx="314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7" name="Text Box 24"/>
            <p:cNvSpPr txBox="1">
              <a:spLocks noChangeArrowheads="1"/>
            </p:cNvSpPr>
            <p:nvPr/>
          </p:nvSpPr>
          <p:spPr bwMode="auto">
            <a:xfrm>
              <a:off x="1640" y="2403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solidFill>
                    <a:srgbClr val="FF5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baseline="-25000">
                  <a:solidFill>
                    <a:srgbClr val="FF5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198" name="Text Box 25"/>
            <p:cNvSpPr txBox="1">
              <a:spLocks noChangeArrowheads="1"/>
            </p:cNvSpPr>
            <p:nvPr/>
          </p:nvSpPr>
          <p:spPr bwMode="auto">
            <a:xfrm>
              <a:off x="2368" y="2403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solidFill>
                    <a:srgbClr val="FF5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baseline="-25000">
                  <a:solidFill>
                    <a:srgbClr val="FF5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199" name="Text Box 26"/>
            <p:cNvSpPr txBox="1">
              <a:spLocks noChangeArrowheads="1"/>
            </p:cNvSpPr>
            <p:nvPr/>
          </p:nvSpPr>
          <p:spPr bwMode="auto">
            <a:xfrm>
              <a:off x="3088" y="2403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solidFill>
                    <a:srgbClr val="FF5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baseline="-25000">
                  <a:solidFill>
                    <a:srgbClr val="FF5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200" name="Text Box 27"/>
            <p:cNvSpPr txBox="1">
              <a:spLocks noChangeArrowheads="1"/>
            </p:cNvSpPr>
            <p:nvPr/>
          </p:nvSpPr>
          <p:spPr bwMode="auto">
            <a:xfrm>
              <a:off x="3808" y="2403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solidFill>
                    <a:srgbClr val="FF5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baseline="-25000">
                  <a:solidFill>
                    <a:srgbClr val="FF5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201" name="Text Box 28"/>
            <p:cNvSpPr txBox="1">
              <a:spLocks noChangeArrowheads="1"/>
            </p:cNvSpPr>
            <p:nvPr/>
          </p:nvSpPr>
          <p:spPr bwMode="auto">
            <a:xfrm>
              <a:off x="4568" y="2403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solidFill>
                    <a:srgbClr val="FF5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baseline="-25000">
                  <a:solidFill>
                    <a:srgbClr val="FF5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202" name="Text Box 29"/>
            <p:cNvSpPr txBox="1">
              <a:spLocks noChangeArrowheads="1"/>
            </p:cNvSpPr>
            <p:nvPr/>
          </p:nvSpPr>
          <p:spPr bwMode="auto">
            <a:xfrm>
              <a:off x="4824" y="2479"/>
              <a:ext cx="25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Λ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203" name="Text Box 30"/>
            <p:cNvSpPr txBox="1">
              <a:spLocks noChangeArrowheads="1"/>
            </p:cNvSpPr>
            <p:nvPr/>
          </p:nvSpPr>
          <p:spPr bwMode="auto">
            <a:xfrm>
              <a:off x="829" y="2451"/>
              <a:ext cx="5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CC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440632" y="908768"/>
            <a:ext cx="7543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 flipV="1">
            <a:off x="2516832" y="1670768"/>
            <a:ext cx="0" cy="3810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2340620" y="1975569"/>
            <a:ext cx="7747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free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4224982" y="1700931"/>
            <a:ext cx="3219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(a) </a:t>
            </a:r>
            <a:r>
              <a:rPr lang="zh-CN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可利用存储空间</a:t>
            </a:r>
            <a:endParaRPr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2440632" y="2585168"/>
            <a:ext cx="7543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3126432" y="2585168"/>
            <a:ext cx="685800" cy="609600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7469832" y="2585168"/>
            <a:ext cx="685800" cy="609600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6174432" y="2585168"/>
            <a:ext cx="685800" cy="609600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4421832" y="2585168"/>
            <a:ext cx="685800" cy="609600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>
            <a:off x="3583632" y="258516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3126432" y="2556594"/>
            <a:ext cx="482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i="1" dirty="0">
                <a:solidFill>
                  <a:srgbClr val="FF5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FF5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4421832" y="2585169"/>
            <a:ext cx="482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i="1" dirty="0">
                <a:solidFill>
                  <a:srgbClr val="FF5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FF5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6149032" y="2585169"/>
            <a:ext cx="482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i="1" dirty="0">
                <a:solidFill>
                  <a:srgbClr val="FF5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FF5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7444432" y="2585169"/>
            <a:ext cx="482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i="1" dirty="0">
                <a:solidFill>
                  <a:srgbClr val="FF5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FF5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>
            <a:off x="4879032" y="258516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>
            <a:off x="6631632" y="258516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>
            <a:off x="7927032" y="258516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7850832" y="2661369"/>
            <a:ext cx="4016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198" name="Line 22"/>
          <p:cNvSpPr>
            <a:spLocks noChangeShapeType="1"/>
          </p:cNvSpPr>
          <p:nvPr/>
        </p:nvSpPr>
        <p:spPr bwMode="auto">
          <a:xfrm flipV="1">
            <a:off x="3202632" y="3270968"/>
            <a:ext cx="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199" name="Line 23"/>
          <p:cNvSpPr>
            <a:spLocks noChangeShapeType="1"/>
          </p:cNvSpPr>
          <p:nvPr/>
        </p:nvSpPr>
        <p:spPr bwMode="auto">
          <a:xfrm flipV="1">
            <a:off x="8231832" y="3270968"/>
            <a:ext cx="0" cy="3810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8055620" y="3575769"/>
            <a:ext cx="7747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free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2577158" y="3728169"/>
            <a:ext cx="822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5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202" name="Line 26"/>
          <p:cNvSpPr>
            <a:spLocks noChangeShapeType="1"/>
          </p:cNvSpPr>
          <p:nvPr/>
        </p:nvSpPr>
        <p:spPr bwMode="auto">
          <a:xfrm>
            <a:off x="3736032" y="2889968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203" name="Line 27"/>
          <p:cNvSpPr>
            <a:spLocks noChangeShapeType="1"/>
          </p:cNvSpPr>
          <p:nvPr/>
        </p:nvSpPr>
        <p:spPr bwMode="auto">
          <a:xfrm flipV="1">
            <a:off x="6250632" y="3270968"/>
            <a:ext cx="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204" name="Line 28"/>
          <p:cNvSpPr>
            <a:spLocks noChangeShapeType="1"/>
          </p:cNvSpPr>
          <p:nvPr/>
        </p:nvSpPr>
        <p:spPr bwMode="auto">
          <a:xfrm flipH="1">
            <a:off x="3736032" y="3575768"/>
            <a:ext cx="2514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205" name="Line 29"/>
          <p:cNvSpPr>
            <a:spLocks noChangeShapeType="1"/>
          </p:cNvSpPr>
          <p:nvPr/>
        </p:nvSpPr>
        <p:spPr bwMode="auto">
          <a:xfrm>
            <a:off x="6784032" y="2889968"/>
            <a:ext cx="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206" name="Line 30"/>
          <p:cNvSpPr>
            <a:spLocks noChangeShapeType="1"/>
          </p:cNvSpPr>
          <p:nvPr/>
        </p:nvSpPr>
        <p:spPr bwMode="auto">
          <a:xfrm flipH="1">
            <a:off x="4498032" y="3804368"/>
            <a:ext cx="2286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207" name="Line 31"/>
          <p:cNvSpPr>
            <a:spLocks noChangeShapeType="1"/>
          </p:cNvSpPr>
          <p:nvPr/>
        </p:nvSpPr>
        <p:spPr bwMode="auto">
          <a:xfrm flipV="1">
            <a:off x="4498032" y="3270968"/>
            <a:ext cx="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208" name="Line 32"/>
          <p:cNvSpPr>
            <a:spLocks noChangeShapeType="1"/>
          </p:cNvSpPr>
          <p:nvPr/>
        </p:nvSpPr>
        <p:spPr bwMode="auto">
          <a:xfrm>
            <a:off x="5031432" y="2889968"/>
            <a:ext cx="0" cy="1143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209" name="Line 33"/>
          <p:cNvSpPr>
            <a:spLocks noChangeShapeType="1"/>
          </p:cNvSpPr>
          <p:nvPr/>
        </p:nvSpPr>
        <p:spPr bwMode="auto">
          <a:xfrm>
            <a:off x="5031432" y="4032968"/>
            <a:ext cx="2514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210" name="Line 34"/>
          <p:cNvSpPr>
            <a:spLocks noChangeShapeType="1"/>
          </p:cNvSpPr>
          <p:nvPr/>
        </p:nvSpPr>
        <p:spPr bwMode="auto">
          <a:xfrm flipV="1">
            <a:off x="7546032" y="3270968"/>
            <a:ext cx="0" cy="762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211" name="Text Box 35"/>
          <p:cNvSpPr txBox="1">
            <a:spLocks noChangeArrowheads="1"/>
          </p:cNvSpPr>
          <p:nvPr/>
        </p:nvSpPr>
        <p:spPr bwMode="auto">
          <a:xfrm>
            <a:off x="3202633" y="4185369"/>
            <a:ext cx="5597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(b) </a:t>
            </a:r>
            <a:r>
              <a:rPr lang="zh-CN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经过一段运行后的单链表结构</a:t>
            </a:r>
            <a:endParaRPr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3374082" y="5090244"/>
            <a:ext cx="609600" cy="6302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altLang="zh-CN" sz="2000" i="1" dirty="0"/>
              <a:t>a</a:t>
            </a:r>
            <a:r>
              <a:rPr lang="en-US" altLang="zh-CN" sz="2000" baseline="-25000" dirty="0"/>
              <a:t>1</a:t>
            </a: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3983682" y="5090244"/>
            <a:ext cx="609600" cy="6302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altLang="zh-CN" sz="2000" i="1" dirty="0"/>
              <a:t>a</a:t>
            </a:r>
            <a:r>
              <a:rPr lang="en-US" altLang="zh-CN" sz="2000" baseline="-25000" dirty="0"/>
              <a:t>2</a:t>
            </a:r>
            <a:endParaRPr lang="en-US" altLang="zh-CN" sz="2000" dirty="0"/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4593282" y="5090244"/>
            <a:ext cx="609600" cy="6302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altLang="zh-CN" sz="2000" i="1" dirty="0"/>
              <a:t>a</a:t>
            </a:r>
            <a:r>
              <a:rPr lang="en-US" altLang="zh-CN" sz="2000" baseline="-25000" dirty="0"/>
              <a:t>3</a:t>
            </a:r>
            <a:endParaRPr lang="en-US" altLang="zh-CN" sz="2000" dirty="0"/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5202882" y="5090244"/>
            <a:ext cx="609600" cy="6302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altLang="zh-CN" sz="2000" i="1" dirty="0"/>
              <a:t>a</a:t>
            </a:r>
            <a:r>
              <a:rPr lang="en-US" altLang="zh-CN" sz="2000" baseline="-25000" dirty="0"/>
              <a:t>4</a:t>
            </a:r>
            <a:endParaRPr lang="en-US" altLang="zh-CN" sz="2000" dirty="0"/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5812482" y="5090244"/>
            <a:ext cx="609600" cy="630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ea typeface="黑体" panose="02010609060101010101" pitchFamily="49" charset="-122"/>
            </a:endParaRP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6422082" y="5090244"/>
            <a:ext cx="952500" cy="630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ea typeface="黑体" panose="02010609060101010101" pitchFamily="49" charset="-122"/>
            </a:endParaRP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7031682" y="5090244"/>
            <a:ext cx="952500" cy="630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ea typeface="黑体" panose="02010609060101010101" pitchFamily="49" charset="-122"/>
            </a:endParaRPr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7641282" y="5090244"/>
            <a:ext cx="952500" cy="630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ea typeface="黑体" panose="02010609060101010101" pitchFamily="49" charset="-122"/>
            </a:endParaRPr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8250882" y="5090244"/>
            <a:ext cx="952500" cy="630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ea typeface="黑体" panose="02010609060101010101" pitchFamily="49" charset="-122"/>
            </a:endParaRPr>
          </a:p>
        </p:txBody>
      </p:sp>
      <p:sp>
        <p:nvSpPr>
          <p:cNvPr id="49" name="Text Box 35"/>
          <p:cNvSpPr txBox="1">
            <a:spLocks noChangeArrowheads="1"/>
          </p:cNvSpPr>
          <p:nvPr/>
        </p:nvSpPr>
        <p:spPr bwMode="auto">
          <a:xfrm>
            <a:off x="3355033" y="6001469"/>
            <a:ext cx="53625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(c) </a:t>
            </a:r>
            <a:r>
              <a:rPr lang="zh-CN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经过一段运行后的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顺序表</a:t>
            </a:r>
            <a:r>
              <a:rPr lang="zh-CN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结构</a:t>
            </a:r>
            <a:endParaRPr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单链表的存储</a:t>
            </a:r>
            <a:r>
              <a:rPr lang="zh-CN" altLang="en-US" dirty="0" smtClean="0"/>
              <a:t>映像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单链表中的几个概念</a:t>
            </a: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V="1">
            <a:off x="2279650" y="2432001"/>
            <a:ext cx="0" cy="7286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797066" y="3165426"/>
            <a:ext cx="11128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rgbClr val="080808"/>
                </a:solidFill>
                <a:latin typeface="楷体_GB2312" pitchFamily="49" charset="-122"/>
              </a:rPr>
              <a:t>头指针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340116" y="3149551"/>
            <a:ext cx="11128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rgbClr val="080808"/>
                </a:solidFill>
                <a:latin typeface="楷体_GB2312" pitchFamily="49" charset="-122"/>
              </a:rPr>
              <a:t>头结点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3790951" y="2390726"/>
            <a:ext cx="454025" cy="803275"/>
          </a:xfrm>
          <a:prstGeom prst="upArrow">
            <a:avLst>
              <a:gd name="adj1" fmla="val 50000"/>
              <a:gd name="adj2" fmla="val 44231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905483" y="3149551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rgbClr val="080808"/>
                </a:solidFill>
                <a:latin typeface="楷体_GB2312" pitchFamily="49" charset="-122"/>
              </a:rPr>
              <a:t>首元结点</a:t>
            </a: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5394326" y="2390726"/>
            <a:ext cx="454025" cy="803275"/>
          </a:xfrm>
          <a:prstGeom prst="upArrow">
            <a:avLst>
              <a:gd name="adj1" fmla="val 50000"/>
              <a:gd name="adj2" fmla="val 44231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/>
          </a:p>
        </p:txBody>
      </p:sp>
      <p:grpSp>
        <p:nvGrpSpPr>
          <p:cNvPr id="11" name="Group 61"/>
          <p:cNvGrpSpPr>
            <a:grpSpLocks/>
          </p:cNvGrpSpPr>
          <p:nvPr/>
        </p:nvGrpSpPr>
        <p:grpSpPr bwMode="auto">
          <a:xfrm>
            <a:off x="1751014" y="1847800"/>
            <a:ext cx="8764587" cy="584200"/>
            <a:chOff x="143" y="970"/>
            <a:chExt cx="5521" cy="368"/>
          </a:xfrm>
        </p:grpSpPr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1691" y="987"/>
              <a:ext cx="13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080808"/>
                </a:solidFill>
                <a:latin typeface="楷体_GB2312" pitchFamily="49" charset="-122"/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2118" y="981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zh-CN" sz="2400">
                  <a:solidFill>
                    <a:srgbClr val="080808"/>
                  </a:solidFill>
                  <a:latin typeface="楷体_GB2312" pitchFamily="49" charset="-122"/>
                </a:rPr>
                <a:t>a</a:t>
              </a:r>
              <a:r>
                <a:rPr lang="en-US" altLang="zh-CN" sz="2400" baseline="-8000">
                  <a:solidFill>
                    <a:srgbClr val="080808"/>
                  </a:solidFill>
                  <a:latin typeface="楷体_GB2312" pitchFamily="49" charset="-122"/>
                </a:rPr>
                <a:t>0</a:t>
              </a:r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1014" y="987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1014" y="1317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1014" y="987"/>
              <a:ext cx="0" cy="3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1571" y="988"/>
              <a:ext cx="0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1830" y="987"/>
              <a:ext cx="0" cy="3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143" y="1031"/>
              <a:ext cx="55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zh-CN" sz="2400">
                  <a:solidFill>
                    <a:srgbClr val="080808"/>
                  </a:solidFill>
                  <a:latin typeface="楷体_GB2312" pitchFamily="49" charset="-122"/>
                </a:rPr>
                <a:t>head</a:t>
              </a: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143" y="1031"/>
              <a:ext cx="5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143" y="1318"/>
              <a:ext cx="5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143" y="1031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695" y="1031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678" y="117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2771" y="981"/>
              <a:ext cx="1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080808"/>
                </a:solidFill>
                <a:latin typeface="楷体_GB2312" pitchFamily="49" charset="-122"/>
              </a:endParaRPr>
            </a:p>
          </p:txBody>
        </p:sp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3132" y="992"/>
              <a:ext cx="39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zh-CN" sz="2400">
                  <a:solidFill>
                    <a:srgbClr val="080808"/>
                  </a:solidFill>
                  <a:latin typeface="楷体_GB2312" pitchFamily="49" charset="-122"/>
                </a:rPr>
                <a:t>a</a:t>
              </a:r>
              <a:r>
                <a:rPr lang="en-US" altLang="zh-CN" sz="2400" baseline="-8000">
                  <a:solidFill>
                    <a:srgbClr val="080808"/>
                  </a:solidFill>
                  <a:latin typeface="楷体_GB2312" pitchFamily="49" charset="-122"/>
                </a:rPr>
                <a:t>1</a:t>
              </a:r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2118" y="981"/>
              <a:ext cx="65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2118" y="1307"/>
              <a:ext cx="653" cy="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2118" y="981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2622" y="991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2771" y="981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4088" y="981"/>
              <a:ext cx="672" cy="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 flipV="1">
              <a:off x="4088" y="1311"/>
              <a:ext cx="672" cy="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4088" y="981"/>
              <a:ext cx="0" cy="3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4554" y="980"/>
              <a:ext cx="0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4760" y="987"/>
              <a:ext cx="0" cy="31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7" name="Rectangle 39"/>
            <p:cNvSpPr>
              <a:spLocks noChangeArrowheads="1"/>
            </p:cNvSpPr>
            <p:nvPr/>
          </p:nvSpPr>
          <p:spPr bwMode="auto">
            <a:xfrm>
              <a:off x="3737" y="981"/>
              <a:ext cx="16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080808"/>
                </a:solidFill>
                <a:latin typeface="楷体_GB2312" pitchFamily="49" charset="-122"/>
              </a:endParaRPr>
            </a:p>
          </p:txBody>
        </p:sp>
        <p:sp>
          <p:nvSpPr>
            <p:cNvPr id="38" name="Rectangle 40"/>
            <p:cNvSpPr>
              <a:spLocks noChangeArrowheads="1"/>
            </p:cNvSpPr>
            <p:nvPr/>
          </p:nvSpPr>
          <p:spPr bwMode="auto">
            <a:xfrm>
              <a:off x="4088" y="988"/>
              <a:ext cx="46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zh-CN" altLang="en-US" sz="2400">
                  <a:solidFill>
                    <a:srgbClr val="080808"/>
                  </a:solidFill>
                </a:rPr>
                <a:t>…</a:t>
              </a:r>
              <a:endParaRPr lang="zh-CN" altLang="en-US" sz="2400">
                <a:solidFill>
                  <a:srgbClr val="080808"/>
                </a:solidFill>
                <a:latin typeface="楷体_GB2312" pitchFamily="49" charset="-122"/>
              </a:endParaRPr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>
              <a:off x="3132" y="981"/>
              <a:ext cx="6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 flipV="1">
              <a:off x="3132" y="1310"/>
              <a:ext cx="605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>
              <a:off x="3132" y="981"/>
              <a:ext cx="0" cy="3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3531" y="970"/>
              <a:ext cx="0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>
              <a:off x="3737" y="981"/>
              <a:ext cx="0" cy="3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1734" y="1125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>
              <a:off x="2742" y="1125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3664" y="1125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1014" y="1000"/>
              <a:ext cx="534" cy="33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altLang="zh-CN" sz="2400">
                <a:solidFill>
                  <a:srgbClr val="080808"/>
                </a:solidFill>
                <a:latin typeface="楷体_GB2312" pitchFamily="49" charset="-122"/>
              </a:endParaRPr>
            </a:p>
          </p:txBody>
        </p:sp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4950" y="1010"/>
              <a:ext cx="31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zh-CN" sz="2400">
                  <a:solidFill>
                    <a:srgbClr val="080808"/>
                  </a:solidFill>
                  <a:latin typeface="楷体_GB2312" pitchFamily="49" charset="-122"/>
                </a:rPr>
                <a:t>a</a:t>
              </a:r>
              <a:r>
                <a:rPr lang="en-US" altLang="zh-CN" sz="2400" baseline="-8000">
                  <a:solidFill>
                    <a:srgbClr val="080808"/>
                  </a:solidFill>
                  <a:latin typeface="楷体_GB2312" pitchFamily="49" charset="-122"/>
                </a:rPr>
                <a:t>n</a:t>
              </a:r>
            </a:p>
          </p:txBody>
        </p:sp>
        <p:sp>
          <p:nvSpPr>
            <p:cNvPr id="49" name="Rectangle 51"/>
            <p:cNvSpPr>
              <a:spLocks noChangeArrowheads="1"/>
            </p:cNvSpPr>
            <p:nvPr/>
          </p:nvSpPr>
          <p:spPr bwMode="auto">
            <a:xfrm>
              <a:off x="5370" y="1008"/>
              <a:ext cx="29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2400">
                  <a:solidFill>
                    <a:srgbClr val="080808"/>
                  </a:solidFill>
                  <a:latin typeface="楷体_GB2312" pitchFamily="49" charset="-122"/>
                </a:rPr>
                <a:t>^</a:t>
              </a:r>
            </a:p>
          </p:txBody>
        </p:sp>
        <p:sp>
          <p:nvSpPr>
            <p:cNvPr id="50" name="Line 52"/>
            <p:cNvSpPr>
              <a:spLocks noChangeShapeType="1"/>
            </p:cNvSpPr>
            <p:nvPr/>
          </p:nvSpPr>
          <p:spPr bwMode="auto">
            <a:xfrm flipV="1">
              <a:off x="4951" y="991"/>
              <a:ext cx="667" cy="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1" name="Line 53"/>
            <p:cNvSpPr>
              <a:spLocks noChangeShapeType="1"/>
            </p:cNvSpPr>
            <p:nvPr/>
          </p:nvSpPr>
          <p:spPr bwMode="auto">
            <a:xfrm>
              <a:off x="4952" y="1329"/>
              <a:ext cx="666" cy="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2" name="Line 54"/>
            <p:cNvSpPr>
              <a:spLocks noChangeShapeType="1"/>
            </p:cNvSpPr>
            <p:nvPr/>
          </p:nvSpPr>
          <p:spPr bwMode="auto">
            <a:xfrm>
              <a:off x="4951" y="998"/>
              <a:ext cx="0" cy="33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3" name="Line 55"/>
            <p:cNvSpPr>
              <a:spLocks noChangeShapeType="1"/>
            </p:cNvSpPr>
            <p:nvPr/>
          </p:nvSpPr>
          <p:spPr bwMode="auto">
            <a:xfrm>
              <a:off x="5369" y="999"/>
              <a:ext cx="1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4" name="Line 56"/>
            <p:cNvSpPr>
              <a:spLocks noChangeShapeType="1"/>
            </p:cNvSpPr>
            <p:nvPr/>
          </p:nvSpPr>
          <p:spPr bwMode="auto">
            <a:xfrm>
              <a:off x="5618" y="999"/>
              <a:ext cx="0" cy="3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5" name="Line 57"/>
            <p:cNvSpPr>
              <a:spLocks noChangeShapeType="1"/>
            </p:cNvSpPr>
            <p:nvPr/>
          </p:nvSpPr>
          <p:spPr bwMode="auto">
            <a:xfrm>
              <a:off x="4568" y="1172"/>
              <a:ext cx="3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  <p:sp>
        <p:nvSpPr>
          <p:cNvPr id="56" name="Text Box 58"/>
          <p:cNvSpPr txBox="1">
            <a:spLocks noChangeArrowheads="1"/>
          </p:cNvSpPr>
          <p:nvPr/>
        </p:nvSpPr>
        <p:spPr bwMode="auto">
          <a:xfrm>
            <a:off x="1631504" y="4010288"/>
            <a:ext cx="977530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52500" indent="-9525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u="sng" dirty="0">
                <a:solidFill>
                  <a:srgbClr val="0000FF"/>
                </a:solidFill>
                <a:latin typeface="楷体_GB2312" pitchFamily="49" charset="-122"/>
              </a:rPr>
              <a:t>头指针</a:t>
            </a:r>
            <a:r>
              <a:rPr lang="zh-CN" altLang="en-US" dirty="0">
                <a:solidFill>
                  <a:srgbClr val="080808"/>
                </a:solidFill>
                <a:latin typeface="楷体_GB2312" pitchFamily="49" charset="-122"/>
              </a:rPr>
              <a:t>是指向链表中第一个结点（或为头结点、或为首元结点）的指针；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u="sng" dirty="0">
                <a:solidFill>
                  <a:srgbClr val="0000FF"/>
                </a:solidFill>
                <a:latin typeface="楷体_GB2312" pitchFamily="49" charset="-122"/>
              </a:rPr>
              <a:t>头结点</a:t>
            </a:r>
            <a:r>
              <a:rPr lang="zh-CN" altLang="en-US" dirty="0">
                <a:solidFill>
                  <a:srgbClr val="080808"/>
                </a:solidFill>
                <a:latin typeface="楷体_GB2312" pitchFamily="49" charset="-122"/>
              </a:rPr>
              <a:t>是在链表的首元结点之前附设的一个结点；数据域内只放空表标志和表长等信息，它不计入表长度。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u="sng" dirty="0">
                <a:solidFill>
                  <a:srgbClr val="0000FF"/>
                </a:solidFill>
                <a:latin typeface="楷体_GB2312" pitchFamily="49" charset="-122"/>
              </a:rPr>
              <a:t>首元结点</a:t>
            </a:r>
            <a:r>
              <a:rPr lang="zh-CN" altLang="en-US" dirty="0">
                <a:solidFill>
                  <a:srgbClr val="080808"/>
                </a:solidFill>
                <a:latin typeface="楷体_GB2312" pitchFamily="49" charset="-122"/>
              </a:rPr>
              <a:t>是指链表中存储线性表第一个数据元素</a:t>
            </a:r>
            <a:r>
              <a:rPr lang="en-US" altLang="zh-CN" dirty="0">
                <a:solidFill>
                  <a:srgbClr val="080808"/>
                </a:solidFill>
                <a:latin typeface="楷体_GB2312" pitchFamily="49" charset="-122"/>
              </a:rPr>
              <a:t>a</a:t>
            </a:r>
            <a:r>
              <a:rPr lang="en-US" altLang="zh-CN" baseline="-30000" dirty="0">
                <a:solidFill>
                  <a:srgbClr val="080808"/>
                </a:solidFill>
                <a:latin typeface="楷体_GB2312" pitchFamily="49" charset="-122"/>
              </a:rPr>
              <a:t>０</a:t>
            </a:r>
            <a:r>
              <a:rPr lang="zh-CN" altLang="en-US" dirty="0">
                <a:solidFill>
                  <a:srgbClr val="080808"/>
                </a:solidFill>
                <a:latin typeface="楷体_GB2312" pitchFamily="49" charset="-122"/>
              </a:rPr>
              <a:t>的结点。 </a:t>
            </a:r>
          </a:p>
        </p:txBody>
      </p:sp>
      <p:sp>
        <p:nvSpPr>
          <p:cNvPr id="57" name="Rectangle 60"/>
          <p:cNvSpPr>
            <a:spLocks noChangeArrowheads="1"/>
          </p:cNvSpPr>
          <p:nvPr/>
        </p:nvSpPr>
        <p:spPr bwMode="auto">
          <a:xfrm>
            <a:off x="1703512" y="1124744"/>
            <a:ext cx="281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80808"/>
                </a:solidFill>
                <a:latin typeface="楷体_GB2312" pitchFamily="49" charset="-122"/>
              </a:rPr>
              <a:t>示意图如下：</a:t>
            </a:r>
          </a:p>
        </p:txBody>
      </p:sp>
      <p:sp>
        <p:nvSpPr>
          <p:cNvPr id="3" name="爆炸形 1 2"/>
          <p:cNvSpPr/>
          <p:nvPr/>
        </p:nvSpPr>
        <p:spPr bwMode="auto">
          <a:xfrm>
            <a:off x="9080501" y="-15278"/>
            <a:ext cx="3155487" cy="1776411"/>
          </a:xfrm>
          <a:prstGeom prst="irregularSeal1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 eaLnBrk="1" hangingPunct="1"/>
            <a:r>
              <a:rPr lang="zh-CN" altLang="en-US" sz="2000" dirty="0"/>
              <a:t>注意：</a:t>
            </a:r>
            <a:endParaRPr lang="en-US" altLang="zh-CN" sz="2000" dirty="0"/>
          </a:p>
          <a:p>
            <a:pPr algn="ctr" eaLnBrk="1" hangingPunct="1"/>
            <a:r>
              <a:rPr lang="en-US" altLang="zh-CN" sz="2000" dirty="0"/>
              <a:t>Head-&gt;next</a:t>
            </a:r>
            <a:r>
              <a:rPr lang="zh-CN" altLang="en-US" sz="2000" dirty="0"/>
              <a:t>指向</a:t>
            </a:r>
            <a:r>
              <a:rPr lang="en-US" altLang="zh-CN" sz="2000" dirty="0"/>
              <a:t>a</a:t>
            </a:r>
            <a:r>
              <a:rPr lang="en-US" altLang="zh-CN" sz="2000" baseline="-25000" dirty="0"/>
              <a:t>0</a:t>
            </a:r>
            <a:endParaRPr lang="zh-CN" alt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93878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2135189" y="1238251"/>
            <a:ext cx="6624637" cy="2314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tx2"/>
              </a:buClr>
              <a:buFont typeface="Wingdings" pitchFamily="2" charset="2"/>
              <a:buChar char="u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 练习 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2 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 </a:t>
            </a:r>
            <a:r>
              <a:rPr lang="en-US" altLang="zh-CN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=1;		    /*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语句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1*/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 while(</a:t>
            </a:r>
            <a:r>
              <a:rPr lang="en-US" altLang="zh-CN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&lt;=n) 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      </a:t>
            </a:r>
            <a:r>
              <a:rPr lang="en-US" altLang="zh-CN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=</a:t>
            </a:r>
            <a:r>
              <a:rPr lang="en-US" altLang="zh-CN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*2;           /*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语句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2*/</a:t>
            </a:r>
          </a:p>
        </p:txBody>
      </p:sp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1739901" y="3789363"/>
            <a:ext cx="8748713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tx1"/>
              </a:buCl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解： 设语句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的执行次数是：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f(n)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>
              <a:lnSpc>
                <a:spcPct val="130000"/>
              </a:lnSpc>
              <a:buClr>
                <a:schemeClr val="tx1"/>
              </a:buCl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  则有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f(n)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≤n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</a:p>
          <a:p>
            <a:pPr>
              <a:lnSpc>
                <a:spcPct val="130000"/>
              </a:lnSpc>
              <a:buClr>
                <a:schemeClr val="tx1"/>
              </a:buCl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即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f(n) ≤log</a:t>
            </a:r>
            <a:r>
              <a:rPr lang="en-US" altLang="zh-CN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≤c*log</a:t>
            </a:r>
            <a:r>
              <a:rPr lang="en-US" altLang="zh-CN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为正常数</a:t>
            </a: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2638426" y="5661026"/>
            <a:ext cx="80295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30000"/>
              </a:spcBef>
              <a:buSzPct val="80000"/>
              <a:defRPr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所以，该程序段的渐进时间复杂度为：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O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(log</a:t>
            </a:r>
            <a:r>
              <a:rPr lang="en-US" altLang="zh-CN" sz="2800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1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1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/>
      <p:bldP spid="2150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00CC"/>
                </a:solidFill>
              </a:rPr>
              <a:t>带头结点单链表 </a:t>
            </a:r>
            <a:r>
              <a:rPr lang="en-US" altLang="zh-CN" sz="3200" dirty="0">
                <a:solidFill>
                  <a:srgbClr val="0000CC"/>
                </a:solidFill>
              </a:rPr>
              <a:t>vs </a:t>
            </a:r>
            <a:r>
              <a:rPr lang="zh-CN" altLang="en-US" sz="3200" dirty="0">
                <a:solidFill>
                  <a:srgbClr val="0000CC"/>
                </a:solidFill>
              </a:rPr>
              <a:t>不带头结点单链表</a:t>
            </a:r>
          </a:p>
        </p:txBody>
      </p:sp>
      <p:sp>
        <p:nvSpPr>
          <p:cNvPr id="23" name="内容占位符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Group 125"/>
          <p:cNvGrpSpPr>
            <a:grpSpLocks/>
          </p:cNvGrpSpPr>
          <p:nvPr/>
        </p:nvGrpSpPr>
        <p:grpSpPr bwMode="auto">
          <a:xfrm>
            <a:off x="2117352" y="1124745"/>
            <a:ext cx="7939088" cy="1082675"/>
            <a:chOff x="192" y="384"/>
            <a:chExt cx="4608" cy="682"/>
          </a:xfrm>
        </p:grpSpPr>
        <p:sp>
          <p:nvSpPr>
            <p:cNvPr id="5" name="Text Box 73"/>
            <p:cNvSpPr txBox="1">
              <a:spLocks noChangeArrowheads="1"/>
            </p:cNvSpPr>
            <p:nvPr/>
          </p:nvSpPr>
          <p:spPr bwMode="auto">
            <a:xfrm>
              <a:off x="1008" y="38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80808"/>
                  </a:solidFill>
                </a:rPr>
                <a:t>p</a:t>
              </a:r>
            </a:p>
          </p:txBody>
        </p:sp>
        <p:sp>
          <p:nvSpPr>
            <p:cNvPr id="6" name="Rectangle 51"/>
            <p:cNvSpPr>
              <a:spLocks noChangeArrowheads="1"/>
            </p:cNvSpPr>
            <p:nvPr/>
          </p:nvSpPr>
          <p:spPr bwMode="auto">
            <a:xfrm>
              <a:off x="960" y="864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Rectangle 52"/>
            <p:cNvSpPr>
              <a:spLocks noChangeArrowheads="1"/>
            </p:cNvSpPr>
            <p:nvPr/>
          </p:nvSpPr>
          <p:spPr bwMode="auto">
            <a:xfrm>
              <a:off x="1248" y="86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Rectangle 56"/>
            <p:cNvSpPr>
              <a:spLocks noChangeArrowheads="1"/>
            </p:cNvSpPr>
            <p:nvPr/>
          </p:nvSpPr>
          <p:spPr bwMode="auto">
            <a:xfrm>
              <a:off x="1776" y="86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baseline="-25000"/>
                <a:t>0</a:t>
              </a:r>
              <a:endParaRPr lang="en-US" altLang="zh-CN" sz="2000"/>
            </a:p>
          </p:txBody>
        </p:sp>
        <p:sp>
          <p:nvSpPr>
            <p:cNvPr id="9" name="Rectangle 57"/>
            <p:cNvSpPr>
              <a:spLocks noChangeArrowheads="1"/>
            </p:cNvSpPr>
            <p:nvPr/>
          </p:nvSpPr>
          <p:spPr bwMode="auto">
            <a:xfrm>
              <a:off x="2064" y="86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Rectangle 58"/>
            <p:cNvSpPr>
              <a:spLocks noChangeArrowheads="1"/>
            </p:cNvSpPr>
            <p:nvPr/>
          </p:nvSpPr>
          <p:spPr bwMode="auto">
            <a:xfrm>
              <a:off x="2592" y="86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baseline="-25000"/>
                <a:t>1</a:t>
              </a:r>
              <a:endParaRPr lang="zh-CN" altLang="en-US" sz="2000" baseline="-25000"/>
            </a:p>
          </p:txBody>
        </p:sp>
        <p:sp>
          <p:nvSpPr>
            <p:cNvPr id="11" name="Rectangle 59"/>
            <p:cNvSpPr>
              <a:spLocks noChangeArrowheads="1"/>
            </p:cNvSpPr>
            <p:nvPr/>
          </p:nvSpPr>
          <p:spPr bwMode="auto">
            <a:xfrm>
              <a:off x="2880" y="86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Rectangle 60"/>
            <p:cNvSpPr>
              <a:spLocks noChangeArrowheads="1"/>
            </p:cNvSpPr>
            <p:nvPr/>
          </p:nvSpPr>
          <p:spPr bwMode="auto">
            <a:xfrm>
              <a:off x="4224" y="86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baseline="-25000"/>
                <a:t>n-1</a:t>
              </a:r>
              <a:endParaRPr lang="zh-CN" altLang="en-US" sz="2000" baseline="-25000"/>
            </a:p>
          </p:txBody>
        </p:sp>
        <p:sp>
          <p:nvSpPr>
            <p:cNvPr id="13" name="Rectangle 61"/>
            <p:cNvSpPr>
              <a:spLocks noChangeArrowheads="1"/>
            </p:cNvSpPr>
            <p:nvPr/>
          </p:nvSpPr>
          <p:spPr bwMode="auto">
            <a:xfrm>
              <a:off x="4512" y="86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400" dirty="0"/>
                <a:t>∧</a:t>
              </a:r>
            </a:p>
          </p:txBody>
        </p:sp>
        <p:sp>
          <p:nvSpPr>
            <p:cNvPr id="14" name="Line 62"/>
            <p:cNvSpPr>
              <a:spLocks noChangeShapeType="1"/>
            </p:cNvSpPr>
            <p:nvPr/>
          </p:nvSpPr>
          <p:spPr bwMode="auto">
            <a:xfrm>
              <a:off x="1392" y="9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63"/>
            <p:cNvSpPr>
              <a:spLocks noChangeShapeType="1"/>
            </p:cNvSpPr>
            <p:nvPr/>
          </p:nvSpPr>
          <p:spPr bwMode="auto">
            <a:xfrm>
              <a:off x="2208" y="9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64"/>
            <p:cNvSpPr>
              <a:spLocks noChangeShapeType="1"/>
            </p:cNvSpPr>
            <p:nvPr/>
          </p:nvSpPr>
          <p:spPr bwMode="auto">
            <a:xfrm>
              <a:off x="3024" y="9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65"/>
            <p:cNvSpPr>
              <a:spLocks noChangeShapeType="1"/>
            </p:cNvSpPr>
            <p:nvPr/>
          </p:nvSpPr>
          <p:spPr bwMode="auto">
            <a:xfrm>
              <a:off x="3840" y="9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66"/>
            <p:cNvSpPr txBox="1">
              <a:spLocks noChangeArrowheads="1"/>
            </p:cNvSpPr>
            <p:nvPr/>
          </p:nvSpPr>
          <p:spPr bwMode="auto">
            <a:xfrm>
              <a:off x="3504" y="76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…</a:t>
              </a:r>
            </a:p>
          </p:txBody>
        </p:sp>
        <p:sp>
          <p:nvSpPr>
            <p:cNvPr id="19" name="Line 67"/>
            <p:cNvSpPr>
              <a:spLocks noChangeShapeType="1"/>
            </p:cNvSpPr>
            <p:nvPr/>
          </p:nvSpPr>
          <p:spPr bwMode="auto">
            <a:xfrm>
              <a:off x="576" y="9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Text Box 71"/>
            <p:cNvSpPr txBox="1">
              <a:spLocks noChangeArrowheads="1"/>
            </p:cNvSpPr>
            <p:nvPr/>
          </p:nvSpPr>
          <p:spPr bwMode="auto">
            <a:xfrm>
              <a:off x="192" y="81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80808"/>
                  </a:solidFill>
                </a:rPr>
                <a:t>head</a:t>
              </a:r>
            </a:p>
          </p:txBody>
        </p:sp>
        <p:sp>
          <p:nvSpPr>
            <p:cNvPr id="21" name="Text Box 72"/>
            <p:cNvSpPr txBox="1">
              <a:spLocks noChangeArrowheads="1"/>
            </p:cNvSpPr>
            <p:nvPr/>
          </p:nvSpPr>
          <p:spPr bwMode="auto">
            <a:xfrm>
              <a:off x="1728" y="624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80808"/>
                  </a:solidFill>
                </a:rPr>
                <a:t>data next</a:t>
              </a:r>
            </a:p>
          </p:txBody>
        </p:sp>
        <p:sp>
          <p:nvSpPr>
            <p:cNvPr id="22" name="Line 74"/>
            <p:cNvSpPr>
              <a:spLocks noChangeShapeType="1"/>
            </p:cNvSpPr>
            <p:nvPr/>
          </p:nvSpPr>
          <p:spPr bwMode="auto">
            <a:xfrm>
              <a:off x="1104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2" name="Group 4"/>
          <p:cNvGrpSpPr>
            <a:grpSpLocks/>
          </p:cNvGrpSpPr>
          <p:nvPr/>
        </p:nvGrpSpPr>
        <p:grpSpPr bwMode="auto">
          <a:xfrm>
            <a:off x="2711625" y="4052947"/>
            <a:ext cx="6770687" cy="461275"/>
            <a:chOff x="192" y="1470"/>
            <a:chExt cx="3792" cy="289"/>
          </a:xfrm>
        </p:grpSpPr>
        <p:sp>
          <p:nvSpPr>
            <p:cNvPr id="63" name="Rectangle 5"/>
            <p:cNvSpPr>
              <a:spLocks noChangeArrowheads="1"/>
            </p:cNvSpPr>
            <p:nvPr/>
          </p:nvSpPr>
          <p:spPr bwMode="auto">
            <a:xfrm>
              <a:off x="960" y="1536"/>
              <a:ext cx="288" cy="192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 dirty="0"/>
                <a:t>a</a:t>
              </a:r>
              <a:r>
                <a:rPr lang="en-US" altLang="zh-CN" sz="2000" baseline="-25000" dirty="0"/>
                <a:t>0</a:t>
              </a:r>
              <a:endParaRPr lang="en-US" altLang="zh-CN" sz="2000" dirty="0"/>
            </a:p>
          </p:txBody>
        </p:sp>
        <p:sp>
          <p:nvSpPr>
            <p:cNvPr id="64" name="Rectangle 6"/>
            <p:cNvSpPr>
              <a:spLocks noChangeArrowheads="1"/>
            </p:cNvSpPr>
            <p:nvPr/>
          </p:nvSpPr>
          <p:spPr bwMode="auto">
            <a:xfrm>
              <a:off x="1248" y="1536"/>
              <a:ext cx="288" cy="192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Rectangle 7"/>
            <p:cNvSpPr>
              <a:spLocks noChangeArrowheads="1"/>
            </p:cNvSpPr>
            <p:nvPr/>
          </p:nvSpPr>
          <p:spPr bwMode="auto">
            <a:xfrm>
              <a:off x="1776" y="1536"/>
              <a:ext cx="288" cy="192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baseline="-25000"/>
                <a:t>1</a:t>
              </a:r>
              <a:endParaRPr lang="zh-CN" altLang="en-US" sz="2000" baseline="-25000"/>
            </a:p>
          </p:txBody>
        </p:sp>
        <p:sp>
          <p:nvSpPr>
            <p:cNvPr id="66" name="Rectangle 8"/>
            <p:cNvSpPr>
              <a:spLocks noChangeArrowheads="1"/>
            </p:cNvSpPr>
            <p:nvPr/>
          </p:nvSpPr>
          <p:spPr bwMode="auto">
            <a:xfrm>
              <a:off x="2064" y="1536"/>
              <a:ext cx="288" cy="192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Rectangle 9"/>
            <p:cNvSpPr>
              <a:spLocks noChangeArrowheads="1"/>
            </p:cNvSpPr>
            <p:nvPr/>
          </p:nvSpPr>
          <p:spPr bwMode="auto">
            <a:xfrm>
              <a:off x="3408" y="1536"/>
              <a:ext cx="288" cy="192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/>
                <a:t>a</a:t>
              </a:r>
              <a:r>
                <a:rPr lang="en-US" altLang="zh-CN" sz="2000" baseline="-25000"/>
                <a:t>n-1</a:t>
              </a:r>
              <a:endParaRPr lang="zh-CN" altLang="en-US" sz="2000" baseline="-25000"/>
            </a:p>
          </p:txBody>
        </p:sp>
        <p:sp>
          <p:nvSpPr>
            <p:cNvPr id="68" name="Rectangle 10"/>
            <p:cNvSpPr>
              <a:spLocks noChangeArrowheads="1"/>
            </p:cNvSpPr>
            <p:nvPr/>
          </p:nvSpPr>
          <p:spPr bwMode="auto">
            <a:xfrm>
              <a:off x="3696" y="1536"/>
              <a:ext cx="288" cy="192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400" dirty="0"/>
                <a:t>∧</a:t>
              </a: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>
              <a:off x="576" y="1632"/>
              <a:ext cx="384" cy="0"/>
            </a:xfrm>
            <a:prstGeom prst="line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" name="Line 12"/>
            <p:cNvSpPr>
              <a:spLocks noChangeShapeType="1"/>
            </p:cNvSpPr>
            <p:nvPr/>
          </p:nvSpPr>
          <p:spPr bwMode="auto">
            <a:xfrm>
              <a:off x="1392" y="1632"/>
              <a:ext cx="384" cy="0"/>
            </a:xfrm>
            <a:prstGeom prst="line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>
              <a:off x="2208" y="1632"/>
              <a:ext cx="384" cy="0"/>
            </a:xfrm>
            <a:prstGeom prst="line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" name="Line 14"/>
            <p:cNvSpPr>
              <a:spLocks noChangeShapeType="1"/>
            </p:cNvSpPr>
            <p:nvPr/>
          </p:nvSpPr>
          <p:spPr bwMode="auto">
            <a:xfrm>
              <a:off x="3024" y="1632"/>
              <a:ext cx="384" cy="0"/>
            </a:xfrm>
            <a:prstGeom prst="line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Text Box 15"/>
            <p:cNvSpPr txBox="1">
              <a:spLocks noChangeArrowheads="1"/>
            </p:cNvSpPr>
            <p:nvPr/>
          </p:nvSpPr>
          <p:spPr bwMode="auto">
            <a:xfrm>
              <a:off x="2688" y="1470"/>
              <a:ext cx="432" cy="289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/>
                <a:t>…</a:t>
              </a:r>
            </a:p>
          </p:txBody>
        </p:sp>
        <p:sp>
          <p:nvSpPr>
            <p:cNvPr id="74" name="Text Box 16"/>
            <p:cNvSpPr txBox="1">
              <a:spLocks noChangeArrowheads="1"/>
            </p:cNvSpPr>
            <p:nvPr/>
          </p:nvSpPr>
          <p:spPr bwMode="auto">
            <a:xfrm>
              <a:off x="192" y="1488"/>
              <a:ext cx="432" cy="251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80808"/>
                  </a:solidFill>
                </a:rPr>
                <a:t>head</a:t>
              </a:r>
            </a:p>
          </p:txBody>
        </p:sp>
      </p:grpSp>
      <p:pic>
        <p:nvPicPr>
          <p:cNvPr id="80" name="Picture 2" descr="http://ts1.mm.bing.net/th?&amp;id=HN.607997769731932932&amp;w=300&amp;h=300&amp;c=0&amp;pid=1.9&amp;rs=0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1" y="2445170"/>
            <a:ext cx="1666917" cy="125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爆炸形 1 35"/>
          <p:cNvSpPr/>
          <p:nvPr/>
        </p:nvSpPr>
        <p:spPr bwMode="auto">
          <a:xfrm>
            <a:off x="7926250" y="2276873"/>
            <a:ext cx="2771800" cy="1662465"/>
          </a:xfrm>
          <a:prstGeom prst="irregularSeal1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 eaLnBrk="1" hangingPunct="1"/>
            <a:r>
              <a:rPr lang="zh-CN" altLang="en-US" sz="2000" dirty="0"/>
              <a:t>注意：</a:t>
            </a:r>
            <a:endParaRPr lang="en-US" altLang="zh-CN" sz="2000" dirty="0"/>
          </a:p>
          <a:p>
            <a:pPr algn="ctr" eaLnBrk="1" hangingPunct="1"/>
            <a:r>
              <a:rPr lang="en-US" altLang="zh-CN" sz="2000" dirty="0"/>
              <a:t>Head-&gt;next</a:t>
            </a:r>
            <a:r>
              <a:rPr lang="zh-CN" altLang="en-US" sz="2000" dirty="0"/>
              <a:t>的差异</a:t>
            </a:r>
          </a:p>
        </p:txBody>
      </p:sp>
      <p:grpSp>
        <p:nvGrpSpPr>
          <p:cNvPr id="37" name="Group 125"/>
          <p:cNvGrpSpPr>
            <a:grpSpLocks/>
          </p:cNvGrpSpPr>
          <p:nvPr/>
        </p:nvGrpSpPr>
        <p:grpSpPr bwMode="auto">
          <a:xfrm>
            <a:off x="2774907" y="6010707"/>
            <a:ext cx="2315567" cy="396875"/>
            <a:chOff x="192" y="816"/>
            <a:chExt cx="1344" cy="250"/>
          </a:xfrm>
        </p:grpSpPr>
        <p:sp>
          <p:nvSpPr>
            <p:cNvPr id="39" name="Rectangle 51"/>
            <p:cNvSpPr>
              <a:spLocks noChangeArrowheads="1"/>
            </p:cNvSpPr>
            <p:nvPr/>
          </p:nvSpPr>
          <p:spPr bwMode="auto">
            <a:xfrm>
              <a:off x="960" y="864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Rectangle 52"/>
            <p:cNvSpPr>
              <a:spLocks noChangeArrowheads="1"/>
            </p:cNvSpPr>
            <p:nvPr/>
          </p:nvSpPr>
          <p:spPr bwMode="auto">
            <a:xfrm>
              <a:off x="1248" y="86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Rectangle 61"/>
            <p:cNvSpPr>
              <a:spLocks noChangeArrowheads="1"/>
            </p:cNvSpPr>
            <p:nvPr/>
          </p:nvSpPr>
          <p:spPr bwMode="auto">
            <a:xfrm>
              <a:off x="1247" y="857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400" dirty="0"/>
                <a:t>∧</a:t>
              </a:r>
            </a:p>
          </p:txBody>
        </p:sp>
        <p:sp>
          <p:nvSpPr>
            <p:cNvPr id="52" name="Line 67"/>
            <p:cNvSpPr>
              <a:spLocks noChangeShapeType="1"/>
            </p:cNvSpPr>
            <p:nvPr/>
          </p:nvSpPr>
          <p:spPr bwMode="auto">
            <a:xfrm>
              <a:off x="576" y="9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Text Box 71"/>
            <p:cNvSpPr txBox="1">
              <a:spLocks noChangeArrowheads="1"/>
            </p:cNvSpPr>
            <p:nvPr/>
          </p:nvSpPr>
          <p:spPr bwMode="auto">
            <a:xfrm>
              <a:off x="192" y="81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80808"/>
                  </a:solidFill>
                </a:rPr>
                <a:t>head</a:t>
              </a:r>
            </a:p>
          </p:txBody>
        </p:sp>
      </p:grpSp>
      <p:grpSp>
        <p:nvGrpSpPr>
          <p:cNvPr id="58" name="Group 125"/>
          <p:cNvGrpSpPr>
            <a:grpSpLocks/>
          </p:cNvGrpSpPr>
          <p:nvPr/>
        </p:nvGrpSpPr>
        <p:grpSpPr bwMode="auto">
          <a:xfrm>
            <a:off x="7812925" y="5989626"/>
            <a:ext cx="1876230" cy="396875"/>
            <a:chOff x="192" y="816"/>
            <a:chExt cx="1089" cy="250"/>
          </a:xfrm>
        </p:grpSpPr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993" y="857"/>
              <a:ext cx="288" cy="192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400" dirty="0"/>
                <a:t>∧</a:t>
              </a:r>
            </a:p>
          </p:txBody>
        </p:sp>
        <p:sp>
          <p:nvSpPr>
            <p:cNvPr id="75" name="Line 67"/>
            <p:cNvSpPr>
              <a:spLocks noChangeShapeType="1"/>
            </p:cNvSpPr>
            <p:nvPr/>
          </p:nvSpPr>
          <p:spPr bwMode="auto">
            <a:xfrm>
              <a:off x="576" y="960"/>
              <a:ext cx="384" cy="0"/>
            </a:xfrm>
            <a:prstGeom prst="line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Text Box 71"/>
            <p:cNvSpPr txBox="1">
              <a:spLocks noChangeArrowheads="1"/>
            </p:cNvSpPr>
            <p:nvPr/>
          </p:nvSpPr>
          <p:spPr bwMode="auto">
            <a:xfrm>
              <a:off x="192" y="816"/>
              <a:ext cx="432" cy="250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80808"/>
                  </a:solidFill>
                </a:rPr>
                <a:t>head</a:t>
              </a:r>
            </a:p>
          </p:txBody>
        </p:sp>
      </p:grpSp>
      <p:pic>
        <p:nvPicPr>
          <p:cNvPr id="77" name="Picture 2" descr="http://ts1.mm.bing.net/th?&amp;id=HN.607997769731932932&amp;w=300&amp;h=300&amp;c=0&amp;pid=1.9&amp;rs=0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3" y="5333953"/>
            <a:ext cx="1666917" cy="125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150"/>
          <p:cNvSpPr>
            <a:spLocks noChangeArrowheads="1"/>
          </p:cNvSpPr>
          <p:nvPr/>
        </p:nvSpPr>
        <p:spPr bwMode="auto">
          <a:xfrm>
            <a:off x="1422484" y="2813486"/>
            <a:ext cx="1674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sz="2800" dirty="0"/>
              <a:t>非空表：</a:t>
            </a:r>
          </a:p>
        </p:txBody>
      </p:sp>
      <p:sp>
        <p:nvSpPr>
          <p:cNvPr id="79" name="Rectangle 150"/>
          <p:cNvSpPr>
            <a:spLocks noChangeArrowheads="1"/>
          </p:cNvSpPr>
          <p:nvPr/>
        </p:nvSpPr>
        <p:spPr bwMode="auto">
          <a:xfrm>
            <a:off x="1488289" y="5301208"/>
            <a:ext cx="16748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sz="2800" dirty="0"/>
              <a:t>空表：</a:t>
            </a:r>
          </a:p>
        </p:txBody>
      </p:sp>
      <p:sp>
        <p:nvSpPr>
          <p:cNvPr id="81" name="AutoShape 75"/>
          <p:cNvSpPr>
            <a:spLocks noChangeArrowheads="1"/>
          </p:cNvSpPr>
          <p:nvPr/>
        </p:nvSpPr>
        <p:spPr bwMode="auto">
          <a:xfrm>
            <a:off x="3216275" y="3645025"/>
            <a:ext cx="5622925" cy="1784225"/>
          </a:xfrm>
          <a:prstGeom prst="flowChartInputOutput">
            <a:avLst/>
          </a:prstGeom>
          <a:gradFill rotWithShape="1">
            <a:gsLst>
              <a:gs pos="0">
                <a:srgbClr val="00FF00"/>
              </a:gs>
              <a:gs pos="50000">
                <a:schemeClr val="bg1"/>
              </a:gs>
              <a:gs pos="100000">
                <a:srgbClr val="00FF00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FF00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zh-CN" altLang="en-US" sz="2800" dirty="0"/>
              <a:t>单链表一般构造成带头结</a:t>
            </a:r>
          </a:p>
          <a:p>
            <a:pPr algn="ctr">
              <a:defRPr/>
            </a:pPr>
            <a:r>
              <a:rPr lang="zh-CN" altLang="en-US" sz="2800" dirty="0"/>
              <a:t>点的单链表。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3987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8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不带头结点单链表的结构定义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在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中定义单链表的结构十分简单</a:t>
            </a:r>
            <a:endParaRPr lang="zh-CN" altLang="en-US" sz="2800" dirty="0">
              <a:solidFill>
                <a:srgbClr val="0000CC"/>
              </a:solidFill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  <a:cs typeface="+mn-cs"/>
              </a:rPr>
              <a:t>	 </a:t>
            </a:r>
            <a:r>
              <a:rPr lang="en-US" altLang="zh-CN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typedef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</a:t>
            </a:r>
            <a:r>
              <a:rPr lang="en-US" altLang="zh-CN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int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T;		      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//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结点数据的类型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</a:t>
            </a:r>
            <a:r>
              <a:rPr lang="en-US" altLang="zh-CN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typedef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</a:t>
            </a:r>
            <a:r>
              <a:rPr lang="en-US" altLang="zh-CN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struct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node {      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//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结点结构定义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T data;                         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//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结点数据域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</a:t>
            </a:r>
            <a:r>
              <a:rPr lang="en-US" altLang="zh-CN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struct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node *link;       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//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结点链接指针域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} </a:t>
            </a:r>
            <a:r>
              <a:rPr lang="en-US" altLang="zh-CN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LinkNode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;                     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//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结点命名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  <a:defRPr/>
            </a:pPr>
            <a:endParaRPr lang="zh-CN" altLang="en-US" sz="800" dirty="0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这是一个递归的定义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2800" dirty="0">
                <a:ea typeface="仿宋_GB2312" pitchFamily="49" charset="-122"/>
                <a:cs typeface="+mn-cs"/>
              </a:rPr>
              <a:t>在结构定义时不考虑操作，以后在定义和实现链表操作时直接使用结构的成分</a:t>
            </a:r>
          </a:p>
        </p:txBody>
      </p:sp>
      <p:grpSp>
        <p:nvGrpSpPr>
          <p:cNvPr id="52233" name="Group 36"/>
          <p:cNvGrpSpPr>
            <a:grpSpLocks/>
          </p:cNvGrpSpPr>
          <p:nvPr/>
        </p:nvGrpSpPr>
        <p:grpSpPr bwMode="auto">
          <a:xfrm>
            <a:off x="8255000" y="4312939"/>
            <a:ext cx="2305050" cy="1060450"/>
            <a:chOff x="1416" y="1924"/>
            <a:chExt cx="1296" cy="668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112" y="2262"/>
              <a:ext cx="600" cy="330"/>
            </a:xfrm>
            <a:prstGeom prst="rect">
              <a:avLst/>
            </a:prstGeom>
            <a:gradFill rotWithShape="1">
              <a:gsLst>
                <a:gs pos="0">
                  <a:srgbClr val="00FF00"/>
                </a:gs>
                <a:gs pos="50000">
                  <a:schemeClr val="bg1"/>
                </a:gs>
                <a:gs pos="100000">
                  <a:srgbClr val="00FF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zh-CN" altLang="en-US" sz="1400" dirty="0">
                  <a:latin typeface="楷体_GB2312" pitchFamily="49" charset="-122"/>
                </a:rPr>
                <a:t>指针域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416" y="2262"/>
              <a:ext cx="696" cy="330"/>
            </a:xfrm>
            <a:prstGeom prst="rect">
              <a:avLst/>
            </a:prstGeom>
            <a:gradFill rotWithShape="1">
              <a:gsLst>
                <a:gs pos="0">
                  <a:srgbClr val="00FF00"/>
                </a:gs>
                <a:gs pos="50000">
                  <a:schemeClr val="bg1"/>
                </a:gs>
                <a:gs pos="100000">
                  <a:srgbClr val="00FF00"/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zh-CN" altLang="en-US" sz="140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</a:rPr>
                <a:t>数据域</a:t>
              </a:r>
            </a:p>
          </p:txBody>
        </p:sp>
        <p:sp>
          <p:nvSpPr>
            <p:cNvPr id="52239" name="Line 10"/>
            <p:cNvSpPr>
              <a:spLocks noChangeShapeType="1"/>
            </p:cNvSpPr>
            <p:nvPr/>
          </p:nvSpPr>
          <p:spPr bwMode="auto">
            <a:xfrm>
              <a:off x="1416" y="2592"/>
              <a:ext cx="12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0" name="Line 12"/>
            <p:cNvSpPr>
              <a:spLocks noChangeShapeType="1"/>
            </p:cNvSpPr>
            <p:nvPr/>
          </p:nvSpPr>
          <p:spPr bwMode="auto">
            <a:xfrm>
              <a:off x="2112" y="2262"/>
              <a:ext cx="0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1" name="Line 13"/>
            <p:cNvSpPr>
              <a:spLocks noChangeShapeType="1"/>
            </p:cNvSpPr>
            <p:nvPr/>
          </p:nvSpPr>
          <p:spPr bwMode="auto">
            <a:xfrm>
              <a:off x="2712" y="2262"/>
              <a:ext cx="0" cy="3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136" y="1929"/>
              <a:ext cx="576" cy="326"/>
            </a:xfrm>
            <a:prstGeom prst="rect">
              <a:avLst/>
            </a:prstGeom>
            <a:ln>
              <a:solidFill>
                <a:schemeClr val="bg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altLang="zh-CN" sz="2800" dirty="0">
                  <a:latin typeface="楷体_GB2312" pitchFamily="49" charset="-122"/>
                </a:rPr>
                <a:t>next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488" y="1924"/>
              <a:ext cx="576" cy="326"/>
            </a:xfrm>
            <a:prstGeom prst="rect">
              <a:avLst/>
            </a:prstGeom>
            <a:ln>
              <a:solidFill>
                <a:schemeClr val="bg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altLang="zh-CN" sz="2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</a:rPr>
                <a:t>data</a:t>
              </a:r>
            </a:p>
          </p:txBody>
        </p:sp>
        <p:grpSp>
          <p:nvGrpSpPr>
            <p:cNvPr id="52244" name="Group 31"/>
            <p:cNvGrpSpPr>
              <a:grpSpLocks/>
            </p:cNvGrpSpPr>
            <p:nvPr/>
          </p:nvGrpSpPr>
          <p:grpSpPr bwMode="auto">
            <a:xfrm>
              <a:off x="1416" y="2256"/>
              <a:ext cx="1296" cy="330"/>
              <a:chOff x="1416" y="2256"/>
              <a:chExt cx="1296" cy="330"/>
            </a:xfrm>
          </p:grpSpPr>
          <p:sp>
            <p:nvSpPr>
              <p:cNvPr id="52245" name="Line 9"/>
              <p:cNvSpPr>
                <a:spLocks noChangeShapeType="1"/>
              </p:cNvSpPr>
              <p:nvPr/>
            </p:nvSpPr>
            <p:spPr bwMode="auto">
              <a:xfrm>
                <a:off x="1416" y="2256"/>
                <a:ext cx="1296" cy="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246" name="Line 11"/>
              <p:cNvSpPr>
                <a:spLocks noChangeShapeType="1"/>
              </p:cNvSpPr>
              <p:nvPr/>
            </p:nvSpPr>
            <p:spPr bwMode="auto">
              <a:xfrm>
                <a:off x="1416" y="2256"/>
                <a:ext cx="0" cy="33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52234" name="AutoShape 23"/>
          <p:cNvSpPr>
            <a:spLocks noChangeArrowheads="1"/>
          </p:cNvSpPr>
          <p:nvPr/>
        </p:nvSpPr>
        <p:spPr bwMode="auto">
          <a:xfrm>
            <a:off x="7391400" y="5759152"/>
            <a:ext cx="1441450" cy="838200"/>
          </a:xfrm>
          <a:prstGeom prst="wedgeRectCallout">
            <a:avLst>
              <a:gd name="adj1" fmla="val 36667"/>
              <a:gd name="adj2" fmla="val -91139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rgbClr val="0000FF"/>
                </a:solidFill>
                <a:latin typeface="楷体_GB2312" pitchFamily="49" charset="-122"/>
                <a:ea typeface="黑体" panose="02010609060101010101" pitchFamily="49" charset="-122"/>
              </a:rPr>
              <a:t>数据域：</a:t>
            </a:r>
            <a:r>
              <a:rPr lang="zh-CN" altLang="en-US" sz="1400">
                <a:solidFill>
                  <a:srgbClr val="080808"/>
                </a:solidFill>
                <a:latin typeface="楷体_GB2312" pitchFamily="49" charset="-122"/>
                <a:ea typeface="黑体" panose="02010609060101010101" pitchFamily="49" charset="-122"/>
              </a:rPr>
              <a:t>存储元素数值数据</a:t>
            </a:r>
          </a:p>
        </p:txBody>
      </p:sp>
      <p:sp>
        <p:nvSpPr>
          <p:cNvPr id="52235" name="AutoShape 24"/>
          <p:cNvSpPr>
            <a:spLocks noChangeArrowheads="1"/>
          </p:cNvSpPr>
          <p:nvPr/>
        </p:nvSpPr>
        <p:spPr bwMode="auto">
          <a:xfrm>
            <a:off x="8904288" y="5759152"/>
            <a:ext cx="1655762" cy="838200"/>
          </a:xfrm>
          <a:prstGeom prst="wedgeRectCallout">
            <a:avLst>
              <a:gd name="adj1" fmla="val 23319"/>
              <a:gd name="adj2" fmla="val -93218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rgbClr val="0000FF"/>
                </a:solidFill>
                <a:latin typeface="楷体_GB2312" pitchFamily="49" charset="-122"/>
                <a:ea typeface="黑体" panose="02010609060101010101" pitchFamily="49" charset="-122"/>
              </a:rPr>
              <a:t>指针域：</a:t>
            </a:r>
            <a:r>
              <a:rPr lang="zh-CN" altLang="en-US" sz="1400">
                <a:solidFill>
                  <a:srgbClr val="080808"/>
                </a:solidFill>
                <a:latin typeface="楷体_GB2312" pitchFamily="49" charset="-122"/>
                <a:ea typeface="黑体" panose="02010609060101010101" pitchFamily="49" charset="-122"/>
              </a:rPr>
              <a:t>存储直接后继的存储位置</a:t>
            </a:r>
          </a:p>
        </p:txBody>
      </p:sp>
      <p:pic>
        <p:nvPicPr>
          <p:cNvPr id="23" name="Picture 2" descr="http://ts1.mm.bing.net/th?&amp;id=HN.608051654393007869&amp;w=300&amp;h=300&amp;c=0&amp;pid=1.9&amp;rs=0&amp;p=0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657" y="-27775"/>
            <a:ext cx="2195736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8436768" y="908721"/>
            <a:ext cx="219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dirty="0">
                <a:solidFill>
                  <a:srgbClr val="FF0000"/>
                </a:solidFill>
              </a:rPr>
              <a:t>C++</a:t>
            </a:r>
            <a:r>
              <a:rPr lang="zh-CN" altLang="en-US" sz="2400" b="0" dirty="0">
                <a:solidFill>
                  <a:srgbClr val="FF0000"/>
                </a:solidFill>
              </a:rPr>
              <a:t>中</a:t>
            </a:r>
            <a:r>
              <a:rPr lang="en-US" altLang="zh-CN" sz="2400" b="0" dirty="0" err="1">
                <a:solidFill>
                  <a:srgbClr val="FF0000"/>
                </a:solidFill>
              </a:rPr>
              <a:t>struct</a:t>
            </a:r>
            <a:r>
              <a:rPr lang="zh-CN" altLang="en-US" sz="2400" b="0" dirty="0">
                <a:solidFill>
                  <a:srgbClr val="FF0000"/>
                </a:solidFill>
              </a:rPr>
              <a:t>与</a:t>
            </a:r>
            <a:r>
              <a:rPr lang="en-US" altLang="zh-CN" sz="2400" b="0" dirty="0">
                <a:solidFill>
                  <a:srgbClr val="FF0000"/>
                </a:solidFill>
              </a:rPr>
              <a:t>class</a:t>
            </a:r>
            <a:r>
              <a:rPr lang="zh-CN" altLang="en-US" sz="2400" b="0" dirty="0">
                <a:solidFill>
                  <a:srgbClr val="FF0000"/>
                </a:solidFill>
              </a:rPr>
              <a:t>的异同？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单链表的类定义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ct val="5000"/>
              </a:spcBef>
              <a:buClr>
                <a:srgbClr val="FF7C80"/>
              </a:buClr>
              <a:buSzPct val="50000"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使用面向对象方法，要把数据与操作一起定义和封装，用多个类表达一个单链表。</a:t>
            </a:r>
            <a:endParaRPr lang="en-US" altLang="zh-CN" sz="24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5000"/>
              </a:spcBef>
              <a:buClr>
                <a:srgbClr val="FF7C80"/>
              </a:buClr>
              <a:buSzPct val="50000"/>
              <a:defRPr/>
            </a:pPr>
            <a:r>
              <a:rPr lang="zh-CN" altLang="en-US" sz="24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多个类表达一个概念</a:t>
            </a:r>
            <a:r>
              <a:rPr lang="en-US" altLang="zh-CN" sz="24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单链表</a:t>
            </a:r>
            <a:r>
              <a:rPr lang="en-US" altLang="zh-CN" sz="24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ct val="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链表结点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</a:p>
          <a:p>
            <a:pPr lvl="1">
              <a:lnSpc>
                <a:spcPct val="130000"/>
              </a:lnSpc>
              <a:spcBef>
                <a:spcPct val="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链表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(List)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</a:p>
          <a:p>
            <a:pPr>
              <a:lnSpc>
                <a:spcPct val="130000"/>
              </a:lnSpc>
              <a:spcBef>
                <a:spcPct val="5000"/>
              </a:spcBef>
              <a:buClr>
                <a:srgbClr val="FF7C80"/>
              </a:buClr>
              <a:buSzPct val="50000"/>
              <a:defRPr/>
            </a:pPr>
            <a:r>
              <a:rPr lang="zh-CN" altLang="zh-CN" sz="24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定义方式</a:t>
            </a:r>
          </a:p>
          <a:p>
            <a:pPr lvl="1">
              <a:lnSpc>
                <a:spcPct val="130000"/>
              </a:lnSpc>
              <a:spcBef>
                <a:spcPct val="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复合方式</a:t>
            </a:r>
          </a:p>
          <a:p>
            <a:pPr lvl="1">
              <a:lnSpc>
                <a:spcPct val="130000"/>
              </a:lnSpc>
              <a:spcBef>
                <a:spcPct val="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嵌套方式</a:t>
            </a:r>
          </a:p>
          <a:p>
            <a:pPr lvl="1">
              <a:lnSpc>
                <a:spcPct val="130000"/>
              </a:lnSpc>
              <a:spcBef>
                <a:spcPct val="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继承方式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ct val="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结构方式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2163764" y="1644651"/>
            <a:ext cx="7570787" cy="2505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2063751" y="1037356"/>
            <a:ext cx="7127875" cy="548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defTabSz="11287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defTabSz="1128713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defTabSz="1128713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defTabSz="112871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400" b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  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类的前视声明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24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lang="en-US" altLang="zh-CN" sz="24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4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	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结点类	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friend class L</a:t>
            </a:r>
            <a:r>
              <a:rPr lang="en-US" altLang="zh-CN" sz="24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ist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4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	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声明</a:t>
            </a:r>
            <a:r>
              <a:rPr lang="en-US" altLang="zh-CN" sz="24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类为友元类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private:</a:t>
            </a:r>
            <a:endParaRPr lang="en-US" altLang="zh-CN" sz="2400" b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data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4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数据元素域	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b="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lang="en-US" altLang="zh-CN" sz="24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 link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        //</a:t>
            </a:r>
            <a:r>
              <a:rPr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指针域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en-US" altLang="zh-CN" sz="2400" b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class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        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//List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en-US" sz="2400" b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en-US" altLang="zh-CN" sz="2400" b="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public: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链表公共操作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………</a:t>
            </a:r>
            <a:endParaRPr lang="zh-CN" altLang="en-US" sz="24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private: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*first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表头指针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用复合类表示单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ChangeArrowheads="1"/>
          </p:cNvSpPr>
          <p:nvPr/>
        </p:nvSpPr>
        <p:spPr bwMode="auto">
          <a:xfrm>
            <a:off x="2544764" y="2025650"/>
            <a:ext cx="7113587" cy="2514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2214563" y="1052736"/>
            <a:ext cx="7772400" cy="580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defTabSz="11287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defTabSz="1128713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defTabSz="1128713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defTabSz="112871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en-US" altLang="zh-CN" sz="28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private:</a:t>
            </a:r>
            <a:endParaRPr lang="en-US" altLang="zh-CN" sz="28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28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lang="en-US" altLang="zh-CN" sz="28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        //</a:t>
            </a:r>
            <a:r>
              <a:rPr lang="zh-CN" altLang="en-US" sz="28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嵌套链表结点类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public:</a:t>
            </a:r>
            <a:endParaRPr lang="en-US" altLang="zh-CN" sz="2800" b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8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800" b="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lang="en-US" altLang="zh-CN" sz="28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*link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8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en-US" altLang="zh-CN" sz="2800" b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lang="en-US" altLang="zh-CN" sz="28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*first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	  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单链表的表头指针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public: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链表操作</a:t>
            </a:r>
            <a:r>
              <a:rPr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………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用嵌套类表示单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ChangeArrowheads="1"/>
          </p:cNvSpPr>
          <p:nvPr/>
        </p:nvSpPr>
        <p:spPr bwMode="auto">
          <a:xfrm>
            <a:off x="2197101" y="1290638"/>
            <a:ext cx="6831013" cy="23796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2135560" y="614332"/>
            <a:ext cx="8153400" cy="593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defTabSz="11287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defTabSz="1128713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defTabSz="1128713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defTabSz="112871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class</a:t>
            </a:r>
            <a:r>
              <a:rPr lang="en-US" altLang="zh-CN" sz="26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b="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lang="en-US" altLang="zh-CN" sz="26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6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6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链表结点类	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protected:</a:t>
            </a:r>
            <a:endParaRPr lang="en-US" altLang="zh-CN" sz="2600" b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6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6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data</a:t>
            </a:r>
            <a:r>
              <a:rPr lang="en-US" altLang="zh-CN" sz="2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6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600" b="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lang="en-US" altLang="zh-CN" sz="26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 link</a:t>
            </a:r>
            <a:r>
              <a:rPr lang="en-US" altLang="zh-CN" sz="2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      </a:t>
            </a:r>
            <a:r>
              <a:rPr lang="en-US" altLang="zh-CN" sz="26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};</a:t>
            </a:r>
            <a:endParaRPr lang="en-US" altLang="zh-CN" sz="2600" b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6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class </a:t>
            </a:r>
            <a:r>
              <a:rPr lang="en-US" altLang="zh-CN" sz="2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 </a:t>
            </a:r>
            <a:r>
              <a:rPr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public</a:t>
            </a:r>
            <a:r>
              <a:rPr lang="en-US" altLang="zh-CN" sz="2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2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lang="en-US" altLang="zh-CN" sz="2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6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链表类</a:t>
            </a:r>
            <a:r>
              <a:rPr lang="en-US" altLang="zh-CN" sz="26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6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继承链表结点类的数据和操作</a:t>
            </a:r>
            <a:r>
              <a:rPr lang="zh-CN" altLang="en-US" sz="26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private: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6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lang="en-US" altLang="zh-CN" sz="2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*first</a:t>
            </a:r>
            <a:r>
              <a:rPr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6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6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单链表的表头指针</a:t>
            </a:r>
            <a:endParaRPr lang="en-US" altLang="zh-CN" sz="2600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public: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6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链表操作</a:t>
            </a:r>
            <a:r>
              <a:rPr lang="en-US" altLang="zh-CN" sz="26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………</a:t>
            </a:r>
            <a:endParaRPr lang="zh-CN" altLang="en-US" sz="2600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用继承类表示单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80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复合方式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中，链表结点类中声明链表类是它的友元类，这样可以“奉献”它的私有成员给链表类。这种方式灵活。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80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嵌套方式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中，链表结点类是链表类的私有成员，这样限制了链表结点类的应用范围。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80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继承方式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中，链表类声明为链表结点类的派生类，这在实现上是可行的。但在逻辑上是有问题的，如</a:t>
            </a:r>
          </a:p>
          <a:p>
            <a:pPr lvl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三角形 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is 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多边形（继承关系）</a:t>
            </a:r>
          </a:p>
          <a:p>
            <a:pPr lvl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Tx/>
              <a:buFont typeface="Wingdings" panose="05000000000000000000" pitchFamily="2" charset="2"/>
              <a:buChar char="û"/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链表 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is 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链表结点（显然概念不准确）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767408" y="1484784"/>
            <a:ext cx="6831013" cy="15838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用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struct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定义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LinkNode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类</a:t>
            </a:r>
            <a:endParaRPr lang="zh-CN" altLang="en-US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>
          <a:xfrm>
            <a:off x="1269032" y="983778"/>
            <a:ext cx="10515600" cy="519318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kumimoji="1" lang="en-US" altLang="zh-CN" sz="26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6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sz="2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6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kumimoji="1" lang="en-US" altLang="zh-CN" sz="2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	       //</a:t>
            </a:r>
            <a:r>
              <a:rPr kumimoji="1" lang="zh-CN" alt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链表结点类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6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data;		      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6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kumimoji="1" lang="en-US" altLang="zh-CN" sz="2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 link;          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class List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链表类</a:t>
            </a:r>
            <a:r>
              <a:rPr kumimoji="1"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直接使用链表结点类的数据和操作</a:t>
            </a:r>
            <a:endParaRPr kumimoji="1" lang="zh-CN" altLang="en-US" sz="26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6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private: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60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kumimoji="1"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*first;</a:t>
            </a:r>
            <a:r>
              <a:rPr kumimoji="1" lang="en-US" altLang="zh-CN" sz="26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表头指针</a:t>
            </a:r>
            <a:endParaRPr kumimoji="1"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zh-CN" sz="2600" b="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链表操作</a:t>
            </a:r>
            <a:r>
              <a:rPr lang="en-US" altLang="zh-CN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</a:t>
            </a:r>
            <a:endParaRPr kumimoji="1" lang="zh-CN" altLang="en-US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};   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链表中的结点属于链表私有，别人无法访问</a:t>
            </a:r>
            <a:endParaRPr lang="zh-CN" altLang="en-US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不带头结点的单链表中的插入与删除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7C80"/>
              </a:buClr>
              <a:buSzPct val="50000"/>
              <a:defRPr/>
            </a:pP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插入</a:t>
            </a:r>
          </a:p>
          <a:p>
            <a:pPr lvl="1">
              <a:buClr>
                <a:srgbClr val="00FF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第一种情况：在第一个结点前插入</a:t>
            </a:r>
          </a:p>
          <a:p>
            <a:pPr>
              <a:spcBef>
                <a:spcPct val="5000"/>
              </a:spcBef>
              <a:buFontTx/>
              <a:buNone/>
              <a:defRPr/>
            </a:pPr>
            <a:r>
              <a:rPr lang="zh-CN" altLang="en-US" sz="2800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-&gt;link = first ;    </a:t>
            </a:r>
          </a:p>
          <a:p>
            <a:pPr>
              <a:spcBef>
                <a:spcPct val="5000"/>
              </a:spcBef>
              <a:buFontTx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first =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690813" y="5730875"/>
            <a:ext cx="55864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（插入前）                    （插入后）</a:t>
            </a: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287713" y="5045075"/>
            <a:ext cx="6858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4583113" y="5045075"/>
            <a:ext cx="6858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3668713" y="50450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4964113" y="50450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2906713" y="5273675"/>
            <a:ext cx="381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3821113" y="527367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5116513" y="52736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5649913" y="5273675"/>
            <a:ext cx="5334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2068513" y="4968875"/>
            <a:ext cx="914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i="1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3973513" y="4054475"/>
            <a:ext cx="6858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4354513" y="40544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3592513" y="4283075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2144714" y="3978276"/>
            <a:ext cx="16017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newNode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7402513" y="4054475"/>
            <a:ext cx="6858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7783513" y="40544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7021513" y="4283075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5573714" y="3978276"/>
            <a:ext cx="16017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newNode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94" name="Rectangle 22"/>
          <p:cNvSpPr>
            <a:spLocks noChangeArrowheads="1"/>
          </p:cNvSpPr>
          <p:nvPr/>
        </p:nvSpPr>
        <p:spPr bwMode="auto">
          <a:xfrm>
            <a:off x="6945313" y="5045075"/>
            <a:ext cx="6858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7326313" y="50450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>
            <a:off x="7097713" y="4435475"/>
            <a:ext cx="304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97" name="Line 25"/>
          <p:cNvSpPr>
            <a:spLocks noChangeShapeType="1"/>
          </p:cNvSpPr>
          <p:nvPr/>
        </p:nvSpPr>
        <p:spPr bwMode="auto">
          <a:xfrm>
            <a:off x="7097713" y="4435475"/>
            <a:ext cx="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98" name="Line 26"/>
          <p:cNvSpPr>
            <a:spLocks noChangeShapeType="1"/>
          </p:cNvSpPr>
          <p:nvPr/>
        </p:nvSpPr>
        <p:spPr bwMode="auto">
          <a:xfrm flipH="1">
            <a:off x="6640513" y="4740275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5878514" y="4435475"/>
            <a:ext cx="8223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300" name="Line 28"/>
          <p:cNvSpPr>
            <a:spLocks noChangeShapeType="1"/>
          </p:cNvSpPr>
          <p:nvPr/>
        </p:nvSpPr>
        <p:spPr bwMode="auto">
          <a:xfrm>
            <a:off x="6640513" y="5273675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301" name="Line 29"/>
          <p:cNvSpPr>
            <a:spLocks noChangeShapeType="1"/>
          </p:cNvSpPr>
          <p:nvPr/>
        </p:nvSpPr>
        <p:spPr bwMode="auto">
          <a:xfrm flipV="1">
            <a:off x="6640513" y="4892675"/>
            <a:ext cx="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>
            <a:off x="6640513" y="4892675"/>
            <a:ext cx="1676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303" name="Line 31"/>
          <p:cNvSpPr>
            <a:spLocks noChangeShapeType="1"/>
          </p:cNvSpPr>
          <p:nvPr/>
        </p:nvSpPr>
        <p:spPr bwMode="auto">
          <a:xfrm>
            <a:off x="7935913" y="4283075"/>
            <a:ext cx="381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304" name="Line 32"/>
          <p:cNvSpPr>
            <a:spLocks noChangeShapeType="1"/>
          </p:cNvSpPr>
          <p:nvPr/>
        </p:nvSpPr>
        <p:spPr bwMode="auto">
          <a:xfrm>
            <a:off x="8316913" y="4283075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305" name="Rectangle 33"/>
          <p:cNvSpPr>
            <a:spLocks noChangeArrowheads="1"/>
          </p:cNvSpPr>
          <p:nvPr/>
        </p:nvSpPr>
        <p:spPr bwMode="auto">
          <a:xfrm>
            <a:off x="8240713" y="5045075"/>
            <a:ext cx="6858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306" name="Line 34"/>
          <p:cNvSpPr>
            <a:spLocks noChangeShapeType="1"/>
          </p:cNvSpPr>
          <p:nvPr/>
        </p:nvSpPr>
        <p:spPr bwMode="auto">
          <a:xfrm>
            <a:off x="8621713" y="50450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307" name="Line 35"/>
          <p:cNvSpPr>
            <a:spLocks noChangeShapeType="1"/>
          </p:cNvSpPr>
          <p:nvPr/>
        </p:nvSpPr>
        <p:spPr bwMode="auto">
          <a:xfrm>
            <a:off x="7478713" y="527367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308" name="Line 36"/>
          <p:cNvSpPr>
            <a:spLocks noChangeShapeType="1"/>
          </p:cNvSpPr>
          <p:nvPr/>
        </p:nvSpPr>
        <p:spPr bwMode="auto">
          <a:xfrm>
            <a:off x="8774113" y="52736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309" name="Line 37"/>
          <p:cNvSpPr>
            <a:spLocks noChangeShapeType="1"/>
          </p:cNvSpPr>
          <p:nvPr/>
        </p:nvSpPr>
        <p:spPr bwMode="auto">
          <a:xfrm>
            <a:off x="9307513" y="5273675"/>
            <a:ext cx="4572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3" name="Freeform 40"/>
          <p:cNvSpPr>
            <a:spLocks/>
          </p:cNvSpPr>
          <p:nvPr/>
        </p:nvSpPr>
        <p:spPr bwMode="auto">
          <a:xfrm>
            <a:off x="7175501" y="2492376"/>
            <a:ext cx="1535113" cy="1724025"/>
          </a:xfrm>
          <a:custGeom>
            <a:avLst/>
            <a:gdLst>
              <a:gd name="T0" fmla="*/ 0 w 920"/>
              <a:gd name="T1" fmla="*/ 0 h 788"/>
              <a:gd name="T2" fmla="*/ 2147483646 w 920"/>
              <a:gd name="T3" fmla="*/ 2147483646 h 788"/>
              <a:gd name="T4" fmla="*/ 2147483646 w 920"/>
              <a:gd name="T5" fmla="*/ 2147483646 h 788"/>
              <a:gd name="T6" fmla="*/ 2147483646 w 920"/>
              <a:gd name="T7" fmla="*/ 2147483646 h 788"/>
              <a:gd name="T8" fmla="*/ 2147483646 w 920"/>
              <a:gd name="T9" fmla="*/ 2147483646 h 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0" h="788">
                <a:moveTo>
                  <a:pt x="0" y="0"/>
                </a:moveTo>
                <a:cubicBezTo>
                  <a:pt x="260" y="27"/>
                  <a:pt x="521" y="55"/>
                  <a:pt x="669" y="110"/>
                </a:cubicBezTo>
                <a:cubicBezTo>
                  <a:pt x="817" y="165"/>
                  <a:pt x="860" y="248"/>
                  <a:pt x="890" y="331"/>
                </a:cubicBezTo>
                <a:cubicBezTo>
                  <a:pt x="920" y="414"/>
                  <a:pt x="874" y="534"/>
                  <a:pt x="847" y="610"/>
                </a:cubicBezTo>
                <a:cubicBezTo>
                  <a:pt x="820" y="686"/>
                  <a:pt x="749" y="758"/>
                  <a:pt x="729" y="788"/>
                </a:cubicBezTo>
              </a:path>
            </a:pathLst>
          </a:custGeom>
          <a:noFill/>
          <a:ln w="25400">
            <a:solidFill>
              <a:schemeClr val="tx2"/>
            </a:solidFill>
            <a:round/>
            <a:headEnd type="none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Freeform 41"/>
          <p:cNvSpPr>
            <a:spLocks/>
          </p:cNvSpPr>
          <p:nvPr/>
        </p:nvSpPr>
        <p:spPr bwMode="auto">
          <a:xfrm>
            <a:off x="5734051" y="3232151"/>
            <a:ext cx="1241425" cy="1343025"/>
          </a:xfrm>
          <a:custGeom>
            <a:avLst/>
            <a:gdLst>
              <a:gd name="T0" fmla="*/ 0 w 644"/>
              <a:gd name="T1" fmla="*/ 0 h 432"/>
              <a:gd name="T2" fmla="*/ 2147483646 w 644"/>
              <a:gd name="T3" fmla="*/ 2147483646 h 432"/>
              <a:gd name="T4" fmla="*/ 2147483646 w 644"/>
              <a:gd name="T5" fmla="*/ 2147483646 h 432"/>
              <a:gd name="T6" fmla="*/ 2147483646 w 644"/>
              <a:gd name="T7" fmla="*/ 2147483646 h 4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44" h="432">
                <a:moveTo>
                  <a:pt x="0" y="0"/>
                </a:moveTo>
                <a:cubicBezTo>
                  <a:pt x="101" y="1"/>
                  <a:pt x="203" y="2"/>
                  <a:pt x="288" y="43"/>
                </a:cubicBezTo>
                <a:cubicBezTo>
                  <a:pt x="373" y="84"/>
                  <a:pt x="450" y="181"/>
                  <a:pt x="509" y="246"/>
                </a:cubicBezTo>
                <a:cubicBezTo>
                  <a:pt x="568" y="311"/>
                  <a:pt x="622" y="402"/>
                  <a:pt x="644" y="432"/>
                </a:cubicBezTo>
              </a:path>
            </a:pathLst>
          </a:custGeom>
          <a:noFill/>
          <a:ln w="25400">
            <a:solidFill>
              <a:schemeClr val="tx2"/>
            </a:solidFill>
            <a:round/>
            <a:headEnd type="none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爆炸形 1 44"/>
          <p:cNvSpPr>
            <a:spLocks noChangeArrowheads="1"/>
          </p:cNvSpPr>
          <p:nvPr/>
        </p:nvSpPr>
        <p:spPr bwMode="auto">
          <a:xfrm>
            <a:off x="8343901" y="1585914"/>
            <a:ext cx="2422525" cy="1728787"/>
          </a:xfrm>
          <a:prstGeom prst="irregularSeal1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B050"/>
                </a:solidFill>
                <a:ea typeface="黑体" panose="02010609060101010101" pitchFamily="49" charset="-122"/>
              </a:rPr>
              <a:t>课堂思考：</a:t>
            </a:r>
            <a:endParaRPr lang="en-US" altLang="zh-CN" sz="1800" dirty="0">
              <a:solidFill>
                <a:srgbClr val="00B050"/>
              </a:solidFill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B050"/>
                </a:solidFill>
                <a:ea typeface="黑体" panose="02010609060101010101" pitchFamily="49" charset="-122"/>
              </a:rPr>
              <a:t>能否调换次序</a:t>
            </a:r>
            <a:r>
              <a:rPr lang="en-US" altLang="zh-CN" sz="1800" dirty="0">
                <a:solidFill>
                  <a:srgbClr val="00B050"/>
                </a:solidFill>
                <a:ea typeface="黑体" panose="02010609060101010101" pitchFamily="49" charset="-122"/>
              </a:rPr>
              <a:t>?</a:t>
            </a:r>
            <a:endParaRPr lang="zh-CN" altLang="en-US" sz="1800" dirty="0">
              <a:solidFill>
                <a:srgbClr val="00B05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xit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4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7880350" y="4706938"/>
            <a:ext cx="6858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841750" y="3411538"/>
            <a:ext cx="6858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-563563" y="990601"/>
            <a:ext cx="227013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871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386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01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 sz="280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960438" y="2497138"/>
            <a:ext cx="1035051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871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386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01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800">
                <a:ea typeface="+mn-ea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2317750" y="5340351"/>
            <a:ext cx="592455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871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386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01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anose="02020603050405020304" pitchFamily="18" charset="0"/>
              </a:rPr>
              <a:t>      (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anose="02020603050405020304" pitchFamily="18" charset="0"/>
              </a:rPr>
              <a:t>插入前</a:t>
            </a:r>
            <a:r>
              <a:rPr lang="en-US" altLang="zh-CN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anose="02020603050405020304" pitchFamily="18" charset="0"/>
              </a:rPr>
              <a:t>)                            (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anose="02020603050405020304" pitchFamily="18" charset="0"/>
              </a:rPr>
              <a:t>插入后</a:t>
            </a:r>
            <a:r>
              <a:rPr lang="en-US" altLang="zh-CN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anose="02020603050405020304" pitchFamily="18" charset="0"/>
              </a:rPr>
              <a:t>)</a:t>
            </a:r>
            <a:endParaRPr lang="en-US" altLang="zh-CN" sz="2800" dirty="0">
              <a:solidFill>
                <a:srgbClr val="FF33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-539750" y="5357813"/>
            <a:ext cx="496887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871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386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01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800">
                <a:ea typeface="+mn-ea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984250" y="6840538"/>
            <a:ext cx="10350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871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386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01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800">
                <a:ea typeface="+mn-ea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55305" name="Rectangle 9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第二种情况：在链表中间插入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zh-CN" altLang="en-US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&gt;link =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current-&gt;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link;	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current-&gt;link =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4222750" y="34115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 flipV="1">
            <a:off x="3384550" y="3640138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1936750" y="3335339"/>
            <a:ext cx="1601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newNode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4146550" y="4640263"/>
            <a:ext cx="6858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>
            <a:off x="4527550" y="46402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2851150" y="4640263"/>
            <a:ext cx="6858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>
            <a:off x="2470150" y="48688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 flipV="1">
            <a:off x="3384550" y="4859339"/>
            <a:ext cx="76200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>
            <a:off x="3232150" y="46402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>
            <a:off x="4679950" y="4859339"/>
            <a:ext cx="53340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>
            <a:off x="5289550" y="4868863"/>
            <a:ext cx="2286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>
            <a:off x="1936750" y="4868863"/>
            <a:ext cx="5334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>
            <a:off x="3079750" y="4183063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 flipH="1" flipV="1">
            <a:off x="2927350" y="4173539"/>
            <a:ext cx="15240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20" name="Text Box 24"/>
          <p:cNvSpPr txBox="1">
            <a:spLocks noChangeArrowheads="1"/>
          </p:cNvSpPr>
          <p:nvPr/>
        </p:nvSpPr>
        <p:spPr bwMode="auto">
          <a:xfrm>
            <a:off x="1708150" y="3868739"/>
            <a:ext cx="1371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current</a:t>
            </a:r>
          </a:p>
        </p:txBody>
      </p:sp>
      <p:sp>
        <p:nvSpPr>
          <p:cNvPr id="55321" name="Rectangle 25"/>
          <p:cNvSpPr>
            <a:spLocks noChangeArrowheads="1"/>
          </p:cNvSpPr>
          <p:nvPr/>
        </p:nvSpPr>
        <p:spPr bwMode="auto">
          <a:xfrm>
            <a:off x="7194550" y="3487738"/>
            <a:ext cx="6858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22" name="Line 26"/>
          <p:cNvSpPr>
            <a:spLocks noChangeShapeType="1"/>
          </p:cNvSpPr>
          <p:nvPr/>
        </p:nvSpPr>
        <p:spPr bwMode="auto">
          <a:xfrm>
            <a:off x="8947150" y="4935538"/>
            <a:ext cx="4572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23" name="Line 27"/>
          <p:cNvSpPr>
            <a:spLocks noChangeShapeType="1"/>
          </p:cNvSpPr>
          <p:nvPr/>
        </p:nvSpPr>
        <p:spPr bwMode="auto">
          <a:xfrm>
            <a:off x="8413750" y="4935538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24" name="Line 28"/>
          <p:cNvSpPr>
            <a:spLocks noChangeShapeType="1"/>
          </p:cNvSpPr>
          <p:nvPr/>
        </p:nvSpPr>
        <p:spPr bwMode="auto">
          <a:xfrm>
            <a:off x="8261350" y="47069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25" name="Line 29"/>
          <p:cNvSpPr>
            <a:spLocks noChangeShapeType="1"/>
          </p:cNvSpPr>
          <p:nvPr/>
        </p:nvSpPr>
        <p:spPr bwMode="auto">
          <a:xfrm>
            <a:off x="7575550" y="34877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26" name="Line 30"/>
          <p:cNvSpPr>
            <a:spLocks noChangeShapeType="1"/>
          </p:cNvSpPr>
          <p:nvPr/>
        </p:nvSpPr>
        <p:spPr bwMode="auto">
          <a:xfrm>
            <a:off x="7727950" y="3716338"/>
            <a:ext cx="304800" cy="0"/>
          </a:xfrm>
          <a:prstGeom prst="line">
            <a:avLst/>
          </a:prstGeom>
          <a:noFill/>
          <a:ln w="3810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27" name="Line 31"/>
          <p:cNvSpPr>
            <a:spLocks noChangeShapeType="1"/>
          </p:cNvSpPr>
          <p:nvPr/>
        </p:nvSpPr>
        <p:spPr bwMode="auto">
          <a:xfrm>
            <a:off x="8032750" y="3716338"/>
            <a:ext cx="0" cy="609600"/>
          </a:xfrm>
          <a:prstGeom prst="line">
            <a:avLst/>
          </a:prstGeom>
          <a:noFill/>
          <a:ln w="3810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28" name="Line 32"/>
          <p:cNvSpPr>
            <a:spLocks noChangeShapeType="1"/>
          </p:cNvSpPr>
          <p:nvPr/>
        </p:nvSpPr>
        <p:spPr bwMode="auto">
          <a:xfrm flipH="1">
            <a:off x="7575550" y="4325938"/>
            <a:ext cx="457200" cy="0"/>
          </a:xfrm>
          <a:prstGeom prst="line">
            <a:avLst/>
          </a:prstGeom>
          <a:noFill/>
          <a:ln w="3810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29" name="Line 33"/>
          <p:cNvSpPr>
            <a:spLocks noChangeShapeType="1"/>
          </p:cNvSpPr>
          <p:nvPr/>
        </p:nvSpPr>
        <p:spPr bwMode="auto">
          <a:xfrm>
            <a:off x="7575550" y="4325938"/>
            <a:ext cx="0" cy="609600"/>
          </a:xfrm>
          <a:prstGeom prst="line">
            <a:avLst/>
          </a:prstGeom>
          <a:noFill/>
          <a:ln w="3810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30" name="Line 34"/>
          <p:cNvSpPr>
            <a:spLocks noChangeShapeType="1"/>
          </p:cNvSpPr>
          <p:nvPr/>
        </p:nvSpPr>
        <p:spPr bwMode="auto">
          <a:xfrm>
            <a:off x="7575550" y="4935538"/>
            <a:ext cx="304800" cy="0"/>
          </a:xfrm>
          <a:prstGeom prst="line">
            <a:avLst/>
          </a:prstGeom>
          <a:noFill/>
          <a:ln w="38100">
            <a:solidFill>
              <a:srgbClr val="9900CC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31" name="Rectangle 35"/>
          <p:cNvSpPr>
            <a:spLocks noChangeArrowheads="1"/>
          </p:cNvSpPr>
          <p:nvPr/>
        </p:nvSpPr>
        <p:spPr bwMode="auto">
          <a:xfrm>
            <a:off x="6356350" y="4706938"/>
            <a:ext cx="6858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32" name="Line 36"/>
          <p:cNvSpPr>
            <a:spLocks noChangeShapeType="1"/>
          </p:cNvSpPr>
          <p:nvPr/>
        </p:nvSpPr>
        <p:spPr bwMode="auto">
          <a:xfrm>
            <a:off x="6737350" y="47069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33" name="Line 37"/>
          <p:cNvSpPr>
            <a:spLocks noChangeShapeType="1"/>
          </p:cNvSpPr>
          <p:nvPr/>
        </p:nvSpPr>
        <p:spPr bwMode="auto">
          <a:xfrm>
            <a:off x="6889750" y="4935538"/>
            <a:ext cx="381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34" name="Line 38"/>
          <p:cNvSpPr>
            <a:spLocks noChangeShapeType="1"/>
          </p:cNvSpPr>
          <p:nvPr/>
        </p:nvSpPr>
        <p:spPr bwMode="auto">
          <a:xfrm flipV="1">
            <a:off x="7270750" y="4325938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35" name="Line 39"/>
          <p:cNvSpPr>
            <a:spLocks noChangeShapeType="1"/>
          </p:cNvSpPr>
          <p:nvPr/>
        </p:nvSpPr>
        <p:spPr bwMode="auto">
          <a:xfrm flipH="1">
            <a:off x="6889750" y="4325938"/>
            <a:ext cx="381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36" name="Line 40"/>
          <p:cNvSpPr>
            <a:spLocks noChangeShapeType="1"/>
          </p:cNvSpPr>
          <p:nvPr/>
        </p:nvSpPr>
        <p:spPr bwMode="auto">
          <a:xfrm flipV="1">
            <a:off x="6889750" y="3792538"/>
            <a:ext cx="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37" name="Line 41"/>
          <p:cNvSpPr>
            <a:spLocks noChangeShapeType="1"/>
          </p:cNvSpPr>
          <p:nvPr/>
        </p:nvSpPr>
        <p:spPr bwMode="auto">
          <a:xfrm>
            <a:off x="6889750" y="3792538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38" name="Line 42"/>
          <p:cNvSpPr>
            <a:spLocks noChangeShapeType="1"/>
          </p:cNvSpPr>
          <p:nvPr/>
        </p:nvSpPr>
        <p:spPr bwMode="auto">
          <a:xfrm>
            <a:off x="6661150" y="3640138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39" name="Text Box 43"/>
          <p:cNvSpPr txBox="1">
            <a:spLocks noChangeArrowheads="1"/>
          </p:cNvSpPr>
          <p:nvPr/>
        </p:nvSpPr>
        <p:spPr bwMode="auto">
          <a:xfrm>
            <a:off x="5137150" y="3335339"/>
            <a:ext cx="1601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newNode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40" name="Line 44"/>
          <p:cNvSpPr>
            <a:spLocks noChangeShapeType="1"/>
          </p:cNvSpPr>
          <p:nvPr/>
        </p:nvSpPr>
        <p:spPr bwMode="auto">
          <a:xfrm>
            <a:off x="6051550" y="4935538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41" name="Line 45"/>
          <p:cNvSpPr>
            <a:spLocks noChangeShapeType="1"/>
          </p:cNvSpPr>
          <p:nvPr/>
        </p:nvSpPr>
        <p:spPr bwMode="auto">
          <a:xfrm>
            <a:off x="5822950" y="4935538"/>
            <a:ext cx="2286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42" name="Line 46"/>
          <p:cNvSpPr>
            <a:spLocks noChangeShapeType="1"/>
          </p:cNvSpPr>
          <p:nvPr/>
        </p:nvSpPr>
        <p:spPr bwMode="auto">
          <a:xfrm>
            <a:off x="6508750" y="4249738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43" name="Line 47"/>
          <p:cNvSpPr>
            <a:spLocks noChangeShapeType="1"/>
          </p:cNvSpPr>
          <p:nvPr/>
        </p:nvSpPr>
        <p:spPr bwMode="auto">
          <a:xfrm flipH="1">
            <a:off x="6356350" y="4249738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344" name="Text Box 48"/>
          <p:cNvSpPr txBox="1">
            <a:spLocks noChangeArrowheads="1"/>
          </p:cNvSpPr>
          <p:nvPr/>
        </p:nvSpPr>
        <p:spPr bwMode="auto">
          <a:xfrm>
            <a:off x="4972050" y="3944939"/>
            <a:ext cx="1385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current</a:t>
            </a:r>
          </a:p>
        </p:txBody>
      </p:sp>
      <p:sp>
        <p:nvSpPr>
          <p:cNvPr id="54" name="Freeform 46"/>
          <p:cNvSpPr>
            <a:spLocks/>
          </p:cNvSpPr>
          <p:nvPr/>
        </p:nvSpPr>
        <p:spPr bwMode="auto">
          <a:xfrm>
            <a:off x="7680326" y="1830389"/>
            <a:ext cx="646113" cy="1614487"/>
          </a:xfrm>
          <a:custGeom>
            <a:avLst/>
            <a:gdLst>
              <a:gd name="T0" fmla="*/ 0 w 407"/>
              <a:gd name="T1" fmla="*/ 0 h 1017"/>
              <a:gd name="T2" fmla="*/ 2147483646 w 407"/>
              <a:gd name="T3" fmla="*/ 2147483646 h 1017"/>
              <a:gd name="T4" fmla="*/ 2147483646 w 407"/>
              <a:gd name="T5" fmla="*/ 2147483646 h 1017"/>
              <a:gd name="T6" fmla="*/ 2147483646 w 407"/>
              <a:gd name="T7" fmla="*/ 2147483646 h 10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7" h="1017">
                <a:moveTo>
                  <a:pt x="0" y="0"/>
                </a:moveTo>
                <a:cubicBezTo>
                  <a:pt x="117" y="44"/>
                  <a:pt x="234" y="88"/>
                  <a:pt x="296" y="178"/>
                </a:cubicBezTo>
                <a:cubicBezTo>
                  <a:pt x="358" y="268"/>
                  <a:pt x="407" y="402"/>
                  <a:pt x="372" y="542"/>
                </a:cubicBezTo>
                <a:cubicBezTo>
                  <a:pt x="337" y="682"/>
                  <a:pt x="132" y="938"/>
                  <a:pt x="84" y="1017"/>
                </a:cubicBezTo>
              </a:path>
            </a:pathLst>
          </a:custGeom>
          <a:noFill/>
          <a:ln w="25400">
            <a:solidFill>
              <a:srgbClr val="FF6600"/>
            </a:solidFill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Freeform 47"/>
          <p:cNvSpPr>
            <a:spLocks/>
          </p:cNvSpPr>
          <p:nvPr/>
        </p:nvSpPr>
        <p:spPr bwMode="auto">
          <a:xfrm>
            <a:off x="5060951" y="2497139"/>
            <a:ext cx="1927225" cy="2257425"/>
          </a:xfrm>
          <a:custGeom>
            <a:avLst/>
            <a:gdLst>
              <a:gd name="T0" fmla="*/ 2147483646 w 1358"/>
              <a:gd name="T1" fmla="*/ 0 h 1185"/>
              <a:gd name="T2" fmla="*/ 2147483646 w 1358"/>
              <a:gd name="T3" fmla="*/ 2147483646 h 1185"/>
              <a:gd name="T4" fmla="*/ 2147483646 w 1358"/>
              <a:gd name="T5" fmla="*/ 2147483646 h 1185"/>
              <a:gd name="T6" fmla="*/ 2147483646 w 1358"/>
              <a:gd name="T7" fmla="*/ 2147483646 h 1185"/>
              <a:gd name="T8" fmla="*/ 2147483646 w 1358"/>
              <a:gd name="T9" fmla="*/ 2147483646 h 1185"/>
              <a:gd name="T10" fmla="*/ 2147483646 w 1358"/>
              <a:gd name="T11" fmla="*/ 2147483646 h 11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8" h="1185">
                <a:moveTo>
                  <a:pt x="12" y="0"/>
                </a:moveTo>
                <a:cubicBezTo>
                  <a:pt x="6" y="236"/>
                  <a:pt x="0" y="473"/>
                  <a:pt x="45" y="661"/>
                </a:cubicBezTo>
                <a:cubicBezTo>
                  <a:pt x="90" y="849"/>
                  <a:pt x="152" y="1069"/>
                  <a:pt x="283" y="1127"/>
                </a:cubicBezTo>
                <a:cubicBezTo>
                  <a:pt x="414" y="1185"/>
                  <a:pt x="672" y="1026"/>
                  <a:pt x="833" y="1008"/>
                </a:cubicBezTo>
                <a:cubicBezTo>
                  <a:pt x="994" y="990"/>
                  <a:pt x="1161" y="994"/>
                  <a:pt x="1248" y="1017"/>
                </a:cubicBezTo>
                <a:cubicBezTo>
                  <a:pt x="1335" y="1040"/>
                  <a:pt x="1340" y="1123"/>
                  <a:pt x="1358" y="1144"/>
                </a:cubicBezTo>
              </a:path>
            </a:pathLst>
          </a:custGeom>
          <a:noFill/>
          <a:ln w="25400">
            <a:solidFill>
              <a:srgbClr val="FF6600"/>
            </a:solidFill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爆炸形 1 55"/>
          <p:cNvSpPr>
            <a:spLocks noChangeArrowheads="1"/>
          </p:cNvSpPr>
          <p:nvPr/>
        </p:nvSpPr>
        <p:spPr bwMode="auto">
          <a:xfrm>
            <a:off x="8343901" y="1585914"/>
            <a:ext cx="2422525" cy="1728787"/>
          </a:xfrm>
          <a:prstGeom prst="irregularSeal1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B050"/>
                </a:solidFill>
                <a:ea typeface="黑体" panose="02010609060101010101" pitchFamily="49" charset="-122"/>
              </a:rPr>
              <a:t>课堂思考：</a:t>
            </a:r>
            <a:endParaRPr lang="en-US" altLang="zh-CN" sz="1800">
              <a:solidFill>
                <a:srgbClr val="00B050"/>
              </a:solidFill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B050"/>
                </a:solidFill>
                <a:ea typeface="黑体" panose="02010609060101010101" pitchFamily="49" charset="-122"/>
              </a:rPr>
              <a:t>能否调换次序</a:t>
            </a:r>
            <a:r>
              <a:rPr lang="en-US" altLang="zh-CN" sz="1800">
                <a:solidFill>
                  <a:srgbClr val="00B050"/>
                </a:solidFill>
                <a:ea typeface="黑体" panose="02010609060101010101" pitchFamily="49" charset="-122"/>
              </a:rPr>
              <a:t>?</a:t>
            </a:r>
            <a:endParaRPr lang="zh-CN" altLang="en-US" sz="1800">
              <a:solidFill>
                <a:srgbClr val="00B05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5" grpId="0" animBg="1"/>
      <p:bldP spid="55" grpId="1" animBg="1"/>
      <p:bldP spid="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2063751" y="260351"/>
            <a:ext cx="8352729" cy="56435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u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练习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3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        </a:t>
            </a:r>
            <a:r>
              <a:rPr lang="en-US" altLang="zh-CN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 sum2(</a:t>
            </a:r>
            <a:r>
              <a:rPr lang="en-US" altLang="zh-CN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n)   /*n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为一个正整数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*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/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         {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              </a:t>
            </a:r>
            <a:r>
              <a:rPr lang="en-US" altLang="zh-CN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int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sum=0,i,j,p;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              for(</a:t>
            </a:r>
            <a:r>
              <a:rPr lang="en-US" altLang="zh-CN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i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=1;i&lt;=</a:t>
            </a:r>
            <a:r>
              <a:rPr lang="en-US" altLang="zh-CN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n;i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++)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               {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                      p=1;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                      for(j=1;j&lt;=</a:t>
            </a:r>
            <a:r>
              <a:rPr lang="en-US" altLang="zh-CN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i;j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++)            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                           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p*=</a:t>
            </a:r>
            <a:r>
              <a:rPr lang="en-US" altLang="zh-CN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;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                      sum+=p;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                 }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              return sum;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            }</a:t>
            </a:r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2135188" y="5949950"/>
            <a:ext cx="82089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tx2"/>
              </a:buClr>
              <a:buFont typeface="Wingdings" pitchFamily="2" charset="2"/>
              <a:buChar char="u"/>
              <a:defRPr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该程序段的渐进时间复杂度为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：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T(n)=O(n</a:t>
            </a:r>
            <a:r>
              <a:rPr lang="en-US" altLang="zh-CN" sz="2800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)</a:t>
            </a:r>
            <a:r>
              <a:rPr lang="en-US" altLang="zh-CN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</a:t>
            </a: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5376863" y="3644900"/>
            <a:ext cx="5543550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tx1"/>
              </a:buClr>
              <a:defRPr/>
            </a:pP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/*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执行次数为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1+2+3+…+n=n(1+n)/2*/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1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1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/>
      <p:bldP spid="21606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3214688" y="4618038"/>
            <a:ext cx="6858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第三种情况：在链表末尾插入</a:t>
            </a:r>
          </a:p>
          <a:p>
            <a:pPr lvl="1">
              <a:buFontTx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&gt;link =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current-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&gt;link;	</a:t>
            </a:r>
          </a:p>
          <a:p>
            <a:pPr>
              <a:buFontTx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current-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&gt;link =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2528888" y="5303839"/>
            <a:ext cx="5702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(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插入前</a:t>
            </a:r>
            <a:r>
              <a:rPr lang="en-US" altLang="zh-CN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                            (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插入后</a:t>
            </a:r>
            <a:r>
              <a:rPr lang="en-US" altLang="zh-CN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4433888" y="3475038"/>
            <a:ext cx="6858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2489200" y="3398839"/>
            <a:ext cx="1601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newNode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>
            <a:off x="4814888" y="34750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>
            <a:off x="3976688" y="3703638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7100888" y="4618038"/>
            <a:ext cx="6858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8320088" y="3551238"/>
            <a:ext cx="6858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8701088" y="35512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7786688" y="3703638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6338889" y="3413126"/>
            <a:ext cx="16017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newNode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8091488" y="3856038"/>
            <a:ext cx="228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>
            <a:off x="8091488" y="3856038"/>
            <a:ext cx="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>
            <a:off x="7481888" y="46180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>
            <a:off x="7634288" y="4846638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>
            <a:off x="6567488" y="4846638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 flipH="1">
            <a:off x="6034088" y="4846638"/>
            <a:ext cx="4572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42" name="Line 22"/>
          <p:cNvSpPr>
            <a:spLocks noChangeShapeType="1"/>
          </p:cNvSpPr>
          <p:nvPr/>
        </p:nvSpPr>
        <p:spPr bwMode="auto">
          <a:xfrm>
            <a:off x="2681288" y="4846638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43" name="Line 23"/>
          <p:cNvSpPr>
            <a:spLocks noChangeShapeType="1"/>
          </p:cNvSpPr>
          <p:nvPr/>
        </p:nvSpPr>
        <p:spPr bwMode="auto">
          <a:xfrm flipH="1">
            <a:off x="2147888" y="4846638"/>
            <a:ext cx="4572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44" name="Line 24"/>
          <p:cNvSpPr>
            <a:spLocks noChangeShapeType="1"/>
          </p:cNvSpPr>
          <p:nvPr/>
        </p:nvSpPr>
        <p:spPr bwMode="auto">
          <a:xfrm>
            <a:off x="3595688" y="46180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45" name="Line 25"/>
          <p:cNvSpPr>
            <a:spLocks noChangeShapeType="1"/>
          </p:cNvSpPr>
          <p:nvPr/>
        </p:nvSpPr>
        <p:spPr bwMode="auto">
          <a:xfrm>
            <a:off x="3443288" y="423703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46" name="Line 26"/>
          <p:cNvSpPr>
            <a:spLocks noChangeShapeType="1"/>
          </p:cNvSpPr>
          <p:nvPr/>
        </p:nvSpPr>
        <p:spPr bwMode="auto">
          <a:xfrm flipH="1">
            <a:off x="3214688" y="4237038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1879601" y="3922714"/>
            <a:ext cx="1338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current</a:t>
            </a:r>
          </a:p>
        </p:txBody>
      </p:sp>
      <p:sp>
        <p:nvSpPr>
          <p:cNvPr id="56353" name="Line 33"/>
          <p:cNvSpPr>
            <a:spLocks noChangeShapeType="1"/>
          </p:cNvSpPr>
          <p:nvPr/>
        </p:nvSpPr>
        <p:spPr bwMode="auto">
          <a:xfrm>
            <a:off x="7329488" y="423703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54" name="Line 34"/>
          <p:cNvSpPr>
            <a:spLocks noChangeShapeType="1"/>
          </p:cNvSpPr>
          <p:nvPr/>
        </p:nvSpPr>
        <p:spPr bwMode="auto">
          <a:xfrm flipH="1">
            <a:off x="7100888" y="4237038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55" name="Text Box 35"/>
          <p:cNvSpPr txBox="1">
            <a:spLocks noChangeArrowheads="1"/>
          </p:cNvSpPr>
          <p:nvPr/>
        </p:nvSpPr>
        <p:spPr bwMode="auto">
          <a:xfrm>
            <a:off x="5653089" y="3856039"/>
            <a:ext cx="137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current</a:t>
            </a:r>
          </a:p>
        </p:txBody>
      </p:sp>
      <p:sp>
        <p:nvSpPr>
          <p:cNvPr id="56356" name="Text Box 36"/>
          <p:cNvSpPr txBox="1">
            <a:spLocks noChangeArrowheads="1"/>
          </p:cNvSpPr>
          <p:nvPr/>
        </p:nvSpPr>
        <p:spPr bwMode="auto">
          <a:xfrm>
            <a:off x="8651875" y="3429000"/>
            <a:ext cx="4016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357" name="Text Box 37"/>
          <p:cNvSpPr txBox="1">
            <a:spLocks noChangeArrowheads="1"/>
          </p:cNvSpPr>
          <p:nvPr/>
        </p:nvSpPr>
        <p:spPr bwMode="auto">
          <a:xfrm>
            <a:off x="3546475" y="4495800"/>
            <a:ext cx="4016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7119939" y="2284414"/>
            <a:ext cx="1438275" cy="107632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Freeform 33"/>
          <p:cNvSpPr>
            <a:spLocks/>
          </p:cNvSpPr>
          <p:nvPr/>
        </p:nvSpPr>
        <p:spPr bwMode="auto">
          <a:xfrm>
            <a:off x="5957888" y="2852738"/>
            <a:ext cx="1905000" cy="1765300"/>
          </a:xfrm>
          <a:custGeom>
            <a:avLst/>
            <a:gdLst>
              <a:gd name="T0" fmla="*/ 0 w 1296"/>
              <a:gd name="T1" fmla="*/ 0 h 1000"/>
              <a:gd name="T2" fmla="*/ 2147483646 w 1296"/>
              <a:gd name="T3" fmla="*/ 2147483646 h 1000"/>
              <a:gd name="T4" fmla="*/ 2147483646 w 1296"/>
              <a:gd name="T5" fmla="*/ 2147483646 h 1000"/>
              <a:gd name="T6" fmla="*/ 2147483646 w 1296"/>
              <a:gd name="T7" fmla="*/ 2147483646 h 1000"/>
              <a:gd name="T8" fmla="*/ 2147483646 w 1296"/>
              <a:gd name="T9" fmla="*/ 2147483646 h 1000"/>
              <a:gd name="T10" fmla="*/ 2147483646 w 1296"/>
              <a:gd name="T11" fmla="*/ 2147483646 h 1000"/>
              <a:gd name="T12" fmla="*/ 2147483646 w 1296"/>
              <a:gd name="T13" fmla="*/ 2147483646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96" h="1000">
                <a:moveTo>
                  <a:pt x="0" y="0"/>
                </a:moveTo>
                <a:cubicBezTo>
                  <a:pt x="3" y="102"/>
                  <a:pt x="6" y="204"/>
                  <a:pt x="34" y="297"/>
                </a:cubicBezTo>
                <a:cubicBezTo>
                  <a:pt x="62" y="390"/>
                  <a:pt x="54" y="498"/>
                  <a:pt x="170" y="559"/>
                </a:cubicBezTo>
                <a:cubicBezTo>
                  <a:pt x="286" y="620"/>
                  <a:pt x="580" y="638"/>
                  <a:pt x="729" y="661"/>
                </a:cubicBezTo>
                <a:cubicBezTo>
                  <a:pt x="878" y="684"/>
                  <a:pt x="981" y="664"/>
                  <a:pt x="1067" y="695"/>
                </a:cubicBezTo>
                <a:cubicBezTo>
                  <a:pt x="1153" y="726"/>
                  <a:pt x="1207" y="796"/>
                  <a:pt x="1245" y="847"/>
                </a:cubicBezTo>
                <a:cubicBezTo>
                  <a:pt x="1283" y="898"/>
                  <a:pt x="1288" y="975"/>
                  <a:pt x="1296" y="1000"/>
                </a:cubicBezTo>
              </a:path>
            </a:pathLst>
          </a:custGeom>
          <a:noFill/>
          <a:ln w="25400">
            <a:solidFill>
              <a:srgbClr val="FF6600"/>
            </a:solidFill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爆炸形 1 37"/>
          <p:cNvSpPr>
            <a:spLocks noChangeArrowheads="1"/>
          </p:cNvSpPr>
          <p:nvPr/>
        </p:nvSpPr>
        <p:spPr bwMode="auto">
          <a:xfrm>
            <a:off x="8343901" y="1585914"/>
            <a:ext cx="2422525" cy="1728787"/>
          </a:xfrm>
          <a:prstGeom prst="irregularSeal1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B050"/>
                </a:solidFill>
                <a:ea typeface="黑体" panose="02010609060101010101" pitchFamily="49" charset="-122"/>
              </a:rPr>
              <a:t>课堂思考：</a:t>
            </a:r>
            <a:endParaRPr lang="en-US" altLang="zh-CN" sz="1800" dirty="0">
              <a:solidFill>
                <a:srgbClr val="00B050"/>
              </a:solidFill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B050"/>
                </a:solidFill>
                <a:ea typeface="黑体" panose="02010609060101010101" pitchFamily="49" charset="-122"/>
              </a:rPr>
              <a:t>能否调换次序</a:t>
            </a:r>
            <a:r>
              <a:rPr lang="en-US" altLang="zh-CN" sz="1800" dirty="0">
                <a:solidFill>
                  <a:srgbClr val="00B050"/>
                </a:solidFill>
                <a:ea typeface="黑体" panose="02010609060101010101" pitchFamily="49" charset="-122"/>
              </a:rPr>
              <a:t>?</a:t>
            </a:r>
            <a:endParaRPr lang="zh-CN" altLang="en-US" sz="1800" dirty="0">
              <a:solidFill>
                <a:srgbClr val="00B05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7" grpId="0" animBg="1"/>
      <p:bldP spid="37" grpId="1" animBg="1"/>
      <p:bldP spid="3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不带头结点的单链表的插入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算法</a:t>
            </a:r>
            <a:endParaRPr lang="zh-CN" altLang="en-US" sz="3600" dirty="0"/>
          </a:p>
        </p:txBody>
      </p:sp>
      <p:sp>
        <p:nvSpPr>
          <p:cNvPr id="6246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51384" y="908720"/>
            <a:ext cx="5616624" cy="505221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bool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List::Insert(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&amp; x) {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//</a:t>
            </a:r>
            <a:r>
              <a:rPr lang="zh-CN" altLang="en-US" sz="1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将新元素 </a:t>
            </a:r>
            <a:r>
              <a:rPr lang="en-US" altLang="zh-CN" sz="1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x </a:t>
            </a:r>
            <a:r>
              <a:rPr lang="zh-CN" altLang="en-US" sz="1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插入到第 </a:t>
            </a:r>
            <a:r>
              <a:rPr lang="en-US" altLang="zh-CN" sz="1800" dirty="0" err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1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1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个结点之后。</a:t>
            </a:r>
            <a:r>
              <a:rPr lang="en-US" altLang="zh-CN" sz="1800" dirty="0" err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1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1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从</a:t>
            </a:r>
            <a:r>
              <a:rPr lang="en-US" altLang="zh-CN" sz="1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1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开始，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//</a:t>
            </a:r>
            <a:r>
              <a:rPr lang="en-US" altLang="zh-CN" sz="1800" dirty="0" err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1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0 </a:t>
            </a:r>
            <a:r>
              <a:rPr lang="zh-CN" altLang="en-US" sz="1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表示插入到首元结点之前。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u="sng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800" u="sng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 (first == NULL || </a:t>
            </a:r>
            <a:r>
              <a:rPr lang="en-US" altLang="zh-CN" sz="1800" u="sng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1800" u="sng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== 0) </a:t>
            </a:r>
            <a:r>
              <a:rPr lang="en-US" altLang="zh-CN" sz="1800" u="sng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{</a:t>
            </a:r>
            <a:r>
              <a:rPr lang="en-US" altLang="zh-CN" sz="1800" u="sng" dirty="0" smtClean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//</a:t>
            </a:r>
            <a:r>
              <a:rPr lang="zh-CN" altLang="en-US" sz="1800" u="sng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空表或第一个结点前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</a:t>
            </a:r>
            <a:r>
              <a:rPr lang="en-US" altLang="zh-CN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建立一个新结点</a:t>
            </a:r>
            <a:endParaRPr lang="en-US" altLang="zh-CN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   </a:t>
            </a:r>
            <a:r>
              <a:rPr lang="en-US" altLang="zh-CN" sz="1800" dirty="0" err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LinkNode</a:t>
            </a: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*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newNode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new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LinkNode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(x); </a:t>
            </a:r>
            <a:endParaRPr lang="en-US" altLang="zh-CN" sz="1800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if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newNode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==NULL)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altLang="zh-CN" sz="1800" dirty="0" err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cerr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&lt;&lt;“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存储分配错误！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\n”; exit(1);}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    </a:t>
            </a:r>
            <a:r>
              <a:rPr lang="en-US" altLang="zh-CN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新结点成为第一个结点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    </a:t>
            </a:r>
            <a:r>
              <a:rPr lang="en-US" altLang="zh-CN" sz="1800" dirty="0" err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newNode</a:t>
            </a: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&gt;link = first;  first =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newNode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	</a:t>
            </a: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}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		 		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	else {                     </a:t>
            </a:r>
            <a:r>
              <a:rPr lang="en-US" altLang="zh-CN" sz="1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//</a:t>
            </a:r>
            <a:r>
              <a:rPr lang="zh-CN" altLang="en-US" sz="1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否则，寻找插入位置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LinkNode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*current = first;	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15000" y="825053"/>
            <a:ext cx="5685656" cy="50522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for(</a:t>
            </a:r>
            <a:r>
              <a:rPr lang="en-US" altLang="zh-CN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k=1;k&lt;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i;k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++)	   /</a:t>
            </a:r>
            <a:r>
              <a:rPr lang="en-US" altLang="zh-CN" sz="1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</a:t>
            </a:r>
            <a:r>
              <a:rPr lang="zh-CN" altLang="en-US" sz="1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找第</a:t>
            </a:r>
            <a:r>
              <a:rPr lang="en-US" altLang="zh-CN" sz="1800" dirty="0" err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zh-CN" altLang="en-US" sz="1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结点</a:t>
            </a:r>
            <a:endParaRPr lang="en-US" altLang="zh-CN" sz="18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if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(current== NULL) 	   break;	  </a:t>
            </a:r>
            <a:endParaRPr lang="en-US" altLang="zh-C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else 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current = current-&gt;link;  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if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(current == NULL)    </a:t>
            </a:r>
            <a:r>
              <a:rPr lang="en-US" altLang="zh-CN" sz="1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//</a:t>
            </a:r>
            <a:r>
              <a:rPr lang="zh-CN" altLang="en-US" sz="1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非空表且链太短</a:t>
            </a:r>
          </a:p>
          <a:p>
            <a:pPr marL="0" indent="0">
              <a:buNone/>
            </a:pPr>
            <a:r>
              <a:rPr lang="zh-CN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cerr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&lt;&lt; “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无效的插入位置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!\n”;  return false;}</a:t>
            </a:r>
          </a:p>
          <a:p>
            <a:pPr marL="0" indent="0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else {   </a:t>
            </a:r>
            <a:r>
              <a:rPr lang="en-US" altLang="zh-CN" sz="1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//</a:t>
            </a:r>
            <a:r>
              <a:rPr lang="zh-CN" altLang="en-US" sz="1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插入在链表的中间</a:t>
            </a:r>
            <a:endParaRPr lang="en-US" altLang="zh-CN" sz="18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altLang="zh-CN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LinkNode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newNode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LinkNode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(x);</a:t>
            </a:r>
          </a:p>
          <a:p>
            <a:pPr marL="0" indent="0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   if (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newNode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==NULL) </a:t>
            </a:r>
          </a:p>
          <a:p>
            <a:pPr marL="0" indent="0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      {</a:t>
            </a:r>
            <a:r>
              <a:rPr lang="en-US" altLang="zh-CN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cerr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&lt;&lt;“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存储分配错误！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\n”; exit(1);}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lang="en-US" altLang="zh-CN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newNode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&gt;link = current-&gt;link;</a:t>
            </a:r>
          </a:p>
          <a:p>
            <a:pPr marL="0" indent="0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current-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&gt;link =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newNode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true; </a:t>
            </a:r>
          </a:p>
          <a:p>
            <a:pPr marL="0" indent="0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023992" y="908720"/>
            <a:ext cx="0" cy="583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88912" y="44624"/>
            <a:ext cx="10515600" cy="687611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不带头结点的单链表中的插入与删除</a:t>
            </a:r>
            <a:endParaRPr lang="zh-CN" altLang="en-US" sz="3600" dirty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7C8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删除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第一种情况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删除表中第一个元素</a:t>
            </a:r>
          </a:p>
          <a:p>
            <a:pPr lvl="1"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第二种情况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删除表中或表尾元素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5929313" y="3878263"/>
            <a:ext cx="57912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871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386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01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800" dirty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在单链表中删除含</a:t>
            </a:r>
            <a:r>
              <a:rPr lang="en-US" altLang="zh-CN" sz="2800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的结点</a:t>
            </a:r>
            <a:endParaRPr lang="zh-CN" altLang="en-US" sz="28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2528888" y="3452813"/>
            <a:ext cx="4572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2986088" y="3148013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>
            <a:off x="3671888" y="3148013"/>
            <a:ext cx="0" cy="5334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>
            <a:off x="3824288" y="3452813"/>
            <a:ext cx="9906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4814888" y="3148013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5500688" y="3148013"/>
            <a:ext cx="0" cy="5334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5653088" y="3452813"/>
            <a:ext cx="9906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6643688" y="3148013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>
            <a:off x="7329488" y="3148013"/>
            <a:ext cx="0" cy="5334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7481888" y="3452813"/>
            <a:ext cx="6096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1919288" y="2995614"/>
            <a:ext cx="5445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09" name="Text Box 17"/>
          <p:cNvSpPr txBox="1">
            <a:spLocks noChangeArrowheads="1"/>
          </p:cNvSpPr>
          <p:nvPr/>
        </p:nvSpPr>
        <p:spPr bwMode="auto">
          <a:xfrm>
            <a:off x="7983538" y="2995614"/>
            <a:ext cx="5445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>
            <a:off x="2528888" y="4900613"/>
            <a:ext cx="4572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2986088" y="4595813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12" name="Line 20"/>
          <p:cNvSpPr>
            <a:spLocks noChangeShapeType="1"/>
          </p:cNvSpPr>
          <p:nvPr/>
        </p:nvSpPr>
        <p:spPr bwMode="auto">
          <a:xfrm>
            <a:off x="3671888" y="4595813"/>
            <a:ext cx="0" cy="5334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13" name="Line 21"/>
          <p:cNvSpPr>
            <a:spLocks noChangeShapeType="1"/>
          </p:cNvSpPr>
          <p:nvPr/>
        </p:nvSpPr>
        <p:spPr bwMode="auto">
          <a:xfrm>
            <a:off x="3824288" y="4900613"/>
            <a:ext cx="9906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14" name="Rectangle 22"/>
          <p:cNvSpPr>
            <a:spLocks noChangeArrowheads="1"/>
          </p:cNvSpPr>
          <p:nvPr/>
        </p:nvSpPr>
        <p:spPr bwMode="auto">
          <a:xfrm>
            <a:off x="4814888" y="4595813"/>
            <a:ext cx="990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FF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>
            <a:off x="5500688" y="4595813"/>
            <a:ext cx="0" cy="5334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16" name="Line 24"/>
          <p:cNvSpPr>
            <a:spLocks noChangeShapeType="1"/>
          </p:cNvSpPr>
          <p:nvPr/>
        </p:nvSpPr>
        <p:spPr bwMode="auto">
          <a:xfrm>
            <a:off x="5653088" y="4900613"/>
            <a:ext cx="9906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17" name="Rectangle 25"/>
          <p:cNvSpPr>
            <a:spLocks noChangeArrowheads="1"/>
          </p:cNvSpPr>
          <p:nvPr/>
        </p:nvSpPr>
        <p:spPr bwMode="auto">
          <a:xfrm>
            <a:off x="6643688" y="4595813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18" name="Line 26"/>
          <p:cNvSpPr>
            <a:spLocks noChangeShapeType="1"/>
          </p:cNvSpPr>
          <p:nvPr/>
        </p:nvSpPr>
        <p:spPr bwMode="auto">
          <a:xfrm>
            <a:off x="7329488" y="4595813"/>
            <a:ext cx="0" cy="5334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19" name="Line 27"/>
          <p:cNvSpPr>
            <a:spLocks noChangeShapeType="1"/>
          </p:cNvSpPr>
          <p:nvPr/>
        </p:nvSpPr>
        <p:spPr bwMode="auto">
          <a:xfrm>
            <a:off x="7481888" y="4900613"/>
            <a:ext cx="6096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20" name="Text Box 28"/>
          <p:cNvSpPr txBox="1">
            <a:spLocks noChangeArrowheads="1"/>
          </p:cNvSpPr>
          <p:nvPr/>
        </p:nvSpPr>
        <p:spPr bwMode="auto">
          <a:xfrm>
            <a:off x="1919288" y="4443414"/>
            <a:ext cx="5445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7983538" y="4443414"/>
            <a:ext cx="5445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2987675" y="3025776"/>
            <a:ext cx="6302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aseline="-250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i-1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23" name="Text Box 31"/>
          <p:cNvSpPr txBox="1">
            <a:spLocks noChangeArrowheads="1"/>
          </p:cNvSpPr>
          <p:nvPr/>
        </p:nvSpPr>
        <p:spPr bwMode="auto">
          <a:xfrm>
            <a:off x="2986089" y="4473576"/>
            <a:ext cx="6302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aseline="-250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i-1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4962526" y="3071814"/>
            <a:ext cx="4302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aseline="-250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25" name="Text Box 33"/>
          <p:cNvSpPr txBox="1">
            <a:spLocks noChangeArrowheads="1"/>
          </p:cNvSpPr>
          <p:nvPr/>
        </p:nvSpPr>
        <p:spPr bwMode="auto">
          <a:xfrm>
            <a:off x="4967288" y="4473576"/>
            <a:ext cx="4302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i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26" name="Text Box 34"/>
          <p:cNvSpPr txBox="1">
            <a:spLocks noChangeArrowheads="1"/>
          </p:cNvSpPr>
          <p:nvPr/>
        </p:nvSpPr>
        <p:spPr bwMode="auto">
          <a:xfrm>
            <a:off x="6638925" y="3071814"/>
            <a:ext cx="6873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aseline="-250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i+1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27" name="Text Box 35"/>
          <p:cNvSpPr txBox="1">
            <a:spLocks noChangeArrowheads="1"/>
          </p:cNvSpPr>
          <p:nvPr/>
        </p:nvSpPr>
        <p:spPr bwMode="auto">
          <a:xfrm>
            <a:off x="6657975" y="4473576"/>
            <a:ext cx="6873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aseline="-250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i+1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28" name="Line 36"/>
          <p:cNvSpPr>
            <a:spLocks noChangeShapeType="1"/>
          </p:cNvSpPr>
          <p:nvPr/>
        </p:nvSpPr>
        <p:spPr bwMode="auto">
          <a:xfrm flipV="1">
            <a:off x="3290888" y="5205413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29" name="Line 37"/>
          <p:cNvSpPr>
            <a:spLocks noChangeShapeType="1"/>
          </p:cNvSpPr>
          <p:nvPr/>
        </p:nvSpPr>
        <p:spPr bwMode="auto">
          <a:xfrm flipV="1">
            <a:off x="5119688" y="5205413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30" name="Text Box 38"/>
          <p:cNvSpPr txBox="1">
            <a:spLocks noChangeArrowheads="1"/>
          </p:cNvSpPr>
          <p:nvPr/>
        </p:nvSpPr>
        <p:spPr bwMode="auto">
          <a:xfrm>
            <a:off x="3290888" y="5205414"/>
            <a:ext cx="1333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current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31" name="Text Box 39"/>
          <p:cNvSpPr txBox="1">
            <a:spLocks noChangeArrowheads="1"/>
          </p:cNvSpPr>
          <p:nvPr/>
        </p:nvSpPr>
        <p:spPr bwMode="auto">
          <a:xfrm>
            <a:off x="5167314" y="5205414"/>
            <a:ext cx="6429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del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32" name="Line 40"/>
          <p:cNvSpPr>
            <a:spLocks noChangeShapeType="1"/>
          </p:cNvSpPr>
          <p:nvPr/>
        </p:nvSpPr>
        <p:spPr bwMode="auto">
          <a:xfrm flipV="1">
            <a:off x="3824288" y="4367213"/>
            <a:ext cx="381000" cy="3810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33" name="Line 41"/>
          <p:cNvSpPr>
            <a:spLocks noChangeShapeType="1"/>
          </p:cNvSpPr>
          <p:nvPr/>
        </p:nvSpPr>
        <p:spPr bwMode="auto">
          <a:xfrm>
            <a:off x="6338888" y="4367213"/>
            <a:ext cx="304800" cy="2286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34" name="Line 42"/>
          <p:cNvSpPr>
            <a:spLocks noChangeShapeType="1"/>
          </p:cNvSpPr>
          <p:nvPr/>
        </p:nvSpPr>
        <p:spPr bwMode="auto">
          <a:xfrm flipH="1">
            <a:off x="4205288" y="4367213"/>
            <a:ext cx="21336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435" name="Text Box 43"/>
          <p:cNvSpPr txBox="1">
            <a:spLocks noChangeArrowheads="1"/>
          </p:cNvSpPr>
          <p:nvPr/>
        </p:nvSpPr>
        <p:spPr bwMode="auto">
          <a:xfrm>
            <a:off x="4621214" y="3681414"/>
            <a:ext cx="1266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删除前</a:t>
            </a:r>
          </a:p>
        </p:txBody>
      </p:sp>
      <p:sp>
        <p:nvSpPr>
          <p:cNvPr id="59436" name="Text Box 44"/>
          <p:cNvSpPr txBox="1">
            <a:spLocks noChangeArrowheads="1"/>
          </p:cNvSpPr>
          <p:nvPr/>
        </p:nvSpPr>
        <p:spPr bwMode="auto">
          <a:xfrm>
            <a:off x="4662489" y="5662614"/>
            <a:ext cx="1266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删除后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不带头结点的单链表的删除算法</a:t>
            </a:r>
            <a:endParaRPr lang="zh-CN" altLang="en-US" sz="3600" dirty="0"/>
          </a:p>
        </p:txBody>
      </p:sp>
      <p:sp>
        <p:nvSpPr>
          <p:cNvPr id="6246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51384" y="908720"/>
            <a:ext cx="5616624" cy="505221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List::Remove (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&amp; x) {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//</a:t>
            </a:r>
            <a:r>
              <a:rPr lang="zh-CN" altLang="en-US" sz="1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将链表中的第 </a:t>
            </a:r>
            <a:r>
              <a:rPr lang="en-US" altLang="zh-CN" sz="1800" dirty="0" err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1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1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个元素删去</a:t>
            </a:r>
            <a:r>
              <a:rPr lang="en-US" altLang="zh-CN" sz="1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1800" dirty="0" err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1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1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从</a:t>
            </a:r>
            <a:r>
              <a:rPr lang="en-US" altLang="zh-CN" sz="1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1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开始。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LinkNode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*del,*current;	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zh-CN" sz="1800" u="sng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800" u="sng" dirty="0">
                <a:latin typeface="Arial" panose="020B0604020202020204" pitchFamily="34" charset="0"/>
                <a:cs typeface="Arial" panose="020B0604020202020204" pitchFamily="34" charset="0"/>
              </a:rPr>
              <a:t> &lt;= 1) 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{ del = first;  first = first-&gt;link; }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	else {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      current = first;  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      for(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k = 1;k&lt;i-1;k++)   </a:t>
            </a:r>
            <a:r>
              <a:rPr lang="en-US" altLang="zh-CN" sz="1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//</a:t>
            </a:r>
            <a:r>
              <a:rPr lang="zh-CN" altLang="en-US" sz="1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找</a:t>
            </a:r>
            <a:r>
              <a:rPr lang="en-US" altLang="zh-CN" sz="1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i-1</a:t>
            </a:r>
            <a:r>
              <a:rPr lang="zh-CN" altLang="en-US" sz="1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号结点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if (current == NULL)	break;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          else  current = current-&gt;link;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	    if (current == NULL || current-&gt;link == NULL)   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{</a:t>
            </a:r>
            <a:r>
              <a:rPr lang="en-US" altLang="zh-CN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&lt;&lt; “</a:t>
            </a:r>
            <a:r>
              <a:rPr lang="zh-CN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无效的删除位置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!\n”;  return false;}	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= current-&gt;link;  	 </a:t>
            </a:r>
            <a:r>
              <a:rPr lang="en-US" altLang="zh-CN" sz="1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//</a:t>
            </a:r>
            <a:r>
              <a:rPr lang="zh-CN" altLang="en-US" sz="1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删中间</a:t>
            </a:r>
            <a:r>
              <a:rPr lang="en-US" altLang="zh-CN" sz="1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</a:t>
            </a:r>
            <a:r>
              <a:rPr lang="zh-CN" altLang="en-US" sz="1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尾结点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 	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current-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&gt;link = del-&gt;link;		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	  }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	  x = del-&gt;data;  delete del; 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1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//</a:t>
            </a:r>
            <a:r>
              <a:rPr lang="zh-CN" altLang="en-US" sz="1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取出被删结点数据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return true;			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15000" y="908720"/>
            <a:ext cx="5685656" cy="4968552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实现单链表的插入和删除算法，不需要移动元素，只需修改结点指针，比顺序表方便。</a:t>
            </a:r>
          </a:p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情况复杂，要专门讨论空表和在表头插入的特殊情形。</a:t>
            </a:r>
          </a:p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寻找插入或删除位置只能沿着链指针顺序检测。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6168008" y="908720"/>
            <a:ext cx="0" cy="583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6557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85" name="Rectangle 21"/>
          <p:cNvSpPr>
            <a:spLocks noChangeArrowheads="1"/>
          </p:cNvSpPr>
          <p:nvPr/>
        </p:nvSpPr>
        <p:spPr bwMode="auto">
          <a:xfrm>
            <a:off x="8991600" y="4534604"/>
            <a:ext cx="381000" cy="533400"/>
          </a:xfrm>
          <a:prstGeom prst="rect">
            <a:avLst/>
          </a:prstGeom>
          <a:solidFill>
            <a:schemeClr val="bg2"/>
          </a:solidFill>
          <a:ln w="285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6553200" y="4534604"/>
            <a:ext cx="4572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4648200" y="4534604"/>
            <a:ext cx="3810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479" name="Rectangle 15"/>
          <p:cNvSpPr>
            <a:spLocks noChangeArrowheads="1"/>
          </p:cNvSpPr>
          <p:nvPr/>
        </p:nvSpPr>
        <p:spPr bwMode="auto">
          <a:xfrm>
            <a:off x="3429000" y="4534604"/>
            <a:ext cx="381000" cy="533400"/>
          </a:xfrm>
          <a:prstGeom prst="rect">
            <a:avLst/>
          </a:prstGeom>
          <a:solidFill>
            <a:schemeClr val="bg2"/>
          </a:solidFill>
          <a:ln w="285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带表头结点的单链表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7C80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表头结点位于表的最前端，本身不带数据，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仅标志表头。</a:t>
            </a:r>
          </a:p>
          <a:p>
            <a:pPr>
              <a:buClr>
                <a:srgbClr val="FF7C80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设置表头结点的目的是</a:t>
            </a:r>
            <a:r>
              <a:rPr lang="zh-CN" altLang="en-US" sz="2800" dirty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统一空表与非空表的操作</a:t>
            </a:r>
            <a:r>
              <a:rPr lang="zh-CN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简化链表操作的实现</a:t>
            </a:r>
            <a:r>
              <a:rPr lang="zh-CN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332288" y="5228342"/>
            <a:ext cx="54102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871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386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01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800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anose="02020603050405020304" pitchFamily="18" charset="0"/>
              </a:rPr>
              <a:t>非空表	                                     空表</a:t>
            </a:r>
            <a:endParaRPr lang="zh-CN" altLang="en-US" sz="28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5029200" y="4534604"/>
            <a:ext cx="3048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>
            <a:off x="5257800" y="4763204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>
            <a:off x="5715000" y="4763204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>
            <a:off x="6172200" y="4763204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7010400" y="4534604"/>
            <a:ext cx="304800" cy="533400"/>
          </a:xfrm>
          <a:prstGeom prst="rect">
            <a:avLst/>
          </a:prstGeom>
          <a:solidFill>
            <a:srgbClr val="FFFFCC"/>
          </a:solidFill>
          <a:ln w="3810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6553200" y="4472692"/>
            <a:ext cx="520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4622800" y="4458405"/>
            <a:ext cx="55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3810000" y="4534604"/>
            <a:ext cx="3048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480" name="Line 16"/>
          <p:cNvSpPr>
            <a:spLocks noChangeShapeType="1"/>
          </p:cNvSpPr>
          <p:nvPr/>
        </p:nvSpPr>
        <p:spPr bwMode="auto">
          <a:xfrm>
            <a:off x="3962400" y="4763204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>
            <a:off x="3048000" y="4763204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2286001" y="4472693"/>
            <a:ext cx="822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486" name="Line 22"/>
          <p:cNvSpPr>
            <a:spLocks noChangeShapeType="1"/>
          </p:cNvSpPr>
          <p:nvPr/>
        </p:nvSpPr>
        <p:spPr bwMode="auto">
          <a:xfrm>
            <a:off x="8610600" y="4763204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7834314" y="4458405"/>
            <a:ext cx="822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488" name="Rectangle 24"/>
          <p:cNvSpPr>
            <a:spLocks noChangeArrowheads="1"/>
          </p:cNvSpPr>
          <p:nvPr/>
        </p:nvSpPr>
        <p:spPr bwMode="auto">
          <a:xfrm>
            <a:off x="9372600" y="4534604"/>
            <a:ext cx="304800" cy="533400"/>
          </a:xfrm>
          <a:prstGeom prst="rect">
            <a:avLst/>
          </a:prstGeom>
          <a:solidFill>
            <a:srgbClr val="FFFFCC"/>
          </a:solidFill>
          <a:ln w="3810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97780" y="4397514"/>
            <a:ext cx="555534" cy="707886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1" name="矩形 3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247233" y="4397514"/>
            <a:ext cx="555534" cy="707886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446337" y="733554"/>
            <a:ext cx="853440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871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386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01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800" i="1" dirty="0">
                <a:solidFill>
                  <a:schemeClr val="hlink"/>
                </a:solidFill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2800" dirty="0" err="1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newNode</a:t>
            </a:r>
            <a:r>
              <a:rPr lang="en-US" altLang="zh-CN" sz="2800" dirty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-&gt;link = current-&gt;link; 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  current-&gt;link = </a:t>
            </a:r>
            <a:r>
              <a:rPr lang="en-US" altLang="zh-CN" sz="2800" dirty="0" err="1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newNode</a:t>
            </a:r>
            <a:r>
              <a:rPr lang="en-US" altLang="zh-CN" sz="2800" dirty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4525963" y="2040860"/>
            <a:ext cx="3810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3306763" y="2040860"/>
            <a:ext cx="381000" cy="533400"/>
          </a:xfrm>
          <a:prstGeom prst="rect">
            <a:avLst/>
          </a:prstGeom>
          <a:solidFill>
            <a:schemeClr val="bg2"/>
          </a:solidFill>
          <a:ln w="285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4906963" y="2040860"/>
            <a:ext cx="3048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>
            <a:off x="5135563" y="226946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>
            <a:off x="5592763" y="226946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3687763" y="2040860"/>
            <a:ext cx="3048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>
            <a:off x="3840163" y="226946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2925763" y="2269460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2163764" y="1978949"/>
            <a:ext cx="822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4373563" y="3031460"/>
            <a:ext cx="3810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4754563" y="3031460"/>
            <a:ext cx="3048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 flipV="1">
            <a:off x="3763963" y="3260060"/>
            <a:ext cx="609600" cy="14288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2239963" y="2969549"/>
            <a:ext cx="1601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newNode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06" name="Rectangle 18"/>
          <p:cNvSpPr>
            <a:spLocks noChangeArrowheads="1"/>
          </p:cNvSpPr>
          <p:nvPr/>
        </p:nvSpPr>
        <p:spPr bwMode="auto">
          <a:xfrm>
            <a:off x="8564563" y="2040860"/>
            <a:ext cx="3810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07" name="Rectangle 19"/>
          <p:cNvSpPr>
            <a:spLocks noChangeArrowheads="1"/>
          </p:cNvSpPr>
          <p:nvPr/>
        </p:nvSpPr>
        <p:spPr bwMode="auto">
          <a:xfrm>
            <a:off x="7345363" y="2040860"/>
            <a:ext cx="381000" cy="533400"/>
          </a:xfrm>
          <a:prstGeom prst="rect">
            <a:avLst/>
          </a:prstGeom>
          <a:solidFill>
            <a:schemeClr val="bg2"/>
          </a:solidFill>
          <a:ln w="285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08" name="Rectangle 20"/>
          <p:cNvSpPr>
            <a:spLocks noChangeArrowheads="1"/>
          </p:cNvSpPr>
          <p:nvPr/>
        </p:nvSpPr>
        <p:spPr bwMode="auto">
          <a:xfrm>
            <a:off x="8945563" y="2040860"/>
            <a:ext cx="3048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09" name="Line 21"/>
          <p:cNvSpPr>
            <a:spLocks noChangeShapeType="1"/>
          </p:cNvSpPr>
          <p:nvPr/>
        </p:nvSpPr>
        <p:spPr bwMode="auto">
          <a:xfrm>
            <a:off x="9174163" y="226946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10" name="Line 22"/>
          <p:cNvSpPr>
            <a:spLocks noChangeShapeType="1"/>
          </p:cNvSpPr>
          <p:nvPr/>
        </p:nvSpPr>
        <p:spPr bwMode="auto">
          <a:xfrm>
            <a:off x="9631363" y="226946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11" name="Rectangle 23"/>
          <p:cNvSpPr>
            <a:spLocks noChangeArrowheads="1"/>
          </p:cNvSpPr>
          <p:nvPr/>
        </p:nvSpPr>
        <p:spPr bwMode="auto">
          <a:xfrm>
            <a:off x="7726363" y="2040860"/>
            <a:ext cx="3048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12" name="Line 24"/>
          <p:cNvSpPr>
            <a:spLocks noChangeShapeType="1"/>
          </p:cNvSpPr>
          <p:nvPr/>
        </p:nvSpPr>
        <p:spPr bwMode="auto">
          <a:xfrm>
            <a:off x="7878763" y="2269460"/>
            <a:ext cx="533400" cy="70008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13" name="Line 25"/>
          <p:cNvSpPr>
            <a:spLocks noChangeShapeType="1"/>
          </p:cNvSpPr>
          <p:nvPr/>
        </p:nvSpPr>
        <p:spPr bwMode="auto">
          <a:xfrm>
            <a:off x="6964363" y="2269460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14" name="Text Box 26"/>
          <p:cNvSpPr txBox="1">
            <a:spLocks noChangeArrowheads="1"/>
          </p:cNvSpPr>
          <p:nvPr/>
        </p:nvSpPr>
        <p:spPr bwMode="auto">
          <a:xfrm>
            <a:off x="6202364" y="1978949"/>
            <a:ext cx="822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15" name="Rectangle 27"/>
          <p:cNvSpPr>
            <a:spLocks noChangeArrowheads="1"/>
          </p:cNvSpPr>
          <p:nvPr/>
        </p:nvSpPr>
        <p:spPr bwMode="auto">
          <a:xfrm>
            <a:off x="8412163" y="3031460"/>
            <a:ext cx="3810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16" name="Rectangle 28"/>
          <p:cNvSpPr>
            <a:spLocks noChangeArrowheads="1"/>
          </p:cNvSpPr>
          <p:nvPr/>
        </p:nvSpPr>
        <p:spPr bwMode="auto">
          <a:xfrm>
            <a:off x="8793163" y="3031460"/>
            <a:ext cx="3048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17" name="Line 29"/>
          <p:cNvSpPr>
            <a:spLocks noChangeShapeType="1"/>
          </p:cNvSpPr>
          <p:nvPr/>
        </p:nvSpPr>
        <p:spPr bwMode="auto">
          <a:xfrm flipV="1">
            <a:off x="7802563" y="3260060"/>
            <a:ext cx="609600" cy="14288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6278563" y="2969549"/>
            <a:ext cx="1601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newNode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19" name="Line 31"/>
          <p:cNvSpPr>
            <a:spLocks noChangeShapeType="1"/>
          </p:cNvSpPr>
          <p:nvPr/>
        </p:nvSpPr>
        <p:spPr bwMode="auto">
          <a:xfrm flipH="1" flipV="1">
            <a:off x="8945563" y="2664748"/>
            <a:ext cx="0" cy="6858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20" name="Text Box 32"/>
          <p:cNvSpPr txBox="1">
            <a:spLocks noChangeArrowheads="1"/>
          </p:cNvSpPr>
          <p:nvPr/>
        </p:nvSpPr>
        <p:spPr bwMode="auto">
          <a:xfrm>
            <a:off x="5287964" y="2359949"/>
            <a:ext cx="9064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插入</a:t>
            </a:r>
          </a:p>
        </p:txBody>
      </p:sp>
      <p:sp>
        <p:nvSpPr>
          <p:cNvPr id="63521" name="Rectangle 33"/>
          <p:cNvSpPr>
            <a:spLocks noChangeArrowheads="1"/>
          </p:cNvSpPr>
          <p:nvPr/>
        </p:nvSpPr>
        <p:spPr bwMode="auto">
          <a:xfrm>
            <a:off x="3306763" y="4112548"/>
            <a:ext cx="381000" cy="533400"/>
          </a:xfrm>
          <a:prstGeom prst="rect">
            <a:avLst/>
          </a:prstGeom>
          <a:solidFill>
            <a:schemeClr val="bg2"/>
          </a:solidFill>
          <a:ln w="285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23" name="Line 35"/>
          <p:cNvSpPr>
            <a:spLocks noChangeShapeType="1"/>
          </p:cNvSpPr>
          <p:nvPr/>
        </p:nvSpPr>
        <p:spPr bwMode="auto">
          <a:xfrm>
            <a:off x="2925763" y="4341148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24" name="Text Box 36"/>
          <p:cNvSpPr txBox="1">
            <a:spLocks noChangeArrowheads="1"/>
          </p:cNvSpPr>
          <p:nvPr/>
        </p:nvSpPr>
        <p:spPr bwMode="auto">
          <a:xfrm>
            <a:off x="2163764" y="4050636"/>
            <a:ext cx="822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25" name="Rectangle 37"/>
          <p:cNvSpPr>
            <a:spLocks noChangeArrowheads="1"/>
          </p:cNvSpPr>
          <p:nvPr/>
        </p:nvSpPr>
        <p:spPr bwMode="auto">
          <a:xfrm>
            <a:off x="4373563" y="5103148"/>
            <a:ext cx="3810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27" name="Line 39"/>
          <p:cNvSpPr>
            <a:spLocks noChangeShapeType="1"/>
          </p:cNvSpPr>
          <p:nvPr/>
        </p:nvSpPr>
        <p:spPr bwMode="auto">
          <a:xfrm flipV="1">
            <a:off x="3763963" y="5331749"/>
            <a:ext cx="609600" cy="14287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28" name="Text Box 40"/>
          <p:cNvSpPr txBox="1">
            <a:spLocks noChangeArrowheads="1"/>
          </p:cNvSpPr>
          <p:nvPr/>
        </p:nvSpPr>
        <p:spPr bwMode="auto">
          <a:xfrm>
            <a:off x="2239963" y="5041236"/>
            <a:ext cx="1601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newNode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29" name="Rectangle 41"/>
          <p:cNvSpPr>
            <a:spLocks noChangeArrowheads="1"/>
          </p:cNvSpPr>
          <p:nvPr/>
        </p:nvSpPr>
        <p:spPr bwMode="auto">
          <a:xfrm>
            <a:off x="3687763" y="4112548"/>
            <a:ext cx="304800" cy="533400"/>
          </a:xfrm>
          <a:prstGeom prst="rect">
            <a:avLst/>
          </a:prstGeom>
          <a:solidFill>
            <a:srgbClr val="FFFFCC"/>
          </a:solidFill>
          <a:ln w="3810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˄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30" name="Rectangle 42"/>
          <p:cNvSpPr>
            <a:spLocks noChangeArrowheads="1"/>
          </p:cNvSpPr>
          <p:nvPr/>
        </p:nvSpPr>
        <p:spPr bwMode="auto">
          <a:xfrm>
            <a:off x="7345363" y="4098260"/>
            <a:ext cx="381000" cy="533400"/>
          </a:xfrm>
          <a:prstGeom prst="rect">
            <a:avLst/>
          </a:prstGeom>
          <a:solidFill>
            <a:schemeClr val="bg2"/>
          </a:solidFill>
          <a:ln w="2857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31" name="Line 43"/>
          <p:cNvSpPr>
            <a:spLocks noChangeShapeType="1"/>
          </p:cNvSpPr>
          <p:nvPr/>
        </p:nvSpPr>
        <p:spPr bwMode="auto">
          <a:xfrm>
            <a:off x="6964363" y="4326860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32" name="Text Box 44"/>
          <p:cNvSpPr txBox="1">
            <a:spLocks noChangeArrowheads="1"/>
          </p:cNvSpPr>
          <p:nvPr/>
        </p:nvSpPr>
        <p:spPr bwMode="auto">
          <a:xfrm>
            <a:off x="6202364" y="4036349"/>
            <a:ext cx="822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33" name="Rectangle 45"/>
          <p:cNvSpPr>
            <a:spLocks noChangeArrowheads="1"/>
          </p:cNvSpPr>
          <p:nvPr/>
        </p:nvSpPr>
        <p:spPr bwMode="auto">
          <a:xfrm>
            <a:off x="8412163" y="5103148"/>
            <a:ext cx="3810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34" name="Rectangle 46"/>
          <p:cNvSpPr>
            <a:spLocks noChangeArrowheads="1"/>
          </p:cNvSpPr>
          <p:nvPr/>
        </p:nvSpPr>
        <p:spPr bwMode="auto">
          <a:xfrm>
            <a:off x="4754563" y="5103148"/>
            <a:ext cx="3048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35" name="Line 47"/>
          <p:cNvSpPr>
            <a:spLocks noChangeShapeType="1"/>
          </p:cNvSpPr>
          <p:nvPr/>
        </p:nvSpPr>
        <p:spPr bwMode="auto">
          <a:xfrm flipV="1">
            <a:off x="7802563" y="5317460"/>
            <a:ext cx="609600" cy="14288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36" name="Text Box 48"/>
          <p:cNvSpPr txBox="1">
            <a:spLocks noChangeArrowheads="1"/>
          </p:cNvSpPr>
          <p:nvPr/>
        </p:nvSpPr>
        <p:spPr bwMode="auto">
          <a:xfrm>
            <a:off x="6278563" y="5026949"/>
            <a:ext cx="1601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newNode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37" name="Rectangle 49"/>
          <p:cNvSpPr>
            <a:spLocks noChangeArrowheads="1"/>
          </p:cNvSpPr>
          <p:nvPr/>
        </p:nvSpPr>
        <p:spPr bwMode="auto">
          <a:xfrm>
            <a:off x="7726363" y="4098260"/>
            <a:ext cx="304800" cy="533400"/>
          </a:xfrm>
          <a:prstGeom prst="rect">
            <a:avLst/>
          </a:prstGeom>
          <a:solidFill>
            <a:srgbClr val="FFFFCC"/>
          </a:solidFill>
          <a:ln w="3810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39" name="Rectangle 51"/>
          <p:cNvSpPr>
            <a:spLocks noChangeArrowheads="1"/>
          </p:cNvSpPr>
          <p:nvPr/>
        </p:nvSpPr>
        <p:spPr bwMode="auto">
          <a:xfrm>
            <a:off x="8793163" y="5103148"/>
            <a:ext cx="304800" cy="533400"/>
          </a:xfrm>
          <a:prstGeom prst="rect">
            <a:avLst/>
          </a:prstGeom>
          <a:solidFill>
            <a:srgbClr val="FFFFCC"/>
          </a:solidFill>
          <a:ln w="38100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˄</a:t>
            </a:r>
            <a:r>
              <a:rPr lang="en-US" altLang="zh-CN" sz="28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40" name="Line 52"/>
          <p:cNvSpPr>
            <a:spLocks noChangeShapeType="1"/>
          </p:cNvSpPr>
          <p:nvPr/>
        </p:nvSpPr>
        <p:spPr bwMode="auto">
          <a:xfrm>
            <a:off x="7878763" y="4403060"/>
            <a:ext cx="533400" cy="70008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41" name="Text Box 53"/>
          <p:cNvSpPr txBox="1">
            <a:spLocks noChangeArrowheads="1"/>
          </p:cNvSpPr>
          <p:nvPr/>
        </p:nvSpPr>
        <p:spPr bwMode="auto">
          <a:xfrm>
            <a:off x="5287964" y="4372899"/>
            <a:ext cx="9064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插入</a:t>
            </a:r>
          </a:p>
        </p:txBody>
      </p:sp>
      <p:sp>
        <p:nvSpPr>
          <p:cNvPr id="63542" name="Line 54"/>
          <p:cNvSpPr>
            <a:spLocks noChangeShapeType="1"/>
          </p:cNvSpPr>
          <p:nvPr/>
        </p:nvSpPr>
        <p:spPr bwMode="auto">
          <a:xfrm>
            <a:off x="2239963" y="3883948"/>
            <a:ext cx="7772400" cy="0"/>
          </a:xfrm>
          <a:prstGeom prst="line">
            <a:avLst/>
          </a:prstGeom>
          <a:noFill/>
          <a:ln w="28575" cap="rnd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43" name="Line 55"/>
          <p:cNvSpPr>
            <a:spLocks noChangeShapeType="1"/>
          </p:cNvSpPr>
          <p:nvPr/>
        </p:nvSpPr>
        <p:spPr bwMode="auto">
          <a:xfrm flipV="1">
            <a:off x="2773363" y="2436148"/>
            <a:ext cx="5334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44" name="Text Box 56"/>
          <p:cNvSpPr txBox="1">
            <a:spLocks noChangeArrowheads="1"/>
          </p:cNvSpPr>
          <p:nvPr/>
        </p:nvSpPr>
        <p:spPr bwMode="auto">
          <a:xfrm>
            <a:off x="1487488" y="2358361"/>
            <a:ext cx="13922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current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45" name="Line 57"/>
          <p:cNvSpPr>
            <a:spLocks noChangeShapeType="1"/>
          </p:cNvSpPr>
          <p:nvPr/>
        </p:nvSpPr>
        <p:spPr bwMode="auto">
          <a:xfrm flipV="1">
            <a:off x="6811963" y="2421860"/>
            <a:ext cx="5334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46" name="Text Box 58"/>
          <p:cNvSpPr txBox="1">
            <a:spLocks noChangeArrowheads="1"/>
          </p:cNvSpPr>
          <p:nvPr/>
        </p:nvSpPr>
        <p:spPr bwMode="auto">
          <a:xfrm>
            <a:off x="5897563" y="2372648"/>
            <a:ext cx="1295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600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current</a:t>
            </a:r>
            <a:endParaRPr lang="en-US" altLang="zh-CN" sz="2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47" name="Line 59"/>
          <p:cNvSpPr>
            <a:spLocks noChangeShapeType="1"/>
          </p:cNvSpPr>
          <p:nvPr/>
        </p:nvSpPr>
        <p:spPr bwMode="auto">
          <a:xfrm flipV="1">
            <a:off x="2773363" y="4493548"/>
            <a:ext cx="5334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48" name="Text Box 60"/>
          <p:cNvSpPr txBox="1">
            <a:spLocks noChangeArrowheads="1"/>
          </p:cNvSpPr>
          <p:nvPr/>
        </p:nvSpPr>
        <p:spPr bwMode="auto">
          <a:xfrm>
            <a:off x="1711327" y="4460211"/>
            <a:ext cx="13668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current</a:t>
            </a:r>
          </a:p>
        </p:txBody>
      </p:sp>
      <p:sp>
        <p:nvSpPr>
          <p:cNvPr id="63549" name="Line 61"/>
          <p:cNvSpPr>
            <a:spLocks noChangeShapeType="1"/>
          </p:cNvSpPr>
          <p:nvPr/>
        </p:nvSpPr>
        <p:spPr bwMode="auto">
          <a:xfrm flipV="1">
            <a:off x="6811963" y="4493548"/>
            <a:ext cx="5334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550" name="Text Box 62"/>
          <p:cNvSpPr txBox="1">
            <a:spLocks noChangeArrowheads="1"/>
          </p:cNvSpPr>
          <p:nvPr/>
        </p:nvSpPr>
        <p:spPr bwMode="auto">
          <a:xfrm>
            <a:off x="5822951" y="4488786"/>
            <a:ext cx="12176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current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9336" y="44624"/>
            <a:ext cx="10515600" cy="687611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在带表头结点的单链表第一个结点前插入新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结点</a:t>
            </a:r>
            <a:endParaRPr lang="zh-CN" altLang="en-US" sz="2800" dirty="0"/>
          </a:p>
        </p:txBody>
      </p:sp>
      <p:sp>
        <p:nvSpPr>
          <p:cNvPr id="70" name="爆炸形 1 69"/>
          <p:cNvSpPr>
            <a:spLocks noChangeArrowheads="1"/>
          </p:cNvSpPr>
          <p:nvPr/>
        </p:nvSpPr>
        <p:spPr bwMode="auto">
          <a:xfrm>
            <a:off x="9792097" y="421734"/>
            <a:ext cx="2422525" cy="1714242"/>
          </a:xfrm>
          <a:prstGeom prst="irregularSeal1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B050"/>
                </a:solidFill>
                <a:ea typeface="黑体" panose="02010609060101010101" pitchFamily="49" charset="-122"/>
              </a:rPr>
              <a:t>课堂思考：</a:t>
            </a:r>
            <a:endParaRPr lang="en-US" altLang="zh-CN" sz="1800" dirty="0">
              <a:solidFill>
                <a:srgbClr val="00B050"/>
              </a:solidFill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B050"/>
                </a:solidFill>
                <a:ea typeface="黑体" panose="02010609060101010101" pitchFamily="49" charset="-122"/>
              </a:rPr>
              <a:t>能否调换次序</a:t>
            </a:r>
            <a:r>
              <a:rPr lang="en-US" altLang="zh-CN" sz="1800" dirty="0">
                <a:solidFill>
                  <a:srgbClr val="00B050"/>
                </a:solidFill>
                <a:ea typeface="黑体" panose="02010609060101010101" pitchFamily="49" charset="-122"/>
              </a:rPr>
              <a:t>?</a:t>
            </a:r>
            <a:endParaRPr lang="zh-CN" altLang="en-US" sz="1800" dirty="0">
              <a:solidFill>
                <a:srgbClr val="00B05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6054726" y="3467101"/>
            <a:ext cx="46132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defTabSz="11287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defTabSz="1128713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defTabSz="1128713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defTabSz="112871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 = current</a:t>
            </a:r>
            <a:r>
              <a:rPr lang="en-US" altLang="zh-CN" sz="3000" b="0">
                <a:solidFill>
                  <a:schemeClr val="tx2"/>
                </a:solidFill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current</a:t>
            </a:r>
            <a:r>
              <a:rPr lang="en-US" altLang="zh-CN" sz="3000" b="0">
                <a:solidFill>
                  <a:schemeClr val="tx2"/>
                </a:solidFill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 = del</a:t>
            </a:r>
            <a:r>
              <a:rPr lang="en-US" altLang="zh-CN" sz="3000" b="0">
                <a:solidFill>
                  <a:schemeClr val="tx2"/>
                </a:solidFill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delete </a:t>
            </a: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7162801" y="1843089"/>
            <a:ext cx="18081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非空表）</a:t>
            </a:r>
            <a:endParaRPr lang="zh-CN" altLang="en-US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5257800" y="5805489"/>
            <a:ext cx="1447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空表）</a:t>
            </a:r>
            <a:endParaRPr lang="zh-CN" altLang="en-US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69638" name="Group 59"/>
          <p:cNvGrpSpPr>
            <a:grpSpLocks/>
          </p:cNvGrpSpPr>
          <p:nvPr/>
        </p:nvGrpSpPr>
        <p:grpSpPr bwMode="auto">
          <a:xfrm>
            <a:off x="2047876" y="1249363"/>
            <a:ext cx="5267325" cy="4997450"/>
            <a:chOff x="330" y="787"/>
            <a:chExt cx="3318" cy="3148"/>
          </a:xfrm>
        </p:grpSpPr>
        <p:sp>
          <p:nvSpPr>
            <p:cNvPr id="69644" name="Rectangle 7"/>
            <p:cNvSpPr>
              <a:spLocks noChangeArrowheads="1"/>
            </p:cNvSpPr>
            <p:nvPr/>
          </p:nvSpPr>
          <p:spPr bwMode="auto">
            <a:xfrm>
              <a:off x="1920" y="835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45" name="Rectangle 8"/>
            <p:cNvSpPr>
              <a:spLocks noChangeArrowheads="1"/>
            </p:cNvSpPr>
            <p:nvPr/>
          </p:nvSpPr>
          <p:spPr bwMode="auto">
            <a:xfrm>
              <a:off x="1200" y="826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46" name="Rectangle 9"/>
            <p:cNvSpPr>
              <a:spLocks noChangeArrowheads="1"/>
            </p:cNvSpPr>
            <p:nvPr/>
          </p:nvSpPr>
          <p:spPr bwMode="auto">
            <a:xfrm>
              <a:off x="2160" y="835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47" name="Line 10"/>
            <p:cNvSpPr>
              <a:spLocks noChangeShapeType="1"/>
            </p:cNvSpPr>
            <p:nvPr/>
          </p:nvSpPr>
          <p:spPr bwMode="auto">
            <a:xfrm flipV="1">
              <a:off x="2256" y="970"/>
              <a:ext cx="384" cy="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8" name="Line 11"/>
            <p:cNvSpPr>
              <a:spLocks noChangeShapeType="1"/>
            </p:cNvSpPr>
            <p:nvPr/>
          </p:nvSpPr>
          <p:spPr bwMode="auto">
            <a:xfrm>
              <a:off x="2448" y="97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9" name="Rectangle 12"/>
            <p:cNvSpPr>
              <a:spLocks noChangeArrowheads="1"/>
            </p:cNvSpPr>
            <p:nvPr/>
          </p:nvSpPr>
          <p:spPr bwMode="auto">
            <a:xfrm>
              <a:off x="1440" y="82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50" name="Line 13"/>
            <p:cNvSpPr>
              <a:spLocks noChangeShapeType="1"/>
            </p:cNvSpPr>
            <p:nvPr/>
          </p:nvSpPr>
          <p:spPr bwMode="auto">
            <a:xfrm>
              <a:off x="1536" y="970"/>
              <a:ext cx="384" cy="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1" name="Line 14"/>
            <p:cNvSpPr>
              <a:spLocks noChangeShapeType="1"/>
            </p:cNvSpPr>
            <p:nvPr/>
          </p:nvSpPr>
          <p:spPr bwMode="auto">
            <a:xfrm>
              <a:off x="960" y="97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2" name="Text Box 15"/>
            <p:cNvSpPr txBox="1">
              <a:spLocks noChangeArrowheads="1"/>
            </p:cNvSpPr>
            <p:nvPr/>
          </p:nvSpPr>
          <p:spPr bwMode="auto">
            <a:xfrm>
              <a:off x="480" y="787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first</a:t>
              </a:r>
              <a:endParaRPr lang="en-US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53" name="Rectangle 16"/>
            <p:cNvSpPr>
              <a:spLocks noChangeArrowheads="1"/>
            </p:cNvSpPr>
            <p:nvPr/>
          </p:nvSpPr>
          <p:spPr bwMode="auto">
            <a:xfrm>
              <a:off x="2640" y="835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54" name="Rectangle 17"/>
            <p:cNvSpPr>
              <a:spLocks noChangeArrowheads="1"/>
            </p:cNvSpPr>
            <p:nvPr/>
          </p:nvSpPr>
          <p:spPr bwMode="auto">
            <a:xfrm>
              <a:off x="2880" y="835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55" name="Line 18"/>
            <p:cNvSpPr>
              <a:spLocks noChangeShapeType="1"/>
            </p:cNvSpPr>
            <p:nvPr/>
          </p:nvSpPr>
          <p:spPr bwMode="auto">
            <a:xfrm>
              <a:off x="2976" y="979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6" name="Line 19"/>
            <p:cNvSpPr>
              <a:spLocks noChangeShapeType="1"/>
            </p:cNvSpPr>
            <p:nvPr/>
          </p:nvSpPr>
          <p:spPr bwMode="auto">
            <a:xfrm>
              <a:off x="3360" y="979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7" name="Rectangle 20"/>
            <p:cNvSpPr>
              <a:spLocks noChangeArrowheads="1"/>
            </p:cNvSpPr>
            <p:nvPr/>
          </p:nvSpPr>
          <p:spPr bwMode="auto">
            <a:xfrm>
              <a:off x="1920" y="1546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58" name="Rectangle 21"/>
            <p:cNvSpPr>
              <a:spLocks noChangeArrowheads="1"/>
            </p:cNvSpPr>
            <p:nvPr/>
          </p:nvSpPr>
          <p:spPr bwMode="auto">
            <a:xfrm>
              <a:off x="1200" y="1546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59" name="Rectangle 22"/>
            <p:cNvSpPr>
              <a:spLocks noChangeArrowheads="1"/>
            </p:cNvSpPr>
            <p:nvPr/>
          </p:nvSpPr>
          <p:spPr bwMode="auto">
            <a:xfrm>
              <a:off x="2160" y="1546"/>
              <a:ext cx="192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60" name="Line 23"/>
            <p:cNvSpPr>
              <a:spLocks noChangeShapeType="1"/>
            </p:cNvSpPr>
            <p:nvPr/>
          </p:nvSpPr>
          <p:spPr bwMode="auto">
            <a:xfrm flipV="1">
              <a:off x="2256" y="1690"/>
              <a:ext cx="384" cy="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1" name="Rectangle 24"/>
            <p:cNvSpPr>
              <a:spLocks noChangeArrowheads="1"/>
            </p:cNvSpPr>
            <p:nvPr/>
          </p:nvSpPr>
          <p:spPr bwMode="auto">
            <a:xfrm>
              <a:off x="1440" y="154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62" name="Line 25"/>
            <p:cNvSpPr>
              <a:spLocks noChangeShapeType="1"/>
            </p:cNvSpPr>
            <p:nvPr/>
          </p:nvSpPr>
          <p:spPr bwMode="auto">
            <a:xfrm>
              <a:off x="1536" y="1690"/>
              <a:ext cx="384" cy="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3" name="Line 26"/>
            <p:cNvSpPr>
              <a:spLocks noChangeShapeType="1"/>
            </p:cNvSpPr>
            <p:nvPr/>
          </p:nvSpPr>
          <p:spPr bwMode="auto">
            <a:xfrm>
              <a:off x="960" y="169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4" name="Text Box 27"/>
            <p:cNvSpPr txBox="1">
              <a:spLocks noChangeArrowheads="1"/>
            </p:cNvSpPr>
            <p:nvPr/>
          </p:nvSpPr>
          <p:spPr bwMode="auto">
            <a:xfrm>
              <a:off x="480" y="1507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first</a:t>
              </a:r>
              <a:endParaRPr lang="en-US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65" name="Rectangle 28"/>
            <p:cNvSpPr>
              <a:spLocks noChangeArrowheads="1"/>
            </p:cNvSpPr>
            <p:nvPr/>
          </p:nvSpPr>
          <p:spPr bwMode="auto">
            <a:xfrm>
              <a:off x="2640" y="1555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66" name="Rectangle 29"/>
            <p:cNvSpPr>
              <a:spLocks noChangeArrowheads="1"/>
            </p:cNvSpPr>
            <p:nvPr/>
          </p:nvSpPr>
          <p:spPr bwMode="auto">
            <a:xfrm>
              <a:off x="2880" y="1555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67" name="Line 30"/>
            <p:cNvSpPr>
              <a:spLocks noChangeShapeType="1"/>
            </p:cNvSpPr>
            <p:nvPr/>
          </p:nvSpPr>
          <p:spPr bwMode="auto">
            <a:xfrm>
              <a:off x="2976" y="1699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8" name="Line 31"/>
            <p:cNvSpPr>
              <a:spLocks noChangeShapeType="1"/>
            </p:cNvSpPr>
            <p:nvPr/>
          </p:nvSpPr>
          <p:spPr bwMode="auto">
            <a:xfrm>
              <a:off x="3360" y="1699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9" name="Rectangle 35"/>
            <p:cNvSpPr>
              <a:spLocks noChangeArrowheads="1"/>
            </p:cNvSpPr>
            <p:nvPr/>
          </p:nvSpPr>
          <p:spPr bwMode="auto">
            <a:xfrm>
              <a:off x="1920" y="2467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70" name="Rectangle 36"/>
            <p:cNvSpPr>
              <a:spLocks noChangeArrowheads="1"/>
            </p:cNvSpPr>
            <p:nvPr/>
          </p:nvSpPr>
          <p:spPr bwMode="auto">
            <a:xfrm>
              <a:off x="1200" y="2458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71" name="Rectangle 37"/>
            <p:cNvSpPr>
              <a:spLocks noChangeArrowheads="1"/>
            </p:cNvSpPr>
            <p:nvPr/>
          </p:nvSpPr>
          <p:spPr bwMode="auto">
            <a:xfrm>
              <a:off x="1440" y="2458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72" name="Line 38"/>
            <p:cNvSpPr>
              <a:spLocks noChangeShapeType="1"/>
            </p:cNvSpPr>
            <p:nvPr/>
          </p:nvSpPr>
          <p:spPr bwMode="auto">
            <a:xfrm>
              <a:off x="1536" y="2602"/>
              <a:ext cx="384" cy="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3" name="Line 39"/>
            <p:cNvSpPr>
              <a:spLocks noChangeShapeType="1"/>
            </p:cNvSpPr>
            <p:nvPr/>
          </p:nvSpPr>
          <p:spPr bwMode="auto">
            <a:xfrm>
              <a:off x="960" y="260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4" name="Text Box 40"/>
            <p:cNvSpPr txBox="1">
              <a:spLocks noChangeArrowheads="1"/>
            </p:cNvSpPr>
            <p:nvPr/>
          </p:nvSpPr>
          <p:spPr bwMode="auto">
            <a:xfrm>
              <a:off x="480" y="2419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first</a:t>
              </a:r>
              <a:endParaRPr lang="en-US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75" name="Rectangle 41"/>
            <p:cNvSpPr>
              <a:spLocks noChangeArrowheads="1"/>
            </p:cNvSpPr>
            <p:nvPr/>
          </p:nvSpPr>
          <p:spPr bwMode="auto">
            <a:xfrm>
              <a:off x="1920" y="3178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76" name="Rectangle 42"/>
            <p:cNvSpPr>
              <a:spLocks noChangeArrowheads="1"/>
            </p:cNvSpPr>
            <p:nvPr/>
          </p:nvSpPr>
          <p:spPr bwMode="auto">
            <a:xfrm>
              <a:off x="1200" y="3178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77" name="Rectangle 43"/>
            <p:cNvSpPr>
              <a:spLocks noChangeArrowheads="1"/>
            </p:cNvSpPr>
            <p:nvPr/>
          </p:nvSpPr>
          <p:spPr bwMode="auto">
            <a:xfrm>
              <a:off x="2160" y="3178"/>
              <a:ext cx="192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78" name="Rectangle 44"/>
            <p:cNvSpPr>
              <a:spLocks noChangeArrowheads="1"/>
            </p:cNvSpPr>
            <p:nvPr/>
          </p:nvSpPr>
          <p:spPr bwMode="auto">
            <a:xfrm>
              <a:off x="1440" y="3178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endParaRPr lang="en-US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79" name="Line 45"/>
            <p:cNvSpPr>
              <a:spLocks noChangeShapeType="1"/>
            </p:cNvSpPr>
            <p:nvPr/>
          </p:nvSpPr>
          <p:spPr bwMode="auto">
            <a:xfrm>
              <a:off x="960" y="332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0" name="Text Box 46"/>
            <p:cNvSpPr txBox="1">
              <a:spLocks noChangeArrowheads="1"/>
            </p:cNvSpPr>
            <p:nvPr/>
          </p:nvSpPr>
          <p:spPr bwMode="auto">
            <a:xfrm>
              <a:off x="480" y="3139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first</a:t>
              </a:r>
              <a:endParaRPr lang="en-US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81" name="Rectangle 47"/>
            <p:cNvSpPr>
              <a:spLocks noChangeArrowheads="1"/>
            </p:cNvSpPr>
            <p:nvPr/>
          </p:nvSpPr>
          <p:spPr bwMode="auto">
            <a:xfrm>
              <a:off x="2160" y="2467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endParaRPr lang="en-US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82" name="Line 48"/>
            <p:cNvSpPr>
              <a:spLocks noChangeShapeType="1"/>
            </p:cNvSpPr>
            <p:nvPr/>
          </p:nvSpPr>
          <p:spPr bwMode="auto">
            <a:xfrm flipV="1">
              <a:off x="1152" y="1939"/>
              <a:ext cx="192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3" name="Line 49"/>
            <p:cNvSpPr>
              <a:spLocks noChangeShapeType="1"/>
            </p:cNvSpPr>
            <p:nvPr/>
          </p:nvSpPr>
          <p:spPr bwMode="auto">
            <a:xfrm flipV="1">
              <a:off x="1968" y="1939"/>
              <a:ext cx="192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4" name="Text Box 50"/>
            <p:cNvSpPr txBox="1">
              <a:spLocks noChangeArrowheads="1"/>
            </p:cNvSpPr>
            <p:nvPr/>
          </p:nvSpPr>
          <p:spPr bwMode="auto">
            <a:xfrm>
              <a:off x="413" y="1891"/>
              <a:ext cx="7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current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85" name="Text Box 51"/>
            <p:cNvSpPr txBox="1">
              <a:spLocks noChangeArrowheads="1"/>
            </p:cNvSpPr>
            <p:nvPr/>
          </p:nvSpPr>
          <p:spPr bwMode="auto">
            <a:xfrm>
              <a:off x="1610" y="1925"/>
              <a:ext cx="44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del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86" name="Line 52"/>
            <p:cNvSpPr>
              <a:spLocks noChangeShapeType="1"/>
            </p:cNvSpPr>
            <p:nvPr/>
          </p:nvSpPr>
          <p:spPr bwMode="auto">
            <a:xfrm flipV="1">
              <a:off x="1152" y="3571"/>
              <a:ext cx="192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7" name="Line 53"/>
            <p:cNvSpPr>
              <a:spLocks noChangeShapeType="1"/>
            </p:cNvSpPr>
            <p:nvPr/>
          </p:nvSpPr>
          <p:spPr bwMode="auto">
            <a:xfrm flipV="1">
              <a:off x="1968" y="3571"/>
              <a:ext cx="192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8" name="Text Box 54"/>
            <p:cNvSpPr txBox="1">
              <a:spLocks noChangeArrowheads="1"/>
            </p:cNvSpPr>
            <p:nvPr/>
          </p:nvSpPr>
          <p:spPr bwMode="auto">
            <a:xfrm>
              <a:off x="330" y="3432"/>
              <a:ext cx="94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current</a:t>
              </a:r>
              <a:endParaRPr lang="en-US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89" name="Text Box 55"/>
            <p:cNvSpPr txBox="1">
              <a:spLocks noChangeArrowheads="1"/>
            </p:cNvSpPr>
            <p:nvPr/>
          </p:nvSpPr>
          <p:spPr bwMode="auto">
            <a:xfrm>
              <a:off x="1590" y="3567"/>
              <a:ext cx="44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del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41720" name="Freeform 56"/>
          <p:cNvSpPr>
            <a:spLocks/>
          </p:cNvSpPr>
          <p:nvPr/>
        </p:nvSpPr>
        <p:spPr bwMode="auto">
          <a:xfrm>
            <a:off x="5772151" y="2309814"/>
            <a:ext cx="3713163" cy="1851025"/>
          </a:xfrm>
          <a:custGeom>
            <a:avLst/>
            <a:gdLst>
              <a:gd name="T0" fmla="*/ 2147483646 w 2161"/>
              <a:gd name="T1" fmla="*/ 2147483646 h 1118"/>
              <a:gd name="T2" fmla="*/ 2147483646 w 2161"/>
              <a:gd name="T3" fmla="*/ 2147483646 h 1118"/>
              <a:gd name="T4" fmla="*/ 2147483646 w 2161"/>
              <a:gd name="T5" fmla="*/ 2147483646 h 1118"/>
              <a:gd name="T6" fmla="*/ 2147483646 w 2161"/>
              <a:gd name="T7" fmla="*/ 2147483646 h 1118"/>
              <a:gd name="T8" fmla="*/ 2147483646 w 2161"/>
              <a:gd name="T9" fmla="*/ 2147483646 h 1118"/>
              <a:gd name="T10" fmla="*/ 0 w 2161"/>
              <a:gd name="T11" fmla="*/ 0 h 11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1118">
                <a:moveTo>
                  <a:pt x="2160" y="1118"/>
                </a:moveTo>
                <a:cubicBezTo>
                  <a:pt x="2160" y="965"/>
                  <a:pt x="2161" y="813"/>
                  <a:pt x="2109" y="695"/>
                </a:cubicBezTo>
                <a:cubicBezTo>
                  <a:pt x="2057" y="577"/>
                  <a:pt x="1974" y="496"/>
                  <a:pt x="1846" y="407"/>
                </a:cubicBezTo>
                <a:cubicBezTo>
                  <a:pt x="1718" y="318"/>
                  <a:pt x="1534" y="223"/>
                  <a:pt x="1338" y="161"/>
                </a:cubicBezTo>
                <a:cubicBezTo>
                  <a:pt x="1142" y="99"/>
                  <a:pt x="892" y="61"/>
                  <a:pt x="669" y="34"/>
                </a:cubicBezTo>
                <a:cubicBezTo>
                  <a:pt x="446" y="7"/>
                  <a:pt x="112" y="6"/>
                  <a:pt x="0" y="0"/>
                </a:cubicBezTo>
              </a:path>
            </a:pathLst>
          </a:custGeom>
          <a:noFill/>
          <a:ln w="25400" cap="flat">
            <a:solidFill>
              <a:srgbClr val="FF6600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721" name="Freeform 57"/>
          <p:cNvSpPr>
            <a:spLocks/>
          </p:cNvSpPr>
          <p:nvPr/>
        </p:nvSpPr>
        <p:spPr bwMode="auto">
          <a:xfrm>
            <a:off x="4092576" y="4437063"/>
            <a:ext cx="2447925" cy="565150"/>
          </a:xfrm>
          <a:custGeom>
            <a:avLst/>
            <a:gdLst>
              <a:gd name="T0" fmla="*/ 2147483646 w 1542"/>
              <a:gd name="T1" fmla="*/ 0 h 356"/>
              <a:gd name="T2" fmla="*/ 2147483646 w 1542"/>
              <a:gd name="T3" fmla="*/ 2147483646 h 356"/>
              <a:gd name="T4" fmla="*/ 2147483646 w 1542"/>
              <a:gd name="T5" fmla="*/ 2147483646 h 356"/>
              <a:gd name="T6" fmla="*/ 0 w 1542"/>
              <a:gd name="T7" fmla="*/ 2147483646 h 3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42" h="356">
                <a:moveTo>
                  <a:pt x="1542" y="0"/>
                </a:moveTo>
                <a:cubicBezTo>
                  <a:pt x="1513" y="55"/>
                  <a:pt x="1484" y="110"/>
                  <a:pt x="1296" y="144"/>
                </a:cubicBezTo>
                <a:cubicBezTo>
                  <a:pt x="1108" y="178"/>
                  <a:pt x="631" y="169"/>
                  <a:pt x="415" y="204"/>
                </a:cubicBezTo>
                <a:cubicBezTo>
                  <a:pt x="199" y="239"/>
                  <a:pt x="69" y="331"/>
                  <a:pt x="0" y="356"/>
                </a:cubicBezTo>
              </a:path>
            </a:pathLst>
          </a:custGeom>
          <a:noFill/>
          <a:ln w="25400" cap="flat">
            <a:solidFill>
              <a:srgbClr val="FF6600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1" name="Freeform 58"/>
          <p:cNvSpPr>
            <a:spLocks/>
          </p:cNvSpPr>
          <p:nvPr/>
        </p:nvSpPr>
        <p:spPr bwMode="auto">
          <a:xfrm>
            <a:off x="3957639" y="2241550"/>
            <a:ext cx="1747837" cy="312738"/>
          </a:xfrm>
          <a:custGeom>
            <a:avLst/>
            <a:gdLst>
              <a:gd name="T0" fmla="*/ 0 w 1101"/>
              <a:gd name="T1" fmla="*/ 2147483646 h 197"/>
              <a:gd name="T2" fmla="*/ 2147483646 w 1101"/>
              <a:gd name="T3" fmla="*/ 2147483646 h 197"/>
              <a:gd name="T4" fmla="*/ 2147483646 w 1101"/>
              <a:gd name="T5" fmla="*/ 2147483646 h 197"/>
              <a:gd name="T6" fmla="*/ 2147483646 w 1101"/>
              <a:gd name="T7" fmla="*/ 2147483646 h 197"/>
              <a:gd name="T8" fmla="*/ 2147483646 w 1101"/>
              <a:gd name="T9" fmla="*/ 2147483646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1" h="197">
                <a:moveTo>
                  <a:pt x="0" y="197"/>
                </a:moveTo>
                <a:cubicBezTo>
                  <a:pt x="63" y="145"/>
                  <a:pt x="127" y="94"/>
                  <a:pt x="220" y="62"/>
                </a:cubicBezTo>
                <a:cubicBezTo>
                  <a:pt x="313" y="30"/>
                  <a:pt x="456" y="6"/>
                  <a:pt x="559" y="3"/>
                </a:cubicBezTo>
                <a:cubicBezTo>
                  <a:pt x="662" y="0"/>
                  <a:pt x="749" y="14"/>
                  <a:pt x="839" y="45"/>
                </a:cubicBezTo>
                <a:cubicBezTo>
                  <a:pt x="929" y="76"/>
                  <a:pt x="1057" y="165"/>
                  <a:pt x="1101" y="189"/>
                </a:cubicBezTo>
              </a:path>
            </a:pathLst>
          </a:custGeom>
          <a:noFill/>
          <a:ln w="25400">
            <a:solidFill>
              <a:srgbClr val="3366FF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矩形 5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35332" y="3791019"/>
            <a:ext cx="555534" cy="707886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59" name="矩形 5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11575" y="4888776"/>
            <a:ext cx="555534" cy="707886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33066" y="11385"/>
            <a:ext cx="10515600" cy="68761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从带表头结点的单链表中删除第一个</a:t>
            </a:r>
            <a:r>
              <a:rPr lang="zh-CN" altLang="en-US" sz="3200" dirty="0" smtClean="0"/>
              <a:t>结点</a:t>
            </a:r>
            <a:endParaRPr lang="zh-CN" altLang="en-US" sz="3200" dirty="0"/>
          </a:p>
        </p:txBody>
      </p:sp>
      <p:sp>
        <p:nvSpPr>
          <p:cNvPr id="62" name="爆炸形 1 61"/>
          <p:cNvSpPr>
            <a:spLocks noChangeArrowheads="1"/>
          </p:cNvSpPr>
          <p:nvPr/>
        </p:nvSpPr>
        <p:spPr bwMode="auto">
          <a:xfrm>
            <a:off x="9347201" y="4739541"/>
            <a:ext cx="2422525" cy="1714242"/>
          </a:xfrm>
          <a:prstGeom prst="irregularSeal1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B050"/>
                </a:solidFill>
                <a:ea typeface="黑体" panose="02010609060101010101" pitchFamily="49" charset="-122"/>
              </a:rPr>
              <a:t>课堂思考：</a:t>
            </a:r>
            <a:endParaRPr lang="en-US" altLang="zh-CN" sz="1800" dirty="0">
              <a:solidFill>
                <a:srgbClr val="00B050"/>
              </a:solidFill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B050"/>
                </a:solidFill>
                <a:ea typeface="黑体" panose="02010609060101010101" pitchFamily="49" charset="-122"/>
              </a:rPr>
              <a:t>能否调换次序</a:t>
            </a:r>
            <a:r>
              <a:rPr lang="en-US" altLang="zh-CN" sz="1800" dirty="0">
                <a:solidFill>
                  <a:srgbClr val="00B050"/>
                </a:solidFill>
                <a:ea typeface="黑体" panose="02010609060101010101" pitchFamily="49" charset="-122"/>
              </a:rPr>
              <a:t>?</a:t>
            </a:r>
            <a:endParaRPr lang="zh-CN" altLang="en-US" sz="1800" dirty="0">
              <a:solidFill>
                <a:srgbClr val="00B05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4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241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417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20" grpId="0" animBg="1"/>
      <p:bldP spid="241720" grpId="1" animBg="1"/>
      <p:bldP spid="241721" grpId="0" animBg="1"/>
      <p:bldP spid="241721" grpId="1" animBg="1"/>
      <p:bldP spid="6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用模板定义的带头结点的单链表类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带附加头结点的单链表的类定义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&lt;class T&gt;  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定义在“</a:t>
            </a:r>
            <a:r>
              <a:rPr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LinkedList.h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	 	       		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链表结点类的定义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data;			       	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数据域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&lt;T&gt; *link;     		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链指针域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&lt;T&gt; *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NULL) 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{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 =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} 			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仅初始化指针成员的构造函数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T&amp;item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&lt;T&gt; *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NULL) 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{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data=item;   link =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} 	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初始化数据与指针成员的构造函数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016987" y="4797152"/>
            <a:ext cx="7905750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FF7C80"/>
              </a:buClr>
              <a:buSzPct val="50000"/>
              <a:defRPr/>
            </a:pPr>
            <a:r>
              <a:rPr kumimoji="0"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类模板将类的数据成员和成员函数设计得更完整、更灵活。</a:t>
            </a:r>
          </a:p>
          <a:p>
            <a:pPr>
              <a:lnSpc>
                <a:spcPct val="125000"/>
              </a:lnSpc>
              <a:buClr>
                <a:srgbClr val="FF7C80"/>
              </a:buClr>
              <a:buSzPct val="50000"/>
              <a:defRPr/>
            </a:pPr>
            <a:r>
              <a:rPr kumimoji="0"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类模板更易于复用。</a:t>
            </a:r>
          </a:p>
          <a:p>
            <a:pPr>
              <a:lnSpc>
                <a:spcPct val="125000"/>
              </a:lnSpc>
              <a:buClr>
                <a:srgbClr val="FF7C80"/>
              </a:buClr>
              <a:buSzPct val="50000"/>
              <a:defRPr/>
            </a:pPr>
            <a:r>
              <a:rPr kumimoji="0"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在单链表的类模板定义中，增加了</a:t>
            </a:r>
            <a:r>
              <a:rPr kumimoji="0"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表头结点</a:t>
            </a:r>
            <a:r>
              <a:rPr kumimoji="0"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单链表类定义</a:t>
            </a:r>
            <a:endParaRPr lang="zh-CN" altLang="en-US" sz="3600" dirty="0"/>
          </a:p>
        </p:txBody>
      </p:sp>
      <p:sp>
        <p:nvSpPr>
          <p:cNvPr id="6246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51384" y="908720"/>
            <a:ext cx="5616624" cy="505221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template &lt;class T&gt;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class List : public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LinearList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&lt;T&gt; {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单链表类定义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不用继承也可实现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protected: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LinkNode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&lt;T&gt; *first;	 //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表头指针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public: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 List() { first = new </a:t>
            </a:r>
            <a:r>
              <a:rPr lang="en-US" altLang="zh-CN" sz="18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LinkNode</a:t>
            </a:r>
            <a:r>
              <a:rPr lang="en-US" altLang="zh-CN" sz="1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&lt;T&gt;; }  //</a:t>
            </a:r>
            <a:r>
              <a:rPr lang="zh-CN" altLang="en-US" sz="1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构造函数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List(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T&amp; x) { first = new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LinkNode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&lt;T&gt;(x); }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    List( List&lt;T&gt;&amp; L);		//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复制构造函数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~List(){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makeEmpty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();}       //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析构函数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makeEmpty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();	     //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将链表置为空表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Length()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;	     //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计算链表的长度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8008" y="764704"/>
            <a:ext cx="6023992" cy="50522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LinkNode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&lt;T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&gt; *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getHead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altLang="zh-CN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en-US" altLang="zh-CN" sz="1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返回附加头结点</a:t>
            </a:r>
            <a:r>
              <a:rPr lang="zh-CN" altLang="en-US" sz="1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地址</a:t>
            </a:r>
            <a:endParaRPr lang="en-US" altLang="zh-CN" sz="18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	 {return first}; </a:t>
            </a: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LinkNode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&lt;T&gt; *Search(T x);	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搜索含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元素</a:t>
            </a:r>
          </a:p>
          <a:p>
            <a:pPr marL="0" indent="0">
              <a:buNone/>
            </a:pP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LinkNode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&lt;T&gt; *Locate(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);	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定位第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个元素</a:t>
            </a:r>
          </a:p>
          <a:p>
            <a:pPr marL="0" indent="0">
              <a:buNone/>
            </a:pP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getData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i,T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&amp; x)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;      	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取出第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元素值</a:t>
            </a:r>
          </a:p>
          <a:p>
            <a:pPr marL="0" indent="0">
              <a:buNone/>
            </a:pP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setData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, T&amp; x);		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更新第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元素值</a:t>
            </a:r>
          </a:p>
          <a:p>
            <a:pPr marL="0" indent="0">
              <a:buNone/>
            </a:pP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Insert (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, T&amp; x);	    	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在第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元素后插入</a:t>
            </a:r>
          </a:p>
          <a:p>
            <a:pPr marL="0" indent="0">
              <a:buNone/>
            </a:pP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Remove(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, T&amp; x);	 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删除第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个元素</a:t>
            </a:r>
          </a:p>
          <a:p>
            <a:pPr marL="0" indent="0">
              <a:buNone/>
            </a:pP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IsEmpty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//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判表空否</a:t>
            </a:r>
          </a:p>
          <a:p>
            <a:pPr marL="0" indent="0">
              <a:buNone/>
            </a:pP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{ return first-&gt;link == NULL ? true : false; }</a:t>
            </a:r>
          </a:p>
          <a:p>
            <a:pPr marL="0" indent="0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IsFull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{return false;}	 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判表满否</a:t>
            </a:r>
          </a:p>
          <a:p>
            <a:pPr marL="0" indent="0">
              <a:buNone/>
            </a:pP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void Sort();		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 //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排序</a:t>
            </a:r>
          </a:p>
          <a:p>
            <a:pPr marL="0" indent="0">
              <a:buNone/>
            </a:pP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void Input();</a:t>
            </a:r>
          </a:p>
          <a:p>
            <a:pPr marL="0" indent="0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   void Output();</a:t>
            </a:r>
          </a:p>
          <a:p>
            <a:pPr marL="0" indent="0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   List&lt;T&gt;&amp; operator=(List&lt;T&gt;&amp; L);   </a:t>
            </a:r>
            <a:r>
              <a:rPr lang="en-US" altLang="zh-CN" sz="1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重载函数：赋值</a:t>
            </a:r>
          </a:p>
          <a:p>
            <a:pPr marL="0" indent="0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023992" y="908720"/>
            <a:ext cx="0" cy="583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060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链表置空算法（保留表头结点）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idx="1"/>
          </p:nvPr>
        </p:nvSpPr>
        <p:spPr>
          <a:xfrm>
            <a:off x="729620" y="3267271"/>
            <a:ext cx="6014452" cy="1673897"/>
          </a:xfrm>
        </p:spPr>
        <p:txBody>
          <a:bodyPr>
            <a:no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&lt;class T&gt; 						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List&lt;T&gt;::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makeEmpty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&lt;T&gt; *q;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while (first-&gt;link != NULL) {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 q = first-&gt;link;              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保存被删结点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	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first-&gt;link = q-&gt;link;    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从链上摘下该结点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delete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q;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5087888" y="1052736"/>
            <a:ext cx="5930937" cy="3229227"/>
            <a:chOff x="809" y="384"/>
            <a:chExt cx="4231" cy="3379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1680" y="528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600">
                <a:ea typeface="黑体" panose="02010609060101010101" pitchFamily="49" charset="-122"/>
              </a:endParaRPr>
            </a:p>
          </p:txBody>
        </p:sp>
        <p:sp>
          <p:nvSpPr>
            <p:cNvPr id="11" name="Line 4"/>
            <p:cNvSpPr>
              <a:spLocks noChangeShapeType="1"/>
            </p:cNvSpPr>
            <p:nvPr/>
          </p:nvSpPr>
          <p:spPr bwMode="auto">
            <a:xfrm>
              <a:off x="2112" y="672"/>
              <a:ext cx="4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2016" y="52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544" y="528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600">
                <a:ea typeface="黑体" panose="02010609060101010101" pitchFamily="49" charset="-122"/>
              </a:endParaRPr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2976" y="672"/>
              <a:ext cx="4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2880" y="52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3408" y="528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600">
                <a:ea typeface="黑体" panose="02010609060101010101" pitchFamily="49" charset="-122"/>
              </a:endParaRPr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3840" y="672"/>
              <a:ext cx="4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3744" y="52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4272" y="528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600">
                <a:ea typeface="黑体" panose="02010609060101010101" pitchFamily="49" charset="-122"/>
              </a:endParaRPr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4608" y="52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>
              <a:off x="1392" y="672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814" y="389"/>
              <a:ext cx="587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first</a:t>
              </a:r>
              <a:endPara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3168" y="384"/>
              <a:ext cx="240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 flipV="1">
              <a:off x="2112" y="384"/>
              <a:ext cx="288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 flipH="1">
              <a:off x="2400" y="384"/>
              <a:ext cx="76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 flipV="1">
              <a:off x="2688" y="864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27" name="Text Box 20"/>
            <p:cNvSpPr txBox="1">
              <a:spLocks noChangeArrowheads="1"/>
            </p:cNvSpPr>
            <p:nvPr/>
          </p:nvSpPr>
          <p:spPr bwMode="auto">
            <a:xfrm>
              <a:off x="2680" y="821"/>
              <a:ext cx="275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99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q</a:t>
              </a:r>
              <a:endPara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 flipH="1">
              <a:off x="2784" y="480"/>
              <a:ext cx="192" cy="48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>
              <a:off x="2832" y="480"/>
              <a:ext cx="144" cy="48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1675" y="1440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600">
                <a:ea typeface="黑体" panose="02010609060101010101" pitchFamily="49" charset="-122"/>
              </a:endParaRPr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>
              <a:off x="2011" y="1440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>
              <a:off x="2112" y="1584"/>
              <a:ext cx="1291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3403" y="1440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600">
                <a:ea typeface="黑体" panose="02010609060101010101" pitchFamily="49" charset="-122"/>
              </a:endParaRPr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>
              <a:off x="3835" y="1584"/>
              <a:ext cx="4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>
              <a:off x="3739" y="1440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4267" y="1440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600">
                <a:ea typeface="黑体" panose="02010609060101010101" pitchFamily="49" charset="-122"/>
              </a:endParaRPr>
            </a:p>
          </p:txBody>
        </p:sp>
        <p:sp>
          <p:nvSpPr>
            <p:cNvPr id="37" name="Line 30"/>
            <p:cNvSpPr>
              <a:spLocks noChangeShapeType="1"/>
            </p:cNvSpPr>
            <p:nvPr/>
          </p:nvSpPr>
          <p:spPr bwMode="auto">
            <a:xfrm>
              <a:off x="4603" y="1440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38" name="Line 31"/>
            <p:cNvSpPr>
              <a:spLocks noChangeShapeType="1"/>
            </p:cNvSpPr>
            <p:nvPr/>
          </p:nvSpPr>
          <p:spPr bwMode="auto">
            <a:xfrm>
              <a:off x="1387" y="1584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809" y="1301"/>
              <a:ext cx="587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first</a:t>
              </a:r>
              <a:endPara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1675" y="2352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600">
                <a:ea typeface="黑体" panose="02010609060101010101" pitchFamily="49" charset="-122"/>
              </a:endParaRPr>
            </a:p>
          </p:txBody>
        </p:sp>
        <p:sp>
          <p:nvSpPr>
            <p:cNvPr id="41" name="Line 34"/>
            <p:cNvSpPr>
              <a:spLocks noChangeShapeType="1"/>
            </p:cNvSpPr>
            <p:nvPr/>
          </p:nvSpPr>
          <p:spPr bwMode="auto">
            <a:xfrm>
              <a:off x="2011" y="2352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42" name="Line 35"/>
            <p:cNvSpPr>
              <a:spLocks noChangeShapeType="1"/>
            </p:cNvSpPr>
            <p:nvPr/>
          </p:nvSpPr>
          <p:spPr bwMode="auto">
            <a:xfrm>
              <a:off x="2112" y="2496"/>
              <a:ext cx="2155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43" name="Rectangle 36"/>
            <p:cNvSpPr>
              <a:spLocks noChangeArrowheads="1"/>
            </p:cNvSpPr>
            <p:nvPr/>
          </p:nvSpPr>
          <p:spPr bwMode="auto">
            <a:xfrm>
              <a:off x="4267" y="2352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600">
                <a:ea typeface="黑体" panose="02010609060101010101" pitchFamily="49" charset="-122"/>
              </a:endParaRPr>
            </a:p>
          </p:txBody>
        </p:sp>
        <p:sp>
          <p:nvSpPr>
            <p:cNvPr id="44" name="Line 37"/>
            <p:cNvSpPr>
              <a:spLocks noChangeShapeType="1"/>
            </p:cNvSpPr>
            <p:nvPr/>
          </p:nvSpPr>
          <p:spPr bwMode="auto">
            <a:xfrm>
              <a:off x="4603" y="2352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45" name="Line 38"/>
            <p:cNvSpPr>
              <a:spLocks noChangeShapeType="1"/>
            </p:cNvSpPr>
            <p:nvPr/>
          </p:nvSpPr>
          <p:spPr bwMode="auto">
            <a:xfrm>
              <a:off x="1387" y="2496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46" name="Text Box 39"/>
            <p:cNvSpPr txBox="1">
              <a:spLocks noChangeArrowheads="1"/>
            </p:cNvSpPr>
            <p:nvPr/>
          </p:nvSpPr>
          <p:spPr bwMode="auto">
            <a:xfrm>
              <a:off x="809" y="2213"/>
              <a:ext cx="587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first</a:t>
              </a:r>
              <a:endPara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>
              <a:off x="4032" y="1296"/>
              <a:ext cx="240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48" name="Line 41"/>
            <p:cNvSpPr>
              <a:spLocks noChangeShapeType="1"/>
            </p:cNvSpPr>
            <p:nvPr/>
          </p:nvSpPr>
          <p:spPr bwMode="auto">
            <a:xfrm flipV="1">
              <a:off x="2112" y="1296"/>
              <a:ext cx="288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49" name="Line 42"/>
            <p:cNvSpPr>
              <a:spLocks noChangeShapeType="1"/>
            </p:cNvSpPr>
            <p:nvPr/>
          </p:nvSpPr>
          <p:spPr bwMode="auto">
            <a:xfrm flipH="1">
              <a:off x="2400" y="1296"/>
              <a:ext cx="163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50" name="Line 43"/>
            <p:cNvSpPr>
              <a:spLocks noChangeShapeType="1"/>
            </p:cNvSpPr>
            <p:nvPr/>
          </p:nvSpPr>
          <p:spPr bwMode="auto">
            <a:xfrm>
              <a:off x="4800" y="2208"/>
              <a:ext cx="240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51" name="Line 44"/>
            <p:cNvSpPr>
              <a:spLocks noChangeShapeType="1"/>
            </p:cNvSpPr>
            <p:nvPr/>
          </p:nvSpPr>
          <p:spPr bwMode="auto">
            <a:xfrm flipV="1">
              <a:off x="2112" y="2208"/>
              <a:ext cx="288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 flipH="1">
              <a:off x="2400" y="2208"/>
              <a:ext cx="24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53" name="Line 46"/>
            <p:cNvSpPr>
              <a:spLocks noChangeShapeType="1"/>
            </p:cNvSpPr>
            <p:nvPr/>
          </p:nvSpPr>
          <p:spPr bwMode="auto">
            <a:xfrm flipV="1">
              <a:off x="3552" y="1776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54" name="Text Box 47"/>
            <p:cNvSpPr txBox="1">
              <a:spLocks noChangeArrowheads="1"/>
            </p:cNvSpPr>
            <p:nvPr/>
          </p:nvSpPr>
          <p:spPr bwMode="auto">
            <a:xfrm>
              <a:off x="3544" y="1733"/>
              <a:ext cx="275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99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q</a:t>
              </a:r>
              <a:endPara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5" name="Line 48"/>
            <p:cNvSpPr>
              <a:spLocks noChangeShapeType="1"/>
            </p:cNvSpPr>
            <p:nvPr/>
          </p:nvSpPr>
          <p:spPr bwMode="auto">
            <a:xfrm flipH="1">
              <a:off x="3648" y="1392"/>
              <a:ext cx="192" cy="48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56" name="Line 49"/>
            <p:cNvSpPr>
              <a:spLocks noChangeShapeType="1"/>
            </p:cNvSpPr>
            <p:nvPr/>
          </p:nvSpPr>
          <p:spPr bwMode="auto">
            <a:xfrm>
              <a:off x="3696" y="1392"/>
              <a:ext cx="144" cy="48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57" name="Line 50"/>
            <p:cNvSpPr>
              <a:spLocks noChangeShapeType="1"/>
            </p:cNvSpPr>
            <p:nvPr/>
          </p:nvSpPr>
          <p:spPr bwMode="auto">
            <a:xfrm flipV="1">
              <a:off x="4416" y="2707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58" name="Text Box 51"/>
            <p:cNvSpPr txBox="1">
              <a:spLocks noChangeArrowheads="1"/>
            </p:cNvSpPr>
            <p:nvPr/>
          </p:nvSpPr>
          <p:spPr bwMode="auto">
            <a:xfrm>
              <a:off x="4408" y="2664"/>
              <a:ext cx="275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rgbClr val="0099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q</a:t>
              </a:r>
              <a:endPara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9" name="Line 52"/>
            <p:cNvSpPr>
              <a:spLocks noChangeShapeType="1"/>
            </p:cNvSpPr>
            <p:nvPr/>
          </p:nvSpPr>
          <p:spPr bwMode="auto">
            <a:xfrm flipH="1">
              <a:off x="4512" y="2323"/>
              <a:ext cx="192" cy="48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60" name="Line 53"/>
            <p:cNvSpPr>
              <a:spLocks noChangeShapeType="1"/>
            </p:cNvSpPr>
            <p:nvPr/>
          </p:nvSpPr>
          <p:spPr bwMode="auto">
            <a:xfrm>
              <a:off x="4560" y="2323"/>
              <a:ext cx="144" cy="48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61" name="Rectangle 54"/>
            <p:cNvSpPr>
              <a:spLocks noChangeArrowheads="1"/>
            </p:cNvSpPr>
            <p:nvPr/>
          </p:nvSpPr>
          <p:spPr bwMode="auto">
            <a:xfrm>
              <a:off x="1675" y="3120"/>
              <a:ext cx="5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600">
                <a:ea typeface="黑体" panose="02010609060101010101" pitchFamily="49" charset="-122"/>
              </a:endParaRPr>
            </a:p>
          </p:txBody>
        </p:sp>
        <p:sp>
          <p:nvSpPr>
            <p:cNvPr id="62" name="Line 55"/>
            <p:cNvSpPr>
              <a:spLocks noChangeShapeType="1"/>
            </p:cNvSpPr>
            <p:nvPr/>
          </p:nvSpPr>
          <p:spPr bwMode="auto">
            <a:xfrm>
              <a:off x="2011" y="3120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63" name="Line 56"/>
            <p:cNvSpPr>
              <a:spLocks noChangeShapeType="1"/>
            </p:cNvSpPr>
            <p:nvPr/>
          </p:nvSpPr>
          <p:spPr bwMode="auto">
            <a:xfrm>
              <a:off x="1387" y="3264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  <p:sp>
          <p:nvSpPr>
            <p:cNvPr id="64" name="Text Box 57"/>
            <p:cNvSpPr txBox="1">
              <a:spLocks noChangeArrowheads="1"/>
            </p:cNvSpPr>
            <p:nvPr/>
          </p:nvSpPr>
          <p:spPr bwMode="auto">
            <a:xfrm>
              <a:off x="809" y="2981"/>
              <a:ext cx="587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first</a:t>
              </a:r>
              <a:endPara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5" name="Text Box 58"/>
            <p:cNvSpPr txBox="1">
              <a:spLocks noChangeArrowheads="1"/>
            </p:cNvSpPr>
            <p:nvPr/>
          </p:nvSpPr>
          <p:spPr bwMode="auto">
            <a:xfrm>
              <a:off x="2535" y="389"/>
              <a:ext cx="346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28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6" name="Text Box 59"/>
            <p:cNvSpPr txBox="1">
              <a:spLocks noChangeArrowheads="1"/>
            </p:cNvSpPr>
            <p:nvPr/>
          </p:nvSpPr>
          <p:spPr bwMode="auto">
            <a:xfrm>
              <a:off x="3407" y="389"/>
              <a:ext cx="346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28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7" name="Text Box 60"/>
            <p:cNvSpPr txBox="1">
              <a:spLocks noChangeArrowheads="1"/>
            </p:cNvSpPr>
            <p:nvPr/>
          </p:nvSpPr>
          <p:spPr bwMode="auto">
            <a:xfrm>
              <a:off x="3407" y="1301"/>
              <a:ext cx="346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28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8" name="Text Box 61"/>
            <p:cNvSpPr txBox="1">
              <a:spLocks noChangeArrowheads="1"/>
            </p:cNvSpPr>
            <p:nvPr/>
          </p:nvSpPr>
          <p:spPr bwMode="auto">
            <a:xfrm>
              <a:off x="4271" y="389"/>
              <a:ext cx="346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28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endPara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" name="Text Box 62"/>
            <p:cNvSpPr txBox="1">
              <a:spLocks noChangeArrowheads="1"/>
            </p:cNvSpPr>
            <p:nvPr/>
          </p:nvSpPr>
          <p:spPr bwMode="auto">
            <a:xfrm>
              <a:off x="4271" y="1301"/>
              <a:ext cx="346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28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endPara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0" name="Text Box 63"/>
            <p:cNvSpPr txBox="1">
              <a:spLocks noChangeArrowheads="1"/>
            </p:cNvSpPr>
            <p:nvPr/>
          </p:nvSpPr>
          <p:spPr bwMode="auto">
            <a:xfrm>
              <a:off x="4263" y="2213"/>
              <a:ext cx="346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28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endPara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1" name="Line 64"/>
            <p:cNvSpPr>
              <a:spLocks noChangeShapeType="1"/>
            </p:cNvSpPr>
            <p:nvPr/>
          </p:nvSpPr>
          <p:spPr bwMode="auto">
            <a:xfrm flipV="1">
              <a:off x="1872" y="3475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600"/>
            </a:p>
          </p:txBody>
        </p:sp>
      </p:grpSp>
      <p:sp>
        <p:nvSpPr>
          <p:cNvPr id="72" name="Text Box 51"/>
          <p:cNvSpPr txBox="1">
            <a:spLocks noChangeArrowheads="1"/>
          </p:cNvSpPr>
          <p:nvPr/>
        </p:nvSpPr>
        <p:spPr bwMode="auto">
          <a:xfrm>
            <a:off x="6424847" y="3947720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endParaRPr lang="en-US" altLang="zh-CN" sz="20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sz="5400" b="1" dirty="0">
                <a:solidFill>
                  <a:srgbClr val="C62400"/>
                </a:solidFill>
              </a:rPr>
              <a:t>第</a:t>
            </a:r>
            <a:r>
              <a:rPr lang="en-US" altLang="zh-CN" sz="5400" b="1" dirty="0">
                <a:solidFill>
                  <a:srgbClr val="C624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5400" b="1" dirty="0">
                <a:solidFill>
                  <a:srgbClr val="C62400"/>
                </a:solidFill>
              </a:rPr>
              <a:t>章 线性表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 sz="3800" dirty="0">
                <a:solidFill>
                  <a:srgbClr val="00A0C4"/>
                </a:solidFill>
                <a:latin typeface="方正综艺简体" pitchFamily="65" charset="-122"/>
                <a:ea typeface="方正综艺简体" pitchFamily="65" charset="-122"/>
                <a:cs typeface="+mn-cs"/>
              </a:rPr>
              <a:t>	</a:t>
            </a:r>
            <a:r>
              <a:rPr lang="zh-CN" altLang="zh-CN" sz="3800" b="1" dirty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◇</a:t>
            </a:r>
            <a:r>
              <a:rPr lang="en-US" altLang="zh-CN" sz="3800" b="1" dirty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2.1 </a:t>
            </a:r>
            <a:r>
              <a:rPr lang="zh-CN" altLang="en-US" sz="3800" b="1" dirty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线性表</a:t>
            </a:r>
            <a:endParaRPr lang="en-US" altLang="zh-CN" sz="3800" b="1" dirty="0">
              <a:solidFill>
                <a:srgbClr val="0000CC"/>
              </a:solidFill>
              <a:effectLst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0" indent="0" eaLnBrk="1" hangingPunct="1">
              <a:buNone/>
              <a:defRPr/>
            </a:pPr>
            <a:r>
              <a:rPr lang="en-US" altLang="zh-CN" sz="3800" b="1" dirty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        </a:t>
            </a:r>
            <a:r>
              <a:rPr lang="zh-CN" altLang="zh-CN" sz="3800" b="1" dirty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◇</a:t>
            </a:r>
            <a:r>
              <a:rPr lang="en-US" altLang="zh-CN" sz="3800" b="1" dirty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2.2 </a:t>
            </a:r>
            <a:r>
              <a:rPr lang="zh-CN" altLang="en-US" sz="3800" b="1" dirty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顺序表</a:t>
            </a:r>
            <a:endParaRPr lang="en-US" altLang="zh-CN" sz="3800" b="1" dirty="0">
              <a:solidFill>
                <a:srgbClr val="0000CC"/>
              </a:solidFill>
              <a:effectLst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0" indent="0" eaLnBrk="1" hangingPunct="1">
              <a:buNone/>
              <a:defRPr/>
            </a:pPr>
            <a:r>
              <a:rPr lang="en-US" altLang="zh-CN" sz="3800" b="1" dirty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        </a:t>
            </a:r>
            <a:r>
              <a:rPr lang="zh-CN" altLang="zh-CN" sz="3800" b="1" dirty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◇</a:t>
            </a:r>
            <a:r>
              <a:rPr lang="en-US" altLang="zh-CN" sz="3800" b="1" dirty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2.3 </a:t>
            </a:r>
            <a:r>
              <a:rPr lang="zh-CN" altLang="en-US" sz="3800" b="1" dirty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单链表</a:t>
            </a:r>
            <a:endParaRPr lang="en-US" altLang="zh-CN" sz="3800" b="1" dirty="0">
              <a:solidFill>
                <a:srgbClr val="0000CC"/>
              </a:solidFill>
              <a:effectLst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0" indent="0" eaLnBrk="1" hangingPunct="1">
              <a:buNone/>
              <a:defRPr/>
            </a:pPr>
            <a:r>
              <a:rPr lang="en-US" altLang="zh-CN" sz="3800" b="1" dirty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 	</a:t>
            </a:r>
            <a:r>
              <a:rPr lang="zh-CN" altLang="zh-CN" sz="3800" b="1" dirty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◇</a:t>
            </a:r>
            <a:r>
              <a:rPr lang="en-US" altLang="zh-CN" sz="3800" b="1" dirty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2.4 </a:t>
            </a:r>
            <a:r>
              <a:rPr lang="zh-CN" altLang="en-US" sz="3800" b="1" dirty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线性链表的其他变形</a:t>
            </a:r>
            <a:endParaRPr lang="en-US" altLang="zh-CN" sz="3800" b="1" dirty="0">
              <a:solidFill>
                <a:srgbClr val="0000CC"/>
              </a:solidFill>
              <a:effectLst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  <a:p>
            <a:pPr marL="0" indent="0" eaLnBrk="1" hangingPunct="1">
              <a:buNone/>
              <a:defRPr/>
            </a:pPr>
            <a:r>
              <a:rPr lang="en-US" altLang="zh-CN" sz="3800" b="1" dirty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 	</a:t>
            </a:r>
            <a:r>
              <a:rPr lang="zh-CN" altLang="zh-CN" sz="3800" b="1" dirty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◇</a:t>
            </a:r>
            <a:r>
              <a:rPr lang="en-US" altLang="zh-CN" sz="3800" b="1" dirty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2.5 </a:t>
            </a:r>
            <a:r>
              <a:rPr lang="zh-CN" altLang="en-US" sz="3800" b="1" dirty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多项式的表示和运算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3475038" y="4941888"/>
            <a:ext cx="609600" cy="381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ea typeface="黑体" panose="02010609060101010101" pitchFamily="49" charset="-122"/>
              </a:rPr>
              <a:t>a</a:t>
            </a:r>
            <a:r>
              <a:rPr lang="en-US" altLang="zh-CN" sz="1400" baseline="-2500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4084638" y="4941888"/>
            <a:ext cx="609600" cy="381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ea typeface="黑体" panose="02010609060101010101" pitchFamily="49" charset="-122"/>
              </a:rPr>
              <a:t>a</a:t>
            </a:r>
            <a:r>
              <a:rPr lang="en-US" altLang="zh-CN" sz="1400" baseline="-25000">
                <a:ea typeface="黑体" panose="02010609060101010101" pitchFamily="49" charset="-122"/>
              </a:rPr>
              <a:t>1</a:t>
            </a:r>
            <a:endParaRPr lang="en-US" altLang="zh-CN" sz="1400">
              <a:ea typeface="黑体" panose="02010609060101010101" pitchFamily="49" charset="-122"/>
            </a:endParaRPr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4694238" y="4941888"/>
            <a:ext cx="609600" cy="381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ea typeface="黑体" panose="02010609060101010101" pitchFamily="49" charset="-122"/>
              </a:rPr>
              <a:t>a</a:t>
            </a:r>
            <a:r>
              <a:rPr lang="en-US" altLang="zh-CN" sz="1400" baseline="-25000">
                <a:ea typeface="黑体" panose="02010609060101010101" pitchFamily="49" charset="-122"/>
              </a:rPr>
              <a:t>2</a:t>
            </a:r>
            <a:endParaRPr lang="en-US" altLang="zh-CN" sz="1400">
              <a:ea typeface="黑体" panose="02010609060101010101" pitchFamily="49" charset="-122"/>
            </a:endParaRPr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5303838" y="4941888"/>
            <a:ext cx="609600" cy="381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ea typeface="黑体" panose="02010609060101010101" pitchFamily="49" charset="-122"/>
              </a:rPr>
              <a:t>a</a:t>
            </a:r>
            <a:r>
              <a:rPr lang="en-US" altLang="zh-CN" sz="1400" baseline="-25000">
                <a:ea typeface="黑体" panose="02010609060101010101" pitchFamily="49" charset="-122"/>
              </a:rPr>
              <a:t>3</a:t>
            </a:r>
            <a:endParaRPr lang="en-US" altLang="zh-CN" sz="1400">
              <a:ea typeface="黑体" panose="02010609060101010101" pitchFamily="49" charset="-122"/>
            </a:endParaRP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5913438" y="4941888"/>
            <a:ext cx="609600" cy="381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ea typeface="黑体" panose="02010609060101010101" pitchFamily="49" charset="-122"/>
              </a:rPr>
              <a:t>a</a:t>
            </a:r>
            <a:r>
              <a:rPr lang="en-US" altLang="zh-CN" sz="1400" baseline="-25000">
                <a:ea typeface="黑体" panose="02010609060101010101" pitchFamily="49" charset="-122"/>
              </a:rPr>
              <a:t>4</a:t>
            </a:r>
            <a:endParaRPr lang="en-US" altLang="zh-CN" sz="1400">
              <a:ea typeface="黑体" panose="02010609060101010101" pitchFamily="49" charset="-122"/>
            </a:endParaRP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6523038" y="4941888"/>
            <a:ext cx="609600" cy="381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ea typeface="黑体" panose="02010609060101010101" pitchFamily="49" charset="-122"/>
              </a:rPr>
              <a:t>a</a:t>
            </a:r>
            <a:r>
              <a:rPr lang="en-US" altLang="zh-CN" sz="1400" baseline="-25000">
                <a:ea typeface="黑体" panose="02010609060101010101" pitchFamily="49" charset="-122"/>
              </a:rPr>
              <a:t>5</a:t>
            </a:r>
            <a:endParaRPr lang="en-US" altLang="zh-CN" sz="1400">
              <a:ea typeface="黑体" panose="02010609060101010101" pitchFamily="49" charset="-122"/>
            </a:endParaRPr>
          </a:p>
        </p:txBody>
      </p:sp>
      <p:sp>
        <p:nvSpPr>
          <p:cNvPr id="15372" name="Rectangle 11"/>
          <p:cNvSpPr>
            <a:spLocks noChangeArrowheads="1"/>
          </p:cNvSpPr>
          <p:nvPr/>
        </p:nvSpPr>
        <p:spPr bwMode="auto">
          <a:xfrm>
            <a:off x="7132638" y="4941888"/>
            <a:ext cx="609600" cy="381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>
              <a:ea typeface="黑体" panose="02010609060101010101" pitchFamily="49" charset="-122"/>
            </a:endParaRP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7742238" y="4941888"/>
            <a:ext cx="609600" cy="381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黑体" panose="02010609060101010101" pitchFamily="49" charset="-122"/>
              </a:rPr>
              <a:t>…</a:t>
            </a:r>
          </a:p>
        </p:txBody>
      </p:sp>
      <p:sp>
        <p:nvSpPr>
          <p:cNvPr id="15374" name="Rectangle 13"/>
          <p:cNvSpPr>
            <a:spLocks noChangeArrowheads="1"/>
          </p:cNvSpPr>
          <p:nvPr/>
        </p:nvSpPr>
        <p:spPr bwMode="auto">
          <a:xfrm>
            <a:off x="8351838" y="4941888"/>
            <a:ext cx="609600" cy="381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>
              <a:ea typeface="黑体" panose="02010609060101010101" pitchFamily="49" charset="-122"/>
            </a:endParaRPr>
          </a:p>
        </p:txBody>
      </p:sp>
      <p:sp>
        <p:nvSpPr>
          <p:cNvPr id="15375" name="Text Box 16"/>
          <p:cNvSpPr txBox="1">
            <a:spLocks noChangeArrowheads="1"/>
          </p:cNvSpPr>
          <p:nvPr/>
        </p:nvSpPr>
        <p:spPr bwMode="auto">
          <a:xfrm>
            <a:off x="7978775" y="5403851"/>
            <a:ext cx="1060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FF"/>
                </a:solidFill>
                <a:latin typeface="Times New Roman" panose="02020603050405020304" pitchFamily="18" charset="0"/>
              </a:rPr>
              <a:t>maxSize-1</a:t>
            </a:r>
          </a:p>
        </p:txBody>
      </p:sp>
      <p:sp>
        <p:nvSpPr>
          <p:cNvPr id="15376" name="Text Box 17"/>
          <p:cNvSpPr txBox="1">
            <a:spLocks noChangeArrowheads="1"/>
          </p:cNvSpPr>
          <p:nvPr/>
        </p:nvSpPr>
        <p:spPr bwMode="auto">
          <a:xfrm>
            <a:off x="3322638" y="5322889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    0 </a:t>
            </a:r>
          </a:p>
        </p:txBody>
      </p:sp>
      <p:sp>
        <p:nvSpPr>
          <p:cNvPr id="15377" name="Text Box 20"/>
          <p:cNvSpPr txBox="1">
            <a:spLocks noChangeArrowheads="1"/>
          </p:cNvSpPr>
          <p:nvPr/>
        </p:nvSpPr>
        <p:spPr bwMode="auto">
          <a:xfrm>
            <a:off x="3932238" y="5322889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    1 </a:t>
            </a:r>
          </a:p>
        </p:txBody>
      </p:sp>
      <p:sp>
        <p:nvSpPr>
          <p:cNvPr id="15378" name="Text Box 21"/>
          <p:cNvSpPr txBox="1">
            <a:spLocks noChangeArrowheads="1"/>
          </p:cNvSpPr>
          <p:nvPr/>
        </p:nvSpPr>
        <p:spPr bwMode="auto">
          <a:xfrm>
            <a:off x="4541838" y="5322889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    2 </a:t>
            </a:r>
          </a:p>
        </p:txBody>
      </p:sp>
      <p:sp>
        <p:nvSpPr>
          <p:cNvPr id="15379" name="Text Box 22"/>
          <p:cNvSpPr txBox="1">
            <a:spLocks noChangeArrowheads="1"/>
          </p:cNvSpPr>
          <p:nvPr/>
        </p:nvSpPr>
        <p:spPr bwMode="auto">
          <a:xfrm>
            <a:off x="5151438" y="5322889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    3 </a:t>
            </a:r>
          </a:p>
        </p:txBody>
      </p:sp>
      <p:sp>
        <p:nvSpPr>
          <p:cNvPr id="15380" name="Text Box 23"/>
          <p:cNvSpPr txBox="1">
            <a:spLocks noChangeArrowheads="1"/>
          </p:cNvSpPr>
          <p:nvPr/>
        </p:nvSpPr>
        <p:spPr bwMode="auto">
          <a:xfrm>
            <a:off x="5761038" y="5322889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    4 </a:t>
            </a:r>
          </a:p>
        </p:txBody>
      </p:sp>
      <p:sp>
        <p:nvSpPr>
          <p:cNvPr id="15381" name="Text Box 24"/>
          <p:cNvSpPr txBox="1">
            <a:spLocks noChangeArrowheads="1"/>
          </p:cNvSpPr>
          <p:nvPr/>
        </p:nvSpPr>
        <p:spPr bwMode="auto">
          <a:xfrm>
            <a:off x="6370638" y="5322889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    5 </a:t>
            </a:r>
          </a:p>
        </p:txBody>
      </p:sp>
      <p:sp>
        <p:nvSpPr>
          <p:cNvPr id="15382" name="Text Box 25"/>
          <p:cNvSpPr txBox="1">
            <a:spLocks noChangeArrowheads="1"/>
          </p:cNvSpPr>
          <p:nvPr/>
        </p:nvSpPr>
        <p:spPr bwMode="auto">
          <a:xfrm>
            <a:off x="6980238" y="5322889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    6 </a:t>
            </a:r>
          </a:p>
        </p:txBody>
      </p:sp>
      <p:grpSp>
        <p:nvGrpSpPr>
          <p:cNvPr id="15383" name="Group 103"/>
          <p:cNvGrpSpPr>
            <a:grpSpLocks/>
          </p:cNvGrpSpPr>
          <p:nvPr/>
        </p:nvGrpSpPr>
        <p:grpSpPr bwMode="auto">
          <a:xfrm>
            <a:off x="2989263" y="5691189"/>
            <a:ext cx="6202362" cy="738187"/>
            <a:chOff x="192" y="282"/>
            <a:chExt cx="4608" cy="647"/>
          </a:xfrm>
        </p:grpSpPr>
        <p:sp>
          <p:nvSpPr>
            <p:cNvPr id="15384" name="Text Box 6"/>
            <p:cNvSpPr txBox="1">
              <a:spLocks noChangeArrowheads="1"/>
            </p:cNvSpPr>
            <p:nvPr/>
          </p:nvSpPr>
          <p:spPr bwMode="auto">
            <a:xfrm>
              <a:off x="1001" y="282"/>
              <a:ext cx="240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80808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5385" name="Rectangle 7"/>
            <p:cNvSpPr>
              <a:spLocks noChangeArrowheads="1"/>
            </p:cNvSpPr>
            <p:nvPr/>
          </p:nvSpPr>
          <p:spPr bwMode="auto">
            <a:xfrm>
              <a:off x="960" y="672"/>
              <a:ext cx="288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400">
                <a:ea typeface="黑体" panose="02010609060101010101" pitchFamily="49" charset="-122"/>
              </a:endParaRPr>
            </a:p>
          </p:txBody>
        </p:sp>
        <p:sp>
          <p:nvSpPr>
            <p:cNvPr id="15386" name="Rectangle 8"/>
            <p:cNvSpPr>
              <a:spLocks noChangeArrowheads="1"/>
            </p:cNvSpPr>
            <p:nvPr/>
          </p:nvSpPr>
          <p:spPr bwMode="auto">
            <a:xfrm>
              <a:off x="1248" y="67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400">
                <a:ea typeface="黑体" panose="02010609060101010101" pitchFamily="49" charset="-122"/>
              </a:endParaRPr>
            </a:p>
          </p:txBody>
        </p:sp>
        <p:sp>
          <p:nvSpPr>
            <p:cNvPr id="15387" name="Rectangle 9"/>
            <p:cNvSpPr>
              <a:spLocks noChangeArrowheads="1"/>
            </p:cNvSpPr>
            <p:nvPr/>
          </p:nvSpPr>
          <p:spPr bwMode="auto">
            <a:xfrm>
              <a:off x="1776" y="672"/>
              <a:ext cx="288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ea typeface="黑体" panose="02010609060101010101" pitchFamily="49" charset="-122"/>
                </a:rPr>
                <a:t>a</a:t>
              </a:r>
              <a:r>
                <a:rPr lang="en-US" altLang="zh-CN" sz="1600" baseline="-25000">
                  <a:ea typeface="黑体" panose="02010609060101010101" pitchFamily="49" charset="-122"/>
                </a:rPr>
                <a:t>0</a:t>
              </a:r>
              <a:endParaRPr lang="en-US" altLang="zh-CN" sz="1600">
                <a:ea typeface="黑体" panose="02010609060101010101" pitchFamily="49" charset="-122"/>
              </a:endParaRPr>
            </a:p>
          </p:txBody>
        </p:sp>
        <p:sp>
          <p:nvSpPr>
            <p:cNvPr id="15388" name="Rectangle 10"/>
            <p:cNvSpPr>
              <a:spLocks noChangeArrowheads="1"/>
            </p:cNvSpPr>
            <p:nvPr/>
          </p:nvSpPr>
          <p:spPr bwMode="auto">
            <a:xfrm>
              <a:off x="2064" y="67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400">
                <a:ea typeface="黑体" panose="02010609060101010101" pitchFamily="49" charset="-122"/>
              </a:endParaRPr>
            </a:p>
          </p:txBody>
        </p:sp>
        <p:sp>
          <p:nvSpPr>
            <p:cNvPr id="15389" name="Rectangle 11"/>
            <p:cNvSpPr>
              <a:spLocks noChangeArrowheads="1"/>
            </p:cNvSpPr>
            <p:nvPr/>
          </p:nvSpPr>
          <p:spPr bwMode="auto">
            <a:xfrm>
              <a:off x="2592" y="672"/>
              <a:ext cx="288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ea typeface="黑体" panose="02010609060101010101" pitchFamily="49" charset="-122"/>
                </a:rPr>
                <a:t>a</a:t>
              </a:r>
              <a:r>
                <a:rPr lang="en-US" altLang="zh-CN" sz="1600" baseline="-25000">
                  <a:ea typeface="黑体" panose="02010609060101010101" pitchFamily="49" charset="-122"/>
                </a:rPr>
                <a:t>1</a:t>
              </a:r>
              <a:endParaRPr lang="zh-CN" altLang="en-US" sz="1600" baseline="-25000">
                <a:ea typeface="黑体" panose="02010609060101010101" pitchFamily="49" charset="-122"/>
              </a:endParaRPr>
            </a:p>
          </p:txBody>
        </p:sp>
        <p:sp>
          <p:nvSpPr>
            <p:cNvPr id="15390" name="Rectangle 12"/>
            <p:cNvSpPr>
              <a:spLocks noChangeArrowheads="1"/>
            </p:cNvSpPr>
            <p:nvPr/>
          </p:nvSpPr>
          <p:spPr bwMode="auto">
            <a:xfrm>
              <a:off x="2880" y="67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400">
                <a:ea typeface="黑体" panose="02010609060101010101" pitchFamily="49" charset="-122"/>
              </a:endParaRPr>
            </a:p>
          </p:txBody>
        </p:sp>
        <p:sp>
          <p:nvSpPr>
            <p:cNvPr id="15391" name="Rectangle 13"/>
            <p:cNvSpPr>
              <a:spLocks noChangeArrowheads="1"/>
            </p:cNvSpPr>
            <p:nvPr/>
          </p:nvSpPr>
          <p:spPr bwMode="auto">
            <a:xfrm>
              <a:off x="4224" y="672"/>
              <a:ext cx="288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ea typeface="黑体" panose="02010609060101010101" pitchFamily="49" charset="-122"/>
                </a:rPr>
                <a:t>a</a:t>
              </a:r>
              <a:r>
                <a:rPr lang="en-US" altLang="zh-CN" sz="1600" baseline="-25000">
                  <a:ea typeface="黑体" panose="02010609060101010101" pitchFamily="49" charset="-122"/>
                </a:rPr>
                <a:t>n-1</a:t>
              </a:r>
              <a:endParaRPr lang="zh-CN" altLang="en-US" sz="1600" baseline="-25000">
                <a:ea typeface="黑体" panose="02010609060101010101" pitchFamily="49" charset="-122"/>
              </a:endParaRPr>
            </a:p>
          </p:txBody>
        </p:sp>
        <p:sp>
          <p:nvSpPr>
            <p:cNvPr id="15392" name="Rectangle 14"/>
            <p:cNvSpPr>
              <a:spLocks noChangeArrowheads="1"/>
            </p:cNvSpPr>
            <p:nvPr/>
          </p:nvSpPr>
          <p:spPr bwMode="auto">
            <a:xfrm>
              <a:off x="4512" y="67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100">
                  <a:ea typeface="黑体" panose="02010609060101010101" pitchFamily="49" charset="-122"/>
                </a:rPr>
                <a:t>∧</a:t>
              </a:r>
            </a:p>
          </p:txBody>
        </p:sp>
        <p:sp>
          <p:nvSpPr>
            <p:cNvPr id="15393" name="Line 15"/>
            <p:cNvSpPr>
              <a:spLocks noChangeShapeType="1"/>
            </p:cNvSpPr>
            <p:nvPr/>
          </p:nvSpPr>
          <p:spPr bwMode="auto">
            <a:xfrm>
              <a:off x="1392" y="7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4" name="Line 16"/>
            <p:cNvSpPr>
              <a:spLocks noChangeShapeType="1"/>
            </p:cNvSpPr>
            <p:nvPr/>
          </p:nvSpPr>
          <p:spPr bwMode="auto">
            <a:xfrm>
              <a:off x="2208" y="7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5" name="Line 17"/>
            <p:cNvSpPr>
              <a:spLocks noChangeShapeType="1"/>
            </p:cNvSpPr>
            <p:nvPr/>
          </p:nvSpPr>
          <p:spPr bwMode="auto">
            <a:xfrm>
              <a:off x="3024" y="7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6" name="Line 18"/>
            <p:cNvSpPr>
              <a:spLocks noChangeShapeType="1"/>
            </p:cNvSpPr>
            <p:nvPr/>
          </p:nvSpPr>
          <p:spPr bwMode="auto">
            <a:xfrm>
              <a:off x="3840" y="7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7" name="Text Box 19"/>
            <p:cNvSpPr txBox="1">
              <a:spLocks noChangeArrowheads="1"/>
            </p:cNvSpPr>
            <p:nvPr/>
          </p:nvSpPr>
          <p:spPr bwMode="auto">
            <a:xfrm>
              <a:off x="3504" y="576"/>
              <a:ext cx="432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5398" name="Line 20"/>
            <p:cNvSpPr>
              <a:spLocks noChangeShapeType="1"/>
            </p:cNvSpPr>
            <p:nvPr/>
          </p:nvSpPr>
          <p:spPr bwMode="auto">
            <a:xfrm>
              <a:off x="576" y="7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9" name="Text Box 21"/>
            <p:cNvSpPr txBox="1">
              <a:spLocks noChangeArrowheads="1"/>
            </p:cNvSpPr>
            <p:nvPr/>
          </p:nvSpPr>
          <p:spPr bwMode="auto">
            <a:xfrm>
              <a:off x="192" y="624"/>
              <a:ext cx="525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80808"/>
                  </a:solidFill>
                  <a:latin typeface="Times New Roman" panose="02020603050405020304" pitchFamily="18" charset="0"/>
                </a:rPr>
                <a:t>head</a:t>
              </a:r>
            </a:p>
          </p:txBody>
        </p:sp>
        <p:sp>
          <p:nvSpPr>
            <p:cNvPr id="15400" name="Text Box 22"/>
            <p:cNvSpPr txBox="1">
              <a:spLocks noChangeArrowheads="1"/>
            </p:cNvSpPr>
            <p:nvPr/>
          </p:nvSpPr>
          <p:spPr bwMode="auto">
            <a:xfrm>
              <a:off x="2544" y="432"/>
              <a:ext cx="76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80808"/>
                  </a:solidFill>
                  <a:latin typeface="Times New Roman" panose="02020603050405020304" pitchFamily="18" charset="0"/>
                </a:rPr>
                <a:t>data next</a:t>
              </a:r>
            </a:p>
          </p:txBody>
        </p:sp>
        <p:sp>
          <p:nvSpPr>
            <p:cNvPr id="15401" name="Line 23"/>
            <p:cNvSpPr>
              <a:spLocks noChangeShapeType="1"/>
            </p:cNvSpPr>
            <p:nvPr/>
          </p:nvSpPr>
          <p:spPr bwMode="auto">
            <a:xfrm>
              <a:off x="1078" y="508"/>
              <a:ext cx="1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806717" y="1648956"/>
            <a:ext cx="4999533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&lt;class 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:: 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Length ( )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检测指针 </a:t>
            </a:r>
            <a:r>
              <a:rPr lang="en-US" altLang="zh-CN" sz="20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</a:t>
            </a:r>
            <a:r>
              <a:rPr lang="zh-CN" altLang="en-US" sz="20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指示第一个</a:t>
            </a:r>
            <a:r>
              <a:rPr lang="zh-CN" altLang="en-US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结点</a:t>
            </a:r>
            <a:endParaRPr lang="en-US" altLang="zh-CN" sz="2000" b="0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ListNode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0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*p = first-&gt;link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	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count = 0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b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//</a:t>
            </a:r>
            <a:r>
              <a:rPr lang="zh-CN" altLang="en-US" sz="20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逐个结点</a:t>
            </a:r>
            <a:r>
              <a:rPr lang="zh-CN" altLang="en-US" sz="20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检测</a:t>
            </a:r>
            <a:endParaRPr lang="en-US" altLang="zh-CN" sz="2000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 p != NULL )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</a:t>
            </a:r>
            <a:r>
              <a:rPr lang="en-US" altLang="zh-CN" sz="20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p-&gt;link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count++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}			</a:t>
            </a:r>
            <a:endParaRPr lang="en-US" altLang="zh-CN" sz="2000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count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000" b="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求单链表的长度的算法</a:t>
            </a:r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6577879" y="988094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29" name="Line 3"/>
          <p:cNvSpPr>
            <a:spLocks noChangeShapeType="1"/>
          </p:cNvSpPr>
          <p:nvPr/>
        </p:nvSpPr>
        <p:spPr bwMode="auto">
          <a:xfrm>
            <a:off x="7263679" y="1216694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4"/>
          <p:cNvSpPr>
            <a:spLocks noChangeShapeType="1"/>
          </p:cNvSpPr>
          <p:nvPr/>
        </p:nvSpPr>
        <p:spPr bwMode="auto">
          <a:xfrm>
            <a:off x="7111279" y="988094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7949479" y="988094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>
            <a:off x="8635279" y="1216694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8482879" y="988094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9321079" y="988094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>
            <a:off x="10006879" y="1216694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10"/>
          <p:cNvSpPr>
            <a:spLocks noChangeShapeType="1"/>
          </p:cNvSpPr>
          <p:nvPr/>
        </p:nvSpPr>
        <p:spPr bwMode="auto">
          <a:xfrm>
            <a:off x="9854479" y="988094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Rectangle 11"/>
          <p:cNvSpPr>
            <a:spLocks noChangeArrowheads="1"/>
          </p:cNvSpPr>
          <p:nvPr/>
        </p:nvSpPr>
        <p:spPr bwMode="auto">
          <a:xfrm>
            <a:off x="10692679" y="988094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11226079" y="988094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13"/>
          <p:cNvSpPr>
            <a:spLocks noChangeShapeType="1"/>
          </p:cNvSpPr>
          <p:nvPr/>
        </p:nvSpPr>
        <p:spPr bwMode="auto">
          <a:xfrm>
            <a:off x="6120679" y="1216694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5214217" y="911895"/>
            <a:ext cx="906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first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 flipV="1">
            <a:off x="8178079" y="1521494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8178080" y="1597695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7946304" y="908720"/>
            <a:ext cx="527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9330604" y="908720"/>
            <a:ext cx="527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10702204" y="908720"/>
            <a:ext cx="527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" name="Text Box 20"/>
          <p:cNvSpPr txBox="1">
            <a:spLocks noChangeArrowheads="1"/>
          </p:cNvSpPr>
          <p:nvPr/>
        </p:nvSpPr>
        <p:spPr bwMode="auto">
          <a:xfrm>
            <a:off x="6250855" y="1650081"/>
            <a:ext cx="18081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count = 0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" name="Rectangle 21"/>
          <p:cNvSpPr>
            <a:spLocks noChangeArrowheads="1"/>
          </p:cNvSpPr>
          <p:nvPr/>
        </p:nvSpPr>
        <p:spPr bwMode="auto">
          <a:xfrm>
            <a:off x="6569942" y="2283494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>
            <a:off x="7255742" y="2512094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23"/>
          <p:cNvSpPr>
            <a:spLocks noChangeShapeType="1"/>
          </p:cNvSpPr>
          <p:nvPr/>
        </p:nvSpPr>
        <p:spPr bwMode="auto">
          <a:xfrm>
            <a:off x="7103342" y="2283494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7941542" y="2283494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51" name="Line 25"/>
          <p:cNvSpPr>
            <a:spLocks noChangeShapeType="1"/>
          </p:cNvSpPr>
          <p:nvPr/>
        </p:nvSpPr>
        <p:spPr bwMode="auto">
          <a:xfrm>
            <a:off x="8627342" y="2512094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>
            <a:off x="8474942" y="2283494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9313142" y="2283494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54" name="Line 28"/>
          <p:cNvSpPr>
            <a:spLocks noChangeShapeType="1"/>
          </p:cNvSpPr>
          <p:nvPr/>
        </p:nvSpPr>
        <p:spPr bwMode="auto">
          <a:xfrm>
            <a:off x="9998942" y="2512094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29"/>
          <p:cNvSpPr>
            <a:spLocks noChangeShapeType="1"/>
          </p:cNvSpPr>
          <p:nvPr/>
        </p:nvSpPr>
        <p:spPr bwMode="auto">
          <a:xfrm>
            <a:off x="9846542" y="2283494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Rectangle 30"/>
          <p:cNvSpPr>
            <a:spLocks noChangeArrowheads="1"/>
          </p:cNvSpPr>
          <p:nvPr/>
        </p:nvSpPr>
        <p:spPr bwMode="auto">
          <a:xfrm>
            <a:off x="10684742" y="2283494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57" name="Line 31"/>
          <p:cNvSpPr>
            <a:spLocks noChangeShapeType="1"/>
          </p:cNvSpPr>
          <p:nvPr/>
        </p:nvSpPr>
        <p:spPr bwMode="auto">
          <a:xfrm>
            <a:off x="11218142" y="2283494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Line 32"/>
          <p:cNvSpPr>
            <a:spLocks noChangeShapeType="1"/>
          </p:cNvSpPr>
          <p:nvPr/>
        </p:nvSpPr>
        <p:spPr bwMode="auto">
          <a:xfrm>
            <a:off x="6112742" y="2512094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 Box 33"/>
          <p:cNvSpPr txBox="1">
            <a:spLocks noChangeArrowheads="1"/>
          </p:cNvSpPr>
          <p:nvPr/>
        </p:nvSpPr>
        <p:spPr bwMode="auto">
          <a:xfrm>
            <a:off x="5206280" y="2207295"/>
            <a:ext cx="9064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first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0" name="Line 34"/>
          <p:cNvSpPr>
            <a:spLocks noChangeShapeType="1"/>
          </p:cNvSpPr>
          <p:nvPr/>
        </p:nvSpPr>
        <p:spPr bwMode="auto">
          <a:xfrm flipV="1">
            <a:off x="9562379" y="2816894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 Box 35"/>
          <p:cNvSpPr txBox="1">
            <a:spLocks noChangeArrowheads="1"/>
          </p:cNvSpPr>
          <p:nvPr/>
        </p:nvSpPr>
        <p:spPr bwMode="auto">
          <a:xfrm>
            <a:off x="9562380" y="2893095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2" name="Text Box 36"/>
          <p:cNvSpPr txBox="1">
            <a:spLocks noChangeArrowheads="1"/>
          </p:cNvSpPr>
          <p:nvPr/>
        </p:nvSpPr>
        <p:spPr bwMode="auto">
          <a:xfrm>
            <a:off x="7938367" y="2204120"/>
            <a:ext cx="527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3" name="Text Box 37"/>
          <p:cNvSpPr txBox="1">
            <a:spLocks noChangeArrowheads="1"/>
          </p:cNvSpPr>
          <p:nvPr/>
        </p:nvSpPr>
        <p:spPr bwMode="auto">
          <a:xfrm>
            <a:off x="9322667" y="2204120"/>
            <a:ext cx="527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4" name="Text Box 38"/>
          <p:cNvSpPr txBox="1">
            <a:spLocks noChangeArrowheads="1"/>
          </p:cNvSpPr>
          <p:nvPr/>
        </p:nvSpPr>
        <p:spPr bwMode="auto">
          <a:xfrm>
            <a:off x="10694267" y="2204120"/>
            <a:ext cx="527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7" name="Text Box 39"/>
          <p:cNvSpPr txBox="1">
            <a:spLocks noChangeArrowheads="1"/>
          </p:cNvSpPr>
          <p:nvPr/>
        </p:nvSpPr>
        <p:spPr bwMode="auto">
          <a:xfrm>
            <a:off x="7522442" y="2918495"/>
            <a:ext cx="1808162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count = 1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9" name="Rectangle 40"/>
          <p:cNvSpPr>
            <a:spLocks noChangeArrowheads="1"/>
          </p:cNvSpPr>
          <p:nvPr/>
        </p:nvSpPr>
        <p:spPr bwMode="auto">
          <a:xfrm>
            <a:off x="6569942" y="3578894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70" name="Line 41"/>
          <p:cNvSpPr>
            <a:spLocks noChangeShapeType="1"/>
          </p:cNvSpPr>
          <p:nvPr/>
        </p:nvSpPr>
        <p:spPr bwMode="auto">
          <a:xfrm>
            <a:off x="7255742" y="3807494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Line 42"/>
          <p:cNvSpPr>
            <a:spLocks noChangeShapeType="1"/>
          </p:cNvSpPr>
          <p:nvPr/>
        </p:nvSpPr>
        <p:spPr bwMode="auto">
          <a:xfrm>
            <a:off x="7103342" y="3578894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Rectangle 43"/>
          <p:cNvSpPr>
            <a:spLocks noChangeArrowheads="1"/>
          </p:cNvSpPr>
          <p:nvPr/>
        </p:nvSpPr>
        <p:spPr bwMode="auto">
          <a:xfrm>
            <a:off x="7941542" y="3578894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73" name="Line 44"/>
          <p:cNvSpPr>
            <a:spLocks noChangeShapeType="1"/>
          </p:cNvSpPr>
          <p:nvPr/>
        </p:nvSpPr>
        <p:spPr bwMode="auto">
          <a:xfrm>
            <a:off x="8627342" y="3807494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Line 45"/>
          <p:cNvSpPr>
            <a:spLocks noChangeShapeType="1"/>
          </p:cNvSpPr>
          <p:nvPr/>
        </p:nvSpPr>
        <p:spPr bwMode="auto">
          <a:xfrm>
            <a:off x="8474942" y="3578894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46"/>
          <p:cNvSpPr>
            <a:spLocks noChangeArrowheads="1"/>
          </p:cNvSpPr>
          <p:nvPr/>
        </p:nvSpPr>
        <p:spPr bwMode="auto">
          <a:xfrm>
            <a:off x="9313142" y="3578894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76" name="Line 47"/>
          <p:cNvSpPr>
            <a:spLocks noChangeShapeType="1"/>
          </p:cNvSpPr>
          <p:nvPr/>
        </p:nvSpPr>
        <p:spPr bwMode="auto">
          <a:xfrm>
            <a:off x="9998942" y="3807494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Line 48"/>
          <p:cNvSpPr>
            <a:spLocks noChangeShapeType="1"/>
          </p:cNvSpPr>
          <p:nvPr/>
        </p:nvSpPr>
        <p:spPr bwMode="auto">
          <a:xfrm>
            <a:off x="9846542" y="3578894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Rectangle 49"/>
          <p:cNvSpPr>
            <a:spLocks noChangeArrowheads="1"/>
          </p:cNvSpPr>
          <p:nvPr/>
        </p:nvSpPr>
        <p:spPr bwMode="auto">
          <a:xfrm>
            <a:off x="10684742" y="3578894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79" name="Line 50"/>
          <p:cNvSpPr>
            <a:spLocks noChangeShapeType="1"/>
          </p:cNvSpPr>
          <p:nvPr/>
        </p:nvSpPr>
        <p:spPr bwMode="auto">
          <a:xfrm>
            <a:off x="11218142" y="3578894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Line 51"/>
          <p:cNvSpPr>
            <a:spLocks noChangeShapeType="1"/>
          </p:cNvSpPr>
          <p:nvPr/>
        </p:nvSpPr>
        <p:spPr bwMode="auto">
          <a:xfrm>
            <a:off x="6112742" y="3807494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 Box 52"/>
          <p:cNvSpPr txBox="1">
            <a:spLocks noChangeArrowheads="1"/>
          </p:cNvSpPr>
          <p:nvPr/>
        </p:nvSpPr>
        <p:spPr bwMode="auto">
          <a:xfrm>
            <a:off x="5206280" y="3502695"/>
            <a:ext cx="9064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first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2" name="Line 53"/>
          <p:cNvSpPr>
            <a:spLocks noChangeShapeType="1"/>
          </p:cNvSpPr>
          <p:nvPr/>
        </p:nvSpPr>
        <p:spPr bwMode="auto">
          <a:xfrm flipV="1">
            <a:off x="10933979" y="4112294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 Box 54"/>
          <p:cNvSpPr txBox="1">
            <a:spLocks noChangeArrowheads="1"/>
          </p:cNvSpPr>
          <p:nvPr/>
        </p:nvSpPr>
        <p:spPr bwMode="auto">
          <a:xfrm>
            <a:off x="10933980" y="4188495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" name="Text Box 55"/>
          <p:cNvSpPr txBox="1">
            <a:spLocks noChangeArrowheads="1"/>
          </p:cNvSpPr>
          <p:nvPr/>
        </p:nvSpPr>
        <p:spPr bwMode="auto">
          <a:xfrm>
            <a:off x="7938367" y="3499520"/>
            <a:ext cx="527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en-US" altLang="zh-CN" sz="24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5" name="Text Box 56"/>
          <p:cNvSpPr txBox="1">
            <a:spLocks noChangeArrowheads="1"/>
          </p:cNvSpPr>
          <p:nvPr/>
        </p:nvSpPr>
        <p:spPr bwMode="auto">
          <a:xfrm>
            <a:off x="9322667" y="3499520"/>
            <a:ext cx="527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6" name="Text Box 57"/>
          <p:cNvSpPr txBox="1">
            <a:spLocks noChangeArrowheads="1"/>
          </p:cNvSpPr>
          <p:nvPr/>
        </p:nvSpPr>
        <p:spPr bwMode="auto">
          <a:xfrm>
            <a:off x="10694267" y="3499520"/>
            <a:ext cx="527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7" name="Text Box 58"/>
          <p:cNvSpPr txBox="1">
            <a:spLocks noChangeArrowheads="1"/>
          </p:cNvSpPr>
          <p:nvPr/>
        </p:nvSpPr>
        <p:spPr bwMode="auto">
          <a:xfrm>
            <a:off x="8884517" y="4239294"/>
            <a:ext cx="18081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count = 2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8" name="Rectangle 59"/>
          <p:cNvSpPr>
            <a:spLocks noChangeArrowheads="1"/>
          </p:cNvSpPr>
          <p:nvPr/>
        </p:nvSpPr>
        <p:spPr bwMode="auto">
          <a:xfrm>
            <a:off x="6569942" y="4874294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89" name="Line 60"/>
          <p:cNvSpPr>
            <a:spLocks noChangeShapeType="1"/>
          </p:cNvSpPr>
          <p:nvPr/>
        </p:nvSpPr>
        <p:spPr bwMode="auto">
          <a:xfrm>
            <a:off x="7255742" y="5102894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Line 61"/>
          <p:cNvSpPr>
            <a:spLocks noChangeShapeType="1"/>
          </p:cNvSpPr>
          <p:nvPr/>
        </p:nvSpPr>
        <p:spPr bwMode="auto">
          <a:xfrm>
            <a:off x="7103342" y="4874294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Rectangle 62"/>
          <p:cNvSpPr>
            <a:spLocks noChangeArrowheads="1"/>
          </p:cNvSpPr>
          <p:nvPr/>
        </p:nvSpPr>
        <p:spPr bwMode="auto">
          <a:xfrm>
            <a:off x="7941542" y="4874294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92" name="Line 63"/>
          <p:cNvSpPr>
            <a:spLocks noChangeShapeType="1"/>
          </p:cNvSpPr>
          <p:nvPr/>
        </p:nvSpPr>
        <p:spPr bwMode="auto">
          <a:xfrm>
            <a:off x="8627342" y="5102894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Line 64"/>
          <p:cNvSpPr>
            <a:spLocks noChangeShapeType="1"/>
          </p:cNvSpPr>
          <p:nvPr/>
        </p:nvSpPr>
        <p:spPr bwMode="auto">
          <a:xfrm>
            <a:off x="8474942" y="4874294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Rectangle 65"/>
          <p:cNvSpPr>
            <a:spLocks noChangeArrowheads="1"/>
          </p:cNvSpPr>
          <p:nvPr/>
        </p:nvSpPr>
        <p:spPr bwMode="auto">
          <a:xfrm>
            <a:off x="9313142" y="4874294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95" name="Line 66"/>
          <p:cNvSpPr>
            <a:spLocks noChangeShapeType="1"/>
          </p:cNvSpPr>
          <p:nvPr/>
        </p:nvSpPr>
        <p:spPr bwMode="auto">
          <a:xfrm>
            <a:off x="9998942" y="5102894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Line 67"/>
          <p:cNvSpPr>
            <a:spLocks noChangeShapeType="1"/>
          </p:cNvSpPr>
          <p:nvPr/>
        </p:nvSpPr>
        <p:spPr bwMode="auto">
          <a:xfrm>
            <a:off x="9846542" y="4874294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Rectangle 68"/>
          <p:cNvSpPr>
            <a:spLocks noChangeArrowheads="1"/>
          </p:cNvSpPr>
          <p:nvPr/>
        </p:nvSpPr>
        <p:spPr bwMode="auto">
          <a:xfrm>
            <a:off x="10684742" y="4874294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98" name="Line 69"/>
          <p:cNvSpPr>
            <a:spLocks noChangeShapeType="1"/>
          </p:cNvSpPr>
          <p:nvPr/>
        </p:nvSpPr>
        <p:spPr bwMode="auto">
          <a:xfrm>
            <a:off x="11218142" y="4874294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Line 70"/>
          <p:cNvSpPr>
            <a:spLocks noChangeShapeType="1"/>
          </p:cNvSpPr>
          <p:nvPr/>
        </p:nvSpPr>
        <p:spPr bwMode="auto">
          <a:xfrm>
            <a:off x="6112742" y="5102894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Text Box 71"/>
          <p:cNvSpPr txBox="1">
            <a:spLocks noChangeArrowheads="1"/>
          </p:cNvSpPr>
          <p:nvPr/>
        </p:nvSpPr>
        <p:spPr bwMode="auto">
          <a:xfrm>
            <a:off x="5206280" y="4798095"/>
            <a:ext cx="9064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first</a:t>
            </a:r>
            <a:endParaRPr lang="en-US" altLang="zh-CN" sz="24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1" name="Line 72"/>
          <p:cNvSpPr>
            <a:spLocks noChangeShapeType="1"/>
          </p:cNvSpPr>
          <p:nvPr/>
        </p:nvSpPr>
        <p:spPr bwMode="auto">
          <a:xfrm flipV="1">
            <a:off x="11807104" y="5407694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Text Box 73"/>
          <p:cNvSpPr txBox="1">
            <a:spLocks noChangeArrowheads="1"/>
          </p:cNvSpPr>
          <p:nvPr/>
        </p:nvSpPr>
        <p:spPr bwMode="auto">
          <a:xfrm>
            <a:off x="11807105" y="5483895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3" name="Text Box 74"/>
          <p:cNvSpPr txBox="1">
            <a:spLocks noChangeArrowheads="1"/>
          </p:cNvSpPr>
          <p:nvPr/>
        </p:nvSpPr>
        <p:spPr bwMode="auto">
          <a:xfrm>
            <a:off x="7938367" y="4794920"/>
            <a:ext cx="527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" name="Text Box 75"/>
          <p:cNvSpPr txBox="1">
            <a:spLocks noChangeArrowheads="1"/>
          </p:cNvSpPr>
          <p:nvPr/>
        </p:nvSpPr>
        <p:spPr bwMode="auto">
          <a:xfrm>
            <a:off x="9322667" y="4794920"/>
            <a:ext cx="527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5" name="Text Box 76"/>
          <p:cNvSpPr txBox="1">
            <a:spLocks noChangeArrowheads="1"/>
          </p:cNvSpPr>
          <p:nvPr/>
        </p:nvSpPr>
        <p:spPr bwMode="auto">
          <a:xfrm>
            <a:off x="10694267" y="4794920"/>
            <a:ext cx="527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6" name="Text Box 77"/>
          <p:cNvSpPr txBox="1">
            <a:spLocks noChangeArrowheads="1"/>
          </p:cNvSpPr>
          <p:nvPr/>
        </p:nvSpPr>
        <p:spPr bwMode="auto">
          <a:xfrm>
            <a:off x="10251355" y="5596606"/>
            <a:ext cx="170497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count= 3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单链表的搜索算法</a:t>
            </a:r>
          </a:p>
        </p:txBody>
      </p:sp>
      <p:sp>
        <p:nvSpPr>
          <p:cNvPr id="78851" name="Rectangle 4"/>
          <p:cNvSpPr>
            <a:spLocks noGrp="1" noChangeArrowheads="1"/>
          </p:cNvSpPr>
          <p:nvPr>
            <p:ph idx="1"/>
          </p:nvPr>
        </p:nvSpPr>
        <p:spPr>
          <a:xfrm>
            <a:off x="1629072" y="2132856"/>
            <a:ext cx="9579496" cy="4464496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&lt;class  T&gt;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&lt;T&gt; *List&lt;T&gt;::Search(T x) {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在表中搜索含数据</a:t>
            </a:r>
            <a:r>
              <a:rPr kumimoji="1"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的结点</a:t>
            </a:r>
            <a:r>
              <a:rPr kumimoji="1"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搜索成功时函数返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该结点地址</a:t>
            </a:r>
            <a:r>
              <a:rPr kumimoji="1"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kumimoji="1"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否则返回</a:t>
            </a:r>
            <a:r>
              <a:rPr kumimoji="1"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kumimoji="1"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&lt;T&gt; *current = first-&gt;link;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 while ( current != NULL)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if (current-&gt;data = = x )  break;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else  current = current-&gt;link;  	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沿着链找含</a:t>
            </a:r>
            <a:r>
              <a:rPr kumimoji="1"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结点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 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current;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4795366" y="1276126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26" name="Line 3"/>
          <p:cNvSpPr>
            <a:spLocks noChangeShapeType="1"/>
          </p:cNvSpPr>
          <p:nvPr/>
        </p:nvSpPr>
        <p:spPr bwMode="auto">
          <a:xfrm>
            <a:off x="5481166" y="1504726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4"/>
          <p:cNvSpPr>
            <a:spLocks noChangeShapeType="1"/>
          </p:cNvSpPr>
          <p:nvPr/>
        </p:nvSpPr>
        <p:spPr bwMode="auto">
          <a:xfrm>
            <a:off x="5328766" y="1276126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6166966" y="1276126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6852766" y="1504726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6700366" y="1276126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7538566" y="1276126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8224366" y="1504726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>
            <a:off x="8071966" y="1276126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8910166" y="1276126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9443566" y="1276126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4338166" y="1504726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3431704" y="1199927"/>
            <a:ext cx="906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first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6163791" y="1196752"/>
            <a:ext cx="527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7548091" y="1196752"/>
            <a:ext cx="527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en-US" altLang="zh-CN" sz="24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8919691" y="1196752"/>
            <a:ext cx="527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单链表的定位算法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1413048" y="2276872"/>
            <a:ext cx="10515600" cy="3684067"/>
          </a:xfrm>
        </p:spPr>
        <p:txBody>
          <a:bodyPr>
            <a:no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&lt;class  T&gt;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&lt;T&gt; *List&lt;T&gt;::Locate (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 {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函数返回表中第 </a:t>
            </a:r>
            <a:r>
              <a:rPr lang="en-US" altLang="zh-CN" sz="2400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个元素的地址。若</a:t>
            </a:r>
            <a:r>
              <a:rPr lang="en-US" altLang="zh-CN" sz="2400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0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 </a:t>
            </a:r>
            <a:r>
              <a:rPr lang="en-US" altLang="zh-CN" sz="2400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超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出表中结点个数，则返回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0) return NULL;		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sz="2400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不合理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&lt;T&gt; *current = first;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k = 0;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while ( current != NULL &amp;&amp; k &lt;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{ current = current-&gt;link;	k++; }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return current; 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返回第 </a:t>
            </a:r>
            <a:r>
              <a:rPr lang="en-US" altLang="zh-CN" sz="2400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号结点地址或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651350" y="1276126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>
            <a:off x="5337150" y="1504726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5184750" y="1276126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022950" y="1276126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6708750" y="1504726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6556350" y="1276126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394550" y="1276126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8080350" y="1504726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7927950" y="1276126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8766150" y="1276126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9299550" y="1276126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>
            <a:off x="4194150" y="1504726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3287688" y="1199927"/>
            <a:ext cx="906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first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6019775" y="1196752"/>
            <a:ext cx="527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7404075" y="1196752"/>
            <a:ext cx="527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en-US" altLang="zh-CN" sz="24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8775675" y="1196752"/>
            <a:ext cx="527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6440" y="3068960"/>
            <a:ext cx="1606143" cy="14262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912424" y="4547008"/>
            <a:ext cx="2088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dirty="0" smtClean="0"/>
              <a:t>自己编程时请忽略这个函数</a:t>
            </a:r>
            <a:endParaRPr lang="zh-CN" altLang="en-US" sz="24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单链表的插入算法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1197024" y="2103040"/>
            <a:ext cx="10515600" cy="4278288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 T&gt;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List&lt;T&gt;::Insert (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, T&amp; x) {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将新元素 </a:t>
            </a:r>
            <a:r>
              <a:rPr lang="en-US" altLang="zh-CN" sz="24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lang="zh-CN" altLang="en-US" sz="24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插入在链表中第 </a:t>
            </a:r>
            <a:r>
              <a:rPr lang="en-US" altLang="zh-CN" sz="2400" dirty="0" err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个结点之后。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*current = Locate(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);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if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(current == NULL) return false;	   </a:t>
            </a:r>
            <a:r>
              <a:rPr lang="en-US" altLang="zh-CN" sz="24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无插入位置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zh-CN" altLang="en-US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&lt;T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new 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&lt;T&gt;(x);	   </a:t>
            </a:r>
            <a:r>
              <a:rPr lang="en-US" altLang="zh-CN" sz="24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创建新结点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sz="2400" dirty="0">
                <a:latin typeface="楷体_GB2312" pitchFamily="49" charset="-122"/>
              </a:rPr>
              <a:t>-&gt;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link = current</a:t>
            </a:r>
            <a:r>
              <a:rPr lang="en-US" altLang="zh-CN" sz="2400" dirty="0">
                <a:latin typeface="楷体_GB2312" pitchFamily="49" charset="-122"/>
              </a:rPr>
              <a:t>-&gt;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link;  </a:t>
            </a:r>
            <a:r>
              <a:rPr lang="en-US" altLang="zh-CN" sz="24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链接在</a:t>
            </a:r>
            <a:r>
              <a:rPr lang="en-US" altLang="zh-CN" sz="24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current</a:t>
            </a:r>
            <a:r>
              <a:rPr lang="zh-CN" altLang="en-US" sz="24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之后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lang="en-US" altLang="zh-CN" sz="2400" dirty="0">
                <a:latin typeface="楷体_GB2312" pitchFamily="49" charset="-122"/>
              </a:rPr>
              <a:t>-&gt;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link =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;			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return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true; 				  </a:t>
            </a:r>
            <a:r>
              <a:rPr lang="en-US" altLang="zh-CN" sz="24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插入成功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7538566" y="2127958"/>
            <a:ext cx="4606106" cy="724978"/>
          </a:xfrm>
          <a:prstGeom prst="wedgeRectCallout">
            <a:avLst>
              <a:gd name="adj1" fmla="val -44973"/>
              <a:gd name="adj2" fmla="val 9912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/>
              <a:t>作业</a:t>
            </a:r>
            <a:r>
              <a:rPr lang="en-US" altLang="zh-CN" sz="1600" dirty="0"/>
              <a:t>3</a:t>
            </a:r>
            <a:r>
              <a:rPr lang="zh-CN" altLang="en-US" sz="1600" dirty="0"/>
              <a:t>：在链表中元素值为</a:t>
            </a:r>
            <a:r>
              <a:rPr lang="en-US" altLang="zh-CN" sz="1600" dirty="0"/>
              <a:t>x</a:t>
            </a:r>
            <a:r>
              <a:rPr lang="zh-CN" altLang="en-US" sz="1600" dirty="0"/>
              <a:t>的节点后插入元素值</a:t>
            </a:r>
            <a:r>
              <a:rPr lang="en-US" altLang="zh-CN" sz="1600" dirty="0"/>
              <a:t>e</a:t>
            </a:r>
          </a:p>
          <a:p>
            <a:pPr algn="ctr">
              <a:defRPr/>
            </a:pPr>
            <a:endParaRPr lang="en-US" altLang="zh-CN" sz="1600" dirty="0"/>
          </a:p>
          <a:p>
            <a:pPr algn="ctr">
              <a:defRPr/>
            </a:pPr>
            <a:r>
              <a:rPr lang="en-US" altLang="zh-CN" sz="1600" dirty="0"/>
              <a:t>Tips</a:t>
            </a:r>
            <a:r>
              <a:rPr lang="zh-CN" altLang="en-US" sz="1600" dirty="0"/>
              <a:t>：考虑存在多个元素值为</a:t>
            </a:r>
            <a:r>
              <a:rPr lang="en-US" altLang="zh-CN" sz="1600" dirty="0"/>
              <a:t>x</a:t>
            </a:r>
            <a:r>
              <a:rPr lang="zh-CN" altLang="en-US" sz="1600" dirty="0"/>
              <a:t>的节点的情况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697" y="2877854"/>
            <a:ext cx="1069975" cy="119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651350" y="1204118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12" name="Line 3"/>
          <p:cNvSpPr>
            <a:spLocks noChangeShapeType="1"/>
          </p:cNvSpPr>
          <p:nvPr/>
        </p:nvSpPr>
        <p:spPr bwMode="auto">
          <a:xfrm>
            <a:off x="5337150" y="1432718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5184750" y="1204118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022950" y="1204118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6708750" y="1432718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556350" y="1204118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7394550" y="1204118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8080350" y="1432718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7927950" y="1204118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8766150" y="1204118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9299550" y="1204118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>
            <a:off x="4194150" y="1432718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3287688" y="1127919"/>
            <a:ext cx="906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first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6019775" y="1124744"/>
            <a:ext cx="527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7404075" y="1124744"/>
            <a:ext cx="527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en-US" altLang="zh-CN" sz="24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8775675" y="1124744"/>
            <a:ext cx="527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单链表的删除算法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1127448" y="2060848"/>
            <a:ext cx="10515600" cy="4639137"/>
          </a:xfrm>
        </p:spPr>
        <p:txBody>
          <a:bodyPr>
            <a:normAutofit lnSpcReduction="10000"/>
          </a:bodyPr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 T&gt;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List&lt;T&gt;::Remove (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, T&amp; x 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8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删除链表第</a:t>
            </a:r>
            <a:r>
              <a:rPr lang="en-US" altLang="zh-CN" sz="1800" dirty="0" err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18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个元素</a:t>
            </a:r>
            <a:r>
              <a:rPr lang="en-US" altLang="zh-CN" sz="18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18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通过引用参数</a:t>
            </a:r>
            <a:r>
              <a:rPr lang="en-US" altLang="zh-CN" sz="18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18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返回元素值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*current = Locate(i</a:t>
            </a:r>
            <a:r>
              <a:rPr lang="en-US" altLang="zh-CN" sz="2400" dirty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1);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	if ( current == NULL || current</a:t>
            </a:r>
            <a:r>
              <a:rPr lang="en-US" altLang="zh-CN" sz="2400" dirty="0">
                <a:latin typeface="楷体_GB2312" pitchFamily="49" charset="-122"/>
              </a:rPr>
              <a:t>-&gt;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link == NULL)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return false; 	</a:t>
            </a:r>
            <a:r>
              <a:rPr lang="en-US" altLang="zh-CN" sz="18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8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删除不成功 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*del = current</a:t>
            </a:r>
            <a:r>
              <a:rPr lang="en-US" altLang="zh-CN" sz="2400" dirty="0">
                <a:latin typeface="楷体_GB2312" pitchFamily="49" charset="-122"/>
              </a:rPr>
              <a:t>-&gt;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link;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   current</a:t>
            </a:r>
            <a:r>
              <a:rPr lang="en-US" altLang="zh-CN" sz="2400" dirty="0">
                <a:latin typeface="楷体_GB2312" pitchFamily="49" charset="-122"/>
              </a:rPr>
              <a:t>-&gt;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link = del</a:t>
            </a:r>
            <a:r>
              <a:rPr lang="en-US" altLang="zh-CN" sz="2400" dirty="0">
                <a:latin typeface="楷体_GB2312" pitchFamily="49" charset="-122"/>
              </a:rPr>
              <a:t>-&gt;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link;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x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= del</a:t>
            </a:r>
            <a:r>
              <a:rPr lang="en-US" altLang="zh-CN" sz="2400" dirty="0">
                <a:latin typeface="楷体_GB2312" pitchFamily="49" charset="-122"/>
              </a:rPr>
              <a:t>-&gt;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data;	</a:t>
            </a:r>
            <a:endParaRPr lang="en-US" altLang="zh-CN" sz="2400" dirty="0" smtClean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delete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del;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   return true;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7752184" y="2363354"/>
            <a:ext cx="4326899" cy="1341438"/>
          </a:xfrm>
          <a:prstGeom prst="wedgeRectCallout">
            <a:avLst>
              <a:gd name="adj1" fmla="val -38107"/>
              <a:gd name="adj2" fmla="val 9841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/>
              <a:t>作业</a:t>
            </a:r>
            <a:r>
              <a:rPr lang="en-US" altLang="zh-CN" sz="2000" dirty="0"/>
              <a:t>4</a:t>
            </a:r>
            <a:r>
              <a:rPr lang="zh-CN" altLang="en-US" sz="2000" dirty="0"/>
              <a:t>：删除链表中元素值为</a:t>
            </a:r>
            <a:r>
              <a:rPr lang="en-US" altLang="zh-CN" sz="2000" dirty="0"/>
              <a:t>x</a:t>
            </a:r>
            <a:r>
              <a:rPr lang="zh-CN" altLang="en-US" sz="2000" dirty="0"/>
              <a:t>的节点</a:t>
            </a:r>
            <a:endParaRPr lang="en-US" altLang="zh-CN" sz="2000" dirty="0"/>
          </a:p>
          <a:p>
            <a:pPr algn="ctr">
              <a:defRPr/>
            </a:pPr>
            <a:endParaRPr lang="en-US" altLang="zh-CN" sz="2000" dirty="0"/>
          </a:p>
          <a:p>
            <a:pPr algn="ctr">
              <a:defRPr/>
            </a:pPr>
            <a:r>
              <a:rPr lang="en-US" altLang="zh-CN" sz="2000" dirty="0"/>
              <a:t>Tips</a:t>
            </a:r>
            <a:r>
              <a:rPr lang="zh-CN" altLang="en-US" sz="2000" dirty="0"/>
              <a:t>：考虑存在多个元素值为</a:t>
            </a:r>
            <a:r>
              <a:rPr lang="en-US" altLang="zh-CN" sz="2000" dirty="0"/>
              <a:t>x</a:t>
            </a:r>
            <a:r>
              <a:rPr lang="zh-CN" altLang="en-US" sz="2000" dirty="0"/>
              <a:t>的节点的情况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208" y="3712129"/>
            <a:ext cx="115887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651350" y="1204118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12" name="Line 3"/>
          <p:cNvSpPr>
            <a:spLocks noChangeShapeType="1"/>
          </p:cNvSpPr>
          <p:nvPr/>
        </p:nvSpPr>
        <p:spPr bwMode="auto">
          <a:xfrm>
            <a:off x="5337150" y="1432718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5184750" y="1204118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022950" y="1204118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6708750" y="1432718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556350" y="1204118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7394550" y="1204118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8080350" y="1432718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7927950" y="1204118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8766150" y="1204118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9299550" y="1204118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>
            <a:off x="4194150" y="1432718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3287688" y="1127919"/>
            <a:ext cx="906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first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6019775" y="1124744"/>
            <a:ext cx="527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7404075" y="1124744"/>
            <a:ext cx="527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en-US" altLang="zh-CN" sz="24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8775675" y="1124744"/>
            <a:ext cx="527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前插法建立单链表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idx="1"/>
          </p:nvPr>
        </p:nvSpPr>
        <p:spPr>
          <a:xfrm>
            <a:off x="6389754" y="3174504"/>
            <a:ext cx="5836840" cy="3409753"/>
          </a:xfrm>
        </p:spPr>
        <p:txBody>
          <a:bodyPr>
            <a:normAutofit/>
          </a:bodyPr>
          <a:lstStyle/>
          <a:p>
            <a:pPr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  <a:cs typeface="+mn-cs"/>
              </a:rPr>
              <a:t>从一个空表开始，重复读入数据：</a:t>
            </a:r>
          </a:p>
          <a:p>
            <a:pPr lvl="1">
              <a:spcBef>
                <a:spcPct val="10000"/>
              </a:spcBef>
              <a:buClr>
                <a:srgbClr val="99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  <a:cs typeface="+mn-cs"/>
              </a:rPr>
              <a:t>生成新结点</a:t>
            </a:r>
          </a:p>
          <a:p>
            <a:pPr lvl="1">
              <a:spcBef>
                <a:spcPct val="10000"/>
              </a:spcBef>
              <a:buClr>
                <a:srgbClr val="99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  <a:cs typeface="+mn-cs"/>
              </a:rPr>
              <a:t>将读入数据存放到新结点的数据域中</a:t>
            </a:r>
          </a:p>
          <a:p>
            <a:pPr lvl="1">
              <a:spcBef>
                <a:spcPct val="10000"/>
              </a:spcBef>
              <a:buClr>
                <a:srgbClr val="99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  <a:cs typeface="+mn-cs"/>
              </a:rPr>
              <a:t>将该新结点插入到链表的前端</a:t>
            </a:r>
          </a:p>
          <a:p>
            <a:pPr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  <a:cs typeface="+mn-cs"/>
              </a:rPr>
              <a:t>直到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  <a:cs typeface="+mn-cs"/>
              </a:rPr>
              <a:t>读入结束符为止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  <a:cs typeface="+mn-cs"/>
              </a:rPr>
              <a:t>。</a:t>
            </a:r>
          </a:p>
        </p:txBody>
      </p:sp>
      <p:grpSp>
        <p:nvGrpSpPr>
          <p:cNvPr id="82948" name="Group 4"/>
          <p:cNvGrpSpPr>
            <a:grpSpLocks/>
          </p:cNvGrpSpPr>
          <p:nvPr/>
        </p:nvGrpSpPr>
        <p:grpSpPr bwMode="auto">
          <a:xfrm>
            <a:off x="4617640" y="1051000"/>
            <a:ext cx="7239000" cy="1585912"/>
            <a:chOff x="672" y="2697"/>
            <a:chExt cx="4560" cy="999"/>
          </a:xfrm>
        </p:grpSpPr>
        <p:sp>
          <p:nvSpPr>
            <p:cNvPr id="82956" name="Rectangle 5"/>
            <p:cNvSpPr>
              <a:spLocks noChangeArrowheads="1"/>
            </p:cNvSpPr>
            <p:nvPr/>
          </p:nvSpPr>
          <p:spPr bwMode="auto">
            <a:xfrm>
              <a:off x="4272" y="2736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2957" name="Rectangle 6"/>
            <p:cNvSpPr>
              <a:spLocks noChangeArrowheads="1"/>
            </p:cNvSpPr>
            <p:nvPr/>
          </p:nvSpPr>
          <p:spPr bwMode="auto">
            <a:xfrm>
              <a:off x="3504" y="2736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2958" name="Rectangle 7"/>
            <p:cNvSpPr>
              <a:spLocks noChangeArrowheads="1"/>
            </p:cNvSpPr>
            <p:nvPr/>
          </p:nvSpPr>
          <p:spPr bwMode="auto">
            <a:xfrm>
              <a:off x="4512" y="273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˄</a:t>
              </a:r>
              <a:endParaRPr lang="zh-CN" altLang="zh-CN" b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2959" name="Line 8"/>
            <p:cNvSpPr>
              <a:spLocks noChangeShapeType="1"/>
            </p:cNvSpPr>
            <p:nvPr/>
          </p:nvSpPr>
          <p:spPr bwMode="auto">
            <a:xfrm>
              <a:off x="4656" y="288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0" name="Line 9"/>
            <p:cNvSpPr>
              <a:spLocks noChangeShapeType="1"/>
            </p:cNvSpPr>
            <p:nvPr/>
          </p:nvSpPr>
          <p:spPr bwMode="auto">
            <a:xfrm>
              <a:off x="4944" y="288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1" name="Rectangle 10"/>
            <p:cNvSpPr>
              <a:spLocks noChangeArrowheads="1"/>
            </p:cNvSpPr>
            <p:nvPr/>
          </p:nvSpPr>
          <p:spPr bwMode="auto">
            <a:xfrm>
              <a:off x="3744" y="273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2962" name="Line 11"/>
            <p:cNvSpPr>
              <a:spLocks noChangeShapeType="1"/>
            </p:cNvSpPr>
            <p:nvPr/>
          </p:nvSpPr>
          <p:spPr bwMode="auto">
            <a:xfrm>
              <a:off x="3840" y="2880"/>
              <a:ext cx="432" cy="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prstDash val="sysDot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3" name="Line 12"/>
            <p:cNvSpPr>
              <a:spLocks noChangeShapeType="1"/>
            </p:cNvSpPr>
            <p:nvPr/>
          </p:nvSpPr>
          <p:spPr bwMode="auto">
            <a:xfrm>
              <a:off x="3264" y="2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4" name="Text Box 13"/>
            <p:cNvSpPr txBox="1">
              <a:spLocks noChangeArrowheads="1"/>
            </p:cNvSpPr>
            <p:nvPr/>
          </p:nvSpPr>
          <p:spPr bwMode="auto">
            <a:xfrm>
              <a:off x="2784" y="2697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first</a:t>
              </a:r>
              <a:endParaRPr lang="en-US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2965" name="Rectangle 14"/>
            <p:cNvSpPr>
              <a:spLocks noChangeArrowheads="1"/>
            </p:cNvSpPr>
            <p:nvPr/>
          </p:nvSpPr>
          <p:spPr bwMode="auto">
            <a:xfrm>
              <a:off x="4176" y="3360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2966" name="Rectangle 15"/>
            <p:cNvSpPr>
              <a:spLocks noChangeArrowheads="1"/>
            </p:cNvSpPr>
            <p:nvPr/>
          </p:nvSpPr>
          <p:spPr bwMode="auto">
            <a:xfrm>
              <a:off x="4416" y="3360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˄</a:t>
              </a:r>
              <a:endParaRPr lang="zh-CN" altLang="zh-CN" b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2967" name="Line 16"/>
            <p:cNvSpPr>
              <a:spLocks noChangeShapeType="1"/>
            </p:cNvSpPr>
            <p:nvPr/>
          </p:nvSpPr>
          <p:spPr bwMode="auto">
            <a:xfrm flipV="1">
              <a:off x="3792" y="3504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8" name="Text Box 17"/>
            <p:cNvSpPr txBox="1">
              <a:spLocks noChangeArrowheads="1"/>
            </p:cNvSpPr>
            <p:nvPr/>
          </p:nvSpPr>
          <p:spPr bwMode="auto">
            <a:xfrm>
              <a:off x="2832" y="3321"/>
              <a:ext cx="100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99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newNode</a:t>
              </a:r>
              <a:endParaRPr lang="en-US" altLang="zh-CN" b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2969" name="Line 18"/>
            <p:cNvSpPr>
              <a:spLocks noChangeShapeType="1"/>
            </p:cNvSpPr>
            <p:nvPr/>
          </p:nvSpPr>
          <p:spPr bwMode="auto">
            <a:xfrm>
              <a:off x="3840" y="2928"/>
              <a:ext cx="384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0" name="Line 19"/>
            <p:cNvSpPr>
              <a:spLocks noChangeShapeType="1"/>
            </p:cNvSpPr>
            <p:nvPr/>
          </p:nvSpPr>
          <p:spPr bwMode="auto">
            <a:xfrm flipV="1">
              <a:off x="4512" y="3061"/>
              <a:ext cx="0" cy="31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1" name="Rectangle 20"/>
            <p:cNvSpPr>
              <a:spLocks noChangeArrowheads="1"/>
            </p:cNvSpPr>
            <p:nvPr/>
          </p:nvSpPr>
          <p:spPr bwMode="auto">
            <a:xfrm>
              <a:off x="1392" y="2736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2972" name="Line 21"/>
            <p:cNvSpPr>
              <a:spLocks noChangeShapeType="1"/>
            </p:cNvSpPr>
            <p:nvPr/>
          </p:nvSpPr>
          <p:spPr bwMode="auto">
            <a:xfrm>
              <a:off x="1152" y="2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3" name="Text Box 22"/>
            <p:cNvSpPr txBox="1">
              <a:spLocks noChangeArrowheads="1"/>
            </p:cNvSpPr>
            <p:nvPr/>
          </p:nvSpPr>
          <p:spPr bwMode="auto">
            <a:xfrm>
              <a:off x="672" y="2697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first</a:t>
              </a:r>
              <a:endParaRPr lang="en-US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2974" name="Rectangle 23"/>
            <p:cNvSpPr>
              <a:spLocks noChangeArrowheads="1"/>
            </p:cNvSpPr>
            <p:nvPr/>
          </p:nvSpPr>
          <p:spPr bwMode="auto">
            <a:xfrm>
              <a:off x="2064" y="3360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2975" name="Line 24"/>
            <p:cNvSpPr>
              <a:spLocks noChangeShapeType="1"/>
            </p:cNvSpPr>
            <p:nvPr/>
          </p:nvSpPr>
          <p:spPr bwMode="auto">
            <a:xfrm flipV="1">
              <a:off x="1680" y="3504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6" name="Text Box 25"/>
            <p:cNvSpPr txBox="1">
              <a:spLocks noChangeArrowheads="1"/>
            </p:cNvSpPr>
            <p:nvPr/>
          </p:nvSpPr>
          <p:spPr bwMode="auto">
            <a:xfrm>
              <a:off x="720" y="3321"/>
              <a:ext cx="100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99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newNode</a:t>
              </a:r>
              <a:endParaRPr lang="en-US" altLang="zh-CN" b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2977" name="Rectangle 26"/>
            <p:cNvSpPr>
              <a:spLocks noChangeArrowheads="1"/>
            </p:cNvSpPr>
            <p:nvPr/>
          </p:nvSpPr>
          <p:spPr bwMode="auto">
            <a:xfrm>
              <a:off x="1632" y="2736"/>
              <a:ext cx="192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˄</a:t>
              </a:r>
            </a:p>
          </p:txBody>
        </p:sp>
        <p:sp>
          <p:nvSpPr>
            <p:cNvPr id="82978" name="Rectangle 27"/>
            <p:cNvSpPr>
              <a:spLocks noChangeArrowheads="1"/>
            </p:cNvSpPr>
            <p:nvPr/>
          </p:nvSpPr>
          <p:spPr bwMode="auto">
            <a:xfrm>
              <a:off x="2304" y="3360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˄</a:t>
              </a:r>
            </a:p>
          </p:txBody>
        </p:sp>
        <p:sp>
          <p:nvSpPr>
            <p:cNvPr id="82979" name="Line 28"/>
            <p:cNvSpPr>
              <a:spLocks noChangeShapeType="1"/>
            </p:cNvSpPr>
            <p:nvPr/>
          </p:nvSpPr>
          <p:spPr bwMode="auto">
            <a:xfrm>
              <a:off x="1728" y="2976"/>
              <a:ext cx="336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08004" y="2107704"/>
            <a:ext cx="6437237" cy="3932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kumimoji="0" lang="en-US" altLang="zh-CN" sz="20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&lt;class T&gt;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kumimoji="0" lang="en-US" altLang="zh-CN" sz="20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List&lt;T&gt;::</a:t>
            </a:r>
            <a:r>
              <a:rPr kumimoji="0" lang="en-US" altLang="zh-CN" sz="2000" b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inputFront</a:t>
            </a:r>
            <a:r>
              <a:rPr kumimoji="0" lang="en-US" altLang="zh-CN" sz="20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(T </a:t>
            </a:r>
            <a:r>
              <a:rPr kumimoji="0" lang="en-US" altLang="zh-CN" sz="2000" b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endTag</a:t>
            </a:r>
            <a:r>
              <a:rPr kumimoji="0" lang="en-US" altLang="zh-CN" sz="20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{ 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kumimoji="0" lang="en-US" altLang="zh-CN" sz="2000" b="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//</a:t>
            </a:r>
            <a:r>
              <a:rPr kumimoji="0" lang="en-US" altLang="zh-CN" sz="2000" b="0" dirty="0" err="1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endTag</a:t>
            </a:r>
            <a:r>
              <a:rPr kumimoji="0" lang="zh-CN" altLang="en-US" sz="2000" b="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为输入结束标志</a:t>
            </a:r>
            <a:endParaRPr kumimoji="0" lang="en-US" altLang="zh-CN" sz="2000" b="0" dirty="0" smtClean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kumimoji="0" lang="en-US" altLang="zh-CN" sz="20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000" b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kumimoji="0" lang="en-US" altLang="zh-CN" sz="20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&lt;T&gt; *</a:t>
            </a:r>
            <a:r>
              <a:rPr kumimoji="0" lang="en-US" altLang="zh-CN" sz="2000" b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newNode</a:t>
            </a:r>
            <a:r>
              <a:rPr kumimoji="0" lang="en-US" altLang="zh-CN" sz="20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T </a:t>
            </a:r>
            <a:r>
              <a:rPr kumimoji="0" lang="en-US" altLang="zh-CN" sz="2000" b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kumimoji="0" lang="en-US" altLang="zh-CN" sz="20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kumimoji="0" lang="en-US" altLang="zh-CN" sz="20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000" b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makeEmpty</a:t>
            </a:r>
            <a:r>
              <a:rPr kumimoji="0" lang="en-US" altLang="zh-CN" sz="20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kumimoji="0" lang="en-US" altLang="zh-CN" sz="20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000" b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cin</a:t>
            </a:r>
            <a:r>
              <a:rPr kumimoji="0" lang="en-US" altLang="zh-CN" sz="20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&gt;&gt; </a:t>
            </a:r>
            <a:r>
              <a:rPr kumimoji="0" lang="en-US" altLang="zh-CN" sz="2000" b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kumimoji="0" lang="en-US" altLang="zh-CN" sz="20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kumimoji="0" lang="en-US" altLang="zh-CN" sz="20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while (</a:t>
            </a:r>
            <a:r>
              <a:rPr kumimoji="0" lang="en-US" altLang="zh-CN" sz="2000" b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kumimoji="0" lang="en-US" altLang="zh-CN" sz="20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!= </a:t>
            </a:r>
            <a:r>
              <a:rPr kumimoji="0" lang="en-US" altLang="zh-CN" sz="2000" b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endTag</a:t>
            </a:r>
            <a:r>
              <a:rPr kumimoji="0" lang="en-US" altLang="zh-CN" sz="20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kumimoji="0" lang="en-US" altLang="zh-CN" sz="20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kumimoji="0" lang="en-US" altLang="zh-CN" sz="2000" b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newNode</a:t>
            </a:r>
            <a:r>
              <a:rPr kumimoji="0" lang="en-US" altLang="zh-CN" sz="20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kumimoji="0" lang="en-US" altLang="zh-CN" sz="2000" b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kumimoji="0" lang="en-US" altLang="zh-CN" sz="20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&lt;T&gt;(</a:t>
            </a:r>
            <a:r>
              <a:rPr kumimoji="0" lang="en-US" altLang="zh-CN" sz="2000" b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kumimoji="0" lang="en-US" altLang="zh-CN" sz="20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  <a:r>
              <a:rPr kumimoji="0" lang="en-US" altLang="zh-CN" sz="2000" b="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0" lang="zh-CN" altLang="en-US" sz="2000" b="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创建新结点</a:t>
            </a:r>
            <a:endParaRPr kumimoji="0" lang="en-US" altLang="zh-CN" sz="2000" b="0" dirty="0" smtClean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kumimoji="0" lang="en-US" altLang="zh-CN" sz="20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if (</a:t>
            </a:r>
            <a:r>
              <a:rPr kumimoji="0" lang="en-US" altLang="zh-CN" sz="2000" b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newNode</a:t>
            </a:r>
            <a:r>
              <a:rPr kumimoji="0" lang="en-US" altLang="zh-CN" sz="20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==NULL) { 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kumimoji="0" lang="en-US" altLang="zh-CN" sz="20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kumimoji="0" lang="en-US" altLang="zh-CN" sz="2000" b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cerr</a:t>
            </a:r>
            <a:r>
              <a:rPr kumimoji="0" lang="en-US" altLang="zh-CN" sz="20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&lt;&lt;“</a:t>
            </a:r>
            <a:r>
              <a:rPr kumimoji="0" lang="zh-CN" altLang="en-US" sz="20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存储分配错误！</a:t>
            </a:r>
            <a:r>
              <a:rPr kumimoji="0" lang="en-US" altLang="zh-CN" sz="20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\n”; exit(1);}</a:t>
            </a:r>
            <a:endParaRPr kumimoji="0" lang="zh-CN" altLang="en-US" sz="2000" b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kumimoji="0" lang="en-US" altLang="zh-CN" sz="20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kumimoji="0" lang="en-US" altLang="zh-CN" sz="2000" b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newNode</a:t>
            </a:r>
            <a:r>
              <a:rPr kumimoji="0" lang="en-US" altLang="zh-CN" sz="20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-&gt;link = first-&gt;link;	  </a:t>
            </a:r>
            <a:r>
              <a:rPr kumimoji="0" lang="en-US" altLang="zh-CN" sz="2000" b="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0" lang="zh-CN" altLang="en-US" sz="2000" b="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插在表前端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kumimoji="0" lang="zh-CN" altLang="en-US" sz="20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kumimoji="0" lang="en-US" altLang="zh-CN" sz="20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first-&gt;link = </a:t>
            </a:r>
            <a:r>
              <a:rPr kumimoji="0" lang="en-US" altLang="zh-CN" sz="2000" b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newNode</a:t>
            </a:r>
            <a:r>
              <a:rPr kumimoji="0" lang="en-US" altLang="zh-CN" sz="20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kumimoji="0" lang="en-US" altLang="zh-CN" sz="20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kumimoji="0" lang="en-US" altLang="zh-CN" sz="2000" b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cin</a:t>
            </a:r>
            <a:r>
              <a:rPr kumimoji="0" lang="en-US" altLang="zh-CN" sz="20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&gt;&gt; </a:t>
            </a:r>
            <a:r>
              <a:rPr kumimoji="0" lang="en-US" altLang="zh-CN" sz="2000" b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kumimoji="0" lang="en-US" altLang="zh-CN" sz="20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kumimoji="0" lang="en-US" altLang="zh-CN" sz="20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}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kumimoji="0" lang="en-US" altLang="zh-CN" sz="20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0" lang="en-US" altLang="zh-CN" sz="2000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223792" y="980728"/>
            <a:ext cx="0" cy="1351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217840" y="3356992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223792" y="2332112"/>
            <a:ext cx="1994048" cy="102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640" y="5517232"/>
            <a:ext cx="1254272" cy="1113751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4223792" y="6481593"/>
            <a:ext cx="2088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0" dirty="0" smtClean="0"/>
              <a:t>做</a:t>
            </a:r>
            <a:r>
              <a:rPr lang="en-US" altLang="zh-CN" sz="2000" b="0" dirty="0" smtClean="0"/>
              <a:t>UI</a:t>
            </a:r>
            <a:r>
              <a:rPr lang="zh-CN" altLang="en-US" sz="2000" b="0" dirty="0" smtClean="0"/>
              <a:t>的代码</a:t>
            </a:r>
            <a:endParaRPr lang="zh-CN" altLang="en-US" sz="20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后插法建立单</a:t>
            </a:r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>
          <a:xfrm>
            <a:off x="7086428" y="3356992"/>
            <a:ext cx="4646611" cy="2603947"/>
          </a:xfrm>
        </p:spPr>
        <p:txBody>
          <a:bodyPr>
            <a:normAutofit/>
          </a:bodyPr>
          <a:lstStyle/>
          <a:p>
            <a:pPr>
              <a:buClr>
                <a:srgbClr val="800080"/>
              </a:buClr>
              <a:buSzPct val="50000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每次将新结点插到链表的表尾；</a:t>
            </a:r>
          </a:p>
          <a:p>
            <a:pPr>
              <a:buClr>
                <a:srgbClr val="800080"/>
              </a:buClr>
              <a:buSzPct val="50000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设置一个尾指针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last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，总是指向表中最后一个结点，新结点插在它的后面；</a:t>
            </a:r>
          </a:p>
          <a:p>
            <a:pPr>
              <a:buClr>
                <a:srgbClr val="800080"/>
              </a:buClr>
              <a:buSzPct val="50000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尾指针 </a:t>
            </a:r>
            <a:r>
              <a:rPr lang="en-US" altLang="zh-CN" sz="2400" dirty="0">
                <a:latin typeface="Times New Roman" panose="02020603050405020304" pitchFamily="18" charset="0"/>
                <a:cs typeface="+mn-cs"/>
              </a:rPr>
              <a:t>last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初始时置为指向表头结点地址。</a:t>
            </a:r>
          </a:p>
        </p:txBody>
      </p:sp>
      <p:grpSp>
        <p:nvGrpSpPr>
          <p:cNvPr id="84995" name="Group 34"/>
          <p:cNvGrpSpPr>
            <a:grpSpLocks/>
          </p:cNvGrpSpPr>
          <p:nvPr/>
        </p:nvGrpSpPr>
        <p:grpSpPr bwMode="auto">
          <a:xfrm>
            <a:off x="4871864" y="908720"/>
            <a:ext cx="7013575" cy="1928813"/>
            <a:chOff x="670" y="2352"/>
            <a:chExt cx="4418" cy="1215"/>
          </a:xfrm>
        </p:grpSpPr>
        <p:sp>
          <p:nvSpPr>
            <p:cNvPr id="85006" name="Rectangle 5"/>
            <p:cNvSpPr>
              <a:spLocks noChangeArrowheads="1"/>
            </p:cNvSpPr>
            <p:nvPr/>
          </p:nvSpPr>
          <p:spPr bwMode="auto">
            <a:xfrm>
              <a:off x="4272" y="2391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5007" name="Rectangle 6"/>
            <p:cNvSpPr>
              <a:spLocks noChangeArrowheads="1"/>
            </p:cNvSpPr>
            <p:nvPr/>
          </p:nvSpPr>
          <p:spPr bwMode="auto">
            <a:xfrm>
              <a:off x="3360" y="2391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5008" name="Rectangle 7"/>
            <p:cNvSpPr>
              <a:spLocks noChangeArrowheads="1"/>
            </p:cNvSpPr>
            <p:nvPr/>
          </p:nvSpPr>
          <p:spPr bwMode="auto">
            <a:xfrm>
              <a:off x="4512" y="2391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˄</a:t>
              </a:r>
            </a:p>
          </p:txBody>
        </p:sp>
        <p:sp>
          <p:nvSpPr>
            <p:cNvPr id="85009" name="Rectangle 8"/>
            <p:cNvSpPr>
              <a:spLocks noChangeArrowheads="1"/>
            </p:cNvSpPr>
            <p:nvPr/>
          </p:nvSpPr>
          <p:spPr bwMode="auto">
            <a:xfrm>
              <a:off x="3600" y="2391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5010" name="Line 9"/>
            <p:cNvSpPr>
              <a:spLocks noChangeShapeType="1"/>
            </p:cNvSpPr>
            <p:nvPr/>
          </p:nvSpPr>
          <p:spPr bwMode="auto">
            <a:xfrm>
              <a:off x="3840" y="2544"/>
              <a:ext cx="43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1" name="Line 10"/>
            <p:cNvSpPr>
              <a:spLocks noChangeShapeType="1"/>
            </p:cNvSpPr>
            <p:nvPr/>
          </p:nvSpPr>
          <p:spPr bwMode="auto">
            <a:xfrm>
              <a:off x="3120" y="2544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2" name="Rectangle 11"/>
            <p:cNvSpPr>
              <a:spLocks noChangeArrowheads="1"/>
            </p:cNvSpPr>
            <p:nvPr/>
          </p:nvSpPr>
          <p:spPr bwMode="auto">
            <a:xfrm>
              <a:off x="4656" y="3015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5013" name="Rectangle 12"/>
            <p:cNvSpPr>
              <a:spLocks noChangeArrowheads="1"/>
            </p:cNvSpPr>
            <p:nvPr/>
          </p:nvSpPr>
          <p:spPr bwMode="auto">
            <a:xfrm>
              <a:off x="4896" y="3015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˄</a:t>
              </a:r>
            </a:p>
          </p:txBody>
        </p:sp>
        <p:sp>
          <p:nvSpPr>
            <p:cNvPr id="85014" name="Line 13"/>
            <p:cNvSpPr>
              <a:spLocks noChangeShapeType="1"/>
            </p:cNvSpPr>
            <p:nvPr/>
          </p:nvSpPr>
          <p:spPr bwMode="auto">
            <a:xfrm flipV="1">
              <a:off x="4272" y="3159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5" name="Text Box 14"/>
            <p:cNvSpPr txBox="1">
              <a:spLocks noChangeArrowheads="1"/>
            </p:cNvSpPr>
            <p:nvPr/>
          </p:nvSpPr>
          <p:spPr bwMode="auto">
            <a:xfrm>
              <a:off x="3312" y="2976"/>
              <a:ext cx="100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99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newNode</a:t>
              </a:r>
              <a:endParaRPr lang="en-US" altLang="zh-CN" b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5016" name="Line 15"/>
            <p:cNvSpPr>
              <a:spLocks noChangeShapeType="1"/>
            </p:cNvSpPr>
            <p:nvPr/>
          </p:nvSpPr>
          <p:spPr bwMode="auto">
            <a:xfrm>
              <a:off x="4608" y="2640"/>
              <a:ext cx="144" cy="38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7" name="Rectangle 16"/>
            <p:cNvSpPr>
              <a:spLocks noChangeArrowheads="1"/>
            </p:cNvSpPr>
            <p:nvPr/>
          </p:nvSpPr>
          <p:spPr bwMode="auto">
            <a:xfrm>
              <a:off x="1392" y="2391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5018" name="Line 17"/>
            <p:cNvSpPr>
              <a:spLocks noChangeShapeType="1"/>
            </p:cNvSpPr>
            <p:nvPr/>
          </p:nvSpPr>
          <p:spPr bwMode="auto">
            <a:xfrm>
              <a:off x="1152" y="2535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9" name="Text Box 18"/>
            <p:cNvSpPr txBox="1">
              <a:spLocks noChangeArrowheads="1"/>
            </p:cNvSpPr>
            <p:nvPr/>
          </p:nvSpPr>
          <p:spPr bwMode="auto">
            <a:xfrm>
              <a:off x="672" y="2352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first</a:t>
              </a:r>
              <a:endParaRPr lang="en-US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5020" name="Rectangle 19"/>
            <p:cNvSpPr>
              <a:spLocks noChangeArrowheads="1"/>
            </p:cNvSpPr>
            <p:nvPr/>
          </p:nvSpPr>
          <p:spPr bwMode="auto">
            <a:xfrm>
              <a:off x="2064" y="3015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5021" name="Line 20"/>
            <p:cNvSpPr>
              <a:spLocks noChangeShapeType="1"/>
            </p:cNvSpPr>
            <p:nvPr/>
          </p:nvSpPr>
          <p:spPr bwMode="auto">
            <a:xfrm flipV="1">
              <a:off x="1680" y="3159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2" name="Text Box 21"/>
            <p:cNvSpPr txBox="1">
              <a:spLocks noChangeArrowheads="1"/>
            </p:cNvSpPr>
            <p:nvPr/>
          </p:nvSpPr>
          <p:spPr bwMode="auto">
            <a:xfrm>
              <a:off x="720" y="2976"/>
              <a:ext cx="100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99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newNode</a:t>
              </a:r>
              <a:endParaRPr lang="en-US" altLang="zh-CN" b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5023" name="Rectangle 22"/>
            <p:cNvSpPr>
              <a:spLocks noChangeArrowheads="1"/>
            </p:cNvSpPr>
            <p:nvPr/>
          </p:nvSpPr>
          <p:spPr bwMode="auto">
            <a:xfrm>
              <a:off x="1632" y="2391"/>
              <a:ext cx="192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˄</a:t>
              </a:r>
            </a:p>
          </p:txBody>
        </p:sp>
        <p:sp>
          <p:nvSpPr>
            <p:cNvPr id="85024" name="Rectangle 23"/>
            <p:cNvSpPr>
              <a:spLocks noChangeArrowheads="1"/>
            </p:cNvSpPr>
            <p:nvPr/>
          </p:nvSpPr>
          <p:spPr bwMode="auto">
            <a:xfrm>
              <a:off x="2304" y="3015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˄</a:t>
              </a:r>
              <a:endPara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5025" name="Line 24"/>
            <p:cNvSpPr>
              <a:spLocks noChangeShapeType="1"/>
            </p:cNvSpPr>
            <p:nvPr/>
          </p:nvSpPr>
          <p:spPr bwMode="auto">
            <a:xfrm>
              <a:off x="1728" y="2631"/>
              <a:ext cx="336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6" name="Line 25"/>
            <p:cNvSpPr>
              <a:spLocks noChangeShapeType="1"/>
            </p:cNvSpPr>
            <p:nvPr/>
          </p:nvSpPr>
          <p:spPr bwMode="auto">
            <a:xfrm flipV="1">
              <a:off x="1104" y="2640"/>
              <a:ext cx="288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7" name="Text Box 26"/>
            <p:cNvSpPr txBox="1">
              <a:spLocks noChangeArrowheads="1"/>
            </p:cNvSpPr>
            <p:nvPr/>
          </p:nvSpPr>
          <p:spPr bwMode="auto">
            <a:xfrm>
              <a:off x="670" y="2592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last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5028" name="Line 27"/>
            <p:cNvSpPr>
              <a:spLocks noChangeShapeType="1"/>
            </p:cNvSpPr>
            <p:nvPr/>
          </p:nvSpPr>
          <p:spPr bwMode="auto">
            <a:xfrm flipV="1">
              <a:off x="1776" y="3264"/>
              <a:ext cx="288" cy="9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9" name="Text Box 28"/>
            <p:cNvSpPr txBox="1">
              <a:spLocks noChangeArrowheads="1"/>
            </p:cNvSpPr>
            <p:nvPr/>
          </p:nvSpPr>
          <p:spPr bwMode="auto">
            <a:xfrm>
              <a:off x="1342" y="3240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7C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80008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last</a:t>
              </a:r>
              <a:endParaRPr lang="en-US" altLang="zh-CN" sz="2400" b="0">
                <a:solidFill>
                  <a:srgbClr val="80008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5030" name="Line 29"/>
            <p:cNvSpPr>
              <a:spLocks noChangeShapeType="1"/>
            </p:cNvSpPr>
            <p:nvPr/>
          </p:nvSpPr>
          <p:spPr bwMode="auto">
            <a:xfrm flipH="1">
              <a:off x="2832" y="2544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1" name="Line 30"/>
            <p:cNvSpPr>
              <a:spLocks noChangeShapeType="1"/>
            </p:cNvSpPr>
            <p:nvPr/>
          </p:nvSpPr>
          <p:spPr bwMode="auto">
            <a:xfrm flipV="1">
              <a:off x="3983" y="2649"/>
              <a:ext cx="289" cy="16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2" name="Text Box 31"/>
            <p:cNvSpPr txBox="1">
              <a:spLocks noChangeArrowheads="1"/>
            </p:cNvSpPr>
            <p:nvPr/>
          </p:nvSpPr>
          <p:spPr bwMode="auto">
            <a:xfrm>
              <a:off x="3688" y="2721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last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5033" name="Line 32"/>
            <p:cNvSpPr>
              <a:spLocks noChangeShapeType="1"/>
            </p:cNvSpPr>
            <p:nvPr/>
          </p:nvSpPr>
          <p:spPr bwMode="auto">
            <a:xfrm flipV="1">
              <a:off x="4368" y="3264"/>
              <a:ext cx="288" cy="9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4" name="Text Box 33"/>
            <p:cNvSpPr txBox="1">
              <a:spLocks noChangeArrowheads="1"/>
            </p:cNvSpPr>
            <p:nvPr/>
          </p:nvSpPr>
          <p:spPr bwMode="auto">
            <a:xfrm>
              <a:off x="3934" y="3224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7C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80008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last</a:t>
              </a:r>
              <a:endParaRPr lang="en-US" altLang="zh-CN" sz="2400" b="0">
                <a:solidFill>
                  <a:srgbClr val="80008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547243" y="2301556"/>
            <a:ext cx="623279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&lt;class 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List&lt;T&gt;::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inputRear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 T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endTag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*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newNode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*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last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makeEmpty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&gt;&gt;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last=first;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while 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!=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endTag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   	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last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指向当前的表尾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newNode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new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LinkNode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&lt;T&gt;(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newNode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==NULL)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cerr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&lt;&lt;“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存储分配错误！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\n”; exit(1);}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last-&gt;link =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newNode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last =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newNode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&gt;&gt;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			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插入到表末端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last-&gt;link = NULL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         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//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表收尾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367808" y="970633"/>
            <a:ext cx="0" cy="1385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656214" y="3284984"/>
            <a:ext cx="0" cy="3312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367808" y="2356520"/>
            <a:ext cx="2288406" cy="928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链式存储结构的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优</a:t>
            </a:r>
            <a:r>
              <a:rPr lang="zh-CN" altLang="en-US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缺</a:t>
            </a:r>
            <a:r>
              <a:rPr lang="zh-CN" altLang="en-US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5699" name="Rectangle 3"/>
          <p:cNvSpPr>
            <a:spLocks noGrp="1" noChangeArrowheads="1"/>
          </p:cNvSpPr>
          <p:nvPr>
            <p:ph idx="1"/>
          </p:nvPr>
        </p:nvSpPr>
        <p:spPr>
          <a:xfrm>
            <a:off x="864159" y="1277856"/>
            <a:ext cx="10515600" cy="519318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rgbClr val="0000CC"/>
                </a:solidFill>
                <a:latin typeface="+mn-ea"/>
                <a:cs typeface="+mn-cs"/>
              </a:rPr>
              <a:t>优点</a:t>
            </a:r>
            <a:r>
              <a:rPr lang="zh-CN" altLang="en-US" sz="2800" dirty="0">
                <a:latin typeface="+mn-ea"/>
                <a:cs typeface="+mn-cs"/>
              </a:rPr>
              <a:t>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+mn-ea"/>
                <a:cs typeface="+mn-cs"/>
              </a:rPr>
              <a:t>（</a:t>
            </a:r>
            <a:r>
              <a:rPr lang="en-US" altLang="zh-CN" sz="2800" dirty="0">
                <a:latin typeface="+mn-ea"/>
                <a:cs typeface="+mn-cs"/>
              </a:rPr>
              <a:t>1</a:t>
            </a:r>
            <a:r>
              <a:rPr lang="zh-CN" altLang="en-US" sz="2800" dirty="0">
                <a:latin typeface="+mn-ea"/>
                <a:cs typeface="+mn-cs"/>
              </a:rPr>
              <a:t>）结点空间可动态申请动态释放。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+mn-ea"/>
                <a:cs typeface="+mn-cs"/>
              </a:rPr>
              <a:t>（</a:t>
            </a:r>
            <a:r>
              <a:rPr lang="en-US" altLang="zh-CN" sz="2800" dirty="0">
                <a:latin typeface="+mn-ea"/>
                <a:cs typeface="+mn-cs"/>
              </a:rPr>
              <a:t>2</a:t>
            </a:r>
            <a:r>
              <a:rPr lang="zh-CN" altLang="en-US" sz="2800" dirty="0">
                <a:latin typeface="+mn-ea"/>
                <a:cs typeface="+mn-cs"/>
              </a:rPr>
              <a:t>）每个结点有指针域指示逻辑顺序，进行插入删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+mn-ea"/>
                <a:cs typeface="+mn-cs"/>
              </a:rPr>
              <a:t>除操作时不需移动元素。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  <a:latin typeface="+mn-ea"/>
                <a:cs typeface="+mn-cs"/>
              </a:rPr>
              <a:t>缺点：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+mn-ea"/>
                <a:cs typeface="+mn-cs"/>
              </a:rPr>
              <a:t>  （</a:t>
            </a:r>
            <a:r>
              <a:rPr lang="en-US" altLang="zh-CN" sz="2800" dirty="0">
                <a:latin typeface="+mn-ea"/>
                <a:cs typeface="+mn-cs"/>
              </a:rPr>
              <a:t>1</a:t>
            </a:r>
            <a:r>
              <a:rPr lang="zh-CN" altLang="en-US" sz="2800" dirty="0">
                <a:latin typeface="+mn-ea"/>
                <a:cs typeface="+mn-cs"/>
              </a:rPr>
              <a:t>）不能随机访问表中任一元素，效率低。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+mn-ea"/>
                <a:cs typeface="+mn-cs"/>
              </a:rPr>
              <a:t>  （</a:t>
            </a:r>
            <a:r>
              <a:rPr lang="en-US" altLang="zh-CN" sz="2800" dirty="0">
                <a:latin typeface="+mn-ea"/>
                <a:cs typeface="+mn-cs"/>
              </a:rPr>
              <a:t>2</a:t>
            </a:r>
            <a:r>
              <a:rPr lang="zh-CN" altLang="en-US" sz="2800" dirty="0">
                <a:latin typeface="+mn-ea"/>
                <a:cs typeface="+mn-cs"/>
              </a:rPr>
              <a:t>）存储量可随意扩充，但新增加的存储空间可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+mn-ea"/>
                <a:cs typeface="+mn-cs"/>
              </a:rPr>
              <a:t>能与以前的不邻接，故需要设立一些存放地址用的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+mn-ea"/>
                <a:cs typeface="+mn-cs"/>
              </a:rPr>
              <a:t>存储单元。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015683" y="951384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12" name="Line 3"/>
          <p:cNvSpPr>
            <a:spLocks noChangeShapeType="1"/>
          </p:cNvSpPr>
          <p:nvPr/>
        </p:nvSpPr>
        <p:spPr bwMode="auto">
          <a:xfrm>
            <a:off x="7701483" y="1179984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7549083" y="951384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387283" y="951384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9073083" y="1179984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8920683" y="951384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9758883" y="951384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10444683" y="1179984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10292283" y="951384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11130483" y="951384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11663883" y="951384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>
            <a:off x="6558483" y="1179984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5652021" y="875185"/>
            <a:ext cx="906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first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8384108" y="872010"/>
            <a:ext cx="527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9768408" y="872010"/>
            <a:ext cx="527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en-US" altLang="zh-CN" sz="24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11140008" y="872010"/>
            <a:ext cx="527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6170792" y="3001172"/>
            <a:ext cx="609600" cy="6302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altLang="zh-CN" sz="2000" i="1" dirty="0"/>
              <a:t>a</a:t>
            </a:r>
            <a:r>
              <a:rPr lang="en-US" altLang="zh-CN" sz="2000" baseline="-25000" dirty="0"/>
              <a:t>1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6780392" y="3001172"/>
            <a:ext cx="609600" cy="6302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altLang="zh-CN" sz="2000" i="1" dirty="0"/>
              <a:t>a</a:t>
            </a:r>
            <a:r>
              <a:rPr lang="en-US" altLang="zh-CN" sz="2000" baseline="-25000" dirty="0"/>
              <a:t>2</a:t>
            </a:r>
            <a:endParaRPr lang="en-US" altLang="zh-CN" sz="2000" dirty="0"/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7389992" y="3001172"/>
            <a:ext cx="609600" cy="6302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altLang="zh-CN" sz="2000" i="1" dirty="0"/>
              <a:t>a</a:t>
            </a:r>
            <a:r>
              <a:rPr lang="en-US" altLang="zh-CN" sz="2000" baseline="-25000" dirty="0"/>
              <a:t>3</a:t>
            </a:r>
            <a:endParaRPr lang="en-US" altLang="zh-CN" sz="2000" dirty="0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999592" y="3001172"/>
            <a:ext cx="609600" cy="6302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altLang="zh-CN" sz="2000" i="1" dirty="0"/>
              <a:t>a</a:t>
            </a:r>
            <a:r>
              <a:rPr lang="en-US" altLang="zh-CN" sz="2000" baseline="-25000" dirty="0"/>
              <a:t>4</a:t>
            </a:r>
            <a:endParaRPr lang="en-US" altLang="zh-CN" sz="2000" dirty="0"/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8609192" y="3001172"/>
            <a:ext cx="609600" cy="630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ea typeface="黑体" panose="02010609060101010101" pitchFamily="49" charset="-122"/>
            </a:endParaRP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9218792" y="3001172"/>
            <a:ext cx="952500" cy="630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ea typeface="黑体" panose="02010609060101010101" pitchFamily="49" charset="-122"/>
            </a:endParaRP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9828392" y="3001172"/>
            <a:ext cx="952500" cy="630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ea typeface="黑体" panose="02010609060101010101" pitchFamily="49" charset="-122"/>
            </a:endParaRPr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10437992" y="3001172"/>
            <a:ext cx="952500" cy="630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ea typeface="黑体" panose="02010609060101010101" pitchFamily="49" charset="-122"/>
            </a:endParaRP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11047592" y="3001172"/>
            <a:ext cx="952500" cy="630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build="p" autoUpdateAnimBg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Rectangle 3"/>
          <p:cNvSpPr>
            <a:spLocks noGrp="1" noRot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 altLang="zh-CN" sz="36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2.4 </a:t>
            </a:r>
            <a:r>
              <a:rPr lang="zh-CN" altLang="en-US" sz="36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线性链表的其他变形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+mn-cs"/>
              </a:rPr>
              <a:t>单链表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ea"/>
              <a:cs typeface="+mn-cs"/>
            </a:endParaRPr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endParaRPr lang="en-US" altLang="zh-CN" dirty="0" smtClean="0">
              <a:latin typeface="+mn-ea"/>
              <a:cs typeface="+mn-cs"/>
            </a:endParaRPr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b="1" dirty="0" smtClean="0">
                <a:latin typeface="+mn-ea"/>
                <a:cs typeface="+mn-cs"/>
              </a:rPr>
              <a:t>循环链表</a:t>
            </a:r>
            <a:endParaRPr lang="en-US" altLang="zh-CN" b="1" dirty="0" smtClean="0">
              <a:latin typeface="+mn-ea"/>
              <a:cs typeface="+mn-cs"/>
            </a:endParaRPr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endParaRPr lang="en-US" altLang="zh-CN" dirty="0" smtClean="0">
              <a:latin typeface="+mn-ea"/>
              <a:cs typeface="+mn-cs"/>
            </a:endParaRPr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b="1" dirty="0" smtClean="0">
                <a:latin typeface="+mn-ea"/>
                <a:cs typeface="+mn-cs"/>
              </a:rPr>
              <a:t>双向链表</a:t>
            </a:r>
            <a:endParaRPr lang="en-US" altLang="zh-CN" b="1" dirty="0" smtClean="0">
              <a:latin typeface="+mn-ea"/>
              <a:cs typeface="+mn-cs"/>
            </a:endParaRPr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endParaRPr lang="en-US" altLang="zh-CN" dirty="0" smtClean="0">
              <a:latin typeface="+mn-ea"/>
              <a:cs typeface="+mn-cs"/>
            </a:endParaRPr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b="1" dirty="0" smtClean="0">
                <a:latin typeface="+mn-ea"/>
                <a:cs typeface="+mn-cs"/>
              </a:rPr>
              <a:t>静态链表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2060848"/>
            <a:ext cx="4968552" cy="7019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140968"/>
            <a:ext cx="4320480" cy="92179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520" y="4365104"/>
            <a:ext cx="5583976" cy="751866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235526" y="1023392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6921326" y="1251992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6768926" y="1023392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7126" y="1023392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8292926" y="1251992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8140526" y="1023392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8978726" y="1023392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9664526" y="1251992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9512126" y="1023392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0350326" y="1023392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10883726" y="1023392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5778326" y="1251992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4871864" y="947193"/>
            <a:ext cx="906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first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7603951" y="944018"/>
            <a:ext cx="527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8988251" y="944018"/>
            <a:ext cx="527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en-US" altLang="zh-CN" sz="24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0359851" y="944018"/>
            <a:ext cx="527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循环链表 </a:t>
            </a:r>
            <a:r>
              <a:rPr lang="en-US" altLang="zh-CN" sz="3600" dirty="0">
                <a:latin typeface="华文仿宋" panose="02010600040101010101" pitchFamily="2" charset="-122"/>
                <a:ea typeface="华文仿宋" panose="02010600040101010101" pitchFamily="2" charset="-122"/>
              </a:rPr>
              <a:t>(Circular List)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564904"/>
            <a:ext cx="10515600" cy="3612059"/>
          </a:xfrm>
        </p:spPr>
        <p:txBody>
          <a:bodyPr/>
          <a:lstStyle/>
          <a:p>
            <a:pPr>
              <a:buClr>
                <a:srgbClr val="80008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3000" dirty="0">
                <a:ea typeface="仿宋_GB2312" pitchFamily="49" charset="-122"/>
              </a:rPr>
              <a:t>循环链表是单链表的变形。</a:t>
            </a:r>
          </a:p>
          <a:p>
            <a:pPr>
              <a:buClr>
                <a:srgbClr val="80008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3000" dirty="0">
                <a:ea typeface="仿宋_GB2312" pitchFamily="49" charset="-122"/>
              </a:rPr>
              <a:t>循环</a:t>
            </a:r>
            <a:r>
              <a:rPr lang="zh-CN" altLang="en-US" sz="3000" dirty="0">
                <a:latin typeface="Times New Roman" panose="02020603050405020304" pitchFamily="18" charset="0"/>
                <a:ea typeface="仿宋_GB2312" pitchFamily="49" charset="-122"/>
              </a:rPr>
              <a:t>链表的最后一个结点的 </a:t>
            </a:r>
            <a:r>
              <a:rPr lang="en-US" altLang="zh-CN" sz="3000" dirty="0">
                <a:latin typeface="Times New Roman" panose="02020603050405020304" pitchFamily="18" charset="0"/>
                <a:ea typeface="仿宋_GB2312" pitchFamily="49" charset="-122"/>
              </a:rPr>
              <a:t>link</a:t>
            </a:r>
            <a:r>
              <a:rPr lang="en-US" altLang="zh-CN" sz="3000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dirty="0">
                <a:latin typeface="Times New Roman" panose="02020603050405020304" pitchFamily="18" charset="0"/>
                <a:ea typeface="仿宋_GB2312" pitchFamily="49" charset="-122"/>
              </a:rPr>
              <a:t>指针不为 </a:t>
            </a:r>
            <a:r>
              <a:rPr lang="en-US" altLang="zh-CN" sz="3000" dirty="0">
                <a:latin typeface="Times New Roman" panose="02020603050405020304" pitchFamily="18" charset="0"/>
                <a:ea typeface="仿宋_GB2312" pitchFamily="49" charset="-122"/>
              </a:rPr>
              <a:t>NULL</a:t>
            </a:r>
            <a:r>
              <a:rPr lang="zh-CN" altLang="en-US" sz="3000" dirty="0">
                <a:latin typeface="Times New Roman" panose="02020603050405020304" pitchFamily="18" charset="0"/>
                <a:ea typeface="仿宋_GB2312" pitchFamily="49" charset="-122"/>
              </a:rPr>
              <a:t>，而是指向了表的前端。</a:t>
            </a:r>
          </a:p>
          <a:p>
            <a:pPr>
              <a:buClr>
                <a:srgbClr val="80008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3000" dirty="0">
                <a:latin typeface="Times New Roman" panose="02020603050405020304" pitchFamily="18" charset="0"/>
                <a:ea typeface="仿宋_GB2312" pitchFamily="49" charset="-122"/>
              </a:rPr>
              <a:t>为简化操作，在循环</a:t>
            </a:r>
            <a:r>
              <a:rPr lang="zh-CN" altLang="en-US" sz="3000" dirty="0">
                <a:ea typeface="仿宋_GB2312" pitchFamily="49" charset="-122"/>
              </a:rPr>
              <a:t>链表中往往加入表头结点。</a:t>
            </a:r>
          </a:p>
          <a:p>
            <a:pPr>
              <a:buClr>
                <a:srgbClr val="80008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3000" dirty="0">
                <a:ea typeface="仿宋_GB2312" pitchFamily="49" charset="-122"/>
              </a:rPr>
              <a:t>循环链表的特点是：只要知道表中某一结点的地址，就可搜寻到所有其他结点的地址。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850" y="1216818"/>
            <a:ext cx="6116300" cy="86409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zh-CN" altLang="en-US" b="1" smtClean="0"/>
              <a:t>数据结构课程结构导图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535114"/>
            <a:ext cx="8388350" cy="484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831975"/>
            <a:ext cx="3608388" cy="426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 5"/>
          <p:cNvSpPr/>
          <p:nvPr/>
        </p:nvSpPr>
        <p:spPr bwMode="auto">
          <a:xfrm>
            <a:off x="6326189" y="1555751"/>
            <a:ext cx="1081087" cy="504825"/>
          </a:xfrm>
          <a:prstGeom prst="ellipse">
            <a:avLst/>
          </a:prstGeom>
          <a:noFill/>
          <a:ln w="571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6140450" y="2833688"/>
            <a:ext cx="1296988" cy="811212"/>
          </a:xfrm>
          <a:prstGeom prst="ellipse">
            <a:avLst/>
          </a:prstGeom>
          <a:noFill/>
          <a:ln w="571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4610101" y="4418013"/>
            <a:ext cx="1871663" cy="1865312"/>
          </a:xfrm>
          <a:prstGeom prst="ellipse">
            <a:avLst/>
          </a:prstGeom>
          <a:noFill/>
          <a:ln w="571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循环链表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(Circular List)</a:t>
            </a:r>
            <a:endParaRPr lang="zh-CN" altLang="en-US" dirty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defRPr/>
            </a:pPr>
            <a:r>
              <a:rPr lang="zh-CN" altLang="en-US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循环链表的示例</a:t>
            </a: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defRPr/>
            </a:pPr>
            <a:endParaRPr lang="zh-CN" altLang="en-US" sz="3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defRPr/>
            </a:pPr>
            <a:endParaRPr lang="zh-CN" altLang="en-US" sz="3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defRPr/>
            </a:pPr>
            <a:r>
              <a:rPr lang="zh-CN" altLang="en-US" sz="3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带</a:t>
            </a:r>
            <a:r>
              <a:rPr lang="zh-CN" altLang="en-US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表头结点的循环链表</a:t>
            </a:r>
            <a:r>
              <a:rPr lang="zh-CN" altLang="en-US" sz="3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90115" name="Group 71"/>
          <p:cNvGrpSpPr>
            <a:grpSpLocks/>
          </p:cNvGrpSpPr>
          <p:nvPr/>
        </p:nvGrpSpPr>
        <p:grpSpPr bwMode="auto">
          <a:xfrm>
            <a:off x="2207568" y="1556792"/>
            <a:ext cx="7162800" cy="4314825"/>
            <a:chOff x="384" y="971"/>
            <a:chExt cx="4512" cy="2718"/>
          </a:xfrm>
        </p:grpSpPr>
        <p:sp>
          <p:nvSpPr>
            <p:cNvPr id="90124" name="Rectangle 4"/>
            <p:cNvSpPr>
              <a:spLocks noChangeArrowheads="1"/>
            </p:cNvSpPr>
            <p:nvPr/>
          </p:nvSpPr>
          <p:spPr bwMode="auto">
            <a:xfrm>
              <a:off x="1200" y="1096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25" name="Line 5"/>
            <p:cNvSpPr>
              <a:spLocks noChangeShapeType="1"/>
            </p:cNvSpPr>
            <p:nvPr/>
          </p:nvSpPr>
          <p:spPr bwMode="auto">
            <a:xfrm>
              <a:off x="1536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26" name="Line 6"/>
            <p:cNvSpPr>
              <a:spLocks noChangeShapeType="1"/>
            </p:cNvSpPr>
            <p:nvPr/>
          </p:nvSpPr>
          <p:spPr bwMode="auto">
            <a:xfrm flipV="1">
              <a:off x="1536" y="10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27" name="Text Box 7"/>
            <p:cNvSpPr txBox="1">
              <a:spLocks noChangeArrowheads="1"/>
            </p:cNvSpPr>
            <p:nvPr/>
          </p:nvSpPr>
          <p:spPr bwMode="auto">
            <a:xfrm>
              <a:off x="1208" y="1019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28" name="Line 8"/>
            <p:cNvSpPr>
              <a:spLocks noChangeShapeType="1"/>
            </p:cNvSpPr>
            <p:nvPr/>
          </p:nvSpPr>
          <p:spPr bwMode="auto">
            <a:xfrm>
              <a:off x="960" y="119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29" name="Rectangle 9"/>
            <p:cNvSpPr>
              <a:spLocks noChangeArrowheads="1"/>
            </p:cNvSpPr>
            <p:nvPr/>
          </p:nvSpPr>
          <p:spPr bwMode="auto">
            <a:xfrm>
              <a:off x="2016" y="1096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30" name="Line 10"/>
            <p:cNvSpPr>
              <a:spLocks noChangeShapeType="1"/>
            </p:cNvSpPr>
            <p:nvPr/>
          </p:nvSpPr>
          <p:spPr bwMode="auto">
            <a:xfrm>
              <a:off x="2352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1" name="Line 11"/>
            <p:cNvSpPr>
              <a:spLocks noChangeShapeType="1"/>
            </p:cNvSpPr>
            <p:nvPr/>
          </p:nvSpPr>
          <p:spPr bwMode="auto">
            <a:xfrm flipV="1">
              <a:off x="2352" y="1029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2" name="Text Box 12"/>
            <p:cNvSpPr txBox="1">
              <a:spLocks noChangeArrowheads="1"/>
            </p:cNvSpPr>
            <p:nvPr/>
          </p:nvSpPr>
          <p:spPr bwMode="auto">
            <a:xfrm>
              <a:off x="2024" y="1019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33" name="Line 13"/>
            <p:cNvSpPr>
              <a:spLocks noChangeShapeType="1"/>
            </p:cNvSpPr>
            <p:nvPr/>
          </p:nvSpPr>
          <p:spPr bwMode="auto">
            <a:xfrm>
              <a:off x="1824" y="124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4" name="Rectangle 14"/>
            <p:cNvSpPr>
              <a:spLocks noChangeArrowheads="1"/>
            </p:cNvSpPr>
            <p:nvPr/>
          </p:nvSpPr>
          <p:spPr bwMode="auto">
            <a:xfrm>
              <a:off x="2832" y="1096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35" name="Line 15"/>
            <p:cNvSpPr>
              <a:spLocks noChangeShapeType="1"/>
            </p:cNvSpPr>
            <p:nvPr/>
          </p:nvSpPr>
          <p:spPr bwMode="auto">
            <a:xfrm>
              <a:off x="3168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6" name="Line 16"/>
            <p:cNvSpPr>
              <a:spLocks noChangeShapeType="1"/>
            </p:cNvSpPr>
            <p:nvPr/>
          </p:nvSpPr>
          <p:spPr bwMode="auto">
            <a:xfrm flipV="1">
              <a:off x="3168" y="10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7" name="Line 17"/>
            <p:cNvSpPr>
              <a:spLocks noChangeShapeType="1"/>
            </p:cNvSpPr>
            <p:nvPr/>
          </p:nvSpPr>
          <p:spPr bwMode="auto">
            <a:xfrm>
              <a:off x="2640" y="124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8" name="Text Box 18"/>
            <p:cNvSpPr txBox="1">
              <a:spLocks noChangeArrowheads="1"/>
            </p:cNvSpPr>
            <p:nvPr/>
          </p:nvSpPr>
          <p:spPr bwMode="auto">
            <a:xfrm>
              <a:off x="2832" y="1019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39" name="Line 19"/>
            <p:cNvSpPr>
              <a:spLocks noChangeShapeType="1"/>
            </p:cNvSpPr>
            <p:nvPr/>
          </p:nvSpPr>
          <p:spPr bwMode="auto">
            <a:xfrm>
              <a:off x="3456" y="124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40" name="Line 20"/>
            <p:cNvSpPr>
              <a:spLocks noChangeShapeType="1"/>
            </p:cNvSpPr>
            <p:nvPr/>
          </p:nvSpPr>
          <p:spPr bwMode="auto">
            <a:xfrm>
              <a:off x="3648" y="1240"/>
              <a:ext cx="28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41" name="Line 21"/>
            <p:cNvSpPr>
              <a:spLocks noChangeShapeType="1"/>
            </p:cNvSpPr>
            <p:nvPr/>
          </p:nvSpPr>
          <p:spPr bwMode="auto">
            <a:xfrm>
              <a:off x="3888" y="124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42" name="Rectangle 22"/>
            <p:cNvSpPr>
              <a:spLocks noChangeArrowheads="1"/>
            </p:cNvSpPr>
            <p:nvPr/>
          </p:nvSpPr>
          <p:spPr bwMode="auto">
            <a:xfrm>
              <a:off x="4080" y="1096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43" name="Line 23"/>
            <p:cNvSpPr>
              <a:spLocks noChangeShapeType="1"/>
            </p:cNvSpPr>
            <p:nvPr/>
          </p:nvSpPr>
          <p:spPr bwMode="auto">
            <a:xfrm>
              <a:off x="4464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44" name="Line 24"/>
            <p:cNvSpPr>
              <a:spLocks noChangeShapeType="1"/>
            </p:cNvSpPr>
            <p:nvPr/>
          </p:nvSpPr>
          <p:spPr bwMode="auto">
            <a:xfrm flipV="1">
              <a:off x="4464" y="10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45" name="Text Box 25"/>
            <p:cNvSpPr txBox="1">
              <a:spLocks noChangeArrowheads="1"/>
            </p:cNvSpPr>
            <p:nvPr/>
          </p:nvSpPr>
          <p:spPr bwMode="auto">
            <a:xfrm>
              <a:off x="4035" y="1019"/>
              <a:ext cx="34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i="1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46" name="Line 26"/>
            <p:cNvSpPr>
              <a:spLocks noChangeShapeType="1"/>
            </p:cNvSpPr>
            <p:nvPr/>
          </p:nvSpPr>
          <p:spPr bwMode="auto">
            <a:xfrm>
              <a:off x="1008" y="1336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47" name="Line 27"/>
            <p:cNvSpPr>
              <a:spLocks noChangeShapeType="1"/>
            </p:cNvSpPr>
            <p:nvPr/>
          </p:nvSpPr>
          <p:spPr bwMode="auto">
            <a:xfrm>
              <a:off x="1008" y="1336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48" name="Line 28"/>
            <p:cNvSpPr>
              <a:spLocks noChangeShapeType="1"/>
            </p:cNvSpPr>
            <p:nvPr/>
          </p:nvSpPr>
          <p:spPr bwMode="auto">
            <a:xfrm>
              <a:off x="1008" y="1576"/>
              <a:ext cx="38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49" name="Line 29"/>
            <p:cNvSpPr>
              <a:spLocks noChangeShapeType="1"/>
            </p:cNvSpPr>
            <p:nvPr/>
          </p:nvSpPr>
          <p:spPr bwMode="auto">
            <a:xfrm>
              <a:off x="4704" y="124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50" name="Line 30"/>
            <p:cNvSpPr>
              <a:spLocks noChangeShapeType="1"/>
            </p:cNvSpPr>
            <p:nvPr/>
          </p:nvSpPr>
          <p:spPr bwMode="auto">
            <a:xfrm>
              <a:off x="4896" y="1240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51" name="Text Box 31"/>
            <p:cNvSpPr txBox="1">
              <a:spLocks noChangeArrowheads="1"/>
            </p:cNvSpPr>
            <p:nvPr/>
          </p:nvSpPr>
          <p:spPr bwMode="auto">
            <a:xfrm>
              <a:off x="432" y="971"/>
              <a:ext cx="5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first</a:t>
              </a:r>
              <a:endPara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52" name="Rectangle 32"/>
            <p:cNvSpPr>
              <a:spLocks noChangeArrowheads="1"/>
            </p:cNvSpPr>
            <p:nvPr/>
          </p:nvSpPr>
          <p:spPr bwMode="auto">
            <a:xfrm>
              <a:off x="1152" y="2344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53" name="Line 33"/>
            <p:cNvSpPr>
              <a:spLocks noChangeShapeType="1"/>
            </p:cNvSpPr>
            <p:nvPr/>
          </p:nvSpPr>
          <p:spPr bwMode="auto">
            <a:xfrm>
              <a:off x="1488" y="23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54" name="Line 34"/>
            <p:cNvSpPr>
              <a:spLocks noChangeShapeType="1"/>
            </p:cNvSpPr>
            <p:nvPr/>
          </p:nvSpPr>
          <p:spPr bwMode="auto">
            <a:xfrm flipV="1">
              <a:off x="1488" y="229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55" name="Line 35"/>
            <p:cNvSpPr>
              <a:spLocks noChangeShapeType="1"/>
            </p:cNvSpPr>
            <p:nvPr/>
          </p:nvSpPr>
          <p:spPr bwMode="auto">
            <a:xfrm>
              <a:off x="912" y="244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56" name="Rectangle 36"/>
            <p:cNvSpPr>
              <a:spLocks noChangeArrowheads="1"/>
            </p:cNvSpPr>
            <p:nvPr/>
          </p:nvSpPr>
          <p:spPr bwMode="auto">
            <a:xfrm>
              <a:off x="1968" y="2344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57" name="Line 37"/>
            <p:cNvSpPr>
              <a:spLocks noChangeShapeType="1"/>
            </p:cNvSpPr>
            <p:nvPr/>
          </p:nvSpPr>
          <p:spPr bwMode="auto">
            <a:xfrm>
              <a:off x="2304" y="23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58" name="Line 38"/>
            <p:cNvSpPr>
              <a:spLocks noChangeShapeType="1"/>
            </p:cNvSpPr>
            <p:nvPr/>
          </p:nvSpPr>
          <p:spPr bwMode="auto">
            <a:xfrm flipV="1">
              <a:off x="2304" y="2277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59" name="Line 39"/>
            <p:cNvSpPr>
              <a:spLocks noChangeShapeType="1"/>
            </p:cNvSpPr>
            <p:nvPr/>
          </p:nvSpPr>
          <p:spPr bwMode="auto">
            <a:xfrm>
              <a:off x="1776" y="248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60" name="Rectangle 40"/>
            <p:cNvSpPr>
              <a:spLocks noChangeArrowheads="1"/>
            </p:cNvSpPr>
            <p:nvPr/>
          </p:nvSpPr>
          <p:spPr bwMode="auto">
            <a:xfrm>
              <a:off x="2784" y="2344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61" name="Line 41"/>
            <p:cNvSpPr>
              <a:spLocks noChangeShapeType="1"/>
            </p:cNvSpPr>
            <p:nvPr/>
          </p:nvSpPr>
          <p:spPr bwMode="auto">
            <a:xfrm>
              <a:off x="3120" y="23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62" name="Line 42"/>
            <p:cNvSpPr>
              <a:spLocks noChangeShapeType="1"/>
            </p:cNvSpPr>
            <p:nvPr/>
          </p:nvSpPr>
          <p:spPr bwMode="auto">
            <a:xfrm flipV="1">
              <a:off x="3120" y="229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63" name="Line 43"/>
            <p:cNvSpPr>
              <a:spLocks noChangeShapeType="1"/>
            </p:cNvSpPr>
            <p:nvPr/>
          </p:nvSpPr>
          <p:spPr bwMode="auto">
            <a:xfrm>
              <a:off x="2592" y="248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64" name="Line 44"/>
            <p:cNvSpPr>
              <a:spLocks noChangeShapeType="1"/>
            </p:cNvSpPr>
            <p:nvPr/>
          </p:nvSpPr>
          <p:spPr bwMode="auto">
            <a:xfrm>
              <a:off x="3408" y="248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65" name="Line 45"/>
            <p:cNvSpPr>
              <a:spLocks noChangeShapeType="1"/>
            </p:cNvSpPr>
            <p:nvPr/>
          </p:nvSpPr>
          <p:spPr bwMode="auto">
            <a:xfrm>
              <a:off x="3600" y="2488"/>
              <a:ext cx="28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66" name="Line 46"/>
            <p:cNvSpPr>
              <a:spLocks noChangeShapeType="1"/>
            </p:cNvSpPr>
            <p:nvPr/>
          </p:nvSpPr>
          <p:spPr bwMode="auto">
            <a:xfrm>
              <a:off x="3840" y="248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67" name="Rectangle 47"/>
            <p:cNvSpPr>
              <a:spLocks noChangeArrowheads="1"/>
            </p:cNvSpPr>
            <p:nvPr/>
          </p:nvSpPr>
          <p:spPr bwMode="auto">
            <a:xfrm>
              <a:off x="4032" y="2344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68" name="Line 48"/>
            <p:cNvSpPr>
              <a:spLocks noChangeShapeType="1"/>
            </p:cNvSpPr>
            <p:nvPr/>
          </p:nvSpPr>
          <p:spPr bwMode="auto">
            <a:xfrm>
              <a:off x="4416" y="23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69" name="Line 49"/>
            <p:cNvSpPr>
              <a:spLocks noChangeShapeType="1"/>
            </p:cNvSpPr>
            <p:nvPr/>
          </p:nvSpPr>
          <p:spPr bwMode="auto">
            <a:xfrm flipV="1">
              <a:off x="4416" y="229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70" name="Text Box 50"/>
            <p:cNvSpPr txBox="1">
              <a:spLocks noChangeArrowheads="1"/>
            </p:cNvSpPr>
            <p:nvPr/>
          </p:nvSpPr>
          <p:spPr bwMode="auto">
            <a:xfrm>
              <a:off x="3987" y="2267"/>
              <a:ext cx="34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i="1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71" name="Line 51"/>
            <p:cNvSpPr>
              <a:spLocks noChangeShapeType="1"/>
            </p:cNvSpPr>
            <p:nvPr/>
          </p:nvSpPr>
          <p:spPr bwMode="auto">
            <a:xfrm>
              <a:off x="960" y="2584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72" name="Line 52"/>
            <p:cNvSpPr>
              <a:spLocks noChangeShapeType="1"/>
            </p:cNvSpPr>
            <p:nvPr/>
          </p:nvSpPr>
          <p:spPr bwMode="auto">
            <a:xfrm>
              <a:off x="960" y="2584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73" name="Line 53"/>
            <p:cNvSpPr>
              <a:spLocks noChangeShapeType="1"/>
            </p:cNvSpPr>
            <p:nvPr/>
          </p:nvSpPr>
          <p:spPr bwMode="auto">
            <a:xfrm>
              <a:off x="960" y="2824"/>
              <a:ext cx="38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74" name="Line 54"/>
            <p:cNvSpPr>
              <a:spLocks noChangeShapeType="1"/>
            </p:cNvSpPr>
            <p:nvPr/>
          </p:nvSpPr>
          <p:spPr bwMode="auto">
            <a:xfrm>
              <a:off x="4656" y="248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75" name="Line 55"/>
            <p:cNvSpPr>
              <a:spLocks noChangeShapeType="1"/>
            </p:cNvSpPr>
            <p:nvPr/>
          </p:nvSpPr>
          <p:spPr bwMode="auto">
            <a:xfrm>
              <a:off x="4848" y="2488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76" name="Text Box 56"/>
            <p:cNvSpPr txBox="1">
              <a:spLocks noChangeArrowheads="1"/>
            </p:cNvSpPr>
            <p:nvPr/>
          </p:nvSpPr>
          <p:spPr bwMode="auto">
            <a:xfrm>
              <a:off x="384" y="2219"/>
              <a:ext cx="5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first</a:t>
              </a:r>
              <a:endPara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77" name="Text Box 57"/>
            <p:cNvSpPr txBox="1">
              <a:spLocks noChangeArrowheads="1"/>
            </p:cNvSpPr>
            <p:nvPr/>
          </p:nvSpPr>
          <p:spPr bwMode="auto">
            <a:xfrm>
              <a:off x="2792" y="2267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78" name="Text Box 58"/>
            <p:cNvSpPr txBox="1">
              <a:spLocks noChangeArrowheads="1"/>
            </p:cNvSpPr>
            <p:nvPr/>
          </p:nvSpPr>
          <p:spPr bwMode="auto">
            <a:xfrm>
              <a:off x="1976" y="2267"/>
              <a:ext cx="42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79" name="Rectangle 59"/>
            <p:cNvSpPr>
              <a:spLocks noChangeArrowheads="1"/>
            </p:cNvSpPr>
            <p:nvPr/>
          </p:nvSpPr>
          <p:spPr bwMode="auto">
            <a:xfrm>
              <a:off x="1152" y="3160"/>
              <a:ext cx="576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80" name="Line 60"/>
            <p:cNvSpPr>
              <a:spLocks noChangeShapeType="1"/>
            </p:cNvSpPr>
            <p:nvPr/>
          </p:nvSpPr>
          <p:spPr bwMode="auto">
            <a:xfrm>
              <a:off x="1488" y="31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81" name="Line 61"/>
            <p:cNvSpPr>
              <a:spLocks noChangeShapeType="1"/>
            </p:cNvSpPr>
            <p:nvPr/>
          </p:nvSpPr>
          <p:spPr bwMode="auto">
            <a:xfrm flipV="1">
              <a:off x="1488" y="311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82" name="Line 62"/>
            <p:cNvSpPr>
              <a:spLocks noChangeShapeType="1"/>
            </p:cNvSpPr>
            <p:nvPr/>
          </p:nvSpPr>
          <p:spPr bwMode="auto">
            <a:xfrm>
              <a:off x="912" y="3256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83" name="Line 63"/>
            <p:cNvSpPr>
              <a:spLocks noChangeShapeType="1"/>
            </p:cNvSpPr>
            <p:nvPr/>
          </p:nvSpPr>
          <p:spPr bwMode="auto">
            <a:xfrm>
              <a:off x="960" y="3400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84" name="Line 64"/>
            <p:cNvSpPr>
              <a:spLocks noChangeShapeType="1"/>
            </p:cNvSpPr>
            <p:nvPr/>
          </p:nvSpPr>
          <p:spPr bwMode="auto">
            <a:xfrm>
              <a:off x="960" y="3400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85" name="Line 65"/>
            <p:cNvSpPr>
              <a:spLocks noChangeShapeType="1"/>
            </p:cNvSpPr>
            <p:nvPr/>
          </p:nvSpPr>
          <p:spPr bwMode="auto">
            <a:xfrm>
              <a:off x="960" y="3640"/>
              <a:ext cx="10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86" name="Text Box 66"/>
            <p:cNvSpPr txBox="1">
              <a:spLocks noChangeArrowheads="1"/>
            </p:cNvSpPr>
            <p:nvPr/>
          </p:nvSpPr>
          <p:spPr bwMode="auto">
            <a:xfrm>
              <a:off x="384" y="3035"/>
              <a:ext cx="5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first</a:t>
              </a:r>
              <a:endPara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87" name="Line 67"/>
            <p:cNvSpPr>
              <a:spLocks noChangeShapeType="1"/>
            </p:cNvSpPr>
            <p:nvPr/>
          </p:nvSpPr>
          <p:spPr bwMode="auto">
            <a:xfrm>
              <a:off x="1776" y="3304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88" name="Line 68"/>
            <p:cNvSpPr>
              <a:spLocks noChangeShapeType="1"/>
            </p:cNvSpPr>
            <p:nvPr/>
          </p:nvSpPr>
          <p:spPr bwMode="auto">
            <a:xfrm>
              <a:off x="1968" y="33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89" name="Text Box 69"/>
            <p:cNvSpPr txBox="1">
              <a:spLocks noChangeArrowheads="1"/>
            </p:cNvSpPr>
            <p:nvPr/>
          </p:nvSpPr>
          <p:spPr bwMode="auto">
            <a:xfrm>
              <a:off x="2064" y="3340"/>
              <a:ext cx="765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3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空表</a:t>
              </a:r>
              <a:r>
                <a:rPr lang="en-US" altLang="zh-CN" sz="3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3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90" name="Text Box 70"/>
            <p:cNvSpPr txBox="1">
              <a:spLocks noChangeArrowheads="1"/>
            </p:cNvSpPr>
            <p:nvPr/>
          </p:nvSpPr>
          <p:spPr bwMode="auto">
            <a:xfrm>
              <a:off x="3764" y="2841"/>
              <a:ext cx="1008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3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非空表</a:t>
              </a:r>
              <a:r>
                <a:rPr lang="en-US" altLang="zh-CN" sz="3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3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6" name="Text Box 57"/>
          <p:cNvSpPr txBox="1">
            <a:spLocks noChangeArrowheads="1"/>
          </p:cNvSpPr>
          <p:nvPr/>
        </p:nvSpPr>
        <p:spPr bwMode="auto">
          <a:xfrm>
            <a:off x="3444875" y="3741169"/>
            <a:ext cx="514350" cy="5238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8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7" name="Text Box 57"/>
          <p:cNvSpPr txBox="1">
            <a:spLocks noChangeArrowheads="1"/>
          </p:cNvSpPr>
          <p:nvPr/>
        </p:nvSpPr>
        <p:spPr bwMode="auto">
          <a:xfrm>
            <a:off x="3424238" y="5033394"/>
            <a:ext cx="525462" cy="5238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8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90123" name="Picture 2" descr="http://ts1.mm.bing.net/th?&amp;id=HN.608051654393007869&amp;w=300&amp;h=300&amp;c=0&amp;pid=1.9&amp;rs=0&amp;p=0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079" y="863055"/>
            <a:ext cx="1867958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 descr="http://ts1.mm.bing.net/th?&amp;id=HN.608051654393007869&amp;w=300&amp;h=300&amp;c=0&amp;pid=1.9&amp;rs=0&amp;p=0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88" y="908720"/>
            <a:ext cx="2195512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/>
              <a:t>如何判断单链表中有环？</a:t>
            </a:r>
          </a:p>
        </p:txBody>
      </p:sp>
      <p:sp>
        <p:nvSpPr>
          <p:cNvPr id="91140" name="内容占位符 2"/>
          <p:cNvSpPr>
            <a:spLocks noGrp="1"/>
          </p:cNvSpPr>
          <p:nvPr>
            <p:ph idx="1"/>
          </p:nvPr>
        </p:nvSpPr>
        <p:spPr>
          <a:xfrm>
            <a:off x="838200" y="983778"/>
            <a:ext cx="10515600" cy="554156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快慢</a:t>
            </a:r>
            <a:r>
              <a:rPr lang="zh-CN" altLang="en-US" dirty="0"/>
              <a:t>指针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如何找到环的入口点？</a:t>
            </a:r>
          </a:p>
        </p:txBody>
      </p:sp>
      <p:sp>
        <p:nvSpPr>
          <p:cNvPr id="91141" name="Rectangle 24"/>
          <p:cNvSpPr>
            <a:spLocks noChangeArrowheads="1"/>
          </p:cNvSpPr>
          <p:nvPr/>
        </p:nvSpPr>
        <p:spPr bwMode="auto">
          <a:xfrm>
            <a:off x="2135560" y="1424771"/>
            <a:ext cx="7705476" cy="445250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ts val="2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zh-CN" sz="2000" dirty="0" err="1">
                <a:solidFill>
                  <a:schemeClr val="bg1"/>
                </a:solidFill>
                <a:ea typeface="黑体" panose="02010609060101010101" pitchFamily="49" charset="-122"/>
              </a:rPr>
              <a:t>bool</a:t>
            </a:r>
            <a:r>
              <a:rPr lang="en-US" altLang="zh-CN" sz="2000" dirty="0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ea typeface="黑体" panose="02010609060101010101" pitchFamily="49" charset="-122"/>
              </a:rPr>
              <a:t>IsExitsLoop</a:t>
            </a:r>
            <a:r>
              <a:rPr lang="en-US" altLang="zh-CN" sz="2000" dirty="0">
                <a:solidFill>
                  <a:schemeClr val="bg1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ea typeface="黑体" panose="02010609060101010101" pitchFamily="49" charset="-122"/>
              </a:rPr>
              <a:t>slist</a:t>
            </a:r>
            <a:r>
              <a:rPr lang="en-US" altLang="zh-CN" sz="2000" dirty="0">
                <a:solidFill>
                  <a:schemeClr val="bg1"/>
                </a:solidFill>
                <a:ea typeface="黑体" panose="02010609060101010101" pitchFamily="49" charset="-122"/>
              </a:rPr>
              <a:t> *head) </a:t>
            </a:r>
          </a:p>
          <a:p>
            <a:pPr>
              <a:lnSpc>
                <a:spcPts val="2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bg1"/>
                </a:solidFill>
                <a:ea typeface="黑体" panose="02010609060101010101" pitchFamily="49" charset="-122"/>
              </a:rPr>
              <a:t>{ </a:t>
            </a:r>
          </a:p>
          <a:p>
            <a:pPr>
              <a:lnSpc>
                <a:spcPts val="2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bg1"/>
                </a:solidFill>
                <a:ea typeface="黑体" panose="02010609060101010101" pitchFamily="49" charset="-122"/>
              </a:rPr>
              <a:t>	</a:t>
            </a:r>
            <a:r>
              <a:rPr lang="en-US" altLang="zh-CN" sz="2000" dirty="0" err="1">
                <a:solidFill>
                  <a:schemeClr val="bg1"/>
                </a:solidFill>
                <a:ea typeface="黑体" panose="02010609060101010101" pitchFamily="49" charset="-122"/>
              </a:rPr>
              <a:t>slist</a:t>
            </a:r>
            <a:r>
              <a:rPr lang="en-US" altLang="zh-CN" sz="2000" dirty="0">
                <a:solidFill>
                  <a:schemeClr val="bg1"/>
                </a:solidFill>
                <a:ea typeface="黑体" panose="02010609060101010101" pitchFamily="49" charset="-122"/>
              </a:rPr>
              <a:t> *slow = head, *fast = head; </a:t>
            </a:r>
          </a:p>
          <a:p>
            <a:pPr>
              <a:lnSpc>
                <a:spcPts val="2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bg1"/>
                </a:solidFill>
                <a:ea typeface="黑体" panose="02010609060101010101" pitchFamily="49" charset="-122"/>
              </a:rPr>
              <a:t>	while ( fast &amp;&amp; fast-&gt;next )     </a:t>
            </a:r>
          </a:p>
          <a:p>
            <a:pPr lvl="2">
              <a:lnSpc>
                <a:spcPts val="2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bg1"/>
                </a:solidFill>
                <a:ea typeface="黑体" panose="02010609060101010101" pitchFamily="49" charset="-122"/>
              </a:rPr>
              <a:t>{</a:t>
            </a:r>
          </a:p>
          <a:p>
            <a:pPr lvl="3">
              <a:lnSpc>
                <a:spcPts val="2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zh-CN" dirty="0">
                <a:solidFill>
                  <a:schemeClr val="bg1"/>
                </a:solidFill>
                <a:ea typeface="黑体" panose="02010609060101010101" pitchFamily="49" charset="-122"/>
              </a:rPr>
              <a:t>slow = slow-&gt;next; </a:t>
            </a:r>
          </a:p>
          <a:p>
            <a:pPr lvl="3">
              <a:lnSpc>
                <a:spcPts val="2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zh-CN" dirty="0">
                <a:solidFill>
                  <a:schemeClr val="bg1"/>
                </a:solidFill>
                <a:ea typeface="黑体" panose="02010609060101010101" pitchFamily="49" charset="-122"/>
              </a:rPr>
              <a:t>fast = fast-&gt;next-&gt;next; </a:t>
            </a:r>
          </a:p>
          <a:p>
            <a:pPr lvl="3">
              <a:lnSpc>
                <a:spcPts val="2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zh-CN" dirty="0">
                <a:solidFill>
                  <a:schemeClr val="bg1"/>
                </a:solidFill>
                <a:ea typeface="黑体" panose="02010609060101010101" pitchFamily="49" charset="-122"/>
              </a:rPr>
              <a:t>if ( slow == fast ) break;</a:t>
            </a:r>
          </a:p>
          <a:p>
            <a:pPr lvl="2">
              <a:lnSpc>
                <a:spcPts val="2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bg1"/>
                </a:solidFill>
                <a:ea typeface="黑体" panose="02010609060101010101" pitchFamily="49" charset="-122"/>
              </a:rPr>
              <a:t>} </a:t>
            </a:r>
          </a:p>
          <a:p>
            <a:pPr lvl="2">
              <a:lnSpc>
                <a:spcPts val="2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bg1"/>
                </a:solidFill>
                <a:ea typeface="黑体" panose="02010609060101010101" pitchFamily="49" charset="-122"/>
              </a:rPr>
              <a:t>return !(fast == NULL || fast-&gt;next == NULL); </a:t>
            </a:r>
          </a:p>
          <a:p>
            <a:pPr>
              <a:lnSpc>
                <a:spcPts val="2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bg1"/>
                </a:solidFill>
                <a:ea typeface="黑体" panose="02010609060101010101" pitchFamily="49" charset="-122"/>
              </a:rPr>
              <a:t>}</a:t>
            </a:r>
            <a:endParaRPr lang="en-US" altLang="zh-CN" sz="2000" i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23992" y="6517705"/>
            <a:ext cx="63840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hlinkClick r:id="rId4"/>
              </a:rPr>
              <a:t>Ref: https</a:t>
            </a:r>
            <a:r>
              <a:rPr lang="en-US" altLang="zh-CN" sz="1600" dirty="0">
                <a:hlinkClick r:id="rId4"/>
              </a:rPr>
              <a:t>://www.cnblogs.com/xiekun/p/12150344.html</a:t>
            </a:r>
            <a:endParaRPr lang="zh-CN" altLang="en-US" sz="1600" dirty="0"/>
          </a:p>
        </p:txBody>
      </p:sp>
      <p:pic>
        <p:nvPicPr>
          <p:cNvPr id="120834" name="Picture 2" descr="https://timgsa.baidu.com/timg?image&amp;quality=80&amp;size=b9999_10000&amp;sec=1599884630562&amp;di=8c6e4f7f7b3f5fe4de8765643ac9df6f&amp;imgtype=0&amp;src=http%3A%2F%2Fimg5.coin163.com%2F53%2F97%2FzEriq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012" y="1379812"/>
            <a:ext cx="8010496" cy="449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循环链表类的定义</a:t>
            </a:r>
            <a:endParaRPr lang="zh-CN" altLang="en-US" sz="3600" dirty="0"/>
          </a:p>
        </p:txBody>
      </p:sp>
      <p:sp>
        <p:nvSpPr>
          <p:cNvPr id="6246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35360" y="908720"/>
            <a:ext cx="5616624" cy="505221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template &lt;class T&gt;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CircLinkNode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{	//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链表结点类定义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 data;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CircLinkNode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&lt;T&gt; *link;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CircLinkNode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CircLinkNode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&lt;T&gt; *next = NULL )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{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link = next; }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CircLinkNode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( T d,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CircLinkNode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&lt;T&gt; *next = NULL )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{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data = d;  link = next; }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07968" y="825053"/>
            <a:ext cx="6384032" cy="50522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template &lt;class T&gt;      //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链表类定义</a:t>
            </a:r>
          </a:p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CircList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: public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LinearList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&lt;T&gt; {</a:t>
            </a:r>
          </a:p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private: </a:t>
            </a:r>
          </a:p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CircLinkNode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&lt;T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&gt; *first, *last;  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	//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头指针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尾指针</a:t>
            </a:r>
          </a:p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public: </a:t>
            </a:r>
          </a:p>
          <a:p>
            <a:pPr marL="0" indent="0">
              <a:buNone/>
            </a:pP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CircList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T&amp; x);		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//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构造函数</a:t>
            </a:r>
          </a:p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CircList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CircList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&lt;T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&gt;&amp; L);        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	//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复制构造函数</a:t>
            </a:r>
          </a:p>
          <a:p>
            <a:pPr marL="0" indent="0">
              <a:buNone/>
            </a:pPr>
            <a:r>
              <a:rPr lang="zh-CN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～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CircList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();			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析构函数</a:t>
            </a:r>
          </a:p>
          <a:p>
            <a:pPr marL="0" indent="0">
              <a:buNone/>
            </a:pP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Length()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;		         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//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计算链表长度</a:t>
            </a:r>
          </a:p>
          <a:p>
            <a:pPr marL="0" indent="0">
              <a:buNone/>
            </a:pPr>
            <a:r>
              <a:rPr lang="zh-CN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IsEmpty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() { return first-&gt;link == first; 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}    	//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判表空否</a:t>
            </a:r>
          </a:p>
          <a:p>
            <a:pPr marL="0" indent="0">
              <a:buNone/>
            </a:pPr>
            <a:r>
              <a:rPr lang="zh-CN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CircLinkNode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&lt;T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&gt; *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getHead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;   	//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返回表头结点</a:t>
            </a:r>
            <a:r>
              <a:rPr lang="zh-CN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地址</a:t>
            </a:r>
            <a:endParaRPr lang="en-US" altLang="zh-C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void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setHead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CircLinkNode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&lt;T&gt; *p 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); 	//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设置表头结点地址</a:t>
            </a:r>
          </a:p>
          <a:p>
            <a:pPr marL="0" indent="0">
              <a:buNone/>
            </a:pP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CircLinkNode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&lt;T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&gt; *Search ( T x );	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//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搜索</a:t>
            </a:r>
          </a:p>
          <a:p>
            <a:pPr marL="0" indent="0">
              <a:buNone/>
            </a:pPr>
            <a:r>
              <a:rPr lang="zh-CN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CircLinkNode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&lt;T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&gt; *Locate (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);	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//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定位</a:t>
            </a:r>
          </a:p>
          <a:p>
            <a:pPr marL="0" indent="0">
              <a:buNone/>
            </a:pP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getData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);	                             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//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提取</a:t>
            </a:r>
          </a:p>
          <a:p>
            <a:pPr marL="0" indent="0">
              <a:buNone/>
            </a:pP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setData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, T&amp; x );		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修改</a:t>
            </a:r>
          </a:p>
          <a:p>
            <a:pPr marL="0" indent="0">
              <a:buNone/>
            </a:pPr>
            <a:r>
              <a:rPr lang="zh-CN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Insert (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, T&amp; x );	              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//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插入</a:t>
            </a:r>
          </a:p>
          <a:p>
            <a:pPr marL="0" indent="0">
              <a:buNone/>
            </a:pP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Remove (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, T&amp; x);	             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//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删除</a:t>
            </a:r>
          </a:p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735960" y="908720"/>
            <a:ext cx="0" cy="583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88" y="4725144"/>
            <a:ext cx="4968552" cy="70194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91730" y="5677122"/>
            <a:ext cx="5055630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1800" dirty="0">
                <a:latin typeface="Times New Roman" panose="02020603050405020304" pitchFamily="18" charset="0"/>
                <a:ea typeface="仿宋_GB2312" pitchFamily="49" charset="-122"/>
              </a:rPr>
              <a:t>循环链表与单</a:t>
            </a:r>
            <a:r>
              <a:rPr lang="zh-CN" altLang="en-US" sz="1800" dirty="0" smtClean="0">
                <a:latin typeface="Times New Roman" panose="02020603050405020304" pitchFamily="18" charset="0"/>
                <a:ea typeface="仿宋_GB2312" pitchFamily="49" charset="-122"/>
              </a:rPr>
              <a:t>链表</a:t>
            </a:r>
            <a:r>
              <a:rPr lang="zh-CN" altLang="en-US" sz="1800" dirty="0">
                <a:latin typeface="Times New Roman" panose="02020603050405020304" pitchFamily="18" charset="0"/>
                <a:ea typeface="仿宋_GB2312" pitchFamily="49" charset="-122"/>
              </a:rPr>
              <a:t>类似</a:t>
            </a:r>
            <a:r>
              <a:rPr lang="zh-CN" altLang="en-US" sz="1800" dirty="0" smtClean="0">
                <a:latin typeface="Times New Roman" panose="02020603050405020304" pitchFamily="18" charset="0"/>
                <a:ea typeface="仿宋_GB2312" pitchFamily="49" charset="-122"/>
              </a:rPr>
              <a:t>，</a:t>
            </a:r>
            <a:r>
              <a:rPr lang="zh-CN" altLang="en-US" sz="1800" dirty="0">
                <a:latin typeface="Times New Roman" panose="02020603050405020304" pitchFamily="18" charset="0"/>
                <a:ea typeface="仿宋_GB2312" pitchFamily="49" charset="-122"/>
              </a:rPr>
              <a:t>最主要的不同就是扫描到链尾，遇到的不是</a:t>
            </a:r>
            <a:r>
              <a:rPr lang="en-US" altLang="zh-CN" sz="1800" dirty="0">
                <a:latin typeface="Times New Roman" panose="02020603050405020304" pitchFamily="18" charset="0"/>
                <a:ea typeface="仿宋_GB2312" pitchFamily="49" charset="-122"/>
              </a:rPr>
              <a:t>NULL</a:t>
            </a:r>
            <a:r>
              <a:rPr lang="zh-CN" altLang="en-US" sz="1800" dirty="0">
                <a:latin typeface="Times New Roman" panose="02020603050405020304" pitchFamily="18" charset="0"/>
                <a:ea typeface="仿宋_GB2312" pitchFamily="49" charset="-122"/>
              </a:rPr>
              <a:t>，而是表头。</a:t>
            </a:r>
          </a:p>
        </p:txBody>
      </p:sp>
    </p:spTree>
    <p:extLst>
      <p:ext uri="{BB962C8B-B14F-4D97-AF65-F5344CB8AC3E}">
        <p14:creationId xmlns:p14="http://schemas.microsoft.com/office/powerpoint/2010/main" val="9030862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3"/>
          <p:cNvSpPr txBox="1">
            <a:spLocks noChangeArrowheads="1"/>
          </p:cNvSpPr>
          <p:nvPr/>
        </p:nvSpPr>
        <p:spPr bwMode="auto">
          <a:xfrm>
            <a:off x="9926301" y="6278959"/>
            <a:ext cx="228758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defTabSz="11287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defTabSz="1128713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defTabSz="1128713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defTabSz="112871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u="sng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搜索不成功</a:t>
            </a:r>
          </a:p>
        </p:txBody>
      </p:sp>
      <p:sp>
        <p:nvSpPr>
          <p:cNvPr id="95236" name="Text Box 72"/>
          <p:cNvSpPr txBox="1">
            <a:spLocks noChangeArrowheads="1"/>
          </p:cNvSpPr>
          <p:nvPr/>
        </p:nvSpPr>
        <p:spPr bwMode="auto">
          <a:xfrm>
            <a:off x="4294941" y="4201975"/>
            <a:ext cx="1222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Arial Narrow" panose="020B0606020202030204" pitchFamily="34" charset="0"/>
                <a:ea typeface="仿宋_GB2312" pitchFamily="49" charset="-122"/>
              </a:rPr>
              <a:t>搜索</a:t>
            </a:r>
            <a:r>
              <a:rPr lang="en-US" altLang="zh-CN" sz="2800" b="0" dirty="0">
                <a:latin typeface="Arial Narrow" panose="020B0606020202030204" pitchFamily="34" charset="0"/>
                <a:ea typeface="仿宋_GB2312" pitchFamily="49" charset="-122"/>
              </a:rPr>
              <a:t>25</a:t>
            </a:r>
            <a:endParaRPr lang="en-US" altLang="zh-CN" sz="28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95237" name="Group 91"/>
          <p:cNvGrpSpPr>
            <a:grpSpLocks/>
          </p:cNvGrpSpPr>
          <p:nvPr/>
        </p:nvGrpSpPr>
        <p:grpSpPr bwMode="auto">
          <a:xfrm>
            <a:off x="4270672" y="2646760"/>
            <a:ext cx="7874000" cy="1687513"/>
            <a:chOff x="302" y="864"/>
            <a:chExt cx="4960" cy="1063"/>
          </a:xfrm>
        </p:grpSpPr>
        <p:sp>
          <p:nvSpPr>
            <p:cNvPr id="95290" name="Text Box 2"/>
            <p:cNvSpPr txBox="1">
              <a:spLocks noChangeArrowheads="1"/>
            </p:cNvSpPr>
            <p:nvPr/>
          </p:nvSpPr>
          <p:spPr bwMode="auto">
            <a:xfrm>
              <a:off x="4080" y="1545"/>
              <a:ext cx="1182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2947" tIns="56473" rIns="112947" bIns="56473">
              <a:spAutoFit/>
            </a:bodyPr>
            <a:lstStyle>
              <a:lvl1pPr defTabSz="1128713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defTabSz="1128713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defTabSz="1128713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defTabSz="1128713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defTabSz="11287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u="sng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搜索成功</a:t>
              </a:r>
              <a:endParaRPr lang="zh-CN" altLang="en-US" b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95291" name="Text Box 65"/>
            <p:cNvSpPr txBox="1">
              <a:spLocks noChangeArrowheads="1"/>
            </p:cNvSpPr>
            <p:nvPr/>
          </p:nvSpPr>
          <p:spPr bwMode="auto">
            <a:xfrm>
              <a:off x="318" y="1420"/>
              <a:ext cx="7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Arial Narrow" panose="020B0606020202030204" pitchFamily="34" charset="0"/>
                  <a:ea typeface="仿宋_GB2312" pitchFamily="49" charset="-122"/>
                </a:rPr>
                <a:t>搜索</a:t>
              </a:r>
              <a:r>
                <a:rPr lang="en-US" altLang="zh-CN" sz="2800" b="0" dirty="0">
                  <a:latin typeface="Arial Narrow" panose="020B0606020202030204" pitchFamily="34" charset="0"/>
                  <a:ea typeface="仿宋_GB2312" pitchFamily="49" charset="-122"/>
                </a:rPr>
                <a:t>15</a:t>
              </a:r>
              <a:endParaRPr lang="en-US" altLang="zh-CN" sz="2800" b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95292" name="Group 90"/>
            <p:cNvGrpSpPr>
              <a:grpSpLocks/>
            </p:cNvGrpSpPr>
            <p:nvPr/>
          </p:nvGrpSpPr>
          <p:grpSpPr bwMode="auto">
            <a:xfrm>
              <a:off x="302" y="864"/>
              <a:ext cx="4594" cy="1056"/>
              <a:chOff x="302" y="864"/>
              <a:chExt cx="4594" cy="1056"/>
            </a:xfrm>
          </p:grpSpPr>
          <p:sp>
            <p:nvSpPr>
              <p:cNvPr id="95293" name="Rectangle 5" descr="白色大理石"/>
              <p:cNvSpPr>
                <a:spLocks noChangeArrowheads="1"/>
              </p:cNvSpPr>
              <p:nvPr/>
            </p:nvSpPr>
            <p:spPr bwMode="auto">
              <a:xfrm>
                <a:off x="1056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000">
                  <a:ea typeface="黑体" panose="02010609060101010101" pitchFamily="49" charset="-122"/>
                </a:endParaRPr>
              </a:p>
            </p:txBody>
          </p:sp>
          <p:sp>
            <p:nvSpPr>
              <p:cNvPr id="95294" name="Line 6"/>
              <p:cNvSpPr>
                <a:spLocks noChangeShapeType="1"/>
              </p:cNvSpPr>
              <p:nvPr/>
            </p:nvSpPr>
            <p:spPr bwMode="auto">
              <a:xfrm>
                <a:off x="1344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295" name="Line 7"/>
              <p:cNvSpPr>
                <a:spLocks noChangeShapeType="1"/>
              </p:cNvSpPr>
              <p:nvPr/>
            </p:nvSpPr>
            <p:spPr bwMode="auto">
              <a:xfrm flipV="1">
                <a:off x="1344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296" name="Rectangle 8" descr="白色大理石"/>
              <p:cNvSpPr>
                <a:spLocks noChangeArrowheads="1"/>
              </p:cNvSpPr>
              <p:nvPr/>
            </p:nvSpPr>
            <p:spPr bwMode="auto">
              <a:xfrm>
                <a:off x="1824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000">
                  <a:ea typeface="黑体" panose="02010609060101010101" pitchFamily="49" charset="-122"/>
                </a:endParaRPr>
              </a:p>
            </p:txBody>
          </p:sp>
          <p:sp>
            <p:nvSpPr>
              <p:cNvPr id="95297" name="Line 9"/>
              <p:cNvSpPr>
                <a:spLocks noChangeShapeType="1"/>
              </p:cNvSpPr>
              <p:nvPr/>
            </p:nvSpPr>
            <p:spPr bwMode="auto">
              <a:xfrm>
                <a:off x="2112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298" name="Line 10"/>
              <p:cNvSpPr>
                <a:spLocks noChangeShapeType="1"/>
              </p:cNvSpPr>
              <p:nvPr/>
            </p:nvSpPr>
            <p:spPr bwMode="auto">
              <a:xfrm flipV="1">
                <a:off x="2112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299" name="Rectangle 11" descr="白色大理石"/>
              <p:cNvSpPr>
                <a:spLocks noChangeArrowheads="1"/>
              </p:cNvSpPr>
              <p:nvPr/>
            </p:nvSpPr>
            <p:spPr bwMode="auto">
              <a:xfrm>
                <a:off x="2592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000">
                  <a:ea typeface="黑体" panose="02010609060101010101" pitchFamily="49" charset="-122"/>
                </a:endParaRPr>
              </a:p>
            </p:txBody>
          </p:sp>
          <p:sp>
            <p:nvSpPr>
              <p:cNvPr id="95300" name="Line 12"/>
              <p:cNvSpPr>
                <a:spLocks noChangeShapeType="1"/>
              </p:cNvSpPr>
              <p:nvPr/>
            </p:nvSpPr>
            <p:spPr bwMode="auto">
              <a:xfrm>
                <a:off x="2880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01" name="Line 13"/>
              <p:cNvSpPr>
                <a:spLocks noChangeShapeType="1"/>
              </p:cNvSpPr>
              <p:nvPr/>
            </p:nvSpPr>
            <p:spPr bwMode="auto">
              <a:xfrm flipV="1">
                <a:off x="2880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02" name="Rectangle 14" descr="白色大理石"/>
              <p:cNvSpPr>
                <a:spLocks noChangeArrowheads="1"/>
              </p:cNvSpPr>
              <p:nvPr/>
            </p:nvSpPr>
            <p:spPr bwMode="auto">
              <a:xfrm>
                <a:off x="3360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000">
                  <a:ea typeface="黑体" panose="02010609060101010101" pitchFamily="49" charset="-122"/>
                </a:endParaRPr>
              </a:p>
            </p:txBody>
          </p:sp>
          <p:sp>
            <p:nvSpPr>
              <p:cNvPr id="95303" name="Line 15"/>
              <p:cNvSpPr>
                <a:spLocks noChangeShapeType="1"/>
              </p:cNvSpPr>
              <p:nvPr/>
            </p:nvSpPr>
            <p:spPr bwMode="auto">
              <a:xfrm>
                <a:off x="3648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04" name="Line 16"/>
              <p:cNvSpPr>
                <a:spLocks noChangeShapeType="1"/>
              </p:cNvSpPr>
              <p:nvPr/>
            </p:nvSpPr>
            <p:spPr bwMode="auto">
              <a:xfrm flipV="1">
                <a:off x="3648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05" name="Rectangle 17" descr="白色大理石"/>
              <p:cNvSpPr>
                <a:spLocks noChangeArrowheads="1"/>
              </p:cNvSpPr>
              <p:nvPr/>
            </p:nvSpPr>
            <p:spPr bwMode="auto">
              <a:xfrm>
                <a:off x="4128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000">
                  <a:ea typeface="黑体" panose="02010609060101010101" pitchFamily="49" charset="-122"/>
                </a:endParaRPr>
              </a:p>
            </p:txBody>
          </p:sp>
          <p:sp>
            <p:nvSpPr>
              <p:cNvPr id="95306" name="Line 18"/>
              <p:cNvSpPr>
                <a:spLocks noChangeShapeType="1"/>
              </p:cNvSpPr>
              <p:nvPr/>
            </p:nvSpPr>
            <p:spPr bwMode="auto">
              <a:xfrm>
                <a:off x="4416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07" name="Line 19"/>
              <p:cNvSpPr>
                <a:spLocks noChangeShapeType="1"/>
              </p:cNvSpPr>
              <p:nvPr/>
            </p:nvSpPr>
            <p:spPr bwMode="auto">
              <a:xfrm flipV="1">
                <a:off x="4416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08" name="Line 20"/>
              <p:cNvSpPr>
                <a:spLocks noChangeShapeType="1"/>
              </p:cNvSpPr>
              <p:nvPr/>
            </p:nvSpPr>
            <p:spPr bwMode="auto">
              <a:xfrm>
                <a:off x="1632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09" name="Line 21"/>
              <p:cNvSpPr>
                <a:spLocks noChangeShapeType="1"/>
              </p:cNvSpPr>
              <p:nvPr/>
            </p:nvSpPr>
            <p:spPr bwMode="auto">
              <a:xfrm>
                <a:off x="2400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10" name="Line 22"/>
              <p:cNvSpPr>
                <a:spLocks noChangeShapeType="1"/>
              </p:cNvSpPr>
              <p:nvPr/>
            </p:nvSpPr>
            <p:spPr bwMode="auto">
              <a:xfrm>
                <a:off x="3168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11" name="Line 23"/>
              <p:cNvSpPr>
                <a:spLocks noChangeShapeType="1"/>
              </p:cNvSpPr>
              <p:nvPr/>
            </p:nvSpPr>
            <p:spPr bwMode="auto">
              <a:xfrm>
                <a:off x="3936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12" name="Line 24"/>
              <p:cNvSpPr>
                <a:spLocks noChangeShapeType="1"/>
              </p:cNvSpPr>
              <p:nvPr/>
            </p:nvSpPr>
            <p:spPr bwMode="auto">
              <a:xfrm>
                <a:off x="912" y="1161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13" name="Line 25"/>
              <p:cNvSpPr>
                <a:spLocks noChangeShapeType="1"/>
              </p:cNvSpPr>
              <p:nvPr/>
            </p:nvSpPr>
            <p:spPr bwMode="auto">
              <a:xfrm flipV="1">
                <a:off x="768" y="1257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14" name="Line 26"/>
              <p:cNvSpPr>
                <a:spLocks noChangeShapeType="1"/>
              </p:cNvSpPr>
              <p:nvPr/>
            </p:nvSpPr>
            <p:spPr bwMode="auto">
              <a:xfrm flipH="1">
                <a:off x="912" y="864"/>
                <a:ext cx="398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15" name="Line 27"/>
              <p:cNvSpPr>
                <a:spLocks noChangeShapeType="1"/>
              </p:cNvSpPr>
              <p:nvPr/>
            </p:nvSpPr>
            <p:spPr bwMode="auto">
              <a:xfrm>
                <a:off x="912" y="8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16" name="Line 28"/>
              <p:cNvSpPr>
                <a:spLocks noChangeShapeType="1"/>
              </p:cNvSpPr>
              <p:nvPr/>
            </p:nvSpPr>
            <p:spPr bwMode="auto">
              <a:xfrm>
                <a:off x="4896" y="8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17" name="Line 29"/>
              <p:cNvSpPr>
                <a:spLocks noChangeShapeType="1"/>
              </p:cNvSpPr>
              <p:nvPr/>
            </p:nvSpPr>
            <p:spPr bwMode="auto">
              <a:xfrm>
                <a:off x="4704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18" name="Text Box 30"/>
              <p:cNvSpPr txBox="1">
                <a:spLocks noChangeArrowheads="1"/>
              </p:cNvSpPr>
              <p:nvPr/>
            </p:nvSpPr>
            <p:spPr bwMode="auto">
              <a:xfrm>
                <a:off x="302" y="1065"/>
                <a:ext cx="51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first</a:t>
                </a:r>
                <a:endParaRPr lang="en-US" altLang="zh-CN" sz="2400" b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5319" name="Text Box 57"/>
              <p:cNvSpPr txBox="1">
                <a:spLocks noChangeArrowheads="1"/>
              </p:cNvSpPr>
              <p:nvPr/>
            </p:nvSpPr>
            <p:spPr bwMode="auto">
              <a:xfrm>
                <a:off x="1824" y="1056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  <a:ea typeface="黑体" panose="02010609060101010101" pitchFamily="49" charset="-122"/>
                  </a:rPr>
                  <a:t>31</a:t>
                </a:r>
                <a:endParaRPr lang="en-US" altLang="zh-CN" sz="2800" b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5320" name="Text Box 59"/>
              <p:cNvSpPr txBox="1">
                <a:spLocks noChangeArrowheads="1"/>
              </p:cNvSpPr>
              <p:nvPr/>
            </p:nvSpPr>
            <p:spPr bwMode="auto">
              <a:xfrm>
                <a:off x="2592" y="1056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  <a:ea typeface="黑体" panose="02010609060101010101" pitchFamily="49" charset="-122"/>
                  </a:rPr>
                  <a:t>48</a:t>
                </a:r>
                <a:endParaRPr lang="en-US" altLang="zh-CN" sz="2800" b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5321" name="Text Box 61"/>
              <p:cNvSpPr txBox="1">
                <a:spLocks noChangeArrowheads="1"/>
              </p:cNvSpPr>
              <p:nvPr/>
            </p:nvSpPr>
            <p:spPr bwMode="auto">
              <a:xfrm>
                <a:off x="3360" y="1056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  <a:ea typeface="黑体" panose="02010609060101010101" pitchFamily="49" charset="-122"/>
                  </a:rPr>
                  <a:t>15</a:t>
                </a:r>
                <a:endParaRPr lang="en-US" altLang="zh-CN" sz="2800" b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5322" name="Text Box 63"/>
              <p:cNvSpPr txBox="1">
                <a:spLocks noChangeArrowheads="1"/>
              </p:cNvSpPr>
              <p:nvPr/>
            </p:nvSpPr>
            <p:spPr bwMode="auto">
              <a:xfrm>
                <a:off x="4128" y="1056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  <a:ea typeface="黑体" panose="02010609060101010101" pitchFamily="49" charset="-122"/>
                  </a:rPr>
                  <a:t>57</a:t>
                </a:r>
                <a:endParaRPr lang="en-US" altLang="zh-CN" sz="2800" b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5323" name="Line 66"/>
              <p:cNvSpPr>
                <a:spLocks noChangeShapeType="1"/>
              </p:cNvSpPr>
              <p:nvPr/>
            </p:nvSpPr>
            <p:spPr bwMode="auto">
              <a:xfrm flipV="1">
                <a:off x="1968" y="139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24" name="Line 67"/>
              <p:cNvSpPr>
                <a:spLocks noChangeShapeType="1"/>
              </p:cNvSpPr>
              <p:nvPr/>
            </p:nvSpPr>
            <p:spPr bwMode="auto">
              <a:xfrm flipV="1">
                <a:off x="2736" y="139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25" name="Line 68"/>
              <p:cNvSpPr>
                <a:spLocks noChangeShapeType="1"/>
              </p:cNvSpPr>
              <p:nvPr/>
            </p:nvSpPr>
            <p:spPr bwMode="auto">
              <a:xfrm flipV="1">
                <a:off x="3504" y="139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26" name="Text Box 69"/>
              <p:cNvSpPr txBox="1">
                <a:spLocks noChangeArrowheads="1"/>
              </p:cNvSpPr>
              <p:nvPr/>
            </p:nvSpPr>
            <p:spPr bwMode="auto">
              <a:xfrm>
                <a:off x="1999" y="1344"/>
                <a:ext cx="25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</a:t>
                </a:r>
                <a:endParaRPr lang="en-US" altLang="zh-CN" sz="2400" b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5327" name="Text Box 70"/>
              <p:cNvSpPr txBox="1">
                <a:spLocks noChangeArrowheads="1"/>
              </p:cNvSpPr>
              <p:nvPr/>
            </p:nvSpPr>
            <p:spPr bwMode="auto">
              <a:xfrm>
                <a:off x="2767" y="1344"/>
                <a:ext cx="25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</a:t>
                </a:r>
                <a:endParaRPr lang="en-US" altLang="zh-CN" sz="2400" b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5328" name="Text Box 71"/>
              <p:cNvSpPr txBox="1">
                <a:spLocks noChangeArrowheads="1"/>
              </p:cNvSpPr>
              <p:nvPr/>
            </p:nvSpPr>
            <p:spPr bwMode="auto">
              <a:xfrm>
                <a:off x="3513" y="1401"/>
                <a:ext cx="23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</a:t>
                </a:r>
                <a:endParaRPr lang="en-US" altLang="zh-CN" sz="2400" b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5329" name="Text Box 81"/>
              <p:cNvSpPr txBox="1">
                <a:spLocks noChangeArrowheads="1"/>
              </p:cNvSpPr>
              <p:nvPr/>
            </p:nvSpPr>
            <p:spPr bwMode="auto">
              <a:xfrm>
                <a:off x="1536" y="1593"/>
                <a:ext cx="83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current</a:t>
                </a:r>
                <a:endParaRPr lang="en-US" altLang="zh-CN" sz="2400" b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5330" name="Text Box 82"/>
              <p:cNvSpPr txBox="1">
                <a:spLocks noChangeArrowheads="1"/>
              </p:cNvSpPr>
              <p:nvPr/>
            </p:nvSpPr>
            <p:spPr bwMode="auto">
              <a:xfrm>
                <a:off x="2379" y="1584"/>
                <a:ext cx="83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current</a:t>
                </a:r>
                <a:endParaRPr lang="en-US" altLang="zh-CN" sz="2400" b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5331" name="Text Box 83"/>
              <p:cNvSpPr txBox="1">
                <a:spLocks noChangeArrowheads="1"/>
              </p:cNvSpPr>
              <p:nvPr/>
            </p:nvSpPr>
            <p:spPr bwMode="auto">
              <a:xfrm>
                <a:off x="3243" y="1584"/>
                <a:ext cx="83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current</a:t>
                </a:r>
                <a:endParaRPr lang="en-US" altLang="zh-CN" sz="2400" b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95238" name="Group 92"/>
          <p:cNvGrpSpPr>
            <a:grpSpLocks/>
          </p:cNvGrpSpPr>
          <p:nvPr/>
        </p:nvGrpSpPr>
        <p:grpSpPr bwMode="auto">
          <a:xfrm>
            <a:off x="4296073" y="4678759"/>
            <a:ext cx="7369175" cy="1752600"/>
            <a:chOff x="302" y="2304"/>
            <a:chExt cx="4642" cy="1104"/>
          </a:xfrm>
        </p:grpSpPr>
        <p:sp>
          <p:nvSpPr>
            <p:cNvPr id="95246" name="Rectangle 31" descr="白色大理石"/>
            <p:cNvSpPr>
              <a:spLocks noChangeArrowheads="1"/>
            </p:cNvSpPr>
            <p:nvPr/>
          </p:nvSpPr>
          <p:spPr bwMode="auto">
            <a:xfrm>
              <a:off x="1056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95247" name="Line 32"/>
            <p:cNvSpPr>
              <a:spLocks noChangeShapeType="1"/>
            </p:cNvSpPr>
            <p:nvPr/>
          </p:nvSpPr>
          <p:spPr bwMode="auto">
            <a:xfrm>
              <a:off x="1344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8" name="Line 33"/>
            <p:cNvSpPr>
              <a:spLocks noChangeShapeType="1"/>
            </p:cNvSpPr>
            <p:nvPr/>
          </p:nvSpPr>
          <p:spPr bwMode="auto">
            <a:xfrm flipV="1">
              <a:off x="1344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9" name="Rectangle 34" descr="白色大理石"/>
            <p:cNvSpPr>
              <a:spLocks noChangeArrowheads="1"/>
            </p:cNvSpPr>
            <p:nvPr/>
          </p:nvSpPr>
          <p:spPr bwMode="auto">
            <a:xfrm>
              <a:off x="1824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95250" name="Line 35"/>
            <p:cNvSpPr>
              <a:spLocks noChangeShapeType="1"/>
            </p:cNvSpPr>
            <p:nvPr/>
          </p:nvSpPr>
          <p:spPr bwMode="auto">
            <a:xfrm>
              <a:off x="2112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1" name="Line 36"/>
            <p:cNvSpPr>
              <a:spLocks noChangeShapeType="1"/>
            </p:cNvSpPr>
            <p:nvPr/>
          </p:nvSpPr>
          <p:spPr bwMode="auto">
            <a:xfrm flipV="1">
              <a:off x="2112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2" name="Rectangle 37" descr="白色大理石"/>
            <p:cNvSpPr>
              <a:spLocks noChangeArrowheads="1"/>
            </p:cNvSpPr>
            <p:nvPr/>
          </p:nvSpPr>
          <p:spPr bwMode="auto">
            <a:xfrm>
              <a:off x="2592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95253" name="Line 38"/>
            <p:cNvSpPr>
              <a:spLocks noChangeShapeType="1"/>
            </p:cNvSpPr>
            <p:nvPr/>
          </p:nvSpPr>
          <p:spPr bwMode="auto">
            <a:xfrm>
              <a:off x="2880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4" name="Line 39"/>
            <p:cNvSpPr>
              <a:spLocks noChangeShapeType="1"/>
            </p:cNvSpPr>
            <p:nvPr/>
          </p:nvSpPr>
          <p:spPr bwMode="auto">
            <a:xfrm flipV="1">
              <a:off x="2880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5" name="Rectangle 40" descr="白色大理石"/>
            <p:cNvSpPr>
              <a:spLocks noChangeArrowheads="1"/>
            </p:cNvSpPr>
            <p:nvPr/>
          </p:nvSpPr>
          <p:spPr bwMode="auto">
            <a:xfrm>
              <a:off x="3360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95256" name="Line 41"/>
            <p:cNvSpPr>
              <a:spLocks noChangeShapeType="1"/>
            </p:cNvSpPr>
            <p:nvPr/>
          </p:nvSpPr>
          <p:spPr bwMode="auto">
            <a:xfrm>
              <a:off x="3648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7" name="Line 42"/>
            <p:cNvSpPr>
              <a:spLocks noChangeShapeType="1"/>
            </p:cNvSpPr>
            <p:nvPr/>
          </p:nvSpPr>
          <p:spPr bwMode="auto">
            <a:xfrm flipV="1">
              <a:off x="3648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8" name="Rectangle 43" descr="白色大理石"/>
            <p:cNvSpPr>
              <a:spLocks noChangeArrowheads="1"/>
            </p:cNvSpPr>
            <p:nvPr/>
          </p:nvSpPr>
          <p:spPr bwMode="auto">
            <a:xfrm>
              <a:off x="4128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95259" name="Line 44"/>
            <p:cNvSpPr>
              <a:spLocks noChangeShapeType="1"/>
            </p:cNvSpPr>
            <p:nvPr/>
          </p:nvSpPr>
          <p:spPr bwMode="auto">
            <a:xfrm>
              <a:off x="4416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0" name="Line 45"/>
            <p:cNvSpPr>
              <a:spLocks noChangeShapeType="1"/>
            </p:cNvSpPr>
            <p:nvPr/>
          </p:nvSpPr>
          <p:spPr bwMode="auto">
            <a:xfrm flipV="1">
              <a:off x="4416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1" name="Line 46"/>
            <p:cNvSpPr>
              <a:spLocks noChangeShapeType="1"/>
            </p:cNvSpPr>
            <p:nvPr/>
          </p:nvSpPr>
          <p:spPr bwMode="auto">
            <a:xfrm>
              <a:off x="1632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2" name="Line 47"/>
            <p:cNvSpPr>
              <a:spLocks noChangeShapeType="1"/>
            </p:cNvSpPr>
            <p:nvPr/>
          </p:nvSpPr>
          <p:spPr bwMode="auto">
            <a:xfrm>
              <a:off x="2400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3" name="Line 48"/>
            <p:cNvSpPr>
              <a:spLocks noChangeShapeType="1"/>
            </p:cNvSpPr>
            <p:nvPr/>
          </p:nvSpPr>
          <p:spPr bwMode="auto">
            <a:xfrm>
              <a:off x="3168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4" name="Line 49"/>
            <p:cNvSpPr>
              <a:spLocks noChangeShapeType="1"/>
            </p:cNvSpPr>
            <p:nvPr/>
          </p:nvSpPr>
          <p:spPr bwMode="auto">
            <a:xfrm>
              <a:off x="3936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5" name="Line 50"/>
            <p:cNvSpPr>
              <a:spLocks noChangeShapeType="1"/>
            </p:cNvSpPr>
            <p:nvPr/>
          </p:nvSpPr>
          <p:spPr bwMode="auto">
            <a:xfrm>
              <a:off x="912" y="2601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6" name="Line 51"/>
            <p:cNvSpPr>
              <a:spLocks noChangeShapeType="1"/>
            </p:cNvSpPr>
            <p:nvPr/>
          </p:nvSpPr>
          <p:spPr bwMode="auto">
            <a:xfrm flipV="1">
              <a:off x="768" y="2697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7" name="Line 52"/>
            <p:cNvSpPr>
              <a:spLocks noChangeShapeType="1"/>
            </p:cNvSpPr>
            <p:nvPr/>
          </p:nvSpPr>
          <p:spPr bwMode="auto">
            <a:xfrm flipH="1">
              <a:off x="912" y="230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8" name="Line 53"/>
            <p:cNvSpPr>
              <a:spLocks noChangeShapeType="1"/>
            </p:cNvSpPr>
            <p:nvPr/>
          </p:nvSpPr>
          <p:spPr bwMode="auto">
            <a:xfrm>
              <a:off x="912" y="2304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9" name="Line 54"/>
            <p:cNvSpPr>
              <a:spLocks noChangeShapeType="1"/>
            </p:cNvSpPr>
            <p:nvPr/>
          </p:nvSpPr>
          <p:spPr bwMode="auto">
            <a:xfrm>
              <a:off x="4896" y="2304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70" name="Line 55"/>
            <p:cNvSpPr>
              <a:spLocks noChangeShapeType="1"/>
            </p:cNvSpPr>
            <p:nvPr/>
          </p:nvSpPr>
          <p:spPr bwMode="auto">
            <a:xfrm>
              <a:off x="4704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71" name="Text Box 56"/>
            <p:cNvSpPr txBox="1">
              <a:spLocks noChangeArrowheads="1"/>
            </p:cNvSpPr>
            <p:nvPr/>
          </p:nvSpPr>
          <p:spPr bwMode="auto">
            <a:xfrm>
              <a:off x="302" y="2505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5272" name="Text Box 58"/>
            <p:cNvSpPr txBox="1">
              <a:spLocks noChangeArrowheads="1"/>
            </p:cNvSpPr>
            <p:nvPr/>
          </p:nvSpPr>
          <p:spPr bwMode="auto">
            <a:xfrm>
              <a:off x="1824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31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5273" name="Text Box 60"/>
            <p:cNvSpPr txBox="1">
              <a:spLocks noChangeArrowheads="1"/>
            </p:cNvSpPr>
            <p:nvPr/>
          </p:nvSpPr>
          <p:spPr bwMode="auto">
            <a:xfrm>
              <a:off x="2592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48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5274" name="Text Box 62"/>
            <p:cNvSpPr txBox="1">
              <a:spLocks noChangeArrowheads="1"/>
            </p:cNvSpPr>
            <p:nvPr/>
          </p:nvSpPr>
          <p:spPr bwMode="auto">
            <a:xfrm>
              <a:off x="3360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15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5275" name="Text Box 64"/>
            <p:cNvSpPr txBox="1">
              <a:spLocks noChangeArrowheads="1"/>
            </p:cNvSpPr>
            <p:nvPr/>
          </p:nvSpPr>
          <p:spPr bwMode="auto">
            <a:xfrm>
              <a:off x="4128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57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5276" name="Line 73"/>
            <p:cNvSpPr>
              <a:spLocks noChangeShapeType="1"/>
            </p:cNvSpPr>
            <p:nvPr/>
          </p:nvSpPr>
          <p:spPr bwMode="auto">
            <a:xfrm flipV="1">
              <a:off x="1968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77" name="Text Box 74"/>
            <p:cNvSpPr txBox="1">
              <a:spLocks noChangeArrowheads="1"/>
            </p:cNvSpPr>
            <p:nvPr/>
          </p:nvSpPr>
          <p:spPr bwMode="auto">
            <a:xfrm>
              <a:off x="1999" y="2784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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5278" name="Line 75"/>
            <p:cNvSpPr>
              <a:spLocks noChangeShapeType="1"/>
            </p:cNvSpPr>
            <p:nvPr/>
          </p:nvSpPr>
          <p:spPr bwMode="auto">
            <a:xfrm flipV="1">
              <a:off x="2736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79" name="Text Box 76"/>
            <p:cNvSpPr txBox="1">
              <a:spLocks noChangeArrowheads="1"/>
            </p:cNvSpPr>
            <p:nvPr/>
          </p:nvSpPr>
          <p:spPr bwMode="auto">
            <a:xfrm>
              <a:off x="2767" y="2784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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5280" name="Line 77"/>
            <p:cNvSpPr>
              <a:spLocks noChangeShapeType="1"/>
            </p:cNvSpPr>
            <p:nvPr/>
          </p:nvSpPr>
          <p:spPr bwMode="auto">
            <a:xfrm flipV="1">
              <a:off x="3504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81" name="Text Box 78"/>
            <p:cNvSpPr txBox="1">
              <a:spLocks noChangeArrowheads="1"/>
            </p:cNvSpPr>
            <p:nvPr/>
          </p:nvSpPr>
          <p:spPr bwMode="auto">
            <a:xfrm>
              <a:off x="3535" y="2784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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5282" name="Line 79"/>
            <p:cNvSpPr>
              <a:spLocks noChangeShapeType="1"/>
            </p:cNvSpPr>
            <p:nvPr/>
          </p:nvSpPr>
          <p:spPr bwMode="auto">
            <a:xfrm flipV="1">
              <a:off x="4272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83" name="Text Box 80"/>
            <p:cNvSpPr txBox="1">
              <a:spLocks noChangeArrowheads="1"/>
            </p:cNvSpPr>
            <p:nvPr/>
          </p:nvSpPr>
          <p:spPr bwMode="auto">
            <a:xfrm>
              <a:off x="4303" y="2784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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5284" name="Text Box 84"/>
            <p:cNvSpPr txBox="1">
              <a:spLocks noChangeArrowheads="1"/>
            </p:cNvSpPr>
            <p:nvPr/>
          </p:nvSpPr>
          <p:spPr bwMode="auto">
            <a:xfrm>
              <a:off x="1536" y="3081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current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5285" name="Text Box 85"/>
            <p:cNvSpPr txBox="1">
              <a:spLocks noChangeArrowheads="1"/>
            </p:cNvSpPr>
            <p:nvPr/>
          </p:nvSpPr>
          <p:spPr bwMode="auto">
            <a:xfrm>
              <a:off x="2379" y="3072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current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5286" name="Text Box 86"/>
            <p:cNvSpPr txBox="1">
              <a:spLocks noChangeArrowheads="1"/>
            </p:cNvSpPr>
            <p:nvPr/>
          </p:nvSpPr>
          <p:spPr bwMode="auto">
            <a:xfrm>
              <a:off x="3243" y="3072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current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5287" name="Text Box 87"/>
            <p:cNvSpPr txBox="1">
              <a:spLocks noChangeArrowheads="1"/>
            </p:cNvSpPr>
            <p:nvPr/>
          </p:nvSpPr>
          <p:spPr bwMode="auto">
            <a:xfrm>
              <a:off x="4107" y="3072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current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5288" name="Line 88"/>
            <p:cNvSpPr>
              <a:spLocks noChangeShapeType="1"/>
            </p:cNvSpPr>
            <p:nvPr/>
          </p:nvSpPr>
          <p:spPr bwMode="auto">
            <a:xfrm flipV="1">
              <a:off x="1200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89" name="Text Box 89"/>
            <p:cNvSpPr txBox="1">
              <a:spLocks noChangeArrowheads="1"/>
            </p:cNvSpPr>
            <p:nvPr/>
          </p:nvSpPr>
          <p:spPr bwMode="auto">
            <a:xfrm>
              <a:off x="720" y="3081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99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current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98" name="Text Box 57"/>
          <p:cNvSpPr txBox="1">
            <a:spLocks noChangeArrowheads="1"/>
          </p:cNvSpPr>
          <p:nvPr/>
        </p:nvSpPr>
        <p:spPr bwMode="auto">
          <a:xfrm>
            <a:off x="5475585" y="2951559"/>
            <a:ext cx="449262" cy="5222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8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9" name="Text Box 57"/>
          <p:cNvSpPr txBox="1">
            <a:spLocks noChangeArrowheads="1"/>
          </p:cNvSpPr>
          <p:nvPr/>
        </p:nvSpPr>
        <p:spPr bwMode="auto">
          <a:xfrm>
            <a:off x="5505748" y="4994673"/>
            <a:ext cx="449263" cy="5222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8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循环链表的搜索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104" name="Text Box 3"/>
          <p:cNvSpPr txBox="1">
            <a:spLocks noChangeArrowheads="1"/>
          </p:cNvSpPr>
          <p:nvPr/>
        </p:nvSpPr>
        <p:spPr bwMode="auto">
          <a:xfrm>
            <a:off x="425772" y="801636"/>
            <a:ext cx="9918700" cy="2699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仿宋_GB2312" pitchFamily="49" charset="-122"/>
              </a:rPr>
              <a:t>template &lt;class </a:t>
            </a:r>
            <a:r>
              <a:rPr lang="en-US" altLang="zh-CN" sz="2000" b="0" dirty="0">
                <a:latin typeface="Times New Roman" panose="02020603050405020304" pitchFamily="18" charset="0"/>
                <a:ea typeface="仿宋_GB2312" pitchFamily="49" charset="-122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仿宋_GB2312" pitchFamily="49" charset="-122"/>
              </a:rPr>
              <a:t>&gt; </a:t>
            </a:r>
          </a:p>
          <a:p>
            <a:pPr>
              <a:lnSpc>
                <a:spcPct val="105000"/>
              </a:lnSpc>
              <a:defRPr/>
            </a:pPr>
            <a:r>
              <a:rPr lang="en-US" altLang="zh-CN" sz="2000" b="0" dirty="0" err="1">
                <a:latin typeface="Times New Roman" panose="02020603050405020304" pitchFamily="18" charset="0"/>
                <a:ea typeface="仿宋_GB2312" pitchFamily="49" charset="-122"/>
              </a:rPr>
              <a:t>CircListNode</a:t>
            </a:r>
            <a:r>
              <a:rPr lang="en-US" altLang="zh-CN" sz="2000" dirty="0">
                <a:latin typeface="Times New Roman" panose="02020603050405020304" pitchFamily="18" charset="0"/>
                <a:ea typeface="仿宋_GB2312" pitchFamily="49" charset="-122"/>
              </a:rPr>
              <a:t>&lt;</a:t>
            </a:r>
            <a:r>
              <a:rPr lang="en-US" altLang="zh-CN" sz="2000" b="0" dirty="0">
                <a:latin typeface="Times New Roman" panose="02020603050405020304" pitchFamily="18" charset="0"/>
                <a:ea typeface="仿宋_GB2312" pitchFamily="49" charset="-122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仿宋_GB2312" pitchFamily="49" charset="-122"/>
              </a:rPr>
              <a:t>&gt;</a:t>
            </a:r>
            <a:r>
              <a:rPr lang="en-US" altLang="zh-CN" sz="2000" b="0" dirty="0">
                <a:latin typeface="Times New Roman" panose="02020603050405020304" pitchFamily="18" charset="0"/>
                <a:ea typeface="仿宋_GB2312" pitchFamily="49" charset="-122"/>
              </a:rPr>
              <a:t> * </a:t>
            </a:r>
            <a:r>
              <a:rPr lang="en-US" altLang="zh-CN" sz="2000" b="0" dirty="0" err="1">
                <a:latin typeface="Times New Roman" panose="02020603050405020304" pitchFamily="18" charset="0"/>
                <a:ea typeface="仿宋_GB2312" pitchFamily="49" charset="-122"/>
              </a:rPr>
              <a:t>CircList</a:t>
            </a:r>
            <a:r>
              <a:rPr lang="en-US" altLang="zh-CN" sz="2000" dirty="0">
                <a:latin typeface="Times New Roman" panose="02020603050405020304" pitchFamily="18" charset="0"/>
                <a:ea typeface="仿宋_GB2312" pitchFamily="49" charset="-122"/>
              </a:rPr>
              <a:t>&lt;</a:t>
            </a:r>
            <a:r>
              <a:rPr lang="en-US" altLang="zh-CN" sz="2000" b="0" dirty="0">
                <a:latin typeface="Times New Roman" panose="02020603050405020304" pitchFamily="18" charset="0"/>
                <a:ea typeface="仿宋_GB2312" pitchFamily="49" charset="-122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仿宋_GB2312" pitchFamily="49" charset="-122"/>
              </a:rPr>
              <a:t>&gt;::</a:t>
            </a:r>
            <a:r>
              <a:rPr lang="en-US" altLang="zh-CN" sz="2000" b="0" dirty="0">
                <a:latin typeface="Times New Roman" panose="02020603050405020304" pitchFamily="18" charset="0"/>
                <a:ea typeface="仿宋_GB2312" pitchFamily="49" charset="-122"/>
              </a:rPr>
              <a:t>Search( T</a:t>
            </a:r>
            <a:r>
              <a:rPr lang="en-US" altLang="zh-CN" sz="2000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2000" b="0" dirty="0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en-US" altLang="zh-CN" sz="2000" b="0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2000" b="0" dirty="0">
                <a:latin typeface="Times New Roman" panose="02020603050405020304" pitchFamily="18" charset="0"/>
                <a:ea typeface="仿宋_GB2312" pitchFamily="49" charset="-122"/>
              </a:rPr>
              <a:t>) </a:t>
            </a:r>
            <a:r>
              <a:rPr lang="en-US" altLang="zh-CN" sz="2000" dirty="0" smtClean="0">
                <a:latin typeface="Times New Roman" panose="02020603050405020304" pitchFamily="18" charset="0"/>
                <a:ea typeface="仿宋_GB2312" pitchFamily="49" charset="-122"/>
              </a:rPr>
              <a:t>{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在链表中从头搜索其数据值为 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的结点</a:t>
            </a:r>
          </a:p>
          <a:p>
            <a:pPr marL="342900" indent="-342900">
              <a:lnSpc>
                <a:spcPct val="105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2000" b="0" dirty="0" smtClean="0">
                <a:latin typeface="Times New Roman" panose="02020603050405020304" pitchFamily="18" charset="0"/>
                <a:ea typeface="仿宋_GB2312" pitchFamily="49" charset="-122"/>
              </a:rPr>
              <a:t>     current </a:t>
            </a:r>
            <a:r>
              <a:rPr lang="en-US" altLang="zh-CN" sz="2000" b="0" dirty="0">
                <a:latin typeface="Times New Roman" panose="02020603050405020304" pitchFamily="18" charset="0"/>
                <a:ea typeface="仿宋_GB2312" pitchFamily="49" charset="-122"/>
              </a:rPr>
              <a:t>= </a:t>
            </a:r>
            <a:r>
              <a:rPr lang="en-US" altLang="zh-CN" sz="2000" b="0" dirty="0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first</a:t>
            </a:r>
            <a:r>
              <a:rPr lang="en-US" altLang="zh-CN" sz="2000" b="0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000" b="0" dirty="0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link</a:t>
            </a:r>
            <a:r>
              <a:rPr lang="en-US" altLang="zh-CN" sz="2000" dirty="0"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endParaRPr lang="en-US" altLang="zh-CN" sz="2000" b="0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105000"/>
              </a:lnSpc>
              <a:defRPr/>
            </a:pPr>
            <a:r>
              <a:rPr lang="en-US" altLang="zh-CN" sz="2000" b="0" dirty="0">
                <a:latin typeface="Times New Roman" panose="02020603050405020304" pitchFamily="18" charset="0"/>
                <a:ea typeface="仿宋_GB2312" pitchFamily="49" charset="-122"/>
              </a:rPr>
              <a:t>     </a:t>
            </a:r>
            <a:r>
              <a:rPr lang="en-US" altLang="zh-CN" sz="2000" dirty="0">
                <a:latin typeface="Times New Roman" panose="02020603050405020304" pitchFamily="18" charset="0"/>
                <a:ea typeface="仿宋_GB2312" pitchFamily="49" charset="-122"/>
              </a:rPr>
              <a:t>while </a:t>
            </a:r>
            <a:r>
              <a:rPr lang="en-US" altLang="zh-CN" sz="2000" b="0" dirty="0">
                <a:latin typeface="Times New Roman" panose="02020603050405020304" pitchFamily="18" charset="0"/>
                <a:ea typeface="仿宋_GB2312" pitchFamily="49" charset="-122"/>
              </a:rPr>
              <a:t>( </a:t>
            </a:r>
            <a:r>
              <a:rPr lang="en-US" altLang="zh-CN" sz="2000" b="0" dirty="0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current != first</a:t>
            </a:r>
            <a:r>
              <a:rPr lang="en-US" altLang="zh-CN" sz="2000" b="0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仿宋_GB2312" pitchFamily="49" charset="-122"/>
              </a:rPr>
              <a:t>&amp;&amp;</a:t>
            </a:r>
            <a:r>
              <a:rPr lang="en-US" altLang="zh-CN" sz="2000" b="0" dirty="0">
                <a:latin typeface="Times New Roman" panose="02020603050405020304" pitchFamily="18" charset="0"/>
                <a:ea typeface="仿宋_GB2312" pitchFamily="49" charset="-122"/>
              </a:rPr>
              <a:t> current</a:t>
            </a:r>
            <a:r>
              <a:rPr lang="en-US" altLang="zh-CN" sz="2000" b="0" dirty="0">
                <a:latin typeface="仿宋_GB2312" pitchFamily="49" charset="-122"/>
                <a:ea typeface="仿宋_GB2312" pitchFamily="49" charset="-122"/>
              </a:rPr>
              <a:t>-&gt;</a:t>
            </a:r>
            <a:r>
              <a:rPr lang="en-US" altLang="zh-CN" sz="2000" b="0" dirty="0">
                <a:latin typeface="Times New Roman" panose="02020603050405020304" pitchFamily="18" charset="0"/>
              </a:rPr>
              <a:t>data !</a:t>
            </a:r>
            <a:r>
              <a:rPr lang="en-US" altLang="zh-CN" sz="2000" b="0" i="1" dirty="0">
                <a:latin typeface="Times New Roman" panose="02020603050405020304" pitchFamily="18" charset="0"/>
              </a:rPr>
              <a:t>=</a:t>
            </a:r>
            <a:r>
              <a:rPr lang="en-US" altLang="zh-CN" sz="2000" b="0" dirty="0">
                <a:latin typeface="Times New Roman" panose="02020603050405020304" pitchFamily="18" charset="0"/>
              </a:rPr>
              <a:t> x ) </a:t>
            </a:r>
            <a:r>
              <a:rPr lang="en-US" altLang="zh-CN" sz="2000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</a:p>
          <a:p>
            <a:pPr>
              <a:lnSpc>
                <a:spcPct val="105000"/>
              </a:lnSpc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仿宋_GB2312" pitchFamily="49" charset="-122"/>
              </a:rPr>
              <a:t>         </a:t>
            </a:r>
            <a:r>
              <a:rPr lang="en-US" altLang="zh-CN" sz="2000" b="0" dirty="0">
                <a:latin typeface="Times New Roman" panose="02020603050405020304" pitchFamily="18" charset="0"/>
                <a:ea typeface="仿宋_GB2312" pitchFamily="49" charset="-122"/>
              </a:rPr>
              <a:t>current = current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000" b="0" dirty="0">
                <a:latin typeface="Times New Roman" panose="02020603050405020304" pitchFamily="18" charset="0"/>
                <a:ea typeface="仿宋_GB2312" pitchFamily="49" charset="-122"/>
              </a:rPr>
              <a:t>link</a:t>
            </a:r>
            <a:r>
              <a:rPr lang="en-US" altLang="zh-CN" sz="2000" dirty="0"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endParaRPr lang="en-US" altLang="zh-CN" sz="2000" b="0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105000"/>
              </a:lnSpc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仿宋_GB2312" pitchFamily="49" charset="-122"/>
              </a:rPr>
              <a:t>     if (current==first) </a:t>
            </a:r>
            <a:r>
              <a:rPr lang="en-US" altLang="zh-CN" sz="2000" b="0" dirty="0">
                <a:latin typeface="Times New Roman" panose="02020603050405020304" pitchFamily="18" charset="0"/>
                <a:ea typeface="仿宋_GB2312" pitchFamily="49" charset="-122"/>
              </a:rPr>
              <a:t>return NULL;</a:t>
            </a:r>
          </a:p>
          <a:p>
            <a:pPr>
              <a:lnSpc>
                <a:spcPct val="105000"/>
              </a:lnSpc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仿宋_GB2312" pitchFamily="49" charset="-122"/>
              </a:rPr>
              <a:t>     </a:t>
            </a:r>
            <a:r>
              <a:rPr lang="en-US" altLang="zh-CN" sz="2000" b="0" dirty="0">
                <a:latin typeface="Times New Roman" panose="02020603050405020304" pitchFamily="18" charset="0"/>
                <a:ea typeface="仿宋_GB2312" pitchFamily="49" charset="-122"/>
              </a:rPr>
              <a:t>else return current</a:t>
            </a:r>
            <a:r>
              <a:rPr lang="en-US" altLang="zh-CN" sz="2000" dirty="0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>
              <a:lnSpc>
                <a:spcPct val="105000"/>
              </a:lnSpc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仿宋_GB2312" pitchFamily="49" charset="-122"/>
              </a:rPr>
              <a:t>}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263352" y="3529410"/>
            <a:ext cx="3744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015880" y="2420888"/>
            <a:ext cx="6964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4007768" y="2420888"/>
            <a:ext cx="1002679" cy="1108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3" name="Group 35"/>
          <p:cNvGrpSpPr>
            <a:grpSpLocks/>
          </p:cNvGrpSpPr>
          <p:nvPr/>
        </p:nvGrpSpPr>
        <p:grpSpPr bwMode="auto">
          <a:xfrm>
            <a:off x="2855640" y="1268760"/>
            <a:ext cx="6324600" cy="1438275"/>
            <a:chOff x="912" y="904"/>
            <a:chExt cx="3984" cy="906"/>
          </a:xfrm>
        </p:grpSpPr>
        <p:sp>
          <p:nvSpPr>
            <p:cNvPr id="97290" name="Rectangle 3" descr="白色大理石"/>
            <p:cNvSpPr>
              <a:spLocks noChangeArrowheads="1"/>
            </p:cNvSpPr>
            <p:nvPr/>
          </p:nvSpPr>
          <p:spPr bwMode="auto">
            <a:xfrm>
              <a:off x="1056" y="10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97291" name="Line 4"/>
            <p:cNvSpPr>
              <a:spLocks noChangeShapeType="1"/>
            </p:cNvSpPr>
            <p:nvPr/>
          </p:nvSpPr>
          <p:spPr bwMode="auto">
            <a:xfrm>
              <a:off x="1344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92" name="Line 5"/>
            <p:cNvSpPr>
              <a:spLocks noChangeShapeType="1"/>
            </p:cNvSpPr>
            <p:nvPr/>
          </p:nvSpPr>
          <p:spPr bwMode="auto">
            <a:xfrm flipV="1">
              <a:off x="1344" y="10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93" name="Rectangle 6" descr="白色大理石"/>
            <p:cNvSpPr>
              <a:spLocks noChangeArrowheads="1"/>
            </p:cNvSpPr>
            <p:nvPr/>
          </p:nvSpPr>
          <p:spPr bwMode="auto">
            <a:xfrm>
              <a:off x="1824" y="10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97294" name="Line 7"/>
            <p:cNvSpPr>
              <a:spLocks noChangeShapeType="1"/>
            </p:cNvSpPr>
            <p:nvPr/>
          </p:nvSpPr>
          <p:spPr bwMode="auto">
            <a:xfrm>
              <a:off x="2112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95" name="Line 8"/>
            <p:cNvSpPr>
              <a:spLocks noChangeShapeType="1"/>
            </p:cNvSpPr>
            <p:nvPr/>
          </p:nvSpPr>
          <p:spPr bwMode="auto">
            <a:xfrm flipV="1">
              <a:off x="2112" y="10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96" name="Rectangle 9" descr="白色大理石"/>
            <p:cNvSpPr>
              <a:spLocks noChangeArrowheads="1"/>
            </p:cNvSpPr>
            <p:nvPr/>
          </p:nvSpPr>
          <p:spPr bwMode="auto">
            <a:xfrm>
              <a:off x="2592" y="10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97297" name="Line 10"/>
            <p:cNvSpPr>
              <a:spLocks noChangeShapeType="1"/>
            </p:cNvSpPr>
            <p:nvPr/>
          </p:nvSpPr>
          <p:spPr bwMode="auto">
            <a:xfrm>
              <a:off x="2880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98" name="Line 11"/>
            <p:cNvSpPr>
              <a:spLocks noChangeShapeType="1"/>
            </p:cNvSpPr>
            <p:nvPr/>
          </p:nvSpPr>
          <p:spPr bwMode="auto">
            <a:xfrm flipV="1">
              <a:off x="2880" y="10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99" name="Rectangle 12" descr="白色大理石"/>
            <p:cNvSpPr>
              <a:spLocks noChangeArrowheads="1"/>
            </p:cNvSpPr>
            <p:nvPr/>
          </p:nvSpPr>
          <p:spPr bwMode="auto">
            <a:xfrm>
              <a:off x="3360" y="10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97300" name="Line 13"/>
            <p:cNvSpPr>
              <a:spLocks noChangeShapeType="1"/>
            </p:cNvSpPr>
            <p:nvPr/>
          </p:nvSpPr>
          <p:spPr bwMode="auto">
            <a:xfrm>
              <a:off x="3648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01" name="Line 14"/>
            <p:cNvSpPr>
              <a:spLocks noChangeShapeType="1"/>
            </p:cNvSpPr>
            <p:nvPr/>
          </p:nvSpPr>
          <p:spPr bwMode="auto">
            <a:xfrm flipV="1">
              <a:off x="3648" y="10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02" name="Rectangle 15" descr="白色大理石"/>
            <p:cNvSpPr>
              <a:spLocks noChangeArrowheads="1"/>
            </p:cNvSpPr>
            <p:nvPr/>
          </p:nvSpPr>
          <p:spPr bwMode="auto">
            <a:xfrm>
              <a:off x="4128" y="10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97303" name="Line 16"/>
            <p:cNvSpPr>
              <a:spLocks noChangeShapeType="1"/>
            </p:cNvSpPr>
            <p:nvPr/>
          </p:nvSpPr>
          <p:spPr bwMode="auto">
            <a:xfrm>
              <a:off x="4416" y="10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04" name="Line 17"/>
            <p:cNvSpPr>
              <a:spLocks noChangeShapeType="1"/>
            </p:cNvSpPr>
            <p:nvPr/>
          </p:nvSpPr>
          <p:spPr bwMode="auto">
            <a:xfrm flipV="1">
              <a:off x="4416" y="10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05" name="Line 18"/>
            <p:cNvSpPr>
              <a:spLocks noChangeShapeType="1"/>
            </p:cNvSpPr>
            <p:nvPr/>
          </p:nvSpPr>
          <p:spPr bwMode="auto">
            <a:xfrm>
              <a:off x="1632" y="12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06" name="Line 19"/>
            <p:cNvSpPr>
              <a:spLocks noChangeShapeType="1"/>
            </p:cNvSpPr>
            <p:nvPr/>
          </p:nvSpPr>
          <p:spPr bwMode="auto">
            <a:xfrm>
              <a:off x="2400" y="12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07" name="Line 20"/>
            <p:cNvSpPr>
              <a:spLocks noChangeShapeType="1"/>
            </p:cNvSpPr>
            <p:nvPr/>
          </p:nvSpPr>
          <p:spPr bwMode="auto">
            <a:xfrm>
              <a:off x="3168" y="12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08" name="Line 21"/>
            <p:cNvSpPr>
              <a:spLocks noChangeShapeType="1"/>
            </p:cNvSpPr>
            <p:nvPr/>
          </p:nvSpPr>
          <p:spPr bwMode="auto">
            <a:xfrm>
              <a:off x="3936" y="12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09" name="Line 22"/>
            <p:cNvSpPr>
              <a:spLocks noChangeShapeType="1"/>
            </p:cNvSpPr>
            <p:nvPr/>
          </p:nvSpPr>
          <p:spPr bwMode="auto">
            <a:xfrm>
              <a:off x="912" y="1201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0" name="Line 23"/>
            <p:cNvSpPr>
              <a:spLocks noChangeShapeType="1"/>
            </p:cNvSpPr>
            <p:nvPr/>
          </p:nvSpPr>
          <p:spPr bwMode="auto">
            <a:xfrm flipH="1">
              <a:off x="912" y="90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1" name="Line 24"/>
            <p:cNvSpPr>
              <a:spLocks noChangeShapeType="1"/>
            </p:cNvSpPr>
            <p:nvPr/>
          </p:nvSpPr>
          <p:spPr bwMode="auto">
            <a:xfrm>
              <a:off x="912" y="904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2" name="Line 25"/>
            <p:cNvSpPr>
              <a:spLocks noChangeShapeType="1"/>
            </p:cNvSpPr>
            <p:nvPr/>
          </p:nvSpPr>
          <p:spPr bwMode="auto">
            <a:xfrm>
              <a:off x="4896" y="904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3" name="Line 26"/>
            <p:cNvSpPr>
              <a:spLocks noChangeShapeType="1"/>
            </p:cNvSpPr>
            <p:nvPr/>
          </p:nvSpPr>
          <p:spPr bwMode="auto">
            <a:xfrm>
              <a:off x="4704" y="12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4" name="Text Box 27"/>
            <p:cNvSpPr txBox="1">
              <a:spLocks noChangeArrowheads="1"/>
            </p:cNvSpPr>
            <p:nvPr/>
          </p:nvSpPr>
          <p:spPr bwMode="auto">
            <a:xfrm>
              <a:off x="4405" y="1480"/>
              <a:ext cx="4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last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7315" name="Text Box 28"/>
            <p:cNvSpPr txBox="1">
              <a:spLocks noChangeArrowheads="1"/>
            </p:cNvSpPr>
            <p:nvPr/>
          </p:nvSpPr>
          <p:spPr bwMode="auto">
            <a:xfrm>
              <a:off x="1824" y="109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31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7316" name="Text Box 29"/>
            <p:cNvSpPr txBox="1">
              <a:spLocks noChangeArrowheads="1"/>
            </p:cNvSpPr>
            <p:nvPr/>
          </p:nvSpPr>
          <p:spPr bwMode="auto">
            <a:xfrm>
              <a:off x="2592" y="109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48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7317" name="Text Box 30"/>
            <p:cNvSpPr txBox="1">
              <a:spLocks noChangeArrowheads="1"/>
            </p:cNvSpPr>
            <p:nvPr/>
          </p:nvSpPr>
          <p:spPr bwMode="auto">
            <a:xfrm>
              <a:off x="3360" y="109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15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7318" name="Text Box 31"/>
            <p:cNvSpPr txBox="1">
              <a:spLocks noChangeArrowheads="1"/>
            </p:cNvSpPr>
            <p:nvPr/>
          </p:nvSpPr>
          <p:spPr bwMode="auto">
            <a:xfrm>
              <a:off x="4128" y="109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57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7319" name="Line 32"/>
            <p:cNvSpPr>
              <a:spLocks noChangeShapeType="1"/>
            </p:cNvSpPr>
            <p:nvPr/>
          </p:nvSpPr>
          <p:spPr bwMode="auto">
            <a:xfrm flipV="1">
              <a:off x="4328" y="1432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20" name="Text Box 33"/>
            <p:cNvSpPr txBox="1">
              <a:spLocks noChangeArrowheads="1"/>
            </p:cNvSpPr>
            <p:nvPr/>
          </p:nvSpPr>
          <p:spPr bwMode="auto">
            <a:xfrm>
              <a:off x="1024" y="109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22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97284" name="Text Box 34"/>
          <p:cNvSpPr txBox="1">
            <a:spLocks noChangeArrowheads="1"/>
          </p:cNvSpPr>
          <p:nvPr/>
        </p:nvSpPr>
        <p:spPr bwMode="auto">
          <a:xfrm>
            <a:off x="1559496" y="2869076"/>
            <a:ext cx="10001596" cy="293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800100" indent="-3429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257300" indent="-3429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714500" indent="-3429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171700" indent="-3429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1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</a:rPr>
              <a:t>如果插入与删除仅在链表的两端发生，可采用带表尾指针的循环链表结构。</a:t>
            </a:r>
          </a:p>
          <a:p>
            <a:pPr lvl="1">
              <a:lnSpc>
                <a:spcPct val="110000"/>
              </a:lnSpc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</a:rPr>
              <a:t>在表尾插入，时间复杂性 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</a:rPr>
              <a:t>O(1)</a:t>
            </a:r>
          </a:p>
          <a:p>
            <a:pPr lvl="1">
              <a:lnSpc>
                <a:spcPct val="110000"/>
              </a:lnSpc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</a:rPr>
              <a:t>在表尾删除，时间复杂性 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</a:rPr>
              <a:t>O(n)</a:t>
            </a:r>
          </a:p>
          <a:p>
            <a:pPr lvl="1">
              <a:lnSpc>
                <a:spcPct val="110000"/>
              </a:lnSpc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</a:rPr>
              <a:t>在表头插入，相当于在表尾插入</a:t>
            </a:r>
          </a:p>
          <a:p>
            <a:pPr lvl="1">
              <a:lnSpc>
                <a:spcPct val="110000"/>
              </a:lnSpc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</a:rPr>
              <a:t>在表头删除，时间复杂性 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</a:rPr>
              <a:t>O(1)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带尾指针的循环</a:t>
            </a:r>
            <a:r>
              <a:rPr lang="zh-CN" altLang="en-US" dirty="0" smtClean="0"/>
              <a:t>链表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sz="3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用循环链表求解约瑟夫问题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  <a:buClr>
                <a:srgbClr val="800080"/>
              </a:buClr>
              <a:buSzPct val="55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约瑟夫问题的提法</a:t>
            </a:r>
          </a:p>
          <a:p>
            <a:pPr marL="990600" lvl="1" indent="-533400">
              <a:lnSpc>
                <a:spcPct val="105000"/>
              </a:lnSpc>
              <a:buClr>
                <a:srgbClr val="CC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个人围成一个圆圈，首先第 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个人从 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开始，一个人一个人顺时针报数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报到第 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个人，令其出列。然后再从下一 个人开始，从 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顺时针报数，报到第 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个人，再令其出列，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…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，如此下去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直到圆圈中只剩一个人为止。此人即</a:t>
            </a:r>
            <a:r>
              <a:rPr lang="zh-CN" altLang="en-US" sz="2400" dirty="0">
                <a:ea typeface="仿宋_GB2312" pitchFamily="49" charset="-122"/>
                <a:cs typeface="+mn-cs"/>
              </a:rPr>
              <a:t>为优胜者。</a:t>
            </a:r>
          </a:p>
          <a:p>
            <a:pPr marL="990600" lvl="1" indent="-533400">
              <a:lnSpc>
                <a:spcPct val="105000"/>
              </a:lnSpc>
              <a:buClr>
                <a:srgbClr val="CC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ea typeface="仿宋_GB2312" pitchFamily="49" charset="-122"/>
                <a:cs typeface="+mn-cs"/>
              </a:rPr>
              <a:t>用不带表头结点的循环链表来组织。</a:t>
            </a:r>
            <a:endParaRPr lang="en-US" altLang="zh-CN" sz="2400" dirty="0">
              <a:ea typeface="仿宋_GB2312" pitchFamily="49" charset="-122"/>
              <a:cs typeface="+mn-cs"/>
            </a:endParaRPr>
          </a:p>
          <a:p>
            <a:pPr marL="457200" lvl="1" indent="0">
              <a:lnSpc>
                <a:spcPct val="105000"/>
              </a:lnSpc>
              <a:buClr>
                <a:srgbClr val="CC0000"/>
              </a:buClr>
              <a:buSz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例如  </a:t>
            </a:r>
            <a:r>
              <a:rPr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n 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= 8   </a:t>
            </a:r>
            <a:r>
              <a:rPr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m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= 3</a:t>
            </a:r>
          </a:p>
          <a:p>
            <a:pPr marL="457200" lvl="1" indent="0">
              <a:lnSpc>
                <a:spcPct val="105000"/>
              </a:lnSpc>
              <a:buClr>
                <a:srgbClr val="CC0000"/>
              </a:buClr>
              <a:buSzTx/>
              <a:buNone/>
              <a:defRPr/>
            </a:pPr>
            <a:endParaRPr lang="zh-CN" altLang="en-US" sz="2400" dirty="0">
              <a:ea typeface="仿宋_GB2312" pitchFamily="49" charset="-122"/>
              <a:cs typeface="+mn-cs"/>
            </a:endParaRPr>
          </a:p>
        </p:txBody>
      </p:sp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4365104"/>
            <a:ext cx="8001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求解</a:t>
            </a:r>
            <a:r>
              <a:rPr lang="en-US" altLang="zh-CN" sz="3600" dirty="0">
                <a:latin typeface="仿宋" panose="02010609060101010101" pitchFamily="49" charset="-122"/>
                <a:ea typeface="仿宋" panose="02010609060101010101" pitchFamily="49" charset="-122"/>
              </a:rPr>
              <a:t>Josephus</a:t>
            </a:r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问题的算法 </a:t>
            </a:r>
            <a:endParaRPr lang="zh-CN" altLang="en-US" sz="3600" dirty="0"/>
          </a:p>
        </p:txBody>
      </p:sp>
      <p:sp>
        <p:nvSpPr>
          <p:cNvPr id="6246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79376" y="908720"/>
            <a:ext cx="5688632" cy="505221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iostream.h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#include “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CircList.h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template &lt;class T&gt;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void Josephus(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CircList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&lt;T&gt;&amp;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n,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m) {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CircLinkNode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&lt;T&gt; *p =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Js.Locate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(1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CircLinkNode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&lt;T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pre =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Js.Locate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(n); 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, j;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    for (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&lt; n-1;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++ ) {     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//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执行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次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for ( j = 1; j &lt; m; j++) 	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数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m-1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个人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{ pre = p;  p = p-&gt;link; }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&lt;&lt; “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出列的人是”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&lt;&lt; p-&gt;data &lt;&lt;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en-US" altLang="zh-C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pre-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&gt;link = p-&gt;link;  </a:t>
            </a:r>
            <a:endParaRPr lang="en-US" altLang="zh-C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delete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p;     	//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删去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zh-CN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= pre-&gt;link;		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8008" y="825053"/>
            <a:ext cx="6023992" cy="50522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void main() {		</a:t>
            </a:r>
          </a:p>
          <a:p>
            <a:pPr marL="0" indent="0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CircList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clist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, n m;		</a:t>
            </a:r>
          </a:p>
          <a:p>
            <a:pPr marL="0" indent="0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&lt;&lt; “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输入游戏者人数和报数间隔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: ”;</a:t>
            </a:r>
          </a:p>
          <a:p>
            <a:pPr marL="0" indent="0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&gt;&gt; n &gt;&gt; m;</a:t>
            </a:r>
          </a:p>
          <a:p>
            <a:pPr marL="0" indent="0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    for (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= 1;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&lt;= n;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++ )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clist.insert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i,i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); //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约瑟夫环    </a:t>
            </a:r>
          </a:p>
          <a:p>
            <a:pPr marL="0" indent="0">
              <a:buNone/>
            </a:pP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Josephus(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clist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, n, m);                 //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解决约瑟夫问题</a:t>
            </a:r>
          </a:p>
          <a:p>
            <a:pPr marL="0" indent="0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6023992" y="908720"/>
            <a:ext cx="0" cy="583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240" y="4239561"/>
            <a:ext cx="1224308" cy="16324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08168" y="5871971"/>
            <a:ext cx="2252540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05000"/>
              </a:lnSpc>
              <a:buClr>
                <a:srgbClr val="CC0000"/>
              </a:buClr>
              <a:defRPr/>
            </a:pPr>
            <a:r>
              <a:rPr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n 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= 8   </a:t>
            </a:r>
            <a:r>
              <a:rPr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33137594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双向链表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(Doubly Linked List)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83778"/>
            <a:ext cx="10515600" cy="5469558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  <a:buClr>
                <a:srgbClr val="FF7C8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双向链表是指在前驱和后继方向都能游历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遍历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的线性链表。</a:t>
            </a:r>
          </a:p>
          <a:p>
            <a:pPr>
              <a:lnSpc>
                <a:spcPct val="105000"/>
              </a:lnSpc>
              <a:spcBef>
                <a:spcPct val="5000"/>
              </a:spcBef>
              <a:buClr>
                <a:srgbClr val="FF7C8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双向链表每个结点结构：</a:t>
            </a:r>
          </a:p>
          <a:p>
            <a:pPr>
              <a:lnSpc>
                <a:spcPct val="105000"/>
              </a:lnSpc>
              <a:spcBef>
                <a:spcPct val="5000"/>
              </a:spcBef>
              <a:buClr>
                <a:srgbClr val="FF7C80"/>
              </a:buClr>
              <a:buSzPct val="50000"/>
              <a:defRPr/>
            </a:pPr>
            <a:endParaRPr lang="zh-CN" altLang="en-US" sz="28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5000"/>
              </a:spcBef>
              <a:buClr>
                <a:srgbClr val="FF7C80"/>
              </a:buClr>
              <a:buSzPct val="50000"/>
              <a:defRPr/>
            </a:pPr>
            <a:endParaRPr lang="zh-CN" altLang="en-US" sz="28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5000"/>
              </a:spcBef>
              <a:buClr>
                <a:srgbClr val="FF7C8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 marL="0" indent="0">
              <a:lnSpc>
                <a:spcPct val="105000"/>
              </a:lnSpc>
              <a:spcBef>
                <a:spcPct val="5000"/>
              </a:spcBef>
              <a:buClr>
                <a:srgbClr val="FF7C80"/>
              </a:buClr>
              <a:buSzPct val="50000"/>
              <a:buNone/>
              <a:defRPr/>
            </a:pPr>
            <a:r>
              <a:rPr lang="en-US" altLang="zh-CN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lnSpc>
                <a:spcPct val="105000"/>
              </a:lnSpc>
              <a:spcBef>
                <a:spcPct val="5000"/>
              </a:spcBef>
              <a:buClr>
                <a:srgbClr val="FF7C80"/>
              </a:buClr>
              <a:buSzPct val="50000"/>
              <a:buNone/>
              <a:defRPr/>
            </a:pP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 marL="0" indent="0">
              <a:lnSpc>
                <a:spcPct val="105000"/>
              </a:lnSpc>
              <a:spcBef>
                <a:spcPct val="5000"/>
              </a:spcBef>
              <a:buClr>
                <a:srgbClr val="FF7C80"/>
              </a:buClr>
              <a:buSzPct val="50000"/>
              <a:buNone/>
              <a:defRPr/>
            </a:pPr>
            <a:r>
              <a:rPr lang="en-US" altLang="zh-CN" sz="2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CN" altLang="en-US" sz="28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双向</a:t>
            </a:r>
            <a:r>
              <a:rPr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链表中找直接前驱和直接后继时间复杂度</a:t>
            </a:r>
            <a:r>
              <a:rPr lang="en-US" altLang="zh-CN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8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5000"/>
              </a:lnSpc>
              <a:spcBef>
                <a:spcPct val="5000"/>
              </a:spcBef>
              <a:buClr>
                <a:srgbClr val="FF7C80"/>
              </a:buClr>
              <a:buSzPct val="50000"/>
              <a:buNone/>
              <a:defRPr/>
            </a:pPr>
            <a:endParaRPr lang="en-US" altLang="zh-CN" sz="2800" dirty="0" smtClean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5000"/>
              </a:lnSpc>
              <a:spcBef>
                <a:spcPct val="5000"/>
              </a:spcBef>
              <a:buClr>
                <a:srgbClr val="FF7C80"/>
              </a:buClr>
              <a:buSzPct val="50000"/>
              <a:buNone/>
              <a:defRPr/>
            </a:pPr>
            <a:endParaRPr lang="en-US" altLang="zh-CN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5000"/>
              </a:lnSpc>
              <a:spcBef>
                <a:spcPct val="5000"/>
              </a:spcBef>
              <a:buClr>
                <a:srgbClr val="FF7C80"/>
              </a:buClr>
              <a:buSzPct val="50000"/>
              <a:buNone/>
              <a:defRPr/>
            </a:pPr>
            <a:endParaRPr lang="en-US" altLang="zh-CN" sz="2800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5000"/>
              </a:spcBef>
              <a:buClr>
                <a:srgbClr val="FF7C8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zh-CN" sz="2800" dirty="0" smtClean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477" name="Rectangle 5" descr="羊皮纸"/>
          <p:cNvSpPr>
            <a:spLocks noChangeArrowheads="1"/>
          </p:cNvSpPr>
          <p:nvPr/>
        </p:nvSpPr>
        <p:spPr bwMode="auto">
          <a:xfrm>
            <a:off x="3505200" y="2568251"/>
            <a:ext cx="5029200" cy="6096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>
            <a:off x="5181600" y="2568251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V="1">
            <a:off x="5181600" y="2415851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5480" name="Line 8"/>
          <p:cNvSpPr>
            <a:spLocks noChangeShapeType="1"/>
          </p:cNvSpPr>
          <p:nvPr/>
        </p:nvSpPr>
        <p:spPr bwMode="auto">
          <a:xfrm>
            <a:off x="6781800" y="2568251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5481" name="Line 9"/>
          <p:cNvSpPr>
            <a:spLocks noChangeShapeType="1"/>
          </p:cNvSpPr>
          <p:nvPr/>
        </p:nvSpPr>
        <p:spPr bwMode="auto">
          <a:xfrm flipV="1">
            <a:off x="6781800" y="2415851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5483" name="Text Box 11"/>
          <p:cNvSpPr txBox="1">
            <a:spLocks noChangeArrowheads="1"/>
          </p:cNvSpPr>
          <p:nvPr/>
        </p:nvSpPr>
        <p:spPr bwMode="auto">
          <a:xfrm>
            <a:off x="3429001" y="3265165"/>
            <a:ext cx="48244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前驱方向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          </a:t>
            </a:r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后继方向</a:t>
            </a:r>
          </a:p>
        </p:txBody>
      </p:sp>
      <p:sp>
        <p:nvSpPr>
          <p:cNvPr id="105484" name="Text Box 12"/>
          <p:cNvSpPr txBox="1">
            <a:spLocks noChangeArrowheads="1"/>
          </p:cNvSpPr>
          <p:nvPr/>
        </p:nvSpPr>
        <p:spPr bwMode="auto">
          <a:xfrm>
            <a:off x="3873501" y="2568252"/>
            <a:ext cx="38957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lLink</a:t>
            </a:r>
            <a:r>
              <a:rPr lang="en-US" altLang="zh-CN" sz="2800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data        </a:t>
            </a:r>
            <a:r>
              <a:rPr lang="en-US" altLang="zh-CN" sz="28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rLink</a:t>
            </a:r>
            <a:endParaRPr lang="en-US" altLang="zh-CN" sz="2800" i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8813800" y="1647652"/>
            <a:ext cx="3378200" cy="971550"/>
          </a:xfrm>
          <a:prstGeom prst="wedgeRectCallout">
            <a:avLst>
              <a:gd name="adj1" fmla="val -51601"/>
              <a:gd name="adj2" fmla="val 10243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/>
              <a:t>作业</a:t>
            </a:r>
            <a:r>
              <a:rPr lang="en-US" altLang="zh-CN" sz="2000" dirty="0"/>
              <a:t>5</a:t>
            </a:r>
            <a:r>
              <a:rPr lang="zh-CN" altLang="en-US" sz="2000" dirty="0"/>
              <a:t>：单链表如何查找元素值为</a:t>
            </a:r>
            <a:r>
              <a:rPr lang="en-US" altLang="zh-CN" sz="2000" dirty="0"/>
              <a:t>x</a:t>
            </a:r>
            <a:r>
              <a:rPr lang="zh-CN" altLang="en-US" sz="2000" dirty="0"/>
              <a:t>的节点的前驱节点</a:t>
            </a:r>
            <a:endParaRPr lang="en-US" altLang="zh-CN" sz="20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024" y="2619202"/>
            <a:ext cx="115887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404665"/>
            <a:ext cx="10972800" cy="6264696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7C80"/>
              </a:buClr>
              <a:buSzPct val="50000"/>
              <a:defRPr/>
            </a:pP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双向链表通常采用带表头结点的循环链表</a:t>
            </a:r>
            <a:r>
              <a:rPr lang="zh-CN" altLang="en-US" sz="28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形式</a:t>
            </a:r>
            <a:endParaRPr lang="en-US" altLang="zh-CN" sz="2800" dirty="0" smtClean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rgbClr val="FF7C80"/>
              </a:buClr>
              <a:buSzPct val="50000"/>
              <a:defRPr/>
            </a:pPr>
            <a:endParaRPr lang="en-US" altLang="zh-CN" sz="28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rgbClr val="FF7C80"/>
              </a:buClr>
              <a:buSzPct val="50000"/>
              <a:defRPr/>
            </a:pPr>
            <a:endParaRPr lang="en-US" altLang="zh-CN" sz="2800" dirty="0" smtClean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rgbClr val="FF7C80"/>
              </a:buClr>
              <a:buSzPct val="50000"/>
              <a:defRPr/>
            </a:pPr>
            <a:endParaRPr lang="en-US" altLang="zh-CN" sz="28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rgbClr val="FF7C80"/>
              </a:buClr>
              <a:buSzPct val="50000"/>
              <a:defRPr/>
            </a:pPr>
            <a:endParaRPr lang="en-US" altLang="zh-CN" sz="28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rgbClr val="FF7C80"/>
              </a:buClr>
              <a:buSzPct val="50000"/>
              <a:defRPr/>
            </a:pPr>
            <a:r>
              <a:rPr lang="zh-CN" alt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结点</a:t>
            </a:r>
            <a:r>
              <a:rPr lang="zh-CN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指向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 == p-&gt;</a:t>
            </a:r>
            <a:r>
              <a:rPr lang="en-US" altLang="zh-CN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lLink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rLink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== p-&gt;</a:t>
            </a:r>
            <a:r>
              <a:rPr lang="en-US" altLang="zh-CN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rLink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lLink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502" name="Rectangle 6" descr="羊皮纸"/>
          <p:cNvSpPr>
            <a:spLocks noChangeArrowheads="1"/>
          </p:cNvSpPr>
          <p:nvPr/>
        </p:nvSpPr>
        <p:spPr bwMode="auto">
          <a:xfrm>
            <a:off x="3200400" y="5024933"/>
            <a:ext cx="1219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3581400" y="502493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>
            <a:off x="4038600" y="502493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05" name="Line 9"/>
          <p:cNvSpPr>
            <a:spLocks noChangeShapeType="1"/>
          </p:cNvSpPr>
          <p:nvPr/>
        </p:nvSpPr>
        <p:spPr bwMode="auto">
          <a:xfrm flipV="1">
            <a:off x="3581400" y="487253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06" name="Line 10"/>
          <p:cNvSpPr>
            <a:spLocks noChangeShapeType="1"/>
          </p:cNvSpPr>
          <p:nvPr/>
        </p:nvSpPr>
        <p:spPr bwMode="auto">
          <a:xfrm flipV="1">
            <a:off x="4038600" y="487253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07" name="Rectangle 11" descr="羊皮纸"/>
          <p:cNvSpPr>
            <a:spLocks noChangeArrowheads="1"/>
          </p:cNvSpPr>
          <p:nvPr/>
        </p:nvSpPr>
        <p:spPr bwMode="auto">
          <a:xfrm>
            <a:off x="5257800" y="5024933"/>
            <a:ext cx="1219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5638800" y="502493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09" name="Line 13"/>
          <p:cNvSpPr>
            <a:spLocks noChangeShapeType="1"/>
          </p:cNvSpPr>
          <p:nvPr/>
        </p:nvSpPr>
        <p:spPr bwMode="auto">
          <a:xfrm>
            <a:off x="6096000" y="502493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10" name="Line 14"/>
          <p:cNvSpPr>
            <a:spLocks noChangeShapeType="1"/>
          </p:cNvSpPr>
          <p:nvPr/>
        </p:nvSpPr>
        <p:spPr bwMode="auto">
          <a:xfrm flipV="1">
            <a:off x="5638800" y="487253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11" name="Line 15"/>
          <p:cNvSpPr>
            <a:spLocks noChangeShapeType="1"/>
          </p:cNvSpPr>
          <p:nvPr/>
        </p:nvSpPr>
        <p:spPr bwMode="auto">
          <a:xfrm flipV="1">
            <a:off x="6096000" y="487253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12" name="Rectangle 16" descr="羊皮纸"/>
          <p:cNvSpPr>
            <a:spLocks noChangeArrowheads="1"/>
          </p:cNvSpPr>
          <p:nvPr/>
        </p:nvSpPr>
        <p:spPr bwMode="auto">
          <a:xfrm>
            <a:off x="7315200" y="5024933"/>
            <a:ext cx="1219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13" name="Line 17"/>
          <p:cNvSpPr>
            <a:spLocks noChangeShapeType="1"/>
          </p:cNvSpPr>
          <p:nvPr/>
        </p:nvSpPr>
        <p:spPr bwMode="auto">
          <a:xfrm>
            <a:off x="7696200" y="502493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14" name="Line 18"/>
          <p:cNvSpPr>
            <a:spLocks noChangeShapeType="1"/>
          </p:cNvSpPr>
          <p:nvPr/>
        </p:nvSpPr>
        <p:spPr bwMode="auto">
          <a:xfrm>
            <a:off x="8153400" y="502493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15" name="Line 19"/>
          <p:cNvSpPr>
            <a:spLocks noChangeShapeType="1"/>
          </p:cNvSpPr>
          <p:nvPr/>
        </p:nvSpPr>
        <p:spPr bwMode="auto">
          <a:xfrm flipV="1">
            <a:off x="7696200" y="487253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16" name="Line 20"/>
          <p:cNvSpPr>
            <a:spLocks noChangeShapeType="1"/>
          </p:cNvSpPr>
          <p:nvPr/>
        </p:nvSpPr>
        <p:spPr bwMode="auto">
          <a:xfrm flipV="1">
            <a:off x="8153400" y="487253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17" name="Line 21"/>
          <p:cNvSpPr>
            <a:spLocks noChangeShapeType="1"/>
          </p:cNvSpPr>
          <p:nvPr/>
        </p:nvSpPr>
        <p:spPr bwMode="auto">
          <a:xfrm>
            <a:off x="4495800" y="5101133"/>
            <a:ext cx="762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18" name="Line 22"/>
          <p:cNvSpPr>
            <a:spLocks noChangeShapeType="1"/>
          </p:cNvSpPr>
          <p:nvPr/>
        </p:nvSpPr>
        <p:spPr bwMode="auto">
          <a:xfrm>
            <a:off x="2438400" y="5101133"/>
            <a:ext cx="762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19" name="Line 23"/>
          <p:cNvSpPr>
            <a:spLocks noChangeShapeType="1"/>
          </p:cNvSpPr>
          <p:nvPr/>
        </p:nvSpPr>
        <p:spPr bwMode="auto">
          <a:xfrm>
            <a:off x="6553200" y="5101133"/>
            <a:ext cx="762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20" name="Line 24"/>
          <p:cNvSpPr>
            <a:spLocks noChangeShapeType="1"/>
          </p:cNvSpPr>
          <p:nvPr/>
        </p:nvSpPr>
        <p:spPr bwMode="auto">
          <a:xfrm>
            <a:off x="8610600" y="5101133"/>
            <a:ext cx="762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21" name="Line 25"/>
          <p:cNvSpPr>
            <a:spLocks noChangeShapeType="1"/>
          </p:cNvSpPr>
          <p:nvPr/>
        </p:nvSpPr>
        <p:spPr bwMode="auto">
          <a:xfrm>
            <a:off x="2566988" y="5329733"/>
            <a:ext cx="762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22" name="Line 26"/>
          <p:cNvSpPr>
            <a:spLocks noChangeShapeType="1"/>
          </p:cNvSpPr>
          <p:nvPr/>
        </p:nvSpPr>
        <p:spPr bwMode="auto">
          <a:xfrm>
            <a:off x="4727575" y="5329733"/>
            <a:ext cx="762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23" name="Line 27"/>
          <p:cNvSpPr>
            <a:spLocks noChangeShapeType="1"/>
          </p:cNvSpPr>
          <p:nvPr/>
        </p:nvSpPr>
        <p:spPr bwMode="auto">
          <a:xfrm>
            <a:off x="6773863" y="5329733"/>
            <a:ext cx="762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24" name="Line 28"/>
          <p:cNvSpPr>
            <a:spLocks noChangeShapeType="1"/>
          </p:cNvSpPr>
          <p:nvPr/>
        </p:nvSpPr>
        <p:spPr bwMode="auto">
          <a:xfrm>
            <a:off x="8610600" y="5329733"/>
            <a:ext cx="762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25" name="Line 29"/>
          <p:cNvSpPr>
            <a:spLocks noChangeShapeType="1"/>
          </p:cNvSpPr>
          <p:nvPr/>
        </p:nvSpPr>
        <p:spPr bwMode="auto">
          <a:xfrm flipV="1">
            <a:off x="3429000" y="5558333"/>
            <a:ext cx="0" cy="3810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26" name="Line 30"/>
          <p:cNvSpPr>
            <a:spLocks noChangeShapeType="1"/>
          </p:cNvSpPr>
          <p:nvPr/>
        </p:nvSpPr>
        <p:spPr bwMode="auto">
          <a:xfrm flipV="1">
            <a:off x="5810250" y="5558333"/>
            <a:ext cx="0" cy="3810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27" name="Line 31"/>
          <p:cNvSpPr>
            <a:spLocks noChangeShapeType="1"/>
          </p:cNvSpPr>
          <p:nvPr/>
        </p:nvSpPr>
        <p:spPr bwMode="auto">
          <a:xfrm flipV="1">
            <a:off x="7543800" y="5558333"/>
            <a:ext cx="0" cy="3810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28" name="Text Box 32"/>
          <p:cNvSpPr txBox="1">
            <a:spLocks noChangeArrowheads="1"/>
          </p:cNvSpPr>
          <p:nvPr/>
        </p:nvSpPr>
        <p:spPr bwMode="auto">
          <a:xfrm>
            <a:off x="2895600" y="5817096"/>
            <a:ext cx="1549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p-&gt;lLink</a:t>
            </a:r>
          </a:p>
        </p:txBody>
      </p:sp>
      <p:sp>
        <p:nvSpPr>
          <p:cNvPr id="106529" name="Text Box 33"/>
          <p:cNvSpPr txBox="1">
            <a:spLocks noChangeArrowheads="1"/>
          </p:cNvSpPr>
          <p:nvPr/>
        </p:nvSpPr>
        <p:spPr bwMode="auto">
          <a:xfrm>
            <a:off x="7143750" y="5817096"/>
            <a:ext cx="16081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p-&gt;rLink</a:t>
            </a:r>
          </a:p>
        </p:txBody>
      </p:sp>
      <p:sp>
        <p:nvSpPr>
          <p:cNvPr id="106530" name="Text Box 34"/>
          <p:cNvSpPr txBox="1">
            <a:spLocks noChangeArrowheads="1"/>
          </p:cNvSpPr>
          <p:nvPr/>
        </p:nvSpPr>
        <p:spPr bwMode="auto">
          <a:xfrm>
            <a:off x="5638801" y="5817096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06531" name="Text Box 35"/>
          <p:cNvSpPr txBox="1">
            <a:spLocks noChangeArrowheads="1"/>
          </p:cNvSpPr>
          <p:nvPr/>
        </p:nvSpPr>
        <p:spPr bwMode="auto">
          <a:xfrm>
            <a:off x="7067550" y="4293096"/>
            <a:ext cx="1022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lLink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532" name="Text Box 36"/>
          <p:cNvSpPr txBox="1">
            <a:spLocks noChangeArrowheads="1"/>
          </p:cNvSpPr>
          <p:nvPr/>
        </p:nvSpPr>
        <p:spPr bwMode="auto">
          <a:xfrm>
            <a:off x="3810001" y="4293096"/>
            <a:ext cx="10826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rLink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2" name="Text Box 4"/>
          <p:cNvSpPr txBox="1">
            <a:spLocks noChangeArrowheads="1"/>
          </p:cNvSpPr>
          <p:nvPr/>
        </p:nvSpPr>
        <p:spPr bwMode="auto">
          <a:xfrm>
            <a:off x="4435408" y="2235992"/>
            <a:ext cx="5231393" cy="54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871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386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01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800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anose="02020603050405020304" pitchFamily="18" charset="0"/>
              </a:rPr>
              <a:t>非空表</a:t>
            </a: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anose="02020603050405020304" pitchFamily="18" charset="0"/>
              </a:rPr>
              <a:t>	                        </a:t>
            </a:r>
            <a:r>
              <a:rPr lang="zh-CN" altLang="en-US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anose="02020603050405020304" pitchFamily="18" charset="0"/>
              </a:rPr>
              <a:t>           </a:t>
            </a:r>
            <a:r>
              <a:rPr lang="zh-CN" altLang="en-US" sz="2800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anose="02020603050405020304" pitchFamily="18" charset="0"/>
              </a:rPr>
              <a:t>空</a:t>
            </a:r>
            <a:r>
              <a:rPr lang="zh-CN" altLang="en-US" sz="2800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anose="02020603050405020304" pitchFamily="18" charset="0"/>
              </a:rPr>
              <a:t>表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3" name="Rectangle 37" descr="羊皮纸"/>
          <p:cNvSpPr>
            <a:spLocks noChangeArrowheads="1"/>
          </p:cNvSpPr>
          <p:nvPr/>
        </p:nvSpPr>
        <p:spPr bwMode="auto">
          <a:xfrm>
            <a:off x="3048000" y="1409650"/>
            <a:ext cx="9144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4" name="Line 38"/>
          <p:cNvSpPr>
            <a:spLocks noChangeShapeType="1"/>
          </p:cNvSpPr>
          <p:nvPr/>
        </p:nvSpPr>
        <p:spPr bwMode="auto">
          <a:xfrm>
            <a:off x="3276600" y="14096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5" name="Line 39"/>
          <p:cNvSpPr>
            <a:spLocks noChangeShapeType="1"/>
          </p:cNvSpPr>
          <p:nvPr/>
        </p:nvSpPr>
        <p:spPr bwMode="auto">
          <a:xfrm>
            <a:off x="3733800" y="14096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6" name="Line 40"/>
          <p:cNvSpPr>
            <a:spLocks noChangeShapeType="1"/>
          </p:cNvSpPr>
          <p:nvPr/>
        </p:nvSpPr>
        <p:spPr bwMode="auto">
          <a:xfrm flipV="1">
            <a:off x="3276600" y="12572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7" name="Line 41"/>
          <p:cNvSpPr>
            <a:spLocks noChangeShapeType="1"/>
          </p:cNvSpPr>
          <p:nvPr/>
        </p:nvSpPr>
        <p:spPr bwMode="auto">
          <a:xfrm flipV="1">
            <a:off x="3733800" y="12572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8" name="Rectangle 42" descr="羊皮纸"/>
          <p:cNvSpPr>
            <a:spLocks noChangeArrowheads="1"/>
          </p:cNvSpPr>
          <p:nvPr/>
        </p:nvSpPr>
        <p:spPr bwMode="auto">
          <a:xfrm>
            <a:off x="4343400" y="1409650"/>
            <a:ext cx="9144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9" name="Line 43"/>
          <p:cNvSpPr>
            <a:spLocks noChangeShapeType="1"/>
          </p:cNvSpPr>
          <p:nvPr/>
        </p:nvSpPr>
        <p:spPr bwMode="auto">
          <a:xfrm>
            <a:off x="4572000" y="14096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0" name="Line 44"/>
          <p:cNvSpPr>
            <a:spLocks noChangeShapeType="1"/>
          </p:cNvSpPr>
          <p:nvPr/>
        </p:nvSpPr>
        <p:spPr bwMode="auto">
          <a:xfrm>
            <a:off x="5029200" y="14096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1" name="Line 45"/>
          <p:cNvSpPr>
            <a:spLocks noChangeShapeType="1"/>
          </p:cNvSpPr>
          <p:nvPr/>
        </p:nvSpPr>
        <p:spPr bwMode="auto">
          <a:xfrm flipV="1">
            <a:off x="4572000" y="12572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2" name="Line 46"/>
          <p:cNvSpPr>
            <a:spLocks noChangeShapeType="1"/>
          </p:cNvSpPr>
          <p:nvPr/>
        </p:nvSpPr>
        <p:spPr bwMode="auto">
          <a:xfrm flipV="1">
            <a:off x="5029200" y="12572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3" name="Rectangle 47" descr="羊皮纸"/>
          <p:cNvSpPr>
            <a:spLocks noChangeArrowheads="1"/>
          </p:cNvSpPr>
          <p:nvPr/>
        </p:nvSpPr>
        <p:spPr bwMode="auto">
          <a:xfrm>
            <a:off x="6019800" y="1409650"/>
            <a:ext cx="9144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4" name="Line 48"/>
          <p:cNvSpPr>
            <a:spLocks noChangeShapeType="1"/>
          </p:cNvSpPr>
          <p:nvPr/>
        </p:nvSpPr>
        <p:spPr bwMode="auto">
          <a:xfrm>
            <a:off x="6248400" y="14096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5" name="Line 49"/>
          <p:cNvSpPr>
            <a:spLocks noChangeShapeType="1"/>
          </p:cNvSpPr>
          <p:nvPr/>
        </p:nvSpPr>
        <p:spPr bwMode="auto">
          <a:xfrm>
            <a:off x="6705600" y="14096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6" name="Line 50"/>
          <p:cNvSpPr>
            <a:spLocks noChangeShapeType="1"/>
          </p:cNvSpPr>
          <p:nvPr/>
        </p:nvSpPr>
        <p:spPr bwMode="auto">
          <a:xfrm flipV="1">
            <a:off x="6248400" y="12572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7" name="Line 51"/>
          <p:cNvSpPr>
            <a:spLocks noChangeShapeType="1"/>
          </p:cNvSpPr>
          <p:nvPr/>
        </p:nvSpPr>
        <p:spPr bwMode="auto">
          <a:xfrm flipV="1">
            <a:off x="6705600" y="12572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8" name="Rectangle 52" descr="羊皮纸"/>
          <p:cNvSpPr>
            <a:spLocks noChangeArrowheads="1"/>
          </p:cNvSpPr>
          <p:nvPr/>
        </p:nvSpPr>
        <p:spPr bwMode="auto">
          <a:xfrm>
            <a:off x="8534400" y="1409650"/>
            <a:ext cx="9144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9" name="Line 53"/>
          <p:cNvSpPr>
            <a:spLocks noChangeShapeType="1"/>
          </p:cNvSpPr>
          <p:nvPr/>
        </p:nvSpPr>
        <p:spPr bwMode="auto">
          <a:xfrm>
            <a:off x="8763000" y="14096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0" name="Line 54"/>
          <p:cNvSpPr>
            <a:spLocks noChangeShapeType="1"/>
          </p:cNvSpPr>
          <p:nvPr/>
        </p:nvSpPr>
        <p:spPr bwMode="auto">
          <a:xfrm>
            <a:off x="9220200" y="14096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1" name="Line 55"/>
          <p:cNvSpPr>
            <a:spLocks noChangeShapeType="1"/>
          </p:cNvSpPr>
          <p:nvPr/>
        </p:nvSpPr>
        <p:spPr bwMode="auto">
          <a:xfrm flipV="1">
            <a:off x="8763000" y="12572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2" name="Line 56"/>
          <p:cNvSpPr>
            <a:spLocks noChangeShapeType="1"/>
          </p:cNvSpPr>
          <p:nvPr/>
        </p:nvSpPr>
        <p:spPr bwMode="auto">
          <a:xfrm flipV="1">
            <a:off x="9220200" y="12572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3" name="Line 57"/>
          <p:cNvSpPr>
            <a:spLocks noChangeShapeType="1"/>
          </p:cNvSpPr>
          <p:nvPr/>
        </p:nvSpPr>
        <p:spPr bwMode="auto">
          <a:xfrm>
            <a:off x="2743200" y="163825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4" name="Line 58"/>
          <p:cNvSpPr>
            <a:spLocks noChangeShapeType="1"/>
          </p:cNvSpPr>
          <p:nvPr/>
        </p:nvSpPr>
        <p:spPr bwMode="auto">
          <a:xfrm>
            <a:off x="4038600" y="156205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5" name="Line 59"/>
          <p:cNvSpPr>
            <a:spLocks noChangeShapeType="1"/>
          </p:cNvSpPr>
          <p:nvPr/>
        </p:nvSpPr>
        <p:spPr bwMode="auto">
          <a:xfrm>
            <a:off x="5334000" y="156205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6" name="Line 60"/>
          <p:cNvSpPr>
            <a:spLocks noChangeShapeType="1"/>
          </p:cNvSpPr>
          <p:nvPr/>
        </p:nvSpPr>
        <p:spPr bwMode="auto">
          <a:xfrm>
            <a:off x="5715000" y="156205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7" name="Line 61"/>
          <p:cNvSpPr>
            <a:spLocks noChangeShapeType="1"/>
          </p:cNvSpPr>
          <p:nvPr/>
        </p:nvSpPr>
        <p:spPr bwMode="auto">
          <a:xfrm>
            <a:off x="7010400" y="171445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8" name="Line 62"/>
          <p:cNvSpPr>
            <a:spLocks noChangeShapeType="1"/>
          </p:cNvSpPr>
          <p:nvPr/>
        </p:nvSpPr>
        <p:spPr bwMode="auto">
          <a:xfrm>
            <a:off x="8077200" y="163825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9" name="Line 63"/>
          <p:cNvSpPr>
            <a:spLocks noChangeShapeType="1"/>
          </p:cNvSpPr>
          <p:nvPr/>
        </p:nvSpPr>
        <p:spPr bwMode="auto">
          <a:xfrm>
            <a:off x="8229600" y="148585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0" name="Line 64"/>
          <p:cNvSpPr>
            <a:spLocks noChangeShapeType="1"/>
          </p:cNvSpPr>
          <p:nvPr/>
        </p:nvSpPr>
        <p:spPr bwMode="auto">
          <a:xfrm>
            <a:off x="2819400" y="1485850"/>
            <a:ext cx="228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1" name="Line 66"/>
          <p:cNvSpPr>
            <a:spLocks noChangeShapeType="1"/>
          </p:cNvSpPr>
          <p:nvPr/>
        </p:nvSpPr>
        <p:spPr bwMode="auto">
          <a:xfrm>
            <a:off x="9525000" y="171445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2" name="Line 67"/>
          <p:cNvSpPr>
            <a:spLocks noChangeShapeType="1"/>
          </p:cNvSpPr>
          <p:nvPr/>
        </p:nvSpPr>
        <p:spPr bwMode="auto">
          <a:xfrm>
            <a:off x="5715000" y="171445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3" name="Line 68"/>
          <p:cNvSpPr>
            <a:spLocks noChangeShapeType="1"/>
          </p:cNvSpPr>
          <p:nvPr/>
        </p:nvSpPr>
        <p:spPr bwMode="auto">
          <a:xfrm>
            <a:off x="5334000" y="171445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4" name="Line 69"/>
          <p:cNvSpPr>
            <a:spLocks noChangeShapeType="1"/>
          </p:cNvSpPr>
          <p:nvPr/>
        </p:nvSpPr>
        <p:spPr bwMode="auto">
          <a:xfrm>
            <a:off x="4038600" y="171445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5" name="Line 70"/>
          <p:cNvSpPr>
            <a:spLocks noChangeShapeType="1"/>
          </p:cNvSpPr>
          <p:nvPr/>
        </p:nvSpPr>
        <p:spPr bwMode="auto">
          <a:xfrm flipH="1">
            <a:off x="2819400" y="1790650"/>
            <a:ext cx="228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6" name="Line 71"/>
          <p:cNvSpPr>
            <a:spLocks noChangeShapeType="1"/>
          </p:cNvSpPr>
          <p:nvPr/>
        </p:nvSpPr>
        <p:spPr bwMode="auto">
          <a:xfrm>
            <a:off x="2819400" y="1790650"/>
            <a:ext cx="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7" name="Line 72"/>
          <p:cNvSpPr>
            <a:spLocks noChangeShapeType="1"/>
          </p:cNvSpPr>
          <p:nvPr/>
        </p:nvSpPr>
        <p:spPr bwMode="auto">
          <a:xfrm>
            <a:off x="2819400" y="2095450"/>
            <a:ext cx="449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8" name="Line 73"/>
          <p:cNvSpPr>
            <a:spLocks noChangeShapeType="1"/>
          </p:cNvSpPr>
          <p:nvPr/>
        </p:nvSpPr>
        <p:spPr bwMode="auto">
          <a:xfrm>
            <a:off x="7315200" y="1714450"/>
            <a:ext cx="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9" name="Line 74"/>
          <p:cNvSpPr>
            <a:spLocks noChangeShapeType="1"/>
          </p:cNvSpPr>
          <p:nvPr/>
        </p:nvSpPr>
        <p:spPr bwMode="auto">
          <a:xfrm>
            <a:off x="2819400" y="1104850"/>
            <a:ext cx="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0" name="Line 75"/>
          <p:cNvSpPr>
            <a:spLocks noChangeShapeType="1"/>
          </p:cNvSpPr>
          <p:nvPr/>
        </p:nvSpPr>
        <p:spPr bwMode="auto">
          <a:xfrm>
            <a:off x="2819400" y="1104850"/>
            <a:ext cx="449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1" name="Line 76"/>
          <p:cNvSpPr>
            <a:spLocks noChangeShapeType="1"/>
          </p:cNvSpPr>
          <p:nvPr/>
        </p:nvSpPr>
        <p:spPr bwMode="auto">
          <a:xfrm>
            <a:off x="7315200" y="1104850"/>
            <a:ext cx="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2" name="Line 77"/>
          <p:cNvSpPr>
            <a:spLocks noChangeShapeType="1"/>
          </p:cNvSpPr>
          <p:nvPr/>
        </p:nvSpPr>
        <p:spPr bwMode="auto">
          <a:xfrm flipH="1">
            <a:off x="7010400" y="148585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3" name="Line 78"/>
          <p:cNvSpPr>
            <a:spLocks noChangeShapeType="1"/>
          </p:cNvSpPr>
          <p:nvPr/>
        </p:nvSpPr>
        <p:spPr bwMode="auto">
          <a:xfrm>
            <a:off x="8229600" y="1104850"/>
            <a:ext cx="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4" name="Line 79"/>
          <p:cNvSpPr>
            <a:spLocks noChangeShapeType="1"/>
          </p:cNvSpPr>
          <p:nvPr/>
        </p:nvSpPr>
        <p:spPr bwMode="auto">
          <a:xfrm>
            <a:off x="9829800" y="1104850"/>
            <a:ext cx="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5" name="Line 80"/>
          <p:cNvSpPr>
            <a:spLocks noChangeShapeType="1"/>
          </p:cNvSpPr>
          <p:nvPr/>
        </p:nvSpPr>
        <p:spPr bwMode="auto">
          <a:xfrm flipH="1">
            <a:off x="9525000" y="148585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6" name="Line 81"/>
          <p:cNvSpPr>
            <a:spLocks noChangeShapeType="1"/>
          </p:cNvSpPr>
          <p:nvPr/>
        </p:nvSpPr>
        <p:spPr bwMode="auto">
          <a:xfrm>
            <a:off x="8229600" y="1104850"/>
            <a:ext cx="1600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7" name="Line 82"/>
          <p:cNvSpPr>
            <a:spLocks noChangeShapeType="1"/>
          </p:cNvSpPr>
          <p:nvPr/>
        </p:nvSpPr>
        <p:spPr bwMode="auto">
          <a:xfrm>
            <a:off x="8229600" y="1790650"/>
            <a:ext cx="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8" name="Line 83"/>
          <p:cNvSpPr>
            <a:spLocks noChangeShapeType="1"/>
          </p:cNvSpPr>
          <p:nvPr/>
        </p:nvSpPr>
        <p:spPr bwMode="auto">
          <a:xfrm>
            <a:off x="8229600" y="2095450"/>
            <a:ext cx="1600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9" name="Line 84"/>
          <p:cNvSpPr>
            <a:spLocks noChangeShapeType="1"/>
          </p:cNvSpPr>
          <p:nvPr/>
        </p:nvSpPr>
        <p:spPr bwMode="auto">
          <a:xfrm>
            <a:off x="9829800" y="1714450"/>
            <a:ext cx="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0" name="Line 85"/>
          <p:cNvSpPr>
            <a:spLocks noChangeShapeType="1"/>
          </p:cNvSpPr>
          <p:nvPr/>
        </p:nvSpPr>
        <p:spPr bwMode="auto">
          <a:xfrm flipH="1">
            <a:off x="8229600" y="179065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1" name="Text Box 86"/>
          <p:cNvSpPr txBox="1">
            <a:spLocks noChangeArrowheads="1"/>
          </p:cNvSpPr>
          <p:nvPr/>
        </p:nvSpPr>
        <p:spPr bwMode="auto">
          <a:xfrm>
            <a:off x="1981201" y="1333451"/>
            <a:ext cx="822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2" name="Text Box 87"/>
          <p:cNvSpPr txBox="1">
            <a:spLocks noChangeArrowheads="1"/>
          </p:cNvSpPr>
          <p:nvPr/>
        </p:nvSpPr>
        <p:spPr bwMode="auto">
          <a:xfrm>
            <a:off x="7337426" y="1333451"/>
            <a:ext cx="822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双向链表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类</a:t>
            </a:r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的定义</a:t>
            </a:r>
            <a:endParaRPr lang="zh-CN" altLang="en-US" sz="3600" dirty="0"/>
          </a:p>
        </p:txBody>
      </p:sp>
      <p:sp>
        <p:nvSpPr>
          <p:cNvPr id="6246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63352" y="980728"/>
            <a:ext cx="5616624" cy="345638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template &lt;class T&gt;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DblNode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{		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//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链表结点类定义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T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data;			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//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链表结点数据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DblNode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&lt;T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&gt; *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lLink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*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rLink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;	     //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前驱、后继指针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DblNode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DblNode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&lt;T&gt; *l = NULL, </a:t>
            </a:r>
            <a:r>
              <a:rPr lang="en-US" altLang="zh-C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DblNode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&lt;T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&gt; *r = NULL )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{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lLink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= l; 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rLink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= r; }          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//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构造函数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DblNode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 T value,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DblNode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&lt;T&gt; *l = NULL,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DblNode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&lt;T&gt; *r = NULL)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{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data = value; 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lLink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= l; 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rLink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= r; }  //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构造函数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};   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07968" y="825053"/>
            <a:ext cx="6384032" cy="59163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template &lt;class T&gt;</a:t>
            </a:r>
          </a:p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DblList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{		//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链表类定义</a:t>
            </a:r>
          </a:p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public:</a:t>
            </a:r>
          </a:p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DblList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 T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uniqueVal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) {	        //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构造函数</a:t>
            </a:r>
          </a:p>
          <a:p>
            <a:pPr marL="0" indent="0">
              <a:buNone/>
            </a:pP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zh-CN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first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= new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DblNode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&lt;T&gt; (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uniqueVal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);  first-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rLink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= first-&gt;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lLink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= first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};</a:t>
            </a:r>
          </a:p>
          <a:p>
            <a:pPr marL="0" indent="0">
              <a:buNone/>
            </a:pP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~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DblList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DblNode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&lt;T&gt; *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getHead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{ return first; }</a:t>
            </a:r>
          </a:p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   void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setHead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DblNode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&lt;T&gt; *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) { first =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//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在链表中按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指示方向寻找等于给定值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的结点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, d=0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按前驱方向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,d≠0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按后继方向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DblNode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&lt;T&gt; *Search (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T&amp; x,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//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在链表中定位序号为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(≥0)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的结点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, d=0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按前驱方向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,d≠0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按后继方向</a:t>
            </a:r>
            <a:endParaRPr lang="en-US" altLang="zh-C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DblNode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&lt;T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&gt; *Locate (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d );	</a:t>
            </a:r>
            <a:endParaRPr lang="en-US" altLang="zh-C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//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在第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个结点后插入一个包含有值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的新结点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,d=0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按前驱方向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,d≠0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按后继方向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Insert (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T&amp; x,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d );</a:t>
            </a:r>
          </a:p>
          <a:p>
            <a:pPr marL="0" indent="0">
              <a:buNone/>
            </a:pP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Remove (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, T&amp; x,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d );   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	//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删除第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个结点</a:t>
            </a:r>
          </a:p>
          <a:p>
            <a:pPr marL="0" indent="0">
              <a:buNone/>
            </a:pP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IsEmpty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() { return first-&gt;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rlink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== first; 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}	 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判双链表空否</a:t>
            </a:r>
          </a:p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private:</a:t>
            </a:r>
          </a:p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DblNode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&lt;T&gt; *first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；                 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//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表头指针</a:t>
            </a:r>
          </a:p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marL="0" indent="0">
              <a:buNone/>
            </a:pP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735960" y="908720"/>
            <a:ext cx="0" cy="583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8887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zh-CN" altLang="en-US" dirty="0" smtClean="0">
                <a:solidFill>
                  <a:srgbClr val="0000CC"/>
                </a:solidFill>
              </a:rPr>
              <a:t>什么是线性表？</a:t>
            </a:r>
            <a:endParaRPr lang="en-US" altLang="zh-CN" dirty="0" smtClean="0">
              <a:solidFill>
                <a:srgbClr val="0000CC"/>
              </a:solidFill>
            </a:endParaRPr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5C0E52-1C77-4B69-8F87-BDE25FDE2F57}" type="slidenum">
              <a:rPr kumimoji="0" lang="zh-CN" altLang="en-US" sz="140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3138488" y="2447925"/>
            <a:ext cx="5753100" cy="3765550"/>
            <a:chOff x="1668" y="892"/>
            <a:chExt cx="3624" cy="2744"/>
          </a:xfrm>
        </p:grpSpPr>
        <p:sp>
          <p:nvSpPr>
            <p:cNvPr id="17430" name="AutoShape 3"/>
            <p:cNvSpPr>
              <a:spLocks noChangeArrowheads="1"/>
            </p:cNvSpPr>
            <p:nvPr/>
          </p:nvSpPr>
          <p:spPr bwMode="auto">
            <a:xfrm>
              <a:off x="1668" y="900"/>
              <a:ext cx="3624" cy="27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latin typeface="楷体_GB2312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431" name="Text Box 4"/>
            <p:cNvSpPr txBox="1">
              <a:spLocks noChangeArrowheads="1"/>
            </p:cNvSpPr>
            <p:nvPr/>
          </p:nvSpPr>
          <p:spPr bwMode="auto">
            <a:xfrm>
              <a:off x="2198" y="1321"/>
              <a:ext cx="89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楷体_GB2312" pitchFamily="49" charset="-122"/>
                  <a:ea typeface="黑体" panose="02010609060101010101" pitchFamily="49" charset="-122"/>
                </a:rPr>
                <a:t>登录号：</a:t>
              </a:r>
            </a:p>
          </p:txBody>
        </p:sp>
        <p:sp>
          <p:nvSpPr>
            <p:cNvPr id="17432" name="Text Box 5"/>
            <p:cNvSpPr txBox="1">
              <a:spLocks noChangeArrowheads="1"/>
            </p:cNvSpPr>
            <p:nvPr/>
          </p:nvSpPr>
          <p:spPr bwMode="auto">
            <a:xfrm>
              <a:off x="2198" y="1647"/>
              <a:ext cx="695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楷体_GB2312" pitchFamily="49" charset="-122"/>
                  <a:ea typeface="黑体" panose="02010609060101010101" pitchFamily="49" charset="-122"/>
                </a:rPr>
                <a:t>书名：</a:t>
              </a:r>
            </a:p>
          </p:txBody>
        </p:sp>
        <p:sp>
          <p:nvSpPr>
            <p:cNvPr id="17433" name="Text Box 6"/>
            <p:cNvSpPr txBox="1">
              <a:spLocks noChangeArrowheads="1"/>
            </p:cNvSpPr>
            <p:nvPr/>
          </p:nvSpPr>
          <p:spPr bwMode="auto">
            <a:xfrm>
              <a:off x="2198" y="1972"/>
              <a:ext cx="888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楷体_GB2312" pitchFamily="49" charset="-122"/>
                  <a:ea typeface="黑体" panose="02010609060101010101" pitchFamily="49" charset="-122"/>
                </a:rPr>
                <a:t>作者名：</a:t>
              </a:r>
            </a:p>
          </p:txBody>
        </p:sp>
        <p:sp>
          <p:nvSpPr>
            <p:cNvPr id="17434" name="Text Box 7"/>
            <p:cNvSpPr txBox="1">
              <a:spLocks noChangeArrowheads="1"/>
            </p:cNvSpPr>
            <p:nvPr/>
          </p:nvSpPr>
          <p:spPr bwMode="auto">
            <a:xfrm>
              <a:off x="2198" y="2299"/>
              <a:ext cx="89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楷体_GB2312" pitchFamily="49" charset="-122"/>
                  <a:ea typeface="黑体" panose="02010609060101010101" pitchFamily="49" charset="-122"/>
                </a:rPr>
                <a:t>分类号：</a:t>
              </a:r>
            </a:p>
          </p:txBody>
        </p:sp>
        <p:sp>
          <p:nvSpPr>
            <p:cNvPr id="17435" name="Text Box 8"/>
            <p:cNvSpPr txBox="1">
              <a:spLocks noChangeArrowheads="1"/>
            </p:cNvSpPr>
            <p:nvPr/>
          </p:nvSpPr>
          <p:spPr bwMode="auto">
            <a:xfrm>
              <a:off x="2198" y="2625"/>
              <a:ext cx="1091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楷体_GB2312" pitchFamily="49" charset="-122"/>
                  <a:ea typeface="黑体" panose="02010609060101010101" pitchFamily="49" charset="-122"/>
                </a:rPr>
                <a:t>出版单位：</a:t>
              </a:r>
            </a:p>
          </p:txBody>
        </p:sp>
        <p:sp>
          <p:nvSpPr>
            <p:cNvPr id="17436" name="Text Box 9"/>
            <p:cNvSpPr txBox="1">
              <a:spLocks noChangeArrowheads="1"/>
            </p:cNvSpPr>
            <p:nvPr/>
          </p:nvSpPr>
          <p:spPr bwMode="auto">
            <a:xfrm>
              <a:off x="2198" y="2951"/>
              <a:ext cx="1091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楷体_GB2312" pitchFamily="49" charset="-122"/>
                  <a:ea typeface="黑体" panose="02010609060101010101" pitchFamily="49" charset="-122"/>
                </a:rPr>
                <a:t>出版时间：</a:t>
              </a:r>
            </a:p>
          </p:txBody>
        </p:sp>
        <p:sp>
          <p:nvSpPr>
            <p:cNvPr id="17437" name="Text Box 10"/>
            <p:cNvSpPr txBox="1">
              <a:spLocks noChangeArrowheads="1"/>
            </p:cNvSpPr>
            <p:nvPr/>
          </p:nvSpPr>
          <p:spPr bwMode="auto">
            <a:xfrm>
              <a:off x="2198" y="3277"/>
              <a:ext cx="695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楷体_GB2312" pitchFamily="49" charset="-122"/>
                  <a:ea typeface="黑体" panose="02010609060101010101" pitchFamily="49" charset="-122"/>
                </a:rPr>
                <a:t>价格：</a:t>
              </a:r>
            </a:p>
          </p:txBody>
        </p:sp>
        <p:sp>
          <p:nvSpPr>
            <p:cNvPr id="17438" name="Text Box 11"/>
            <p:cNvSpPr txBox="1">
              <a:spLocks noChangeArrowheads="1"/>
            </p:cNvSpPr>
            <p:nvPr/>
          </p:nvSpPr>
          <p:spPr bwMode="auto">
            <a:xfrm>
              <a:off x="2846" y="892"/>
              <a:ext cx="1016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0000FF"/>
                  </a:solidFill>
                  <a:latin typeface="楷体_GB2312" pitchFamily="49" charset="-122"/>
                  <a:ea typeface="黑体" panose="02010609060101010101" pitchFamily="49" charset="-122"/>
                </a:rPr>
                <a:t>书目卡片</a:t>
              </a:r>
            </a:p>
          </p:txBody>
        </p:sp>
      </p:grp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2857501" y="1924051"/>
            <a:ext cx="7612063" cy="2779713"/>
            <a:chOff x="843" y="1363"/>
            <a:chExt cx="4795" cy="1751"/>
          </a:xfrm>
        </p:grpSpPr>
        <p:graphicFrame>
          <p:nvGraphicFramePr>
            <p:cNvPr id="17428" name="Object 13"/>
            <p:cNvGraphicFramePr>
              <a:graphicFrameLocks noChangeAspect="1"/>
            </p:cNvGraphicFramePr>
            <p:nvPr/>
          </p:nvGraphicFramePr>
          <p:xfrm>
            <a:off x="843" y="1812"/>
            <a:ext cx="4229" cy="1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91" name="文档" r:id="rId3" imgW="7172325" imgH="2209800" progId="Word.Document.8">
                    <p:embed/>
                  </p:oleObj>
                </mc:Choice>
                <mc:Fallback>
                  <p:oleObj name="文档" r:id="rId3" imgW="7172325" imgH="2209800" progId="Word.Document.8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3" y="1812"/>
                          <a:ext cx="4229" cy="1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4381" y="1363"/>
              <a:ext cx="1257" cy="411"/>
            </a:xfrm>
            <a:prstGeom prst="wedgeEllipseCallout">
              <a:avLst>
                <a:gd name="adj1" fmla="val -69157"/>
                <a:gd name="adj2" fmla="val 79380"/>
              </a:avLst>
            </a:prstGeom>
            <a:solidFill>
              <a:schemeClr val="bg1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楷体_GB2312" pitchFamily="49" charset="-122"/>
                  <a:ea typeface="黑体" panose="02010609060101010101" pitchFamily="49" charset="-122"/>
                </a:rPr>
                <a:t>书目文件</a:t>
              </a:r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1374775" y="3235326"/>
            <a:ext cx="9469439" cy="3351213"/>
            <a:chOff x="-91" y="2189"/>
            <a:chExt cx="5965" cy="2111"/>
          </a:xfrm>
        </p:grpSpPr>
        <p:grpSp>
          <p:nvGrpSpPr>
            <p:cNvPr id="17419" name="Group 16"/>
            <p:cNvGrpSpPr>
              <a:grpSpLocks/>
            </p:cNvGrpSpPr>
            <p:nvPr/>
          </p:nvGrpSpPr>
          <p:grpSpPr bwMode="auto">
            <a:xfrm>
              <a:off x="-91" y="2830"/>
              <a:ext cx="5965" cy="462"/>
              <a:chOff x="-91" y="2830"/>
              <a:chExt cx="5965" cy="462"/>
            </a:xfrm>
          </p:grpSpPr>
          <p:sp>
            <p:nvSpPr>
              <p:cNvPr id="17425" name="AutoShape 17"/>
              <p:cNvSpPr>
                <a:spLocks noChangeArrowheads="1"/>
              </p:cNvSpPr>
              <p:nvPr/>
            </p:nvSpPr>
            <p:spPr bwMode="auto">
              <a:xfrm>
                <a:off x="-91" y="2849"/>
                <a:ext cx="983" cy="411"/>
              </a:xfrm>
              <a:prstGeom prst="wedgeEllipseCallout">
                <a:avLst>
                  <a:gd name="adj1" fmla="val 27431"/>
                  <a:gd name="adj2" fmla="val 90208"/>
                </a:avLst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dirty="0">
                    <a:latin typeface="楷体_GB2312" pitchFamily="49" charset="-122"/>
                    <a:ea typeface="黑体" panose="02010609060101010101" pitchFamily="49" charset="-122"/>
                  </a:rPr>
                  <a:t>按书名</a:t>
                </a:r>
              </a:p>
            </p:txBody>
          </p:sp>
          <p:sp>
            <p:nvSpPr>
              <p:cNvPr id="17426" name="AutoShape 18"/>
              <p:cNvSpPr>
                <a:spLocks noChangeArrowheads="1"/>
              </p:cNvSpPr>
              <p:nvPr/>
            </p:nvSpPr>
            <p:spPr bwMode="auto">
              <a:xfrm>
                <a:off x="2877" y="2881"/>
                <a:ext cx="1257" cy="411"/>
              </a:xfrm>
              <a:prstGeom prst="wedgeEllipseCallout">
                <a:avLst>
                  <a:gd name="adj1" fmla="val -64329"/>
                  <a:gd name="adj2" fmla="val 58630"/>
                </a:avLst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>
                    <a:latin typeface="楷体_GB2312" pitchFamily="49" charset="-122"/>
                    <a:ea typeface="黑体" panose="02010609060101010101" pitchFamily="49" charset="-122"/>
                  </a:rPr>
                  <a:t>按作者名</a:t>
                </a:r>
              </a:p>
            </p:txBody>
          </p:sp>
          <p:sp>
            <p:nvSpPr>
              <p:cNvPr id="17427" name="AutoShape 19"/>
              <p:cNvSpPr>
                <a:spLocks noChangeArrowheads="1"/>
              </p:cNvSpPr>
              <p:nvPr/>
            </p:nvSpPr>
            <p:spPr bwMode="auto">
              <a:xfrm>
                <a:off x="4617" y="2830"/>
                <a:ext cx="1257" cy="411"/>
              </a:xfrm>
              <a:prstGeom prst="wedgeEllipseCallout">
                <a:avLst>
                  <a:gd name="adj1" fmla="val -50347"/>
                  <a:gd name="adj2" fmla="val 86815"/>
                </a:avLst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dirty="0">
                    <a:latin typeface="楷体_GB2312" pitchFamily="49" charset="-122"/>
                    <a:ea typeface="黑体" panose="02010609060101010101" pitchFamily="49" charset="-122"/>
                  </a:rPr>
                  <a:t>按分类号</a:t>
                </a:r>
              </a:p>
            </p:txBody>
          </p:sp>
        </p:grpSp>
        <p:grpSp>
          <p:nvGrpSpPr>
            <p:cNvPr id="17420" name="Group 20"/>
            <p:cNvGrpSpPr>
              <a:grpSpLocks/>
            </p:cNvGrpSpPr>
            <p:nvPr/>
          </p:nvGrpSpPr>
          <p:grpSpPr bwMode="auto">
            <a:xfrm>
              <a:off x="189" y="2189"/>
              <a:ext cx="5367" cy="2111"/>
              <a:chOff x="189" y="2189"/>
              <a:chExt cx="5367" cy="2111"/>
            </a:xfrm>
          </p:grpSpPr>
          <p:graphicFrame>
            <p:nvGraphicFramePr>
              <p:cNvPr id="17421" name="Object 21"/>
              <p:cNvGraphicFramePr>
                <a:graphicFrameLocks noChangeAspect="1"/>
              </p:cNvGraphicFramePr>
              <p:nvPr/>
            </p:nvGraphicFramePr>
            <p:xfrm>
              <a:off x="189" y="3267"/>
              <a:ext cx="3022" cy="9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92" name="文档" r:id="rId5" imgW="4881880" imgH="1752600" progId="Word.Document.8">
                      <p:embed/>
                    </p:oleObj>
                  </mc:Choice>
                  <mc:Fallback>
                    <p:oleObj name="文档" r:id="rId5" imgW="4881880" imgH="1752600" progId="Word.Document.8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9" y="3267"/>
                            <a:ext cx="3022" cy="9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2" name="Object 22"/>
              <p:cNvGraphicFramePr>
                <a:graphicFrameLocks noChangeAspect="1"/>
              </p:cNvGraphicFramePr>
              <p:nvPr/>
            </p:nvGraphicFramePr>
            <p:xfrm>
              <a:off x="2300" y="3267"/>
              <a:ext cx="1478" cy="10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93" name="文档" r:id="rId7" imgW="2387600" imgH="1783080" progId="Word.Document.8">
                      <p:embed/>
                    </p:oleObj>
                  </mc:Choice>
                  <mc:Fallback>
                    <p:oleObj name="文档" r:id="rId7" imgW="2387600" imgH="1783080" progId="Word.Document.8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0" y="3267"/>
                            <a:ext cx="1478" cy="10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3" name="Object 23"/>
              <p:cNvGraphicFramePr>
                <a:graphicFrameLocks noChangeAspect="1"/>
              </p:cNvGraphicFramePr>
              <p:nvPr/>
            </p:nvGraphicFramePr>
            <p:xfrm>
              <a:off x="3933" y="3267"/>
              <a:ext cx="1623" cy="8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94" name="文档" r:id="rId9" imgW="2621280" imgH="1397000" progId="Word.Document.8">
                      <p:embed/>
                    </p:oleObj>
                  </mc:Choice>
                  <mc:Fallback>
                    <p:oleObj name="文档" r:id="rId9" imgW="2621280" imgH="1397000" progId="Word.Document.8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3" y="3267"/>
                            <a:ext cx="1623" cy="8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24" name="AutoShape 24"/>
              <p:cNvSpPr>
                <a:spLocks noChangeArrowheads="1"/>
              </p:cNvSpPr>
              <p:nvPr/>
            </p:nvSpPr>
            <p:spPr bwMode="auto">
              <a:xfrm>
                <a:off x="4539" y="2189"/>
                <a:ext cx="983" cy="411"/>
              </a:xfrm>
              <a:prstGeom prst="wedgeEllipseCallout">
                <a:avLst>
                  <a:gd name="adj1" fmla="val -64546"/>
                  <a:gd name="adj2" fmla="val 235028"/>
                </a:avLst>
              </a:prstGeom>
              <a:solidFill>
                <a:schemeClr val="bg1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dirty="0">
                    <a:latin typeface="楷体_GB2312" pitchFamily="49" charset="-122"/>
                    <a:ea typeface="黑体" panose="02010609060101010101" pitchFamily="49" charset="-122"/>
                  </a:rPr>
                  <a:t>索引表</a:t>
                </a:r>
              </a:p>
            </p:txBody>
          </p:sp>
        </p:grpSp>
      </p:grp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5943601" y="1001714"/>
            <a:ext cx="3063875" cy="1038225"/>
            <a:chOff x="3072" y="1166"/>
            <a:chExt cx="1930" cy="654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3379" y="1166"/>
              <a:ext cx="1623" cy="654"/>
            </a:xfrm>
            <a:prstGeom prst="irregularSeal2">
              <a:avLst/>
            </a:prstGeom>
            <a:gradFill rotWithShape="1">
              <a:gsLst>
                <a:gs pos="0">
                  <a:schemeClr val="bg1"/>
                </a:gs>
                <a:gs pos="50000">
                  <a:srgbClr val="66FF33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zh-CN" altLang="en-US" sz="2400">
                  <a:latin typeface="楷体_GB2312" pitchFamily="49" charset="-122"/>
                </a:rPr>
                <a:t>线性表</a:t>
              </a:r>
            </a:p>
          </p:txBody>
        </p:sp>
        <p:sp>
          <p:nvSpPr>
            <p:cNvPr id="17418" name="Line 27"/>
            <p:cNvSpPr>
              <a:spLocks noChangeShapeType="1"/>
            </p:cNvSpPr>
            <p:nvPr/>
          </p:nvSpPr>
          <p:spPr bwMode="auto">
            <a:xfrm>
              <a:off x="3072" y="15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16" name="Text Box 28"/>
          <p:cNvSpPr txBox="1">
            <a:spLocks noChangeArrowheads="1"/>
          </p:cNvSpPr>
          <p:nvPr/>
        </p:nvSpPr>
        <p:spPr bwMode="auto">
          <a:xfrm>
            <a:off x="2125663" y="1284288"/>
            <a:ext cx="495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2800">
                <a:latin typeface="楷体_GB2312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latin typeface="楷体_GB2312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800">
                <a:latin typeface="楷体_GB2312" pitchFamily="49" charset="-122"/>
                <a:ea typeface="黑体" panose="02010609060101010101" pitchFamily="49" charset="-122"/>
              </a:rPr>
              <a:t>书目自动检索系统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9" name="Group 119"/>
          <p:cNvGrpSpPr>
            <a:grpSpLocks/>
          </p:cNvGrpSpPr>
          <p:nvPr/>
        </p:nvGrpSpPr>
        <p:grpSpPr bwMode="auto">
          <a:xfrm>
            <a:off x="4727848" y="2996952"/>
            <a:ext cx="6696744" cy="3672408"/>
            <a:chOff x="286" y="864"/>
            <a:chExt cx="4616" cy="2694"/>
          </a:xfrm>
        </p:grpSpPr>
        <p:sp>
          <p:nvSpPr>
            <p:cNvPr id="106505" name="Text Box 2"/>
            <p:cNvSpPr txBox="1">
              <a:spLocks noChangeArrowheads="1"/>
            </p:cNvSpPr>
            <p:nvPr/>
          </p:nvSpPr>
          <p:spPr bwMode="auto">
            <a:xfrm>
              <a:off x="3850" y="1599"/>
              <a:ext cx="1052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2947" tIns="56473" rIns="112947" bIns="56473">
              <a:spAutoFit/>
            </a:bodyPr>
            <a:lstStyle>
              <a:lvl1pPr defTabSz="1128713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defTabSz="1128713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defTabSz="1128713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defTabSz="1128713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defTabSz="11287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u="sng">
                  <a:solidFill>
                    <a:srgbClr val="00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搜索成功</a:t>
              </a:r>
              <a:endParaRPr lang="zh-CN" altLang="en-US" sz="2800" b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6506" name="Text Box 3"/>
            <p:cNvSpPr txBox="1">
              <a:spLocks noChangeArrowheads="1"/>
            </p:cNvSpPr>
            <p:nvPr/>
          </p:nvSpPr>
          <p:spPr bwMode="auto">
            <a:xfrm>
              <a:off x="3552" y="3215"/>
              <a:ext cx="1280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2947" tIns="56473" rIns="112947" bIns="56473">
              <a:spAutoFit/>
            </a:bodyPr>
            <a:lstStyle>
              <a:lvl1pPr defTabSz="1128713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defTabSz="1128713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defTabSz="1128713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defTabSz="1128713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defTabSz="11287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u="sng">
                  <a:solidFill>
                    <a:srgbClr val="00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搜索不成功</a:t>
              </a:r>
            </a:p>
          </p:txBody>
        </p:sp>
        <p:sp>
          <p:nvSpPr>
            <p:cNvPr id="106507" name="Rectangle 5" descr="白色大理石"/>
            <p:cNvSpPr>
              <a:spLocks noChangeArrowheads="1"/>
            </p:cNvSpPr>
            <p:nvPr/>
          </p:nvSpPr>
          <p:spPr bwMode="auto">
            <a:xfrm>
              <a:off x="1056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06508" name="Line 6"/>
            <p:cNvSpPr>
              <a:spLocks noChangeShapeType="1"/>
            </p:cNvSpPr>
            <p:nvPr/>
          </p:nvSpPr>
          <p:spPr bwMode="auto">
            <a:xfrm>
              <a:off x="1200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9" name="Line 7"/>
            <p:cNvSpPr>
              <a:spLocks noChangeShapeType="1"/>
            </p:cNvSpPr>
            <p:nvPr/>
          </p:nvSpPr>
          <p:spPr bwMode="auto">
            <a:xfrm>
              <a:off x="1440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0" name="Line 8"/>
            <p:cNvSpPr>
              <a:spLocks noChangeShapeType="1"/>
            </p:cNvSpPr>
            <p:nvPr/>
          </p:nvSpPr>
          <p:spPr bwMode="auto">
            <a:xfrm flipV="1">
              <a:off x="1200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1" name="Line 9"/>
            <p:cNvSpPr>
              <a:spLocks noChangeShapeType="1"/>
            </p:cNvSpPr>
            <p:nvPr/>
          </p:nvSpPr>
          <p:spPr bwMode="auto">
            <a:xfrm flipV="1">
              <a:off x="1440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2" name="Rectangle 10" descr="白色大理石"/>
            <p:cNvSpPr>
              <a:spLocks noChangeArrowheads="1"/>
            </p:cNvSpPr>
            <p:nvPr/>
          </p:nvSpPr>
          <p:spPr bwMode="auto">
            <a:xfrm>
              <a:off x="1824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06513" name="Line 11"/>
            <p:cNvSpPr>
              <a:spLocks noChangeShapeType="1"/>
            </p:cNvSpPr>
            <p:nvPr/>
          </p:nvSpPr>
          <p:spPr bwMode="auto">
            <a:xfrm>
              <a:off x="2208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4" name="Line 12"/>
            <p:cNvSpPr>
              <a:spLocks noChangeShapeType="1"/>
            </p:cNvSpPr>
            <p:nvPr/>
          </p:nvSpPr>
          <p:spPr bwMode="auto">
            <a:xfrm flipV="1">
              <a:off x="1968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5" name="Line 13"/>
            <p:cNvSpPr>
              <a:spLocks noChangeShapeType="1"/>
            </p:cNvSpPr>
            <p:nvPr/>
          </p:nvSpPr>
          <p:spPr bwMode="auto">
            <a:xfrm flipV="1">
              <a:off x="2208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6" name="Line 14"/>
            <p:cNvSpPr>
              <a:spLocks noChangeShapeType="1"/>
            </p:cNvSpPr>
            <p:nvPr/>
          </p:nvSpPr>
          <p:spPr bwMode="auto">
            <a:xfrm>
              <a:off x="1968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7" name="Rectangle 15" descr="白色大理石"/>
            <p:cNvSpPr>
              <a:spLocks noChangeArrowheads="1"/>
            </p:cNvSpPr>
            <p:nvPr/>
          </p:nvSpPr>
          <p:spPr bwMode="auto">
            <a:xfrm>
              <a:off x="2592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06518" name="Line 16"/>
            <p:cNvSpPr>
              <a:spLocks noChangeShapeType="1"/>
            </p:cNvSpPr>
            <p:nvPr/>
          </p:nvSpPr>
          <p:spPr bwMode="auto">
            <a:xfrm>
              <a:off x="2976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9" name="Line 17"/>
            <p:cNvSpPr>
              <a:spLocks noChangeShapeType="1"/>
            </p:cNvSpPr>
            <p:nvPr/>
          </p:nvSpPr>
          <p:spPr bwMode="auto">
            <a:xfrm flipV="1">
              <a:off x="2736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0" name="Line 18"/>
            <p:cNvSpPr>
              <a:spLocks noChangeShapeType="1"/>
            </p:cNvSpPr>
            <p:nvPr/>
          </p:nvSpPr>
          <p:spPr bwMode="auto">
            <a:xfrm flipV="1">
              <a:off x="2976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1" name="Line 19"/>
            <p:cNvSpPr>
              <a:spLocks noChangeShapeType="1"/>
            </p:cNvSpPr>
            <p:nvPr/>
          </p:nvSpPr>
          <p:spPr bwMode="auto">
            <a:xfrm>
              <a:off x="2736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2" name="Rectangle 20" descr="白色大理石"/>
            <p:cNvSpPr>
              <a:spLocks noChangeArrowheads="1"/>
            </p:cNvSpPr>
            <p:nvPr/>
          </p:nvSpPr>
          <p:spPr bwMode="auto">
            <a:xfrm>
              <a:off x="3360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06523" name="Line 21"/>
            <p:cNvSpPr>
              <a:spLocks noChangeShapeType="1"/>
            </p:cNvSpPr>
            <p:nvPr/>
          </p:nvSpPr>
          <p:spPr bwMode="auto">
            <a:xfrm>
              <a:off x="3744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4" name="Line 22"/>
            <p:cNvSpPr>
              <a:spLocks noChangeShapeType="1"/>
            </p:cNvSpPr>
            <p:nvPr/>
          </p:nvSpPr>
          <p:spPr bwMode="auto">
            <a:xfrm flipV="1">
              <a:off x="3504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5" name="Line 23"/>
            <p:cNvSpPr>
              <a:spLocks noChangeShapeType="1"/>
            </p:cNvSpPr>
            <p:nvPr/>
          </p:nvSpPr>
          <p:spPr bwMode="auto">
            <a:xfrm flipV="1">
              <a:off x="3744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6" name="Line 24"/>
            <p:cNvSpPr>
              <a:spLocks noChangeShapeType="1"/>
            </p:cNvSpPr>
            <p:nvPr/>
          </p:nvSpPr>
          <p:spPr bwMode="auto">
            <a:xfrm>
              <a:off x="3504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7" name="Rectangle 25" descr="白色大理石"/>
            <p:cNvSpPr>
              <a:spLocks noChangeArrowheads="1"/>
            </p:cNvSpPr>
            <p:nvPr/>
          </p:nvSpPr>
          <p:spPr bwMode="auto">
            <a:xfrm>
              <a:off x="4128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06528" name="Line 26"/>
            <p:cNvSpPr>
              <a:spLocks noChangeShapeType="1"/>
            </p:cNvSpPr>
            <p:nvPr/>
          </p:nvSpPr>
          <p:spPr bwMode="auto">
            <a:xfrm>
              <a:off x="4512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9" name="Line 27"/>
            <p:cNvSpPr>
              <a:spLocks noChangeShapeType="1"/>
            </p:cNvSpPr>
            <p:nvPr/>
          </p:nvSpPr>
          <p:spPr bwMode="auto">
            <a:xfrm flipV="1">
              <a:off x="4272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0" name="Line 28"/>
            <p:cNvSpPr>
              <a:spLocks noChangeShapeType="1"/>
            </p:cNvSpPr>
            <p:nvPr/>
          </p:nvSpPr>
          <p:spPr bwMode="auto">
            <a:xfrm flipV="1">
              <a:off x="4512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1" name="Line 29"/>
            <p:cNvSpPr>
              <a:spLocks noChangeShapeType="1"/>
            </p:cNvSpPr>
            <p:nvPr/>
          </p:nvSpPr>
          <p:spPr bwMode="auto">
            <a:xfrm>
              <a:off x="4272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2" name="Line 30"/>
            <p:cNvSpPr>
              <a:spLocks noChangeShapeType="1"/>
            </p:cNvSpPr>
            <p:nvPr/>
          </p:nvSpPr>
          <p:spPr bwMode="auto">
            <a:xfrm>
              <a:off x="1632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3" name="Line 31"/>
            <p:cNvSpPr>
              <a:spLocks noChangeShapeType="1"/>
            </p:cNvSpPr>
            <p:nvPr/>
          </p:nvSpPr>
          <p:spPr bwMode="auto">
            <a:xfrm>
              <a:off x="2400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4" name="Line 32"/>
            <p:cNvSpPr>
              <a:spLocks noChangeShapeType="1"/>
            </p:cNvSpPr>
            <p:nvPr/>
          </p:nvSpPr>
          <p:spPr bwMode="auto">
            <a:xfrm>
              <a:off x="3168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5" name="Line 33"/>
            <p:cNvSpPr>
              <a:spLocks noChangeShapeType="1"/>
            </p:cNvSpPr>
            <p:nvPr/>
          </p:nvSpPr>
          <p:spPr bwMode="auto">
            <a:xfrm>
              <a:off x="3936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6" name="Line 34"/>
            <p:cNvSpPr>
              <a:spLocks noChangeShapeType="1"/>
            </p:cNvSpPr>
            <p:nvPr/>
          </p:nvSpPr>
          <p:spPr bwMode="auto">
            <a:xfrm>
              <a:off x="912" y="1104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7" name="Line 35"/>
            <p:cNvSpPr>
              <a:spLocks noChangeShapeType="1"/>
            </p:cNvSpPr>
            <p:nvPr/>
          </p:nvSpPr>
          <p:spPr bwMode="auto">
            <a:xfrm>
              <a:off x="1632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8" name="Line 36"/>
            <p:cNvSpPr>
              <a:spLocks noChangeShapeType="1"/>
            </p:cNvSpPr>
            <p:nvPr/>
          </p:nvSpPr>
          <p:spPr bwMode="auto">
            <a:xfrm flipV="1">
              <a:off x="768" y="1200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9" name="Line 37"/>
            <p:cNvSpPr>
              <a:spLocks noChangeShapeType="1"/>
            </p:cNvSpPr>
            <p:nvPr/>
          </p:nvSpPr>
          <p:spPr bwMode="auto">
            <a:xfrm>
              <a:off x="2400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0" name="Line 38"/>
            <p:cNvSpPr>
              <a:spLocks noChangeShapeType="1"/>
            </p:cNvSpPr>
            <p:nvPr/>
          </p:nvSpPr>
          <p:spPr bwMode="auto">
            <a:xfrm>
              <a:off x="3168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1" name="Line 39"/>
            <p:cNvSpPr>
              <a:spLocks noChangeShapeType="1"/>
            </p:cNvSpPr>
            <p:nvPr/>
          </p:nvSpPr>
          <p:spPr bwMode="auto">
            <a:xfrm>
              <a:off x="3936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2" name="Line 40"/>
            <p:cNvSpPr>
              <a:spLocks noChangeShapeType="1"/>
            </p:cNvSpPr>
            <p:nvPr/>
          </p:nvSpPr>
          <p:spPr bwMode="auto">
            <a:xfrm>
              <a:off x="4704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3" name="Line 41"/>
            <p:cNvSpPr>
              <a:spLocks noChangeShapeType="1"/>
            </p:cNvSpPr>
            <p:nvPr/>
          </p:nvSpPr>
          <p:spPr bwMode="auto">
            <a:xfrm>
              <a:off x="4896" y="1248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4" name="Line 42"/>
            <p:cNvSpPr>
              <a:spLocks noChangeShapeType="1"/>
            </p:cNvSpPr>
            <p:nvPr/>
          </p:nvSpPr>
          <p:spPr bwMode="auto">
            <a:xfrm>
              <a:off x="912" y="1296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5" name="Line 43"/>
            <p:cNvSpPr>
              <a:spLocks noChangeShapeType="1"/>
            </p:cNvSpPr>
            <p:nvPr/>
          </p:nvSpPr>
          <p:spPr bwMode="auto">
            <a:xfrm flipH="1">
              <a:off x="912" y="1488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6" name="Line 44"/>
            <p:cNvSpPr>
              <a:spLocks noChangeShapeType="1"/>
            </p:cNvSpPr>
            <p:nvPr/>
          </p:nvSpPr>
          <p:spPr bwMode="auto">
            <a:xfrm>
              <a:off x="912" y="1296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7" name="Line 45"/>
            <p:cNvSpPr>
              <a:spLocks noChangeShapeType="1"/>
            </p:cNvSpPr>
            <p:nvPr/>
          </p:nvSpPr>
          <p:spPr bwMode="auto">
            <a:xfrm flipH="1">
              <a:off x="912" y="86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8" name="Line 46"/>
            <p:cNvSpPr>
              <a:spLocks noChangeShapeType="1"/>
            </p:cNvSpPr>
            <p:nvPr/>
          </p:nvSpPr>
          <p:spPr bwMode="auto">
            <a:xfrm>
              <a:off x="912" y="86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9" name="Line 47"/>
            <p:cNvSpPr>
              <a:spLocks noChangeShapeType="1"/>
            </p:cNvSpPr>
            <p:nvPr/>
          </p:nvSpPr>
          <p:spPr bwMode="auto">
            <a:xfrm>
              <a:off x="4896" y="86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50" name="Line 48"/>
            <p:cNvSpPr>
              <a:spLocks noChangeShapeType="1"/>
            </p:cNvSpPr>
            <p:nvPr/>
          </p:nvSpPr>
          <p:spPr bwMode="auto">
            <a:xfrm>
              <a:off x="4704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51" name="Text Box 49"/>
            <p:cNvSpPr txBox="1">
              <a:spLocks noChangeArrowheads="1"/>
            </p:cNvSpPr>
            <p:nvPr/>
          </p:nvSpPr>
          <p:spPr bwMode="auto">
            <a:xfrm>
              <a:off x="302" y="1008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6552" name="Rectangle 50" descr="白色大理石"/>
            <p:cNvSpPr>
              <a:spLocks noChangeArrowheads="1"/>
            </p:cNvSpPr>
            <p:nvPr/>
          </p:nvSpPr>
          <p:spPr bwMode="auto">
            <a:xfrm>
              <a:off x="1056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06553" name="Line 51"/>
            <p:cNvSpPr>
              <a:spLocks noChangeShapeType="1"/>
            </p:cNvSpPr>
            <p:nvPr/>
          </p:nvSpPr>
          <p:spPr bwMode="auto">
            <a:xfrm>
              <a:off x="1440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54" name="Line 52"/>
            <p:cNvSpPr>
              <a:spLocks noChangeShapeType="1"/>
            </p:cNvSpPr>
            <p:nvPr/>
          </p:nvSpPr>
          <p:spPr bwMode="auto">
            <a:xfrm flipV="1">
              <a:off x="1200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55" name="Line 53"/>
            <p:cNvSpPr>
              <a:spLocks noChangeShapeType="1"/>
            </p:cNvSpPr>
            <p:nvPr/>
          </p:nvSpPr>
          <p:spPr bwMode="auto">
            <a:xfrm flipV="1">
              <a:off x="1440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56" name="Line 54"/>
            <p:cNvSpPr>
              <a:spLocks noChangeShapeType="1"/>
            </p:cNvSpPr>
            <p:nvPr/>
          </p:nvSpPr>
          <p:spPr bwMode="auto">
            <a:xfrm>
              <a:off x="1200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57" name="Rectangle 55" descr="白色大理石"/>
            <p:cNvSpPr>
              <a:spLocks noChangeArrowheads="1"/>
            </p:cNvSpPr>
            <p:nvPr/>
          </p:nvSpPr>
          <p:spPr bwMode="auto">
            <a:xfrm>
              <a:off x="1824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06558" name="Line 56"/>
            <p:cNvSpPr>
              <a:spLocks noChangeShapeType="1"/>
            </p:cNvSpPr>
            <p:nvPr/>
          </p:nvSpPr>
          <p:spPr bwMode="auto">
            <a:xfrm>
              <a:off x="2208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59" name="Line 57"/>
            <p:cNvSpPr>
              <a:spLocks noChangeShapeType="1"/>
            </p:cNvSpPr>
            <p:nvPr/>
          </p:nvSpPr>
          <p:spPr bwMode="auto">
            <a:xfrm flipV="1">
              <a:off x="1968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60" name="Line 58"/>
            <p:cNvSpPr>
              <a:spLocks noChangeShapeType="1"/>
            </p:cNvSpPr>
            <p:nvPr/>
          </p:nvSpPr>
          <p:spPr bwMode="auto">
            <a:xfrm flipV="1">
              <a:off x="2208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61" name="Line 59"/>
            <p:cNvSpPr>
              <a:spLocks noChangeShapeType="1"/>
            </p:cNvSpPr>
            <p:nvPr/>
          </p:nvSpPr>
          <p:spPr bwMode="auto">
            <a:xfrm>
              <a:off x="1968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62" name="Rectangle 60" descr="白色大理石"/>
            <p:cNvSpPr>
              <a:spLocks noChangeArrowheads="1"/>
            </p:cNvSpPr>
            <p:nvPr/>
          </p:nvSpPr>
          <p:spPr bwMode="auto">
            <a:xfrm>
              <a:off x="2592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06563" name="Line 61"/>
            <p:cNvSpPr>
              <a:spLocks noChangeShapeType="1"/>
            </p:cNvSpPr>
            <p:nvPr/>
          </p:nvSpPr>
          <p:spPr bwMode="auto">
            <a:xfrm>
              <a:off x="2976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64" name="Line 62"/>
            <p:cNvSpPr>
              <a:spLocks noChangeShapeType="1"/>
            </p:cNvSpPr>
            <p:nvPr/>
          </p:nvSpPr>
          <p:spPr bwMode="auto">
            <a:xfrm flipV="1">
              <a:off x="2736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65" name="Line 63"/>
            <p:cNvSpPr>
              <a:spLocks noChangeShapeType="1"/>
            </p:cNvSpPr>
            <p:nvPr/>
          </p:nvSpPr>
          <p:spPr bwMode="auto">
            <a:xfrm flipV="1">
              <a:off x="2976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66" name="Line 64"/>
            <p:cNvSpPr>
              <a:spLocks noChangeShapeType="1"/>
            </p:cNvSpPr>
            <p:nvPr/>
          </p:nvSpPr>
          <p:spPr bwMode="auto">
            <a:xfrm>
              <a:off x="2736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67" name="Rectangle 65" descr="白色大理石"/>
            <p:cNvSpPr>
              <a:spLocks noChangeArrowheads="1"/>
            </p:cNvSpPr>
            <p:nvPr/>
          </p:nvSpPr>
          <p:spPr bwMode="auto">
            <a:xfrm>
              <a:off x="3360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06568" name="Line 66"/>
            <p:cNvSpPr>
              <a:spLocks noChangeShapeType="1"/>
            </p:cNvSpPr>
            <p:nvPr/>
          </p:nvSpPr>
          <p:spPr bwMode="auto">
            <a:xfrm>
              <a:off x="3744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69" name="Line 67"/>
            <p:cNvSpPr>
              <a:spLocks noChangeShapeType="1"/>
            </p:cNvSpPr>
            <p:nvPr/>
          </p:nvSpPr>
          <p:spPr bwMode="auto">
            <a:xfrm flipV="1">
              <a:off x="3504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70" name="Line 68"/>
            <p:cNvSpPr>
              <a:spLocks noChangeShapeType="1"/>
            </p:cNvSpPr>
            <p:nvPr/>
          </p:nvSpPr>
          <p:spPr bwMode="auto">
            <a:xfrm flipV="1">
              <a:off x="3744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71" name="Line 69"/>
            <p:cNvSpPr>
              <a:spLocks noChangeShapeType="1"/>
            </p:cNvSpPr>
            <p:nvPr/>
          </p:nvSpPr>
          <p:spPr bwMode="auto">
            <a:xfrm>
              <a:off x="3504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72" name="Rectangle 70" descr="白色大理石"/>
            <p:cNvSpPr>
              <a:spLocks noChangeArrowheads="1"/>
            </p:cNvSpPr>
            <p:nvPr/>
          </p:nvSpPr>
          <p:spPr bwMode="auto">
            <a:xfrm>
              <a:off x="4128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06573" name="Line 71"/>
            <p:cNvSpPr>
              <a:spLocks noChangeShapeType="1"/>
            </p:cNvSpPr>
            <p:nvPr/>
          </p:nvSpPr>
          <p:spPr bwMode="auto">
            <a:xfrm>
              <a:off x="4512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74" name="Line 72"/>
            <p:cNvSpPr>
              <a:spLocks noChangeShapeType="1"/>
            </p:cNvSpPr>
            <p:nvPr/>
          </p:nvSpPr>
          <p:spPr bwMode="auto">
            <a:xfrm flipV="1">
              <a:off x="4272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75" name="Line 73"/>
            <p:cNvSpPr>
              <a:spLocks noChangeShapeType="1"/>
            </p:cNvSpPr>
            <p:nvPr/>
          </p:nvSpPr>
          <p:spPr bwMode="auto">
            <a:xfrm flipV="1">
              <a:off x="4512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76" name="Line 74"/>
            <p:cNvSpPr>
              <a:spLocks noChangeShapeType="1"/>
            </p:cNvSpPr>
            <p:nvPr/>
          </p:nvSpPr>
          <p:spPr bwMode="auto">
            <a:xfrm>
              <a:off x="4272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77" name="Line 75"/>
            <p:cNvSpPr>
              <a:spLocks noChangeShapeType="1"/>
            </p:cNvSpPr>
            <p:nvPr/>
          </p:nvSpPr>
          <p:spPr bwMode="auto">
            <a:xfrm>
              <a:off x="1632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78" name="Line 76"/>
            <p:cNvSpPr>
              <a:spLocks noChangeShapeType="1"/>
            </p:cNvSpPr>
            <p:nvPr/>
          </p:nvSpPr>
          <p:spPr bwMode="auto">
            <a:xfrm>
              <a:off x="2400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79" name="Line 77"/>
            <p:cNvSpPr>
              <a:spLocks noChangeShapeType="1"/>
            </p:cNvSpPr>
            <p:nvPr/>
          </p:nvSpPr>
          <p:spPr bwMode="auto">
            <a:xfrm>
              <a:off x="3168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80" name="Line 78"/>
            <p:cNvSpPr>
              <a:spLocks noChangeShapeType="1"/>
            </p:cNvSpPr>
            <p:nvPr/>
          </p:nvSpPr>
          <p:spPr bwMode="auto">
            <a:xfrm>
              <a:off x="3936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81" name="Line 79"/>
            <p:cNvSpPr>
              <a:spLocks noChangeShapeType="1"/>
            </p:cNvSpPr>
            <p:nvPr/>
          </p:nvSpPr>
          <p:spPr bwMode="auto">
            <a:xfrm>
              <a:off x="912" y="2544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82" name="Line 80"/>
            <p:cNvSpPr>
              <a:spLocks noChangeShapeType="1"/>
            </p:cNvSpPr>
            <p:nvPr/>
          </p:nvSpPr>
          <p:spPr bwMode="auto">
            <a:xfrm>
              <a:off x="1632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83" name="Line 81"/>
            <p:cNvSpPr>
              <a:spLocks noChangeShapeType="1"/>
            </p:cNvSpPr>
            <p:nvPr/>
          </p:nvSpPr>
          <p:spPr bwMode="auto">
            <a:xfrm flipV="1">
              <a:off x="768" y="2640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84" name="Line 82"/>
            <p:cNvSpPr>
              <a:spLocks noChangeShapeType="1"/>
            </p:cNvSpPr>
            <p:nvPr/>
          </p:nvSpPr>
          <p:spPr bwMode="auto">
            <a:xfrm>
              <a:off x="2400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85" name="Line 83"/>
            <p:cNvSpPr>
              <a:spLocks noChangeShapeType="1"/>
            </p:cNvSpPr>
            <p:nvPr/>
          </p:nvSpPr>
          <p:spPr bwMode="auto">
            <a:xfrm>
              <a:off x="3168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86" name="Line 84"/>
            <p:cNvSpPr>
              <a:spLocks noChangeShapeType="1"/>
            </p:cNvSpPr>
            <p:nvPr/>
          </p:nvSpPr>
          <p:spPr bwMode="auto">
            <a:xfrm>
              <a:off x="3936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87" name="Line 85"/>
            <p:cNvSpPr>
              <a:spLocks noChangeShapeType="1"/>
            </p:cNvSpPr>
            <p:nvPr/>
          </p:nvSpPr>
          <p:spPr bwMode="auto">
            <a:xfrm>
              <a:off x="4704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88" name="Line 86"/>
            <p:cNvSpPr>
              <a:spLocks noChangeShapeType="1"/>
            </p:cNvSpPr>
            <p:nvPr/>
          </p:nvSpPr>
          <p:spPr bwMode="auto">
            <a:xfrm>
              <a:off x="4896" y="2688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89" name="Line 87"/>
            <p:cNvSpPr>
              <a:spLocks noChangeShapeType="1"/>
            </p:cNvSpPr>
            <p:nvPr/>
          </p:nvSpPr>
          <p:spPr bwMode="auto">
            <a:xfrm>
              <a:off x="912" y="2736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90" name="Line 88"/>
            <p:cNvSpPr>
              <a:spLocks noChangeShapeType="1"/>
            </p:cNvSpPr>
            <p:nvPr/>
          </p:nvSpPr>
          <p:spPr bwMode="auto">
            <a:xfrm flipH="1">
              <a:off x="912" y="2928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91" name="Line 89"/>
            <p:cNvSpPr>
              <a:spLocks noChangeShapeType="1"/>
            </p:cNvSpPr>
            <p:nvPr/>
          </p:nvSpPr>
          <p:spPr bwMode="auto">
            <a:xfrm>
              <a:off x="912" y="2736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92" name="Line 90"/>
            <p:cNvSpPr>
              <a:spLocks noChangeShapeType="1"/>
            </p:cNvSpPr>
            <p:nvPr/>
          </p:nvSpPr>
          <p:spPr bwMode="auto">
            <a:xfrm flipH="1">
              <a:off x="912" y="230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93" name="Line 91"/>
            <p:cNvSpPr>
              <a:spLocks noChangeShapeType="1"/>
            </p:cNvSpPr>
            <p:nvPr/>
          </p:nvSpPr>
          <p:spPr bwMode="auto">
            <a:xfrm>
              <a:off x="912" y="230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94" name="Line 92"/>
            <p:cNvSpPr>
              <a:spLocks noChangeShapeType="1"/>
            </p:cNvSpPr>
            <p:nvPr/>
          </p:nvSpPr>
          <p:spPr bwMode="auto">
            <a:xfrm>
              <a:off x="4896" y="230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95" name="Line 93"/>
            <p:cNvSpPr>
              <a:spLocks noChangeShapeType="1"/>
            </p:cNvSpPr>
            <p:nvPr/>
          </p:nvSpPr>
          <p:spPr bwMode="auto">
            <a:xfrm>
              <a:off x="4704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96" name="Text Box 94"/>
            <p:cNvSpPr txBox="1">
              <a:spLocks noChangeArrowheads="1"/>
            </p:cNvSpPr>
            <p:nvPr/>
          </p:nvSpPr>
          <p:spPr bwMode="auto">
            <a:xfrm>
              <a:off x="302" y="2448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6597" name="Text Box 95"/>
            <p:cNvSpPr txBox="1">
              <a:spLocks noChangeArrowheads="1"/>
            </p:cNvSpPr>
            <p:nvPr/>
          </p:nvSpPr>
          <p:spPr bwMode="auto">
            <a:xfrm>
              <a:off x="1936" y="105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31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6598" name="Text Box 96"/>
            <p:cNvSpPr txBox="1">
              <a:spLocks noChangeArrowheads="1"/>
            </p:cNvSpPr>
            <p:nvPr/>
          </p:nvSpPr>
          <p:spPr bwMode="auto">
            <a:xfrm>
              <a:off x="1936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31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6599" name="Text Box 97"/>
            <p:cNvSpPr txBox="1">
              <a:spLocks noChangeArrowheads="1"/>
            </p:cNvSpPr>
            <p:nvPr/>
          </p:nvSpPr>
          <p:spPr bwMode="auto">
            <a:xfrm>
              <a:off x="2704" y="105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48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6600" name="Text Box 98"/>
            <p:cNvSpPr txBox="1">
              <a:spLocks noChangeArrowheads="1"/>
            </p:cNvSpPr>
            <p:nvPr/>
          </p:nvSpPr>
          <p:spPr bwMode="auto">
            <a:xfrm>
              <a:off x="2704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48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6601" name="Text Box 99"/>
            <p:cNvSpPr txBox="1">
              <a:spLocks noChangeArrowheads="1"/>
            </p:cNvSpPr>
            <p:nvPr/>
          </p:nvSpPr>
          <p:spPr bwMode="auto">
            <a:xfrm>
              <a:off x="3472" y="105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15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6602" name="Text Box 100"/>
            <p:cNvSpPr txBox="1">
              <a:spLocks noChangeArrowheads="1"/>
            </p:cNvSpPr>
            <p:nvPr/>
          </p:nvSpPr>
          <p:spPr bwMode="auto">
            <a:xfrm>
              <a:off x="3472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15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6603" name="Text Box 101"/>
            <p:cNvSpPr txBox="1">
              <a:spLocks noChangeArrowheads="1"/>
            </p:cNvSpPr>
            <p:nvPr/>
          </p:nvSpPr>
          <p:spPr bwMode="auto">
            <a:xfrm>
              <a:off x="4240" y="105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57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6604" name="Text Box 102"/>
            <p:cNvSpPr txBox="1">
              <a:spLocks noChangeArrowheads="1"/>
            </p:cNvSpPr>
            <p:nvPr/>
          </p:nvSpPr>
          <p:spPr bwMode="auto">
            <a:xfrm>
              <a:off x="4240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57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6605" name="Text Box 103"/>
            <p:cNvSpPr txBox="1">
              <a:spLocks noChangeArrowheads="1"/>
            </p:cNvSpPr>
            <p:nvPr/>
          </p:nvSpPr>
          <p:spPr bwMode="auto">
            <a:xfrm>
              <a:off x="286" y="1555"/>
              <a:ext cx="86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Arial Narrow" panose="020B0606020202030204" pitchFamily="34" charset="0"/>
                  <a:ea typeface="仿宋_GB2312" pitchFamily="49" charset="-122"/>
                </a:rPr>
                <a:t>搜索</a:t>
              </a:r>
              <a:r>
                <a:rPr lang="en-US" altLang="zh-CN" b="0">
                  <a:latin typeface="Arial Narrow" panose="020B0606020202030204" pitchFamily="34" charset="0"/>
                  <a:ea typeface="仿宋_GB2312" pitchFamily="49" charset="-122"/>
                </a:rPr>
                <a:t>15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6606" name="Line 104"/>
            <p:cNvSpPr>
              <a:spLocks noChangeShapeType="1"/>
            </p:cNvSpPr>
            <p:nvPr/>
          </p:nvSpPr>
          <p:spPr bwMode="auto">
            <a:xfrm flipV="1">
              <a:off x="2064" y="1392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07" name="Line 105"/>
            <p:cNvSpPr>
              <a:spLocks noChangeShapeType="1"/>
            </p:cNvSpPr>
            <p:nvPr/>
          </p:nvSpPr>
          <p:spPr bwMode="auto">
            <a:xfrm flipV="1">
              <a:off x="2832" y="1392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08" name="Line 106"/>
            <p:cNvSpPr>
              <a:spLocks noChangeShapeType="1"/>
            </p:cNvSpPr>
            <p:nvPr/>
          </p:nvSpPr>
          <p:spPr bwMode="auto">
            <a:xfrm flipV="1">
              <a:off x="3600" y="1392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09" name="Text Box 107"/>
            <p:cNvSpPr txBox="1">
              <a:spLocks noChangeArrowheads="1"/>
            </p:cNvSpPr>
            <p:nvPr/>
          </p:nvSpPr>
          <p:spPr bwMode="auto">
            <a:xfrm>
              <a:off x="2095" y="1440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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6610" name="Text Box 108"/>
            <p:cNvSpPr txBox="1">
              <a:spLocks noChangeArrowheads="1"/>
            </p:cNvSpPr>
            <p:nvPr/>
          </p:nvSpPr>
          <p:spPr bwMode="auto">
            <a:xfrm>
              <a:off x="2863" y="1440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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6611" name="Text Box 109"/>
            <p:cNvSpPr txBox="1">
              <a:spLocks noChangeArrowheads="1"/>
            </p:cNvSpPr>
            <p:nvPr/>
          </p:nvSpPr>
          <p:spPr bwMode="auto">
            <a:xfrm>
              <a:off x="3609" y="1497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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6612" name="Text Box 110"/>
            <p:cNvSpPr txBox="1">
              <a:spLocks noChangeArrowheads="1"/>
            </p:cNvSpPr>
            <p:nvPr/>
          </p:nvSpPr>
          <p:spPr bwMode="auto">
            <a:xfrm>
              <a:off x="288" y="2995"/>
              <a:ext cx="86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>
                  <a:latin typeface="Arial Narrow" panose="020B0606020202030204" pitchFamily="34" charset="0"/>
                  <a:ea typeface="仿宋_GB2312" pitchFamily="49" charset="-122"/>
                </a:rPr>
                <a:t>搜索</a:t>
              </a:r>
              <a:r>
                <a:rPr lang="en-US" altLang="zh-CN" b="0" dirty="0">
                  <a:latin typeface="Arial Narrow" panose="020B0606020202030204" pitchFamily="34" charset="0"/>
                  <a:ea typeface="仿宋_GB2312" pitchFamily="49" charset="-122"/>
                </a:rPr>
                <a:t>25</a:t>
              </a:r>
              <a:endPara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6613" name="Line 111"/>
            <p:cNvSpPr>
              <a:spLocks noChangeShapeType="1"/>
            </p:cNvSpPr>
            <p:nvPr/>
          </p:nvSpPr>
          <p:spPr bwMode="auto">
            <a:xfrm flipV="1">
              <a:off x="2064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14" name="Text Box 112"/>
            <p:cNvSpPr txBox="1">
              <a:spLocks noChangeArrowheads="1"/>
            </p:cNvSpPr>
            <p:nvPr/>
          </p:nvSpPr>
          <p:spPr bwMode="auto">
            <a:xfrm>
              <a:off x="2095" y="2899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</a:t>
              </a:r>
              <a:endPara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6615" name="Line 113"/>
            <p:cNvSpPr>
              <a:spLocks noChangeShapeType="1"/>
            </p:cNvSpPr>
            <p:nvPr/>
          </p:nvSpPr>
          <p:spPr bwMode="auto">
            <a:xfrm flipV="1">
              <a:off x="2832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16" name="Text Box 114"/>
            <p:cNvSpPr txBox="1">
              <a:spLocks noChangeArrowheads="1"/>
            </p:cNvSpPr>
            <p:nvPr/>
          </p:nvSpPr>
          <p:spPr bwMode="auto">
            <a:xfrm>
              <a:off x="2863" y="2899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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6617" name="Line 115"/>
            <p:cNvSpPr>
              <a:spLocks noChangeShapeType="1"/>
            </p:cNvSpPr>
            <p:nvPr/>
          </p:nvSpPr>
          <p:spPr bwMode="auto">
            <a:xfrm flipV="1">
              <a:off x="3600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18" name="Text Box 116"/>
            <p:cNvSpPr txBox="1">
              <a:spLocks noChangeArrowheads="1"/>
            </p:cNvSpPr>
            <p:nvPr/>
          </p:nvSpPr>
          <p:spPr bwMode="auto">
            <a:xfrm>
              <a:off x="3631" y="2899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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6619" name="Line 117"/>
            <p:cNvSpPr>
              <a:spLocks noChangeShapeType="1"/>
            </p:cNvSpPr>
            <p:nvPr/>
          </p:nvSpPr>
          <p:spPr bwMode="auto">
            <a:xfrm flipV="1">
              <a:off x="4368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20" name="Text Box 118"/>
            <p:cNvSpPr txBox="1">
              <a:spLocks noChangeArrowheads="1"/>
            </p:cNvSpPr>
            <p:nvPr/>
          </p:nvSpPr>
          <p:spPr bwMode="auto">
            <a:xfrm>
              <a:off x="4399" y="2899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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双向循环链表的搜索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129" name="Rectangle 4"/>
          <p:cNvSpPr>
            <a:spLocks noGrp="1" noChangeArrowheads="1"/>
          </p:cNvSpPr>
          <p:nvPr>
            <p:ph idx="1"/>
          </p:nvPr>
        </p:nvSpPr>
        <p:spPr>
          <a:xfrm>
            <a:off x="307776" y="836712"/>
            <a:ext cx="11342948" cy="29318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T&gt;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</a:t>
            </a:r>
            <a:r>
              <a:rPr lang="en-US" altLang="zh-CN" sz="2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DblList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&lt;T&gt;::Search (</a:t>
            </a:r>
            <a:r>
              <a:rPr lang="en-US" altLang="zh-CN" sz="2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 T&amp; x, </a:t>
            </a:r>
            <a:r>
              <a:rPr lang="en-US" altLang="zh-CN" sz="2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 d)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在双向循环链表中寻找其值等于</a:t>
            </a:r>
            <a:r>
              <a:rPr lang="en-US" altLang="zh-CN" sz="1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18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结点</a:t>
            </a:r>
            <a:r>
              <a:rPr lang="en-US" altLang="zh-CN" sz="18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d=0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按前驱方向</a:t>
            </a:r>
            <a:r>
              <a:rPr lang="en-US" altLang="zh-CN" sz="1800" dirty="0">
                <a:solidFill>
                  <a:schemeClr val="tx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,d≠0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按后继方向。</a:t>
            </a:r>
            <a:endParaRPr lang="zh-CN" altLang="en-US" sz="18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000" b="1" u="sng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000" b="1" u="sng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*current = (d == 0</a:t>
            </a:r>
            <a:r>
              <a:rPr lang="en-US" altLang="zh-CN" sz="2000" b="1" u="sng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) ? </a:t>
            </a:r>
            <a:r>
              <a:rPr lang="en-US" altLang="zh-CN" sz="2000" b="1" u="sng" dirty="0">
                <a:latin typeface="Times New Roman" panose="02020603050405020304" pitchFamily="18" charset="0"/>
                <a:ea typeface="隶书" panose="02010509060101010101" pitchFamily="49" charset="-122"/>
              </a:rPr>
              <a:t>first</a:t>
            </a:r>
            <a:r>
              <a:rPr lang="en-US" altLang="zh-CN" sz="2000" b="1" u="sng" dirty="0">
                <a:latin typeface="楷体_GB2312" pitchFamily="49" charset="-122"/>
              </a:rPr>
              <a:t>-&gt;</a:t>
            </a:r>
            <a:r>
              <a:rPr lang="en-US" altLang="zh-CN" sz="2000" b="1" u="sng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sz="2000" b="1" u="sng" dirty="0">
                <a:latin typeface="Times New Roman" panose="02020603050405020304" pitchFamily="18" charset="0"/>
                <a:ea typeface="隶书" panose="02010509060101010101" pitchFamily="49" charset="-122"/>
              </a:rPr>
              <a:t> : first</a:t>
            </a:r>
            <a:r>
              <a:rPr lang="en-US" altLang="zh-CN" sz="2000" b="1" u="sng" dirty="0">
                <a:latin typeface="楷体_GB2312" pitchFamily="49" charset="-122"/>
              </a:rPr>
              <a:t>-&gt;</a:t>
            </a:r>
            <a:r>
              <a:rPr lang="en-US" altLang="zh-CN" sz="2000" b="1" u="sng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000" b="1" u="sng" dirty="0">
                <a:latin typeface="Times New Roman" panose="02020603050405020304" pitchFamily="18" charset="0"/>
                <a:ea typeface="隶书" panose="02010509060101010101" pitchFamily="49" charset="-122"/>
              </a:rPr>
              <a:t>;   </a:t>
            </a:r>
            <a:r>
              <a:rPr lang="en-US" altLang="zh-CN" sz="1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</a:t>
            </a:r>
            <a:r>
              <a:rPr lang="en-US" altLang="zh-CN" sz="1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确定搜索方向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while ( </a:t>
            </a:r>
            <a:r>
              <a:rPr lang="en-US" altLang="zh-CN" sz="2000" u="sng" dirty="0">
                <a:solidFill>
                  <a:srgbClr val="0066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current != first</a:t>
            </a:r>
            <a:r>
              <a:rPr lang="en-US" altLang="zh-CN" sz="2000" u="sng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&amp;&amp; current</a:t>
            </a:r>
            <a:r>
              <a:rPr lang="en-US" altLang="zh-CN" sz="2000" dirty="0">
                <a:latin typeface="楷体_GB2312" pitchFamily="49" charset="-122"/>
              </a:rPr>
              <a:t>-&gt;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data != x )	current = (d == 0) ? </a:t>
            </a:r>
            <a:r>
              <a:rPr lang="en-US" altLang="zh-CN" sz="20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lang="en-US" altLang="zh-CN" sz="2000" dirty="0" smtClean="0">
                <a:latin typeface="楷体_GB2312" pitchFamily="49" charset="-122"/>
              </a:rPr>
              <a:t>-</a:t>
            </a:r>
            <a:r>
              <a:rPr lang="en-US" altLang="zh-CN" sz="2000" dirty="0">
                <a:latin typeface="楷体_GB2312" pitchFamily="49" charset="-122"/>
              </a:rPr>
              <a:t>&gt;</a:t>
            </a:r>
            <a:r>
              <a:rPr lang="en-US" altLang="zh-CN" sz="2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 : current</a:t>
            </a:r>
            <a:r>
              <a:rPr lang="en-US" altLang="zh-CN" sz="2000" dirty="0">
                <a:latin typeface="楷体_GB2312" pitchFamily="49" charset="-122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	if ( current != first ) return </a:t>
            </a:r>
            <a:r>
              <a:rPr lang="en-US" altLang="zh-CN" sz="20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18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搜索成功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else return NULL;	</a:t>
            </a:r>
            <a:r>
              <a:rPr lang="en-US" altLang="zh-CN" sz="18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搜索失败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47328" y="3454981"/>
            <a:ext cx="4392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427118" y="2708920"/>
            <a:ext cx="6573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4439816" y="2708920"/>
            <a:ext cx="987302" cy="746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Text Box 99"/>
          <p:cNvSpPr txBox="1">
            <a:spLocks noChangeArrowheads="1"/>
          </p:cNvSpPr>
          <p:nvPr/>
        </p:nvSpPr>
        <p:spPr bwMode="auto">
          <a:xfrm>
            <a:off x="2806701" y="4149080"/>
            <a:ext cx="6226175" cy="2422525"/>
          </a:xfrm>
          <a:prstGeom prst="rect">
            <a:avLst/>
          </a:prstGeom>
          <a:solidFill>
            <a:srgbClr val="CCFF99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defTabSz="11287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defTabSz="1128713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defTabSz="1128713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defTabSz="112871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lang="en-US" altLang="zh-CN" sz="3000" b="0">
                <a:solidFill>
                  <a:schemeClr val="tx2"/>
                </a:solidFill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 = current</a:t>
            </a:r>
            <a:r>
              <a:rPr lang="en-US" altLang="zh-CN" sz="3000" b="0">
                <a:solidFill>
                  <a:schemeClr val="tx2"/>
                </a:solidFill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 </a:t>
            </a:r>
            <a:endParaRPr lang="en-US" altLang="zh-CN" sz="3000" b="0">
              <a:solidFill>
                <a:srgbClr val="008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current</a:t>
            </a:r>
            <a:r>
              <a:rPr lang="en-US" altLang="zh-CN" sz="3000" b="0">
                <a:solidFill>
                  <a:schemeClr val="tx2"/>
                </a:solidFill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 = newNode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lang="en-US" altLang="zh-CN" sz="3000" b="0">
                <a:solidFill>
                  <a:schemeClr val="tx2"/>
                </a:solidFill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</a:t>
            </a:r>
            <a:r>
              <a:rPr lang="en-US" altLang="zh-CN" sz="3000" b="0">
                <a:solidFill>
                  <a:schemeClr val="tx2"/>
                </a:solidFill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lLink = newNode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lang="en-US" altLang="zh-CN" sz="3000" b="0">
                <a:solidFill>
                  <a:schemeClr val="tx2"/>
                </a:solidFill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sz="30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lLink = current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注意语句次序！</a:t>
            </a:r>
            <a:endParaRPr lang="en-US" altLang="zh-CN" sz="30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8548" name="Group 102"/>
          <p:cNvGrpSpPr>
            <a:grpSpLocks/>
          </p:cNvGrpSpPr>
          <p:nvPr/>
        </p:nvGrpSpPr>
        <p:grpSpPr bwMode="auto">
          <a:xfrm>
            <a:off x="2003426" y="1063030"/>
            <a:ext cx="7292975" cy="3082925"/>
            <a:chOff x="302" y="816"/>
            <a:chExt cx="4594" cy="1942"/>
          </a:xfrm>
        </p:grpSpPr>
        <p:sp>
          <p:nvSpPr>
            <p:cNvPr id="108555" name="Rectangle 3" descr="白色大理石"/>
            <p:cNvSpPr>
              <a:spLocks noChangeArrowheads="1"/>
            </p:cNvSpPr>
            <p:nvPr/>
          </p:nvSpPr>
          <p:spPr bwMode="auto">
            <a:xfrm>
              <a:off x="1056" y="100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08556" name="Line 4"/>
            <p:cNvSpPr>
              <a:spLocks noChangeShapeType="1"/>
            </p:cNvSpPr>
            <p:nvPr/>
          </p:nvSpPr>
          <p:spPr bwMode="auto">
            <a:xfrm>
              <a:off x="1200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57" name="Line 5"/>
            <p:cNvSpPr>
              <a:spLocks noChangeShapeType="1"/>
            </p:cNvSpPr>
            <p:nvPr/>
          </p:nvSpPr>
          <p:spPr bwMode="auto">
            <a:xfrm>
              <a:off x="1440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58" name="Line 6"/>
            <p:cNvSpPr>
              <a:spLocks noChangeShapeType="1"/>
            </p:cNvSpPr>
            <p:nvPr/>
          </p:nvSpPr>
          <p:spPr bwMode="auto">
            <a:xfrm flipV="1">
              <a:off x="1200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59" name="Line 7"/>
            <p:cNvSpPr>
              <a:spLocks noChangeShapeType="1"/>
            </p:cNvSpPr>
            <p:nvPr/>
          </p:nvSpPr>
          <p:spPr bwMode="auto">
            <a:xfrm flipV="1">
              <a:off x="1440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60" name="Line 8"/>
            <p:cNvSpPr>
              <a:spLocks noChangeShapeType="1"/>
            </p:cNvSpPr>
            <p:nvPr/>
          </p:nvSpPr>
          <p:spPr bwMode="auto">
            <a:xfrm>
              <a:off x="1200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61" name="Rectangle 9" descr="白色大理石"/>
            <p:cNvSpPr>
              <a:spLocks noChangeArrowheads="1"/>
            </p:cNvSpPr>
            <p:nvPr/>
          </p:nvSpPr>
          <p:spPr bwMode="auto">
            <a:xfrm>
              <a:off x="1824" y="100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08562" name="Line 10"/>
            <p:cNvSpPr>
              <a:spLocks noChangeShapeType="1"/>
            </p:cNvSpPr>
            <p:nvPr/>
          </p:nvSpPr>
          <p:spPr bwMode="auto">
            <a:xfrm>
              <a:off x="2208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63" name="Line 11"/>
            <p:cNvSpPr>
              <a:spLocks noChangeShapeType="1"/>
            </p:cNvSpPr>
            <p:nvPr/>
          </p:nvSpPr>
          <p:spPr bwMode="auto">
            <a:xfrm flipV="1">
              <a:off x="1968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64" name="Line 12"/>
            <p:cNvSpPr>
              <a:spLocks noChangeShapeType="1"/>
            </p:cNvSpPr>
            <p:nvPr/>
          </p:nvSpPr>
          <p:spPr bwMode="auto">
            <a:xfrm flipV="1">
              <a:off x="2208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65" name="Line 13"/>
            <p:cNvSpPr>
              <a:spLocks noChangeShapeType="1"/>
            </p:cNvSpPr>
            <p:nvPr/>
          </p:nvSpPr>
          <p:spPr bwMode="auto">
            <a:xfrm>
              <a:off x="1968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66" name="Rectangle 14" descr="白色大理石"/>
            <p:cNvSpPr>
              <a:spLocks noChangeArrowheads="1"/>
            </p:cNvSpPr>
            <p:nvPr/>
          </p:nvSpPr>
          <p:spPr bwMode="auto">
            <a:xfrm>
              <a:off x="2592" y="100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 dirty="0">
                <a:ea typeface="黑体" panose="02010609060101010101" pitchFamily="49" charset="-122"/>
              </a:endParaRPr>
            </a:p>
          </p:txBody>
        </p:sp>
        <p:sp>
          <p:nvSpPr>
            <p:cNvPr id="108567" name="Line 15"/>
            <p:cNvSpPr>
              <a:spLocks noChangeShapeType="1"/>
            </p:cNvSpPr>
            <p:nvPr/>
          </p:nvSpPr>
          <p:spPr bwMode="auto">
            <a:xfrm>
              <a:off x="2976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68" name="Line 16"/>
            <p:cNvSpPr>
              <a:spLocks noChangeShapeType="1"/>
            </p:cNvSpPr>
            <p:nvPr/>
          </p:nvSpPr>
          <p:spPr bwMode="auto">
            <a:xfrm flipV="1">
              <a:off x="2736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69" name="Line 17"/>
            <p:cNvSpPr>
              <a:spLocks noChangeShapeType="1"/>
            </p:cNvSpPr>
            <p:nvPr/>
          </p:nvSpPr>
          <p:spPr bwMode="auto">
            <a:xfrm flipV="1">
              <a:off x="2976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70" name="Line 18"/>
            <p:cNvSpPr>
              <a:spLocks noChangeShapeType="1"/>
            </p:cNvSpPr>
            <p:nvPr/>
          </p:nvSpPr>
          <p:spPr bwMode="auto">
            <a:xfrm>
              <a:off x="2736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71" name="Rectangle 19" descr="白色大理石"/>
            <p:cNvSpPr>
              <a:spLocks noChangeArrowheads="1"/>
            </p:cNvSpPr>
            <p:nvPr/>
          </p:nvSpPr>
          <p:spPr bwMode="auto">
            <a:xfrm>
              <a:off x="3360" y="100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08572" name="Line 20"/>
            <p:cNvSpPr>
              <a:spLocks noChangeShapeType="1"/>
            </p:cNvSpPr>
            <p:nvPr/>
          </p:nvSpPr>
          <p:spPr bwMode="auto">
            <a:xfrm>
              <a:off x="3744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73" name="Line 21"/>
            <p:cNvSpPr>
              <a:spLocks noChangeShapeType="1"/>
            </p:cNvSpPr>
            <p:nvPr/>
          </p:nvSpPr>
          <p:spPr bwMode="auto">
            <a:xfrm flipV="1">
              <a:off x="3504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74" name="Line 22"/>
            <p:cNvSpPr>
              <a:spLocks noChangeShapeType="1"/>
            </p:cNvSpPr>
            <p:nvPr/>
          </p:nvSpPr>
          <p:spPr bwMode="auto">
            <a:xfrm flipV="1">
              <a:off x="3744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75" name="Line 23"/>
            <p:cNvSpPr>
              <a:spLocks noChangeShapeType="1"/>
            </p:cNvSpPr>
            <p:nvPr/>
          </p:nvSpPr>
          <p:spPr bwMode="auto">
            <a:xfrm>
              <a:off x="3504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76" name="Line 24"/>
            <p:cNvSpPr>
              <a:spLocks noChangeShapeType="1"/>
            </p:cNvSpPr>
            <p:nvPr/>
          </p:nvSpPr>
          <p:spPr bwMode="auto">
            <a:xfrm>
              <a:off x="1632" y="105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77" name="Line 25"/>
            <p:cNvSpPr>
              <a:spLocks noChangeShapeType="1"/>
            </p:cNvSpPr>
            <p:nvPr/>
          </p:nvSpPr>
          <p:spPr bwMode="auto">
            <a:xfrm>
              <a:off x="2400" y="105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78" name="Line 26"/>
            <p:cNvSpPr>
              <a:spLocks noChangeShapeType="1"/>
            </p:cNvSpPr>
            <p:nvPr/>
          </p:nvSpPr>
          <p:spPr bwMode="auto">
            <a:xfrm>
              <a:off x="3168" y="105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79" name="Line 27"/>
            <p:cNvSpPr>
              <a:spLocks noChangeShapeType="1"/>
            </p:cNvSpPr>
            <p:nvPr/>
          </p:nvSpPr>
          <p:spPr bwMode="auto">
            <a:xfrm>
              <a:off x="912" y="1056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0" name="Line 28"/>
            <p:cNvSpPr>
              <a:spLocks noChangeShapeType="1"/>
            </p:cNvSpPr>
            <p:nvPr/>
          </p:nvSpPr>
          <p:spPr bwMode="auto">
            <a:xfrm>
              <a:off x="1632" y="1200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1" name="Line 29"/>
            <p:cNvSpPr>
              <a:spLocks noChangeShapeType="1"/>
            </p:cNvSpPr>
            <p:nvPr/>
          </p:nvSpPr>
          <p:spPr bwMode="auto">
            <a:xfrm flipV="1">
              <a:off x="768" y="1152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2" name="Line 30"/>
            <p:cNvSpPr>
              <a:spLocks noChangeShapeType="1"/>
            </p:cNvSpPr>
            <p:nvPr/>
          </p:nvSpPr>
          <p:spPr bwMode="auto">
            <a:xfrm>
              <a:off x="2400" y="1200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3" name="Line 31"/>
            <p:cNvSpPr>
              <a:spLocks noChangeShapeType="1"/>
            </p:cNvSpPr>
            <p:nvPr/>
          </p:nvSpPr>
          <p:spPr bwMode="auto">
            <a:xfrm>
              <a:off x="3168" y="1200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4" name="Line 32"/>
            <p:cNvSpPr>
              <a:spLocks noChangeShapeType="1"/>
            </p:cNvSpPr>
            <p:nvPr/>
          </p:nvSpPr>
          <p:spPr bwMode="auto">
            <a:xfrm>
              <a:off x="3936" y="1200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5" name="Line 33"/>
            <p:cNvSpPr>
              <a:spLocks noChangeShapeType="1"/>
            </p:cNvSpPr>
            <p:nvPr/>
          </p:nvSpPr>
          <p:spPr bwMode="auto">
            <a:xfrm>
              <a:off x="4128" y="1200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6" name="Line 34"/>
            <p:cNvSpPr>
              <a:spLocks noChangeShapeType="1"/>
            </p:cNvSpPr>
            <p:nvPr/>
          </p:nvSpPr>
          <p:spPr bwMode="auto">
            <a:xfrm>
              <a:off x="912" y="1248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7" name="Line 35"/>
            <p:cNvSpPr>
              <a:spLocks noChangeShapeType="1"/>
            </p:cNvSpPr>
            <p:nvPr/>
          </p:nvSpPr>
          <p:spPr bwMode="auto">
            <a:xfrm flipH="1">
              <a:off x="912" y="1440"/>
              <a:ext cx="321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8" name="Line 36"/>
            <p:cNvSpPr>
              <a:spLocks noChangeShapeType="1"/>
            </p:cNvSpPr>
            <p:nvPr/>
          </p:nvSpPr>
          <p:spPr bwMode="auto">
            <a:xfrm>
              <a:off x="912" y="1248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9" name="Line 37"/>
            <p:cNvSpPr>
              <a:spLocks noChangeShapeType="1"/>
            </p:cNvSpPr>
            <p:nvPr/>
          </p:nvSpPr>
          <p:spPr bwMode="auto">
            <a:xfrm flipH="1">
              <a:off x="912" y="816"/>
              <a:ext cx="321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90" name="Line 38"/>
            <p:cNvSpPr>
              <a:spLocks noChangeShapeType="1"/>
            </p:cNvSpPr>
            <p:nvPr/>
          </p:nvSpPr>
          <p:spPr bwMode="auto">
            <a:xfrm>
              <a:off x="912" y="816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91" name="Line 39"/>
            <p:cNvSpPr>
              <a:spLocks noChangeShapeType="1"/>
            </p:cNvSpPr>
            <p:nvPr/>
          </p:nvSpPr>
          <p:spPr bwMode="auto">
            <a:xfrm>
              <a:off x="4128" y="816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92" name="Line 40"/>
            <p:cNvSpPr>
              <a:spLocks noChangeShapeType="1"/>
            </p:cNvSpPr>
            <p:nvPr/>
          </p:nvSpPr>
          <p:spPr bwMode="auto">
            <a:xfrm>
              <a:off x="3936" y="105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93" name="Text Box 41"/>
            <p:cNvSpPr txBox="1">
              <a:spLocks noChangeArrowheads="1"/>
            </p:cNvSpPr>
            <p:nvPr/>
          </p:nvSpPr>
          <p:spPr bwMode="auto">
            <a:xfrm>
              <a:off x="302" y="960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8594" name="Rectangle 42" descr="白色大理石"/>
            <p:cNvSpPr>
              <a:spLocks noChangeArrowheads="1"/>
            </p:cNvSpPr>
            <p:nvPr/>
          </p:nvSpPr>
          <p:spPr bwMode="auto">
            <a:xfrm>
              <a:off x="1056" y="201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08595" name="Line 43"/>
            <p:cNvSpPr>
              <a:spLocks noChangeShapeType="1"/>
            </p:cNvSpPr>
            <p:nvPr/>
          </p:nvSpPr>
          <p:spPr bwMode="auto">
            <a:xfrm>
              <a:off x="1440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96" name="Line 44"/>
            <p:cNvSpPr>
              <a:spLocks noChangeShapeType="1"/>
            </p:cNvSpPr>
            <p:nvPr/>
          </p:nvSpPr>
          <p:spPr bwMode="auto">
            <a:xfrm flipV="1">
              <a:off x="1200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97" name="Line 45"/>
            <p:cNvSpPr>
              <a:spLocks noChangeShapeType="1"/>
            </p:cNvSpPr>
            <p:nvPr/>
          </p:nvSpPr>
          <p:spPr bwMode="auto">
            <a:xfrm flipV="1">
              <a:off x="1440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98" name="Line 46"/>
            <p:cNvSpPr>
              <a:spLocks noChangeShapeType="1"/>
            </p:cNvSpPr>
            <p:nvPr/>
          </p:nvSpPr>
          <p:spPr bwMode="auto">
            <a:xfrm>
              <a:off x="1200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99" name="Rectangle 47" descr="白色大理石"/>
            <p:cNvSpPr>
              <a:spLocks noChangeArrowheads="1"/>
            </p:cNvSpPr>
            <p:nvPr/>
          </p:nvSpPr>
          <p:spPr bwMode="auto">
            <a:xfrm>
              <a:off x="1824" y="201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08600" name="Line 48"/>
            <p:cNvSpPr>
              <a:spLocks noChangeShapeType="1"/>
            </p:cNvSpPr>
            <p:nvPr/>
          </p:nvSpPr>
          <p:spPr bwMode="auto">
            <a:xfrm>
              <a:off x="2208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01" name="Line 49"/>
            <p:cNvSpPr>
              <a:spLocks noChangeShapeType="1"/>
            </p:cNvSpPr>
            <p:nvPr/>
          </p:nvSpPr>
          <p:spPr bwMode="auto">
            <a:xfrm flipV="1">
              <a:off x="1968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02" name="Line 50"/>
            <p:cNvSpPr>
              <a:spLocks noChangeShapeType="1"/>
            </p:cNvSpPr>
            <p:nvPr/>
          </p:nvSpPr>
          <p:spPr bwMode="auto">
            <a:xfrm flipV="1">
              <a:off x="2208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03" name="Line 51"/>
            <p:cNvSpPr>
              <a:spLocks noChangeShapeType="1"/>
            </p:cNvSpPr>
            <p:nvPr/>
          </p:nvSpPr>
          <p:spPr bwMode="auto">
            <a:xfrm>
              <a:off x="1968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04" name="Rectangle 52" descr="白色大理石"/>
            <p:cNvSpPr>
              <a:spLocks noChangeArrowheads="1"/>
            </p:cNvSpPr>
            <p:nvPr/>
          </p:nvSpPr>
          <p:spPr bwMode="auto">
            <a:xfrm>
              <a:off x="2592" y="201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08605" name="Line 53"/>
            <p:cNvSpPr>
              <a:spLocks noChangeShapeType="1"/>
            </p:cNvSpPr>
            <p:nvPr/>
          </p:nvSpPr>
          <p:spPr bwMode="auto">
            <a:xfrm>
              <a:off x="2976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06" name="Line 54"/>
            <p:cNvSpPr>
              <a:spLocks noChangeShapeType="1"/>
            </p:cNvSpPr>
            <p:nvPr/>
          </p:nvSpPr>
          <p:spPr bwMode="auto">
            <a:xfrm flipV="1">
              <a:off x="273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07" name="Line 55"/>
            <p:cNvSpPr>
              <a:spLocks noChangeShapeType="1"/>
            </p:cNvSpPr>
            <p:nvPr/>
          </p:nvSpPr>
          <p:spPr bwMode="auto">
            <a:xfrm flipV="1">
              <a:off x="297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08" name="Line 56"/>
            <p:cNvSpPr>
              <a:spLocks noChangeShapeType="1"/>
            </p:cNvSpPr>
            <p:nvPr/>
          </p:nvSpPr>
          <p:spPr bwMode="auto">
            <a:xfrm>
              <a:off x="2736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09" name="Rectangle 57" descr="羊皮纸"/>
            <p:cNvSpPr>
              <a:spLocks noChangeArrowheads="1"/>
            </p:cNvSpPr>
            <p:nvPr/>
          </p:nvSpPr>
          <p:spPr bwMode="auto">
            <a:xfrm>
              <a:off x="3360" y="2016"/>
              <a:ext cx="528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08610" name="Line 58"/>
            <p:cNvSpPr>
              <a:spLocks noChangeShapeType="1"/>
            </p:cNvSpPr>
            <p:nvPr/>
          </p:nvSpPr>
          <p:spPr bwMode="auto">
            <a:xfrm>
              <a:off x="3744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11" name="Line 59"/>
            <p:cNvSpPr>
              <a:spLocks noChangeShapeType="1"/>
            </p:cNvSpPr>
            <p:nvPr/>
          </p:nvSpPr>
          <p:spPr bwMode="auto">
            <a:xfrm flipV="1">
              <a:off x="3504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12" name="Line 60"/>
            <p:cNvSpPr>
              <a:spLocks noChangeShapeType="1"/>
            </p:cNvSpPr>
            <p:nvPr/>
          </p:nvSpPr>
          <p:spPr bwMode="auto">
            <a:xfrm flipV="1">
              <a:off x="3744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13" name="Line 61"/>
            <p:cNvSpPr>
              <a:spLocks noChangeShapeType="1"/>
            </p:cNvSpPr>
            <p:nvPr/>
          </p:nvSpPr>
          <p:spPr bwMode="auto">
            <a:xfrm>
              <a:off x="3504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14" name="Rectangle 62" descr="白色大理石"/>
            <p:cNvSpPr>
              <a:spLocks noChangeArrowheads="1"/>
            </p:cNvSpPr>
            <p:nvPr/>
          </p:nvSpPr>
          <p:spPr bwMode="auto">
            <a:xfrm>
              <a:off x="4128" y="201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08615" name="Line 63"/>
            <p:cNvSpPr>
              <a:spLocks noChangeShapeType="1"/>
            </p:cNvSpPr>
            <p:nvPr/>
          </p:nvSpPr>
          <p:spPr bwMode="auto">
            <a:xfrm>
              <a:off x="4512" y="2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16" name="Line 64"/>
            <p:cNvSpPr>
              <a:spLocks noChangeShapeType="1"/>
            </p:cNvSpPr>
            <p:nvPr/>
          </p:nvSpPr>
          <p:spPr bwMode="auto">
            <a:xfrm flipV="1">
              <a:off x="4272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17" name="Line 65"/>
            <p:cNvSpPr>
              <a:spLocks noChangeShapeType="1"/>
            </p:cNvSpPr>
            <p:nvPr/>
          </p:nvSpPr>
          <p:spPr bwMode="auto">
            <a:xfrm flipV="1">
              <a:off x="4512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18" name="Line 66"/>
            <p:cNvSpPr>
              <a:spLocks noChangeShapeType="1"/>
            </p:cNvSpPr>
            <p:nvPr/>
          </p:nvSpPr>
          <p:spPr bwMode="auto">
            <a:xfrm>
              <a:off x="4272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19" name="Line 67"/>
            <p:cNvSpPr>
              <a:spLocks noChangeShapeType="1"/>
            </p:cNvSpPr>
            <p:nvPr/>
          </p:nvSpPr>
          <p:spPr bwMode="auto">
            <a:xfrm>
              <a:off x="1632" y="206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20" name="Line 68"/>
            <p:cNvSpPr>
              <a:spLocks noChangeShapeType="1"/>
            </p:cNvSpPr>
            <p:nvPr/>
          </p:nvSpPr>
          <p:spPr bwMode="auto">
            <a:xfrm>
              <a:off x="2400" y="2069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21" name="Line 69"/>
            <p:cNvSpPr>
              <a:spLocks noChangeShapeType="1"/>
            </p:cNvSpPr>
            <p:nvPr/>
          </p:nvSpPr>
          <p:spPr bwMode="auto">
            <a:xfrm>
              <a:off x="3187" y="206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22" name="Line 70"/>
            <p:cNvSpPr>
              <a:spLocks noChangeShapeType="1"/>
            </p:cNvSpPr>
            <p:nvPr/>
          </p:nvSpPr>
          <p:spPr bwMode="auto">
            <a:xfrm>
              <a:off x="3958" y="206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23" name="Line 71"/>
            <p:cNvSpPr>
              <a:spLocks noChangeShapeType="1"/>
            </p:cNvSpPr>
            <p:nvPr/>
          </p:nvSpPr>
          <p:spPr bwMode="auto">
            <a:xfrm>
              <a:off x="912" y="2064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24" name="Line 72"/>
            <p:cNvSpPr>
              <a:spLocks noChangeShapeType="1"/>
            </p:cNvSpPr>
            <p:nvPr/>
          </p:nvSpPr>
          <p:spPr bwMode="auto">
            <a:xfrm>
              <a:off x="1632" y="220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25" name="Line 73"/>
            <p:cNvSpPr>
              <a:spLocks noChangeShapeType="1"/>
            </p:cNvSpPr>
            <p:nvPr/>
          </p:nvSpPr>
          <p:spPr bwMode="auto">
            <a:xfrm flipV="1">
              <a:off x="768" y="2160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26" name="Line 74"/>
            <p:cNvSpPr>
              <a:spLocks noChangeShapeType="1"/>
            </p:cNvSpPr>
            <p:nvPr/>
          </p:nvSpPr>
          <p:spPr bwMode="auto">
            <a:xfrm>
              <a:off x="2400" y="2205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27" name="Line 75"/>
            <p:cNvSpPr>
              <a:spLocks noChangeShapeType="1"/>
            </p:cNvSpPr>
            <p:nvPr/>
          </p:nvSpPr>
          <p:spPr bwMode="auto">
            <a:xfrm>
              <a:off x="3187" y="220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28" name="Line 76"/>
            <p:cNvSpPr>
              <a:spLocks noChangeShapeType="1"/>
            </p:cNvSpPr>
            <p:nvPr/>
          </p:nvSpPr>
          <p:spPr bwMode="auto">
            <a:xfrm>
              <a:off x="3958" y="220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29" name="Line 77"/>
            <p:cNvSpPr>
              <a:spLocks noChangeShapeType="1"/>
            </p:cNvSpPr>
            <p:nvPr/>
          </p:nvSpPr>
          <p:spPr bwMode="auto">
            <a:xfrm>
              <a:off x="4704" y="220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30" name="Line 78"/>
            <p:cNvSpPr>
              <a:spLocks noChangeShapeType="1"/>
            </p:cNvSpPr>
            <p:nvPr/>
          </p:nvSpPr>
          <p:spPr bwMode="auto">
            <a:xfrm>
              <a:off x="4896" y="2208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31" name="Line 79"/>
            <p:cNvSpPr>
              <a:spLocks noChangeShapeType="1"/>
            </p:cNvSpPr>
            <p:nvPr/>
          </p:nvSpPr>
          <p:spPr bwMode="auto">
            <a:xfrm>
              <a:off x="912" y="2256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32" name="Line 80"/>
            <p:cNvSpPr>
              <a:spLocks noChangeShapeType="1"/>
            </p:cNvSpPr>
            <p:nvPr/>
          </p:nvSpPr>
          <p:spPr bwMode="auto">
            <a:xfrm flipH="1">
              <a:off x="912" y="2448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33" name="Line 81"/>
            <p:cNvSpPr>
              <a:spLocks noChangeShapeType="1"/>
            </p:cNvSpPr>
            <p:nvPr/>
          </p:nvSpPr>
          <p:spPr bwMode="auto">
            <a:xfrm>
              <a:off x="912" y="2256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34" name="Line 82"/>
            <p:cNvSpPr>
              <a:spLocks noChangeShapeType="1"/>
            </p:cNvSpPr>
            <p:nvPr/>
          </p:nvSpPr>
          <p:spPr bwMode="auto">
            <a:xfrm flipH="1">
              <a:off x="912" y="182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35" name="Line 83"/>
            <p:cNvSpPr>
              <a:spLocks noChangeShapeType="1"/>
            </p:cNvSpPr>
            <p:nvPr/>
          </p:nvSpPr>
          <p:spPr bwMode="auto">
            <a:xfrm>
              <a:off x="912" y="182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36" name="Line 84"/>
            <p:cNvSpPr>
              <a:spLocks noChangeShapeType="1"/>
            </p:cNvSpPr>
            <p:nvPr/>
          </p:nvSpPr>
          <p:spPr bwMode="auto">
            <a:xfrm>
              <a:off x="4896" y="182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37" name="Line 85"/>
            <p:cNvSpPr>
              <a:spLocks noChangeShapeType="1"/>
            </p:cNvSpPr>
            <p:nvPr/>
          </p:nvSpPr>
          <p:spPr bwMode="auto">
            <a:xfrm>
              <a:off x="4704" y="206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38" name="Text Box 86"/>
            <p:cNvSpPr txBox="1">
              <a:spLocks noChangeArrowheads="1"/>
            </p:cNvSpPr>
            <p:nvPr/>
          </p:nvSpPr>
          <p:spPr bwMode="auto">
            <a:xfrm>
              <a:off x="302" y="1968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8639" name="Line 87"/>
            <p:cNvSpPr>
              <a:spLocks noChangeShapeType="1"/>
            </p:cNvSpPr>
            <p:nvPr/>
          </p:nvSpPr>
          <p:spPr bwMode="auto">
            <a:xfrm flipV="1">
              <a:off x="2832" y="1344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40" name="Text Box 88"/>
            <p:cNvSpPr txBox="1">
              <a:spLocks noChangeArrowheads="1"/>
            </p:cNvSpPr>
            <p:nvPr/>
          </p:nvSpPr>
          <p:spPr bwMode="auto">
            <a:xfrm>
              <a:off x="1936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31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8641" name="Text Box 89"/>
            <p:cNvSpPr txBox="1">
              <a:spLocks noChangeArrowheads="1"/>
            </p:cNvSpPr>
            <p:nvPr/>
          </p:nvSpPr>
          <p:spPr bwMode="auto">
            <a:xfrm>
              <a:off x="2704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48</a:t>
              </a:r>
              <a:endParaRPr lang="en-US" altLang="zh-CN" sz="2800" b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8642" name="Text Box 90"/>
            <p:cNvSpPr txBox="1">
              <a:spLocks noChangeArrowheads="1"/>
            </p:cNvSpPr>
            <p:nvPr/>
          </p:nvSpPr>
          <p:spPr bwMode="auto">
            <a:xfrm>
              <a:off x="3472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15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24699" name="Text Box 91"/>
            <p:cNvSpPr txBox="1">
              <a:spLocks noChangeArrowheads="1"/>
            </p:cNvSpPr>
            <p:nvPr/>
          </p:nvSpPr>
          <p:spPr bwMode="auto">
            <a:xfrm>
              <a:off x="332" y="1459"/>
              <a:ext cx="9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zh-CN" altLang="en-US" sz="2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仿宋_GB2312" pitchFamily="49" charset="-122"/>
                </a:rPr>
                <a:t>后插入</a:t>
              </a:r>
              <a:r>
                <a:rPr lang="en-US" altLang="zh-CN" sz="2800" b="0" dirty="0">
                  <a:latin typeface="Arial Narrow" panose="020B0606020202030204" pitchFamily="34" charset="0"/>
                  <a:ea typeface="仿宋_GB2312" pitchFamily="49" charset="-122"/>
                </a:rPr>
                <a:t>25</a:t>
              </a:r>
              <a:endParaRPr lang="en-US" altLang="zh-CN" sz="28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108644" name="Text Box 92"/>
            <p:cNvSpPr txBox="1">
              <a:spLocks noChangeArrowheads="1"/>
            </p:cNvSpPr>
            <p:nvPr/>
          </p:nvSpPr>
          <p:spPr bwMode="auto">
            <a:xfrm>
              <a:off x="1977" y="1390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current</a:t>
              </a:r>
            </a:p>
          </p:txBody>
        </p:sp>
        <p:sp>
          <p:nvSpPr>
            <p:cNvPr id="108645" name="Line 93"/>
            <p:cNvSpPr>
              <a:spLocks noChangeShapeType="1"/>
            </p:cNvSpPr>
            <p:nvPr/>
          </p:nvSpPr>
          <p:spPr bwMode="auto">
            <a:xfrm flipV="1">
              <a:off x="3600" y="2352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46" name="Text Box 94"/>
            <p:cNvSpPr txBox="1">
              <a:spLocks noChangeArrowheads="1"/>
            </p:cNvSpPr>
            <p:nvPr/>
          </p:nvSpPr>
          <p:spPr bwMode="auto">
            <a:xfrm>
              <a:off x="3619" y="2430"/>
              <a:ext cx="10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 err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newNode</a:t>
              </a:r>
              <a:endPara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8647" name="Text Box 95"/>
            <p:cNvSpPr txBox="1">
              <a:spLocks noChangeArrowheads="1"/>
            </p:cNvSpPr>
            <p:nvPr/>
          </p:nvSpPr>
          <p:spPr bwMode="auto">
            <a:xfrm>
              <a:off x="1936" y="202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31</a:t>
              </a:r>
              <a:endParaRPr lang="en-US" altLang="zh-CN" sz="2800" b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8648" name="Text Box 96"/>
            <p:cNvSpPr txBox="1">
              <a:spLocks noChangeArrowheads="1"/>
            </p:cNvSpPr>
            <p:nvPr/>
          </p:nvSpPr>
          <p:spPr bwMode="auto">
            <a:xfrm>
              <a:off x="2696" y="202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48</a:t>
              </a:r>
              <a:endParaRPr lang="en-US" altLang="zh-CN" sz="2800" b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8649" name="Text Box 97"/>
            <p:cNvSpPr txBox="1">
              <a:spLocks noChangeArrowheads="1"/>
            </p:cNvSpPr>
            <p:nvPr/>
          </p:nvSpPr>
          <p:spPr bwMode="auto">
            <a:xfrm>
              <a:off x="3472" y="202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25</a:t>
              </a:r>
              <a:endParaRPr lang="en-US" altLang="zh-CN" sz="2800" b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8650" name="Text Box 98"/>
            <p:cNvSpPr txBox="1">
              <a:spLocks noChangeArrowheads="1"/>
            </p:cNvSpPr>
            <p:nvPr/>
          </p:nvSpPr>
          <p:spPr bwMode="auto">
            <a:xfrm>
              <a:off x="4238" y="201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15</a:t>
              </a:r>
              <a:endParaRPr lang="en-US" altLang="zh-CN" sz="2800" b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8651" name="Line 100"/>
            <p:cNvSpPr>
              <a:spLocks noChangeShapeType="1"/>
            </p:cNvSpPr>
            <p:nvPr/>
          </p:nvSpPr>
          <p:spPr bwMode="auto">
            <a:xfrm flipV="1">
              <a:off x="2825" y="2353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52" name="Text Box 101"/>
            <p:cNvSpPr txBox="1">
              <a:spLocks noChangeArrowheads="1"/>
            </p:cNvSpPr>
            <p:nvPr/>
          </p:nvSpPr>
          <p:spPr bwMode="auto">
            <a:xfrm>
              <a:off x="1976" y="2431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current</a:t>
              </a:r>
            </a:p>
          </p:txBody>
        </p:sp>
      </p:grpSp>
      <p:sp>
        <p:nvSpPr>
          <p:cNvPr id="108" name="爆炸形 1 107"/>
          <p:cNvSpPr/>
          <p:nvPr/>
        </p:nvSpPr>
        <p:spPr>
          <a:xfrm>
            <a:off x="8873985" y="732235"/>
            <a:ext cx="1924050" cy="1803401"/>
          </a:xfrm>
          <a:prstGeom prst="irregularSeal1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/>
              <a:t>前插</a:t>
            </a:r>
          </a:p>
        </p:txBody>
      </p:sp>
      <p:pic>
        <p:nvPicPr>
          <p:cNvPr id="109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880" y="5178748"/>
            <a:ext cx="1319212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9366820" y="4365104"/>
            <a:ext cx="1409700" cy="8136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36000" tIns="0" rIns="36000" bIns="0" numCol="1" rtlCol="0" anchor="b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这四步那些可被交换，那些不能被交换？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1703513" y="2544167"/>
            <a:ext cx="8569201" cy="15165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36000" tIns="0" rIns="3600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8" name="图片 1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5717" y="2772767"/>
            <a:ext cx="1171575" cy="790575"/>
          </a:xfrm>
          <a:prstGeom prst="rect">
            <a:avLst/>
          </a:prstGeom>
        </p:spPr>
      </p:pic>
      <p:sp>
        <p:nvSpPr>
          <p:cNvPr id="119" name="Line 93"/>
          <p:cNvSpPr>
            <a:spLocks noChangeShapeType="1"/>
          </p:cNvSpPr>
          <p:nvPr/>
        </p:nvSpPr>
        <p:spPr bwMode="auto">
          <a:xfrm flipV="1">
            <a:off x="6733190" y="3563341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Text Box 94"/>
          <p:cNvSpPr txBox="1">
            <a:spLocks noChangeArrowheads="1"/>
          </p:cNvSpPr>
          <p:nvPr/>
        </p:nvSpPr>
        <p:spPr bwMode="auto">
          <a:xfrm>
            <a:off x="6798536" y="3556669"/>
            <a:ext cx="16017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newNode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双向循环链表的插入算法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(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非空表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)</a:t>
            </a:r>
            <a:endParaRPr lang="zh-CN" altLang="en-US" dirty="0"/>
          </a:p>
        </p:txBody>
      </p:sp>
      <p:sp>
        <p:nvSpPr>
          <p:cNvPr id="8" name="等腰三角形 7"/>
          <p:cNvSpPr/>
          <p:nvPr/>
        </p:nvSpPr>
        <p:spPr>
          <a:xfrm>
            <a:off x="6305717" y="1484784"/>
            <a:ext cx="150323" cy="21602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1" name="等腰三角形 120"/>
          <p:cNvSpPr/>
          <p:nvPr/>
        </p:nvSpPr>
        <p:spPr>
          <a:xfrm>
            <a:off x="6918886" y="1479472"/>
            <a:ext cx="150323" cy="21602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2" name="等腰三角形 121"/>
          <p:cNvSpPr/>
          <p:nvPr/>
        </p:nvSpPr>
        <p:spPr>
          <a:xfrm>
            <a:off x="6404328" y="3139295"/>
            <a:ext cx="150323" cy="21602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3" name="等腰三角形 122"/>
          <p:cNvSpPr/>
          <p:nvPr/>
        </p:nvSpPr>
        <p:spPr>
          <a:xfrm>
            <a:off x="7089630" y="3139295"/>
            <a:ext cx="150323" cy="21602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4" grpId="0"/>
      <p:bldP spid="7" grpId="0" animBg="1"/>
      <p:bldP spid="119" grpId="0" animBg="1"/>
      <p:bldP spid="120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 descr="白色大理石"/>
          <p:cNvSpPr>
            <a:spLocks noChangeArrowheads="1"/>
          </p:cNvSpPr>
          <p:nvPr/>
        </p:nvSpPr>
        <p:spPr bwMode="auto">
          <a:xfrm>
            <a:off x="3940175" y="1357536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109572" name="Line 4"/>
          <p:cNvSpPr>
            <a:spLocks noChangeShapeType="1"/>
          </p:cNvSpPr>
          <p:nvPr/>
        </p:nvSpPr>
        <p:spPr bwMode="auto">
          <a:xfrm>
            <a:off x="4549775" y="135753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3" name="Line 5"/>
          <p:cNvSpPr>
            <a:spLocks noChangeShapeType="1"/>
          </p:cNvSpPr>
          <p:nvPr/>
        </p:nvSpPr>
        <p:spPr bwMode="auto">
          <a:xfrm flipV="1">
            <a:off x="4168775" y="1205136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4" name="Line 6"/>
          <p:cNvSpPr>
            <a:spLocks noChangeShapeType="1"/>
          </p:cNvSpPr>
          <p:nvPr/>
        </p:nvSpPr>
        <p:spPr bwMode="auto">
          <a:xfrm flipV="1">
            <a:off x="4549775" y="1205136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5" name="Line 7"/>
          <p:cNvSpPr>
            <a:spLocks noChangeShapeType="1"/>
          </p:cNvSpPr>
          <p:nvPr/>
        </p:nvSpPr>
        <p:spPr bwMode="auto">
          <a:xfrm>
            <a:off x="4168775" y="135753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6" name="Line 8"/>
          <p:cNvSpPr>
            <a:spLocks noChangeShapeType="1"/>
          </p:cNvSpPr>
          <p:nvPr/>
        </p:nvSpPr>
        <p:spPr bwMode="auto">
          <a:xfrm>
            <a:off x="3733800" y="1433736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7" name="Line 9"/>
          <p:cNvSpPr>
            <a:spLocks noChangeShapeType="1"/>
          </p:cNvSpPr>
          <p:nvPr/>
        </p:nvSpPr>
        <p:spPr bwMode="auto">
          <a:xfrm flipV="1">
            <a:off x="3482975" y="1586136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8" name="Line 10"/>
          <p:cNvSpPr>
            <a:spLocks noChangeShapeType="1"/>
          </p:cNvSpPr>
          <p:nvPr/>
        </p:nvSpPr>
        <p:spPr bwMode="auto">
          <a:xfrm>
            <a:off x="4876800" y="1662336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9" name="Line 11"/>
          <p:cNvSpPr>
            <a:spLocks noChangeShapeType="1"/>
          </p:cNvSpPr>
          <p:nvPr/>
        </p:nvSpPr>
        <p:spPr bwMode="auto">
          <a:xfrm>
            <a:off x="5181600" y="1662336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0" name="Line 12"/>
          <p:cNvSpPr>
            <a:spLocks noChangeShapeType="1"/>
          </p:cNvSpPr>
          <p:nvPr/>
        </p:nvSpPr>
        <p:spPr bwMode="auto">
          <a:xfrm>
            <a:off x="3733800" y="1738536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1" name="Line 13"/>
          <p:cNvSpPr>
            <a:spLocks noChangeShapeType="1"/>
          </p:cNvSpPr>
          <p:nvPr/>
        </p:nvSpPr>
        <p:spPr bwMode="auto">
          <a:xfrm flipH="1">
            <a:off x="3711576" y="2043336"/>
            <a:ext cx="14700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2" name="Line 14"/>
          <p:cNvSpPr>
            <a:spLocks noChangeShapeType="1"/>
          </p:cNvSpPr>
          <p:nvPr/>
        </p:nvSpPr>
        <p:spPr bwMode="auto">
          <a:xfrm>
            <a:off x="3711575" y="1738536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3" name="Line 15"/>
          <p:cNvSpPr>
            <a:spLocks noChangeShapeType="1"/>
          </p:cNvSpPr>
          <p:nvPr/>
        </p:nvSpPr>
        <p:spPr bwMode="auto">
          <a:xfrm flipH="1">
            <a:off x="3711576" y="1052736"/>
            <a:ext cx="14700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4" name="Line 16"/>
          <p:cNvSpPr>
            <a:spLocks noChangeShapeType="1"/>
          </p:cNvSpPr>
          <p:nvPr/>
        </p:nvSpPr>
        <p:spPr bwMode="auto">
          <a:xfrm>
            <a:off x="3711575" y="1052736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5" name="Line 17"/>
          <p:cNvSpPr>
            <a:spLocks noChangeShapeType="1"/>
          </p:cNvSpPr>
          <p:nvPr/>
        </p:nvSpPr>
        <p:spPr bwMode="auto">
          <a:xfrm>
            <a:off x="5181600" y="1052736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6" name="Line 18"/>
          <p:cNvSpPr>
            <a:spLocks noChangeShapeType="1"/>
          </p:cNvSpPr>
          <p:nvPr/>
        </p:nvSpPr>
        <p:spPr bwMode="auto">
          <a:xfrm>
            <a:off x="4876800" y="1433736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7" name="Rectangle 19" descr="白色大理石"/>
          <p:cNvSpPr>
            <a:spLocks noChangeArrowheads="1"/>
          </p:cNvSpPr>
          <p:nvPr/>
        </p:nvSpPr>
        <p:spPr bwMode="auto">
          <a:xfrm>
            <a:off x="6858000" y="1357536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109588" name="Line 20"/>
          <p:cNvSpPr>
            <a:spLocks noChangeShapeType="1"/>
          </p:cNvSpPr>
          <p:nvPr/>
        </p:nvSpPr>
        <p:spPr bwMode="auto">
          <a:xfrm>
            <a:off x="7467600" y="135753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9" name="Line 21"/>
          <p:cNvSpPr>
            <a:spLocks noChangeShapeType="1"/>
          </p:cNvSpPr>
          <p:nvPr/>
        </p:nvSpPr>
        <p:spPr bwMode="auto">
          <a:xfrm flipV="1">
            <a:off x="7086600" y="1205136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90" name="Line 22"/>
          <p:cNvSpPr>
            <a:spLocks noChangeShapeType="1"/>
          </p:cNvSpPr>
          <p:nvPr/>
        </p:nvSpPr>
        <p:spPr bwMode="auto">
          <a:xfrm flipV="1">
            <a:off x="7467600" y="1205136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91" name="Line 23"/>
          <p:cNvSpPr>
            <a:spLocks noChangeShapeType="1"/>
          </p:cNvSpPr>
          <p:nvPr/>
        </p:nvSpPr>
        <p:spPr bwMode="auto">
          <a:xfrm>
            <a:off x="7086600" y="135753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92" name="Rectangle 24" descr="羊皮纸"/>
          <p:cNvSpPr>
            <a:spLocks noChangeArrowheads="1"/>
          </p:cNvSpPr>
          <p:nvPr/>
        </p:nvSpPr>
        <p:spPr bwMode="auto">
          <a:xfrm>
            <a:off x="8077200" y="1357536"/>
            <a:ext cx="838200" cy="533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109593" name="Line 25"/>
          <p:cNvSpPr>
            <a:spLocks noChangeShapeType="1"/>
          </p:cNvSpPr>
          <p:nvPr/>
        </p:nvSpPr>
        <p:spPr bwMode="auto">
          <a:xfrm>
            <a:off x="8686800" y="135753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94" name="Line 26"/>
          <p:cNvSpPr>
            <a:spLocks noChangeShapeType="1"/>
          </p:cNvSpPr>
          <p:nvPr/>
        </p:nvSpPr>
        <p:spPr bwMode="auto">
          <a:xfrm flipV="1">
            <a:off x="8305800" y="1205136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95" name="Line 27"/>
          <p:cNvSpPr>
            <a:spLocks noChangeShapeType="1"/>
          </p:cNvSpPr>
          <p:nvPr/>
        </p:nvSpPr>
        <p:spPr bwMode="auto">
          <a:xfrm flipV="1">
            <a:off x="8686800" y="1205136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96" name="Line 28"/>
          <p:cNvSpPr>
            <a:spLocks noChangeShapeType="1"/>
          </p:cNvSpPr>
          <p:nvPr/>
        </p:nvSpPr>
        <p:spPr bwMode="auto">
          <a:xfrm>
            <a:off x="8305800" y="135753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97" name="Line 29"/>
          <p:cNvSpPr>
            <a:spLocks noChangeShapeType="1"/>
          </p:cNvSpPr>
          <p:nvPr/>
        </p:nvSpPr>
        <p:spPr bwMode="auto">
          <a:xfrm>
            <a:off x="7772400" y="1433736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98" name="Line 30"/>
          <p:cNvSpPr>
            <a:spLocks noChangeShapeType="1"/>
          </p:cNvSpPr>
          <p:nvPr/>
        </p:nvSpPr>
        <p:spPr bwMode="auto">
          <a:xfrm>
            <a:off x="6629400" y="1433736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99" name="Line 31"/>
          <p:cNvSpPr>
            <a:spLocks noChangeShapeType="1"/>
          </p:cNvSpPr>
          <p:nvPr/>
        </p:nvSpPr>
        <p:spPr bwMode="auto">
          <a:xfrm flipV="1">
            <a:off x="6400800" y="1586136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00" name="Line 32"/>
          <p:cNvSpPr>
            <a:spLocks noChangeShapeType="1"/>
          </p:cNvSpPr>
          <p:nvPr/>
        </p:nvSpPr>
        <p:spPr bwMode="auto">
          <a:xfrm>
            <a:off x="7772400" y="1662336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01" name="Line 33"/>
          <p:cNvSpPr>
            <a:spLocks noChangeShapeType="1"/>
          </p:cNvSpPr>
          <p:nvPr/>
        </p:nvSpPr>
        <p:spPr bwMode="auto">
          <a:xfrm>
            <a:off x="9067800" y="1662336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02" name="Line 34"/>
          <p:cNvSpPr>
            <a:spLocks noChangeShapeType="1"/>
          </p:cNvSpPr>
          <p:nvPr/>
        </p:nvSpPr>
        <p:spPr bwMode="auto">
          <a:xfrm>
            <a:off x="9372600" y="1662336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03" name="Line 35"/>
          <p:cNvSpPr>
            <a:spLocks noChangeShapeType="1"/>
          </p:cNvSpPr>
          <p:nvPr/>
        </p:nvSpPr>
        <p:spPr bwMode="auto">
          <a:xfrm>
            <a:off x="6629400" y="1738536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04" name="Line 36"/>
          <p:cNvSpPr>
            <a:spLocks noChangeShapeType="1"/>
          </p:cNvSpPr>
          <p:nvPr/>
        </p:nvSpPr>
        <p:spPr bwMode="auto">
          <a:xfrm flipH="1">
            <a:off x="6629400" y="2043336"/>
            <a:ext cx="2743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05" name="Line 37"/>
          <p:cNvSpPr>
            <a:spLocks noChangeShapeType="1"/>
          </p:cNvSpPr>
          <p:nvPr/>
        </p:nvSpPr>
        <p:spPr bwMode="auto">
          <a:xfrm>
            <a:off x="6629400" y="1738536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06" name="Line 38"/>
          <p:cNvSpPr>
            <a:spLocks noChangeShapeType="1"/>
          </p:cNvSpPr>
          <p:nvPr/>
        </p:nvSpPr>
        <p:spPr bwMode="auto">
          <a:xfrm flipH="1">
            <a:off x="6629400" y="1052736"/>
            <a:ext cx="2743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07" name="Line 39"/>
          <p:cNvSpPr>
            <a:spLocks noChangeShapeType="1"/>
          </p:cNvSpPr>
          <p:nvPr/>
        </p:nvSpPr>
        <p:spPr bwMode="auto">
          <a:xfrm>
            <a:off x="6629400" y="1052736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08" name="Line 40"/>
          <p:cNvSpPr>
            <a:spLocks noChangeShapeType="1"/>
          </p:cNvSpPr>
          <p:nvPr/>
        </p:nvSpPr>
        <p:spPr bwMode="auto">
          <a:xfrm>
            <a:off x="9372600" y="1052736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09" name="Line 41"/>
          <p:cNvSpPr>
            <a:spLocks noChangeShapeType="1"/>
          </p:cNvSpPr>
          <p:nvPr/>
        </p:nvSpPr>
        <p:spPr bwMode="auto">
          <a:xfrm>
            <a:off x="9067800" y="1433736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10" name="Text Box 42"/>
          <p:cNvSpPr txBox="1">
            <a:spLocks noChangeArrowheads="1"/>
          </p:cNvSpPr>
          <p:nvPr/>
        </p:nvSpPr>
        <p:spPr bwMode="auto">
          <a:xfrm>
            <a:off x="5638801" y="1281337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first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9611" name="Line 43"/>
          <p:cNvSpPr>
            <a:spLocks noChangeShapeType="1"/>
          </p:cNvSpPr>
          <p:nvPr/>
        </p:nvSpPr>
        <p:spPr bwMode="auto">
          <a:xfrm flipV="1">
            <a:off x="4343400" y="1890936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5676" name="Text Box 44"/>
          <p:cNvSpPr txBox="1">
            <a:spLocks noChangeArrowheads="1"/>
          </p:cNvSpPr>
          <p:nvPr/>
        </p:nvSpPr>
        <p:spPr bwMode="auto">
          <a:xfrm>
            <a:off x="2450308" y="2687638"/>
            <a:ext cx="16779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仿宋_GB2312" pitchFamily="49" charset="-122"/>
              </a:rPr>
              <a:t>后插入</a:t>
            </a:r>
            <a:r>
              <a:rPr lang="en-US" altLang="zh-CN" sz="3000" b="0" dirty="0">
                <a:latin typeface="Arial Narrow" panose="020B0606020202030204" pitchFamily="34" charset="0"/>
                <a:ea typeface="仿宋_GB2312" pitchFamily="49" charset="-122"/>
              </a:rPr>
              <a:t>25</a:t>
            </a:r>
            <a:endParaRPr lang="en-US" altLang="zh-CN" sz="3000" b="0" dirty="0">
              <a:latin typeface="Times New Roman" panose="02020603050405020304" pitchFamily="18" charset="0"/>
            </a:endParaRPr>
          </a:p>
        </p:txBody>
      </p:sp>
      <p:sp>
        <p:nvSpPr>
          <p:cNvPr id="109613" name="Text Box 45"/>
          <p:cNvSpPr txBox="1">
            <a:spLocks noChangeArrowheads="1"/>
          </p:cNvSpPr>
          <p:nvPr/>
        </p:nvSpPr>
        <p:spPr bwMode="auto">
          <a:xfrm>
            <a:off x="3694114" y="2225899"/>
            <a:ext cx="132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current</a:t>
            </a:r>
          </a:p>
        </p:txBody>
      </p:sp>
      <p:sp>
        <p:nvSpPr>
          <p:cNvPr id="109614" name="Line 46"/>
          <p:cNvSpPr>
            <a:spLocks noChangeShapeType="1"/>
          </p:cNvSpPr>
          <p:nvPr/>
        </p:nvSpPr>
        <p:spPr bwMode="auto">
          <a:xfrm flipV="1">
            <a:off x="8458200" y="1890936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15" name="Text Box 47"/>
          <p:cNvSpPr txBox="1">
            <a:spLocks noChangeArrowheads="1"/>
          </p:cNvSpPr>
          <p:nvPr/>
        </p:nvSpPr>
        <p:spPr bwMode="auto">
          <a:xfrm>
            <a:off x="8323263" y="2213199"/>
            <a:ext cx="1587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newNode</a:t>
            </a:r>
          </a:p>
        </p:txBody>
      </p:sp>
      <p:sp>
        <p:nvSpPr>
          <p:cNvPr id="109616" name="Text Box 48"/>
          <p:cNvSpPr txBox="1">
            <a:spLocks noChangeArrowheads="1"/>
          </p:cNvSpPr>
          <p:nvPr/>
        </p:nvSpPr>
        <p:spPr bwMode="auto">
          <a:xfrm>
            <a:off x="8255000" y="1371824"/>
            <a:ext cx="50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25</a:t>
            </a:r>
            <a:endParaRPr lang="en-US" altLang="zh-CN" sz="28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9617" name="Text Box 50"/>
          <p:cNvSpPr txBox="1">
            <a:spLocks noChangeArrowheads="1"/>
          </p:cNvSpPr>
          <p:nvPr/>
        </p:nvSpPr>
        <p:spPr bwMode="auto">
          <a:xfrm>
            <a:off x="2689226" y="1281337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first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9618" name="Line 51"/>
          <p:cNvSpPr>
            <a:spLocks noChangeShapeType="1"/>
          </p:cNvSpPr>
          <p:nvPr/>
        </p:nvSpPr>
        <p:spPr bwMode="auto">
          <a:xfrm flipV="1">
            <a:off x="7239000" y="1881411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619" name="Text Box 52"/>
          <p:cNvSpPr txBox="1">
            <a:spLocks noChangeArrowheads="1"/>
          </p:cNvSpPr>
          <p:nvPr/>
        </p:nvSpPr>
        <p:spPr bwMode="auto">
          <a:xfrm>
            <a:off x="6589714" y="2216374"/>
            <a:ext cx="132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current</a:t>
            </a:r>
          </a:p>
        </p:txBody>
      </p:sp>
      <p:sp>
        <p:nvSpPr>
          <p:cNvPr id="109620" name="Text Box 53"/>
          <p:cNvSpPr txBox="1">
            <a:spLocks noChangeArrowheads="1"/>
          </p:cNvSpPr>
          <p:nvPr/>
        </p:nvSpPr>
        <p:spPr bwMode="auto">
          <a:xfrm>
            <a:off x="2611439" y="3205163"/>
            <a:ext cx="7369175" cy="2857500"/>
          </a:xfrm>
          <a:prstGeom prst="rect">
            <a:avLst/>
          </a:prstGeom>
          <a:solidFill>
            <a:srgbClr val="CCFF99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defTabSz="11287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defTabSz="1128713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defTabSz="1128713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defTabSz="112871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lang="en-US" altLang="zh-CN" sz="3000" b="0" dirty="0">
                <a:solidFill>
                  <a:schemeClr val="tx2"/>
                </a:solidFill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sz="30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</a:t>
            </a:r>
            <a:r>
              <a:rPr lang="en-US" altLang="zh-CN" sz="3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current</a:t>
            </a:r>
            <a:r>
              <a:rPr lang="en-US" altLang="zh-CN" sz="3000" b="0" dirty="0">
                <a:solidFill>
                  <a:schemeClr val="tx2"/>
                </a:solidFill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sz="30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</a:t>
            </a:r>
            <a:r>
              <a:rPr lang="en-US" altLang="zh-CN" sz="3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lang="en-US" altLang="zh-CN" sz="3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lang="en-US" altLang="zh-CN" sz="3000" dirty="0"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rLink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= first)</a:t>
            </a:r>
            <a:endParaRPr lang="en-US" altLang="zh-CN" sz="3000" b="0" dirty="0">
              <a:solidFill>
                <a:srgbClr val="008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current</a:t>
            </a:r>
            <a:r>
              <a:rPr lang="en-US" altLang="zh-CN" sz="3000" b="0" dirty="0">
                <a:solidFill>
                  <a:schemeClr val="tx2"/>
                </a:solidFill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sz="30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</a:t>
            </a:r>
            <a:r>
              <a:rPr lang="en-US" altLang="zh-CN" sz="3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30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lang="en-US" altLang="zh-CN" sz="3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lang="en-US" altLang="zh-CN" sz="3000" b="0" dirty="0">
                <a:solidFill>
                  <a:schemeClr val="tx2"/>
                </a:solidFill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sz="30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</a:t>
            </a:r>
            <a:r>
              <a:rPr lang="en-US" altLang="zh-CN" sz="3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b="0" dirty="0">
                <a:solidFill>
                  <a:schemeClr val="tx2"/>
                </a:solidFill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sz="30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lLink</a:t>
            </a:r>
            <a:r>
              <a:rPr lang="en-US" altLang="zh-CN" sz="3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30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lang="en-US" altLang="zh-CN" sz="3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( first</a:t>
            </a:r>
            <a:r>
              <a:rPr lang="en-US" altLang="zh-CN" sz="3000" dirty="0"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lLink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)</a:t>
            </a:r>
            <a:r>
              <a:rPr lang="en-US" altLang="zh-CN" sz="3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lang="en-US" altLang="zh-CN" sz="3000" b="0" dirty="0">
                <a:solidFill>
                  <a:schemeClr val="tx2"/>
                </a:solidFill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sz="30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lLink</a:t>
            </a:r>
            <a:r>
              <a:rPr lang="en-US" altLang="zh-CN" sz="3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current</a:t>
            </a:r>
            <a:r>
              <a:rPr lang="en-US" altLang="zh-CN" sz="3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双向循环链表的插入算法 </a:t>
            </a:r>
            <a:r>
              <a:rPr lang="en-US" altLang="zh-CN" dirty="0"/>
              <a:t>(</a:t>
            </a:r>
            <a:r>
              <a:rPr lang="zh-CN" altLang="en-US" dirty="0"/>
              <a:t>空表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双向循环链表的插入算法</a:t>
            </a:r>
            <a:endParaRPr lang="zh-CN" altLang="en-US" sz="3600" dirty="0"/>
          </a:p>
        </p:txBody>
      </p:sp>
      <p:sp>
        <p:nvSpPr>
          <p:cNvPr id="6246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9416" y="908720"/>
            <a:ext cx="5616624" cy="345638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template &lt;class T&gt;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DblList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&lt;T&gt;::Insert (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T&amp; x,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d ) {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建立一个包含有值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的新结点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并将其按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指定的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方向插入到第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个结点之后。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DblNode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&lt;T&gt; *current = Locate(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, d);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	    //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按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指示方向查找第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个结点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if ( current == NULL ) return false;    //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插入失败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DblNode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&lt;T&gt; *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newNode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DblNode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&lt;T&gt;(x);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	 if (d == 0) {	  //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前驱方向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插在第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个结点左侧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newNode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lLink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= current-&gt;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lLink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; //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链入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lLink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链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current-&gt;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lLink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newNode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zh-C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newNode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lLink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rLink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newNode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; //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链入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rLink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链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zh-CN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newNode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rLink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= current;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   }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    else {		     //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后继方向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插在第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个结点后面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    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newNode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rLink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= current-&gt;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rLink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;   //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链入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rLink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链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    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current-&gt;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rLink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newNode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	    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newNode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rLink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lLink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newNode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; //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链入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lLink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链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    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newNode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lLink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= current;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	return true; 	    //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插入成功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5735960" y="908720"/>
            <a:ext cx="0" cy="583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525" y="2276872"/>
            <a:ext cx="5451187" cy="265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257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178868" y="2941301"/>
            <a:ext cx="1427146" cy="57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defTabSz="11287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defTabSz="1128713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defTabSz="1128713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defTabSz="112871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000" u="sng">
                <a:latin typeface="Arial" panose="020B0604020202020204" pitchFamily="34" charset="0"/>
                <a:ea typeface="仿宋_GB2312" pitchFamily="49" charset="-122"/>
              </a:rPr>
              <a:t>删除</a:t>
            </a:r>
            <a:r>
              <a:rPr lang="en-US" altLang="zh-CN" sz="3000" u="sng">
                <a:latin typeface="Arial" panose="020B0604020202020204" pitchFamily="34" charset="0"/>
                <a:ea typeface="仿宋_GB2312" pitchFamily="49" charset="-122"/>
              </a:rPr>
              <a:t>48</a:t>
            </a:r>
            <a:endParaRPr lang="en-US" altLang="zh-CN" sz="3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44" name="Rectangle 4" descr="白色大理石"/>
          <p:cNvSpPr>
            <a:spLocks noChangeArrowheads="1"/>
          </p:cNvSpPr>
          <p:nvPr/>
        </p:nvSpPr>
        <p:spPr bwMode="auto">
          <a:xfrm>
            <a:off x="1401243" y="2198351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1629843" y="2198351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>
            <a:off x="2010843" y="219835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flipV="1">
            <a:off x="1629843" y="2045951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 flipV="1">
            <a:off x="2010843" y="2045951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9" name="Line 9"/>
          <p:cNvSpPr>
            <a:spLocks noChangeShapeType="1"/>
          </p:cNvSpPr>
          <p:nvPr/>
        </p:nvSpPr>
        <p:spPr bwMode="auto">
          <a:xfrm>
            <a:off x="1629843" y="219835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0" name="Rectangle 10" descr="白色大理石"/>
          <p:cNvSpPr>
            <a:spLocks noChangeArrowheads="1"/>
          </p:cNvSpPr>
          <p:nvPr/>
        </p:nvSpPr>
        <p:spPr bwMode="auto">
          <a:xfrm>
            <a:off x="2620443" y="2198351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112651" name="Line 11"/>
          <p:cNvSpPr>
            <a:spLocks noChangeShapeType="1"/>
          </p:cNvSpPr>
          <p:nvPr/>
        </p:nvSpPr>
        <p:spPr bwMode="auto">
          <a:xfrm>
            <a:off x="3230043" y="219835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2" name="Line 12"/>
          <p:cNvSpPr>
            <a:spLocks noChangeShapeType="1"/>
          </p:cNvSpPr>
          <p:nvPr/>
        </p:nvSpPr>
        <p:spPr bwMode="auto">
          <a:xfrm flipV="1">
            <a:off x="2849043" y="2045951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3" name="Line 13"/>
          <p:cNvSpPr>
            <a:spLocks noChangeShapeType="1"/>
          </p:cNvSpPr>
          <p:nvPr/>
        </p:nvSpPr>
        <p:spPr bwMode="auto">
          <a:xfrm flipV="1">
            <a:off x="3230043" y="2045951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4" name="Line 14"/>
          <p:cNvSpPr>
            <a:spLocks noChangeShapeType="1"/>
          </p:cNvSpPr>
          <p:nvPr/>
        </p:nvSpPr>
        <p:spPr bwMode="auto">
          <a:xfrm>
            <a:off x="2849043" y="219835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5" name="Rectangle 15" descr="羊皮纸"/>
          <p:cNvSpPr>
            <a:spLocks noChangeArrowheads="1"/>
          </p:cNvSpPr>
          <p:nvPr/>
        </p:nvSpPr>
        <p:spPr bwMode="auto">
          <a:xfrm>
            <a:off x="3839643" y="2198351"/>
            <a:ext cx="838200" cy="533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>
            <a:off x="4449243" y="219835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7" name="Line 17"/>
          <p:cNvSpPr>
            <a:spLocks noChangeShapeType="1"/>
          </p:cNvSpPr>
          <p:nvPr/>
        </p:nvSpPr>
        <p:spPr bwMode="auto">
          <a:xfrm flipV="1">
            <a:off x="4068243" y="2045951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8" name="Line 18"/>
          <p:cNvSpPr>
            <a:spLocks noChangeShapeType="1"/>
          </p:cNvSpPr>
          <p:nvPr/>
        </p:nvSpPr>
        <p:spPr bwMode="auto">
          <a:xfrm flipV="1">
            <a:off x="4449243" y="2045951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9" name="Line 19"/>
          <p:cNvSpPr>
            <a:spLocks noChangeShapeType="1"/>
          </p:cNvSpPr>
          <p:nvPr/>
        </p:nvSpPr>
        <p:spPr bwMode="auto">
          <a:xfrm>
            <a:off x="4068243" y="219835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60" name="Rectangle 20" descr="白色大理石"/>
          <p:cNvSpPr>
            <a:spLocks noChangeArrowheads="1"/>
          </p:cNvSpPr>
          <p:nvPr/>
        </p:nvSpPr>
        <p:spPr bwMode="auto">
          <a:xfrm>
            <a:off x="5058843" y="2198351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112661" name="Line 21"/>
          <p:cNvSpPr>
            <a:spLocks noChangeShapeType="1"/>
          </p:cNvSpPr>
          <p:nvPr/>
        </p:nvSpPr>
        <p:spPr bwMode="auto">
          <a:xfrm>
            <a:off x="5668443" y="219835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62" name="Line 22"/>
          <p:cNvSpPr>
            <a:spLocks noChangeShapeType="1"/>
          </p:cNvSpPr>
          <p:nvPr/>
        </p:nvSpPr>
        <p:spPr bwMode="auto">
          <a:xfrm flipV="1">
            <a:off x="5287443" y="2045951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63" name="Line 23"/>
          <p:cNvSpPr>
            <a:spLocks noChangeShapeType="1"/>
          </p:cNvSpPr>
          <p:nvPr/>
        </p:nvSpPr>
        <p:spPr bwMode="auto">
          <a:xfrm flipV="1">
            <a:off x="5668443" y="2045951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64" name="Line 24"/>
          <p:cNvSpPr>
            <a:spLocks noChangeShapeType="1"/>
          </p:cNvSpPr>
          <p:nvPr/>
        </p:nvSpPr>
        <p:spPr bwMode="auto">
          <a:xfrm>
            <a:off x="5287443" y="219835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65" name="Line 25"/>
          <p:cNvSpPr>
            <a:spLocks noChangeShapeType="1"/>
          </p:cNvSpPr>
          <p:nvPr/>
        </p:nvSpPr>
        <p:spPr bwMode="auto">
          <a:xfrm>
            <a:off x="2315643" y="2274551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66" name="Line 26"/>
          <p:cNvSpPr>
            <a:spLocks noChangeShapeType="1"/>
          </p:cNvSpPr>
          <p:nvPr/>
        </p:nvSpPr>
        <p:spPr bwMode="auto">
          <a:xfrm>
            <a:off x="3534843" y="2274551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67" name="Line 27"/>
          <p:cNvSpPr>
            <a:spLocks noChangeShapeType="1"/>
          </p:cNvSpPr>
          <p:nvPr/>
        </p:nvSpPr>
        <p:spPr bwMode="auto">
          <a:xfrm>
            <a:off x="4754043" y="2274551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68" name="Line 28"/>
          <p:cNvSpPr>
            <a:spLocks noChangeShapeType="1"/>
          </p:cNvSpPr>
          <p:nvPr/>
        </p:nvSpPr>
        <p:spPr bwMode="auto">
          <a:xfrm>
            <a:off x="1172643" y="2274551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69" name="Line 29"/>
          <p:cNvSpPr>
            <a:spLocks noChangeShapeType="1"/>
          </p:cNvSpPr>
          <p:nvPr/>
        </p:nvSpPr>
        <p:spPr bwMode="auto">
          <a:xfrm>
            <a:off x="2315643" y="2503151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0" name="Line 30"/>
          <p:cNvSpPr>
            <a:spLocks noChangeShapeType="1"/>
          </p:cNvSpPr>
          <p:nvPr/>
        </p:nvSpPr>
        <p:spPr bwMode="auto">
          <a:xfrm flipV="1">
            <a:off x="944043" y="2426951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1" name="Line 31"/>
          <p:cNvSpPr>
            <a:spLocks noChangeShapeType="1"/>
          </p:cNvSpPr>
          <p:nvPr/>
        </p:nvSpPr>
        <p:spPr bwMode="auto">
          <a:xfrm>
            <a:off x="3534843" y="2503151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2" name="Line 32"/>
          <p:cNvSpPr>
            <a:spLocks noChangeShapeType="1"/>
          </p:cNvSpPr>
          <p:nvPr/>
        </p:nvSpPr>
        <p:spPr bwMode="auto">
          <a:xfrm>
            <a:off x="4754043" y="2503151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3" name="Line 33"/>
          <p:cNvSpPr>
            <a:spLocks noChangeShapeType="1"/>
          </p:cNvSpPr>
          <p:nvPr/>
        </p:nvSpPr>
        <p:spPr bwMode="auto">
          <a:xfrm>
            <a:off x="5973243" y="2503151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4" name="Line 34"/>
          <p:cNvSpPr>
            <a:spLocks noChangeShapeType="1"/>
          </p:cNvSpPr>
          <p:nvPr/>
        </p:nvSpPr>
        <p:spPr bwMode="auto">
          <a:xfrm>
            <a:off x="6278043" y="2503151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5" name="Line 35"/>
          <p:cNvSpPr>
            <a:spLocks noChangeShapeType="1"/>
          </p:cNvSpPr>
          <p:nvPr/>
        </p:nvSpPr>
        <p:spPr bwMode="auto">
          <a:xfrm>
            <a:off x="1172643" y="2579351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6" name="Line 36"/>
          <p:cNvSpPr>
            <a:spLocks noChangeShapeType="1"/>
          </p:cNvSpPr>
          <p:nvPr/>
        </p:nvSpPr>
        <p:spPr bwMode="auto">
          <a:xfrm flipH="1">
            <a:off x="1172643" y="2884151"/>
            <a:ext cx="5105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7" name="Line 37"/>
          <p:cNvSpPr>
            <a:spLocks noChangeShapeType="1"/>
          </p:cNvSpPr>
          <p:nvPr/>
        </p:nvSpPr>
        <p:spPr bwMode="auto">
          <a:xfrm>
            <a:off x="1172643" y="2579351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8" name="Line 38"/>
          <p:cNvSpPr>
            <a:spLocks noChangeShapeType="1"/>
          </p:cNvSpPr>
          <p:nvPr/>
        </p:nvSpPr>
        <p:spPr bwMode="auto">
          <a:xfrm flipH="1">
            <a:off x="1172643" y="1893551"/>
            <a:ext cx="5105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9" name="Line 39"/>
          <p:cNvSpPr>
            <a:spLocks noChangeShapeType="1"/>
          </p:cNvSpPr>
          <p:nvPr/>
        </p:nvSpPr>
        <p:spPr bwMode="auto">
          <a:xfrm>
            <a:off x="1172643" y="1893551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0" name="Line 40"/>
          <p:cNvSpPr>
            <a:spLocks noChangeShapeType="1"/>
          </p:cNvSpPr>
          <p:nvPr/>
        </p:nvSpPr>
        <p:spPr bwMode="auto">
          <a:xfrm>
            <a:off x="6278043" y="1893551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1" name="Line 41"/>
          <p:cNvSpPr>
            <a:spLocks noChangeShapeType="1"/>
          </p:cNvSpPr>
          <p:nvPr/>
        </p:nvSpPr>
        <p:spPr bwMode="auto">
          <a:xfrm>
            <a:off x="5973243" y="2274551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2" name="Text Box 42"/>
          <p:cNvSpPr txBox="1">
            <a:spLocks noChangeArrowheads="1"/>
          </p:cNvSpPr>
          <p:nvPr/>
        </p:nvSpPr>
        <p:spPr bwMode="auto">
          <a:xfrm>
            <a:off x="204269" y="2122152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first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683" name="Rectangle 43" descr="白色大理石"/>
          <p:cNvSpPr>
            <a:spLocks noChangeArrowheads="1"/>
          </p:cNvSpPr>
          <p:nvPr/>
        </p:nvSpPr>
        <p:spPr bwMode="auto">
          <a:xfrm>
            <a:off x="1401243" y="3950951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112684" name="Line 44"/>
          <p:cNvSpPr>
            <a:spLocks noChangeShapeType="1"/>
          </p:cNvSpPr>
          <p:nvPr/>
        </p:nvSpPr>
        <p:spPr bwMode="auto">
          <a:xfrm>
            <a:off x="2010843" y="395095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5" name="Line 45"/>
          <p:cNvSpPr>
            <a:spLocks noChangeShapeType="1"/>
          </p:cNvSpPr>
          <p:nvPr/>
        </p:nvSpPr>
        <p:spPr bwMode="auto">
          <a:xfrm flipV="1">
            <a:off x="1629843" y="3798551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6" name="Line 46"/>
          <p:cNvSpPr>
            <a:spLocks noChangeShapeType="1"/>
          </p:cNvSpPr>
          <p:nvPr/>
        </p:nvSpPr>
        <p:spPr bwMode="auto">
          <a:xfrm flipV="1">
            <a:off x="2010843" y="3798551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7" name="Line 47"/>
          <p:cNvSpPr>
            <a:spLocks noChangeShapeType="1"/>
          </p:cNvSpPr>
          <p:nvPr/>
        </p:nvSpPr>
        <p:spPr bwMode="auto">
          <a:xfrm>
            <a:off x="1629843" y="395095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8" name="Rectangle 48" descr="白色大理石"/>
          <p:cNvSpPr>
            <a:spLocks noChangeArrowheads="1"/>
          </p:cNvSpPr>
          <p:nvPr/>
        </p:nvSpPr>
        <p:spPr bwMode="auto">
          <a:xfrm>
            <a:off x="2620443" y="3950951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112689" name="Line 49"/>
          <p:cNvSpPr>
            <a:spLocks noChangeShapeType="1"/>
          </p:cNvSpPr>
          <p:nvPr/>
        </p:nvSpPr>
        <p:spPr bwMode="auto">
          <a:xfrm>
            <a:off x="3230043" y="395095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0" name="Line 50"/>
          <p:cNvSpPr>
            <a:spLocks noChangeShapeType="1"/>
          </p:cNvSpPr>
          <p:nvPr/>
        </p:nvSpPr>
        <p:spPr bwMode="auto">
          <a:xfrm flipV="1">
            <a:off x="2849043" y="3798551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1" name="Line 51"/>
          <p:cNvSpPr>
            <a:spLocks noChangeShapeType="1"/>
          </p:cNvSpPr>
          <p:nvPr/>
        </p:nvSpPr>
        <p:spPr bwMode="auto">
          <a:xfrm flipV="1">
            <a:off x="3230043" y="3798551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2" name="Line 52"/>
          <p:cNvSpPr>
            <a:spLocks noChangeShapeType="1"/>
          </p:cNvSpPr>
          <p:nvPr/>
        </p:nvSpPr>
        <p:spPr bwMode="auto">
          <a:xfrm>
            <a:off x="2849043" y="395095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3" name="Rectangle 53" descr="白色大理石"/>
          <p:cNvSpPr>
            <a:spLocks noChangeArrowheads="1"/>
          </p:cNvSpPr>
          <p:nvPr/>
        </p:nvSpPr>
        <p:spPr bwMode="auto">
          <a:xfrm>
            <a:off x="3839643" y="3950951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112694" name="Line 54"/>
          <p:cNvSpPr>
            <a:spLocks noChangeShapeType="1"/>
          </p:cNvSpPr>
          <p:nvPr/>
        </p:nvSpPr>
        <p:spPr bwMode="auto">
          <a:xfrm>
            <a:off x="4449243" y="395095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5" name="Line 55"/>
          <p:cNvSpPr>
            <a:spLocks noChangeShapeType="1"/>
          </p:cNvSpPr>
          <p:nvPr/>
        </p:nvSpPr>
        <p:spPr bwMode="auto">
          <a:xfrm flipV="1">
            <a:off x="4068243" y="3798551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6" name="Line 56"/>
          <p:cNvSpPr>
            <a:spLocks noChangeShapeType="1"/>
          </p:cNvSpPr>
          <p:nvPr/>
        </p:nvSpPr>
        <p:spPr bwMode="auto">
          <a:xfrm flipV="1">
            <a:off x="4449243" y="3798551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7" name="Line 57"/>
          <p:cNvSpPr>
            <a:spLocks noChangeShapeType="1"/>
          </p:cNvSpPr>
          <p:nvPr/>
        </p:nvSpPr>
        <p:spPr bwMode="auto">
          <a:xfrm>
            <a:off x="4068243" y="395095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8" name="Line 58"/>
          <p:cNvSpPr>
            <a:spLocks noChangeShapeType="1"/>
          </p:cNvSpPr>
          <p:nvPr/>
        </p:nvSpPr>
        <p:spPr bwMode="auto">
          <a:xfrm>
            <a:off x="2315643" y="4027151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9" name="Line 59"/>
          <p:cNvSpPr>
            <a:spLocks noChangeShapeType="1"/>
          </p:cNvSpPr>
          <p:nvPr/>
        </p:nvSpPr>
        <p:spPr bwMode="auto">
          <a:xfrm>
            <a:off x="3534843" y="4027151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0" name="Line 60"/>
          <p:cNvSpPr>
            <a:spLocks noChangeShapeType="1"/>
          </p:cNvSpPr>
          <p:nvPr/>
        </p:nvSpPr>
        <p:spPr bwMode="auto">
          <a:xfrm>
            <a:off x="1172643" y="4027151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1" name="Line 61"/>
          <p:cNvSpPr>
            <a:spLocks noChangeShapeType="1"/>
          </p:cNvSpPr>
          <p:nvPr/>
        </p:nvSpPr>
        <p:spPr bwMode="auto">
          <a:xfrm>
            <a:off x="2315643" y="4255751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2" name="Line 62"/>
          <p:cNvSpPr>
            <a:spLocks noChangeShapeType="1"/>
          </p:cNvSpPr>
          <p:nvPr/>
        </p:nvSpPr>
        <p:spPr bwMode="auto">
          <a:xfrm flipV="1">
            <a:off x="944043" y="4179551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3" name="Line 63"/>
          <p:cNvSpPr>
            <a:spLocks noChangeShapeType="1"/>
          </p:cNvSpPr>
          <p:nvPr/>
        </p:nvSpPr>
        <p:spPr bwMode="auto">
          <a:xfrm>
            <a:off x="3534843" y="4255751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4" name="Line 64"/>
          <p:cNvSpPr>
            <a:spLocks noChangeShapeType="1"/>
          </p:cNvSpPr>
          <p:nvPr/>
        </p:nvSpPr>
        <p:spPr bwMode="auto">
          <a:xfrm>
            <a:off x="4754043" y="4255751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5" name="Line 65"/>
          <p:cNvSpPr>
            <a:spLocks noChangeShapeType="1"/>
          </p:cNvSpPr>
          <p:nvPr/>
        </p:nvSpPr>
        <p:spPr bwMode="auto">
          <a:xfrm>
            <a:off x="5058843" y="4255751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6" name="Line 66"/>
          <p:cNvSpPr>
            <a:spLocks noChangeShapeType="1"/>
          </p:cNvSpPr>
          <p:nvPr/>
        </p:nvSpPr>
        <p:spPr bwMode="auto">
          <a:xfrm>
            <a:off x="1172643" y="4331951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7" name="Line 67"/>
          <p:cNvSpPr>
            <a:spLocks noChangeShapeType="1"/>
          </p:cNvSpPr>
          <p:nvPr/>
        </p:nvSpPr>
        <p:spPr bwMode="auto">
          <a:xfrm flipH="1">
            <a:off x="1172643" y="4636751"/>
            <a:ext cx="3886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8" name="Line 68"/>
          <p:cNvSpPr>
            <a:spLocks noChangeShapeType="1"/>
          </p:cNvSpPr>
          <p:nvPr/>
        </p:nvSpPr>
        <p:spPr bwMode="auto">
          <a:xfrm>
            <a:off x="1172643" y="4331951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9" name="Line 69"/>
          <p:cNvSpPr>
            <a:spLocks noChangeShapeType="1"/>
          </p:cNvSpPr>
          <p:nvPr/>
        </p:nvSpPr>
        <p:spPr bwMode="auto">
          <a:xfrm flipH="1">
            <a:off x="1172643" y="3646151"/>
            <a:ext cx="3886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0" name="Line 70"/>
          <p:cNvSpPr>
            <a:spLocks noChangeShapeType="1"/>
          </p:cNvSpPr>
          <p:nvPr/>
        </p:nvSpPr>
        <p:spPr bwMode="auto">
          <a:xfrm>
            <a:off x="1172643" y="3646151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1" name="Line 71"/>
          <p:cNvSpPr>
            <a:spLocks noChangeShapeType="1"/>
          </p:cNvSpPr>
          <p:nvPr/>
        </p:nvSpPr>
        <p:spPr bwMode="auto">
          <a:xfrm>
            <a:off x="5058843" y="3646151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2" name="Line 72"/>
          <p:cNvSpPr>
            <a:spLocks noChangeShapeType="1"/>
          </p:cNvSpPr>
          <p:nvPr/>
        </p:nvSpPr>
        <p:spPr bwMode="auto">
          <a:xfrm>
            <a:off x="4754043" y="4027151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3" name="Text Box 73"/>
          <p:cNvSpPr txBox="1">
            <a:spLocks noChangeArrowheads="1"/>
          </p:cNvSpPr>
          <p:nvPr/>
        </p:nvSpPr>
        <p:spPr bwMode="auto">
          <a:xfrm>
            <a:off x="204269" y="3874752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first</a:t>
            </a:r>
            <a:endParaRPr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9802" name="Text Box 74"/>
          <p:cNvSpPr txBox="1">
            <a:spLocks noChangeArrowheads="1"/>
          </p:cNvSpPr>
          <p:nvPr/>
        </p:nvSpPr>
        <p:spPr bwMode="auto">
          <a:xfrm>
            <a:off x="2798243" y="1124744"/>
            <a:ext cx="1387072" cy="57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65150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287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9386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59013" defTabSz="11287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0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非空表</a:t>
            </a:r>
            <a:endParaRPr lang="zh-CN" altLang="en-US" sz="3000" b="0" dirty="0">
              <a:latin typeface="Times New Roman" panose="02020603050405020304" pitchFamily="18" charset="0"/>
            </a:endParaRPr>
          </a:p>
        </p:txBody>
      </p:sp>
      <p:sp>
        <p:nvSpPr>
          <p:cNvPr id="112715" name="Line 75"/>
          <p:cNvSpPr>
            <a:spLocks noChangeShapeType="1"/>
          </p:cNvSpPr>
          <p:nvPr/>
        </p:nvSpPr>
        <p:spPr bwMode="auto">
          <a:xfrm flipV="1">
            <a:off x="4220643" y="2731751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6" name="Text Box 76"/>
          <p:cNvSpPr txBox="1">
            <a:spLocks noChangeArrowheads="1"/>
          </p:cNvSpPr>
          <p:nvPr/>
        </p:nvSpPr>
        <p:spPr bwMode="auto">
          <a:xfrm>
            <a:off x="2798243" y="2198352"/>
            <a:ext cx="50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31</a:t>
            </a:r>
            <a:endParaRPr lang="en-US" altLang="zh-CN" sz="28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717" name="Text Box 77"/>
          <p:cNvSpPr txBox="1">
            <a:spLocks noChangeArrowheads="1"/>
          </p:cNvSpPr>
          <p:nvPr/>
        </p:nvSpPr>
        <p:spPr bwMode="auto">
          <a:xfrm>
            <a:off x="4017443" y="2198352"/>
            <a:ext cx="50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48</a:t>
            </a:r>
            <a:endParaRPr lang="en-US" altLang="zh-CN" sz="28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718" name="Text Box 78"/>
          <p:cNvSpPr txBox="1">
            <a:spLocks noChangeArrowheads="1"/>
          </p:cNvSpPr>
          <p:nvPr/>
        </p:nvSpPr>
        <p:spPr bwMode="auto">
          <a:xfrm>
            <a:off x="5236643" y="2198352"/>
            <a:ext cx="50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15</a:t>
            </a:r>
            <a:endParaRPr lang="en-US" altLang="zh-CN" sz="28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719" name="Text Box 79"/>
          <p:cNvSpPr txBox="1">
            <a:spLocks noChangeArrowheads="1"/>
          </p:cNvSpPr>
          <p:nvPr/>
        </p:nvSpPr>
        <p:spPr bwMode="auto">
          <a:xfrm>
            <a:off x="4333357" y="2944477"/>
            <a:ext cx="1328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current</a:t>
            </a:r>
          </a:p>
        </p:txBody>
      </p:sp>
      <p:sp>
        <p:nvSpPr>
          <p:cNvPr id="112720" name="Text Box 80"/>
          <p:cNvSpPr txBox="1">
            <a:spLocks noChangeArrowheads="1"/>
          </p:cNvSpPr>
          <p:nvPr/>
        </p:nvSpPr>
        <p:spPr bwMode="auto">
          <a:xfrm>
            <a:off x="2798243" y="3965239"/>
            <a:ext cx="50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31</a:t>
            </a:r>
            <a:endParaRPr lang="en-US" altLang="zh-CN" sz="28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721" name="Text Box 81"/>
          <p:cNvSpPr txBox="1">
            <a:spLocks noChangeArrowheads="1"/>
          </p:cNvSpPr>
          <p:nvPr/>
        </p:nvSpPr>
        <p:spPr bwMode="auto">
          <a:xfrm>
            <a:off x="4017443" y="3965239"/>
            <a:ext cx="50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15</a:t>
            </a:r>
            <a:endParaRPr lang="en-US" altLang="zh-CN" sz="28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722" name="Text Box 82"/>
          <p:cNvSpPr txBox="1">
            <a:spLocks noChangeArrowheads="1"/>
          </p:cNvSpPr>
          <p:nvPr/>
        </p:nvSpPr>
        <p:spPr bwMode="auto">
          <a:xfrm>
            <a:off x="4250807" y="4666915"/>
            <a:ext cx="1493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current</a:t>
            </a:r>
          </a:p>
        </p:txBody>
      </p:sp>
      <p:sp>
        <p:nvSpPr>
          <p:cNvPr id="112723" name="Line 83"/>
          <p:cNvSpPr>
            <a:spLocks noChangeShapeType="1"/>
          </p:cNvSpPr>
          <p:nvPr/>
        </p:nvSpPr>
        <p:spPr bwMode="auto">
          <a:xfrm flipV="1">
            <a:off x="4220643" y="4484351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4" name="Text Box 84"/>
          <p:cNvSpPr txBox="1">
            <a:spLocks noChangeArrowheads="1"/>
          </p:cNvSpPr>
          <p:nvPr/>
        </p:nvSpPr>
        <p:spPr bwMode="auto">
          <a:xfrm>
            <a:off x="119336" y="5170151"/>
            <a:ext cx="7135813" cy="975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defTabSz="11287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defTabSz="1128713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defTabSz="1128713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defTabSz="112871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current</a:t>
            </a:r>
            <a:r>
              <a:rPr lang="en-US" altLang="zh-CN" sz="2800" b="0" dirty="0">
                <a:solidFill>
                  <a:srgbClr val="CC0000"/>
                </a:solidFill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sz="2800" b="0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</a:t>
            </a:r>
            <a:r>
              <a:rPr lang="en-US" altLang="zh-CN" sz="2800" b="0" dirty="0">
                <a:solidFill>
                  <a:srgbClr val="CC0000"/>
                </a:solidFill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sz="2800" b="0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lLink</a:t>
            </a:r>
            <a:r>
              <a:rPr lang="en-US" altLang="zh-CN" sz="2800" b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current</a:t>
            </a:r>
            <a:r>
              <a:rPr lang="en-US" altLang="zh-CN" sz="2800" b="0" dirty="0">
                <a:solidFill>
                  <a:srgbClr val="CC0000"/>
                </a:solidFill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sz="2800" b="0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lLink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lang="en-US" altLang="zh-CN" sz="2800" b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current</a:t>
            </a:r>
            <a:r>
              <a:rPr lang="en-US" altLang="zh-CN" sz="2800" b="0" dirty="0">
                <a:solidFill>
                  <a:srgbClr val="CC0000"/>
                </a:solidFill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sz="2800" b="0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lLink</a:t>
            </a:r>
            <a:r>
              <a:rPr lang="en-US" altLang="zh-CN" sz="2800" b="0" dirty="0">
                <a:solidFill>
                  <a:srgbClr val="CC0000"/>
                </a:solidFill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sz="2800" b="0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</a:t>
            </a:r>
            <a:r>
              <a:rPr lang="en-US" altLang="zh-CN" sz="2800" b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current</a:t>
            </a:r>
            <a:r>
              <a:rPr lang="en-US" altLang="zh-CN" sz="2800" b="0" dirty="0">
                <a:solidFill>
                  <a:srgbClr val="CC0000"/>
                </a:solidFill>
                <a:latin typeface="楷体_GB2312" pitchFamily="49" charset="-122"/>
                <a:ea typeface="宋体" panose="02010600030101010101" pitchFamily="2" charset="-122"/>
              </a:rPr>
              <a:t>-&gt;</a:t>
            </a:r>
            <a:r>
              <a:rPr lang="en-US" altLang="zh-CN" sz="2800" b="0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800" b="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双向循环链表的删除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94" name="Rectangle 4"/>
          <p:cNvSpPr>
            <a:spLocks noGrp="1" noChangeArrowheads="1"/>
          </p:cNvSpPr>
          <p:nvPr>
            <p:ph idx="1"/>
          </p:nvPr>
        </p:nvSpPr>
        <p:spPr>
          <a:xfrm>
            <a:off x="6816080" y="980728"/>
            <a:ext cx="5355033" cy="4525963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T&gt;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DblList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&lt;T&gt;::Remove( </a:t>
            </a:r>
            <a:r>
              <a:rPr lang="en-US" altLang="zh-CN" sz="2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, T&amp; x, </a:t>
            </a:r>
            <a:r>
              <a:rPr lang="en-US" altLang="zh-CN" sz="2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 d ) {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在双向循环链表中按</a:t>
            </a:r>
            <a:r>
              <a:rPr lang="en-US" altLang="zh-CN" sz="1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所指方向删除第</a:t>
            </a:r>
            <a:r>
              <a:rPr lang="en-US" altLang="zh-CN" sz="1800" dirty="0" err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个结点。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lang="en-US" altLang="zh-CN" sz="2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*current = Locate (</a:t>
            </a:r>
            <a:r>
              <a:rPr lang="en-US" altLang="zh-CN" sz="2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, d);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    if (current == NULL) return false;  </a:t>
            </a:r>
            <a:r>
              <a:rPr lang="en-US" altLang="zh-CN" sz="1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删除失败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lang="en-US" altLang="zh-CN" sz="2000" dirty="0">
                <a:latin typeface="楷体_GB2312" pitchFamily="49" charset="-122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000" dirty="0">
                <a:latin typeface="楷体_GB2312" pitchFamily="49" charset="-122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 = current</a:t>
            </a:r>
            <a:r>
              <a:rPr lang="en-US" altLang="zh-CN" sz="2000" dirty="0">
                <a:latin typeface="楷体_GB2312" pitchFamily="49" charset="-122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	current</a:t>
            </a:r>
            <a:r>
              <a:rPr lang="en-US" altLang="zh-CN" sz="2000" dirty="0">
                <a:latin typeface="楷体_GB2312" pitchFamily="49" charset="-122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sz="2000" dirty="0">
                <a:latin typeface="楷体_GB2312" pitchFamily="49" charset="-122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 = current</a:t>
            </a:r>
            <a:r>
              <a:rPr lang="en-US" altLang="zh-CN" sz="2000" dirty="0">
                <a:latin typeface="楷体_GB2312" pitchFamily="49" charset="-122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 	      </a:t>
            </a:r>
            <a:r>
              <a:rPr lang="en-US" altLang="zh-CN" sz="1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en-US" altLang="zh-CN" sz="1800" dirty="0" err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lLink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链和</a:t>
            </a:r>
            <a:r>
              <a:rPr lang="en-US" altLang="zh-CN" sz="1800" dirty="0" err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rLink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链中摘下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x = current</a:t>
            </a:r>
            <a:r>
              <a:rPr lang="en-US" altLang="zh-CN" sz="2000" dirty="0">
                <a:latin typeface="楷体_GB2312" pitchFamily="49" charset="-122"/>
              </a:rPr>
              <a:t>-&gt;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data;  </a:t>
            </a:r>
            <a:endParaRPr lang="en-US" altLang="zh-CN" sz="2000" dirty="0" smtClean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delete 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current; </a:t>
            </a:r>
            <a:r>
              <a:rPr lang="en-US" altLang="zh-CN" sz="1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18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return true; 			    </a:t>
            </a:r>
            <a:r>
              <a:rPr lang="en-US" altLang="zh-CN" sz="18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删除成功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600056" y="980728"/>
            <a:ext cx="0" cy="561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等腰三角形 96"/>
          <p:cNvSpPr/>
          <p:nvPr/>
        </p:nvSpPr>
        <p:spPr>
          <a:xfrm>
            <a:off x="5099019" y="2344131"/>
            <a:ext cx="150323" cy="21602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8" name="等腰三角形 97"/>
          <p:cNvSpPr/>
          <p:nvPr/>
        </p:nvSpPr>
        <p:spPr>
          <a:xfrm>
            <a:off x="3295620" y="2332363"/>
            <a:ext cx="150323" cy="21602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kumimoji="1"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静态链表</a:t>
            </a:r>
          </a:p>
        </p:txBody>
      </p:sp>
      <p:sp>
        <p:nvSpPr>
          <p:cNvPr id="114691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983778"/>
            <a:ext cx="11018440" cy="5193185"/>
          </a:xfrm>
        </p:spPr>
        <p:txBody>
          <a:bodyPr>
            <a:normAutofit/>
          </a:bodyPr>
          <a:lstStyle/>
          <a:p>
            <a:pPr>
              <a:buClr>
                <a:srgbClr val="80008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仿宋_GB2312" pitchFamily="49" charset="-122"/>
              </a:rPr>
              <a:t>为数组中每一个元素附加一个链接指针，就形成静态链表结构。</a:t>
            </a:r>
          </a:p>
          <a:p>
            <a:pPr>
              <a:buClr>
                <a:srgbClr val="80008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仿宋_GB2312" pitchFamily="49" charset="-122"/>
              </a:rPr>
              <a:t>处理时可以</a:t>
            </a:r>
            <a:r>
              <a:rPr lang="zh-CN" altLang="en-US" sz="2400" dirty="0">
                <a:solidFill>
                  <a:srgbClr val="006600"/>
                </a:solidFill>
                <a:ea typeface="仿宋_GB2312" pitchFamily="49" charset="-122"/>
              </a:rPr>
              <a:t>不改变各元素的物理位置</a:t>
            </a:r>
            <a:r>
              <a:rPr lang="zh-CN" altLang="en-US" sz="2400" dirty="0">
                <a:ea typeface="仿宋_GB2312" pitchFamily="49" charset="-122"/>
              </a:rPr>
              <a:t>，只要</a:t>
            </a:r>
            <a:r>
              <a:rPr lang="zh-CN" altLang="en-US" sz="2400" dirty="0">
                <a:solidFill>
                  <a:srgbClr val="006600"/>
                </a:solidFill>
                <a:ea typeface="仿宋_GB2312" pitchFamily="49" charset="-122"/>
              </a:rPr>
              <a:t>重新链接</a:t>
            </a:r>
            <a:r>
              <a:rPr lang="zh-CN" altLang="en-US" sz="2400" dirty="0">
                <a:ea typeface="仿宋_GB2312" pitchFamily="49" charset="-122"/>
              </a:rPr>
              <a:t>就能改变这些元素的逻辑顺序。</a:t>
            </a:r>
          </a:p>
          <a:p>
            <a:pPr>
              <a:buClr>
                <a:srgbClr val="80008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仿宋_GB2312" pitchFamily="49" charset="-122"/>
              </a:rPr>
              <a:t>它是利用数组定义的，在整个运算过程中存储空间的大小不会变化。</a:t>
            </a:r>
          </a:p>
          <a:p>
            <a:pPr>
              <a:buClr>
                <a:srgbClr val="80008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静态链表每个结点由两个数据成员构成：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data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域存储数据，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link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域存放链接指针。</a:t>
            </a:r>
          </a:p>
          <a:p>
            <a:pPr>
              <a:buClr>
                <a:srgbClr val="80008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所有结点形成一个结点数组 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4509120"/>
            <a:ext cx="5583976" cy="75186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静态链表的结构</a:t>
            </a:r>
          </a:p>
        </p:txBody>
      </p:sp>
      <p:graphicFrame>
        <p:nvGraphicFramePr>
          <p:cNvPr id="425127" name="Group 16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982521"/>
              </p:ext>
            </p:extLst>
          </p:nvPr>
        </p:nvGraphicFramePr>
        <p:xfrm>
          <a:off x="838200" y="1749300"/>
          <a:ext cx="10515600" cy="1463676"/>
        </p:xfrm>
        <a:graphic>
          <a:graphicData uri="http://schemas.openxmlformats.org/drawingml/2006/table">
            <a:tbl>
              <a:tblPr/>
              <a:tblGrid>
                <a:gridCol w="1502572"/>
                <a:gridCol w="1461831"/>
                <a:gridCol w="1543311"/>
                <a:gridCol w="1500174"/>
                <a:gridCol w="1502570"/>
                <a:gridCol w="1502572"/>
                <a:gridCol w="1502570"/>
              </a:tblGrid>
              <a:tr h="4878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8035" marR="138035" marT="45740" marB="4574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138035" marR="138035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38035" marR="138035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38035" marR="138035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38035" marR="138035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38035" marR="138035"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138035" marR="138035" marT="45740" marB="4574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8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data</a:t>
                      </a:r>
                    </a:p>
                  </a:txBody>
                  <a:tcPr marL="138035" marR="138035" marT="45740" marB="4574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8035" marR="138035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38035" marR="138035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38035" marR="138035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38035" marR="138035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138035" marR="138035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38035" marR="138035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878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138035" marR="138035" marT="45740" marB="4574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38035" marR="138035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38035" marR="138035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38035" marR="138035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138035" marR="138035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-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1(0)</a:t>
                      </a:r>
                    </a:p>
                  </a:txBody>
                  <a:tcPr marL="138035" marR="138035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38035" marR="138035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15715" name="Rectangle 159"/>
          <p:cNvSpPr>
            <a:spLocks noGrp="1" noChangeArrowheads="1"/>
          </p:cNvSpPr>
          <p:nvPr>
            <p:ph type="body" idx="4294967295"/>
          </p:nvPr>
        </p:nvSpPr>
        <p:spPr>
          <a:xfrm>
            <a:off x="2332833" y="3789040"/>
            <a:ext cx="8229600" cy="2339975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号是表头结点，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link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给出首元结点地址。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循环链表收尾时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link = 0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，回到表头结点。如果不是循环链表，收尾结点指针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link = </a:t>
            </a:r>
            <a:r>
              <a:rPr lang="en-US" altLang="zh-CN" dirty="0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link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指针是数组下标，因此是整数。</a:t>
            </a:r>
          </a:p>
        </p:txBody>
      </p:sp>
      <p:grpSp>
        <p:nvGrpSpPr>
          <p:cNvPr id="115716" name="Group 4"/>
          <p:cNvGrpSpPr>
            <a:grpSpLocks/>
          </p:cNvGrpSpPr>
          <p:nvPr/>
        </p:nvGrpSpPr>
        <p:grpSpPr bwMode="auto">
          <a:xfrm>
            <a:off x="2598739" y="836712"/>
            <a:ext cx="6773863" cy="655637"/>
            <a:chOff x="829" y="2403"/>
            <a:chExt cx="4267" cy="413"/>
          </a:xfrm>
        </p:grpSpPr>
        <p:sp>
          <p:nvSpPr>
            <p:cNvPr id="115754" name="Rectangle 5"/>
            <p:cNvSpPr>
              <a:spLocks noChangeArrowheads="1"/>
            </p:cNvSpPr>
            <p:nvPr/>
          </p:nvSpPr>
          <p:spPr bwMode="auto">
            <a:xfrm>
              <a:off x="164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15755" name="Line 6"/>
            <p:cNvSpPr>
              <a:spLocks noChangeShapeType="1"/>
            </p:cNvSpPr>
            <p:nvPr/>
          </p:nvSpPr>
          <p:spPr bwMode="auto">
            <a:xfrm>
              <a:off x="197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56" name="Line 7"/>
            <p:cNvSpPr>
              <a:spLocks noChangeShapeType="1"/>
            </p:cNvSpPr>
            <p:nvPr/>
          </p:nvSpPr>
          <p:spPr bwMode="auto">
            <a:xfrm>
              <a:off x="135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57" name="Rectangle 8"/>
            <p:cNvSpPr>
              <a:spLocks noChangeArrowheads="1"/>
            </p:cNvSpPr>
            <p:nvPr/>
          </p:nvSpPr>
          <p:spPr bwMode="auto">
            <a:xfrm>
              <a:off x="236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15758" name="Line 9"/>
            <p:cNvSpPr>
              <a:spLocks noChangeShapeType="1"/>
            </p:cNvSpPr>
            <p:nvPr/>
          </p:nvSpPr>
          <p:spPr bwMode="auto">
            <a:xfrm>
              <a:off x="269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59" name="Line 10"/>
            <p:cNvSpPr>
              <a:spLocks noChangeShapeType="1"/>
            </p:cNvSpPr>
            <p:nvPr/>
          </p:nvSpPr>
          <p:spPr bwMode="auto">
            <a:xfrm>
              <a:off x="207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60" name="Rectangle 11"/>
            <p:cNvSpPr>
              <a:spLocks noChangeArrowheads="1"/>
            </p:cNvSpPr>
            <p:nvPr/>
          </p:nvSpPr>
          <p:spPr bwMode="auto">
            <a:xfrm>
              <a:off x="308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15761" name="Line 12"/>
            <p:cNvSpPr>
              <a:spLocks noChangeShapeType="1"/>
            </p:cNvSpPr>
            <p:nvPr/>
          </p:nvSpPr>
          <p:spPr bwMode="auto">
            <a:xfrm>
              <a:off x="341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62" name="Line 13"/>
            <p:cNvSpPr>
              <a:spLocks noChangeShapeType="1"/>
            </p:cNvSpPr>
            <p:nvPr/>
          </p:nvSpPr>
          <p:spPr bwMode="auto">
            <a:xfrm>
              <a:off x="279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63" name="Rectangle 14"/>
            <p:cNvSpPr>
              <a:spLocks noChangeArrowheads="1"/>
            </p:cNvSpPr>
            <p:nvPr/>
          </p:nvSpPr>
          <p:spPr bwMode="auto">
            <a:xfrm>
              <a:off x="380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15764" name="Line 15"/>
            <p:cNvSpPr>
              <a:spLocks noChangeShapeType="1"/>
            </p:cNvSpPr>
            <p:nvPr/>
          </p:nvSpPr>
          <p:spPr bwMode="auto">
            <a:xfrm>
              <a:off x="413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65" name="Line 16"/>
            <p:cNvSpPr>
              <a:spLocks noChangeShapeType="1"/>
            </p:cNvSpPr>
            <p:nvPr/>
          </p:nvSpPr>
          <p:spPr bwMode="auto">
            <a:xfrm>
              <a:off x="351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66" name="Rectangle 17"/>
            <p:cNvSpPr>
              <a:spLocks noChangeArrowheads="1"/>
            </p:cNvSpPr>
            <p:nvPr/>
          </p:nvSpPr>
          <p:spPr bwMode="auto">
            <a:xfrm>
              <a:off x="4568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15767" name="Line 18"/>
            <p:cNvSpPr>
              <a:spLocks noChangeShapeType="1"/>
            </p:cNvSpPr>
            <p:nvPr/>
          </p:nvSpPr>
          <p:spPr bwMode="auto">
            <a:xfrm>
              <a:off x="4856" y="2451"/>
              <a:ext cx="1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68" name="Line 19"/>
            <p:cNvSpPr>
              <a:spLocks noChangeShapeType="1"/>
            </p:cNvSpPr>
            <p:nvPr/>
          </p:nvSpPr>
          <p:spPr bwMode="auto">
            <a:xfrm>
              <a:off x="4232" y="2643"/>
              <a:ext cx="314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69" name="Text Box 20"/>
            <p:cNvSpPr txBox="1">
              <a:spLocks noChangeArrowheads="1"/>
            </p:cNvSpPr>
            <p:nvPr/>
          </p:nvSpPr>
          <p:spPr bwMode="auto">
            <a:xfrm>
              <a:off x="1640" y="2403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solidFill>
                    <a:srgbClr val="FF505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baseline="-25000">
                  <a:solidFill>
                    <a:srgbClr val="FF505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5770" name="Text Box 21"/>
            <p:cNvSpPr txBox="1">
              <a:spLocks noChangeArrowheads="1"/>
            </p:cNvSpPr>
            <p:nvPr/>
          </p:nvSpPr>
          <p:spPr bwMode="auto">
            <a:xfrm>
              <a:off x="2368" y="2403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solidFill>
                    <a:srgbClr val="FF505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baseline="-25000">
                  <a:solidFill>
                    <a:srgbClr val="FF505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5771" name="Text Box 22"/>
            <p:cNvSpPr txBox="1">
              <a:spLocks noChangeArrowheads="1"/>
            </p:cNvSpPr>
            <p:nvPr/>
          </p:nvSpPr>
          <p:spPr bwMode="auto">
            <a:xfrm>
              <a:off x="3088" y="2403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solidFill>
                    <a:srgbClr val="FF505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baseline="-25000">
                  <a:solidFill>
                    <a:srgbClr val="FF505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5772" name="Text Box 23"/>
            <p:cNvSpPr txBox="1">
              <a:spLocks noChangeArrowheads="1"/>
            </p:cNvSpPr>
            <p:nvPr/>
          </p:nvSpPr>
          <p:spPr bwMode="auto">
            <a:xfrm>
              <a:off x="3808" y="2403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solidFill>
                    <a:srgbClr val="FF505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baseline="-25000">
                  <a:solidFill>
                    <a:srgbClr val="FF505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5773" name="Text Box 24"/>
            <p:cNvSpPr txBox="1">
              <a:spLocks noChangeArrowheads="1"/>
            </p:cNvSpPr>
            <p:nvPr/>
          </p:nvSpPr>
          <p:spPr bwMode="auto">
            <a:xfrm>
              <a:off x="4568" y="2403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solidFill>
                    <a:srgbClr val="FF505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baseline="-25000">
                  <a:solidFill>
                    <a:srgbClr val="FF505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5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5774" name="Text Box 25"/>
            <p:cNvSpPr txBox="1">
              <a:spLocks noChangeArrowheads="1"/>
            </p:cNvSpPr>
            <p:nvPr/>
          </p:nvSpPr>
          <p:spPr bwMode="auto">
            <a:xfrm>
              <a:off x="4824" y="2479"/>
              <a:ext cx="25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Λ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775" name="Text Box 26"/>
            <p:cNvSpPr txBox="1">
              <a:spLocks noChangeArrowheads="1"/>
            </p:cNvSpPr>
            <p:nvPr/>
          </p:nvSpPr>
          <p:spPr bwMode="auto">
            <a:xfrm>
              <a:off x="829" y="2451"/>
              <a:ext cx="5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CC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950851"/>
              </p:ext>
            </p:extLst>
          </p:nvPr>
        </p:nvGraphicFramePr>
        <p:xfrm>
          <a:off x="2999656" y="3068204"/>
          <a:ext cx="6375400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8" name="公式" r:id="rId3" imgW="2184400" imgH="685800" progId="Equation.3">
                  <p:embed/>
                </p:oleObj>
              </mc:Choice>
              <mc:Fallback>
                <p:oleObj name="公式" r:id="rId3" imgW="2184400" imgH="685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6" y="3068204"/>
                        <a:ext cx="6375400" cy="173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8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2.5 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线性表的应用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多项式的表示及运算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9988" name="Rectangle 4"/>
          <p:cNvSpPr>
            <a:spLocks noGrp="1" noChangeArrowheads="1"/>
          </p:cNvSpPr>
          <p:nvPr>
            <p:ph idx="1"/>
          </p:nvPr>
        </p:nvSpPr>
        <p:spPr>
          <a:xfrm>
            <a:off x="839416" y="1340768"/>
            <a:ext cx="10515600" cy="5193185"/>
          </a:xfrm>
        </p:spPr>
        <p:txBody>
          <a:bodyPr/>
          <a:lstStyle/>
          <a:p>
            <a:pPr>
              <a:buClr>
                <a:srgbClr val="CC0000"/>
              </a:buClr>
              <a:buSzPct val="55000"/>
              <a:buFont typeface="Wingdings" panose="05000000000000000000" pitchFamily="2" charset="2"/>
              <a:buChar char="l"/>
              <a:defRPr/>
            </a:pP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阶多项式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有 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项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99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系数 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99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指数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0, 1, 2, …, 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按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升幂排列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385888" y="4005064"/>
            <a:ext cx="247651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多项式的顺序存储表示</a:t>
            </a:r>
          </a:p>
        </p:txBody>
      </p:sp>
      <p:sp>
        <p:nvSpPr>
          <p:cNvPr id="368644" name="Rectangle 4"/>
          <p:cNvSpPr>
            <a:spLocks noGrp="1" noChangeArrowheads="1"/>
          </p:cNvSpPr>
          <p:nvPr>
            <p:ph idx="1"/>
          </p:nvPr>
        </p:nvSpPr>
        <p:spPr>
          <a:xfrm>
            <a:off x="191344" y="1065301"/>
            <a:ext cx="6698183" cy="5193185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第一种：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private: 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(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静态数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degree;		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组表示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)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float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coef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[maxDegree+1];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             </a:t>
            </a:r>
            <a:r>
              <a:rPr lang="en-US" altLang="zh-CN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P</a:t>
            </a:r>
            <a:r>
              <a:rPr lang="en-US" altLang="zh-CN" sz="2400" baseline="-25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n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(x)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可以表示为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：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		           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pl.degree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= n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		           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pl.coef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[</a:t>
            </a:r>
            <a:r>
              <a:rPr lang="en-US" altLang="zh-CN" sz="2400" i="1" dirty="0" err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] = </a:t>
            </a:r>
            <a:r>
              <a:rPr lang="en-US" altLang="zh-CN" sz="2400" i="1" dirty="0" err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a</a:t>
            </a:r>
            <a:r>
              <a:rPr lang="en-US" altLang="zh-CN" sz="24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,   0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</a:t>
            </a:r>
            <a:r>
              <a:rPr lang="en-US" altLang="zh-CN" sz="2400" i="1" dirty="0" err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n</a:t>
            </a:r>
            <a:endParaRPr lang="en-US" altLang="zh-CN" sz="2400" dirty="0"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grpSp>
        <p:nvGrpSpPr>
          <p:cNvPr id="117765" name="Group 17"/>
          <p:cNvGrpSpPr>
            <a:grpSpLocks/>
          </p:cNvGrpSpPr>
          <p:nvPr/>
        </p:nvGrpSpPr>
        <p:grpSpPr bwMode="auto">
          <a:xfrm>
            <a:off x="2134368" y="3937793"/>
            <a:ext cx="8066088" cy="1795463"/>
            <a:chOff x="310" y="2854"/>
            <a:chExt cx="5081" cy="1131"/>
          </a:xfrm>
        </p:grpSpPr>
        <p:sp>
          <p:nvSpPr>
            <p:cNvPr id="117771" name="Rectangle 5"/>
            <p:cNvSpPr>
              <a:spLocks noChangeArrowheads="1"/>
            </p:cNvSpPr>
            <p:nvPr/>
          </p:nvSpPr>
          <p:spPr bwMode="auto">
            <a:xfrm>
              <a:off x="888" y="3208"/>
              <a:ext cx="3840" cy="384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FF505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17772" name="Text Box 6"/>
            <p:cNvSpPr txBox="1">
              <a:spLocks noChangeArrowheads="1"/>
            </p:cNvSpPr>
            <p:nvPr/>
          </p:nvSpPr>
          <p:spPr bwMode="auto">
            <a:xfrm>
              <a:off x="984" y="3179"/>
              <a:ext cx="370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baseline="-25000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r>
                <a:rPr lang="en-US" altLang="zh-CN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</a:t>
              </a:r>
              <a:r>
                <a:rPr lang="en-US" altLang="zh-CN" i="1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baseline="-25000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r>
                <a:rPr lang="en-US" altLang="zh-CN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</a:t>
              </a:r>
              <a:r>
                <a:rPr lang="en-US" altLang="zh-CN" i="1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baseline="-25000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r>
                <a:rPr lang="en-US" altLang="zh-CN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 ……    </a:t>
              </a:r>
              <a:r>
                <a:rPr lang="en-US" altLang="zh-CN" i="1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i="1" baseline="-25000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n</a:t>
              </a:r>
              <a:r>
                <a:rPr lang="en-US" altLang="zh-CN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 ………</a:t>
              </a:r>
              <a:endParaRPr lang="en-US" altLang="zh-CN" sz="2400" b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7773" name="Line 7"/>
            <p:cNvSpPr>
              <a:spLocks noChangeShapeType="1"/>
            </p:cNvSpPr>
            <p:nvPr/>
          </p:nvSpPr>
          <p:spPr bwMode="auto">
            <a:xfrm>
              <a:off x="1368" y="3208"/>
              <a:ext cx="0" cy="384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74" name="Line 8"/>
            <p:cNvSpPr>
              <a:spLocks noChangeShapeType="1"/>
            </p:cNvSpPr>
            <p:nvPr/>
          </p:nvSpPr>
          <p:spPr bwMode="auto">
            <a:xfrm>
              <a:off x="1848" y="3208"/>
              <a:ext cx="0" cy="384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75" name="Line 9"/>
            <p:cNvSpPr>
              <a:spLocks noChangeShapeType="1"/>
            </p:cNvSpPr>
            <p:nvPr/>
          </p:nvSpPr>
          <p:spPr bwMode="auto">
            <a:xfrm>
              <a:off x="2328" y="3208"/>
              <a:ext cx="0" cy="384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76" name="Line 10"/>
            <p:cNvSpPr>
              <a:spLocks noChangeShapeType="1"/>
            </p:cNvSpPr>
            <p:nvPr/>
          </p:nvSpPr>
          <p:spPr bwMode="auto">
            <a:xfrm flipH="1">
              <a:off x="3624" y="3208"/>
              <a:ext cx="0" cy="384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77" name="Line 11"/>
            <p:cNvSpPr>
              <a:spLocks noChangeShapeType="1"/>
            </p:cNvSpPr>
            <p:nvPr/>
          </p:nvSpPr>
          <p:spPr bwMode="auto">
            <a:xfrm>
              <a:off x="3144" y="3208"/>
              <a:ext cx="0" cy="384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78" name="Text Box 12"/>
            <p:cNvSpPr txBox="1">
              <a:spLocks noChangeArrowheads="1"/>
            </p:cNvSpPr>
            <p:nvPr/>
          </p:nvSpPr>
          <p:spPr bwMode="auto">
            <a:xfrm>
              <a:off x="984" y="2854"/>
              <a:ext cx="44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99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       1       2                degree      maxDegree</a:t>
              </a:r>
              <a:r>
                <a:rPr lang="en-US" altLang="zh-CN" sz="2800">
                  <a:solidFill>
                    <a:srgbClr val="009900"/>
                  </a:solidFill>
                  <a:latin typeface="楷体_GB2312" pitchFamily="49" charset="-122"/>
                  <a:ea typeface="黑体" panose="02010609060101010101" pitchFamily="49" charset="-122"/>
                </a:rPr>
                <a:t>-</a:t>
              </a:r>
              <a:r>
                <a:rPr lang="en-US" altLang="zh-CN" sz="2800">
                  <a:solidFill>
                    <a:srgbClr val="0099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7779" name="Text Box 13"/>
            <p:cNvSpPr txBox="1">
              <a:spLocks noChangeArrowheads="1"/>
            </p:cNvSpPr>
            <p:nvPr/>
          </p:nvSpPr>
          <p:spPr bwMode="auto">
            <a:xfrm>
              <a:off x="310" y="3219"/>
              <a:ext cx="53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coef</a:t>
              </a:r>
            </a:p>
          </p:txBody>
        </p:sp>
        <p:sp>
          <p:nvSpPr>
            <p:cNvPr id="117780" name="Line 14"/>
            <p:cNvSpPr>
              <a:spLocks noChangeShapeType="1"/>
            </p:cNvSpPr>
            <p:nvPr/>
          </p:nvSpPr>
          <p:spPr bwMode="auto">
            <a:xfrm flipV="1">
              <a:off x="3384" y="3640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81" name="Text Box 15"/>
            <p:cNvSpPr txBox="1">
              <a:spLocks noChangeArrowheads="1"/>
            </p:cNvSpPr>
            <p:nvPr/>
          </p:nvSpPr>
          <p:spPr bwMode="auto">
            <a:xfrm>
              <a:off x="3424" y="3639"/>
              <a:ext cx="249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 i="1">
                  <a:latin typeface="Times New Roman" panose="02020603050405020304" pitchFamily="18" charset="0"/>
                  <a:ea typeface="黑体" panose="02010609060101010101" pitchFamily="49" charset="-122"/>
                </a:rPr>
                <a:t>n</a:t>
              </a:r>
              <a:endParaRPr lang="en-US" altLang="zh-CN" sz="30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5916487" y="1046921"/>
            <a:ext cx="6156177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第二种</a:t>
            </a:r>
            <a:r>
              <a:rPr lang="zh-CN" altLang="en-US" sz="24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： </a:t>
            </a:r>
            <a:r>
              <a:rPr lang="en-US" altLang="zh-CN" sz="2400" dirty="0" smtClean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private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:</a:t>
            </a:r>
            <a:r>
              <a:rPr lang="en-US" altLang="zh-CN" sz="2400" b="0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 	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动态数</a:t>
            </a:r>
            <a:r>
              <a:rPr lang="zh-CN" altLang="en-US" sz="2400" b="0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	   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2400" dirty="0" err="1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lang="en-US" altLang="zh-CN" sz="2400" b="0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 degree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endParaRPr lang="en-US" altLang="zh-CN" sz="2400" b="0" dirty="0">
              <a:solidFill>
                <a:srgbClr val="CC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组表示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en-US" altLang="zh-CN" sz="2400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	   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float * </a:t>
            </a:r>
            <a:r>
              <a:rPr lang="en-US" altLang="zh-CN" sz="2400" b="0" dirty="0" err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coef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400" b="0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defRPr/>
            </a:pPr>
            <a:r>
              <a:rPr lang="en-US" altLang="zh-CN" sz="2400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 	         </a:t>
            </a:r>
            <a:r>
              <a:rPr lang="en-US" altLang="zh-CN" sz="2400" b="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Polynomial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:: </a:t>
            </a:r>
            <a:r>
              <a:rPr lang="en-US" altLang="zh-CN" sz="2400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Polynomial (</a:t>
            </a:r>
            <a:r>
              <a:rPr lang="en-US" altLang="zh-CN" sz="2400" dirty="0" err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0" dirty="0" err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sz</a:t>
            </a:r>
            <a:r>
              <a:rPr lang="en-US" altLang="zh-CN" sz="2400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endParaRPr lang="en-US" altLang="zh-CN" sz="2400" b="0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defRPr/>
            </a:pPr>
            <a:r>
              <a:rPr lang="en-US" altLang="zh-CN" sz="2400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		        </a:t>
            </a:r>
            <a:r>
              <a:rPr lang="en-US" altLang="zh-CN" sz="2400" b="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degree </a:t>
            </a:r>
            <a:r>
              <a:rPr lang="en-US" altLang="zh-CN" sz="2400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lang="en-US" altLang="zh-CN" sz="2400" b="0" dirty="0" err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sz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400" b="0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defRPr/>
            </a:pPr>
            <a:r>
              <a:rPr lang="en-US" altLang="zh-CN" sz="2400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		        </a:t>
            </a:r>
            <a:r>
              <a:rPr lang="en-US" altLang="zh-CN" sz="2400" b="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400" b="0" dirty="0" err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coef</a:t>
            </a:r>
            <a:r>
              <a:rPr lang="en-US" altLang="zh-CN" sz="2400" b="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new float</a:t>
            </a:r>
            <a:r>
              <a:rPr lang="en-US" altLang="zh-CN" sz="2400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 [degree + 1]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>
              <a:defRPr/>
            </a:pP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400" b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	        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}</a:t>
            </a:r>
          </a:p>
          <a:p>
            <a:pPr>
              <a:defRPr/>
            </a:pPr>
            <a:endParaRPr lang="en-US" altLang="zh-CN" sz="2400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27448" y="5620481"/>
            <a:ext cx="10153128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以上两种存储表示适用于指数连续排列的多项式。但对于绝大多数项的系数为零的多项式，如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2400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sz="2400" baseline="-250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101</a:t>
            </a:r>
            <a:r>
              <a:rPr lang="en-US" altLang="zh-CN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2400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en-US" altLang="zh-CN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) = 3+5</a:t>
            </a:r>
            <a:r>
              <a:rPr lang="en-US" altLang="zh-CN" sz="2400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en-US" altLang="zh-CN" sz="2400" baseline="300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50</a:t>
            </a:r>
            <a:r>
              <a:rPr lang="en-US" altLang="zh-CN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4</a:t>
            </a:r>
            <a:r>
              <a:rPr lang="en-US" altLang="zh-CN" sz="2400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en-US" altLang="zh-CN" sz="2400" baseline="300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101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lang="zh-CN" alt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不经济。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Text Box 2"/>
          <p:cNvSpPr txBox="1">
            <a:spLocks noChangeArrowheads="1"/>
          </p:cNvSpPr>
          <p:nvPr/>
        </p:nvSpPr>
        <p:spPr bwMode="auto">
          <a:xfrm>
            <a:off x="407368" y="908050"/>
            <a:ext cx="7974012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第三种</a:t>
            </a:r>
            <a:r>
              <a:rPr lang="zh-CN" altLang="en-US" sz="2400" b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 </a:t>
            </a:r>
          </a:p>
          <a:p>
            <a:pPr>
              <a:defRPr/>
            </a:pP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>
              <a:defRPr/>
            </a:pPr>
            <a:endParaRPr lang="zh-CN" altLang="en-US" sz="24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24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20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20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dirty="0" err="1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term </a:t>
            </a: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000" b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多项式的项定义</a:t>
            </a:r>
          </a:p>
          <a:p>
            <a:pPr>
              <a:defRPr/>
            </a:pPr>
            <a:r>
              <a:rPr lang="zh-CN" altLang="en-US" sz="2000" b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</a:t>
            </a: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float </a:t>
            </a:r>
            <a:r>
              <a:rPr lang="en-US" altLang="zh-CN" sz="2000" b="0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coef</a:t>
            </a: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   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系数</a:t>
            </a:r>
          </a:p>
          <a:p>
            <a:pPr>
              <a:defRPr/>
            </a:pPr>
            <a:r>
              <a:rPr lang="zh-CN" altLang="en-US" sz="2000" b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</a:t>
            </a:r>
            <a:r>
              <a:rPr lang="en-US" altLang="zh-CN" sz="2000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		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指数</a:t>
            </a:r>
            <a:r>
              <a:rPr lang="zh-CN" altLang="en-US" sz="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endParaRPr lang="zh-CN" altLang="en-US" sz="2000" b="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</a:p>
          <a:p>
            <a:pPr>
              <a:defRPr/>
            </a:pPr>
            <a:endParaRPr lang="en-US" altLang="zh-CN" sz="11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static </a:t>
            </a:r>
            <a:r>
              <a:rPr lang="en-US" altLang="zh-CN" sz="2000" b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term </a:t>
            </a:r>
            <a:r>
              <a:rPr lang="en-US" altLang="zh-CN" sz="2000" b="0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termArray</a:t>
            </a:r>
            <a:r>
              <a:rPr lang="en-US" altLang="zh-CN" sz="2000" b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000" b="0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maxTerms</a:t>
            </a:r>
            <a:r>
              <a:rPr lang="en-US" altLang="zh-CN" sz="2000" b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项数组</a:t>
            </a:r>
            <a:r>
              <a:rPr lang="zh-CN" altLang="en-US" sz="2000" b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endParaRPr lang="en-US" altLang="zh-CN" sz="2000" b="0" dirty="0" smtClean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static </a:t>
            </a:r>
            <a:r>
              <a:rPr lang="en-US" altLang="zh-CN" sz="2000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free, </a:t>
            </a:r>
            <a:r>
              <a:rPr lang="en-US" altLang="zh-CN" sz="2000" b="0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maxTerms</a:t>
            </a: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当前空闲位置指针</a:t>
            </a:r>
            <a:r>
              <a:rPr lang="zh-CN" altLang="en-US" sz="36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</p:txBody>
      </p:sp>
      <p:grpSp>
        <p:nvGrpSpPr>
          <p:cNvPr id="119811" name="Group 15"/>
          <p:cNvGrpSpPr>
            <a:grpSpLocks/>
          </p:cNvGrpSpPr>
          <p:nvPr/>
        </p:nvGrpSpPr>
        <p:grpSpPr bwMode="auto">
          <a:xfrm>
            <a:off x="2354264" y="1246188"/>
            <a:ext cx="7589837" cy="1598612"/>
            <a:chOff x="643" y="2929"/>
            <a:chExt cx="4781" cy="1007"/>
          </a:xfrm>
        </p:grpSpPr>
        <p:sp>
          <p:nvSpPr>
            <p:cNvPr id="119817" name="Rectangle 3"/>
            <p:cNvSpPr>
              <a:spLocks noChangeArrowheads="1"/>
            </p:cNvSpPr>
            <p:nvPr/>
          </p:nvSpPr>
          <p:spPr bwMode="auto">
            <a:xfrm>
              <a:off x="1296" y="3264"/>
              <a:ext cx="4128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505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19818" name="Text Box 4"/>
            <p:cNvSpPr txBox="1">
              <a:spLocks noChangeArrowheads="1"/>
            </p:cNvSpPr>
            <p:nvPr/>
          </p:nvSpPr>
          <p:spPr bwMode="auto">
            <a:xfrm>
              <a:off x="1400" y="3216"/>
              <a:ext cx="3981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    </a:t>
              </a:r>
              <a:r>
                <a:rPr lang="en-US" altLang="zh-CN" i="1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    </a:t>
              </a:r>
              <a:r>
                <a:rPr lang="en-US" altLang="zh-CN" i="1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    ……     </a:t>
              </a:r>
              <a:r>
                <a:rPr lang="en-US" altLang="zh-CN" i="1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i="1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     ……     </a:t>
              </a:r>
              <a:r>
                <a:rPr lang="en-US" altLang="zh-CN" i="1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i="1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m</a:t>
              </a:r>
              <a:endParaRPr lang="en-US" altLang="zh-CN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ea typeface="黑体" panose="02010609060101010101" pitchFamily="49" charset="-122"/>
                </a:rPr>
                <a:t>e</a:t>
              </a:r>
              <a:r>
                <a:rPr lang="en-US" altLang="zh-CN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    </a:t>
              </a:r>
              <a:r>
                <a:rPr lang="en-US" altLang="zh-CN" i="1">
                  <a:latin typeface="Times New Roman" panose="02020603050405020304" pitchFamily="18" charset="0"/>
                  <a:ea typeface="黑体" panose="02010609060101010101" pitchFamily="49" charset="-122"/>
                </a:rPr>
                <a:t>e</a:t>
              </a:r>
              <a:r>
                <a:rPr lang="en-US" altLang="zh-CN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    </a:t>
              </a:r>
              <a:r>
                <a:rPr lang="en-US" altLang="zh-CN" i="1">
                  <a:latin typeface="Times New Roman" panose="02020603050405020304" pitchFamily="18" charset="0"/>
                  <a:ea typeface="黑体" panose="02010609060101010101" pitchFamily="49" charset="-122"/>
                </a:rPr>
                <a:t>e</a:t>
              </a:r>
              <a:r>
                <a:rPr lang="en-US" altLang="zh-CN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     ……     </a:t>
              </a:r>
              <a:r>
                <a:rPr lang="en-US" altLang="zh-CN" i="1">
                  <a:latin typeface="Times New Roman" panose="02020603050405020304" pitchFamily="18" charset="0"/>
                  <a:ea typeface="黑体" panose="02010609060101010101" pitchFamily="49" charset="-122"/>
                </a:rPr>
                <a:t>e</a:t>
              </a:r>
              <a:r>
                <a:rPr lang="en-US" altLang="zh-CN" i="1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lang="en-US" altLang="zh-CN" i="1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    ……     </a:t>
              </a:r>
              <a:r>
                <a:rPr lang="en-US" altLang="zh-CN" i="1">
                  <a:latin typeface="Times New Roman" panose="02020603050405020304" pitchFamily="18" charset="0"/>
                  <a:ea typeface="黑体" panose="02010609060101010101" pitchFamily="49" charset="-122"/>
                </a:rPr>
                <a:t>e</a:t>
              </a:r>
              <a:r>
                <a:rPr lang="en-US" altLang="zh-CN" i="1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m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9819" name="Line 5"/>
            <p:cNvSpPr>
              <a:spLocks noChangeShapeType="1"/>
            </p:cNvSpPr>
            <p:nvPr/>
          </p:nvSpPr>
          <p:spPr bwMode="auto">
            <a:xfrm>
              <a:off x="1776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0" name="Line 6"/>
            <p:cNvSpPr>
              <a:spLocks noChangeShapeType="1"/>
            </p:cNvSpPr>
            <p:nvPr/>
          </p:nvSpPr>
          <p:spPr bwMode="auto">
            <a:xfrm>
              <a:off x="3552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1" name="Line 7"/>
            <p:cNvSpPr>
              <a:spLocks noChangeShapeType="1"/>
            </p:cNvSpPr>
            <p:nvPr/>
          </p:nvSpPr>
          <p:spPr bwMode="auto">
            <a:xfrm>
              <a:off x="2736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2" name="Line 8"/>
            <p:cNvSpPr>
              <a:spLocks noChangeShapeType="1"/>
            </p:cNvSpPr>
            <p:nvPr/>
          </p:nvSpPr>
          <p:spPr bwMode="auto">
            <a:xfrm>
              <a:off x="2256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3" name="Line 9"/>
            <p:cNvSpPr>
              <a:spLocks noChangeShapeType="1"/>
            </p:cNvSpPr>
            <p:nvPr/>
          </p:nvSpPr>
          <p:spPr bwMode="auto">
            <a:xfrm>
              <a:off x="4896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4" name="Line 10"/>
            <p:cNvSpPr>
              <a:spLocks noChangeShapeType="1"/>
            </p:cNvSpPr>
            <p:nvPr/>
          </p:nvSpPr>
          <p:spPr bwMode="auto">
            <a:xfrm>
              <a:off x="3984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5" name="Line 11"/>
            <p:cNvSpPr>
              <a:spLocks noChangeShapeType="1"/>
            </p:cNvSpPr>
            <p:nvPr/>
          </p:nvSpPr>
          <p:spPr bwMode="auto">
            <a:xfrm>
              <a:off x="1296" y="3600"/>
              <a:ext cx="4128" cy="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6" name="Text Box 12"/>
            <p:cNvSpPr txBox="1">
              <a:spLocks noChangeArrowheads="1"/>
            </p:cNvSpPr>
            <p:nvPr/>
          </p:nvSpPr>
          <p:spPr bwMode="auto">
            <a:xfrm>
              <a:off x="643" y="3264"/>
              <a:ext cx="557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coef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exp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9827" name="Text Box 13"/>
            <p:cNvSpPr txBox="1">
              <a:spLocks noChangeArrowheads="1"/>
            </p:cNvSpPr>
            <p:nvPr/>
          </p:nvSpPr>
          <p:spPr bwMode="auto">
            <a:xfrm>
              <a:off x="1440" y="2929"/>
              <a:ext cx="38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  <a:ea typeface="黑体" panose="02010609060101010101" pitchFamily="49" charset="-122"/>
                </a:rPr>
                <a:t>0      1       2                     </a:t>
              </a:r>
              <a:r>
                <a:rPr lang="en-US" altLang="zh-CN" sz="2800" i="1"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                       </a:t>
              </a:r>
              <a:r>
                <a:rPr lang="en-US" altLang="zh-CN" sz="2800" i="1">
                  <a:latin typeface="Times New Roman" panose="02020603050405020304" pitchFamily="18" charset="0"/>
                  <a:ea typeface="黑体" panose="02010609060101010101" pitchFamily="49" charset="-122"/>
                </a:rPr>
                <a:t>m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多项式的顺序存储表示</a:t>
            </a: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6600056" y="3306001"/>
            <a:ext cx="5040560" cy="321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初始化：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 term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Polynomial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20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termArray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0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MaxTerms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Polynomial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free = 0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2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2000" b="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Polynomial </a:t>
            </a: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   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多项式定义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public:</a:t>
            </a:r>
            <a:endParaRPr lang="en-US" altLang="zh-CN" sz="2000" b="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……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private: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start, finish</a:t>
            </a: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  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多项式始末位置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951984" y="3429000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什么是线性表？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cs typeface="+mn-cs"/>
              </a:rPr>
              <a:t>在实际应用中，线性表是最常用而且是最简单的一种</a:t>
            </a:r>
            <a:r>
              <a:rPr lang="zh-CN" altLang="en-US" dirty="0" smtClean="0">
                <a:cs typeface="+mn-cs"/>
              </a:rPr>
              <a:t>数据结构</a:t>
            </a:r>
            <a:endParaRPr lang="en-US" altLang="zh-CN" dirty="0" smtClean="0">
              <a:cs typeface="+mn-cs"/>
            </a:endParaRPr>
          </a:p>
          <a:p>
            <a:pPr>
              <a:defRPr/>
            </a:pPr>
            <a:endParaRPr lang="en-US" altLang="zh-CN" dirty="0" smtClean="0">
              <a:cs typeface="+mn-cs"/>
            </a:endParaRPr>
          </a:p>
          <a:p>
            <a:pPr>
              <a:defRPr/>
            </a:pPr>
            <a:r>
              <a:rPr lang="zh-CN" altLang="en-US" dirty="0" smtClean="0">
                <a:cs typeface="+mn-cs"/>
              </a:rPr>
              <a:t>例如：</a:t>
            </a:r>
            <a:endParaRPr lang="en-US" altLang="zh-CN" dirty="0" smtClean="0">
              <a:cs typeface="+mn-cs"/>
            </a:endParaRPr>
          </a:p>
          <a:p>
            <a:pPr lvl="1">
              <a:defRPr/>
            </a:pPr>
            <a:r>
              <a:rPr lang="zh-CN" altLang="en-US" dirty="0" smtClean="0">
                <a:cs typeface="+mn-cs"/>
              </a:rPr>
              <a:t>一</a:t>
            </a:r>
            <a:r>
              <a:rPr lang="zh-CN" altLang="en-US" dirty="0">
                <a:cs typeface="+mn-cs"/>
              </a:rPr>
              <a:t>副扑克牌的点数是一个线性表，可表示</a:t>
            </a:r>
            <a:r>
              <a:rPr lang="zh-CN" altLang="en-US" dirty="0" smtClean="0">
                <a:cs typeface="+mn-cs"/>
              </a:rPr>
              <a:t>为</a:t>
            </a:r>
            <a:r>
              <a:rPr lang="en-US" altLang="zh-CN" dirty="0">
                <a:cs typeface="+mn-cs"/>
              </a:rPr>
              <a:t>(</a:t>
            </a:r>
            <a:r>
              <a:rPr lang="en-US" altLang="zh-CN" dirty="0" smtClean="0">
                <a:cs typeface="+mn-cs"/>
              </a:rPr>
              <a:t>2,3,4,5,6,7,8,9,1 0,J,Q,K,A)</a:t>
            </a:r>
          </a:p>
          <a:p>
            <a:pPr lvl="1">
              <a:defRPr/>
            </a:pPr>
            <a:endParaRPr lang="en-US" altLang="zh-CN" dirty="0">
              <a:cs typeface="+mn-cs"/>
            </a:endParaRPr>
          </a:p>
          <a:p>
            <a:pPr lvl="1">
              <a:defRPr/>
            </a:pPr>
            <a:r>
              <a:rPr lang="zh-CN" altLang="en-US" dirty="0" smtClean="0">
                <a:cs typeface="+mn-cs"/>
              </a:rPr>
              <a:t>城市名字列表可</a:t>
            </a:r>
            <a:r>
              <a:rPr lang="zh-CN" altLang="en-US" dirty="0">
                <a:cs typeface="+mn-cs"/>
              </a:rPr>
              <a:t>表示</a:t>
            </a:r>
            <a:r>
              <a:rPr lang="zh-CN" altLang="en-US" dirty="0" smtClean="0">
                <a:cs typeface="+mn-cs"/>
              </a:rPr>
              <a:t>为</a:t>
            </a:r>
            <a:r>
              <a:rPr lang="en-US" altLang="zh-CN" dirty="0" smtClean="0">
                <a:cs typeface="+mn-cs"/>
              </a:rPr>
              <a:t>(</a:t>
            </a:r>
            <a:r>
              <a:rPr lang="en-US" altLang="zh-CN" dirty="0" err="1" smtClean="0">
                <a:cs typeface="+mn-cs"/>
              </a:rPr>
              <a:t>Changsha,Beijing,Shanghai,Guangzhou,Wuhan</a:t>
            </a:r>
            <a:r>
              <a:rPr lang="en-US" altLang="zh-CN" dirty="0" smtClean="0">
                <a:cs typeface="+mn-cs"/>
              </a:rPr>
              <a:t>)</a:t>
            </a:r>
            <a:endParaRPr lang="zh-CN" altLang="en-US" dirty="0">
              <a:cs typeface="+mn-cs"/>
            </a:endParaRPr>
          </a:p>
          <a:p>
            <a:pPr>
              <a:defRPr/>
            </a:pPr>
            <a:endParaRPr lang="zh-CN" altLang="en-US" dirty="0">
              <a:cs typeface="+mn-cs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038350" y="4437112"/>
            <a:ext cx="8521700" cy="1384300"/>
          </a:xfrm>
          <a:prstGeom prst="rect">
            <a:avLst/>
          </a:prstGeom>
          <a:solidFill>
            <a:srgbClr val="FFFF00"/>
          </a:solidFill>
          <a:ln>
            <a:solidFill>
              <a:srgbClr val="0000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80808"/>
                </a:solidFill>
              </a:rPr>
              <a:t>定义</a:t>
            </a:r>
            <a:r>
              <a:rPr lang="en-US" altLang="zh-CN" dirty="0">
                <a:solidFill>
                  <a:srgbClr val="080808"/>
                </a:solidFill>
              </a:rPr>
              <a:t>1</a:t>
            </a:r>
            <a:r>
              <a:rPr lang="zh-CN" altLang="en-US" dirty="0">
                <a:solidFill>
                  <a:srgbClr val="080808"/>
                </a:solidFill>
              </a:rPr>
              <a:t>：线性表是一种可以在</a:t>
            </a:r>
            <a:r>
              <a:rPr lang="zh-CN" altLang="en-US" dirty="0">
                <a:solidFill>
                  <a:srgbClr val="3333FF"/>
                </a:solidFill>
              </a:rPr>
              <a:t>任意位置</a:t>
            </a:r>
            <a:r>
              <a:rPr lang="zh-CN" altLang="en-US" dirty="0">
                <a:solidFill>
                  <a:srgbClr val="080808"/>
                </a:solidFill>
              </a:rPr>
              <a:t>插入和删除数据元素操作、由</a:t>
            </a:r>
            <a:r>
              <a:rPr lang="en-US" altLang="zh-CN" i="1" dirty="0">
                <a:solidFill>
                  <a:srgbClr val="080808"/>
                </a:solidFill>
              </a:rPr>
              <a:t>n</a:t>
            </a:r>
            <a:r>
              <a:rPr lang="en-US" altLang="zh-CN" dirty="0">
                <a:solidFill>
                  <a:srgbClr val="080808"/>
                </a:solidFill>
              </a:rPr>
              <a:t>(</a:t>
            </a:r>
            <a:r>
              <a:rPr lang="en-US" altLang="zh-CN" i="1" dirty="0">
                <a:solidFill>
                  <a:srgbClr val="080808"/>
                </a:solidFill>
              </a:rPr>
              <a:t>n</a:t>
            </a:r>
            <a:r>
              <a:rPr lang="en-US" altLang="zh-CN" sz="1800" dirty="0">
                <a:solidFill>
                  <a:srgbClr val="080808"/>
                </a:solidFill>
              </a:rPr>
              <a:t>≥</a:t>
            </a:r>
            <a:r>
              <a:rPr lang="en-US" altLang="zh-CN" dirty="0">
                <a:solidFill>
                  <a:srgbClr val="080808"/>
                </a:solidFill>
              </a:rPr>
              <a:t>0)</a:t>
            </a:r>
            <a:r>
              <a:rPr lang="zh-CN" altLang="en-US" dirty="0">
                <a:solidFill>
                  <a:srgbClr val="080808"/>
                </a:solidFill>
              </a:rPr>
              <a:t>个相同类型数据元素</a:t>
            </a:r>
            <a:r>
              <a:rPr lang="en-US" altLang="zh-CN" i="1" dirty="0">
                <a:solidFill>
                  <a:srgbClr val="080808"/>
                </a:solidFill>
              </a:rPr>
              <a:t>a</a:t>
            </a:r>
            <a:r>
              <a:rPr lang="en-US" altLang="zh-CN" baseline="-25000" dirty="0">
                <a:solidFill>
                  <a:srgbClr val="080808"/>
                </a:solidFill>
              </a:rPr>
              <a:t>0</a:t>
            </a:r>
            <a:r>
              <a:rPr lang="en-US" altLang="zh-CN" dirty="0">
                <a:solidFill>
                  <a:srgbClr val="080808"/>
                </a:solidFill>
              </a:rPr>
              <a:t>, </a:t>
            </a:r>
            <a:r>
              <a:rPr lang="en-US" altLang="zh-CN" i="1" dirty="0">
                <a:solidFill>
                  <a:srgbClr val="080808"/>
                </a:solidFill>
              </a:rPr>
              <a:t>a</a:t>
            </a:r>
            <a:r>
              <a:rPr lang="en-US" altLang="zh-CN" baseline="-25000" dirty="0">
                <a:solidFill>
                  <a:srgbClr val="080808"/>
                </a:solidFill>
              </a:rPr>
              <a:t>1</a:t>
            </a:r>
            <a:r>
              <a:rPr lang="en-US" altLang="zh-CN" dirty="0">
                <a:solidFill>
                  <a:srgbClr val="080808"/>
                </a:solidFill>
              </a:rPr>
              <a:t>,…, </a:t>
            </a:r>
            <a:r>
              <a:rPr lang="en-US" altLang="zh-CN" i="1" dirty="0">
                <a:solidFill>
                  <a:srgbClr val="080808"/>
                </a:solidFill>
              </a:rPr>
              <a:t>a</a:t>
            </a:r>
            <a:r>
              <a:rPr lang="en-US" altLang="zh-CN" baseline="-25000" dirty="0">
                <a:solidFill>
                  <a:srgbClr val="080808"/>
                </a:solidFill>
              </a:rPr>
              <a:t>n-1</a:t>
            </a:r>
            <a:r>
              <a:rPr lang="zh-CN" altLang="en-US" dirty="0">
                <a:solidFill>
                  <a:srgbClr val="080808"/>
                </a:solidFill>
              </a:rPr>
              <a:t>组成的线性结构。</a:t>
            </a:r>
            <a:endParaRPr lang="en-US" altLang="zh-CN" dirty="0">
              <a:solidFill>
                <a:srgbClr val="080808"/>
              </a:solidFill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zh-CN" altLang="en-US" dirty="0">
              <a:solidFill>
                <a:srgbClr val="080808"/>
              </a:solidFill>
            </a:endParaRPr>
          </a:p>
        </p:txBody>
      </p:sp>
      <p:pic>
        <p:nvPicPr>
          <p:cNvPr id="18437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6" y="5132437"/>
            <a:ext cx="5808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2305050" y="1125539"/>
            <a:ext cx="6248400" cy="99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i="1" dirty="0" smtClean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A(</a:t>
            </a:r>
            <a:r>
              <a:rPr lang="en-US" altLang="zh-CN" sz="2800" i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= 2.0</a:t>
            </a:r>
            <a:r>
              <a:rPr lang="en-US" altLang="zh-CN" sz="2800" i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aseline="300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1000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+1.8</a:t>
            </a:r>
            <a:endParaRPr lang="en-US" altLang="zh-CN" sz="2800" i="1" dirty="0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B(</a:t>
            </a:r>
            <a:r>
              <a:rPr lang="en-US" altLang="zh-CN" sz="2800" i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= 1.2 + 51.3</a:t>
            </a:r>
            <a:r>
              <a:rPr lang="en-US" altLang="zh-CN" sz="2800" i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aseline="300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50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+ 3.7</a:t>
            </a:r>
            <a:r>
              <a:rPr lang="en-US" altLang="zh-CN" sz="2800" i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aseline="300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101</a:t>
            </a:r>
            <a:endParaRPr lang="en-US" altLang="zh-CN" sz="28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21859" name="Group 21"/>
          <p:cNvGrpSpPr>
            <a:grpSpLocks/>
          </p:cNvGrpSpPr>
          <p:nvPr/>
        </p:nvGrpSpPr>
        <p:grpSpPr bwMode="auto">
          <a:xfrm>
            <a:off x="1919289" y="2584103"/>
            <a:ext cx="8226425" cy="3005137"/>
            <a:chOff x="259" y="1769"/>
            <a:chExt cx="5182" cy="1893"/>
          </a:xfrm>
        </p:grpSpPr>
        <p:sp>
          <p:nvSpPr>
            <p:cNvPr id="121865" name="Text Box 3"/>
            <p:cNvSpPr txBox="1">
              <a:spLocks noChangeArrowheads="1"/>
            </p:cNvSpPr>
            <p:nvPr/>
          </p:nvSpPr>
          <p:spPr bwMode="auto">
            <a:xfrm>
              <a:off x="973" y="3332"/>
              <a:ext cx="327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两个多项式存放在</a:t>
              </a:r>
              <a:r>
                <a:rPr lang="en-US" altLang="zh-CN" sz="2800">
                  <a:solidFill>
                    <a:srgbClr val="CC000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termArray</a:t>
              </a:r>
              <a:r>
                <a:rPr lang="zh-CN" altLang="en-US" sz="2800">
                  <a:solidFill>
                    <a:srgbClr val="CC000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中</a:t>
              </a:r>
              <a:endParaRPr lang="zh-CN" altLang="en-US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1866" name="Text Box 4"/>
            <p:cNvSpPr txBox="1">
              <a:spLocks noChangeArrowheads="1"/>
            </p:cNvSpPr>
            <p:nvPr/>
          </p:nvSpPr>
          <p:spPr bwMode="auto">
            <a:xfrm>
              <a:off x="672" y="1769"/>
              <a:ext cx="39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  <a:ea typeface="黑体" panose="02010609060101010101" pitchFamily="49" charset="-122"/>
                </a:rPr>
                <a:t>A.start  A.finish  B.start        B.finish   free</a:t>
              </a:r>
            </a:p>
          </p:txBody>
        </p:sp>
        <p:sp>
          <p:nvSpPr>
            <p:cNvPr id="121867" name="Rectangle 5"/>
            <p:cNvSpPr>
              <a:spLocks noChangeArrowheads="1"/>
            </p:cNvSpPr>
            <p:nvPr/>
          </p:nvSpPr>
          <p:spPr bwMode="auto">
            <a:xfrm>
              <a:off x="864" y="2432"/>
              <a:ext cx="4128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505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  <p:sp>
          <p:nvSpPr>
            <p:cNvPr id="121868" name="Text Box 6"/>
            <p:cNvSpPr txBox="1">
              <a:spLocks noChangeArrowheads="1"/>
            </p:cNvSpPr>
            <p:nvPr/>
          </p:nvSpPr>
          <p:spPr bwMode="auto">
            <a:xfrm>
              <a:off x="259" y="2432"/>
              <a:ext cx="505" cy="6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1000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coef</a:t>
              </a:r>
            </a:p>
            <a:p>
              <a:pPr>
                <a:spcBef>
                  <a:spcPct val="1000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exp</a:t>
              </a:r>
              <a:endParaRPr lang="en-US" altLang="zh-CN" sz="2800" b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1869" name="Text Box 7"/>
            <p:cNvSpPr txBox="1">
              <a:spLocks noChangeArrowheads="1"/>
            </p:cNvSpPr>
            <p:nvPr/>
          </p:nvSpPr>
          <p:spPr bwMode="auto">
            <a:xfrm>
              <a:off x="960" y="2432"/>
              <a:ext cx="3792" cy="6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1.8      2.0       1.2       51.3    3.7      ……</a:t>
              </a:r>
            </a:p>
            <a:p>
              <a:pPr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 0      1000      0            50     101</a:t>
              </a:r>
              <a:r>
                <a:rPr lang="en-US" altLang="zh-CN" sz="280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 ……</a:t>
              </a:r>
            </a:p>
          </p:txBody>
        </p:sp>
        <p:sp>
          <p:nvSpPr>
            <p:cNvPr id="121870" name="Line 8"/>
            <p:cNvSpPr>
              <a:spLocks noChangeShapeType="1"/>
            </p:cNvSpPr>
            <p:nvPr/>
          </p:nvSpPr>
          <p:spPr bwMode="auto">
            <a:xfrm>
              <a:off x="864" y="2816"/>
              <a:ext cx="4128" cy="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1" name="Line 9"/>
            <p:cNvSpPr>
              <a:spLocks noChangeShapeType="1"/>
            </p:cNvSpPr>
            <p:nvPr/>
          </p:nvSpPr>
          <p:spPr bwMode="auto">
            <a:xfrm>
              <a:off x="1488" y="2432"/>
              <a:ext cx="0" cy="72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2" name="Line 10"/>
            <p:cNvSpPr>
              <a:spLocks noChangeShapeType="1"/>
            </p:cNvSpPr>
            <p:nvPr/>
          </p:nvSpPr>
          <p:spPr bwMode="auto">
            <a:xfrm>
              <a:off x="2208" y="2432"/>
              <a:ext cx="0" cy="72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3" name="Line 11"/>
            <p:cNvSpPr>
              <a:spLocks noChangeShapeType="1"/>
            </p:cNvSpPr>
            <p:nvPr/>
          </p:nvSpPr>
          <p:spPr bwMode="auto">
            <a:xfrm>
              <a:off x="2832" y="2432"/>
              <a:ext cx="0" cy="72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4" name="Line 12"/>
            <p:cNvSpPr>
              <a:spLocks noChangeShapeType="1"/>
            </p:cNvSpPr>
            <p:nvPr/>
          </p:nvSpPr>
          <p:spPr bwMode="auto">
            <a:xfrm>
              <a:off x="3504" y="2432"/>
              <a:ext cx="0" cy="72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5" name="Line 13"/>
            <p:cNvSpPr>
              <a:spLocks noChangeShapeType="1"/>
            </p:cNvSpPr>
            <p:nvPr/>
          </p:nvSpPr>
          <p:spPr bwMode="auto">
            <a:xfrm>
              <a:off x="4128" y="2432"/>
              <a:ext cx="0" cy="72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6" name="Line 14"/>
            <p:cNvSpPr>
              <a:spLocks noChangeShapeType="1"/>
            </p:cNvSpPr>
            <p:nvPr/>
          </p:nvSpPr>
          <p:spPr bwMode="auto">
            <a:xfrm>
              <a:off x="1152" y="2096"/>
              <a:ext cx="0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7" name="Line 15"/>
            <p:cNvSpPr>
              <a:spLocks noChangeShapeType="1"/>
            </p:cNvSpPr>
            <p:nvPr/>
          </p:nvSpPr>
          <p:spPr bwMode="auto">
            <a:xfrm>
              <a:off x="1824" y="2096"/>
              <a:ext cx="0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8" name="Line 16"/>
            <p:cNvSpPr>
              <a:spLocks noChangeShapeType="1"/>
            </p:cNvSpPr>
            <p:nvPr/>
          </p:nvSpPr>
          <p:spPr bwMode="auto">
            <a:xfrm>
              <a:off x="2496" y="2096"/>
              <a:ext cx="0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9" name="Line 17"/>
            <p:cNvSpPr>
              <a:spLocks noChangeShapeType="1"/>
            </p:cNvSpPr>
            <p:nvPr/>
          </p:nvSpPr>
          <p:spPr bwMode="auto">
            <a:xfrm>
              <a:off x="3792" y="2096"/>
              <a:ext cx="0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80" name="Line 18"/>
            <p:cNvSpPr>
              <a:spLocks noChangeShapeType="1"/>
            </p:cNvSpPr>
            <p:nvPr/>
          </p:nvSpPr>
          <p:spPr bwMode="auto">
            <a:xfrm>
              <a:off x="4368" y="2096"/>
              <a:ext cx="0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81" name="Text Box 19"/>
            <p:cNvSpPr txBox="1">
              <a:spLocks noChangeArrowheads="1"/>
            </p:cNvSpPr>
            <p:nvPr/>
          </p:nvSpPr>
          <p:spPr bwMode="auto">
            <a:xfrm>
              <a:off x="4368" y="2009"/>
              <a:ext cx="10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maxTerms</a:t>
              </a:r>
              <a:endPara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两个多项式存储的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多项式的链表存储表示</a:t>
            </a:r>
          </a:p>
        </p:txBody>
      </p:sp>
      <p:sp>
        <p:nvSpPr>
          <p:cNvPr id="1228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0099"/>
                </a:solidFill>
                <a:ea typeface="仿宋_GB2312" pitchFamily="49" charset="-122"/>
              </a:rPr>
              <a:t>多项式顺序存储表示的缺点</a:t>
            </a:r>
          </a:p>
          <a:p>
            <a:pPr lvl="1">
              <a:lnSpc>
                <a:spcPct val="105000"/>
              </a:lnSpc>
              <a:spcBef>
                <a:spcPct val="10000"/>
              </a:spcBef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0099"/>
                </a:solidFill>
                <a:ea typeface="仿宋_GB2312" pitchFamily="49" charset="-122"/>
              </a:rPr>
              <a:t>插入和删除时项数可能有较大变化，因此要移动大量数据</a:t>
            </a:r>
          </a:p>
          <a:p>
            <a:pPr lvl="1">
              <a:lnSpc>
                <a:spcPct val="105000"/>
              </a:lnSpc>
              <a:spcBef>
                <a:spcPct val="10000"/>
              </a:spcBef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0099"/>
                </a:solidFill>
                <a:ea typeface="仿宋_GB2312" pitchFamily="49" charset="-122"/>
              </a:rPr>
              <a:t>不利于多个多项式的同时处理</a:t>
            </a: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CN" sz="2800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000099"/>
                </a:solidFill>
                <a:ea typeface="仿宋_GB2312" pitchFamily="49" charset="-122"/>
              </a:rPr>
              <a:t>采用</a:t>
            </a:r>
            <a:r>
              <a:rPr lang="zh-CN" altLang="en-US" sz="2800" dirty="0">
                <a:solidFill>
                  <a:srgbClr val="000099"/>
                </a:solidFill>
                <a:ea typeface="仿宋_GB2312" pitchFamily="49" charset="-122"/>
              </a:rPr>
              <a:t>多项式的链表表示可以克服这类困难：</a:t>
            </a:r>
          </a:p>
          <a:p>
            <a:pPr lvl="1">
              <a:lnSpc>
                <a:spcPct val="105000"/>
              </a:lnSpc>
              <a:spcBef>
                <a:spcPct val="10000"/>
              </a:spcBef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0099"/>
                </a:solidFill>
                <a:ea typeface="仿宋_GB2312" pitchFamily="49" charset="-122"/>
              </a:rPr>
              <a:t>多项式的项数可以动态地增长，不存在存储溢出问题。</a:t>
            </a:r>
          </a:p>
          <a:p>
            <a:pPr lvl="1">
              <a:lnSpc>
                <a:spcPct val="105000"/>
              </a:lnSpc>
              <a:spcBef>
                <a:spcPct val="10000"/>
              </a:spcBef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0099"/>
                </a:solidFill>
                <a:ea typeface="仿宋_GB2312" pitchFamily="49" charset="-122"/>
              </a:rPr>
              <a:t>插入、删除方便，不移动元素。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多项式的链表结构</a:t>
            </a:r>
          </a:p>
        </p:txBody>
      </p:sp>
      <p:sp>
        <p:nvSpPr>
          <p:cNvPr id="12390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0099"/>
                </a:solidFill>
                <a:ea typeface="仿宋_GB2312" pitchFamily="49" charset="-122"/>
              </a:rPr>
              <a:t>在多项式的链表表示中，每个结点三个数据成员：</a:t>
            </a: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FF6600"/>
              </a:buClr>
              <a:buSzPct val="50000"/>
            </a:pPr>
            <a:endParaRPr lang="zh-CN" altLang="en-US" sz="2800" dirty="0">
              <a:solidFill>
                <a:srgbClr val="000099"/>
              </a:solidFill>
              <a:ea typeface="仿宋_GB2312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FF6600"/>
              </a:buClr>
              <a:buSzPct val="50000"/>
            </a:pPr>
            <a:endParaRPr lang="en-US" altLang="zh-CN" sz="2800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FF6600"/>
              </a:buClr>
              <a:buSzPct val="50000"/>
            </a:pPr>
            <a:endParaRPr lang="zh-CN" altLang="en-US" sz="2800" dirty="0">
              <a:solidFill>
                <a:srgbClr val="000099"/>
              </a:solidFill>
              <a:ea typeface="仿宋_GB2312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0099"/>
                </a:solidFill>
                <a:ea typeface="仿宋_GB2312" pitchFamily="49" charset="-122"/>
              </a:rPr>
              <a:t>通过链接指针，可以将多项式各项按指数递增的顺序链接成一个单链表。</a:t>
            </a: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0099"/>
                </a:solidFill>
                <a:ea typeface="仿宋_GB2312" pitchFamily="49" charset="-122"/>
              </a:rPr>
              <a:t>在此结构上，新项的加入和废项的删除执行简单的链表插入和删除操作即可解决。</a:t>
            </a: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endParaRPr lang="en-US" altLang="zh-CN" sz="2800" dirty="0">
              <a:solidFill>
                <a:srgbClr val="000099"/>
              </a:solidFill>
              <a:ea typeface="仿宋_GB2312" pitchFamily="49" charset="-122"/>
            </a:endParaRPr>
          </a:p>
        </p:txBody>
      </p:sp>
      <p:grpSp>
        <p:nvGrpSpPr>
          <p:cNvPr id="123908" name="Group 4"/>
          <p:cNvGrpSpPr>
            <a:grpSpLocks/>
          </p:cNvGrpSpPr>
          <p:nvPr/>
        </p:nvGrpSpPr>
        <p:grpSpPr bwMode="auto">
          <a:xfrm>
            <a:off x="2976563" y="1700808"/>
            <a:ext cx="6145212" cy="762000"/>
            <a:chOff x="641" y="1728"/>
            <a:chExt cx="3871" cy="480"/>
          </a:xfrm>
        </p:grpSpPr>
        <p:sp>
          <p:nvSpPr>
            <p:cNvPr id="123914" name="Rectangle 5" descr="羊皮纸"/>
            <p:cNvSpPr>
              <a:spLocks noChangeArrowheads="1"/>
            </p:cNvSpPr>
            <p:nvPr/>
          </p:nvSpPr>
          <p:spPr bwMode="auto">
            <a:xfrm>
              <a:off x="2256" y="1824"/>
              <a:ext cx="1488" cy="38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23915" name="Rectangle 6" descr="花束"/>
            <p:cNvSpPr>
              <a:spLocks noChangeArrowheads="1"/>
            </p:cNvSpPr>
            <p:nvPr/>
          </p:nvSpPr>
          <p:spPr bwMode="auto">
            <a:xfrm>
              <a:off x="3744" y="1824"/>
              <a:ext cx="768" cy="38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CC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23916" name="Line 7"/>
            <p:cNvSpPr>
              <a:spLocks noChangeShapeType="1"/>
            </p:cNvSpPr>
            <p:nvPr/>
          </p:nvSpPr>
          <p:spPr bwMode="auto">
            <a:xfrm>
              <a:off x="3024" y="182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7" name="Line 8"/>
            <p:cNvSpPr>
              <a:spLocks noChangeShapeType="1"/>
            </p:cNvSpPr>
            <p:nvPr/>
          </p:nvSpPr>
          <p:spPr bwMode="auto">
            <a:xfrm flipV="1">
              <a:off x="3024" y="17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8" name="Line 9"/>
            <p:cNvSpPr>
              <a:spLocks noChangeShapeType="1"/>
            </p:cNvSpPr>
            <p:nvPr/>
          </p:nvSpPr>
          <p:spPr bwMode="auto">
            <a:xfrm>
              <a:off x="3744" y="182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9" name="Line 10"/>
            <p:cNvSpPr>
              <a:spLocks noChangeShapeType="1"/>
            </p:cNvSpPr>
            <p:nvPr/>
          </p:nvSpPr>
          <p:spPr bwMode="auto">
            <a:xfrm flipV="1">
              <a:off x="3744" y="17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20" name="Text Box 11"/>
            <p:cNvSpPr txBox="1">
              <a:spLocks noChangeArrowheads="1"/>
            </p:cNvSpPr>
            <p:nvPr/>
          </p:nvSpPr>
          <p:spPr bwMode="auto">
            <a:xfrm>
              <a:off x="2400" y="1795"/>
              <a:ext cx="190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coef     exp      link</a:t>
              </a:r>
              <a:r>
                <a:rPr lang="en-US" altLang="zh-CN" sz="2800" b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</a:p>
          </p:txBody>
        </p:sp>
        <p:sp>
          <p:nvSpPr>
            <p:cNvPr id="123921" name="Text Box 12"/>
            <p:cNvSpPr txBox="1">
              <a:spLocks noChangeArrowheads="1"/>
            </p:cNvSpPr>
            <p:nvPr/>
          </p:nvSpPr>
          <p:spPr bwMode="auto">
            <a:xfrm>
              <a:off x="641" y="1795"/>
              <a:ext cx="133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Data </a:t>
              </a:r>
              <a:r>
                <a:rPr lang="en-US" altLang="zh-CN" sz="28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</a:t>
              </a:r>
              <a:r>
                <a:rPr lang="en-US" altLang="zh-CN" sz="28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Term</a:t>
              </a:r>
              <a:endParaRPr lang="en-US" altLang="zh-CN" sz="28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多项式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(polynomial)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类的链表定义</a:t>
            </a:r>
            <a:endParaRPr lang="zh-CN" altLang="en-US" sz="3600" dirty="0"/>
          </a:p>
        </p:txBody>
      </p:sp>
      <p:sp>
        <p:nvSpPr>
          <p:cNvPr id="6246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63352" y="980728"/>
            <a:ext cx="5616624" cy="345638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Term {	            //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多项式结点定义	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float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coef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;	            //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系数		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;		            //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指数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Term *link;		  //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链接指针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Term (float c,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e, Term *next = NULL)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       {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coef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= c; 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= e;  link = next;}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Term *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InsertAfter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( float c,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e);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   friend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ostream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&amp; operator &lt;&lt; (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ostream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&amp;, </a:t>
            </a:r>
            <a:r>
              <a:rPr lang="en-US" altLang="zh-C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Term&amp; );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};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07968" y="825053"/>
            <a:ext cx="6384032" cy="59163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class Polynomial {		//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多项式类的定义</a:t>
            </a:r>
          </a:p>
          <a:p>
            <a:pPr marL="0" indent="0"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public: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Polynomal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() { first = new Term(0, -1); }	//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构造函数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Polynomal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Polynomal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&amp; R);         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//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复制构造函数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maxOrder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();	  		 //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计算最大阶数</a:t>
            </a:r>
          </a:p>
          <a:p>
            <a:pPr marL="0" indent="0">
              <a:buNone/>
            </a:pP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Term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getHead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{return first;}</a:t>
            </a:r>
          </a:p>
          <a:p>
            <a:pPr marL="0" indent="0"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private: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Term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*first;</a:t>
            </a:r>
          </a:p>
          <a:p>
            <a:pPr marL="0" indent="0"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friend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ostream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&amp; operator &lt;&lt; (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ostream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&amp;, </a:t>
            </a:r>
            <a:r>
              <a:rPr lang="en-US" altLang="zh-C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Polynomal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&amp; );</a:t>
            </a:r>
          </a:p>
          <a:p>
            <a:pPr marL="0" indent="0"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   friend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istream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&amp; operator &gt;&gt; (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istream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&amp;, </a:t>
            </a:r>
            <a:r>
              <a:rPr lang="en-US" altLang="zh-C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Polynomal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friend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void Add ( Polynomial&amp; A, Polynomial&amp; B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Polynomial&amp; C );</a:t>
            </a:r>
          </a:p>
          <a:p>
            <a:pPr marL="0" indent="0"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friend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( Polynomial&amp; A, Polynomial&amp; B,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Polynomial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&amp; C );</a:t>
            </a:r>
          </a:p>
          <a:p>
            <a:pPr marL="0" indent="0"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5735960" y="908720"/>
            <a:ext cx="0" cy="583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779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63352" y="113730"/>
            <a:ext cx="7632848" cy="578966"/>
          </a:xfrm>
        </p:spPr>
        <p:txBody>
          <a:bodyPr>
            <a:no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多项式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(polynomial)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的一些功能实现</a:t>
            </a:r>
            <a:endParaRPr lang="zh-CN" altLang="en-US" sz="3600" dirty="0"/>
          </a:p>
        </p:txBody>
      </p:sp>
      <p:sp>
        <p:nvSpPr>
          <p:cNvPr id="6246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63352" y="980728"/>
            <a:ext cx="5616624" cy="345638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Term *Term::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InsertAfter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( float c,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e ) {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在调用此函数的对象后插入一个新项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link = new Term (c, e, link);	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	      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//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创建一个新结点，自动链接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return link;		//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插入到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结点后面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ostream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&amp; operator &lt;&lt; (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ostream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&amp; out,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Term&amp; x){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//Term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的友元函数：输出一个项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的内容到输出流对象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中去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x.coef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== 0.0) return out;   //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零系数项不输出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out &lt;&lt;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x.coef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;			    //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输出系数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switch (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x.exp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 {			    //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输出指数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    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case 0: break;		    //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指数为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0,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不出现‘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X’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     case 1: out &lt;&lt; “X”;  break;  //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在系数后输出‘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X’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     default: out &lt;&lt; “X^” &lt;&lt;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x.exp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;  break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； 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否则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 return out;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07968" y="825053"/>
            <a:ext cx="6384032" cy="59163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istream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&amp; operator &gt;&gt; (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istream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&amp; in,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Polynomal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&amp; x)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{//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Polynomal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类的友元函数：从输入流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输入各项，用尾插法建立一个</a:t>
            </a:r>
            <a:r>
              <a:rPr lang="zh-CN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多项式</a:t>
            </a:r>
            <a:endParaRPr lang="en-US" altLang="zh-C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Term *rear =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x.getHead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(); 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c, e; //rear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是尾指针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while (1)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&lt;&lt; “Input a term(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coef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):” &lt;&lt;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	in &gt;&gt; c &gt;&gt; e;	//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输入项的系数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和指数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	if ( e &lt; 0 ) break;	//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e &lt; 0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控制输入结束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rear = rear-&gt;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InsertAfter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(c, e); //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链接到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rear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后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 return in;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ostream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&amp; operator &lt;&lt; (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ostream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&amp; out,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Polynomal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&amp; x)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Polynomal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类的友元函数：输出带头结点的多项式链表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 Term *current =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x.getHead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()-&gt;link;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 out &lt;&lt; “The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polynomal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is: ” &lt;&lt;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altLang="zh-C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h=true;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 while (current != NULL) {	   	//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逐项输出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if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(h=false &amp;&amp; current-&gt;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coef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&gt;0.0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out &lt;&lt; “+”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    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h=false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     out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&lt;&lt; *current;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current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= current-&gt;link;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 out &lt;&lt;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;   return out;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807968" y="908720"/>
            <a:ext cx="0" cy="583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5459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两个多项式的相加算法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spcBef>
                <a:spcPct val="15000"/>
              </a:spcBef>
              <a:buClr>
                <a:srgbClr val="800080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</a:rPr>
              <a:t>设两个多项式都带表头结点，检测指针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pa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</a:rPr>
              <a:t>和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pb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</a:rPr>
              <a:t>分别指示两个链表当前检测结点，并设结果多项式的表头指针为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</a:rPr>
              <a:t>，存放指针为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pc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</a:rPr>
              <a:t>，初始位置在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</a:rPr>
              <a:t>的表头结点。</a:t>
            </a:r>
          </a:p>
          <a:p>
            <a:pPr marL="533400" indent="-533400">
              <a:spcBef>
                <a:spcPct val="1500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当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pa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和</a:t>
            </a:r>
            <a:r>
              <a:rPr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pb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没有检测完各自的链表时，比较当前检测结点的指数域：</a:t>
            </a:r>
          </a:p>
          <a:p>
            <a:pPr marL="914400" lvl="1" indent="-457200">
              <a:spcBef>
                <a:spcPct val="1500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指数不等：小者加入</a:t>
            </a: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链，相应检测指针</a:t>
            </a: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pa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或者</a:t>
            </a:r>
            <a:r>
              <a:rPr lang="en-US" altLang="zh-CN" dirty="0" err="1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pb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进</a:t>
            </a: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；</a:t>
            </a:r>
          </a:p>
          <a:p>
            <a:pPr marL="914400" lvl="1" indent="-457200">
              <a:spcBef>
                <a:spcPct val="1500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指数相等：对应项系数相加。若相加结果不为零，则结果加入</a:t>
            </a: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链，</a:t>
            </a: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pa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与</a:t>
            </a:r>
            <a:r>
              <a:rPr lang="en-US" altLang="zh-CN" dirty="0" err="1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pb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进</a:t>
            </a: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endParaRPr lang="en-US" altLang="zh-CN" dirty="0" smtClean="0">
              <a:solidFill>
                <a:srgbClr val="0000CC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914400" lvl="1" indent="-457200">
              <a:spcBef>
                <a:spcPct val="1500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当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pa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或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pb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指针中有一个为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NULL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，则把另一个链表的剩余部分加入到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链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endParaRPr lang="en-US" altLang="zh-CN" dirty="0" smtClean="0">
              <a:solidFill>
                <a:srgbClr val="0000CC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457200" indent="-457200">
              <a:spcBef>
                <a:spcPct val="15000"/>
              </a:spcBef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两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个链表的“并”</a:t>
            </a:r>
            <a:endParaRPr lang="zh-CN" altLang="en-US" dirty="0">
              <a:solidFill>
                <a:srgbClr val="0000CC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63352" y="113730"/>
            <a:ext cx="7632848" cy="578966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多项式相加的算法实现</a:t>
            </a:r>
            <a:endParaRPr lang="zh-CN" altLang="en-US" sz="3600" dirty="0"/>
          </a:p>
        </p:txBody>
      </p:sp>
      <p:sp>
        <p:nvSpPr>
          <p:cNvPr id="6246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63352" y="980728"/>
            <a:ext cx="5616624" cy="345638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void Add(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Polynomal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&amp; A,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Polynomal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&amp; B, 			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Polynomal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&amp; C) {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//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友元函数：两个带表头结点的按升幂排列的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多项式链表的头指针分别是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A.first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和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B.first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//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返回的是结果多项式链表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    Term *pa, *</a:t>
            </a:r>
            <a:r>
              <a:rPr lang="en-US" altLang="zh-C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pb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*pc, *p;  float temp;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   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pc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C.first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;		//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结果链尾指针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A.first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-&gt;link;  	//A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链检测指针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pb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B.first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-&gt;link;	//B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链检测</a:t>
            </a:r>
            <a:r>
              <a:rPr lang="zh-CN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指针</a:t>
            </a:r>
            <a:endParaRPr lang="en-US" altLang="zh-C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while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(pa != NULL &amp;&amp;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pb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!= NULL)  {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if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(pa-&gt;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= =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pb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 {       //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对应项指数相等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   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temp = pa-&gt;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coef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pb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coef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;		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fabs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(temp) &gt; 0.001)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	       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pc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= pc-&gt;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InsertAfter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(temp, pa-&gt;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	    pa = pa-&gt;link; 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pb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pb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-&gt;link;      </a:t>
            </a:r>
            <a:endParaRPr lang="en-US" altLang="zh-C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}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07968" y="980728"/>
            <a:ext cx="6384032" cy="576064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	else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if (pa-&gt;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pb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 {  //pa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指数小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	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pc = pc-&gt;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InsertAfter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(pa-&gt;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coef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pa-&gt;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		 pa = pa-&gt;link;        }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else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{	 	                  //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pb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指数小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	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pc = pc-&gt;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InsertAfter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pb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coef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pb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		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pb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pb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-&gt;link;  }					}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   </a:t>
            </a:r>
            <a:endParaRPr lang="en-US" altLang="zh-C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	p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= (pa != NULL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 ?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pa :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pb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;    //p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指示剩余链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while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(p !=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	     pc = pc-&gt;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InsertAfter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(p-&gt;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coef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p-&gt;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	     p = p-&gt;link;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807968" y="908720"/>
            <a:ext cx="0" cy="583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980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70" name="Group 78"/>
          <p:cNvGrpSpPr>
            <a:grpSpLocks/>
          </p:cNvGrpSpPr>
          <p:nvPr/>
        </p:nvGrpSpPr>
        <p:grpSpPr bwMode="auto">
          <a:xfrm>
            <a:off x="2189163" y="2813051"/>
            <a:ext cx="7696200" cy="3282673"/>
            <a:chOff x="384" y="1603"/>
            <a:chExt cx="4848" cy="2196"/>
          </a:xfrm>
        </p:grpSpPr>
        <p:sp>
          <p:nvSpPr>
            <p:cNvPr id="135178" name="Rectangle 2" descr="羊皮纸"/>
            <p:cNvSpPr>
              <a:spLocks noChangeArrowheads="1"/>
            </p:cNvSpPr>
            <p:nvPr/>
          </p:nvSpPr>
          <p:spPr bwMode="auto">
            <a:xfrm>
              <a:off x="1392" y="163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179" name="Text Box 5"/>
            <p:cNvSpPr txBox="1">
              <a:spLocks noChangeArrowheads="1"/>
            </p:cNvSpPr>
            <p:nvPr/>
          </p:nvSpPr>
          <p:spPr bwMode="auto">
            <a:xfrm>
              <a:off x="384" y="1632"/>
              <a:ext cx="799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AH</a:t>
              </a:r>
              <a:r>
                <a:rPr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5180" name="Text Box 6"/>
            <p:cNvSpPr txBox="1">
              <a:spLocks noChangeArrowheads="1"/>
            </p:cNvSpPr>
            <p:nvPr/>
          </p:nvSpPr>
          <p:spPr bwMode="auto">
            <a:xfrm>
              <a:off x="384" y="2121"/>
              <a:ext cx="799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BH</a:t>
              </a:r>
              <a:r>
                <a:rPr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5181" name="Line 7"/>
            <p:cNvSpPr>
              <a:spLocks noChangeShapeType="1"/>
            </p:cNvSpPr>
            <p:nvPr/>
          </p:nvSpPr>
          <p:spPr bwMode="auto">
            <a:xfrm>
              <a:off x="1680" y="163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82" name="Rectangle 8" descr="花束"/>
            <p:cNvSpPr>
              <a:spLocks noChangeArrowheads="1"/>
            </p:cNvSpPr>
            <p:nvPr/>
          </p:nvSpPr>
          <p:spPr bwMode="auto">
            <a:xfrm>
              <a:off x="1920" y="163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183" name="Rectangle 9" descr="羊皮纸"/>
            <p:cNvSpPr>
              <a:spLocks noChangeArrowheads="1"/>
            </p:cNvSpPr>
            <p:nvPr/>
          </p:nvSpPr>
          <p:spPr bwMode="auto">
            <a:xfrm>
              <a:off x="1392" y="211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184" name="Line 10"/>
            <p:cNvSpPr>
              <a:spLocks noChangeShapeType="1"/>
            </p:cNvSpPr>
            <p:nvPr/>
          </p:nvSpPr>
          <p:spPr bwMode="auto">
            <a:xfrm>
              <a:off x="1680" y="211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85" name="Rectangle 11" descr="花束"/>
            <p:cNvSpPr>
              <a:spLocks noChangeArrowheads="1"/>
            </p:cNvSpPr>
            <p:nvPr/>
          </p:nvSpPr>
          <p:spPr bwMode="auto">
            <a:xfrm>
              <a:off x="1920" y="211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186" name="Rectangle 12" descr="羊皮纸"/>
            <p:cNvSpPr>
              <a:spLocks noChangeArrowheads="1"/>
            </p:cNvSpPr>
            <p:nvPr/>
          </p:nvSpPr>
          <p:spPr bwMode="auto">
            <a:xfrm>
              <a:off x="2400" y="163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187" name="Line 13"/>
            <p:cNvSpPr>
              <a:spLocks noChangeShapeType="1"/>
            </p:cNvSpPr>
            <p:nvPr/>
          </p:nvSpPr>
          <p:spPr bwMode="auto">
            <a:xfrm>
              <a:off x="2688" y="163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88" name="Rectangle 14" descr="花束"/>
            <p:cNvSpPr>
              <a:spLocks noChangeArrowheads="1"/>
            </p:cNvSpPr>
            <p:nvPr/>
          </p:nvSpPr>
          <p:spPr bwMode="auto">
            <a:xfrm>
              <a:off x="2928" y="163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189" name="Rectangle 15" descr="羊皮纸"/>
            <p:cNvSpPr>
              <a:spLocks noChangeArrowheads="1"/>
            </p:cNvSpPr>
            <p:nvPr/>
          </p:nvSpPr>
          <p:spPr bwMode="auto">
            <a:xfrm>
              <a:off x="2400" y="211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190" name="Line 16"/>
            <p:cNvSpPr>
              <a:spLocks noChangeShapeType="1"/>
            </p:cNvSpPr>
            <p:nvPr/>
          </p:nvSpPr>
          <p:spPr bwMode="auto">
            <a:xfrm>
              <a:off x="2688" y="211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91" name="Rectangle 17" descr="花束"/>
            <p:cNvSpPr>
              <a:spLocks noChangeArrowheads="1"/>
            </p:cNvSpPr>
            <p:nvPr/>
          </p:nvSpPr>
          <p:spPr bwMode="auto">
            <a:xfrm>
              <a:off x="2928" y="211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192" name="Rectangle 18" descr="羊皮纸"/>
            <p:cNvSpPr>
              <a:spLocks noChangeArrowheads="1"/>
            </p:cNvSpPr>
            <p:nvPr/>
          </p:nvSpPr>
          <p:spPr bwMode="auto">
            <a:xfrm>
              <a:off x="3408" y="1632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193" name="Line 19"/>
            <p:cNvSpPr>
              <a:spLocks noChangeShapeType="1"/>
            </p:cNvSpPr>
            <p:nvPr/>
          </p:nvSpPr>
          <p:spPr bwMode="auto">
            <a:xfrm>
              <a:off x="3696" y="163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94" name="Rectangle 20" descr="花束"/>
            <p:cNvSpPr>
              <a:spLocks noChangeArrowheads="1"/>
            </p:cNvSpPr>
            <p:nvPr/>
          </p:nvSpPr>
          <p:spPr bwMode="auto">
            <a:xfrm>
              <a:off x="3984" y="1632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195" name="Rectangle 21" descr="羊皮纸"/>
            <p:cNvSpPr>
              <a:spLocks noChangeArrowheads="1"/>
            </p:cNvSpPr>
            <p:nvPr/>
          </p:nvSpPr>
          <p:spPr bwMode="auto">
            <a:xfrm>
              <a:off x="3408" y="2112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196" name="Line 22"/>
            <p:cNvSpPr>
              <a:spLocks noChangeShapeType="1"/>
            </p:cNvSpPr>
            <p:nvPr/>
          </p:nvSpPr>
          <p:spPr bwMode="auto">
            <a:xfrm>
              <a:off x="3696" y="211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97" name="Rectangle 23" descr="花束"/>
            <p:cNvSpPr>
              <a:spLocks noChangeArrowheads="1"/>
            </p:cNvSpPr>
            <p:nvPr/>
          </p:nvSpPr>
          <p:spPr bwMode="auto">
            <a:xfrm>
              <a:off x="3984" y="2112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198" name="Rectangle 24" descr="羊皮纸"/>
            <p:cNvSpPr>
              <a:spLocks noChangeArrowheads="1"/>
            </p:cNvSpPr>
            <p:nvPr/>
          </p:nvSpPr>
          <p:spPr bwMode="auto">
            <a:xfrm>
              <a:off x="4416" y="2112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199" name="Line 25"/>
            <p:cNvSpPr>
              <a:spLocks noChangeShapeType="1"/>
            </p:cNvSpPr>
            <p:nvPr/>
          </p:nvSpPr>
          <p:spPr bwMode="auto">
            <a:xfrm>
              <a:off x="4704" y="211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00" name="Rectangle 26" descr="花束"/>
            <p:cNvSpPr>
              <a:spLocks noChangeArrowheads="1"/>
            </p:cNvSpPr>
            <p:nvPr/>
          </p:nvSpPr>
          <p:spPr bwMode="auto">
            <a:xfrm>
              <a:off x="4992" y="2112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201" name="Line 27"/>
            <p:cNvSpPr>
              <a:spLocks noChangeShapeType="1"/>
            </p:cNvSpPr>
            <p:nvPr/>
          </p:nvSpPr>
          <p:spPr bwMode="auto">
            <a:xfrm>
              <a:off x="1152" y="1824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02" name="Line 28"/>
            <p:cNvSpPr>
              <a:spLocks noChangeShapeType="1"/>
            </p:cNvSpPr>
            <p:nvPr/>
          </p:nvSpPr>
          <p:spPr bwMode="auto">
            <a:xfrm>
              <a:off x="1152" y="2304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03" name="Line 29"/>
            <p:cNvSpPr>
              <a:spLocks noChangeShapeType="1"/>
            </p:cNvSpPr>
            <p:nvPr/>
          </p:nvSpPr>
          <p:spPr bwMode="auto">
            <a:xfrm>
              <a:off x="2064" y="182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04" name="Line 30"/>
            <p:cNvSpPr>
              <a:spLocks noChangeShapeType="1"/>
            </p:cNvSpPr>
            <p:nvPr/>
          </p:nvSpPr>
          <p:spPr bwMode="auto">
            <a:xfrm>
              <a:off x="2064" y="230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05" name="Line 31"/>
            <p:cNvSpPr>
              <a:spLocks noChangeShapeType="1"/>
            </p:cNvSpPr>
            <p:nvPr/>
          </p:nvSpPr>
          <p:spPr bwMode="auto">
            <a:xfrm>
              <a:off x="3072" y="230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06" name="Line 32"/>
            <p:cNvSpPr>
              <a:spLocks noChangeShapeType="1"/>
            </p:cNvSpPr>
            <p:nvPr/>
          </p:nvSpPr>
          <p:spPr bwMode="auto">
            <a:xfrm>
              <a:off x="4080" y="230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07" name="Line 33"/>
            <p:cNvSpPr>
              <a:spLocks noChangeShapeType="1"/>
            </p:cNvSpPr>
            <p:nvPr/>
          </p:nvSpPr>
          <p:spPr bwMode="auto">
            <a:xfrm>
              <a:off x="3072" y="182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08" name="Text Box 34"/>
            <p:cNvSpPr txBox="1">
              <a:spLocks noChangeArrowheads="1"/>
            </p:cNvSpPr>
            <p:nvPr/>
          </p:nvSpPr>
          <p:spPr bwMode="auto">
            <a:xfrm>
              <a:off x="3953" y="1603"/>
              <a:ext cx="27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5209" name="Text Box 35"/>
            <p:cNvSpPr txBox="1">
              <a:spLocks noChangeArrowheads="1"/>
            </p:cNvSpPr>
            <p:nvPr/>
          </p:nvSpPr>
          <p:spPr bwMode="auto">
            <a:xfrm>
              <a:off x="4961" y="2083"/>
              <a:ext cx="27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5210" name="Text Box 36"/>
            <p:cNvSpPr txBox="1">
              <a:spLocks noChangeArrowheads="1"/>
            </p:cNvSpPr>
            <p:nvPr/>
          </p:nvSpPr>
          <p:spPr bwMode="auto">
            <a:xfrm>
              <a:off x="384" y="2889"/>
              <a:ext cx="799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CH</a:t>
              </a:r>
              <a:r>
                <a:rPr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5211" name="Rectangle 37" descr="羊皮纸"/>
            <p:cNvSpPr>
              <a:spLocks noChangeArrowheads="1"/>
            </p:cNvSpPr>
            <p:nvPr/>
          </p:nvSpPr>
          <p:spPr bwMode="auto">
            <a:xfrm>
              <a:off x="1392" y="2880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212" name="Line 38"/>
            <p:cNvSpPr>
              <a:spLocks noChangeShapeType="1"/>
            </p:cNvSpPr>
            <p:nvPr/>
          </p:nvSpPr>
          <p:spPr bwMode="auto">
            <a:xfrm>
              <a:off x="1680" y="288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13" name="Rectangle 39" descr="花束"/>
            <p:cNvSpPr>
              <a:spLocks noChangeArrowheads="1"/>
            </p:cNvSpPr>
            <p:nvPr/>
          </p:nvSpPr>
          <p:spPr bwMode="auto">
            <a:xfrm>
              <a:off x="1920" y="2880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214" name="Rectangle 40" descr="羊皮纸"/>
            <p:cNvSpPr>
              <a:spLocks noChangeArrowheads="1"/>
            </p:cNvSpPr>
            <p:nvPr/>
          </p:nvSpPr>
          <p:spPr bwMode="auto">
            <a:xfrm>
              <a:off x="2400" y="2880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215" name="Line 41"/>
            <p:cNvSpPr>
              <a:spLocks noChangeShapeType="1"/>
            </p:cNvSpPr>
            <p:nvPr/>
          </p:nvSpPr>
          <p:spPr bwMode="auto">
            <a:xfrm>
              <a:off x="2688" y="288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16" name="Rectangle 42" descr="花束"/>
            <p:cNvSpPr>
              <a:spLocks noChangeArrowheads="1"/>
            </p:cNvSpPr>
            <p:nvPr/>
          </p:nvSpPr>
          <p:spPr bwMode="auto">
            <a:xfrm>
              <a:off x="2928" y="2880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217" name="Rectangle 43" descr="羊皮纸"/>
            <p:cNvSpPr>
              <a:spLocks noChangeArrowheads="1"/>
            </p:cNvSpPr>
            <p:nvPr/>
          </p:nvSpPr>
          <p:spPr bwMode="auto">
            <a:xfrm>
              <a:off x="3408" y="2880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218" name="Line 44"/>
            <p:cNvSpPr>
              <a:spLocks noChangeShapeType="1"/>
            </p:cNvSpPr>
            <p:nvPr/>
          </p:nvSpPr>
          <p:spPr bwMode="auto">
            <a:xfrm>
              <a:off x="3696" y="288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19" name="Rectangle 45" descr="花束"/>
            <p:cNvSpPr>
              <a:spLocks noChangeArrowheads="1"/>
            </p:cNvSpPr>
            <p:nvPr/>
          </p:nvSpPr>
          <p:spPr bwMode="auto">
            <a:xfrm>
              <a:off x="3984" y="2880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220" name="Line 46"/>
            <p:cNvSpPr>
              <a:spLocks noChangeShapeType="1"/>
            </p:cNvSpPr>
            <p:nvPr/>
          </p:nvSpPr>
          <p:spPr bwMode="auto">
            <a:xfrm>
              <a:off x="1152" y="307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21" name="Line 47"/>
            <p:cNvSpPr>
              <a:spLocks noChangeShapeType="1"/>
            </p:cNvSpPr>
            <p:nvPr/>
          </p:nvSpPr>
          <p:spPr bwMode="auto">
            <a:xfrm>
              <a:off x="2064" y="3072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22" name="Line 48"/>
            <p:cNvSpPr>
              <a:spLocks noChangeShapeType="1"/>
            </p:cNvSpPr>
            <p:nvPr/>
          </p:nvSpPr>
          <p:spPr bwMode="auto">
            <a:xfrm>
              <a:off x="3072" y="3072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23" name="Rectangle 49" descr="羊皮纸"/>
            <p:cNvSpPr>
              <a:spLocks noChangeArrowheads="1"/>
            </p:cNvSpPr>
            <p:nvPr/>
          </p:nvSpPr>
          <p:spPr bwMode="auto">
            <a:xfrm>
              <a:off x="3408" y="34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224" name="Line 50"/>
            <p:cNvSpPr>
              <a:spLocks noChangeShapeType="1"/>
            </p:cNvSpPr>
            <p:nvPr/>
          </p:nvSpPr>
          <p:spPr bwMode="auto">
            <a:xfrm>
              <a:off x="3696" y="3437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25" name="Rectangle 51" descr="花束"/>
            <p:cNvSpPr>
              <a:spLocks noChangeArrowheads="1"/>
            </p:cNvSpPr>
            <p:nvPr/>
          </p:nvSpPr>
          <p:spPr bwMode="auto">
            <a:xfrm>
              <a:off x="3984" y="34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226" name="Rectangle 52" descr="羊皮纸"/>
            <p:cNvSpPr>
              <a:spLocks noChangeArrowheads="1"/>
            </p:cNvSpPr>
            <p:nvPr/>
          </p:nvSpPr>
          <p:spPr bwMode="auto">
            <a:xfrm>
              <a:off x="4416" y="34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227" name="Line 53"/>
            <p:cNvSpPr>
              <a:spLocks noChangeShapeType="1"/>
            </p:cNvSpPr>
            <p:nvPr/>
          </p:nvSpPr>
          <p:spPr bwMode="auto">
            <a:xfrm>
              <a:off x="4704" y="3437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28" name="Rectangle 54" descr="花束"/>
            <p:cNvSpPr>
              <a:spLocks noChangeArrowheads="1"/>
            </p:cNvSpPr>
            <p:nvPr/>
          </p:nvSpPr>
          <p:spPr bwMode="auto">
            <a:xfrm>
              <a:off x="4992" y="34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5229" name="Line 55"/>
            <p:cNvSpPr>
              <a:spLocks noChangeShapeType="1"/>
            </p:cNvSpPr>
            <p:nvPr/>
          </p:nvSpPr>
          <p:spPr bwMode="auto">
            <a:xfrm>
              <a:off x="3168" y="362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30" name="Line 56"/>
            <p:cNvSpPr>
              <a:spLocks noChangeShapeType="1"/>
            </p:cNvSpPr>
            <p:nvPr/>
          </p:nvSpPr>
          <p:spPr bwMode="auto">
            <a:xfrm>
              <a:off x="4080" y="362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31" name="Text Box 57"/>
            <p:cNvSpPr txBox="1">
              <a:spLocks noChangeArrowheads="1"/>
            </p:cNvSpPr>
            <p:nvPr/>
          </p:nvSpPr>
          <p:spPr bwMode="auto">
            <a:xfrm>
              <a:off x="4961" y="3408"/>
              <a:ext cx="27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5232" name="Line 58"/>
            <p:cNvSpPr>
              <a:spLocks noChangeShapeType="1"/>
            </p:cNvSpPr>
            <p:nvPr/>
          </p:nvSpPr>
          <p:spPr bwMode="auto">
            <a:xfrm flipV="1">
              <a:off x="3168" y="3360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33" name="Line 59"/>
            <p:cNvSpPr>
              <a:spLocks noChangeShapeType="1"/>
            </p:cNvSpPr>
            <p:nvPr/>
          </p:nvSpPr>
          <p:spPr bwMode="auto">
            <a:xfrm>
              <a:off x="3168" y="3360"/>
              <a:ext cx="12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34" name="Line 60"/>
            <p:cNvSpPr>
              <a:spLocks noChangeShapeType="1"/>
            </p:cNvSpPr>
            <p:nvPr/>
          </p:nvSpPr>
          <p:spPr bwMode="auto">
            <a:xfrm>
              <a:off x="4080" y="3072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35" name="Line 61"/>
            <p:cNvSpPr>
              <a:spLocks noChangeShapeType="1"/>
            </p:cNvSpPr>
            <p:nvPr/>
          </p:nvSpPr>
          <p:spPr bwMode="auto">
            <a:xfrm>
              <a:off x="4368" y="3072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36" name="Text Box 62"/>
            <p:cNvSpPr txBox="1">
              <a:spLocks noChangeArrowheads="1"/>
            </p:cNvSpPr>
            <p:nvPr/>
          </p:nvSpPr>
          <p:spPr bwMode="auto">
            <a:xfrm>
              <a:off x="1420" y="1603"/>
              <a:ext cx="50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1  0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5237" name="Text Box 63"/>
            <p:cNvSpPr txBox="1">
              <a:spLocks noChangeArrowheads="1"/>
            </p:cNvSpPr>
            <p:nvPr/>
          </p:nvSpPr>
          <p:spPr bwMode="auto">
            <a:xfrm>
              <a:off x="1420" y="2851"/>
              <a:ext cx="504" cy="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1  0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5238" name="Text Box 64"/>
            <p:cNvSpPr txBox="1">
              <a:spLocks noChangeArrowheads="1"/>
            </p:cNvSpPr>
            <p:nvPr/>
          </p:nvSpPr>
          <p:spPr bwMode="auto">
            <a:xfrm>
              <a:off x="1392" y="2083"/>
              <a:ext cx="52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-1 4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5239" name="Text Box 65"/>
            <p:cNvSpPr txBox="1">
              <a:spLocks noChangeArrowheads="1"/>
            </p:cNvSpPr>
            <p:nvPr/>
          </p:nvSpPr>
          <p:spPr bwMode="auto">
            <a:xfrm>
              <a:off x="2407" y="2851"/>
              <a:ext cx="525" cy="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-1 4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5240" name="Text Box 66"/>
            <p:cNvSpPr txBox="1">
              <a:spLocks noChangeArrowheads="1"/>
            </p:cNvSpPr>
            <p:nvPr/>
          </p:nvSpPr>
          <p:spPr bwMode="auto">
            <a:xfrm>
              <a:off x="2400" y="1603"/>
              <a:ext cx="52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-3 6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5241" name="Text Box 67"/>
            <p:cNvSpPr txBox="1">
              <a:spLocks noChangeArrowheads="1"/>
            </p:cNvSpPr>
            <p:nvPr/>
          </p:nvSpPr>
          <p:spPr bwMode="auto">
            <a:xfrm>
              <a:off x="2428" y="2083"/>
              <a:ext cx="50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3  6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5242" name="Text Box 68"/>
            <p:cNvSpPr txBox="1">
              <a:spLocks noChangeArrowheads="1"/>
            </p:cNvSpPr>
            <p:nvPr/>
          </p:nvSpPr>
          <p:spPr bwMode="auto">
            <a:xfrm>
              <a:off x="3383" y="2083"/>
              <a:ext cx="649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-9 10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5243" name="Text Box 69"/>
            <p:cNvSpPr txBox="1">
              <a:spLocks noChangeArrowheads="1"/>
            </p:cNvSpPr>
            <p:nvPr/>
          </p:nvSpPr>
          <p:spPr bwMode="auto">
            <a:xfrm>
              <a:off x="3383" y="2851"/>
              <a:ext cx="655" cy="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-9 10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5244" name="Text Box 70"/>
            <p:cNvSpPr txBox="1">
              <a:spLocks noChangeArrowheads="1"/>
            </p:cNvSpPr>
            <p:nvPr/>
          </p:nvSpPr>
          <p:spPr bwMode="auto">
            <a:xfrm>
              <a:off x="3468" y="1603"/>
              <a:ext cx="56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7 12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5245" name="Text Box 71"/>
            <p:cNvSpPr txBox="1">
              <a:spLocks noChangeArrowheads="1"/>
            </p:cNvSpPr>
            <p:nvPr/>
          </p:nvSpPr>
          <p:spPr bwMode="auto">
            <a:xfrm>
              <a:off x="3468" y="3408"/>
              <a:ext cx="56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7 12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5246" name="Text Box 72"/>
            <p:cNvSpPr txBox="1">
              <a:spLocks noChangeArrowheads="1"/>
            </p:cNvSpPr>
            <p:nvPr/>
          </p:nvSpPr>
          <p:spPr bwMode="auto">
            <a:xfrm>
              <a:off x="4476" y="2083"/>
              <a:ext cx="56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8 14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5247" name="Text Box 73"/>
            <p:cNvSpPr txBox="1">
              <a:spLocks noChangeArrowheads="1"/>
            </p:cNvSpPr>
            <p:nvPr/>
          </p:nvSpPr>
          <p:spPr bwMode="auto">
            <a:xfrm>
              <a:off x="4464" y="3408"/>
              <a:ext cx="569" cy="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8 14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98060" name="Rectangle 7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多项式链表的相加</a:t>
            </a:r>
          </a:p>
        </p:txBody>
      </p:sp>
      <p:sp>
        <p:nvSpPr>
          <p:cNvPr id="135172" name="Rectangle 7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AH</a:t>
            </a:r>
            <a:r>
              <a:rPr kumimoji="1" lang="en-US" altLang="zh-CN" sz="2800">
                <a:latin typeface="Times New Roman" panose="02020603050405020304" pitchFamily="18" charset="0"/>
              </a:rPr>
              <a:t> = 1 </a:t>
            </a:r>
            <a:r>
              <a:rPr kumimoji="1" lang="en-US" altLang="zh-CN" sz="2800">
                <a:latin typeface="Courier New" panose="02070309020205020404" pitchFamily="49" charset="0"/>
              </a:rPr>
              <a:t>-</a:t>
            </a:r>
            <a:r>
              <a:rPr kumimoji="1" lang="en-US" altLang="zh-CN" sz="2800">
                <a:latin typeface="Times New Roman" panose="02020603050405020304" pitchFamily="18" charset="0"/>
              </a:rPr>
              <a:t> 3</a:t>
            </a:r>
            <a:r>
              <a:rPr kumimoji="1" lang="en-US" altLang="zh-CN" sz="2800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aseline="30000">
                <a:latin typeface="Times New Roman" panose="02020603050405020304" pitchFamily="18" charset="0"/>
              </a:rPr>
              <a:t>6</a:t>
            </a:r>
            <a:r>
              <a:rPr kumimoji="1" lang="en-US" altLang="zh-CN" sz="2800">
                <a:latin typeface="Times New Roman" panose="02020603050405020304" pitchFamily="18" charset="0"/>
              </a:rPr>
              <a:t> + 7</a:t>
            </a:r>
            <a:r>
              <a:rPr kumimoji="1" lang="en-US" altLang="zh-CN" sz="2800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aseline="30000">
                <a:latin typeface="Times New Roman" panose="02020603050405020304" pitchFamily="18" charset="0"/>
              </a:rPr>
              <a:t>12</a:t>
            </a:r>
            <a:endParaRPr kumimoji="1" lang="en-US" altLang="zh-CN" sz="2800" i="1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6600"/>
                </a:solidFill>
                <a:latin typeface="Times New Roman" panose="02020603050405020304" pitchFamily="18" charset="0"/>
              </a:rPr>
              <a:t>BH</a:t>
            </a:r>
            <a:r>
              <a:rPr kumimoji="1" lang="en-US" altLang="zh-CN" sz="2800">
                <a:solidFill>
                  <a:srgbClr val="006600"/>
                </a:solidFill>
                <a:latin typeface="Times New Roman" panose="02020603050405020304" pitchFamily="18" charset="0"/>
              </a:rPr>
              <a:t> = </a:t>
            </a:r>
            <a:r>
              <a:rPr kumimoji="1" lang="en-US" altLang="zh-CN" sz="2800">
                <a:solidFill>
                  <a:srgbClr val="006600"/>
                </a:solidFill>
                <a:latin typeface="Courier New" panose="02070309020205020404" pitchFamily="49" charset="0"/>
              </a:rPr>
              <a:t>-</a:t>
            </a:r>
            <a:r>
              <a:rPr kumimoji="1" lang="en-US" altLang="zh-CN" sz="2800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i="1">
                <a:solidFill>
                  <a:srgbClr val="0066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aseline="30000">
                <a:solidFill>
                  <a:srgbClr val="006600"/>
                </a:solidFill>
                <a:latin typeface="Times New Roman" panose="02020603050405020304" pitchFamily="18" charset="0"/>
              </a:rPr>
              <a:t>4</a:t>
            </a:r>
            <a:r>
              <a:rPr kumimoji="1" lang="en-US" altLang="zh-CN" sz="2800">
                <a:solidFill>
                  <a:srgbClr val="006600"/>
                </a:solidFill>
                <a:latin typeface="Times New Roman" panose="02020603050405020304" pitchFamily="18" charset="0"/>
              </a:rPr>
              <a:t> + 3</a:t>
            </a:r>
            <a:r>
              <a:rPr kumimoji="1" lang="en-US" altLang="zh-CN" sz="2800" i="1">
                <a:solidFill>
                  <a:srgbClr val="0066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aseline="30000">
                <a:solidFill>
                  <a:srgbClr val="006600"/>
                </a:solidFill>
                <a:latin typeface="Times New Roman" panose="02020603050405020304" pitchFamily="18" charset="0"/>
              </a:rPr>
              <a:t>6</a:t>
            </a:r>
            <a:r>
              <a:rPr kumimoji="1" lang="en-US" altLang="zh-CN" sz="2800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>
                <a:solidFill>
                  <a:srgbClr val="006600"/>
                </a:solidFill>
                <a:latin typeface="Courier New" panose="02070309020205020404" pitchFamily="49" charset="0"/>
              </a:rPr>
              <a:t>-</a:t>
            </a:r>
            <a:r>
              <a:rPr kumimoji="1" lang="en-US" altLang="zh-CN" sz="2800">
                <a:solidFill>
                  <a:srgbClr val="006600"/>
                </a:solidFill>
                <a:latin typeface="Times New Roman" panose="02020603050405020304" pitchFamily="18" charset="0"/>
              </a:rPr>
              <a:t> 9</a:t>
            </a:r>
            <a:r>
              <a:rPr kumimoji="1" lang="en-US" altLang="zh-CN" sz="2800" i="1">
                <a:solidFill>
                  <a:srgbClr val="0066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aseline="30000">
                <a:solidFill>
                  <a:srgbClr val="006600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sz="2800">
                <a:solidFill>
                  <a:srgbClr val="006600"/>
                </a:solidFill>
                <a:latin typeface="Times New Roman" panose="02020603050405020304" pitchFamily="18" charset="0"/>
              </a:rPr>
              <a:t> + 8</a:t>
            </a:r>
            <a:r>
              <a:rPr kumimoji="1" lang="en-US" altLang="zh-CN" sz="2800" i="1">
                <a:solidFill>
                  <a:srgbClr val="0066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aseline="30000">
                <a:solidFill>
                  <a:srgbClr val="006600"/>
                </a:solidFill>
                <a:latin typeface="Times New Roman" panose="02020603050405020304" pitchFamily="18" charset="0"/>
              </a:rPr>
              <a:t>14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chemeClr val="tx2"/>
                </a:solidFill>
                <a:latin typeface="Times New Roman" panose="02020603050405020304" pitchFamily="18" charset="0"/>
              </a:rPr>
              <a:t>CH </a:t>
            </a:r>
            <a:r>
              <a:rPr kumimoji="1" lang="en-US" altLang="zh-CN" sz="2800">
                <a:solidFill>
                  <a:srgbClr val="006600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800">
                <a:latin typeface="Times New Roman" panose="02020603050405020304" pitchFamily="18" charset="0"/>
              </a:rPr>
              <a:t>1 </a:t>
            </a:r>
            <a:r>
              <a:rPr kumimoji="1" lang="en-US" altLang="zh-CN" sz="2800">
                <a:solidFill>
                  <a:srgbClr val="006600"/>
                </a:solidFill>
                <a:latin typeface="Courier New" panose="02070309020205020404" pitchFamily="49" charset="0"/>
              </a:rPr>
              <a:t>-</a:t>
            </a:r>
            <a:r>
              <a:rPr kumimoji="1" lang="en-US" altLang="zh-CN" sz="2800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i="1">
                <a:solidFill>
                  <a:srgbClr val="0066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aseline="30000">
                <a:solidFill>
                  <a:srgbClr val="006600"/>
                </a:solidFill>
                <a:latin typeface="Times New Roman" panose="02020603050405020304" pitchFamily="18" charset="0"/>
              </a:rPr>
              <a:t>4</a:t>
            </a:r>
            <a:r>
              <a:rPr kumimoji="1" lang="en-US" altLang="zh-CN" sz="2800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>
                <a:solidFill>
                  <a:srgbClr val="006600"/>
                </a:solidFill>
                <a:latin typeface="Courier New" panose="02070309020205020404" pitchFamily="49" charset="0"/>
              </a:rPr>
              <a:t>-</a:t>
            </a:r>
            <a:r>
              <a:rPr kumimoji="1" lang="en-US" altLang="zh-CN" sz="2800">
                <a:solidFill>
                  <a:srgbClr val="006600"/>
                </a:solidFill>
                <a:latin typeface="Times New Roman" panose="02020603050405020304" pitchFamily="18" charset="0"/>
              </a:rPr>
              <a:t> 9</a:t>
            </a:r>
            <a:r>
              <a:rPr kumimoji="1" lang="en-US" altLang="zh-CN" sz="2800" i="1">
                <a:solidFill>
                  <a:srgbClr val="0066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aseline="30000">
                <a:solidFill>
                  <a:srgbClr val="006600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sz="2800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</a:rPr>
              <a:t>+ 7</a:t>
            </a:r>
            <a:r>
              <a:rPr kumimoji="1" lang="en-US" altLang="zh-CN" sz="2800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aseline="30000">
                <a:latin typeface="Times New Roman" panose="02020603050405020304" pitchFamily="18" charset="0"/>
              </a:rPr>
              <a:t>12 </a:t>
            </a:r>
            <a:r>
              <a:rPr kumimoji="1" lang="en-US" altLang="zh-CN" sz="2800">
                <a:solidFill>
                  <a:srgbClr val="006600"/>
                </a:solidFill>
                <a:latin typeface="Times New Roman" panose="02020603050405020304" pitchFamily="18" charset="0"/>
              </a:rPr>
              <a:t>+ 8</a:t>
            </a:r>
            <a:r>
              <a:rPr kumimoji="1" lang="en-US" altLang="zh-CN" sz="2800" i="1">
                <a:solidFill>
                  <a:srgbClr val="0066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aseline="30000">
                <a:solidFill>
                  <a:srgbClr val="006600"/>
                </a:solidFill>
                <a:latin typeface="Times New Roman" panose="02020603050405020304" pitchFamily="18" charset="0"/>
              </a:rPr>
              <a:t>14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96"/>
          <p:cNvGrpSpPr>
            <a:grpSpLocks/>
          </p:cNvGrpSpPr>
          <p:nvPr/>
        </p:nvGrpSpPr>
        <p:grpSpPr bwMode="auto">
          <a:xfrm>
            <a:off x="2209800" y="846138"/>
            <a:ext cx="7696200" cy="4527550"/>
            <a:chOff x="432" y="273"/>
            <a:chExt cx="4848" cy="2852"/>
          </a:xfrm>
        </p:grpSpPr>
        <p:sp>
          <p:nvSpPr>
            <p:cNvPr id="136200" name="Rectangle 2" descr="羊皮纸"/>
            <p:cNvSpPr>
              <a:spLocks noChangeArrowheads="1"/>
            </p:cNvSpPr>
            <p:nvPr/>
          </p:nvSpPr>
          <p:spPr bwMode="auto">
            <a:xfrm>
              <a:off x="4464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6201" name="Line 3"/>
            <p:cNvSpPr>
              <a:spLocks noChangeShapeType="1"/>
            </p:cNvSpPr>
            <p:nvPr/>
          </p:nvSpPr>
          <p:spPr bwMode="auto">
            <a:xfrm>
              <a:off x="4752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02" name="Rectangle 4"/>
            <p:cNvSpPr>
              <a:spLocks noChangeArrowheads="1"/>
            </p:cNvSpPr>
            <p:nvPr/>
          </p:nvSpPr>
          <p:spPr bwMode="auto">
            <a:xfrm>
              <a:off x="1440" y="696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6203" name="Text Box 5"/>
            <p:cNvSpPr txBox="1">
              <a:spLocks noChangeArrowheads="1"/>
            </p:cNvSpPr>
            <p:nvPr/>
          </p:nvSpPr>
          <p:spPr bwMode="auto">
            <a:xfrm>
              <a:off x="432" y="69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AH</a:t>
              </a:r>
              <a:r>
                <a:rPr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6204" name="Text Box 6"/>
            <p:cNvSpPr txBox="1">
              <a:spLocks noChangeArrowheads="1"/>
            </p:cNvSpPr>
            <p:nvPr/>
          </p:nvSpPr>
          <p:spPr bwMode="auto">
            <a:xfrm>
              <a:off x="432" y="1992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BH</a:t>
              </a:r>
              <a:r>
                <a:rPr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6205" name="Line 7"/>
            <p:cNvSpPr>
              <a:spLocks noChangeShapeType="1"/>
            </p:cNvSpPr>
            <p:nvPr/>
          </p:nvSpPr>
          <p:spPr bwMode="auto">
            <a:xfrm>
              <a:off x="1728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06" name="Rectangle 8" descr="花束"/>
            <p:cNvSpPr>
              <a:spLocks noChangeArrowheads="1"/>
            </p:cNvSpPr>
            <p:nvPr/>
          </p:nvSpPr>
          <p:spPr bwMode="auto">
            <a:xfrm>
              <a:off x="4992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6207" name="Rectangle 9" descr="羊皮纸"/>
            <p:cNvSpPr>
              <a:spLocks noChangeArrowheads="1"/>
            </p:cNvSpPr>
            <p:nvPr/>
          </p:nvSpPr>
          <p:spPr bwMode="auto">
            <a:xfrm>
              <a:off x="1440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6208" name="Line 10"/>
            <p:cNvSpPr>
              <a:spLocks noChangeShapeType="1"/>
            </p:cNvSpPr>
            <p:nvPr/>
          </p:nvSpPr>
          <p:spPr bwMode="auto">
            <a:xfrm>
              <a:off x="1728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09" name="Rectangle 11" descr="花束"/>
            <p:cNvSpPr>
              <a:spLocks noChangeArrowheads="1"/>
            </p:cNvSpPr>
            <p:nvPr/>
          </p:nvSpPr>
          <p:spPr bwMode="auto">
            <a:xfrm>
              <a:off x="1968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6210" name="Rectangle 12" descr="羊皮纸"/>
            <p:cNvSpPr>
              <a:spLocks noChangeArrowheads="1"/>
            </p:cNvSpPr>
            <p:nvPr/>
          </p:nvSpPr>
          <p:spPr bwMode="auto">
            <a:xfrm>
              <a:off x="2448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6211" name="Line 13"/>
            <p:cNvSpPr>
              <a:spLocks noChangeShapeType="1"/>
            </p:cNvSpPr>
            <p:nvPr/>
          </p:nvSpPr>
          <p:spPr bwMode="auto">
            <a:xfrm>
              <a:off x="2736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12" name="Rectangle 14" descr="花束"/>
            <p:cNvSpPr>
              <a:spLocks noChangeArrowheads="1"/>
            </p:cNvSpPr>
            <p:nvPr/>
          </p:nvSpPr>
          <p:spPr bwMode="auto">
            <a:xfrm>
              <a:off x="3984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6213" name="Rectangle 15" descr="羊皮纸"/>
            <p:cNvSpPr>
              <a:spLocks noChangeArrowheads="1"/>
            </p:cNvSpPr>
            <p:nvPr/>
          </p:nvSpPr>
          <p:spPr bwMode="auto">
            <a:xfrm>
              <a:off x="2448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6214" name="Line 16"/>
            <p:cNvSpPr>
              <a:spLocks noChangeShapeType="1"/>
            </p:cNvSpPr>
            <p:nvPr/>
          </p:nvSpPr>
          <p:spPr bwMode="auto">
            <a:xfrm>
              <a:off x="2736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15" name="Rectangle 17" descr="花束"/>
            <p:cNvSpPr>
              <a:spLocks noChangeArrowheads="1"/>
            </p:cNvSpPr>
            <p:nvPr/>
          </p:nvSpPr>
          <p:spPr bwMode="auto">
            <a:xfrm>
              <a:off x="2976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6216" name="Rectangle 18" descr="羊皮纸"/>
            <p:cNvSpPr>
              <a:spLocks noChangeArrowheads="1"/>
            </p:cNvSpPr>
            <p:nvPr/>
          </p:nvSpPr>
          <p:spPr bwMode="auto">
            <a:xfrm>
              <a:off x="3456" y="69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6217" name="Line 19"/>
            <p:cNvSpPr>
              <a:spLocks noChangeShapeType="1"/>
            </p:cNvSpPr>
            <p:nvPr/>
          </p:nvSpPr>
          <p:spPr bwMode="auto">
            <a:xfrm>
              <a:off x="3744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18" name="Rectangle 20" descr="花束"/>
            <p:cNvSpPr>
              <a:spLocks noChangeArrowheads="1"/>
            </p:cNvSpPr>
            <p:nvPr/>
          </p:nvSpPr>
          <p:spPr bwMode="auto">
            <a:xfrm>
              <a:off x="4032" y="69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6219" name="Rectangle 21" descr="羊皮纸"/>
            <p:cNvSpPr>
              <a:spLocks noChangeArrowheads="1"/>
            </p:cNvSpPr>
            <p:nvPr/>
          </p:nvSpPr>
          <p:spPr bwMode="auto">
            <a:xfrm>
              <a:off x="3456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6220" name="Line 22"/>
            <p:cNvSpPr>
              <a:spLocks noChangeShapeType="1"/>
            </p:cNvSpPr>
            <p:nvPr/>
          </p:nvSpPr>
          <p:spPr bwMode="auto">
            <a:xfrm>
              <a:off x="3744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21" name="Rectangle 23" descr="花束"/>
            <p:cNvSpPr>
              <a:spLocks noChangeArrowheads="1"/>
            </p:cNvSpPr>
            <p:nvPr/>
          </p:nvSpPr>
          <p:spPr bwMode="auto">
            <a:xfrm>
              <a:off x="4032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6222" name="Rectangle 24" descr="羊皮纸"/>
            <p:cNvSpPr>
              <a:spLocks noChangeArrowheads="1"/>
            </p:cNvSpPr>
            <p:nvPr/>
          </p:nvSpPr>
          <p:spPr bwMode="auto">
            <a:xfrm>
              <a:off x="4464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6223" name="Line 25"/>
            <p:cNvSpPr>
              <a:spLocks noChangeShapeType="1"/>
            </p:cNvSpPr>
            <p:nvPr/>
          </p:nvSpPr>
          <p:spPr bwMode="auto">
            <a:xfrm>
              <a:off x="4752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24" name="Rectangle 26" descr="花束"/>
            <p:cNvSpPr>
              <a:spLocks noChangeArrowheads="1"/>
            </p:cNvSpPr>
            <p:nvPr/>
          </p:nvSpPr>
          <p:spPr bwMode="auto">
            <a:xfrm>
              <a:off x="5040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6225" name="Line 27"/>
            <p:cNvSpPr>
              <a:spLocks noChangeShapeType="1"/>
            </p:cNvSpPr>
            <p:nvPr/>
          </p:nvSpPr>
          <p:spPr bwMode="auto">
            <a:xfrm>
              <a:off x="1200" y="88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26" name="Line 28"/>
            <p:cNvSpPr>
              <a:spLocks noChangeShapeType="1"/>
            </p:cNvSpPr>
            <p:nvPr/>
          </p:nvSpPr>
          <p:spPr bwMode="auto">
            <a:xfrm>
              <a:off x="2064" y="1656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27" name="Line 29"/>
            <p:cNvSpPr>
              <a:spLocks noChangeShapeType="1"/>
            </p:cNvSpPr>
            <p:nvPr/>
          </p:nvSpPr>
          <p:spPr bwMode="auto">
            <a:xfrm>
              <a:off x="3120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28" name="Line 30"/>
            <p:cNvSpPr>
              <a:spLocks noChangeShapeType="1"/>
            </p:cNvSpPr>
            <p:nvPr/>
          </p:nvSpPr>
          <p:spPr bwMode="auto">
            <a:xfrm>
              <a:off x="4128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29" name="Line 31"/>
            <p:cNvSpPr>
              <a:spLocks noChangeShapeType="1"/>
            </p:cNvSpPr>
            <p:nvPr/>
          </p:nvSpPr>
          <p:spPr bwMode="auto">
            <a:xfrm>
              <a:off x="4128" y="888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30" name="Text Box 32"/>
            <p:cNvSpPr txBox="1">
              <a:spLocks noChangeArrowheads="1"/>
            </p:cNvSpPr>
            <p:nvPr/>
          </p:nvSpPr>
          <p:spPr bwMode="auto">
            <a:xfrm>
              <a:off x="5009" y="66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6231" name="Text Box 33"/>
            <p:cNvSpPr txBox="1">
              <a:spLocks noChangeArrowheads="1"/>
            </p:cNvSpPr>
            <p:nvPr/>
          </p:nvSpPr>
          <p:spPr bwMode="auto">
            <a:xfrm>
              <a:off x="5009" y="143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6232" name="Text Box 34"/>
            <p:cNvSpPr txBox="1">
              <a:spLocks noChangeArrowheads="1"/>
            </p:cNvSpPr>
            <p:nvPr/>
          </p:nvSpPr>
          <p:spPr bwMode="auto">
            <a:xfrm>
              <a:off x="432" y="2798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CH</a:t>
              </a:r>
              <a:r>
                <a:rPr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6233" name="Rectangle 35"/>
            <p:cNvSpPr>
              <a:spLocks noChangeArrowheads="1"/>
            </p:cNvSpPr>
            <p:nvPr/>
          </p:nvSpPr>
          <p:spPr bwMode="auto">
            <a:xfrm>
              <a:off x="1440" y="2789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6234" name="Line 36"/>
            <p:cNvSpPr>
              <a:spLocks noChangeShapeType="1"/>
            </p:cNvSpPr>
            <p:nvPr/>
          </p:nvSpPr>
          <p:spPr bwMode="auto">
            <a:xfrm>
              <a:off x="1728" y="2792"/>
              <a:ext cx="0" cy="319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35" name="Rectangle 37" descr="花束"/>
            <p:cNvSpPr>
              <a:spLocks noChangeArrowheads="1"/>
            </p:cNvSpPr>
            <p:nvPr/>
          </p:nvSpPr>
          <p:spPr bwMode="auto">
            <a:xfrm>
              <a:off x="1968" y="2789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6236" name="Line 44"/>
            <p:cNvSpPr>
              <a:spLocks noChangeShapeType="1"/>
            </p:cNvSpPr>
            <p:nvPr/>
          </p:nvSpPr>
          <p:spPr bwMode="auto">
            <a:xfrm>
              <a:off x="1200" y="2981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37" name="Text Box 60"/>
            <p:cNvSpPr txBox="1">
              <a:spLocks noChangeArrowheads="1"/>
            </p:cNvSpPr>
            <p:nvPr/>
          </p:nvSpPr>
          <p:spPr bwMode="auto">
            <a:xfrm>
              <a:off x="2476" y="66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1  0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6238" name="Text Box 62"/>
            <p:cNvSpPr txBox="1">
              <a:spLocks noChangeArrowheads="1"/>
            </p:cNvSpPr>
            <p:nvPr/>
          </p:nvSpPr>
          <p:spPr bwMode="auto">
            <a:xfrm>
              <a:off x="1440" y="1435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-1 4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6239" name="Text Box 64"/>
            <p:cNvSpPr txBox="1">
              <a:spLocks noChangeArrowheads="1"/>
            </p:cNvSpPr>
            <p:nvPr/>
          </p:nvSpPr>
          <p:spPr bwMode="auto">
            <a:xfrm>
              <a:off x="3456" y="66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-3 6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6240" name="Text Box 65"/>
            <p:cNvSpPr txBox="1">
              <a:spLocks noChangeArrowheads="1"/>
            </p:cNvSpPr>
            <p:nvPr/>
          </p:nvSpPr>
          <p:spPr bwMode="auto">
            <a:xfrm>
              <a:off x="2476" y="1435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3  6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6241" name="Text Box 66"/>
            <p:cNvSpPr txBox="1">
              <a:spLocks noChangeArrowheads="1"/>
            </p:cNvSpPr>
            <p:nvPr/>
          </p:nvSpPr>
          <p:spPr bwMode="auto">
            <a:xfrm>
              <a:off x="3431" y="1435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-9 10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6242" name="Text Box 67"/>
            <p:cNvSpPr txBox="1">
              <a:spLocks noChangeArrowheads="1"/>
            </p:cNvSpPr>
            <p:nvPr/>
          </p:nvSpPr>
          <p:spPr bwMode="auto">
            <a:xfrm>
              <a:off x="4476" y="66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7 12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6243" name="Text Box 69"/>
            <p:cNvSpPr txBox="1">
              <a:spLocks noChangeArrowheads="1"/>
            </p:cNvSpPr>
            <p:nvPr/>
          </p:nvSpPr>
          <p:spPr bwMode="auto">
            <a:xfrm>
              <a:off x="4524" y="1435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8 14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6244" name="Line 71"/>
            <p:cNvSpPr>
              <a:spLocks noChangeShapeType="1"/>
            </p:cNvSpPr>
            <p:nvPr/>
          </p:nvSpPr>
          <p:spPr bwMode="auto">
            <a:xfrm flipH="1">
              <a:off x="2575" y="456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45" name="Text Box 72"/>
            <p:cNvSpPr txBox="1">
              <a:spLocks noChangeArrowheads="1"/>
            </p:cNvSpPr>
            <p:nvPr/>
          </p:nvSpPr>
          <p:spPr bwMode="auto">
            <a:xfrm>
              <a:off x="2815" y="273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pa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6246" name="Rectangle 75" descr="花束"/>
            <p:cNvSpPr>
              <a:spLocks noChangeArrowheads="1"/>
            </p:cNvSpPr>
            <p:nvPr/>
          </p:nvSpPr>
          <p:spPr bwMode="auto">
            <a:xfrm>
              <a:off x="2976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6247" name="Rectangle 76" descr="花束"/>
            <p:cNvSpPr>
              <a:spLocks noChangeArrowheads="1"/>
            </p:cNvSpPr>
            <p:nvPr/>
          </p:nvSpPr>
          <p:spPr bwMode="auto">
            <a:xfrm>
              <a:off x="1968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6248" name="Line 77"/>
            <p:cNvSpPr>
              <a:spLocks noChangeShapeType="1"/>
            </p:cNvSpPr>
            <p:nvPr/>
          </p:nvSpPr>
          <p:spPr bwMode="auto">
            <a:xfrm>
              <a:off x="3072" y="888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49" name="Line 78"/>
            <p:cNvSpPr>
              <a:spLocks noChangeShapeType="1"/>
            </p:cNvSpPr>
            <p:nvPr/>
          </p:nvSpPr>
          <p:spPr bwMode="auto">
            <a:xfrm>
              <a:off x="2064" y="88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50" name="Line 79"/>
            <p:cNvSpPr>
              <a:spLocks noChangeShapeType="1"/>
            </p:cNvSpPr>
            <p:nvPr/>
          </p:nvSpPr>
          <p:spPr bwMode="auto">
            <a:xfrm>
              <a:off x="1604" y="2608"/>
              <a:ext cx="192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51" name="Text Box 80"/>
            <p:cNvSpPr txBox="1">
              <a:spLocks noChangeArrowheads="1"/>
            </p:cNvSpPr>
            <p:nvPr/>
          </p:nvSpPr>
          <p:spPr bwMode="auto">
            <a:xfrm>
              <a:off x="1254" y="238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808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pc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6252" name="Rectangle 81"/>
            <p:cNvSpPr>
              <a:spLocks noChangeArrowheads="1"/>
            </p:cNvSpPr>
            <p:nvPr/>
          </p:nvSpPr>
          <p:spPr bwMode="auto">
            <a:xfrm>
              <a:off x="432" y="1464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6253" name="Line 82"/>
            <p:cNvSpPr>
              <a:spLocks noChangeShapeType="1"/>
            </p:cNvSpPr>
            <p:nvPr/>
          </p:nvSpPr>
          <p:spPr bwMode="auto">
            <a:xfrm>
              <a:off x="720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54" name="Rectangle 83" descr="花束"/>
            <p:cNvSpPr>
              <a:spLocks noChangeArrowheads="1"/>
            </p:cNvSpPr>
            <p:nvPr/>
          </p:nvSpPr>
          <p:spPr bwMode="auto">
            <a:xfrm>
              <a:off x="960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6255" name="Line 84"/>
            <p:cNvSpPr>
              <a:spLocks noChangeShapeType="1"/>
            </p:cNvSpPr>
            <p:nvPr/>
          </p:nvSpPr>
          <p:spPr bwMode="auto">
            <a:xfrm>
              <a:off x="1104" y="165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56" name="Line 85"/>
            <p:cNvSpPr>
              <a:spLocks noChangeShapeType="1"/>
            </p:cNvSpPr>
            <p:nvPr/>
          </p:nvSpPr>
          <p:spPr bwMode="auto">
            <a:xfrm flipV="1">
              <a:off x="672" y="1848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57" name="Line 89"/>
            <p:cNvSpPr>
              <a:spLocks noChangeShapeType="1"/>
            </p:cNvSpPr>
            <p:nvPr/>
          </p:nvSpPr>
          <p:spPr bwMode="auto">
            <a:xfrm flipH="1" flipV="1">
              <a:off x="1602" y="1848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58" name="Text Box 90"/>
            <p:cNvSpPr txBox="1">
              <a:spLocks noChangeArrowheads="1"/>
            </p:cNvSpPr>
            <p:nvPr/>
          </p:nvSpPr>
          <p:spPr bwMode="auto">
            <a:xfrm>
              <a:off x="1842" y="1905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pb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6259" name="Text Box 93"/>
            <p:cNvSpPr txBox="1">
              <a:spLocks noChangeArrowheads="1"/>
            </p:cNvSpPr>
            <p:nvPr/>
          </p:nvSpPr>
          <p:spPr bwMode="auto">
            <a:xfrm>
              <a:off x="1954" y="2728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18" name="Group 92"/>
          <p:cNvGrpSpPr>
            <a:grpSpLocks/>
          </p:cNvGrpSpPr>
          <p:nvPr/>
        </p:nvGrpSpPr>
        <p:grpSpPr bwMode="auto">
          <a:xfrm>
            <a:off x="2114550" y="854076"/>
            <a:ext cx="7715250" cy="4418013"/>
            <a:chOff x="372" y="273"/>
            <a:chExt cx="4860" cy="2783"/>
          </a:xfrm>
        </p:grpSpPr>
        <p:sp>
          <p:nvSpPr>
            <p:cNvPr id="137224" name="Rectangle 2" descr="羊皮纸"/>
            <p:cNvSpPr>
              <a:spLocks noChangeArrowheads="1"/>
            </p:cNvSpPr>
            <p:nvPr/>
          </p:nvSpPr>
          <p:spPr bwMode="auto">
            <a:xfrm>
              <a:off x="4416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7225" name="Line 3"/>
            <p:cNvSpPr>
              <a:spLocks noChangeShapeType="1"/>
            </p:cNvSpPr>
            <p:nvPr/>
          </p:nvSpPr>
          <p:spPr bwMode="auto">
            <a:xfrm>
              <a:off x="4704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26" name="Rectangle 4"/>
            <p:cNvSpPr>
              <a:spLocks noChangeArrowheads="1"/>
            </p:cNvSpPr>
            <p:nvPr/>
          </p:nvSpPr>
          <p:spPr bwMode="auto">
            <a:xfrm>
              <a:off x="1392" y="696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7227" name="Text Box 5"/>
            <p:cNvSpPr txBox="1">
              <a:spLocks noChangeArrowheads="1"/>
            </p:cNvSpPr>
            <p:nvPr/>
          </p:nvSpPr>
          <p:spPr bwMode="auto">
            <a:xfrm>
              <a:off x="384" y="69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AH</a:t>
              </a:r>
              <a:r>
                <a:rPr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7228" name="Line 6"/>
            <p:cNvSpPr>
              <a:spLocks noChangeShapeType="1"/>
            </p:cNvSpPr>
            <p:nvPr/>
          </p:nvSpPr>
          <p:spPr bwMode="auto">
            <a:xfrm>
              <a:off x="1680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29" name="Rectangle 7" descr="花束"/>
            <p:cNvSpPr>
              <a:spLocks noChangeArrowheads="1"/>
            </p:cNvSpPr>
            <p:nvPr/>
          </p:nvSpPr>
          <p:spPr bwMode="auto">
            <a:xfrm>
              <a:off x="4944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7230" name="Rectangle 8" descr="羊皮纸"/>
            <p:cNvSpPr>
              <a:spLocks noChangeArrowheads="1"/>
            </p:cNvSpPr>
            <p:nvPr/>
          </p:nvSpPr>
          <p:spPr bwMode="auto">
            <a:xfrm>
              <a:off x="1392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7231" name="Line 9"/>
            <p:cNvSpPr>
              <a:spLocks noChangeShapeType="1"/>
            </p:cNvSpPr>
            <p:nvPr/>
          </p:nvSpPr>
          <p:spPr bwMode="auto">
            <a:xfrm>
              <a:off x="1680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32" name="Rectangle 10" descr="花束"/>
            <p:cNvSpPr>
              <a:spLocks noChangeArrowheads="1"/>
            </p:cNvSpPr>
            <p:nvPr/>
          </p:nvSpPr>
          <p:spPr bwMode="auto">
            <a:xfrm>
              <a:off x="1920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7233" name="Rectangle 11" descr="羊皮纸"/>
            <p:cNvSpPr>
              <a:spLocks noChangeArrowheads="1"/>
            </p:cNvSpPr>
            <p:nvPr/>
          </p:nvSpPr>
          <p:spPr bwMode="auto">
            <a:xfrm>
              <a:off x="2400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7234" name="Line 12"/>
            <p:cNvSpPr>
              <a:spLocks noChangeShapeType="1"/>
            </p:cNvSpPr>
            <p:nvPr/>
          </p:nvSpPr>
          <p:spPr bwMode="auto">
            <a:xfrm>
              <a:off x="2688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35" name="Rectangle 13" descr="花束"/>
            <p:cNvSpPr>
              <a:spLocks noChangeArrowheads="1"/>
            </p:cNvSpPr>
            <p:nvPr/>
          </p:nvSpPr>
          <p:spPr bwMode="auto">
            <a:xfrm>
              <a:off x="3936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7236" name="Rectangle 14" descr="羊皮纸"/>
            <p:cNvSpPr>
              <a:spLocks noChangeArrowheads="1"/>
            </p:cNvSpPr>
            <p:nvPr/>
          </p:nvSpPr>
          <p:spPr bwMode="auto">
            <a:xfrm>
              <a:off x="2400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7237" name="Line 15"/>
            <p:cNvSpPr>
              <a:spLocks noChangeShapeType="1"/>
            </p:cNvSpPr>
            <p:nvPr/>
          </p:nvSpPr>
          <p:spPr bwMode="auto">
            <a:xfrm>
              <a:off x="2688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38" name="Rectangle 16" descr="花束"/>
            <p:cNvSpPr>
              <a:spLocks noChangeArrowheads="1"/>
            </p:cNvSpPr>
            <p:nvPr/>
          </p:nvSpPr>
          <p:spPr bwMode="auto">
            <a:xfrm>
              <a:off x="2928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7239" name="Rectangle 17" descr="羊皮纸"/>
            <p:cNvSpPr>
              <a:spLocks noChangeArrowheads="1"/>
            </p:cNvSpPr>
            <p:nvPr/>
          </p:nvSpPr>
          <p:spPr bwMode="auto">
            <a:xfrm>
              <a:off x="3408" y="69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7240" name="Line 18"/>
            <p:cNvSpPr>
              <a:spLocks noChangeShapeType="1"/>
            </p:cNvSpPr>
            <p:nvPr/>
          </p:nvSpPr>
          <p:spPr bwMode="auto">
            <a:xfrm>
              <a:off x="3696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41" name="Rectangle 19" descr="花束"/>
            <p:cNvSpPr>
              <a:spLocks noChangeArrowheads="1"/>
            </p:cNvSpPr>
            <p:nvPr/>
          </p:nvSpPr>
          <p:spPr bwMode="auto">
            <a:xfrm>
              <a:off x="3984" y="69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7242" name="Rectangle 20" descr="羊皮纸"/>
            <p:cNvSpPr>
              <a:spLocks noChangeArrowheads="1"/>
            </p:cNvSpPr>
            <p:nvPr/>
          </p:nvSpPr>
          <p:spPr bwMode="auto">
            <a:xfrm>
              <a:off x="3408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7243" name="Line 21"/>
            <p:cNvSpPr>
              <a:spLocks noChangeShapeType="1"/>
            </p:cNvSpPr>
            <p:nvPr/>
          </p:nvSpPr>
          <p:spPr bwMode="auto">
            <a:xfrm>
              <a:off x="3696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44" name="Rectangle 22" descr="花束"/>
            <p:cNvSpPr>
              <a:spLocks noChangeArrowheads="1"/>
            </p:cNvSpPr>
            <p:nvPr/>
          </p:nvSpPr>
          <p:spPr bwMode="auto">
            <a:xfrm>
              <a:off x="3984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7245" name="Rectangle 23" descr="羊皮纸"/>
            <p:cNvSpPr>
              <a:spLocks noChangeArrowheads="1"/>
            </p:cNvSpPr>
            <p:nvPr/>
          </p:nvSpPr>
          <p:spPr bwMode="auto">
            <a:xfrm>
              <a:off x="4416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7246" name="Line 24"/>
            <p:cNvSpPr>
              <a:spLocks noChangeShapeType="1"/>
            </p:cNvSpPr>
            <p:nvPr/>
          </p:nvSpPr>
          <p:spPr bwMode="auto">
            <a:xfrm>
              <a:off x="4704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47" name="Rectangle 25" descr="花束"/>
            <p:cNvSpPr>
              <a:spLocks noChangeArrowheads="1"/>
            </p:cNvSpPr>
            <p:nvPr/>
          </p:nvSpPr>
          <p:spPr bwMode="auto">
            <a:xfrm>
              <a:off x="4992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7248" name="Line 26"/>
            <p:cNvSpPr>
              <a:spLocks noChangeShapeType="1"/>
            </p:cNvSpPr>
            <p:nvPr/>
          </p:nvSpPr>
          <p:spPr bwMode="auto">
            <a:xfrm>
              <a:off x="1152" y="88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49" name="Line 27"/>
            <p:cNvSpPr>
              <a:spLocks noChangeShapeType="1"/>
            </p:cNvSpPr>
            <p:nvPr/>
          </p:nvSpPr>
          <p:spPr bwMode="auto">
            <a:xfrm>
              <a:off x="2016" y="1656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50" name="Line 28"/>
            <p:cNvSpPr>
              <a:spLocks noChangeShapeType="1"/>
            </p:cNvSpPr>
            <p:nvPr/>
          </p:nvSpPr>
          <p:spPr bwMode="auto">
            <a:xfrm>
              <a:off x="3072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51" name="Line 29"/>
            <p:cNvSpPr>
              <a:spLocks noChangeShapeType="1"/>
            </p:cNvSpPr>
            <p:nvPr/>
          </p:nvSpPr>
          <p:spPr bwMode="auto">
            <a:xfrm>
              <a:off x="4080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52" name="Line 30"/>
            <p:cNvSpPr>
              <a:spLocks noChangeShapeType="1"/>
            </p:cNvSpPr>
            <p:nvPr/>
          </p:nvSpPr>
          <p:spPr bwMode="auto">
            <a:xfrm>
              <a:off x="4080" y="888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53" name="Text Box 31"/>
            <p:cNvSpPr txBox="1">
              <a:spLocks noChangeArrowheads="1"/>
            </p:cNvSpPr>
            <p:nvPr/>
          </p:nvSpPr>
          <p:spPr bwMode="auto">
            <a:xfrm>
              <a:off x="4961" y="66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7254" name="Text Box 32"/>
            <p:cNvSpPr txBox="1">
              <a:spLocks noChangeArrowheads="1"/>
            </p:cNvSpPr>
            <p:nvPr/>
          </p:nvSpPr>
          <p:spPr bwMode="auto">
            <a:xfrm>
              <a:off x="4961" y="143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7255" name="Text Box 33"/>
            <p:cNvSpPr txBox="1">
              <a:spLocks noChangeArrowheads="1"/>
            </p:cNvSpPr>
            <p:nvPr/>
          </p:nvSpPr>
          <p:spPr bwMode="auto">
            <a:xfrm>
              <a:off x="384" y="2710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CH</a:t>
              </a:r>
              <a:r>
                <a:rPr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.first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7256" name="Rectangle 34"/>
            <p:cNvSpPr>
              <a:spLocks noChangeArrowheads="1"/>
            </p:cNvSpPr>
            <p:nvPr/>
          </p:nvSpPr>
          <p:spPr bwMode="auto">
            <a:xfrm>
              <a:off x="1392" y="2701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7257" name="Line 35"/>
            <p:cNvSpPr>
              <a:spLocks noChangeShapeType="1"/>
            </p:cNvSpPr>
            <p:nvPr/>
          </p:nvSpPr>
          <p:spPr bwMode="auto">
            <a:xfrm>
              <a:off x="1680" y="272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58" name="Rectangle 36" descr="花束"/>
            <p:cNvSpPr>
              <a:spLocks noChangeArrowheads="1"/>
            </p:cNvSpPr>
            <p:nvPr/>
          </p:nvSpPr>
          <p:spPr bwMode="auto">
            <a:xfrm>
              <a:off x="1920" y="2701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7259" name="Rectangle 37" descr="羊皮纸"/>
            <p:cNvSpPr>
              <a:spLocks noChangeArrowheads="1"/>
            </p:cNvSpPr>
            <p:nvPr/>
          </p:nvSpPr>
          <p:spPr bwMode="auto">
            <a:xfrm>
              <a:off x="2400" y="271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7260" name="Line 38"/>
            <p:cNvSpPr>
              <a:spLocks noChangeShapeType="1"/>
            </p:cNvSpPr>
            <p:nvPr/>
          </p:nvSpPr>
          <p:spPr bwMode="auto">
            <a:xfrm>
              <a:off x="2688" y="270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61" name="Rectangle 39" descr="花束"/>
            <p:cNvSpPr>
              <a:spLocks noChangeArrowheads="1"/>
            </p:cNvSpPr>
            <p:nvPr/>
          </p:nvSpPr>
          <p:spPr bwMode="auto">
            <a:xfrm>
              <a:off x="2928" y="271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7262" name="Line 43"/>
            <p:cNvSpPr>
              <a:spLocks noChangeShapeType="1"/>
            </p:cNvSpPr>
            <p:nvPr/>
          </p:nvSpPr>
          <p:spPr bwMode="auto">
            <a:xfrm>
              <a:off x="1152" y="2893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63" name="Line 44"/>
            <p:cNvSpPr>
              <a:spLocks noChangeShapeType="1"/>
            </p:cNvSpPr>
            <p:nvPr/>
          </p:nvSpPr>
          <p:spPr bwMode="auto">
            <a:xfrm>
              <a:off x="2064" y="2893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64" name="Text Box 54"/>
            <p:cNvSpPr txBox="1">
              <a:spLocks noChangeArrowheads="1"/>
            </p:cNvSpPr>
            <p:nvPr/>
          </p:nvSpPr>
          <p:spPr bwMode="auto">
            <a:xfrm>
              <a:off x="2927" y="2656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7265" name="Text Box 59"/>
            <p:cNvSpPr txBox="1">
              <a:spLocks noChangeArrowheads="1"/>
            </p:cNvSpPr>
            <p:nvPr/>
          </p:nvSpPr>
          <p:spPr bwMode="auto">
            <a:xfrm>
              <a:off x="2428" y="66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1  0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7266" name="Text Box 60"/>
            <p:cNvSpPr txBox="1">
              <a:spLocks noChangeArrowheads="1"/>
            </p:cNvSpPr>
            <p:nvPr/>
          </p:nvSpPr>
          <p:spPr bwMode="auto">
            <a:xfrm>
              <a:off x="2428" y="2683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1  0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7267" name="Text Box 61"/>
            <p:cNvSpPr txBox="1">
              <a:spLocks noChangeArrowheads="1"/>
            </p:cNvSpPr>
            <p:nvPr/>
          </p:nvSpPr>
          <p:spPr bwMode="auto">
            <a:xfrm>
              <a:off x="1392" y="1435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-1 4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7268" name="Text Box 63"/>
            <p:cNvSpPr txBox="1">
              <a:spLocks noChangeArrowheads="1"/>
            </p:cNvSpPr>
            <p:nvPr/>
          </p:nvSpPr>
          <p:spPr bwMode="auto">
            <a:xfrm>
              <a:off x="3408" y="66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-3 6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7269" name="Text Box 64"/>
            <p:cNvSpPr txBox="1">
              <a:spLocks noChangeArrowheads="1"/>
            </p:cNvSpPr>
            <p:nvPr/>
          </p:nvSpPr>
          <p:spPr bwMode="auto">
            <a:xfrm>
              <a:off x="2428" y="1435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3  6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7270" name="Text Box 65"/>
            <p:cNvSpPr txBox="1">
              <a:spLocks noChangeArrowheads="1"/>
            </p:cNvSpPr>
            <p:nvPr/>
          </p:nvSpPr>
          <p:spPr bwMode="auto">
            <a:xfrm>
              <a:off x="3383" y="1435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-9 10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7271" name="Text Box 66"/>
            <p:cNvSpPr txBox="1">
              <a:spLocks noChangeArrowheads="1"/>
            </p:cNvSpPr>
            <p:nvPr/>
          </p:nvSpPr>
          <p:spPr bwMode="auto">
            <a:xfrm>
              <a:off x="4428" y="66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7 12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7272" name="Text Box 68"/>
            <p:cNvSpPr txBox="1">
              <a:spLocks noChangeArrowheads="1"/>
            </p:cNvSpPr>
            <p:nvPr/>
          </p:nvSpPr>
          <p:spPr bwMode="auto">
            <a:xfrm>
              <a:off x="4476" y="1435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8 14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7273" name="Line 70"/>
            <p:cNvSpPr>
              <a:spLocks noChangeShapeType="1"/>
            </p:cNvSpPr>
            <p:nvPr/>
          </p:nvSpPr>
          <p:spPr bwMode="auto">
            <a:xfrm flipH="1">
              <a:off x="3607" y="456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74" name="Text Box 71"/>
            <p:cNvSpPr txBox="1">
              <a:spLocks noChangeArrowheads="1"/>
            </p:cNvSpPr>
            <p:nvPr/>
          </p:nvSpPr>
          <p:spPr bwMode="auto">
            <a:xfrm>
              <a:off x="3839" y="273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pa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7275" name="Line 72"/>
            <p:cNvSpPr>
              <a:spLocks noChangeShapeType="1"/>
            </p:cNvSpPr>
            <p:nvPr/>
          </p:nvSpPr>
          <p:spPr bwMode="auto">
            <a:xfrm flipH="1" flipV="1">
              <a:off x="1634" y="1848"/>
              <a:ext cx="199" cy="2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76" name="Text Box 73"/>
            <p:cNvSpPr txBox="1">
              <a:spLocks noChangeArrowheads="1"/>
            </p:cNvSpPr>
            <p:nvPr/>
          </p:nvSpPr>
          <p:spPr bwMode="auto">
            <a:xfrm>
              <a:off x="1794" y="1905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pb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7277" name="Rectangle 74" descr="花束"/>
            <p:cNvSpPr>
              <a:spLocks noChangeArrowheads="1"/>
            </p:cNvSpPr>
            <p:nvPr/>
          </p:nvSpPr>
          <p:spPr bwMode="auto">
            <a:xfrm>
              <a:off x="2928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7278" name="Rectangle 75" descr="花束"/>
            <p:cNvSpPr>
              <a:spLocks noChangeArrowheads="1"/>
            </p:cNvSpPr>
            <p:nvPr/>
          </p:nvSpPr>
          <p:spPr bwMode="auto">
            <a:xfrm>
              <a:off x="1920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>
                <a:ea typeface="黑体" panose="02010609060101010101" pitchFamily="49" charset="-122"/>
              </a:endParaRPr>
            </a:p>
          </p:txBody>
        </p:sp>
        <p:sp>
          <p:nvSpPr>
            <p:cNvPr id="137279" name="Line 76"/>
            <p:cNvSpPr>
              <a:spLocks noChangeShapeType="1"/>
            </p:cNvSpPr>
            <p:nvPr/>
          </p:nvSpPr>
          <p:spPr bwMode="auto">
            <a:xfrm>
              <a:off x="3024" y="88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80" name="Line 77"/>
            <p:cNvSpPr>
              <a:spLocks noChangeShapeType="1"/>
            </p:cNvSpPr>
            <p:nvPr/>
          </p:nvSpPr>
          <p:spPr bwMode="auto">
            <a:xfrm>
              <a:off x="2016" y="888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81" name="Line 78"/>
            <p:cNvSpPr>
              <a:spLocks noChangeShapeType="1"/>
            </p:cNvSpPr>
            <p:nvPr/>
          </p:nvSpPr>
          <p:spPr bwMode="auto">
            <a:xfrm>
              <a:off x="2411" y="2519"/>
              <a:ext cx="192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82" name="Text Box 79"/>
            <p:cNvSpPr txBox="1">
              <a:spLocks noChangeArrowheads="1"/>
            </p:cNvSpPr>
            <p:nvPr/>
          </p:nvSpPr>
          <p:spPr bwMode="auto">
            <a:xfrm>
              <a:off x="2079" y="2291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808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pc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137283" name="Group 90"/>
            <p:cNvGrpSpPr>
              <a:grpSpLocks/>
            </p:cNvGrpSpPr>
            <p:nvPr/>
          </p:nvGrpSpPr>
          <p:grpSpPr bwMode="auto">
            <a:xfrm>
              <a:off x="372" y="1462"/>
              <a:ext cx="1014" cy="852"/>
              <a:chOff x="372" y="1390"/>
              <a:chExt cx="1014" cy="852"/>
            </a:xfrm>
          </p:grpSpPr>
          <p:sp>
            <p:nvSpPr>
              <p:cNvPr id="137284" name="Rectangle 83"/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000">
                  <a:ea typeface="黑体" panose="02010609060101010101" pitchFamily="49" charset="-122"/>
                </a:endParaRPr>
              </a:p>
            </p:txBody>
          </p:sp>
          <p:sp>
            <p:nvSpPr>
              <p:cNvPr id="137285" name="Line 85"/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6" name="Text Box 84"/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Arial Narrow" panose="020B0606020202030204" pitchFamily="34" charset="0"/>
                    <a:ea typeface="黑体" panose="02010609060101010101" pitchFamily="49" charset="-122"/>
                  </a:rPr>
                  <a:t>BH</a:t>
                </a:r>
                <a:r>
                  <a:rPr lang="en-US" altLang="zh-CN" sz="2800" b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.first</a:t>
                </a:r>
                <a:endParaRPr lang="en-US" altLang="zh-CN" sz="2400" b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7287" name="Line 86"/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8" name="Rectangle 87" descr="花束"/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000">
                  <a:ea typeface="黑体" panose="02010609060101010101" pitchFamily="49" charset="-122"/>
                </a:endParaRPr>
              </a:p>
            </p:txBody>
          </p:sp>
          <p:sp>
            <p:nvSpPr>
              <p:cNvPr id="137289" name="Line 88"/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仿宋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黑体" panose="02010609060101010101" pitchFamily="49" charset="-122"/>
          </a:defRPr>
        </a:defPPr>
      </a:lstStyle>
    </a:spDef>
    <a:lnDef>
      <a:spPr bwMode="auto">
        <a:ln>
          <a:tailEnd type="triangle"/>
        </a:ln>
        <a:ex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Blend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12540</TotalTime>
  <Words>6965</Words>
  <Application>Microsoft Office PowerPoint</Application>
  <PresentationFormat>宽屏</PresentationFormat>
  <Paragraphs>1871</Paragraphs>
  <Slides>108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108</vt:i4>
      </vt:variant>
    </vt:vector>
  </HeadingPairs>
  <TitlesOfParts>
    <vt:vector size="138" baseType="lpstr">
      <vt:lpstr>ITC Officina Sans Book</vt:lpstr>
      <vt:lpstr>方正综艺简体</vt:lpstr>
      <vt:lpstr>仿宋</vt:lpstr>
      <vt:lpstr>仿宋_GB2312</vt:lpstr>
      <vt:lpstr>黑体</vt:lpstr>
      <vt:lpstr>华文仿宋</vt:lpstr>
      <vt:lpstr>华文宋体</vt:lpstr>
      <vt:lpstr>楷体_GB2312</vt:lpstr>
      <vt:lpstr>隶书</vt:lpstr>
      <vt:lpstr>宋体</vt:lpstr>
      <vt:lpstr>微软雅黑</vt:lpstr>
      <vt:lpstr>文泉驿微米黑</vt:lpstr>
      <vt:lpstr>Arial</vt:lpstr>
      <vt:lpstr>Arial Narrow</vt:lpstr>
      <vt:lpstr>Book Antiqua</vt:lpstr>
      <vt:lpstr>Calibri</vt:lpstr>
      <vt:lpstr>Calibri Light</vt:lpstr>
      <vt:lpstr>Comic Sans MS</vt:lpstr>
      <vt:lpstr>Corbel</vt:lpstr>
      <vt:lpstr>Courier New</vt:lpstr>
      <vt:lpstr>Garamond</vt:lpstr>
      <vt:lpstr>Symbol</vt:lpstr>
      <vt:lpstr>Tahoma</vt:lpstr>
      <vt:lpstr>Times New Roman</vt:lpstr>
      <vt:lpstr>Wingdings</vt:lpstr>
      <vt:lpstr>自定义设计方案</vt:lpstr>
      <vt:lpstr>3_Blends</vt:lpstr>
      <vt:lpstr>文档</vt:lpstr>
      <vt:lpstr>公式</vt:lpstr>
      <vt:lpstr>Equation</vt:lpstr>
      <vt:lpstr>数 据 结 构 第2章 线性表</vt:lpstr>
      <vt:lpstr>第一章 要点回顾</vt:lpstr>
      <vt:lpstr>PowerPoint 演示文稿</vt:lpstr>
      <vt:lpstr>PowerPoint 演示文稿</vt:lpstr>
      <vt:lpstr>PowerPoint 演示文稿</vt:lpstr>
      <vt:lpstr>第2章 线性表</vt:lpstr>
      <vt:lpstr>数据结构课程结构导图</vt:lpstr>
      <vt:lpstr>什么是线性表？</vt:lpstr>
      <vt:lpstr>什么是线性表？</vt:lpstr>
      <vt:lpstr>2.1 线性表(Linear List)</vt:lpstr>
      <vt:lpstr>线性表的特点</vt:lpstr>
      <vt:lpstr>线性表的运算</vt:lpstr>
      <vt:lpstr>线性表的抽象数据类型(ADT)---做什么</vt:lpstr>
      <vt:lpstr>线性表的抽象基类---怎么做</vt:lpstr>
      <vt:lpstr>2.2 顺序表(Sequential List)</vt:lpstr>
      <vt:lpstr>顺序表中数据元素的存储地址</vt:lpstr>
      <vt:lpstr>顺序表的描述</vt:lpstr>
      <vt:lpstr>C++静态数组和动态数组的区别？</vt:lpstr>
      <vt:lpstr>顺序表(SeqList)类的定义</vt:lpstr>
      <vt:lpstr>顺序表的构造函数</vt:lpstr>
      <vt:lpstr>复制构造函数</vt:lpstr>
      <vt:lpstr>顺序表的搜索算法</vt:lpstr>
      <vt:lpstr>顺序表的搜索图示</vt:lpstr>
      <vt:lpstr>PowerPoint 演示文稿</vt:lpstr>
      <vt:lpstr>顺序表搜索的性能分析</vt:lpstr>
      <vt:lpstr>顺序表中表项的插入操作</vt:lpstr>
      <vt:lpstr>可插入位置：</vt:lpstr>
      <vt:lpstr>表项的插入算法</vt:lpstr>
      <vt:lpstr>插入算法的性能分析</vt:lpstr>
      <vt:lpstr>顺序表中表项的删除操作</vt:lpstr>
      <vt:lpstr>表项的删除算法</vt:lpstr>
      <vt:lpstr>删除算法的性能分析</vt:lpstr>
      <vt:lpstr>顺序表的应用 - 集合的“并”运算</vt:lpstr>
      <vt:lpstr>顺序表的应用 - 集合的“交”运算</vt:lpstr>
      <vt:lpstr>顺序表的优缺点</vt:lpstr>
      <vt:lpstr>为什么需要链表？</vt:lpstr>
      <vt:lpstr>2.3 单链表(Singly Linked List)</vt:lpstr>
      <vt:lpstr>单链表的存储映像</vt:lpstr>
      <vt:lpstr>单链表中的几个概念</vt:lpstr>
      <vt:lpstr>带头结点单链表 vs 不带头结点单链表</vt:lpstr>
      <vt:lpstr>不带头结点单链表的结构定义</vt:lpstr>
      <vt:lpstr>单链表的类定义</vt:lpstr>
      <vt:lpstr>用复合类表示单链表</vt:lpstr>
      <vt:lpstr>用嵌套类表示单链表</vt:lpstr>
      <vt:lpstr>用继承类表示单链表</vt:lpstr>
      <vt:lpstr>PowerPoint 演示文稿</vt:lpstr>
      <vt:lpstr>用struct定义LinkNode类</vt:lpstr>
      <vt:lpstr>不带头结点的单链表中的插入与删除</vt:lpstr>
      <vt:lpstr>PowerPoint 演示文稿</vt:lpstr>
      <vt:lpstr>PowerPoint 演示文稿</vt:lpstr>
      <vt:lpstr>不带头结点的单链表的插入算法</vt:lpstr>
      <vt:lpstr>不带头结点的单链表中的插入与删除</vt:lpstr>
      <vt:lpstr>不带头结点的单链表的删除算法</vt:lpstr>
      <vt:lpstr>带表头结点的单链表</vt:lpstr>
      <vt:lpstr>在带表头结点的单链表第一个结点前插入新结点</vt:lpstr>
      <vt:lpstr>从带表头结点的单链表中删除第一个结点</vt:lpstr>
      <vt:lpstr> 用模板定义的带头结点的单链表类</vt:lpstr>
      <vt:lpstr>单链表类定义</vt:lpstr>
      <vt:lpstr>链表置空算法（保留表头结点）</vt:lpstr>
      <vt:lpstr>求单链表的长度的算法</vt:lpstr>
      <vt:lpstr>单链表的搜索算法</vt:lpstr>
      <vt:lpstr>单链表的定位算法</vt:lpstr>
      <vt:lpstr>单链表的插入算法</vt:lpstr>
      <vt:lpstr>单链表的删除算法</vt:lpstr>
      <vt:lpstr>前插法建立单链表</vt:lpstr>
      <vt:lpstr>后插法建立单链表</vt:lpstr>
      <vt:lpstr>链式存储结构的优缺点</vt:lpstr>
      <vt:lpstr>2.4 线性链表的其他变形</vt:lpstr>
      <vt:lpstr>循环链表 (Circular List)</vt:lpstr>
      <vt:lpstr>循环链表 (Circular List)</vt:lpstr>
      <vt:lpstr>如何判断单链表中有环？</vt:lpstr>
      <vt:lpstr>循环链表类的定义</vt:lpstr>
      <vt:lpstr>循环链表的搜索算法</vt:lpstr>
      <vt:lpstr>带尾指针的循环链表</vt:lpstr>
      <vt:lpstr>用循环链表求解约瑟夫问题</vt:lpstr>
      <vt:lpstr>求解Josephus问题的算法 </vt:lpstr>
      <vt:lpstr>双向链表(Doubly Linked List)</vt:lpstr>
      <vt:lpstr>PowerPoint 演示文稿</vt:lpstr>
      <vt:lpstr>双向链表类的定义</vt:lpstr>
      <vt:lpstr>双向循环链表的搜索算法</vt:lpstr>
      <vt:lpstr>双向循环链表的插入算法(非空表)</vt:lpstr>
      <vt:lpstr>双向循环链表的插入算法 (空表)</vt:lpstr>
      <vt:lpstr>双向循环链表的插入算法</vt:lpstr>
      <vt:lpstr>双向循环链表的删除算法</vt:lpstr>
      <vt:lpstr>静态链表</vt:lpstr>
      <vt:lpstr>静态链表的结构</vt:lpstr>
      <vt:lpstr>2.5 线性表的应用 ——多项式的表示及运算</vt:lpstr>
      <vt:lpstr>多项式的顺序存储表示</vt:lpstr>
      <vt:lpstr>多项式的顺序存储表示</vt:lpstr>
      <vt:lpstr>两个多项式存储的例子</vt:lpstr>
      <vt:lpstr>多项式的链表存储表示</vt:lpstr>
      <vt:lpstr>多项式的链表结构</vt:lpstr>
      <vt:lpstr>多项式(polynomial)类的链表定义</vt:lpstr>
      <vt:lpstr>多项式(polynomial)类的一些功能实现</vt:lpstr>
      <vt:lpstr>两个多项式的相加算法</vt:lpstr>
      <vt:lpstr>多项式相加的算法实现</vt:lpstr>
      <vt:lpstr>多项式链表的相加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第一次上机作业（2021年9.30前完成）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线性表</dc:title>
  <dc:creator>Administrator</dc:creator>
  <cp:lastModifiedBy>Xinwei</cp:lastModifiedBy>
  <cp:revision>1311</cp:revision>
  <dcterms:created xsi:type="dcterms:W3CDTF">2004-02-17T03:02:14Z</dcterms:created>
  <dcterms:modified xsi:type="dcterms:W3CDTF">2021-07-27T10:12:58Z</dcterms:modified>
</cp:coreProperties>
</file>