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4" r:id="rId2"/>
    <p:sldMasterId id="2147483655" r:id="rId3"/>
    <p:sldMasterId id="2147483656" r:id="rId4"/>
    <p:sldMasterId id="2147483657" r:id="rId5"/>
  </p:sldMasterIdLst>
  <p:notesMasterIdLst>
    <p:notesMasterId r:id="rId138"/>
  </p:notesMasterIdLst>
  <p:handoutMasterIdLst>
    <p:handoutMasterId r:id="rId139"/>
  </p:handoutMasterIdLst>
  <p:sldIdLst>
    <p:sldId id="492" r:id="rId6"/>
    <p:sldId id="777" r:id="rId7"/>
    <p:sldId id="787" r:id="rId8"/>
    <p:sldId id="788" r:id="rId9"/>
    <p:sldId id="789" r:id="rId10"/>
    <p:sldId id="493" r:id="rId11"/>
    <p:sldId id="778" r:id="rId12"/>
    <p:sldId id="780" r:id="rId13"/>
    <p:sldId id="781" r:id="rId14"/>
    <p:sldId id="779" r:id="rId15"/>
    <p:sldId id="662" r:id="rId16"/>
    <p:sldId id="531" r:id="rId17"/>
    <p:sldId id="532" r:id="rId18"/>
    <p:sldId id="663" r:id="rId19"/>
    <p:sldId id="665" r:id="rId20"/>
    <p:sldId id="562" r:id="rId21"/>
    <p:sldId id="564" r:id="rId22"/>
    <p:sldId id="782" r:id="rId23"/>
    <p:sldId id="666" r:id="rId24"/>
    <p:sldId id="668" r:id="rId25"/>
    <p:sldId id="669" r:id="rId26"/>
    <p:sldId id="670" r:id="rId27"/>
    <p:sldId id="539" r:id="rId28"/>
    <p:sldId id="540" r:id="rId29"/>
    <p:sldId id="541" r:id="rId30"/>
    <p:sldId id="671" r:id="rId31"/>
    <p:sldId id="783" r:id="rId32"/>
    <p:sldId id="672" r:id="rId33"/>
    <p:sldId id="678" r:id="rId34"/>
    <p:sldId id="544" r:id="rId35"/>
    <p:sldId id="545" r:id="rId36"/>
    <p:sldId id="675" r:id="rId37"/>
    <p:sldId id="676" r:id="rId38"/>
    <p:sldId id="677" r:id="rId39"/>
    <p:sldId id="510" r:id="rId40"/>
    <p:sldId id="511" r:id="rId41"/>
    <p:sldId id="785" r:id="rId42"/>
    <p:sldId id="793" r:id="rId43"/>
    <p:sldId id="693" r:id="rId44"/>
    <p:sldId id="567" r:id="rId45"/>
    <p:sldId id="791" r:id="rId46"/>
    <p:sldId id="792" r:id="rId47"/>
    <p:sldId id="700" r:id="rId48"/>
    <p:sldId id="568" r:id="rId49"/>
    <p:sldId id="695" r:id="rId50"/>
    <p:sldId id="696" r:id="rId51"/>
    <p:sldId id="697" r:id="rId52"/>
    <p:sldId id="698" r:id="rId53"/>
    <p:sldId id="699" r:id="rId54"/>
    <p:sldId id="572" r:id="rId55"/>
    <p:sldId id="573" r:id="rId56"/>
    <p:sldId id="574" r:id="rId57"/>
    <p:sldId id="701" r:id="rId58"/>
    <p:sldId id="702" r:id="rId59"/>
    <p:sldId id="577" r:id="rId60"/>
    <p:sldId id="703" r:id="rId61"/>
    <p:sldId id="704" r:id="rId62"/>
    <p:sldId id="580" r:id="rId63"/>
    <p:sldId id="581" r:id="rId64"/>
    <p:sldId id="705" r:id="rId65"/>
    <p:sldId id="707" r:id="rId66"/>
    <p:sldId id="708" r:id="rId67"/>
    <p:sldId id="709" r:id="rId68"/>
    <p:sldId id="710" r:id="rId69"/>
    <p:sldId id="712" r:id="rId70"/>
    <p:sldId id="713" r:id="rId71"/>
    <p:sldId id="714" r:id="rId72"/>
    <p:sldId id="715" r:id="rId73"/>
    <p:sldId id="716" r:id="rId74"/>
    <p:sldId id="717" r:id="rId75"/>
    <p:sldId id="718" r:id="rId76"/>
    <p:sldId id="719" r:id="rId77"/>
    <p:sldId id="720" r:id="rId78"/>
    <p:sldId id="721" r:id="rId79"/>
    <p:sldId id="611" r:id="rId80"/>
    <p:sldId id="506" r:id="rId81"/>
    <p:sldId id="722" r:id="rId82"/>
    <p:sldId id="723" r:id="rId83"/>
    <p:sldId id="786" r:id="rId84"/>
    <p:sldId id="724" r:id="rId85"/>
    <p:sldId id="725" r:id="rId86"/>
    <p:sldId id="726" r:id="rId87"/>
    <p:sldId id="727" r:id="rId88"/>
    <p:sldId id="728" r:id="rId89"/>
    <p:sldId id="729" r:id="rId90"/>
    <p:sldId id="730" r:id="rId91"/>
    <p:sldId id="733" r:id="rId92"/>
    <p:sldId id="734" r:id="rId93"/>
    <p:sldId id="624" r:id="rId94"/>
    <p:sldId id="625" r:id="rId95"/>
    <p:sldId id="735" r:id="rId96"/>
    <p:sldId id="736" r:id="rId97"/>
    <p:sldId id="737" r:id="rId98"/>
    <p:sldId id="738" r:id="rId99"/>
    <p:sldId id="739" r:id="rId100"/>
    <p:sldId id="740" r:id="rId101"/>
    <p:sldId id="741" r:id="rId102"/>
    <p:sldId id="742" r:id="rId103"/>
    <p:sldId id="743" r:id="rId104"/>
    <p:sldId id="744" r:id="rId105"/>
    <p:sldId id="745" r:id="rId106"/>
    <p:sldId id="746" r:id="rId107"/>
    <p:sldId id="747" r:id="rId108"/>
    <p:sldId id="751" r:id="rId109"/>
    <p:sldId id="752" r:id="rId110"/>
    <p:sldId id="753" r:id="rId111"/>
    <p:sldId id="754" r:id="rId112"/>
    <p:sldId id="755" r:id="rId113"/>
    <p:sldId id="756" r:id="rId114"/>
    <p:sldId id="757" r:id="rId115"/>
    <p:sldId id="758" r:id="rId116"/>
    <p:sldId id="759" r:id="rId117"/>
    <p:sldId id="760" r:id="rId118"/>
    <p:sldId id="761" r:id="rId119"/>
    <p:sldId id="762" r:id="rId120"/>
    <p:sldId id="763" r:id="rId121"/>
    <p:sldId id="764" r:id="rId122"/>
    <p:sldId id="765" r:id="rId123"/>
    <p:sldId id="766" r:id="rId124"/>
    <p:sldId id="767" r:id="rId125"/>
    <p:sldId id="768" r:id="rId126"/>
    <p:sldId id="769" r:id="rId127"/>
    <p:sldId id="770" r:id="rId128"/>
    <p:sldId id="771" r:id="rId129"/>
    <p:sldId id="772" r:id="rId130"/>
    <p:sldId id="773" r:id="rId131"/>
    <p:sldId id="774" r:id="rId132"/>
    <p:sldId id="775" r:id="rId133"/>
    <p:sldId id="776" r:id="rId134"/>
    <p:sldId id="660" r:id="rId135"/>
    <p:sldId id="468" r:id="rId136"/>
    <p:sldId id="790" r:id="rId137"/>
  </p:sldIdLst>
  <p:sldSz cx="9144000" cy="6858000" type="screen4x3"/>
  <p:notesSz cx="6648450" cy="97805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6699"/>
    <a:srgbClr val="0033CC"/>
    <a:srgbClr val="003366"/>
    <a:srgbClr val="FF0000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4" autoAdjust="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28"/>
    </p:cViewPr>
  </p:sorterViewPr>
  <p:notesViewPr>
    <p:cSldViewPr>
      <p:cViewPr varScale="1">
        <p:scale>
          <a:sx n="53" d="100"/>
          <a:sy n="53" d="100"/>
        </p:scale>
        <p:origin x="2934" y="4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137" Type="http://schemas.openxmlformats.org/officeDocument/2006/relationships/slide" Target="slides/slide13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5.xml"/><Relationship Id="rId1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619259-0D4E-4C47-A0C0-8232145DF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54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68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96A37D-F422-4621-811E-2B22BC4B1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182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9C532C01-8D71-4608-88FF-5DC9286E5E5B}" type="slidenum">
              <a:rPr lang="en-US" altLang="zh-CN" sz="1200" b="0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b="0" smtClean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6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D4862-698F-40FF-A9D7-908642CD3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46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8B023-D949-4B9F-9E20-0215389C9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FB60D-DBBC-4CF5-9974-B8845D7F0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521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7E16-E932-4919-9C7A-45FBC7F0D3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89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657D3-36FB-4B48-9511-6E5C7C26D3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68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6F3EB-52FA-49D7-A090-CBA1BB2E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0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B06C0-03DB-4DED-86D2-A4DA32342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79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17EF-1250-4004-BBE4-B8D4AFD351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07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60B9-0D69-4147-9A7F-614AFDBFC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98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A28AD-065D-44FA-876D-7832715C40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1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24AE3-CFA3-48D0-B879-4A305B625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60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DBCB5-8115-4E5B-91AF-39BA62699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9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34D8-B2BA-4E34-A637-21008B734F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082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96E91-274E-42BE-8A7D-85792ECC4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954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FC82-81B6-4C7E-A18B-0EA3016194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907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DB7B5-6318-4A9E-8942-4A2368139A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491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01AAF-5230-4DC7-AD0B-862717DD6E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715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46143-CD10-4A03-92A3-1CE15DD10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68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6E5E9-64FF-4B58-B017-4DE06B826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719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86A9F-8C35-4034-960D-42B5705EE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37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24AF1-485B-4787-8CB0-094252496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15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91014-47BD-4B0C-8C60-2E2FF6AAA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68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8A5F1-1EA0-4D7E-89AB-78BCBC257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640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9652-B3C6-4FC8-A4BB-837F7A0CE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57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24B82-EB09-464E-9BE5-84074AEDA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00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F1C25-3B3C-4EB3-8038-CF54CA764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464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78794-D54A-41BA-8202-58A6B5420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551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4980B-21D5-4B00-B66C-19D018A64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609547"/>
      </p:ext>
    </p:extLst>
  </p:cSld>
  <p:clrMapOvr>
    <a:masterClrMapping/>
  </p:clrMapOvr>
  <p:transition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007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D232-2191-432E-9834-DCF771344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482754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2DE74-0FFA-49BB-AA31-D57614ABF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302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96FA8-B6F6-44DD-8392-AC6FBE983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671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DFC59-D656-415C-9D1C-F1FBD4045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4084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C2785-2BF0-42FB-AAB2-86C6B007D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33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D5E33-0049-42B0-A747-55D476C6D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908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BC968-3017-47CF-A7D5-329EB97C90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1787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33D6-0C9F-41DD-87CA-50C55D4EC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6966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69143-40A7-449E-9E56-BB557F9D7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855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48A1E-C05D-4250-A5A4-DFED8874B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0666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C968E-2A0B-4563-9364-EB84E73351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0192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A83E8-A2B9-4291-83D0-CE5BF8116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998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51276-6DCE-4D70-A267-41FD4E842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805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95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51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35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7DD59-7FD5-4B69-B045-D0387E972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3661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35438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557338"/>
            <a:ext cx="4137025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021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871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4099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82951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74277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882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3688" y="365125"/>
            <a:ext cx="2105025" cy="56880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65125"/>
            <a:ext cx="6167438" cy="5688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C5666-EDC2-491B-BDC2-EDE9EC9EC7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7CE95-D0F4-4EA3-9DD6-CA7812541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93DFC-5362-422F-BA8C-CA7229905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49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5A062-9C69-4D06-9149-3585CE0FC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45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39813"/>
            <a:ext cx="8218487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5F0623C-8B01-4F30-9E77-75E213E34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4"/>
          <p:cNvSpPr>
            <a:spLocks noChangeArrowheads="1"/>
          </p:cNvSpPr>
          <p:nvPr userDrawn="1"/>
        </p:nvSpPr>
        <p:spPr bwMode="auto">
          <a:xfrm>
            <a:off x="1692275" y="1484313"/>
            <a:ext cx="7162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>
            <a:off x="8872538" y="6604000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zh-CN" altLang="zh-CN" sz="10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685800" y="6229350"/>
            <a:ext cx="175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21"/>
          <p:cNvSpPr>
            <a:spLocks noChangeArrowheads="1"/>
          </p:cNvSpPr>
          <p:nvPr userDrawn="1"/>
        </p:nvSpPr>
        <p:spPr bwMode="auto">
          <a:xfrm>
            <a:off x="3124200" y="6229350"/>
            <a:ext cx="267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2" name="Line 8"/>
          <p:cNvSpPr>
            <a:spLocks noChangeShapeType="1"/>
          </p:cNvSpPr>
          <p:nvPr userDrawn="1"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12700">
            <a:solidFill>
              <a:srgbClr val="5AA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1034" name="AutoShape 11"/>
          <p:cNvSpPr>
            <a:spLocks noChangeArrowheads="1"/>
          </p:cNvSpPr>
          <p:nvPr userDrawn="1"/>
        </p:nvSpPr>
        <p:spPr bwMode="auto">
          <a:xfrm flipH="1">
            <a:off x="8423275" y="6137275"/>
            <a:ext cx="720725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37" name="Text Box 27"/>
          <p:cNvSpPr txBox="1">
            <a:spLocks noChangeArrowheads="1"/>
          </p:cNvSpPr>
          <p:nvPr userDrawn="1"/>
        </p:nvSpPr>
        <p:spPr bwMode="auto">
          <a:xfrm>
            <a:off x="6804025" y="115888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EDF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latin typeface="Comic Sans MS" panose="030F0702030302020204" pitchFamily="66" charset="0"/>
                <a:ea typeface="宋体" panose="02010600030101010101" pitchFamily="2" charset="-122"/>
              </a:rPr>
              <a:t>Data  Structures</a:t>
            </a:r>
          </a:p>
        </p:txBody>
      </p:sp>
      <p:sp>
        <p:nvSpPr>
          <p:cNvPr id="171036" name="Rectangle 10"/>
          <p:cNvSpPr>
            <a:spLocks noChangeArrowheads="1"/>
          </p:cNvSpPr>
          <p:nvPr userDrawn="1"/>
        </p:nvSpPr>
        <p:spPr bwMode="auto">
          <a:xfrm>
            <a:off x="0" y="93663"/>
            <a:ext cx="6781800" cy="792162"/>
          </a:xfrm>
          <a:prstGeom prst="rect">
            <a:avLst/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3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39700"/>
            <a:ext cx="6551613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19" r:id="rId4"/>
    <p:sldLayoutId id="2147484720" r:id="rId5"/>
    <p:sldLayoutId id="2147484721" r:id="rId6"/>
    <p:sldLayoutId id="2147484722" r:id="rId7"/>
    <p:sldLayoutId id="2147484723" r:id="rId8"/>
    <p:sldLayoutId id="2147484724" r:id="rId9"/>
    <p:sldLayoutId id="2147484725" r:id="rId10"/>
    <p:sldLayoutId id="214748472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D55D6-E427-4855-A3F6-F7EBE4C3A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F453F7-744A-4F15-B3E3-88E1E1C517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Rectangle 7"/>
          <p:cNvSpPr>
            <a:spLocks noChangeArrowheads="1"/>
          </p:cNvSpPr>
          <p:nvPr userDrawn="1"/>
        </p:nvSpPr>
        <p:spPr bwMode="auto">
          <a:xfrm>
            <a:off x="1692275" y="1484313"/>
            <a:ext cx="7162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8872538" y="6604000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zh-CN" altLang="zh-CN" sz="10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685800" y="6229350"/>
            <a:ext cx="175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124200" y="6229350"/>
            <a:ext cx="267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Line 8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12700">
            <a:solidFill>
              <a:srgbClr val="5AA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2332" name="AutoShape 11"/>
          <p:cNvSpPr>
            <a:spLocks noChangeArrowheads="1"/>
          </p:cNvSpPr>
          <p:nvPr userDrawn="1"/>
        </p:nvSpPr>
        <p:spPr bwMode="auto">
          <a:xfrm flipH="1">
            <a:off x="8423275" y="6137275"/>
            <a:ext cx="720725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5986463" y="6350"/>
            <a:ext cx="315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EDF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Data  Structures: Linear List</a:t>
            </a:r>
          </a:p>
        </p:txBody>
      </p:sp>
      <p:sp>
        <p:nvSpPr>
          <p:cNvPr id="312334" name="Rectangle 10"/>
          <p:cNvSpPr>
            <a:spLocks noChangeArrowheads="1"/>
          </p:cNvSpPr>
          <p:nvPr userDrawn="1"/>
        </p:nvSpPr>
        <p:spPr bwMode="auto">
          <a:xfrm>
            <a:off x="0" y="260350"/>
            <a:ext cx="5076825" cy="720725"/>
          </a:xfrm>
          <a:prstGeom prst="rect">
            <a:avLst/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  <p:sldLayoutId id="2147484771" r:id="rId12"/>
    <p:sldLayoutId id="214748477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852FA5-E755-4F89-9292-773E805A4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1692275" y="1484313"/>
            <a:ext cx="7162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8872538" y="6604000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zh-CN" altLang="zh-CN" sz="10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685800" y="6229350"/>
            <a:ext cx="175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3124200" y="6229350"/>
            <a:ext cx="267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4107" name="Line 8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12700">
            <a:solidFill>
              <a:srgbClr val="5AA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7084" name="AutoShape 11"/>
          <p:cNvSpPr>
            <a:spLocks noChangeArrowheads="1"/>
          </p:cNvSpPr>
          <p:nvPr userDrawn="1"/>
        </p:nvSpPr>
        <p:spPr bwMode="auto">
          <a:xfrm flipH="1">
            <a:off x="8423275" y="6137275"/>
            <a:ext cx="720725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 userDrawn="1"/>
        </p:nvSpPr>
        <p:spPr bwMode="auto">
          <a:xfrm>
            <a:off x="5986463" y="6350"/>
            <a:ext cx="315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EDF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0" smtClean="0">
                <a:latin typeface="Comic Sans MS" panose="030F0702030302020204" pitchFamily="66" charset="0"/>
                <a:ea typeface="宋体" panose="02010600030101010101" pitchFamily="2" charset="-122"/>
              </a:rPr>
              <a:t>Data  Structures: Introduction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AutoShape 13"/>
          <p:cNvSpPr>
            <a:spLocks noChangeArrowheads="1"/>
          </p:cNvSpPr>
          <p:nvPr userDrawn="1"/>
        </p:nvSpPr>
        <p:spPr bwMode="auto">
          <a:xfrm>
            <a:off x="0" y="582613"/>
            <a:ext cx="3273425" cy="792162"/>
          </a:xfrm>
          <a:prstGeom prst="homePlate">
            <a:avLst>
              <a:gd name="adj" fmla="val 22651"/>
            </a:avLst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92195" name="AutoShape 17"/>
          <p:cNvSpPr>
            <a:spLocks noChangeArrowheads="1"/>
          </p:cNvSpPr>
          <p:nvPr userDrawn="1"/>
        </p:nvSpPr>
        <p:spPr bwMode="auto">
          <a:xfrm rot="10800000">
            <a:off x="3840163" y="981075"/>
            <a:ext cx="5303837" cy="792163"/>
          </a:xfrm>
          <a:prstGeom prst="homePlate">
            <a:avLst>
              <a:gd name="adj" fmla="val 21543"/>
            </a:avLst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92196" name="AutoShape 2"/>
          <p:cNvSpPr>
            <a:spLocks noChangeArrowheads="1"/>
          </p:cNvSpPr>
          <p:nvPr userDrawn="1"/>
        </p:nvSpPr>
        <p:spPr bwMode="auto">
          <a:xfrm flipH="1">
            <a:off x="8423275" y="6137275"/>
            <a:ext cx="720725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248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9.w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9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9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9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0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78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7.wmf"/><Relationship Id="rId3" Type="http://schemas.openxmlformats.org/officeDocument/2006/relationships/audio" Target="../media/audio1.wav"/><Relationship Id="rId7" Type="http://schemas.openxmlformats.org/officeDocument/2006/relationships/image" Target="../media/image5.wmf"/><Relationship Id="rId12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1.doc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Microsoft_Word_97_-_2003___4.doc"/><Relationship Id="rId10" Type="http://schemas.openxmlformats.org/officeDocument/2006/relationships/image" Target="../media/image6.wmf"/><Relationship Id="rId4" Type="http://schemas.openxmlformats.org/officeDocument/2006/relationships/audio" Target="../media/audio2.wav"/><Relationship Id="rId9" Type="http://schemas.openxmlformats.org/officeDocument/2006/relationships/oleObject" Target="../embeddings/Microsoft_Word_97_-_2003___2.doc"/><Relationship Id="rId14" Type="http://schemas.openxmlformats.org/officeDocument/2006/relationships/oleObject" Target="../embeddings/oleObject4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 txBox="1">
            <a:spLocks noGrp="1" noChangeArrowheads="1"/>
          </p:cNvSpPr>
          <p:nvPr/>
        </p:nvSpPr>
        <p:spPr bwMode="auto">
          <a:xfrm>
            <a:off x="7019925" y="6454775"/>
            <a:ext cx="2133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139DD9C-E3C4-4B0A-B5A4-F7312205E5F0}" type="slidenum">
              <a:rPr lang="en-US" altLang="zh-CN" sz="1400">
                <a:solidFill>
                  <a:schemeClr val="bg1"/>
                </a:solidFill>
                <a:latin typeface="文泉驿微米黑" pitchFamily="34" charset="-122"/>
                <a:ea typeface="文泉驿微米黑" pitchFamily="34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chemeClr val="bg1"/>
              </a:solidFill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3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227647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6900" b="1" smtClean="0">
                <a:solidFill>
                  <a:srgbClr val="C62400"/>
                </a:solidFill>
              </a:rPr>
              <a:t>       数 据 结 构</a:t>
            </a:r>
          </a:p>
        </p:txBody>
      </p:sp>
      <p:pic>
        <p:nvPicPr>
          <p:cNvPr id="1024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250825" y="4292600"/>
            <a:ext cx="864235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姜鑫维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ysjxw@qq.com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https://xinweijiang.github.io/course/ds-a/</a:t>
            </a:r>
            <a:endParaRPr lang="zh-CN" altLang="en-US" sz="1800" dirty="0">
              <a:latin typeface="楷体_GB2312" pitchFamily="49" charset="-122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2020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5105400"/>
          </a:xfrm>
        </p:spPr>
        <p:txBody>
          <a:bodyPr/>
          <a:lstStyle/>
          <a:p>
            <a:pPr marL="609600" indent="-609600">
              <a:buClr>
                <a:srgbClr val="800080"/>
              </a:buClr>
              <a:buSzPct val="55000"/>
              <a:defRPr/>
            </a:pPr>
            <a:r>
              <a:rPr lang="zh-CN" altLang="en-US" sz="3000" u="sng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线性表的定义</a:t>
            </a:r>
            <a:endParaRPr lang="zh-CN" altLang="en-US" sz="3000" dirty="0">
              <a:solidFill>
                <a:srgbClr val="000099"/>
              </a:solidFill>
              <a:ea typeface="仿宋_GB2312" pitchFamily="49" charset="-122"/>
              <a:cs typeface="+mn-cs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rgbClr val="0099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 smtClean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定义</a:t>
            </a:r>
            <a:r>
              <a:rPr lang="en-US" altLang="zh-CN" sz="3000" dirty="0" smtClean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2</a:t>
            </a:r>
            <a:r>
              <a:rPr lang="zh-CN" altLang="en-US" sz="3000" dirty="0" smtClean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：线性表</a:t>
            </a: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是 </a:t>
            </a:r>
            <a:r>
              <a:rPr lang="en-US" altLang="zh-CN" sz="3000" i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 </a:t>
            </a:r>
            <a:r>
              <a:rPr lang="en-US" altLang="zh-CN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</a:t>
            </a:r>
            <a:r>
              <a:rPr lang="en-US" altLang="zh-CN" sz="3000" dirty="0">
                <a:latin typeface="宋体" panose="02010600030101010101" pitchFamily="2" charset="-122"/>
                <a:cs typeface="+mn-cs"/>
              </a:rPr>
              <a:t>≥</a:t>
            </a:r>
            <a:r>
              <a:rPr lang="en-US" altLang="zh-CN" sz="3000" dirty="0"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0) </a:t>
            </a: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个数据元素的有限序列，记作</a:t>
            </a: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（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3000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3000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2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…, 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3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）</a:t>
            </a:r>
            <a:endParaRPr lang="zh-CN" altLang="en-US" sz="3000" dirty="0"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	</a:t>
            </a:r>
            <a:r>
              <a:rPr lang="en-US" altLang="zh-CN" sz="3000" i="1" dirty="0" err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30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lang="en-US" altLang="zh-CN" sz="3000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zh-CN" altLang="zh-CN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是表中数据元素，</a:t>
            </a:r>
            <a:r>
              <a:rPr lang="en-US" altLang="zh-CN" sz="3000" i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 </a:t>
            </a:r>
            <a:r>
              <a:rPr lang="zh-CN" altLang="zh-CN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是表长度。</a:t>
            </a:r>
            <a:endParaRPr lang="zh-CN" altLang="en-US" sz="3000" dirty="0"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rgbClr val="0099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原则上讲，线性表中表元素的数据类型可以不相同。但采用的存储表示可能会对其有限制。</a:t>
            </a: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rgbClr val="0099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为简单起见，假定各元素类型相同。</a:t>
            </a:r>
            <a:r>
              <a:rPr lang="zh-CN" altLang="en-US" sz="3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</a:t>
            </a: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0" y="260350"/>
            <a:ext cx="4643438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kumimoji="0"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(Linear List)</a:t>
            </a:r>
            <a:endParaRPr kumimoji="0" lang="zh-CN" altLang="en-US" sz="36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54025" y="2343150"/>
            <a:ext cx="1412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u="sng">
                <a:latin typeface="Arial" panose="020B0604020202020204" pitchFamily="34" charset="0"/>
                <a:ea typeface="仿宋_GB2312" pitchFamily="49" charset="-122"/>
              </a:rPr>
              <a:t>删除</a:t>
            </a:r>
            <a:r>
              <a:rPr lang="en-US" altLang="zh-CN" sz="3000" u="sng">
                <a:latin typeface="Arial" panose="020B0604020202020204" pitchFamily="34" charset="0"/>
                <a:ea typeface="仿宋_GB2312" pitchFamily="49" charset="-122"/>
              </a:rPr>
              <a:t>48</a:t>
            </a:r>
            <a:endParaRPr lang="en-US" altLang="zh-CN" sz="3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58738" y="239713"/>
            <a:ext cx="59610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双向循环链表的删除算法</a:t>
            </a:r>
          </a:p>
        </p:txBody>
      </p:sp>
      <p:sp>
        <p:nvSpPr>
          <p:cNvPr id="112644" name="Rectangle 4" descr="白色大理石"/>
          <p:cNvSpPr>
            <a:spLocks noChangeArrowheads="1"/>
          </p:cNvSpPr>
          <p:nvPr/>
        </p:nvSpPr>
        <p:spPr bwMode="auto">
          <a:xfrm>
            <a:off x="16764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905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1905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V="1">
            <a:off x="2286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1905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0" name="Rectangle 10" descr="白色大理石"/>
          <p:cNvSpPr>
            <a:spLocks noChangeArrowheads="1"/>
          </p:cNvSpPr>
          <p:nvPr/>
        </p:nvSpPr>
        <p:spPr bwMode="auto">
          <a:xfrm>
            <a:off x="28956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V="1">
            <a:off x="3124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V="1">
            <a:off x="3505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3124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5" name="Rectangle 15" descr="羊皮纸"/>
          <p:cNvSpPr>
            <a:spLocks noChangeArrowheads="1"/>
          </p:cNvSpPr>
          <p:nvPr/>
        </p:nvSpPr>
        <p:spPr bwMode="auto">
          <a:xfrm>
            <a:off x="41148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 flipV="1">
            <a:off x="4343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4724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4343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0" name="Rectangle 20" descr="白色大理石"/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61" name="Line 21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2" name="Line 22"/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3" name="Line 23"/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2590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38100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>
            <a:off x="50292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8" name="Line 28"/>
          <p:cNvSpPr>
            <a:spLocks noChangeShapeType="1"/>
          </p:cNvSpPr>
          <p:nvPr/>
        </p:nvSpPr>
        <p:spPr bwMode="auto">
          <a:xfrm>
            <a:off x="1447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9" name="Line 29"/>
          <p:cNvSpPr>
            <a:spLocks noChangeShapeType="1"/>
          </p:cNvSpPr>
          <p:nvPr/>
        </p:nvSpPr>
        <p:spPr bwMode="auto">
          <a:xfrm>
            <a:off x="2590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 flipV="1">
            <a:off x="12192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>
            <a:off x="38100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50292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3" name="Line 33"/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4" name="Line 34"/>
          <p:cNvSpPr>
            <a:spLocks noChangeShapeType="1"/>
          </p:cNvSpPr>
          <p:nvPr/>
        </p:nvSpPr>
        <p:spPr bwMode="auto">
          <a:xfrm>
            <a:off x="6553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>
            <a:off x="1447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 flipH="1">
            <a:off x="1447800" y="22860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14478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 flipH="1">
            <a:off x="1447800" y="12954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>
            <a:off x="14478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0" name="Line 40"/>
          <p:cNvSpPr>
            <a:spLocks noChangeShapeType="1"/>
          </p:cNvSpPr>
          <p:nvPr/>
        </p:nvSpPr>
        <p:spPr bwMode="auto">
          <a:xfrm>
            <a:off x="65532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2" name="Text Box 42"/>
          <p:cNvSpPr txBox="1">
            <a:spLocks noChangeArrowheads="1"/>
          </p:cNvSpPr>
          <p:nvPr/>
        </p:nvSpPr>
        <p:spPr bwMode="auto">
          <a:xfrm>
            <a:off x="4794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83" name="Rectangle 43" descr="白色大理石"/>
          <p:cNvSpPr>
            <a:spLocks noChangeArrowheads="1"/>
          </p:cNvSpPr>
          <p:nvPr/>
        </p:nvSpPr>
        <p:spPr bwMode="auto">
          <a:xfrm>
            <a:off x="16764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84" name="Line 44"/>
          <p:cNvSpPr>
            <a:spLocks noChangeShapeType="1"/>
          </p:cNvSpPr>
          <p:nvPr/>
        </p:nvSpPr>
        <p:spPr bwMode="auto">
          <a:xfrm>
            <a:off x="2286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5" name="Line 45"/>
          <p:cNvSpPr>
            <a:spLocks noChangeShapeType="1"/>
          </p:cNvSpPr>
          <p:nvPr/>
        </p:nvSpPr>
        <p:spPr bwMode="auto">
          <a:xfrm flipV="1">
            <a:off x="1905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6" name="Line 46"/>
          <p:cNvSpPr>
            <a:spLocks noChangeShapeType="1"/>
          </p:cNvSpPr>
          <p:nvPr/>
        </p:nvSpPr>
        <p:spPr bwMode="auto">
          <a:xfrm flipV="1">
            <a:off x="2286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7" name="Line 47"/>
          <p:cNvSpPr>
            <a:spLocks noChangeShapeType="1"/>
          </p:cNvSpPr>
          <p:nvPr/>
        </p:nvSpPr>
        <p:spPr bwMode="auto">
          <a:xfrm>
            <a:off x="1905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8" name="Rectangle 48" descr="白色大理石"/>
          <p:cNvSpPr>
            <a:spLocks noChangeArrowheads="1"/>
          </p:cNvSpPr>
          <p:nvPr/>
        </p:nvSpPr>
        <p:spPr bwMode="auto">
          <a:xfrm>
            <a:off x="28956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89" name="Line 49"/>
          <p:cNvSpPr>
            <a:spLocks noChangeShapeType="1"/>
          </p:cNvSpPr>
          <p:nvPr/>
        </p:nvSpPr>
        <p:spPr bwMode="auto">
          <a:xfrm>
            <a:off x="3505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0" name="Line 50"/>
          <p:cNvSpPr>
            <a:spLocks noChangeShapeType="1"/>
          </p:cNvSpPr>
          <p:nvPr/>
        </p:nvSpPr>
        <p:spPr bwMode="auto">
          <a:xfrm flipV="1">
            <a:off x="3124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1" name="Line 51"/>
          <p:cNvSpPr>
            <a:spLocks noChangeShapeType="1"/>
          </p:cNvSpPr>
          <p:nvPr/>
        </p:nvSpPr>
        <p:spPr bwMode="auto">
          <a:xfrm flipV="1">
            <a:off x="3505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>
            <a:off x="3124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3" name="Rectangle 53" descr="白色大理石"/>
          <p:cNvSpPr>
            <a:spLocks noChangeArrowheads="1"/>
          </p:cNvSpPr>
          <p:nvPr/>
        </p:nvSpPr>
        <p:spPr bwMode="auto">
          <a:xfrm>
            <a:off x="41148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4724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5" name="Line 55"/>
          <p:cNvSpPr>
            <a:spLocks noChangeShapeType="1"/>
          </p:cNvSpPr>
          <p:nvPr/>
        </p:nvSpPr>
        <p:spPr bwMode="auto">
          <a:xfrm flipV="1">
            <a:off x="4343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6" name="Line 56"/>
          <p:cNvSpPr>
            <a:spLocks noChangeShapeType="1"/>
          </p:cNvSpPr>
          <p:nvPr/>
        </p:nvSpPr>
        <p:spPr bwMode="auto">
          <a:xfrm flipV="1">
            <a:off x="4724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7" name="Line 57"/>
          <p:cNvSpPr>
            <a:spLocks noChangeShapeType="1"/>
          </p:cNvSpPr>
          <p:nvPr/>
        </p:nvSpPr>
        <p:spPr bwMode="auto">
          <a:xfrm>
            <a:off x="4343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8" name="Line 58"/>
          <p:cNvSpPr>
            <a:spLocks noChangeShapeType="1"/>
          </p:cNvSpPr>
          <p:nvPr/>
        </p:nvSpPr>
        <p:spPr bwMode="auto">
          <a:xfrm>
            <a:off x="25908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9" name="Line 59"/>
          <p:cNvSpPr>
            <a:spLocks noChangeShapeType="1"/>
          </p:cNvSpPr>
          <p:nvPr/>
        </p:nvSpPr>
        <p:spPr bwMode="auto">
          <a:xfrm>
            <a:off x="38100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0" name="Line 60"/>
          <p:cNvSpPr>
            <a:spLocks noChangeShapeType="1"/>
          </p:cNvSpPr>
          <p:nvPr/>
        </p:nvSpPr>
        <p:spPr bwMode="auto">
          <a:xfrm>
            <a:off x="1447800" y="34290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1" name="Line 61"/>
          <p:cNvSpPr>
            <a:spLocks noChangeShapeType="1"/>
          </p:cNvSpPr>
          <p:nvPr/>
        </p:nvSpPr>
        <p:spPr bwMode="auto">
          <a:xfrm>
            <a:off x="25908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2" name="Line 62"/>
          <p:cNvSpPr>
            <a:spLocks noChangeShapeType="1"/>
          </p:cNvSpPr>
          <p:nvPr/>
        </p:nvSpPr>
        <p:spPr bwMode="auto">
          <a:xfrm flipV="1">
            <a:off x="1219200" y="3581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3" name="Line 63"/>
          <p:cNvSpPr>
            <a:spLocks noChangeShapeType="1"/>
          </p:cNvSpPr>
          <p:nvPr/>
        </p:nvSpPr>
        <p:spPr bwMode="auto">
          <a:xfrm>
            <a:off x="38100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4" name="Line 64"/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5" name="Line 65"/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6" name="Line 66"/>
          <p:cNvSpPr>
            <a:spLocks noChangeShapeType="1"/>
          </p:cNvSpPr>
          <p:nvPr/>
        </p:nvSpPr>
        <p:spPr bwMode="auto">
          <a:xfrm>
            <a:off x="1447800" y="3733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7" name="Line 67"/>
          <p:cNvSpPr>
            <a:spLocks noChangeShapeType="1"/>
          </p:cNvSpPr>
          <p:nvPr/>
        </p:nvSpPr>
        <p:spPr bwMode="auto">
          <a:xfrm flipH="1">
            <a:off x="1447800" y="40386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8" name="Line 68"/>
          <p:cNvSpPr>
            <a:spLocks noChangeShapeType="1"/>
          </p:cNvSpPr>
          <p:nvPr/>
        </p:nvSpPr>
        <p:spPr bwMode="auto">
          <a:xfrm>
            <a:off x="1447800" y="3733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9" name="Line 69"/>
          <p:cNvSpPr>
            <a:spLocks noChangeShapeType="1"/>
          </p:cNvSpPr>
          <p:nvPr/>
        </p:nvSpPr>
        <p:spPr bwMode="auto">
          <a:xfrm flipH="1">
            <a:off x="1447800" y="30480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0" name="Line 70"/>
          <p:cNvSpPr>
            <a:spLocks noChangeShapeType="1"/>
          </p:cNvSpPr>
          <p:nvPr/>
        </p:nvSpPr>
        <p:spPr bwMode="auto">
          <a:xfrm>
            <a:off x="14478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1" name="Line 71"/>
          <p:cNvSpPr>
            <a:spLocks noChangeShapeType="1"/>
          </p:cNvSpPr>
          <p:nvPr/>
        </p:nvSpPr>
        <p:spPr bwMode="auto">
          <a:xfrm>
            <a:off x="53340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50292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3" name="Text Box 73"/>
          <p:cNvSpPr txBox="1">
            <a:spLocks noChangeArrowheads="1"/>
          </p:cNvSpPr>
          <p:nvPr/>
        </p:nvSpPr>
        <p:spPr bwMode="auto">
          <a:xfrm>
            <a:off x="479425" y="32766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9802" name="Text Box 74"/>
          <p:cNvSpPr txBox="1">
            <a:spLocks noChangeArrowheads="1"/>
          </p:cNvSpPr>
          <p:nvPr/>
        </p:nvSpPr>
        <p:spPr bwMode="auto">
          <a:xfrm>
            <a:off x="6699250" y="1474788"/>
            <a:ext cx="1373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0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非空表</a:t>
            </a:r>
            <a:endParaRPr lang="zh-CN" altLang="en-US" sz="3000" b="0" smtClean="0">
              <a:latin typeface="Times New Roman" panose="02020603050405020304" pitchFamily="18" charset="0"/>
            </a:endParaRPr>
          </a:p>
        </p:txBody>
      </p:sp>
      <p:sp>
        <p:nvSpPr>
          <p:cNvPr id="112715" name="Line 75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6" name="Text Box 76"/>
          <p:cNvSpPr txBox="1">
            <a:spLocks noChangeArrowheads="1"/>
          </p:cNvSpPr>
          <p:nvPr/>
        </p:nvSpPr>
        <p:spPr bwMode="auto">
          <a:xfrm>
            <a:off x="30734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31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17" name="Text Box 77"/>
          <p:cNvSpPr txBox="1">
            <a:spLocks noChangeArrowheads="1"/>
          </p:cNvSpPr>
          <p:nvPr/>
        </p:nvSpPr>
        <p:spPr bwMode="auto">
          <a:xfrm>
            <a:off x="42926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48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18" name="Text Box 78"/>
          <p:cNvSpPr txBox="1">
            <a:spLocks noChangeArrowheads="1"/>
          </p:cNvSpPr>
          <p:nvPr/>
        </p:nvSpPr>
        <p:spPr bwMode="auto">
          <a:xfrm>
            <a:off x="55118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15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19" name="Text Box 79"/>
          <p:cNvSpPr txBox="1">
            <a:spLocks noChangeArrowheads="1"/>
          </p:cNvSpPr>
          <p:nvPr/>
        </p:nvSpPr>
        <p:spPr bwMode="auto">
          <a:xfrm>
            <a:off x="4608513" y="2346325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current</a:t>
            </a:r>
          </a:p>
        </p:txBody>
      </p:sp>
      <p:sp>
        <p:nvSpPr>
          <p:cNvPr id="112720" name="Text Box 80"/>
          <p:cNvSpPr txBox="1">
            <a:spLocks noChangeArrowheads="1"/>
          </p:cNvSpPr>
          <p:nvPr/>
        </p:nvSpPr>
        <p:spPr bwMode="auto">
          <a:xfrm>
            <a:off x="30734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31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21" name="Text Box 81"/>
          <p:cNvSpPr txBox="1">
            <a:spLocks noChangeArrowheads="1"/>
          </p:cNvSpPr>
          <p:nvPr/>
        </p:nvSpPr>
        <p:spPr bwMode="auto">
          <a:xfrm>
            <a:off x="42926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15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22" name="Text Box 82"/>
          <p:cNvSpPr txBox="1">
            <a:spLocks noChangeArrowheads="1"/>
          </p:cNvSpPr>
          <p:nvPr/>
        </p:nvSpPr>
        <p:spPr bwMode="auto">
          <a:xfrm>
            <a:off x="4525963" y="4068763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current</a:t>
            </a:r>
          </a:p>
        </p:txBody>
      </p:sp>
      <p:sp>
        <p:nvSpPr>
          <p:cNvPr id="112723" name="Line 83"/>
          <p:cNvSpPr>
            <a:spLocks noChangeShapeType="1"/>
          </p:cNvSpPr>
          <p:nvPr/>
        </p:nvSpPr>
        <p:spPr bwMode="auto">
          <a:xfrm flipV="1">
            <a:off x="4495800" y="38862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4" name="Text Box 84"/>
          <p:cNvSpPr txBox="1">
            <a:spLocks noChangeArrowheads="1"/>
          </p:cNvSpPr>
          <p:nvPr/>
        </p:nvSpPr>
        <p:spPr bwMode="auto">
          <a:xfrm>
            <a:off x="914400" y="4648200"/>
            <a:ext cx="713581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b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b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current</a:t>
            </a:r>
            <a:r>
              <a:rPr lang="en-US" altLang="zh-CN" b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current</a:t>
            </a:r>
            <a:r>
              <a:rPr lang="en-US" altLang="zh-CN" b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b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current</a:t>
            </a:r>
            <a:r>
              <a:rPr lang="en-US" altLang="zh-CN" b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b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25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2726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272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2728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2729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229600" cy="833438"/>
          </a:xfrm>
        </p:spPr>
        <p:txBody>
          <a:bodyPr/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双向循环链表的删除算法</a:t>
            </a:r>
          </a:p>
        </p:txBody>
      </p:sp>
      <p:sp>
        <p:nvSpPr>
          <p:cNvPr id="1136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239838"/>
            <a:ext cx="8229600" cy="52149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bool DblList&lt;T&gt;::Remove( int i, T&amp; x, int d 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在双向循环链表中按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所指方向删除第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个结点。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*current = Locate (i, d);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if (current == NULL) return false;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删除失败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 = 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 = 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rLink;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lLink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链和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rLink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链中摘下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x = 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data;  delete current;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return true; 			             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3669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3670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3671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229600" cy="541338"/>
          </a:xfrm>
        </p:spPr>
        <p:txBody>
          <a:bodyPr/>
          <a:lstStyle/>
          <a:p>
            <a:pPr>
              <a:defRPr/>
            </a:pPr>
            <a:r>
              <a:rPr kumimoji="1"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</a:p>
        </p:txBody>
      </p:sp>
      <p:sp>
        <p:nvSpPr>
          <p:cNvPr id="1146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1416050"/>
            <a:ext cx="8054975" cy="4881563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3000" smtClean="0">
                <a:ea typeface="仿宋_GB2312" pitchFamily="49" charset="-122"/>
              </a:rPr>
              <a:t>为数组中每一个元素附加一个链接指针，就形成静态链表结构。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smtClean="0">
                <a:ea typeface="仿宋_GB2312" pitchFamily="49" charset="-122"/>
              </a:rPr>
              <a:t>处理时可以</a:t>
            </a:r>
            <a:r>
              <a:rPr lang="zh-CN" altLang="en-US" sz="3000" smtClean="0">
                <a:solidFill>
                  <a:srgbClr val="006600"/>
                </a:solidFill>
                <a:ea typeface="仿宋_GB2312" pitchFamily="49" charset="-122"/>
              </a:rPr>
              <a:t>不改变各元素的物理位置</a:t>
            </a:r>
            <a:r>
              <a:rPr lang="zh-CN" altLang="en-US" sz="3000" smtClean="0">
                <a:ea typeface="仿宋_GB2312" pitchFamily="49" charset="-122"/>
              </a:rPr>
              <a:t>，只要</a:t>
            </a:r>
            <a:r>
              <a:rPr lang="zh-CN" altLang="en-US" sz="3000" smtClean="0">
                <a:solidFill>
                  <a:srgbClr val="006600"/>
                </a:solidFill>
                <a:ea typeface="仿宋_GB2312" pitchFamily="49" charset="-122"/>
              </a:rPr>
              <a:t>重新链接</a:t>
            </a:r>
            <a:r>
              <a:rPr lang="zh-CN" altLang="en-US" sz="3000" smtClean="0">
                <a:ea typeface="仿宋_GB2312" pitchFamily="49" charset="-122"/>
              </a:rPr>
              <a:t>就能改变这些元素的逻辑顺序。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smtClean="0">
                <a:ea typeface="仿宋_GB2312" pitchFamily="49" charset="-122"/>
              </a:rPr>
              <a:t>它是利用数组定义的，在整个运算过程中存储空间的大小不会变化。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静态链表每个结点由两个数据成员构成：</a:t>
            </a:r>
            <a:r>
              <a:rPr lang="en-US" altLang="zh-CN" sz="300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data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域存储数据，</a:t>
            </a:r>
            <a:r>
              <a:rPr lang="en-US" altLang="zh-CN" sz="300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域存放链接指针。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所有结点形成一个结点数组  </a:t>
            </a:r>
          </a:p>
        </p:txBody>
      </p:sp>
      <p:sp>
        <p:nvSpPr>
          <p:cNvPr id="114692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4693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4694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04813"/>
            <a:ext cx="8229600" cy="512762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静态链表的结构</a:t>
            </a:r>
          </a:p>
        </p:txBody>
      </p:sp>
      <p:sp>
        <p:nvSpPr>
          <p:cNvPr id="115715" name="Rectangle 159"/>
          <p:cNvSpPr>
            <a:spLocks noGrp="1" noChangeArrowheads="1"/>
          </p:cNvSpPr>
          <p:nvPr>
            <p:ph type="body" idx="1"/>
          </p:nvPr>
        </p:nvSpPr>
        <p:spPr>
          <a:xfrm>
            <a:off x="673100" y="4035425"/>
            <a:ext cx="8229600" cy="23399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smtClean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号是表头结点，</a:t>
            </a:r>
            <a:r>
              <a:rPr lang="en-US" altLang="zh-CN" sz="3000" smtClean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给出首元结点地址。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循环链表收尾时</a:t>
            </a:r>
            <a:r>
              <a:rPr lang="en-US" altLang="zh-CN" sz="3000" smtClean="0">
                <a:latin typeface="Times New Roman" panose="02020603050405020304" pitchFamily="18" charset="0"/>
                <a:ea typeface="仿宋_GB2312" pitchFamily="49" charset="-122"/>
              </a:rPr>
              <a:t>link = 0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，回到表头结点。如果不是循环链表，收尾结点指针</a:t>
            </a:r>
            <a:r>
              <a:rPr lang="en-US" altLang="zh-CN" sz="3000" smtClean="0">
                <a:latin typeface="Times New Roman" panose="02020603050405020304" pitchFamily="18" charset="0"/>
                <a:ea typeface="仿宋_GB2312" pitchFamily="49" charset="-122"/>
              </a:rPr>
              <a:t>link = </a:t>
            </a:r>
            <a:r>
              <a:rPr lang="en-US" altLang="zh-CN" sz="3000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smtClean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指针是数组下标，因此是整数。</a:t>
            </a: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1074738" y="1519238"/>
            <a:ext cx="6832600" cy="655637"/>
            <a:chOff x="829" y="2403"/>
            <a:chExt cx="4304" cy="413"/>
          </a:xfrm>
        </p:grpSpPr>
        <p:sp>
          <p:nvSpPr>
            <p:cNvPr id="115754" name="Rectangle 5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55" name="Line 6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6" name="Line 7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7" name="Rectangle 8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58" name="Line 9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9" name="Line 10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0" name="Rectangle 11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61" name="Line 12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2" name="Line 13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3" name="Rectangle 14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64" name="Line 15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5" name="Line 16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6" name="Rectangle 17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67" name="Line 18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8" name="Line 19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9" name="Text Box 20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0" name="Text Box 21"/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1" name="Text Box 22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2" name="Text Box 23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3" name="Text Box 24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4" name="Text Box 25"/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75" name="Text Box 26"/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425127" name="Group 167"/>
          <p:cNvGraphicFramePr>
            <a:graphicFrameLocks noGrp="1"/>
          </p:cNvGraphicFramePr>
          <p:nvPr>
            <p:ph idx="4294967295"/>
          </p:nvPr>
        </p:nvGraphicFramePr>
        <p:xfrm>
          <a:off x="974725" y="2317750"/>
          <a:ext cx="6965950" cy="1463676"/>
        </p:xfrm>
        <a:graphic>
          <a:graphicData uri="http://schemas.openxmlformats.org/drawingml/2006/table">
            <a:tbl>
              <a:tblPr/>
              <a:tblGrid>
                <a:gridCol w="995363"/>
                <a:gridCol w="968375"/>
                <a:gridCol w="1022350"/>
                <a:gridCol w="993775"/>
                <a:gridCol w="995362"/>
                <a:gridCol w="995363"/>
                <a:gridCol w="995362"/>
              </a:tblGrid>
              <a:tr h="4878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78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1(0)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5749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5750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5751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5752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5753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827088" y="1481138"/>
          <a:ext cx="63754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公式" r:id="rId3" imgW="2184400" imgH="685800" progId="Equation.3">
                  <p:embed/>
                </p:oleObj>
              </mc:Choice>
              <mc:Fallback>
                <p:oleObj name="公式" r:id="rId3" imgW="21844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1138"/>
                        <a:ext cx="63754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90488" y="332656"/>
            <a:ext cx="5791200" cy="6858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2.5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线性表的应用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多项式的表示及运算</a:t>
            </a:r>
            <a:endParaRPr lang="en-US" altLang="zh-CN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3644900"/>
            <a:ext cx="7391400" cy="2590800"/>
          </a:xfrm>
        </p:spPr>
        <p:txBody>
          <a:bodyPr/>
          <a:lstStyle/>
          <a:p>
            <a:pPr>
              <a:buClr>
                <a:srgbClr val="CC0000"/>
              </a:buClr>
              <a:buSzPct val="55000"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阶多项式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系数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指数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0, 1, 2, …,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升幂排列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-138113" y="4403725"/>
            <a:ext cx="2476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title"/>
          </p:nvPr>
        </p:nvSpPr>
        <p:spPr>
          <a:xfrm>
            <a:off x="-14288" y="246063"/>
            <a:ext cx="5943601" cy="6858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多项式的顺序存储表示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536700"/>
            <a:ext cx="7772400" cy="3581400"/>
          </a:xfrm>
        </p:spPr>
        <p:txBody>
          <a:bodyPr/>
          <a:lstStyle/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第一种：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private: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静态数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degree;		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组表示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float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coef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[maxDegree+1];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</a:t>
            </a:r>
            <a:r>
              <a:rPr lang="en-US" altLang="zh-CN" sz="28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P</a:t>
            </a:r>
            <a:r>
              <a:rPr lang="en-US" altLang="zh-CN" sz="2800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(x)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可以表示为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：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		           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pl.degree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= n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		           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pl.coef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 = 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  0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n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grpSp>
        <p:nvGrpSpPr>
          <p:cNvPr id="117765" name="Group 17"/>
          <p:cNvGrpSpPr>
            <a:grpSpLocks/>
          </p:cNvGrpSpPr>
          <p:nvPr/>
        </p:nvGrpSpPr>
        <p:grpSpPr bwMode="auto">
          <a:xfrm>
            <a:off x="492125" y="4530725"/>
            <a:ext cx="8066088" cy="1795463"/>
            <a:chOff x="310" y="2854"/>
            <a:chExt cx="5081" cy="1131"/>
          </a:xfrm>
        </p:grpSpPr>
        <p:sp>
          <p:nvSpPr>
            <p:cNvPr id="117771" name="Rectangle 5"/>
            <p:cNvSpPr>
              <a:spLocks noChangeArrowheads="1"/>
            </p:cNvSpPr>
            <p:nvPr/>
          </p:nvSpPr>
          <p:spPr bwMode="auto">
            <a:xfrm>
              <a:off x="888" y="3208"/>
              <a:ext cx="3840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7772" name="Text Box 6"/>
            <p:cNvSpPr txBox="1">
              <a:spLocks noChangeArrowheads="1"/>
            </p:cNvSpPr>
            <p:nvPr/>
          </p:nvSpPr>
          <p:spPr bwMode="auto">
            <a:xfrm>
              <a:off x="984" y="3179"/>
              <a:ext cx="3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lang="en-US" altLang="zh-CN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    </a:t>
              </a:r>
              <a:r>
                <a:rPr lang="en-US" altLang="zh-CN" i="1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i="1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………</a:t>
              </a:r>
              <a:endParaRPr lang="en-US" altLang="zh-CN" sz="2400" b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7773" name="Line 7"/>
            <p:cNvSpPr>
              <a:spLocks noChangeShapeType="1"/>
            </p:cNvSpPr>
            <p:nvPr/>
          </p:nvSpPr>
          <p:spPr bwMode="auto">
            <a:xfrm>
              <a:off x="136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4" name="Line 8"/>
            <p:cNvSpPr>
              <a:spLocks noChangeShapeType="1"/>
            </p:cNvSpPr>
            <p:nvPr/>
          </p:nvSpPr>
          <p:spPr bwMode="auto">
            <a:xfrm>
              <a:off x="184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5" name="Line 9"/>
            <p:cNvSpPr>
              <a:spLocks noChangeShapeType="1"/>
            </p:cNvSpPr>
            <p:nvPr/>
          </p:nvSpPr>
          <p:spPr bwMode="auto">
            <a:xfrm>
              <a:off x="232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6" name="Line 10"/>
            <p:cNvSpPr>
              <a:spLocks noChangeShapeType="1"/>
            </p:cNvSpPr>
            <p:nvPr/>
          </p:nvSpPr>
          <p:spPr bwMode="auto">
            <a:xfrm flipH="1">
              <a:off x="362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7" name="Line 11"/>
            <p:cNvSpPr>
              <a:spLocks noChangeShapeType="1"/>
            </p:cNvSpPr>
            <p:nvPr/>
          </p:nvSpPr>
          <p:spPr bwMode="auto">
            <a:xfrm>
              <a:off x="314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8" name="Text Box 12"/>
            <p:cNvSpPr txBox="1">
              <a:spLocks noChangeArrowheads="1"/>
            </p:cNvSpPr>
            <p:nvPr/>
          </p:nvSpPr>
          <p:spPr bwMode="auto">
            <a:xfrm>
              <a:off x="984" y="2854"/>
              <a:ext cx="4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   1       2                degree      maxDegree</a:t>
              </a:r>
              <a:r>
                <a:rPr lang="en-US" altLang="zh-CN" sz="2800">
                  <a:solidFill>
                    <a:srgbClr val="009900"/>
                  </a:solidFill>
                  <a:latin typeface="楷体_GB2312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7779" name="Text Box 13"/>
            <p:cNvSpPr txBox="1">
              <a:spLocks noChangeArrowheads="1"/>
            </p:cNvSpPr>
            <p:nvPr/>
          </p:nvSpPr>
          <p:spPr bwMode="auto">
            <a:xfrm>
              <a:off x="310" y="3219"/>
              <a:ext cx="5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coef</a:t>
              </a:r>
            </a:p>
          </p:txBody>
        </p:sp>
        <p:sp>
          <p:nvSpPr>
            <p:cNvPr id="117780" name="Line 14"/>
            <p:cNvSpPr>
              <a:spLocks noChangeShapeType="1"/>
            </p:cNvSpPr>
            <p:nvPr/>
          </p:nvSpPr>
          <p:spPr bwMode="auto">
            <a:xfrm flipV="1">
              <a:off x="3384" y="364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1" name="Text Box 15"/>
            <p:cNvSpPr txBox="1">
              <a:spLocks noChangeArrowheads="1"/>
            </p:cNvSpPr>
            <p:nvPr/>
          </p:nvSpPr>
          <p:spPr bwMode="auto">
            <a:xfrm>
              <a:off x="3424" y="3639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endParaRPr lang="en-US" altLang="zh-CN" sz="3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7766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7767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7768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7769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7770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684213" y="1052513"/>
            <a:ext cx="8459787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第二种：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private: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	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2800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动态数</a:t>
            </a:r>
            <a:r>
              <a:rPr lang="zh-CN" altLang="en-US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   </a:t>
            </a:r>
            <a:r>
              <a:rPr lang="zh-CN" altLang="en-US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degree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lang="en-US" altLang="zh-CN" sz="2800" b="0" dirty="0" smtClean="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组表示</a:t>
            </a:r>
            <a:r>
              <a:rPr lang="en-US" altLang="zh-CN" sz="2800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float * </a:t>
            </a:r>
            <a:r>
              <a:rPr lang="en-US" altLang="zh-CN" sz="2800" b="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coef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0" dirty="0" smtClean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	         Polynomial 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:: 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Polynomial (</a:t>
            </a:r>
            <a:r>
              <a:rPr lang="en-US" altLang="zh-CN" sz="280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sz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endParaRPr lang="en-US" altLang="zh-CN" sz="2800" b="0" dirty="0" smtClean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	        degree = </a:t>
            </a:r>
            <a:r>
              <a:rPr lang="en-US" altLang="zh-CN" sz="2800" b="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sz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0" dirty="0" smtClean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	        </a:t>
            </a:r>
            <a:r>
              <a:rPr lang="en-US" altLang="zh-CN" sz="2800" b="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coef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new float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[degree + 1]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    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>
              <a:defRPr/>
            </a:pPr>
            <a:endParaRPr lang="en-US" altLang="zh-CN" sz="2800" dirty="0" smtClean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以上两种存储表示适用于指数连续排列的多项式。但对于绝大多数项的系数为零的多项式，如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800" baseline="-25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101</a:t>
            </a:r>
            <a:r>
              <a:rPr lang="en-US" altLang="zh-CN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 = 3+5</a:t>
            </a:r>
            <a:r>
              <a:rPr lang="en-US" altLang="zh-CN" sz="2800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800" baseline="30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50</a:t>
            </a:r>
            <a:r>
              <a:rPr lang="en-US" altLang="zh-CN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en-US" altLang="zh-CN" sz="2800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800" baseline="30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101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不经济。</a:t>
            </a:r>
            <a:endParaRPr lang="zh-CN" altLang="en-US" sz="2800" dirty="0" smtClean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18787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878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8789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8790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446088" y="908050"/>
            <a:ext cx="7974012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第三种</a:t>
            </a:r>
            <a:r>
              <a:rPr lang="zh-CN" altLang="en-US" sz="3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</a:p>
          <a:p>
            <a:pPr>
              <a:defRPr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defRPr/>
            </a:pP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多项式的项定义</a:t>
            </a:r>
          </a:p>
          <a:p>
            <a:pPr>
              <a:defRPr/>
            </a:pP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coef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系数</a:t>
            </a:r>
          </a:p>
          <a:p>
            <a:pPr>
              <a:defRPr/>
            </a:pP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	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指数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en-US" sz="2800" b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>
              <a:defRPr/>
            </a:pPr>
            <a:endParaRPr lang="en-US" altLang="zh-CN" sz="1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termArray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maxTerms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项数组</a:t>
            </a: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free, 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maxTerms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当前空闲位置指针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grpSp>
        <p:nvGrpSpPr>
          <p:cNvPr id="119811" name="Group 15"/>
          <p:cNvGrpSpPr>
            <a:grpSpLocks/>
          </p:cNvGrpSpPr>
          <p:nvPr/>
        </p:nvGrpSpPr>
        <p:grpSpPr bwMode="auto">
          <a:xfrm>
            <a:off x="830263" y="1246188"/>
            <a:ext cx="7589837" cy="1598612"/>
            <a:chOff x="643" y="2929"/>
            <a:chExt cx="4781" cy="1007"/>
          </a:xfrm>
        </p:grpSpPr>
        <p:sp>
          <p:nvSpPr>
            <p:cNvPr id="119817" name="Rectangle 3"/>
            <p:cNvSpPr>
              <a:spLocks noChangeArrowheads="1"/>
            </p:cNvSpPr>
            <p:nvPr/>
          </p:nvSpPr>
          <p:spPr bwMode="auto">
            <a:xfrm>
              <a:off x="1296" y="3264"/>
              <a:ext cx="412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9818" name="Text Box 4"/>
            <p:cNvSpPr txBox="1">
              <a:spLocks noChangeArrowheads="1"/>
            </p:cNvSpPr>
            <p:nvPr/>
          </p:nvSpPr>
          <p:spPr bwMode="auto">
            <a:xfrm>
              <a:off x="1400" y="3216"/>
              <a:ext cx="39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…… 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 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endParaRPr lang="en-US" altLang="zh-CN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 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…… 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9819" name="Line 5"/>
            <p:cNvSpPr>
              <a:spLocks noChangeShapeType="1"/>
            </p:cNvSpPr>
            <p:nvPr/>
          </p:nvSpPr>
          <p:spPr bwMode="auto">
            <a:xfrm>
              <a:off x="177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0" name="Line 6"/>
            <p:cNvSpPr>
              <a:spLocks noChangeShapeType="1"/>
            </p:cNvSpPr>
            <p:nvPr/>
          </p:nvSpPr>
          <p:spPr bwMode="auto">
            <a:xfrm>
              <a:off x="3552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1" name="Line 7"/>
            <p:cNvSpPr>
              <a:spLocks noChangeShapeType="1"/>
            </p:cNvSpPr>
            <p:nvPr/>
          </p:nvSpPr>
          <p:spPr bwMode="auto">
            <a:xfrm>
              <a:off x="273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2" name="Line 8"/>
            <p:cNvSpPr>
              <a:spLocks noChangeShapeType="1"/>
            </p:cNvSpPr>
            <p:nvPr/>
          </p:nvSpPr>
          <p:spPr bwMode="auto">
            <a:xfrm>
              <a:off x="225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3" name="Line 9"/>
            <p:cNvSpPr>
              <a:spLocks noChangeShapeType="1"/>
            </p:cNvSpPr>
            <p:nvPr/>
          </p:nvSpPr>
          <p:spPr bwMode="auto">
            <a:xfrm>
              <a:off x="489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4" name="Line 10"/>
            <p:cNvSpPr>
              <a:spLocks noChangeShapeType="1"/>
            </p:cNvSpPr>
            <p:nvPr/>
          </p:nvSpPr>
          <p:spPr bwMode="auto">
            <a:xfrm>
              <a:off x="3984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Line 11"/>
            <p:cNvSpPr>
              <a:spLocks noChangeShapeType="1"/>
            </p:cNvSpPr>
            <p:nvPr/>
          </p:nvSpPr>
          <p:spPr bwMode="auto">
            <a:xfrm>
              <a:off x="1296" y="3600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6" name="Text Box 12"/>
            <p:cNvSpPr txBox="1">
              <a:spLocks noChangeArrowheads="1"/>
            </p:cNvSpPr>
            <p:nvPr/>
          </p:nvSpPr>
          <p:spPr bwMode="auto">
            <a:xfrm>
              <a:off x="643" y="3264"/>
              <a:ext cx="55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coef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exp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9827" name="Text Box 13"/>
            <p:cNvSpPr txBox="1">
              <a:spLocks noChangeArrowheads="1"/>
            </p:cNvSpPr>
            <p:nvPr/>
          </p:nvSpPr>
          <p:spPr bwMode="auto">
            <a:xfrm>
              <a:off x="1440" y="2929"/>
              <a:ext cx="3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rPr>
                <a:t>0      1       2                     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 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9813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9814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9815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9816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611188" y="1125538"/>
            <a:ext cx="775970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term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Polynomial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termArray[MaxTerms]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int 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Polynomial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 = 0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800" b="0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Polynomial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 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多项式定义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800" b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……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</a:t>
            </a:r>
            <a:r>
              <a:rPr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start, finish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多项式始末位置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35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0836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0837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083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0839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781050" y="1125538"/>
            <a:ext cx="62484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两个多项式存储的例子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A(</a:t>
            </a: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= 2.0</a:t>
            </a: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aseline="30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+1.8</a:t>
            </a:r>
            <a:endParaRPr lang="en-US" altLang="zh-CN" sz="2800" i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B(</a:t>
            </a: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= 1.2 + 51.3</a:t>
            </a: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aseline="30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+ 3.7</a:t>
            </a: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aseline="30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21859" name="Group 21"/>
          <p:cNvGrpSpPr>
            <a:grpSpLocks/>
          </p:cNvGrpSpPr>
          <p:nvPr/>
        </p:nvGrpSpPr>
        <p:grpSpPr bwMode="auto">
          <a:xfrm>
            <a:off x="395288" y="3141663"/>
            <a:ext cx="8226425" cy="3005137"/>
            <a:chOff x="259" y="1769"/>
            <a:chExt cx="5182" cy="1893"/>
          </a:xfrm>
        </p:grpSpPr>
        <p:sp>
          <p:nvSpPr>
            <p:cNvPr id="121865" name="Text Box 3"/>
            <p:cNvSpPr txBox="1">
              <a:spLocks noChangeArrowheads="1"/>
            </p:cNvSpPr>
            <p:nvPr/>
          </p:nvSpPr>
          <p:spPr bwMode="auto">
            <a:xfrm>
              <a:off x="973" y="3332"/>
              <a:ext cx="32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两个多项式存放在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termArray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中</a:t>
              </a:r>
              <a:endParaRPr lang="zh-CN" altLang="en-US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1866" name="Text Box 4"/>
            <p:cNvSpPr txBox="1">
              <a:spLocks noChangeArrowheads="1"/>
            </p:cNvSpPr>
            <p:nvPr/>
          </p:nvSpPr>
          <p:spPr bwMode="auto">
            <a:xfrm>
              <a:off x="672" y="1769"/>
              <a:ext cx="3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rPr>
                <a:t>A.start  A.finish  B.start        B.finish   free</a:t>
              </a:r>
            </a:p>
          </p:txBody>
        </p:sp>
        <p:sp>
          <p:nvSpPr>
            <p:cNvPr id="121867" name="Rectangle 5"/>
            <p:cNvSpPr>
              <a:spLocks noChangeArrowheads="1"/>
            </p:cNvSpPr>
            <p:nvPr/>
          </p:nvSpPr>
          <p:spPr bwMode="auto">
            <a:xfrm>
              <a:off x="864" y="2432"/>
              <a:ext cx="412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21868" name="Text Box 6"/>
            <p:cNvSpPr txBox="1">
              <a:spLocks noChangeArrowheads="1"/>
            </p:cNvSpPr>
            <p:nvPr/>
          </p:nvSpPr>
          <p:spPr bwMode="auto">
            <a:xfrm>
              <a:off x="259" y="2432"/>
              <a:ext cx="505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coef</a:t>
              </a:r>
            </a:p>
            <a:p>
              <a:pPr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exp</a:t>
              </a:r>
              <a:endParaRPr lang="en-US" altLang="zh-CN" sz="2800" b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1869" name="Text Box 7"/>
            <p:cNvSpPr txBox="1">
              <a:spLocks noChangeArrowheads="1"/>
            </p:cNvSpPr>
            <p:nvPr/>
          </p:nvSpPr>
          <p:spPr bwMode="auto">
            <a:xfrm>
              <a:off x="960" y="2432"/>
              <a:ext cx="3792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1.8      2.0       1.2       51.3    3.7      ……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 0      1000      0            50     101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</a:t>
              </a:r>
            </a:p>
          </p:txBody>
        </p:sp>
        <p:sp>
          <p:nvSpPr>
            <p:cNvPr id="121870" name="Line 8"/>
            <p:cNvSpPr>
              <a:spLocks noChangeShapeType="1"/>
            </p:cNvSpPr>
            <p:nvPr/>
          </p:nvSpPr>
          <p:spPr bwMode="auto">
            <a:xfrm>
              <a:off x="864" y="2816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1" name="Line 9"/>
            <p:cNvSpPr>
              <a:spLocks noChangeShapeType="1"/>
            </p:cNvSpPr>
            <p:nvPr/>
          </p:nvSpPr>
          <p:spPr bwMode="auto">
            <a:xfrm>
              <a:off x="148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2" name="Line 10"/>
            <p:cNvSpPr>
              <a:spLocks noChangeShapeType="1"/>
            </p:cNvSpPr>
            <p:nvPr/>
          </p:nvSpPr>
          <p:spPr bwMode="auto">
            <a:xfrm>
              <a:off x="220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3" name="Line 11"/>
            <p:cNvSpPr>
              <a:spLocks noChangeShapeType="1"/>
            </p:cNvSpPr>
            <p:nvPr/>
          </p:nvSpPr>
          <p:spPr bwMode="auto">
            <a:xfrm>
              <a:off x="2832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4" name="Line 12"/>
            <p:cNvSpPr>
              <a:spLocks noChangeShapeType="1"/>
            </p:cNvSpPr>
            <p:nvPr/>
          </p:nvSpPr>
          <p:spPr bwMode="auto">
            <a:xfrm>
              <a:off x="3504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5" name="Line 13"/>
            <p:cNvSpPr>
              <a:spLocks noChangeShapeType="1"/>
            </p:cNvSpPr>
            <p:nvPr/>
          </p:nvSpPr>
          <p:spPr bwMode="auto">
            <a:xfrm>
              <a:off x="412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6" name="Line 14"/>
            <p:cNvSpPr>
              <a:spLocks noChangeShapeType="1"/>
            </p:cNvSpPr>
            <p:nvPr/>
          </p:nvSpPr>
          <p:spPr bwMode="auto">
            <a:xfrm>
              <a:off x="115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7" name="Line 15"/>
            <p:cNvSpPr>
              <a:spLocks noChangeShapeType="1"/>
            </p:cNvSpPr>
            <p:nvPr/>
          </p:nvSpPr>
          <p:spPr bwMode="auto">
            <a:xfrm>
              <a:off x="1824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8" name="Line 16"/>
            <p:cNvSpPr>
              <a:spLocks noChangeShapeType="1"/>
            </p:cNvSpPr>
            <p:nvPr/>
          </p:nvSpPr>
          <p:spPr bwMode="auto">
            <a:xfrm>
              <a:off x="2496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9" name="Line 17"/>
            <p:cNvSpPr>
              <a:spLocks noChangeShapeType="1"/>
            </p:cNvSpPr>
            <p:nvPr/>
          </p:nvSpPr>
          <p:spPr bwMode="auto">
            <a:xfrm>
              <a:off x="379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Line 18"/>
            <p:cNvSpPr>
              <a:spLocks noChangeShapeType="1"/>
            </p:cNvSpPr>
            <p:nvPr/>
          </p:nvSpPr>
          <p:spPr bwMode="auto">
            <a:xfrm>
              <a:off x="4368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1" name="Text Box 19"/>
            <p:cNvSpPr txBox="1">
              <a:spLocks noChangeArrowheads="1"/>
            </p:cNvSpPr>
            <p:nvPr/>
          </p:nvSpPr>
          <p:spPr bwMode="auto">
            <a:xfrm>
              <a:off x="4368" y="2009"/>
              <a:ext cx="10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maxTerms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1860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1861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1862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1863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1864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609600" y="1068388"/>
            <a:ext cx="7772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80008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3000" u="sng" dirty="0">
                <a:solidFill>
                  <a:srgbClr val="000099"/>
                </a:solidFill>
                <a:latin typeface="+mn-lt"/>
                <a:ea typeface="仿宋_GB2312" pitchFamily="49" charset="-122"/>
              </a:rPr>
              <a:t>线性表的特点</a:t>
            </a: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 smtClean="0">
                <a:ea typeface="仿宋_GB2312" pitchFamily="49" charset="-122"/>
              </a:rPr>
              <a:t>除第一个元素外，其他每一个元素有一个且仅有一个</a:t>
            </a:r>
            <a:r>
              <a:rPr lang="zh-CN" altLang="en-US" sz="3000" dirty="0" smtClean="0">
                <a:solidFill>
                  <a:srgbClr val="CC0000"/>
                </a:solidFill>
                <a:ea typeface="仿宋_GB2312" pitchFamily="49" charset="-122"/>
              </a:rPr>
              <a:t>直接前驱</a:t>
            </a:r>
            <a:r>
              <a:rPr lang="zh-CN" altLang="en-US" sz="3000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 smtClean="0">
                <a:ea typeface="仿宋_GB2312" pitchFamily="49" charset="-122"/>
              </a:rPr>
              <a:t>除最后一个元素外，其他每一个元素有一个且仅有一个</a:t>
            </a:r>
            <a:r>
              <a:rPr lang="zh-CN" altLang="en-US" sz="3000" dirty="0" smtClean="0">
                <a:solidFill>
                  <a:srgbClr val="CC0000"/>
                </a:solidFill>
                <a:ea typeface="仿宋_GB2312" pitchFamily="49" charset="-122"/>
              </a:rPr>
              <a:t>直接后继</a:t>
            </a:r>
            <a:r>
              <a:rPr lang="zh-CN" altLang="en-US" sz="3000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endParaRPr lang="zh-CN" altLang="en-US" sz="30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endParaRPr lang="zh-CN" altLang="en-US" sz="30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1">
              <a:lnSpc>
                <a:spcPct val="105000"/>
              </a:lnSpc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 smtClean="0">
                <a:latin typeface="仿宋_GB2312" pitchFamily="49" charset="-122"/>
                <a:ea typeface="仿宋_GB2312" pitchFamily="49" charset="-122"/>
              </a:rPr>
              <a:t>直接前驱和直接后继描述了结点之间的</a:t>
            </a:r>
            <a:r>
              <a:rPr lang="zh-CN" altLang="en-US" sz="30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逻辑关系（即邻接关系）</a:t>
            </a:r>
            <a:r>
              <a:rPr lang="zh-CN" altLang="en-US" sz="3000" dirty="0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3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zh-CN" altLang="en-US" sz="3000" b="0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defRPr/>
            </a:pPr>
            <a:endParaRPr lang="en-US" altLang="zh-CN" b="0" dirty="0" smtClean="0"/>
          </a:p>
        </p:txBody>
      </p:sp>
      <p:grpSp>
        <p:nvGrpSpPr>
          <p:cNvPr id="20483" name="Group 22"/>
          <p:cNvGrpSpPr>
            <a:grpSpLocks/>
          </p:cNvGrpSpPr>
          <p:nvPr/>
        </p:nvGrpSpPr>
        <p:grpSpPr bwMode="auto">
          <a:xfrm>
            <a:off x="1409700" y="3727450"/>
            <a:ext cx="6705600" cy="717550"/>
            <a:chOff x="720" y="2812"/>
            <a:chExt cx="4224" cy="452"/>
          </a:xfrm>
        </p:grpSpPr>
        <p:sp>
          <p:nvSpPr>
            <p:cNvPr id="20489" name="Oval 4"/>
            <p:cNvSpPr>
              <a:spLocks noChangeArrowheads="1"/>
            </p:cNvSpPr>
            <p:nvPr/>
          </p:nvSpPr>
          <p:spPr bwMode="auto">
            <a:xfrm>
              <a:off x="72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0" name="AutoShape 5"/>
            <p:cNvSpPr>
              <a:spLocks noChangeArrowheads="1"/>
            </p:cNvSpPr>
            <p:nvPr/>
          </p:nvSpPr>
          <p:spPr bwMode="auto">
            <a:xfrm>
              <a:off x="1104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1" name="Oval 6"/>
            <p:cNvSpPr>
              <a:spLocks noChangeArrowheads="1"/>
            </p:cNvSpPr>
            <p:nvPr/>
          </p:nvSpPr>
          <p:spPr bwMode="auto">
            <a:xfrm>
              <a:off x="1488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2" name="AutoShape 7"/>
            <p:cNvSpPr>
              <a:spLocks noChangeArrowheads="1"/>
            </p:cNvSpPr>
            <p:nvPr/>
          </p:nvSpPr>
          <p:spPr bwMode="auto">
            <a:xfrm>
              <a:off x="1872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3" name="Oval 8"/>
            <p:cNvSpPr>
              <a:spLocks noChangeArrowheads="1"/>
            </p:cNvSpPr>
            <p:nvPr/>
          </p:nvSpPr>
          <p:spPr bwMode="auto">
            <a:xfrm>
              <a:off x="2256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2640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5" name="Oval 10"/>
            <p:cNvSpPr>
              <a:spLocks noChangeArrowheads="1"/>
            </p:cNvSpPr>
            <p:nvPr/>
          </p:nvSpPr>
          <p:spPr bwMode="auto">
            <a:xfrm>
              <a:off x="3024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6" name="AutoShape 11"/>
            <p:cNvSpPr>
              <a:spLocks noChangeArrowheads="1"/>
            </p:cNvSpPr>
            <p:nvPr/>
          </p:nvSpPr>
          <p:spPr bwMode="auto">
            <a:xfrm>
              <a:off x="3408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7" name="Oval 12"/>
            <p:cNvSpPr>
              <a:spLocks noChangeArrowheads="1"/>
            </p:cNvSpPr>
            <p:nvPr/>
          </p:nvSpPr>
          <p:spPr bwMode="auto">
            <a:xfrm>
              <a:off x="3792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8" name="AutoShape 13"/>
            <p:cNvSpPr>
              <a:spLocks noChangeArrowheads="1"/>
            </p:cNvSpPr>
            <p:nvPr/>
          </p:nvSpPr>
          <p:spPr bwMode="auto">
            <a:xfrm>
              <a:off x="4176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9" name="Oval 14"/>
            <p:cNvSpPr>
              <a:spLocks noChangeArrowheads="1"/>
            </p:cNvSpPr>
            <p:nvPr/>
          </p:nvSpPr>
          <p:spPr bwMode="auto">
            <a:xfrm>
              <a:off x="456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500" name="Text Box 15"/>
            <p:cNvSpPr txBox="1">
              <a:spLocks noChangeArrowheads="1"/>
            </p:cNvSpPr>
            <p:nvPr/>
          </p:nvSpPr>
          <p:spPr bwMode="auto">
            <a:xfrm>
              <a:off x="74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1" name="Text Box 16"/>
            <p:cNvSpPr txBox="1">
              <a:spLocks noChangeArrowheads="1"/>
            </p:cNvSpPr>
            <p:nvPr/>
          </p:nvSpPr>
          <p:spPr bwMode="auto">
            <a:xfrm>
              <a:off x="148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2" name="Text Box 17"/>
            <p:cNvSpPr txBox="1">
              <a:spLocks noChangeArrowheads="1"/>
            </p:cNvSpPr>
            <p:nvPr/>
          </p:nvSpPr>
          <p:spPr bwMode="auto">
            <a:xfrm>
              <a:off x="228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3" name="Text Box 18"/>
            <p:cNvSpPr txBox="1">
              <a:spLocks noChangeArrowheads="1"/>
            </p:cNvSpPr>
            <p:nvPr/>
          </p:nvSpPr>
          <p:spPr bwMode="auto">
            <a:xfrm>
              <a:off x="302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4" name="Text Box 19"/>
            <p:cNvSpPr txBox="1">
              <a:spLocks noChangeArrowheads="1"/>
            </p:cNvSpPr>
            <p:nvPr/>
          </p:nvSpPr>
          <p:spPr bwMode="auto">
            <a:xfrm>
              <a:off x="3792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5" name="Text Box 20"/>
            <p:cNvSpPr txBox="1">
              <a:spLocks noChangeArrowheads="1"/>
            </p:cNvSpPr>
            <p:nvPr/>
          </p:nvSpPr>
          <p:spPr bwMode="auto">
            <a:xfrm>
              <a:off x="4560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6424613" y="477838"/>
            <a:ext cx="287337" cy="288925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0485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048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8500" y="1447800"/>
            <a:ext cx="7924800" cy="51054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solidFill>
                  <a:srgbClr val="000099"/>
                </a:solidFill>
                <a:ea typeface="仿宋_GB2312" pitchFamily="49" charset="-122"/>
              </a:rPr>
              <a:t>多项式顺序存储表示的缺点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000099"/>
                </a:solidFill>
                <a:ea typeface="仿宋_GB2312" pitchFamily="49" charset="-122"/>
              </a:rPr>
              <a:t>插入和删除时项数可能有较大变化，因此要移动大量数据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000099"/>
                </a:solidFill>
                <a:ea typeface="仿宋_GB2312" pitchFamily="49" charset="-122"/>
              </a:rPr>
              <a:t>不利于多个多项式的同时处理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solidFill>
                  <a:srgbClr val="000099"/>
                </a:solidFill>
                <a:ea typeface="仿宋_GB2312" pitchFamily="49" charset="-122"/>
              </a:rPr>
              <a:t>采用多项式的链表表示可以克服这类困难：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000099"/>
                </a:solidFill>
                <a:ea typeface="仿宋_GB2312" pitchFamily="49" charset="-122"/>
              </a:rPr>
              <a:t>多项式的项数可以动态地增长，不存在存储溢出问题。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000099"/>
                </a:solidFill>
                <a:ea typeface="仿宋_GB2312" pitchFamily="49" charset="-122"/>
              </a:rPr>
              <a:t>插入、删除方便，不移动元素。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260350"/>
            <a:ext cx="5943600" cy="6858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多项式的链表存储表示</a:t>
            </a:r>
          </a:p>
        </p:txBody>
      </p:sp>
      <p:sp>
        <p:nvSpPr>
          <p:cNvPr id="122884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2885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2886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2887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2888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4538" y="1403350"/>
            <a:ext cx="7789862" cy="51054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solidFill>
                  <a:srgbClr val="000099"/>
                </a:solidFill>
                <a:ea typeface="仿宋_GB2312" pitchFamily="49" charset="-122"/>
              </a:rPr>
              <a:t>在多项式的链表表示中，每个结点三个数据成员：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2800" smtClean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2800" smtClean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solidFill>
                  <a:srgbClr val="000099"/>
                </a:solidFill>
                <a:ea typeface="仿宋_GB2312" pitchFamily="49" charset="-122"/>
              </a:rPr>
              <a:t>通过链接指针，可以将多项式各项按指数递增的顺序链接成一个单链表。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solidFill>
                  <a:srgbClr val="000099"/>
                </a:solidFill>
                <a:ea typeface="仿宋_GB2312" pitchFamily="49" charset="-122"/>
              </a:rPr>
              <a:t>在此结构上，新项的加入和废项的删除执行简单的链表插入和删除操作即可解决。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2800" smtClean="0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>
          <a:xfrm>
            <a:off x="58738" y="195263"/>
            <a:ext cx="5943600" cy="6858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多项式的链表结构</a:t>
            </a: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1452563" y="2449513"/>
            <a:ext cx="6145212" cy="762000"/>
            <a:chOff x="641" y="1728"/>
            <a:chExt cx="3871" cy="480"/>
          </a:xfrm>
        </p:grpSpPr>
        <p:sp>
          <p:nvSpPr>
            <p:cNvPr id="123914" name="Rectangle 5" descr="羊皮纸"/>
            <p:cNvSpPr>
              <a:spLocks noChangeArrowheads="1"/>
            </p:cNvSpPr>
            <p:nvPr/>
          </p:nvSpPr>
          <p:spPr bwMode="auto">
            <a:xfrm>
              <a:off x="2256" y="1824"/>
              <a:ext cx="148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23915" name="Rectangle 6" descr="花束"/>
            <p:cNvSpPr>
              <a:spLocks noChangeArrowheads="1"/>
            </p:cNvSpPr>
            <p:nvPr/>
          </p:nvSpPr>
          <p:spPr bwMode="auto">
            <a:xfrm>
              <a:off x="3744" y="1824"/>
              <a:ext cx="768" cy="3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23916" name="Line 7"/>
            <p:cNvSpPr>
              <a:spLocks noChangeShapeType="1"/>
            </p:cNvSpPr>
            <p:nvPr/>
          </p:nvSpPr>
          <p:spPr bwMode="auto">
            <a:xfrm>
              <a:off x="302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" name="Line 8"/>
            <p:cNvSpPr>
              <a:spLocks noChangeShapeType="1"/>
            </p:cNvSpPr>
            <p:nvPr/>
          </p:nvSpPr>
          <p:spPr bwMode="auto">
            <a:xfrm flipV="1">
              <a:off x="302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8" name="Line 9"/>
            <p:cNvSpPr>
              <a:spLocks noChangeShapeType="1"/>
            </p:cNvSpPr>
            <p:nvPr/>
          </p:nvSpPr>
          <p:spPr bwMode="auto">
            <a:xfrm>
              <a:off x="374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9" name="Line 10"/>
            <p:cNvSpPr>
              <a:spLocks noChangeShapeType="1"/>
            </p:cNvSpPr>
            <p:nvPr/>
          </p:nvSpPr>
          <p:spPr bwMode="auto">
            <a:xfrm flipV="1">
              <a:off x="374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0" name="Text Box 11"/>
            <p:cNvSpPr txBox="1">
              <a:spLocks noChangeArrowheads="1"/>
            </p:cNvSpPr>
            <p:nvPr/>
          </p:nvSpPr>
          <p:spPr bwMode="auto">
            <a:xfrm>
              <a:off x="2400" y="1795"/>
              <a:ext cx="19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coef     exp      link</a:t>
              </a: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23921" name="Text Box 12"/>
            <p:cNvSpPr txBox="1">
              <a:spLocks noChangeArrowheads="1"/>
            </p:cNvSpPr>
            <p:nvPr/>
          </p:nvSpPr>
          <p:spPr bwMode="auto">
            <a:xfrm>
              <a:off x="641" y="1795"/>
              <a:ext cx="13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 </a:t>
              </a: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</a:t>
              </a: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Term</a:t>
              </a:r>
              <a:endParaRPr lang="en-US" altLang="zh-CN" sz="2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3909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3910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3912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3913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-107950" y="188913"/>
            <a:ext cx="8229600" cy="673100"/>
          </a:xfrm>
        </p:spPr>
        <p:txBody>
          <a:bodyPr/>
          <a:lstStyle/>
          <a:p>
            <a:pPr>
              <a:defRPr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多项式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(polynomial)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类的链表定义</a:t>
            </a:r>
          </a:p>
        </p:txBody>
      </p:sp>
      <p:sp>
        <p:nvSpPr>
          <p:cNvPr id="1249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8025" y="1395413"/>
            <a:ext cx="8229600" cy="498951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 Term {	            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多项式结点定义</a:t>
            </a:r>
            <a:r>
              <a:rPr kumimoji="1"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coef;	            </a:t>
            </a:r>
            <a:r>
              <a:rPr kumimoji="1"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系数</a:t>
            </a:r>
            <a:r>
              <a:rPr kumimoji="1"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exp;		            </a:t>
            </a:r>
            <a:r>
              <a:rPr kumimoji="1"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*link;		</a:t>
            </a:r>
            <a:r>
              <a:rPr kumimoji="1"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kumimoji="1"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链接指针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erm (float c, int e, Term *next = NULL)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{ coef = c;  exp = e;  link = next;}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Term *InsertAfter ( float c, int e);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friend ostream&amp; operator &lt;&lt; (ostream&amp;,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const Term&amp; 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 </a:t>
            </a: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4933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4934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4935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4936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4006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Polynomial {		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多项式类的定义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Polynomal() { first = new Term(0, -1); }	</a:t>
            </a:r>
            <a:r>
              <a:rPr kumimoji="1"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Polynomal ( Polynomal&amp; R);          </a:t>
            </a:r>
            <a:r>
              <a:rPr kumimoji="1"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复制构造函数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maxOrder();	  		 </a:t>
            </a:r>
            <a:r>
              <a:rPr kumimoji="1"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计算最大阶数</a:t>
            </a:r>
            <a:endParaRPr kumimoji="1" lang="en-US" altLang="zh-CN" sz="280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Term * getHead() const {return first;}</a:t>
            </a:r>
            <a:endParaRPr kumimoji="1" lang="zh-CN" altLang="en-US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Term *first;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friend ostream&amp; operator &lt;&lt; (ostream&amp;,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const Polynomal&amp; 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friend istream&amp; operator &gt;&gt; ( istream&amp;,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Polynomal&amp; );</a:t>
            </a:r>
          </a:p>
        </p:txBody>
      </p:sp>
      <p:sp>
        <p:nvSpPr>
          <p:cNvPr id="125955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5956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5957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595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29600" cy="51689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friend void Add ( Polynomial&amp; A, Polynomial&amp; B,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Polynomial&amp; C 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friend void Mul ( Polynomial&amp; A, Polynomial&amp; B,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Polynomial&amp; C 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6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*</a:t>
            </a:r>
            <a:r>
              <a:rPr lang="en-US" altLang="zh-CN" sz="260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</a:t>
            </a: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::InsertAfter ( float c, int e 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在调用此函数的对象后插入一个新项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 = new Term (c, e, link);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	       </a:t>
            </a:r>
            <a:r>
              <a:rPr lang="en-US" altLang="zh-CN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创建一个新结点，自动链接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link;		</a:t>
            </a:r>
            <a:r>
              <a:rPr lang="en-US" altLang="zh-CN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插入到</a:t>
            </a:r>
            <a:r>
              <a:rPr lang="en-US" altLang="zh-CN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结点后面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6979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6980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6981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6982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396288" cy="511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operator &lt;&lt; 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out,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Term&amp;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//Term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的友元函数：输出一个项</a:t>
            </a: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的内容到输出流对象</a:t>
            </a: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中去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x.coef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== 0.0) return out;  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零系数项不输出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out &lt;&lt;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x.coef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			   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输出系数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switch 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x.exp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 {			   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输出指数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case 0: break;		   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指数为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不出现‘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X’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case 1: out &lt;&lt; “X”;  break; 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在系数后输出‘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X’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default: out &lt;&lt; “X^” &lt;&lt;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x.exp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 break</a:t>
            </a: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//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return out;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128003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8004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8005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800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84208" cy="5976937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operator &gt;&gt;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in,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x)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Polynomal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类的友元函数：从输入流 </a:t>
            </a: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输入各项，用尾插法建立一个多项式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Term *rear =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x.getHead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();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c, e;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//rear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是尾指针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while (1)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&lt;&lt; “Input a term(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coef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):” &lt;&lt;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	in &gt;&gt; c &gt;&gt; e;	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输入项的系数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和指数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	if ( e &lt; 0 ) break;	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&lt; 0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控制输入结束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rear = rear</a:t>
            </a:r>
            <a:r>
              <a:rPr lang="en-US" altLang="zh-CN" sz="2800" dirty="0" smtClean="0">
                <a:latin typeface="楷体_GB2312" pitchFamily="49" charset="-122"/>
              </a:rPr>
              <a:t>-&gt;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InsertAfter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(c, e);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链接到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return in;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129027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902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9029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9030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29031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9144000" cy="5691187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operator &lt;&lt; 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out,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x)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Polynomal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类的友元函数：输出带头结点的多项式链表</a:t>
            </a: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1" lang="zh-CN" altLang="en-US" sz="20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Term *current =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x.getHead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600" dirty="0" smtClean="0">
                <a:latin typeface="楷体_GB2312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out &lt;&lt; “The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is: ” &lt;&lt;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h=true;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while (current != NULL) {	   	</a:t>
            </a:r>
            <a:r>
              <a:rPr kumimoji="1" lang="en-US" altLang="zh-CN" sz="26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6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逐项输出</a:t>
            </a:r>
            <a:endParaRPr kumimoji="1" lang="en-US" altLang="zh-CN" sz="26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6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if (h=false &amp;&amp; current-&gt;</a:t>
            </a:r>
            <a:r>
              <a:rPr kumimoji="1" lang="en-US" altLang="zh-CN" sz="26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  <a:r>
              <a:rPr kumimoji="1"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&gt;0.0)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6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out &lt;&lt; “+” 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  h=false;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out&lt;&lt; *current;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	current = current</a:t>
            </a:r>
            <a:r>
              <a:rPr lang="en-US" altLang="zh-CN" sz="2600" dirty="0" smtClean="0">
                <a:latin typeface="楷体_GB2312" pitchFamily="49" charset="-122"/>
              </a:rPr>
              <a:t>-&gt;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out &lt;&lt;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  return out;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130051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005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0053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0054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0055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60350"/>
            <a:ext cx="8229600" cy="676275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两个多项式的相加算法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268760"/>
            <a:ext cx="8062912" cy="5026025"/>
          </a:xfrm>
        </p:spPr>
        <p:txBody>
          <a:bodyPr/>
          <a:lstStyle/>
          <a:p>
            <a:pPr marL="533400" indent="-533400"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 dirty="0" smtClean="0">
                <a:latin typeface="Times New Roman" panose="02020603050405020304" pitchFamily="18" charset="0"/>
                <a:ea typeface="仿宋_GB2312" pitchFamily="49" charset="-122"/>
              </a:rPr>
              <a:t>设两个多项式都带表头结点，检测指针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800" dirty="0" smtClean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800" dirty="0" smtClean="0">
                <a:latin typeface="Times New Roman" panose="02020603050405020304" pitchFamily="18" charset="0"/>
                <a:ea typeface="仿宋_GB2312" pitchFamily="49" charset="-122"/>
              </a:rPr>
              <a:t>分别指示两个链表当前检测结点，并设结果多项式的表头指针为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仿宋_GB2312" pitchFamily="49" charset="-122"/>
              </a:rPr>
              <a:t>，存放指针为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pc</a:t>
            </a:r>
            <a:r>
              <a:rPr lang="zh-CN" altLang="en-US" sz="2800" dirty="0" smtClean="0">
                <a:latin typeface="Times New Roman" panose="02020603050405020304" pitchFamily="18" charset="0"/>
                <a:ea typeface="仿宋_GB2312" pitchFamily="49" charset="-122"/>
              </a:rPr>
              <a:t>，初始位置在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仿宋_GB2312" pitchFamily="49" charset="-122"/>
              </a:rPr>
              <a:t>的表头结点。</a:t>
            </a:r>
          </a:p>
          <a:p>
            <a:pPr marL="533400" indent="-5334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2800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8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没有检测完各自的链表时，比较当前检测结点的指数域：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指数不等：小者加入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链，相应检测指针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或者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进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指数相等：对应项系数相加。若相加结果不为零，则结果加入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链，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与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进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en-US" altLang="zh-CN" dirty="0" smtClean="0">
              <a:solidFill>
                <a:srgbClr val="0000CC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指针中有一个为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，则把另一个链表的剩余部分加入到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链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1076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1077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1078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1079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1080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062913" cy="5619750"/>
          </a:xfrm>
        </p:spPr>
        <p:txBody>
          <a:bodyPr/>
          <a:lstStyle/>
          <a:p>
            <a:pPr marL="533400" indent="-53340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endParaRPr lang="zh-CN" altLang="en-US" sz="2600" dirty="0" smtClean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void Add(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A,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B, 			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&amp; C) {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友元函数：两个带表头结点的按升幂排列的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多项式链表的头指针分别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A.first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B.first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返回的是结果多项式链表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	  Term *pa, *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pb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, *pc, *p;  float temp;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  pc =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C.first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结果链尾指针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pa =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A.first</a:t>
            </a:r>
            <a:r>
              <a:rPr lang="en-US" altLang="zh-CN" sz="2600" dirty="0" smtClean="0">
                <a:latin typeface="楷体_GB2312" pitchFamily="49" charset="-122"/>
              </a:rPr>
              <a:t>-&gt;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 	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//A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链检测指针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pb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B.first</a:t>
            </a:r>
            <a:r>
              <a:rPr lang="en-US" altLang="zh-CN" sz="2600" dirty="0" smtClean="0">
                <a:latin typeface="楷体_GB2312" pitchFamily="49" charset="-122"/>
              </a:rPr>
              <a:t>-&gt;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	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//B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链检测指针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endParaRPr lang="en-US" altLang="zh-CN" sz="26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2099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2100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2101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2102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2103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31913"/>
            <a:ext cx="807878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</a:t>
            </a:r>
            <a:endParaRPr lang="en-US" altLang="zh-CN" sz="2800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</a:t>
            </a:r>
            <a:r>
              <a:rPr lang="zh-CN" altLang="en-US" sz="2800" smtClean="0">
                <a:latin typeface="楷体_GB2312" pitchFamily="49" charset="-122"/>
              </a:rPr>
              <a:t>数据的运算是定义在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</a:rPr>
              <a:t>逻辑结构</a:t>
            </a:r>
            <a:r>
              <a:rPr lang="zh-CN" altLang="en-US" sz="2800" smtClean="0">
                <a:latin typeface="楷体_GB2312" pitchFamily="49" charset="-122"/>
              </a:rPr>
              <a:t>上的，而具体的实现则在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</a:rPr>
              <a:t>存储结构</a:t>
            </a:r>
            <a:r>
              <a:rPr lang="zh-CN" altLang="en-US" sz="2800" smtClean="0">
                <a:latin typeface="楷体_GB2312" pitchFamily="49" charset="-122"/>
              </a:rPr>
              <a:t>上进行。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smtClean="0">
                <a:latin typeface="楷体_GB2312" pitchFamily="49" charset="-122"/>
              </a:rPr>
              <a:t>（</a:t>
            </a:r>
            <a:r>
              <a:rPr lang="en-US" altLang="zh-CN" sz="2800" smtClean="0">
                <a:latin typeface="楷体_GB2312" pitchFamily="49" charset="-122"/>
              </a:rPr>
              <a:t>1</a:t>
            </a:r>
            <a:r>
              <a:rPr lang="zh-CN" altLang="en-US" sz="2800" smtClean="0">
                <a:latin typeface="楷体_GB2312" pitchFamily="49" charset="-122"/>
              </a:rPr>
              <a:t>）存取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smtClean="0">
                <a:latin typeface="楷体_GB2312" pitchFamily="49" charset="-122"/>
              </a:rPr>
              <a:t>（</a:t>
            </a:r>
            <a:r>
              <a:rPr lang="en-US" altLang="zh-CN" sz="2800" smtClean="0">
                <a:latin typeface="楷体_GB2312" pitchFamily="49" charset="-122"/>
              </a:rPr>
              <a:t>2</a:t>
            </a:r>
            <a:r>
              <a:rPr lang="zh-CN" altLang="en-US" sz="2800" smtClean="0">
                <a:latin typeface="楷体_GB2312" pitchFamily="49" charset="-122"/>
              </a:rPr>
              <a:t>）插入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smtClean="0">
                <a:latin typeface="楷体_GB2312" pitchFamily="49" charset="-122"/>
              </a:rPr>
              <a:t>（</a:t>
            </a:r>
            <a:r>
              <a:rPr lang="en-US" altLang="zh-CN" sz="2800" smtClean="0">
                <a:latin typeface="楷体_GB2312" pitchFamily="49" charset="-122"/>
              </a:rPr>
              <a:t>3</a:t>
            </a:r>
            <a:r>
              <a:rPr lang="zh-CN" altLang="en-US" sz="2800" smtClean="0">
                <a:latin typeface="楷体_GB2312" pitchFamily="49" charset="-122"/>
              </a:rPr>
              <a:t>）删除		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smtClean="0">
                <a:latin typeface="楷体_GB2312" pitchFamily="49" charset="-122"/>
              </a:rPr>
              <a:t>（</a:t>
            </a:r>
            <a:r>
              <a:rPr lang="en-US" altLang="zh-CN" sz="2800" smtClean="0">
                <a:latin typeface="楷体_GB2312" pitchFamily="49" charset="-122"/>
              </a:rPr>
              <a:t>4</a:t>
            </a:r>
            <a:r>
              <a:rPr lang="zh-CN" altLang="en-US" sz="2800" smtClean="0">
                <a:latin typeface="楷体_GB2312" pitchFamily="49" charset="-122"/>
              </a:rPr>
              <a:t>）搜索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smtClean="0">
                <a:latin typeface="楷体_GB2312" pitchFamily="49" charset="-122"/>
              </a:rPr>
              <a:t>（</a:t>
            </a:r>
            <a:r>
              <a:rPr lang="en-US" altLang="zh-CN" sz="2800" smtClean="0">
                <a:latin typeface="楷体_GB2312" pitchFamily="49" charset="-122"/>
              </a:rPr>
              <a:t>5</a:t>
            </a:r>
            <a:r>
              <a:rPr lang="zh-CN" altLang="en-US" sz="2800" smtClean="0">
                <a:latin typeface="楷体_GB2312" pitchFamily="49" charset="-122"/>
              </a:rPr>
              <a:t>）合并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smtClean="0">
                <a:latin typeface="楷体_GB2312" pitchFamily="49" charset="-122"/>
              </a:rPr>
              <a:t>（</a:t>
            </a:r>
            <a:r>
              <a:rPr lang="en-US" altLang="zh-CN" sz="2800" smtClean="0">
                <a:latin typeface="楷体_GB2312" pitchFamily="49" charset="-122"/>
              </a:rPr>
              <a:t>6</a:t>
            </a:r>
            <a:r>
              <a:rPr lang="zh-CN" altLang="en-US" sz="2800" smtClean="0">
                <a:latin typeface="楷体_GB2312" pitchFamily="49" charset="-122"/>
              </a:rPr>
              <a:t>）分解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smtClean="0">
                <a:latin typeface="楷体_GB2312" pitchFamily="49" charset="-122"/>
              </a:rPr>
              <a:t>（</a:t>
            </a:r>
            <a:r>
              <a:rPr lang="en-US" altLang="zh-CN" sz="2800" smtClean="0">
                <a:latin typeface="楷体_GB2312" pitchFamily="49" charset="-122"/>
              </a:rPr>
              <a:t>7</a:t>
            </a:r>
            <a:r>
              <a:rPr lang="zh-CN" altLang="en-US" sz="2800" smtClean="0">
                <a:latin typeface="楷体_GB2312" pitchFamily="49" charset="-122"/>
              </a:rPr>
              <a:t>）排序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smtClean="0">
                <a:latin typeface="楷体_GB2312" pitchFamily="49" charset="-122"/>
              </a:rPr>
              <a:t>（</a:t>
            </a:r>
            <a:r>
              <a:rPr lang="en-US" altLang="zh-CN" sz="2800" smtClean="0">
                <a:latin typeface="楷体_GB2312" pitchFamily="49" charset="-122"/>
              </a:rPr>
              <a:t>8</a:t>
            </a:r>
            <a:r>
              <a:rPr lang="zh-CN" altLang="en-US" sz="2800" smtClean="0">
                <a:latin typeface="楷体_GB2312" pitchFamily="49" charset="-122"/>
              </a:rPr>
              <a:t>）求线性表的长度</a:t>
            </a:r>
          </a:p>
        </p:txBody>
      </p:sp>
      <p:sp>
        <p:nvSpPr>
          <p:cNvPr id="232451" name="AutoShape 3"/>
          <p:cNvSpPr>
            <a:spLocks noChangeArrowheads="1"/>
          </p:cNvSpPr>
          <p:nvPr/>
        </p:nvSpPr>
        <p:spPr bwMode="auto">
          <a:xfrm>
            <a:off x="2743200" y="3194050"/>
            <a:ext cx="1752600" cy="457200"/>
          </a:xfrm>
          <a:prstGeom prst="rightArrow">
            <a:avLst>
              <a:gd name="adj1" fmla="val 50000"/>
              <a:gd name="adj2" fmla="val 95833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32452" name="AutoShape 4"/>
          <p:cNvSpPr>
            <a:spLocks noChangeArrowheads="1"/>
          </p:cNvSpPr>
          <p:nvPr/>
        </p:nvSpPr>
        <p:spPr bwMode="auto">
          <a:xfrm>
            <a:off x="2743200" y="3651250"/>
            <a:ext cx="1828800" cy="533400"/>
          </a:xfrm>
          <a:prstGeom prst="rightArrow">
            <a:avLst>
              <a:gd name="adj1" fmla="val 50000"/>
              <a:gd name="adj2" fmla="val 85714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32453" name="AutoShape 5"/>
          <p:cNvSpPr>
            <a:spLocks noChangeArrowheads="1"/>
          </p:cNvSpPr>
          <p:nvPr/>
        </p:nvSpPr>
        <p:spPr bwMode="auto">
          <a:xfrm>
            <a:off x="2743200" y="4184650"/>
            <a:ext cx="1828800" cy="457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3138488"/>
            <a:ext cx="2592387" cy="1711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</a:t>
            </a:r>
            <a:r>
              <a:rPr lang="zh-CN" altLang="en-US" sz="2800" smtClean="0">
                <a:solidFill>
                  <a:srgbClr val="0033CC"/>
                </a:solidFill>
              </a:rPr>
              <a:t>基本运算</a:t>
            </a:r>
          </a:p>
        </p:txBody>
      </p:sp>
      <p:sp>
        <p:nvSpPr>
          <p:cNvPr id="21511" name="Oval 4"/>
          <p:cNvSpPr>
            <a:spLocks noChangeArrowheads="1"/>
          </p:cNvSpPr>
          <p:nvPr/>
        </p:nvSpPr>
        <p:spPr bwMode="auto">
          <a:xfrm>
            <a:off x="6424613" y="477838"/>
            <a:ext cx="287337" cy="288925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151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1515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348" name="文本框 1"/>
          <p:cNvSpPr txBox="1">
            <a:spLocks noChangeArrowheads="1"/>
          </p:cNvSpPr>
          <p:nvPr/>
        </p:nvSpPr>
        <p:spPr bwMode="auto">
          <a:xfrm>
            <a:off x="727075" y="993775"/>
            <a:ext cx="40322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609600" indent="-609600">
              <a:buClr>
                <a:srgbClr val="80008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3000" u="sng" dirty="0" smtClean="0">
                <a:solidFill>
                  <a:srgbClr val="000099"/>
                </a:solidFill>
                <a:latin typeface="+mn-lt"/>
                <a:ea typeface="仿宋_GB2312" pitchFamily="49" charset="-122"/>
              </a:rPr>
              <a:t>线性表的运算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nimBg="1"/>
      <p:bldP spid="232452" grpId="0" animBg="1"/>
      <p:bldP spid="232453" grpId="0" animBg="1"/>
      <p:bldP spid="232454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49688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while (pa != NULL &amp;&amp; pb != NULL) 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if (pa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exp = = pb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exp) {     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对应项指数相等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		    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 = pa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coef + pb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coef;			 	    if ( fabs(temp) &gt; 0.001)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		        pc = pc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InsertAfter(temp, pa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exp);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		    pa = pa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 pb = pb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else if (pa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exp &lt; pb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exp) {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//pa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指数小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			 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pc = pc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InsertAfter(pa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coef, pa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exp);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			 pa = pa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       }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else {	 	                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//pb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指数小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			 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pc = pc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InsertAfter(pb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coef, pb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exp);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			 pb = pb</a:t>
            </a:r>
            <a:r>
              <a:rPr lang="en-US" altLang="zh-CN" sz="2400" smtClean="0">
                <a:latin typeface="楷体_GB2312" pitchFamily="49" charset="-122"/>
              </a:rPr>
              <a:t>-&gt;</a:t>
            </a:r>
            <a:r>
              <a:rPr lang="en-US" altLang="zh-CN" sz="24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 }					}		</a:t>
            </a:r>
          </a:p>
        </p:txBody>
      </p:sp>
      <p:sp>
        <p:nvSpPr>
          <p:cNvPr id="133123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3124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3125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312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3127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296988"/>
            <a:ext cx="8229600" cy="556101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p = (pa != NULL)? pa : pb;   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//p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指示剩余链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while (p != NULL)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	     pc = pc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InsertAfter(p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coef, p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exp);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	     p = p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	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</p:txBody>
      </p:sp>
      <p:sp>
        <p:nvSpPr>
          <p:cNvPr id="134147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414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4149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4150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4151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78"/>
          <p:cNvGrpSpPr>
            <a:grpSpLocks/>
          </p:cNvGrpSpPr>
          <p:nvPr/>
        </p:nvGrpSpPr>
        <p:grpSpPr bwMode="auto">
          <a:xfrm>
            <a:off x="665163" y="2813050"/>
            <a:ext cx="7696200" cy="3278188"/>
            <a:chOff x="384" y="1603"/>
            <a:chExt cx="4848" cy="2193"/>
          </a:xfrm>
        </p:grpSpPr>
        <p:sp>
          <p:nvSpPr>
            <p:cNvPr id="135178" name="Rectangle 2" descr="羊皮纸"/>
            <p:cNvSpPr>
              <a:spLocks noChangeArrowheads="1"/>
            </p:cNvSpPr>
            <p:nvPr/>
          </p:nvSpPr>
          <p:spPr bwMode="auto">
            <a:xfrm>
              <a:off x="1392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79" name="Text Box 5"/>
            <p:cNvSpPr txBox="1">
              <a:spLocks noChangeArrowheads="1"/>
            </p:cNvSpPr>
            <p:nvPr/>
          </p:nvSpPr>
          <p:spPr bwMode="auto">
            <a:xfrm>
              <a:off x="384" y="1632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180" name="Text Box 6"/>
            <p:cNvSpPr txBox="1">
              <a:spLocks noChangeArrowheads="1"/>
            </p:cNvSpPr>
            <p:nvPr/>
          </p:nvSpPr>
          <p:spPr bwMode="auto">
            <a:xfrm>
              <a:off x="384" y="2121"/>
              <a:ext cx="7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BH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181" name="Line 7"/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2" name="Rectangle 8" descr="花束"/>
            <p:cNvSpPr>
              <a:spLocks noChangeArrowheads="1"/>
            </p:cNvSpPr>
            <p:nvPr/>
          </p:nvSpPr>
          <p:spPr bwMode="auto">
            <a:xfrm>
              <a:off x="1920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3" name="Rectangle 9" descr="羊皮纸"/>
            <p:cNvSpPr>
              <a:spLocks noChangeArrowheads="1"/>
            </p:cNvSpPr>
            <p:nvPr/>
          </p:nvSpPr>
          <p:spPr bwMode="auto">
            <a:xfrm>
              <a:off x="1392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4" name="Line 10"/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5" name="Rectangle 11" descr="花束"/>
            <p:cNvSpPr>
              <a:spLocks noChangeArrowheads="1"/>
            </p:cNvSpPr>
            <p:nvPr/>
          </p:nvSpPr>
          <p:spPr bwMode="auto">
            <a:xfrm>
              <a:off x="1920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6" name="Rectangle 12" descr="羊皮纸"/>
            <p:cNvSpPr>
              <a:spLocks noChangeArrowheads="1"/>
            </p:cNvSpPr>
            <p:nvPr/>
          </p:nvSpPr>
          <p:spPr bwMode="auto">
            <a:xfrm>
              <a:off x="2400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7" name="Line 13"/>
            <p:cNvSpPr>
              <a:spLocks noChangeShapeType="1"/>
            </p:cNvSpPr>
            <p:nvPr/>
          </p:nvSpPr>
          <p:spPr bwMode="auto">
            <a:xfrm>
              <a:off x="2688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8" name="Rectangle 14" descr="花束"/>
            <p:cNvSpPr>
              <a:spLocks noChangeArrowheads="1"/>
            </p:cNvSpPr>
            <p:nvPr/>
          </p:nvSpPr>
          <p:spPr bwMode="auto">
            <a:xfrm>
              <a:off x="2928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9" name="Rectangle 15" descr="羊皮纸"/>
            <p:cNvSpPr>
              <a:spLocks noChangeArrowheads="1"/>
            </p:cNvSpPr>
            <p:nvPr/>
          </p:nvSpPr>
          <p:spPr bwMode="auto">
            <a:xfrm>
              <a:off x="2400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0" name="Line 16"/>
            <p:cNvSpPr>
              <a:spLocks noChangeShapeType="1"/>
            </p:cNvSpPr>
            <p:nvPr/>
          </p:nvSpPr>
          <p:spPr bwMode="auto">
            <a:xfrm>
              <a:off x="2688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1" name="Rectangle 17" descr="花束"/>
            <p:cNvSpPr>
              <a:spLocks noChangeArrowheads="1"/>
            </p:cNvSpPr>
            <p:nvPr/>
          </p:nvSpPr>
          <p:spPr bwMode="auto">
            <a:xfrm>
              <a:off x="2928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2" name="Rectangle 18" descr="羊皮纸"/>
            <p:cNvSpPr>
              <a:spLocks noChangeArrowheads="1"/>
            </p:cNvSpPr>
            <p:nvPr/>
          </p:nvSpPr>
          <p:spPr bwMode="auto">
            <a:xfrm>
              <a:off x="3408" y="163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3" name="Line 19"/>
            <p:cNvSpPr>
              <a:spLocks noChangeShapeType="1"/>
            </p:cNvSpPr>
            <p:nvPr/>
          </p:nvSpPr>
          <p:spPr bwMode="auto">
            <a:xfrm>
              <a:off x="3696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4" name="Rectangle 20" descr="花束"/>
            <p:cNvSpPr>
              <a:spLocks noChangeArrowheads="1"/>
            </p:cNvSpPr>
            <p:nvPr/>
          </p:nvSpPr>
          <p:spPr bwMode="auto">
            <a:xfrm>
              <a:off x="3984" y="163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5" name="Rectangle 21" descr="羊皮纸"/>
            <p:cNvSpPr>
              <a:spLocks noChangeArrowheads="1"/>
            </p:cNvSpPr>
            <p:nvPr/>
          </p:nvSpPr>
          <p:spPr bwMode="auto">
            <a:xfrm>
              <a:off x="3408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6" name="Line 22"/>
            <p:cNvSpPr>
              <a:spLocks noChangeShapeType="1"/>
            </p:cNvSpPr>
            <p:nvPr/>
          </p:nvSpPr>
          <p:spPr bwMode="auto">
            <a:xfrm>
              <a:off x="3696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7" name="Rectangle 23" descr="花束"/>
            <p:cNvSpPr>
              <a:spLocks noChangeArrowheads="1"/>
            </p:cNvSpPr>
            <p:nvPr/>
          </p:nvSpPr>
          <p:spPr bwMode="auto">
            <a:xfrm>
              <a:off x="3984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8" name="Rectangle 24" descr="羊皮纸"/>
            <p:cNvSpPr>
              <a:spLocks noChangeArrowheads="1"/>
            </p:cNvSpPr>
            <p:nvPr/>
          </p:nvSpPr>
          <p:spPr bwMode="auto">
            <a:xfrm>
              <a:off x="4416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9" name="Line 25"/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0" name="Rectangle 26" descr="花束"/>
            <p:cNvSpPr>
              <a:spLocks noChangeArrowheads="1"/>
            </p:cNvSpPr>
            <p:nvPr/>
          </p:nvSpPr>
          <p:spPr bwMode="auto">
            <a:xfrm>
              <a:off x="4992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01" name="Line 27"/>
            <p:cNvSpPr>
              <a:spLocks noChangeShapeType="1"/>
            </p:cNvSpPr>
            <p:nvPr/>
          </p:nvSpPr>
          <p:spPr bwMode="auto">
            <a:xfrm>
              <a:off x="1152" y="18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2" name="Line 28"/>
            <p:cNvSpPr>
              <a:spLocks noChangeShapeType="1"/>
            </p:cNvSpPr>
            <p:nvPr/>
          </p:nvSpPr>
          <p:spPr bwMode="auto">
            <a:xfrm>
              <a:off x="1152" y="230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3" name="Line 29"/>
            <p:cNvSpPr>
              <a:spLocks noChangeShapeType="1"/>
            </p:cNvSpPr>
            <p:nvPr/>
          </p:nvSpPr>
          <p:spPr bwMode="auto">
            <a:xfrm>
              <a:off x="2064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4" name="Line 30"/>
            <p:cNvSpPr>
              <a:spLocks noChangeShapeType="1"/>
            </p:cNvSpPr>
            <p:nvPr/>
          </p:nvSpPr>
          <p:spPr bwMode="auto">
            <a:xfrm>
              <a:off x="2064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5" name="Line 31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6" name="Line 32"/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7" name="Line 33"/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8" name="Text Box 34"/>
            <p:cNvSpPr txBox="1">
              <a:spLocks noChangeArrowheads="1"/>
            </p:cNvSpPr>
            <p:nvPr/>
          </p:nvSpPr>
          <p:spPr bwMode="auto">
            <a:xfrm>
              <a:off x="3953" y="160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09" name="Text Box 35"/>
            <p:cNvSpPr txBox="1">
              <a:spLocks noChangeArrowheads="1"/>
            </p:cNvSpPr>
            <p:nvPr/>
          </p:nvSpPr>
          <p:spPr bwMode="auto">
            <a:xfrm>
              <a:off x="4961" y="208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10" name="Text Box 36"/>
            <p:cNvSpPr txBox="1">
              <a:spLocks noChangeArrowheads="1"/>
            </p:cNvSpPr>
            <p:nvPr/>
          </p:nvSpPr>
          <p:spPr bwMode="auto">
            <a:xfrm>
              <a:off x="384" y="2889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11" name="Rectangle 37" descr="羊皮纸"/>
            <p:cNvSpPr>
              <a:spLocks noChangeArrowheads="1"/>
            </p:cNvSpPr>
            <p:nvPr/>
          </p:nvSpPr>
          <p:spPr bwMode="auto">
            <a:xfrm>
              <a:off x="1392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2" name="Line 38"/>
            <p:cNvSpPr>
              <a:spLocks noChangeShapeType="1"/>
            </p:cNvSpPr>
            <p:nvPr/>
          </p:nvSpPr>
          <p:spPr bwMode="auto">
            <a:xfrm>
              <a:off x="1680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3" name="Rectangle 39" descr="花束"/>
            <p:cNvSpPr>
              <a:spLocks noChangeArrowheads="1"/>
            </p:cNvSpPr>
            <p:nvPr/>
          </p:nvSpPr>
          <p:spPr bwMode="auto">
            <a:xfrm>
              <a:off x="1920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4" name="Rectangle 40" descr="羊皮纸"/>
            <p:cNvSpPr>
              <a:spLocks noChangeArrowheads="1"/>
            </p:cNvSpPr>
            <p:nvPr/>
          </p:nvSpPr>
          <p:spPr bwMode="auto">
            <a:xfrm>
              <a:off x="2400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5" name="Line 41"/>
            <p:cNvSpPr>
              <a:spLocks noChangeShapeType="1"/>
            </p:cNvSpPr>
            <p:nvPr/>
          </p:nvSpPr>
          <p:spPr bwMode="auto">
            <a:xfrm>
              <a:off x="2688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Rectangle 42" descr="花束"/>
            <p:cNvSpPr>
              <a:spLocks noChangeArrowheads="1"/>
            </p:cNvSpPr>
            <p:nvPr/>
          </p:nvSpPr>
          <p:spPr bwMode="auto">
            <a:xfrm>
              <a:off x="2928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7" name="Rectangle 43" descr="羊皮纸"/>
            <p:cNvSpPr>
              <a:spLocks noChangeArrowheads="1"/>
            </p:cNvSpPr>
            <p:nvPr/>
          </p:nvSpPr>
          <p:spPr bwMode="auto">
            <a:xfrm>
              <a:off x="3408" y="2880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8" name="Line 44"/>
            <p:cNvSpPr>
              <a:spLocks noChangeShapeType="1"/>
            </p:cNvSpPr>
            <p:nvPr/>
          </p:nvSpPr>
          <p:spPr bwMode="auto">
            <a:xfrm>
              <a:off x="3696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9" name="Rectangle 45" descr="花束"/>
            <p:cNvSpPr>
              <a:spLocks noChangeArrowheads="1"/>
            </p:cNvSpPr>
            <p:nvPr/>
          </p:nvSpPr>
          <p:spPr bwMode="auto">
            <a:xfrm>
              <a:off x="3984" y="2880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0" name="Line 46"/>
            <p:cNvSpPr>
              <a:spLocks noChangeShapeType="1"/>
            </p:cNvSpPr>
            <p:nvPr/>
          </p:nvSpPr>
          <p:spPr bwMode="auto">
            <a:xfrm>
              <a:off x="1152" y="30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1" name="Line 47"/>
            <p:cNvSpPr>
              <a:spLocks noChangeShapeType="1"/>
            </p:cNvSpPr>
            <p:nvPr/>
          </p:nvSpPr>
          <p:spPr bwMode="auto">
            <a:xfrm>
              <a:off x="2064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2" name="Line 48"/>
            <p:cNvSpPr>
              <a:spLocks noChangeShapeType="1"/>
            </p:cNvSpPr>
            <p:nvPr/>
          </p:nvSpPr>
          <p:spPr bwMode="auto">
            <a:xfrm>
              <a:off x="3072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3" name="Rectangle 49" descr="羊皮纸"/>
            <p:cNvSpPr>
              <a:spLocks noChangeArrowheads="1"/>
            </p:cNvSpPr>
            <p:nvPr/>
          </p:nvSpPr>
          <p:spPr bwMode="auto">
            <a:xfrm>
              <a:off x="3408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4" name="Line 50"/>
            <p:cNvSpPr>
              <a:spLocks noChangeShapeType="1"/>
            </p:cNvSpPr>
            <p:nvPr/>
          </p:nvSpPr>
          <p:spPr bwMode="auto">
            <a:xfrm>
              <a:off x="3696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5" name="Rectangle 51" descr="花束"/>
            <p:cNvSpPr>
              <a:spLocks noChangeArrowheads="1"/>
            </p:cNvSpPr>
            <p:nvPr/>
          </p:nvSpPr>
          <p:spPr bwMode="auto">
            <a:xfrm>
              <a:off x="3984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6" name="Rectangle 52" descr="羊皮纸"/>
            <p:cNvSpPr>
              <a:spLocks noChangeArrowheads="1"/>
            </p:cNvSpPr>
            <p:nvPr/>
          </p:nvSpPr>
          <p:spPr bwMode="auto">
            <a:xfrm>
              <a:off x="4416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7" name="Line 53"/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8" name="Rectangle 54" descr="花束"/>
            <p:cNvSpPr>
              <a:spLocks noChangeArrowheads="1"/>
            </p:cNvSpPr>
            <p:nvPr/>
          </p:nvSpPr>
          <p:spPr bwMode="auto">
            <a:xfrm>
              <a:off x="4992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9" name="Line 55"/>
            <p:cNvSpPr>
              <a:spLocks noChangeShapeType="1"/>
            </p:cNvSpPr>
            <p:nvPr/>
          </p:nvSpPr>
          <p:spPr bwMode="auto">
            <a:xfrm>
              <a:off x="3168" y="36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0" name="Line 56"/>
            <p:cNvSpPr>
              <a:spLocks noChangeShapeType="1"/>
            </p:cNvSpPr>
            <p:nvPr/>
          </p:nvSpPr>
          <p:spPr bwMode="auto">
            <a:xfrm>
              <a:off x="4080" y="362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Text Box 57"/>
            <p:cNvSpPr txBox="1">
              <a:spLocks noChangeArrowheads="1"/>
            </p:cNvSpPr>
            <p:nvPr/>
          </p:nvSpPr>
          <p:spPr bwMode="auto">
            <a:xfrm>
              <a:off x="4961" y="3408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32" name="Line 58"/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3" name="Line 59"/>
            <p:cNvSpPr>
              <a:spLocks noChangeShapeType="1"/>
            </p:cNvSpPr>
            <p:nvPr/>
          </p:nvSpPr>
          <p:spPr bwMode="auto">
            <a:xfrm>
              <a:off x="3168" y="3360"/>
              <a:ext cx="1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4" name="Line 60"/>
            <p:cNvSpPr>
              <a:spLocks noChangeShapeType="1"/>
            </p:cNvSpPr>
            <p:nvPr/>
          </p:nvSpPr>
          <p:spPr bwMode="auto">
            <a:xfrm>
              <a:off x="4080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5" name="Line 61"/>
            <p:cNvSpPr>
              <a:spLocks noChangeShapeType="1"/>
            </p:cNvSpPr>
            <p:nvPr/>
          </p:nvSpPr>
          <p:spPr bwMode="auto">
            <a:xfrm>
              <a:off x="4368" y="307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6" name="Text Box 62"/>
            <p:cNvSpPr txBox="1">
              <a:spLocks noChangeArrowheads="1"/>
            </p:cNvSpPr>
            <p:nvPr/>
          </p:nvSpPr>
          <p:spPr bwMode="auto">
            <a:xfrm>
              <a:off x="1420" y="160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37" name="Text Box 63"/>
            <p:cNvSpPr txBox="1">
              <a:spLocks noChangeArrowheads="1"/>
            </p:cNvSpPr>
            <p:nvPr/>
          </p:nvSpPr>
          <p:spPr bwMode="auto">
            <a:xfrm>
              <a:off x="1420" y="2851"/>
              <a:ext cx="50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38" name="Text Box 64"/>
            <p:cNvSpPr txBox="1">
              <a:spLocks noChangeArrowheads="1"/>
            </p:cNvSpPr>
            <p:nvPr/>
          </p:nvSpPr>
          <p:spPr bwMode="auto">
            <a:xfrm>
              <a:off x="1392" y="208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39" name="Text Box 65"/>
            <p:cNvSpPr txBox="1">
              <a:spLocks noChangeArrowheads="1"/>
            </p:cNvSpPr>
            <p:nvPr/>
          </p:nvSpPr>
          <p:spPr bwMode="auto">
            <a:xfrm>
              <a:off x="2407" y="2851"/>
              <a:ext cx="5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0" name="Text Box 66"/>
            <p:cNvSpPr txBox="1">
              <a:spLocks noChangeArrowheads="1"/>
            </p:cNvSpPr>
            <p:nvPr/>
          </p:nvSpPr>
          <p:spPr bwMode="auto">
            <a:xfrm>
              <a:off x="2400" y="160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1" name="Text Box 67"/>
            <p:cNvSpPr txBox="1">
              <a:spLocks noChangeArrowheads="1"/>
            </p:cNvSpPr>
            <p:nvPr/>
          </p:nvSpPr>
          <p:spPr bwMode="auto">
            <a:xfrm>
              <a:off x="2428" y="208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2" name="Text Box 68"/>
            <p:cNvSpPr txBox="1">
              <a:spLocks noChangeArrowheads="1"/>
            </p:cNvSpPr>
            <p:nvPr/>
          </p:nvSpPr>
          <p:spPr bwMode="auto">
            <a:xfrm>
              <a:off x="3383" y="2083"/>
              <a:ext cx="6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3" name="Text Box 69"/>
            <p:cNvSpPr txBox="1">
              <a:spLocks noChangeArrowheads="1"/>
            </p:cNvSpPr>
            <p:nvPr/>
          </p:nvSpPr>
          <p:spPr bwMode="auto">
            <a:xfrm>
              <a:off x="3383" y="2851"/>
              <a:ext cx="64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4" name="Text Box 70"/>
            <p:cNvSpPr txBox="1">
              <a:spLocks noChangeArrowheads="1"/>
            </p:cNvSpPr>
            <p:nvPr/>
          </p:nvSpPr>
          <p:spPr bwMode="auto">
            <a:xfrm>
              <a:off x="3468" y="160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5" name="Text Box 71"/>
            <p:cNvSpPr txBox="1">
              <a:spLocks noChangeArrowheads="1"/>
            </p:cNvSpPr>
            <p:nvPr/>
          </p:nvSpPr>
          <p:spPr bwMode="auto">
            <a:xfrm>
              <a:off x="3468" y="3408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6" name="Text Box 72"/>
            <p:cNvSpPr txBox="1">
              <a:spLocks noChangeArrowheads="1"/>
            </p:cNvSpPr>
            <p:nvPr/>
          </p:nvSpPr>
          <p:spPr bwMode="auto">
            <a:xfrm>
              <a:off x="4476" y="208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7" name="Text Box 73"/>
            <p:cNvSpPr txBox="1">
              <a:spLocks noChangeArrowheads="1"/>
            </p:cNvSpPr>
            <p:nvPr/>
          </p:nvSpPr>
          <p:spPr bwMode="auto">
            <a:xfrm>
              <a:off x="4464" y="3408"/>
              <a:ext cx="5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98060" name="Rectangle 76"/>
          <p:cNvSpPr>
            <a:spLocks noGrp="1" noChangeArrowheads="1"/>
          </p:cNvSpPr>
          <p:nvPr>
            <p:ph type="title"/>
          </p:nvPr>
        </p:nvSpPr>
        <p:spPr>
          <a:xfrm>
            <a:off x="158750" y="131763"/>
            <a:ext cx="8229600" cy="790575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多项式链表的相加</a:t>
            </a:r>
          </a:p>
        </p:txBody>
      </p:sp>
      <p:sp>
        <p:nvSpPr>
          <p:cNvPr id="135172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730250" y="1244600"/>
            <a:ext cx="8229600" cy="3886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smtClean="0">
                <a:latin typeface="Times New Roman" panose="02020603050405020304" pitchFamily="18" charset="0"/>
              </a:rPr>
              <a:t>AH</a:t>
            </a:r>
            <a:r>
              <a:rPr kumimoji="1" lang="en-US" altLang="zh-CN" sz="2800" smtClean="0">
                <a:latin typeface="Times New Roman" panose="02020603050405020304" pitchFamily="18" charset="0"/>
              </a:rPr>
              <a:t> = 1 </a:t>
            </a:r>
            <a:r>
              <a:rPr kumimoji="1" lang="en-US" altLang="zh-CN" sz="2800" smtClean="0">
                <a:latin typeface="Courier New" panose="02070309020205020404" pitchFamily="49" charset="0"/>
              </a:rPr>
              <a:t>-</a:t>
            </a:r>
            <a:r>
              <a:rPr kumimoji="1" lang="en-US" altLang="zh-CN" sz="2800" smtClean="0">
                <a:latin typeface="Times New Roman" panose="02020603050405020304" pitchFamily="18" charset="0"/>
              </a:rPr>
              <a:t> 3</a:t>
            </a:r>
            <a:r>
              <a:rPr kumimoji="1" lang="en-US" altLang="zh-CN" sz="2800" i="1" smtClean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latin typeface="Times New Roman" panose="02020603050405020304" pitchFamily="18" charset="0"/>
              </a:rPr>
              <a:t>6</a:t>
            </a:r>
            <a:r>
              <a:rPr kumimoji="1" lang="en-US" altLang="zh-CN" sz="2800" smtClean="0">
                <a:latin typeface="Times New Roman" panose="02020603050405020304" pitchFamily="18" charset="0"/>
              </a:rPr>
              <a:t> + 7</a:t>
            </a:r>
            <a:r>
              <a:rPr kumimoji="1" lang="en-US" altLang="zh-CN" sz="2800" i="1" smtClean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latin typeface="Times New Roman" panose="02020603050405020304" pitchFamily="18" charset="0"/>
              </a:rPr>
              <a:t>12</a:t>
            </a:r>
            <a:endParaRPr kumimoji="1" lang="en-US" altLang="zh-CN" sz="2800" i="1" smtClean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smtClean="0">
                <a:solidFill>
                  <a:srgbClr val="006600"/>
                </a:solidFill>
                <a:latin typeface="Times New Roman" panose="02020603050405020304" pitchFamily="18" charset="0"/>
              </a:rPr>
              <a:t>BH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80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smtClean="0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+ 3</a:t>
            </a:r>
            <a:r>
              <a:rPr kumimoji="1" lang="en-US" altLang="zh-CN" sz="2800" i="1" smtClean="0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solidFill>
                  <a:srgbClr val="0066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9</a:t>
            </a:r>
            <a:r>
              <a:rPr kumimoji="1" lang="en-US" altLang="zh-CN" sz="2800" i="1" smtClean="0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solidFill>
                  <a:srgbClr val="0066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+ 8</a:t>
            </a:r>
            <a:r>
              <a:rPr kumimoji="1" lang="en-US" altLang="zh-CN" sz="2800" i="1" smtClean="0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solidFill>
                  <a:srgbClr val="006600"/>
                </a:solidFill>
                <a:latin typeface="Times New Roman" panose="02020603050405020304" pitchFamily="18" charset="0"/>
              </a:rPr>
              <a:t>14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CH 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smtClean="0">
                <a:latin typeface="Times New Roman" panose="02020603050405020304" pitchFamily="18" charset="0"/>
              </a:rPr>
              <a:t>1 </a:t>
            </a:r>
            <a:r>
              <a:rPr kumimoji="1" lang="en-US" altLang="zh-CN" sz="280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smtClean="0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9</a:t>
            </a:r>
            <a:r>
              <a:rPr kumimoji="1" lang="en-US" altLang="zh-CN" sz="2800" i="1" smtClean="0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solidFill>
                  <a:srgbClr val="0066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smtClean="0">
                <a:latin typeface="Times New Roman" panose="02020603050405020304" pitchFamily="18" charset="0"/>
              </a:rPr>
              <a:t>+ 7</a:t>
            </a:r>
            <a:r>
              <a:rPr kumimoji="1" lang="en-US" altLang="zh-CN" sz="2800" i="1" smtClean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latin typeface="Times New Roman" panose="02020603050405020304" pitchFamily="18" charset="0"/>
              </a:rPr>
              <a:t>12 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</a:rPr>
              <a:t>+ 8</a:t>
            </a:r>
            <a:r>
              <a:rPr kumimoji="1" lang="en-US" altLang="zh-CN" sz="2800" i="1" smtClean="0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 smtClean="0">
                <a:solidFill>
                  <a:srgbClr val="006600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173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5174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5177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96"/>
          <p:cNvGrpSpPr>
            <a:grpSpLocks/>
          </p:cNvGrpSpPr>
          <p:nvPr/>
        </p:nvGrpSpPr>
        <p:grpSpPr bwMode="auto">
          <a:xfrm>
            <a:off x="685800" y="846138"/>
            <a:ext cx="7696200" cy="4527550"/>
            <a:chOff x="432" y="273"/>
            <a:chExt cx="4848" cy="2852"/>
          </a:xfrm>
        </p:grpSpPr>
        <p:sp>
          <p:nvSpPr>
            <p:cNvPr id="136200" name="Rectangle 2" descr="羊皮纸"/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01" name="Line 3"/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2" name="Rectangle 4"/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03" name="Text Box 5"/>
            <p:cNvSpPr txBox="1">
              <a:spLocks noChangeArrowheads="1"/>
            </p:cNvSpPr>
            <p:nvPr/>
          </p:nvSpPr>
          <p:spPr bwMode="auto">
            <a:xfrm>
              <a:off x="432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04" name="Text Box 6"/>
            <p:cNvSpPr txBox="1">
              <a:spLocks noChangeArrowheads="1"/>
            </p:cNvSpPr>
            <p:nvPr/>
          </p:nvSpPr>
          <p:spPr bwMode="auto">
            <a:xfrm>
              <a:off x="432" y="199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BH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05" name="Line 7"/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6" name="Rectangle 8" descr="花束"/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07" name="Rectangle 9" descr="羊皮纸"/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08" name="Line 10"/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9" name="Rectangle 11" descr="花束"/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0" name="Rectangle 12" descr="羊皮纸"/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1" name="Line 13"/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2" name="Rectangle 14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3" name="Rectangle 15" descr="羊皮纸"/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4" name="Line 16"/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5" name="Rectangle 17" descr="花束"/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6" name="Rectangle 18" descr="羊皮纸"/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7" name="Line 19"/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8" name="Rectangle 20" descr="花束"/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9" name="Rectangle 21" descr="羊皮纸"/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20" name="Line 22"/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1" name="Rectangle 23" descr="花束"/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22" name="Rectangle 24" descr="羊皮纸"/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23" name="Line 25"/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4" name="Rectangle 26" descr="花束"/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25" name="Line 27"/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6" name="Line 28"/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7" name="Line 29"/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8" name="Line 30"/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9" name="Line 31"/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0" name="Text Box 32"/>
            <p:cNvSpPr txBox="1">
              <a:spLocks noChangeArrowheads="1"/>
            </p:cNvSpPr>
            <p:nvPr/>
          </p:nvSpPr>
          <p:spPr bwMode="auto">
            <a:xfrm>
              <a:off x="5009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1" name="Text Box 33"/>
            <p:cNvSpPr txBox="1">
              <a:spLocks noChangeArrowheads="1"/>
            </p:cNvSpPr>
            <p:nvPr/>
          </p:nvSpPr>
          <p:spPr bwMode="auto">
            <a:xfrm>
              <a:off x="5009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2" name="Text Box 34"/>
            <p:cNvSpPr txBox="1">
              <a:spLocks noChangeArrowheads="1"/>
            </p:cNvSpPr>
            <p:nvPr/>
          </p:nvSpPr>
          <p:spPr bwMode="auto">
            <a:xfrm>
              <a:off x="432" y="279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3" name="Rectangle 35"/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34" name="Line 36"/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5" name="Rectangle 37" descr="花束"/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36" name="Line 44"/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7" name="Text Box 60"/>
            <p:cNvSpPr txBox="1">
              <a:spLocks noChangeArrowheads="1"/>
            </p:cNvSpPr>
            <p:nvPr/>
          </p:nvSpPr>
          <p:spPr bwMode="auto">
            <a:xfrm>
              <a:off x="2476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8" name="Text Box 62"/>
            <p:cNvSpPr txBox="1">
              <a:spLocks noChangeArrowheads="1"/>
            </p:cNvSpPr>
            <p:nvPr/>
          </p:nvSpPr>
          <p:spPr bwMode="auto">
            <a:xfrm>
              <a:off x="1440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9" name="Text Box 64"/>
            <p:cNvSpPr txBox="1">
              <a:spLocks noChangeArrowheads="1"/>
            </p:cNvSpPr>
            <p:nvPr/>
          </p:nvSpPr>
          <p:spPr bwMode="auto">
            <a:xfrm>
              <a:off x="3456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0" name="Text Box 65"/>
            <p:cNvSpPr txBox="1">
              <a:spLocks noChangeArrowheads="1"/>
            </p:cNvSpPr>
            <p:nvPr/>
          </p:nvSpPr>
          <p:spPr bwMode="auto">
            <a:xfrm>
              <a:off x="2476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1" name="Text Box 66"/>
            <p:cNvSpPr txBox="1">
              <a:spLocks noChangeArrowheads="1"/>
            </p:cNvSpPr>
            <p:nvPr/>
          </p:nvSpPr>
          <p:spPr bwMode="auto">
            <a:xfrm>
              <a:off x="3431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2" name="Text Box 67"/>
            <p:cNvSpPr txBox="1">
              <a:spLocks noChangeArrowheads="1"/>
            </p:cNvSpPr>
            <p:nvPr/>
          </p:nvSpPr>
          <p:spPr bwMode="auto">
            <a:xfrm>
              <a:off x="4476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3" name="Text Box 69"/>
            <p:cNvSpPr txBox="1">
              <a:spLocks noChangeArrowheads="1"/>
            </p:cNvSpPr>
            <p:nvPr/>
          </p:nvSpPr>
          <p:spPr bwMode="auto">
            <a:xfrm>
              <a:off x="4524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4" name="Line 71"/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5" name="Text Box 72"/>
            <p:cNvSpPr txBox="1">
              <a:spLocks noChangeArrowheads="1"/>
            </p:cNvSpPr>
            <p:nvPr/>
          </p:nvSpPr>
          <p:spPr bwMode="auto">
            <a:xfrm>
              <a:off x="281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6" name="Rectangle 75" descr="花束"/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47" name="Rectangle 76" descr="花束"/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48" name="Line 77"/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9" name="Line 78"/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0" name="Line 79"/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1" name="Text Box 80"/>
            <p:cNvSpPr txBox="1">
              <a:spLocks noChangeArrowheads="1"/>
            </p:cNvSpPr>
            <p:nvPr/>
          </p:nvSpPr>
          <p:spPr bwMode="auto">
            <a:xfrm>
              <a:off x="1254" y="23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52" name="Rectangle 81"/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53" name="Line 82"/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4" name="Rectangle 83" descr="花束"/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55" name="Line 84"/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6" name="Line 85"/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7" name="Line 89"/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8" name="Text Box 90"/>
            <p:cNvSpPr txBox="1">
              <a:spLocks noChangeArrowheads="1"/>
            </p:cNvSpPr>
            <p:nvPr/>
          </p:nvSpPr>
          <p:spPr bwMode="auto">
            <a:xfrm>
              <a:off x="184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59" name="Text Box 93"/>
            <p:cNvSpPr txBox="1">
              <a:spLocks noChangeArrowheads="1"/>
            </p:cNvSpPr>
            <p:nvPr/>
          </p:nvSpPr>
          <p:spPr bwMode="auto">
            <a:xfrm>
              <a:off x="1954" y="2728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6195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6196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6197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619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6199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8" name="Group 92"/>
          <p:cNvGrpSpPr>
            <a:grpSpLocks/>
          </p:cNvGrpSpPr>
          <p:nvPr/>
        </p:nvGrpSpPr>
        <p:grpSpPr bwMode="auto">
          <a:xfrm>
            <a:off x="590550" y="854075"/>
            <a:ext cx="7715250" cy="4418013"/>
            <a:chOff x="372" y="273"/>
            <a:chExt cx="4860" cy="2783"/>
          </a:xfrm>
        </p:grpSpPr>
        <p:sp>
          <p:nvSpPr>
            <p:cNvPr id="137224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25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6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27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28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9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0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1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2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3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4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5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6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7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8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9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0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1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2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3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4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5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6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7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8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9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0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1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2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3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54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55" name="Text Box 33"/>
            <p:cNvSpPr txBox="1">
              <a:spLocks noChangeArrowheads="1"/>
            </p:cNvSpPr>
            <p:nvPr/>
          </p:nvSpPr>
          <p:spPr bwMode="auto">
            <a:xfrm>
              <a:off x="384" y="2710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56" name="Rectangle 34"/>
            <p:cNvSpPr>
              <a:spLocks noChangeArrowheads="1"/>
            </p:cNvSpPr>
            <p:nvPr/>
          </p:nvSpPr>
          <p:spPr bwMode="auto">
            <a:xfrm>
              <a:off x="1392" y="2701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57" name="Line 35"/>
            <p:cNvSpPr>
              <a:spLocks noChangeShapeType="1"/>
            </p:cNvSpPr>
            <p:nvPr/>
          </p:nvSpPr>
          <p:spPr bwMode="auto">
            <a:xfrm>
              <a:off x="1680" y="272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8" name="Rectangle 36" descr="花束"/>
            <p:cNvSpPr>
              <a:spLocks noChangeArrowheads="1"/>
            </p:cNvSpPr>
            <p:nvPr/>
          </p:nvSpPr>
          <p:spPr bwMode="auto">
            <a:xfrm>
              <a:off x="1920" y="2701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59" name="Rectangle 37" descr="羊皮纸"/>
            <p:cNvSpPr>
              <a:spLocks noChangeArrowheads="1"/>
            </p:cNvSpPr>
            <p:nvPr/>
          </p:nvSpPr>
          <p:spPr bwMode="auto">
            <a:xfrm>
              <a:off x="2400" y="27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60" name="Line 38"/>
            <p:cNvSpPr>
              <a:spLocks noChangeShapeType="1"/>
            </p:cNvSpPr>
            <p:nvPr/>
          </p:nvSpPr>
          <p:spPr bwMode="auto">
            <a:xfrm>
              <a:off x="2688" y="270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1" name="Rectangle 39" descr="花束"/>
            <p:cNvSpPr>
              <a:spLocks noChangeArrowheads="1"/>
            </p:cNvSpPr>
            <p:nvPr/>
          </p:nvSpPr>
          <p:spPr bwMode="auto">
            <a:xfrm>
              <a:off x="2928" y="27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62" name="Line 43"/>
            <p:cNvSpPr>
              <a:spLocks noChangeShapeType="1"/>
            </p:cNvSpPr>
            <p:nvPr/>
          </p:nvSpPr>
          <p:spPr bwMode="auto">
            <a:xfrm>
              <a:off x="1152" y="289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3" name="Line 44"/>
            <p:cNvSpPr>
              <a:spLocks noChangeShapeType="1"/>
            </p:cNvSpPr>
            <p:nvPr/>
          </p:nvSpPr>
          <p:spPr bwMode="auto">
            <a:xfrm>
              <a:off x="2064" y="289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4" name="Text Box 54"/>
            <p:cNvSpPr txBox="1">
              <a:spLocks noChangeArrowheads="1"/>
            </p:cNvSpPr>
            <p:nvPr/>
          </p:nvSpPr>
          <p:spPr bwMode="auto">
            <a:xfrm>
              <a:off x="2927" y="265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5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6" name="Text Box 60"/>
            <p:cNvSpPr txBox="1">
              <a:spLocks noChangeArrowheads="1"/>
            </p:cNvSpPr>
            <p:nvPr/>
          </p:nvSpPr>
          <p:spPr bwMode="auto">
            <a:xfrm>
              <a:off x="2428" y="268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7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8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9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0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1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2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3" name="Line 70"/>
            <p:cNvSpPr>
              <a:spLocks noChangeShapeType="1"/>
            </p:cNvSpPr>
            <p:nvPr/>
          </p:nvSpPr>
          <p:spPr bwMode="auto">
            <a:xfrm flipH="1">
              <a:off x="3607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74" name="Text Box 71"/>
            <p:cNvSpPr txBox="1">
              <a:spLocks noChangeArrowheads="1"/>
            </p:cNvSpPr>
            <p:nvPr/>
          </p:nvSpPr>
          <p:spPr bwMode="auto">
            <a:xfrm>
              <a:off x="3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5" name="Line 72"/>
            <p:cNvSpPr>
              <a:spLocks noChangeShapeType="1"/>
            </p:cNvSpPr>
            <p:nvPr/>
          </p:nvSpPr>
          <p:spPr bwMode="auto">
            <a:xfrm flipH="1" flipV="1">
              <a:off x="1634" y="1848"/>
              <a:ext cx="19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76" name="Text Box 73"/>
            <p:cNvSpPr txBox="1">
              <a:spLocks noChangeArrowheads="1"/>
            </p:cNvSpPr>
            <p:nvPr/>
          </p:nvSpPr>
          <p:spPr bwMode="auto">
            <a:xfrm>
              <a:off x="1794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7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78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79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80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81" name="Line 78"/>
            <p:cNvSpPr>
              <a:spLocks noChangeShapeType="1"/>
            </p:cNvSpPr>
            <p:nvPr/>
          </p:nvSpPr>
          <p:spPr bwMode="auto">
            <a:xfrm>
              <a:off x="2411" y="2519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82" name="Text Box 79"/>
            <p:cNvSpPr txBox="1">
              <a:spLocks noChangeArrowheads="1"/>
            </p:cNvSpPr>
            <p:nvPr/>
          </p:nvSpPr>
          <p:spPr bwMode="auto">
            <a:xfrm>
              <a:off x="2079" y="229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37283" name="Group 90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37284" name="Rectangle 83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7285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Text Box 8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7287" name="Line 86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Rectangle 87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7289" name="Line 88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19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7220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7221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7222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7223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91"/>
          <p:cNvGrpSpPr>
            <a:grpSpLocks/>
          </p:cNvGrpSpPr>
          <p:nvPr/>
        </p:nvGrpSpPr>
        <p:grpSpPr bwMode="auto">
          <a:xfrm>
            <a:off x="590550" y="925513"/>
            <a:ext cx="7715250" cy="4519612"/>
            <a:chOff x="372" y="273"/>
            <a:chExt cx="4860" cy="2847"/>
          </a:xfrm>
        </p:grpSpPr>
        <p:sp>
          <p:nvSpPr>
            <p:cNvPr id="138248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49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0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1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52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3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4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5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6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7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8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9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0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1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2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3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4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5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6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7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8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9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70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1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72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3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4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5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6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7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78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79" name="Text Box 33"/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80" name="Rectangle 34"/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1" name="Line 35"/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2" name="Rectangle 36" descr="花束"/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3" name="Rectangle 37" descr="羊皮纸"/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4" name="Line 38"/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5" name="Rectangle 39" descr="花束"/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6" name="Rectangle 40" descr="羊皮纸"/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7" name="Line 41"/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8" name="Rectangle 42" descr="花束"/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9" name="Line 43"/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0" name="Line 44"/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1" name="Line 45"/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2" name="Text Box 54"/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3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4" name="Text Box 60"/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5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6" name="Text Box 62"/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7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8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9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0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1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2" name="Line 70"/>
            <p:cNvSpPr>
              <a:spLocks noChangeShapeType="1"/>
            </p:cNvSpPr>
            <p:nvPr/>
          </p:nvSpPr>
          <p:spPr bwMode="auto">
            <a:xfrm flipH="1">
              <a:off x="353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3" name="Text Box 71"/>
            <p:cNvSpPr txBox="1">
              <a:spLocks noChangeArrowheads="1"/>
            </p:cNvSpPr>
            <p:nvPr/>
          </p:nvSpPr>
          <p:spPr bwMode="auto">
            <a:xfrm>
              <a:off x="377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4" name="Line 72"/>
            <p:cNvSpPr>
              <a:spLocks noChangeShapeType="1"/>
            </p:cNvSpPr>
            <p:nvPr/>
          </p:nvSpPr>
          <p:spPr bwMode="auto">
            <a:xfrm flipH="1" flipV="1">
              <a:off x="2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5" name="Text Box 73"/>
            <p:cNvSpPr txBox="1">
              <a:spLocks noChangeArrowheads="1"/>
            </p:cNvSpPr>
            <p:nvPr/>
          </p:nvSpPr>
          <p:spPr bwMode="auto">
            <a:xfrm>
              <a:off x="2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6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307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308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9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0" name="Line 78"/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1" name="Text Box 79"/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38312" name="Group 83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38313" name="Rectangle 84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8314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315" name="Text Box 86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8316" name="Line 87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317" name="Rectangle 88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8318" name="Line 89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8243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8244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8245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824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78"/>
          <p:cNvGrpSpPr>
            <a:grpSpLocks/>
          </p:cNvGrpSpPr>
          <p:nvPr/>
        </p:nvGrpSpPr>
        <p:grpSpPr bwMode="auto">
          <a:xfrm>
            <a:off x="590550" y="1069975"/>
            <a:ext cx="7715250" cy="4519613"/>
            <a:chOff x="372" y="273"/>
            <a:chExt cx="4860" cy="2847"/>
          </a:xfrm>
        </p:grpSpPr>
        <p:sp>
          <p:nvSpPr>
            <p:cNvPr id="139272" name="Rectangle 3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73" name="Line 4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4" name="Rectangle 5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75" name="Text Box 6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276" name="Line 7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7" name="Rectangle 8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78" name="Rectangle 9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0" name="Rectangle 11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1" name="Rectangle 12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2" name="Line 13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3" name="Rectangle 14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4" name="Rectangle 15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5" name="Line 16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6" name="Rectangle 17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7" name="Rectangle 18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8" name="Line 19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9" name="Rectangle 20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0" name="Rectangle 21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1" name="Line 22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2" name="Rectangle 23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3" name="Rectangle 24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4" name="Line 25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5" name="Rectangle 26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6" name="Line 27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7" name="Line 28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8" name="Line 29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9" name="Line 30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0" name="Line 31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1" name="Text Box 32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02" name="Text Box 33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03" name="Text Box 34"/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04" name="Rectangle 35"/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05" name="Line 36"/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6" name="Rectangle 37" descr="花束"/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07" name="Rectangle 38" descr="羊皮纸"/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08" name="Line 39"/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9" name="Rectangle 40" descr="花束"/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10" name="Rectangle 41" descr="羊皮纸"/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11" name="Line 42"/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2" name="Rectangle 43" descr="花束"/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13" name="Line 44"/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4" name="Line 45"/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5" name="Line 46"/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6" name="Text Box 47"/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17" name="Text Box 48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18" name="Text Box 49"/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19" name="Text Box 50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0" name="Text Box 51"/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1" name="Text Box 52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2" name="Text Box 53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3" name="Text Box 54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4" name="Text Box 55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5" name="Text Box 56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6" name="Line 57"/>
            <p:cNvSpPr>
              <a:spLocks noChangeShapeType="1"/>
            </p:cNvSpPr>
            <p:nvPr/>
          </p:nvSpPr>
          <p:spPr bwMode="auto">
            <a:xfrm flipH="1">
              <a:off x="4599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7" name="Text Box 58"/>
            <p:cNvSpPr txBox="1">
              <a:spLocks noChangeArrowheads="1"/>
            </p:cNvSpPr>
            <p:nvPr/>
          </p:nvSpPr>
          <p:spPr bwMode="auto">
            <a:xfrm>
              <a:off x="4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8" name="Line 59"/>
            <p:cNvSpPr>
              <a:spLocks noChangeShapeType="1"/>
            </p:cNvSpPr>
            <p:nvPr/>
          </p:nvSpPr>
          <p:spPr bwMode="auto">
            <a:xfrm flipH="1" flipV="1">
              <a:off x="3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9" name="Text Box 60"/>
            <p:cNvSpPr txBox="1">
              <a:spLocks noChangeArrowheads="1"/>
            </p:cNvSpPr>
            <p:nvPr/>
          </p:nvSpPr>
          <p:spPr bwMode="auto">
            <a:xfrm>
              <a:off x="3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30" name="Rectangle 61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31" name="Rectangle 62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32" name="Line 63"/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3" name="Line 64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4" name="Line 65"/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5" name="Text Box 66"/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39336" name="Group 67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39340" name="Rectangle 68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9341" name="Line 69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42" name="Text Box 70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9343" name="Line 71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44" name="Rectangle 72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9345" name="Line 73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9337" name="Text Box 75"/>
            <p:cNvSpPr txBox="1">
              <a:spLocks noChangeArrowheads="1"/>
            </p:cNvSpPr>
            <p:nvPr/>
          </p:nvSpPr>
          <p:spPr bwMode="auto">
            <a:xfrm>
              <a:off x="1854" y="1998"/>
              <a:ext cx="1522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tmp = -3+3 = 0</a:t>
              </a:r>
            </a:p>
          </p:txBody>
        </p:sp>
        <p:sp>
          <p:nvSpPr>
            <p:cNvPr id="139338" name="Line 76"/>
            <p:cNvSpPr>
              <a:spLocks noChangeShapeType="1"/>
            </p:cNvSpPr>
            <p:nvPr/>
          </p:nvSpPr>
          <p:spPr bwMode="auto">
            <a:xfrm flipV="1">
              <a:off x="2406" y="1770"/>
              <a:ext cx="118" cy="245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39" name="Line 77"/>
            <p:cNvSpPr>
              <a:spLocks noChangeShapeType="1"/>
            </p:cNvSpPr>
            <p:nvPr/>
          </p:nvSpPr>
          <p:spPr bwMode="auto">
            <a:xfrm flipV="1">
              <a:off x="2688" y="994"/>
              <a:ext cx="856" cy="10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267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926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9269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9270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101"/>
          <p:cNvGrpSpPr>
            <a:grpSpLocks/>
          </p:cNvGrpSpPr>
          <p:nvPr/>
        </p:nvGrpSpPr>
        <p:grpSpPr bwMode="auto">
          <a:xfrm>
            <a:off x="590550" y="896938"/>
            <a:ext cx="7715250" cy="5772150"/>
            <a:chOff x="372" y="265"/>
            <a:chExt cx="4860" cy="3636"/>
          </a:xfrm>
        </p:grpSpPr>
        <p:sp>
          <p:nvSpPr>
            <p:cNvPr id="140296" name="Rectangle 2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297" name="Line 3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298" name="Rectangle 4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299" name="Text Box 5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00" name="Line 6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1" name="Rectangle 7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2" name="Rectangle 8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3" name="Line 9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4" name="Rectangle 10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5" name="Rectangle 11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6" name="Line 12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7" name="Rectangle 13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8" name="Rectangle 14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9" name="Line 15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0" name="Rectangle 16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1" name="Rectangle 17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2" name="Line 18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3" name="Rectangle 19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4" name="Rectangle 20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5" name="Line 21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6" name="Rectangle 22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7" name="Rectangle 23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8" name="Line 24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9" name="Rectangle 25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20" name="Line 26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1" name="Line 27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2" name="Line 28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3" name="Line 29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4" name="Line 30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Text Box 31"/>
            <p:cNvSpPr txBox="1">
              <a:spLocks noChangeArrowheads="1"/>
            </p:cNvSpPr>
            <p:nvPr/>
          </p:nvSpPr>
          <p:spPr bwMode="auto">
            <a:xfrm>
              <a:off x="4961" y="65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26" name="Text Box 32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27" name="Text Box 33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28" name="Rectangle 34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29" name="Line 35"/>
            <p:cNvSpPr>
              <a:spLocks noChangeShapeType="1"/>
            </p:cNvSpPr>
            <p:nvPr/>
          </p:nvSpPr>
          <p:spPr bwMode="auto">
            <a:xfrm>
              <a:off x="1680" y="2536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Rectangle 36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1" name="Rectangle 37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2" name="Line 38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3" name="Rectangle 39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4" name="Rectangle 40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5" name="Line 41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6" name="Rectangle 42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7" name="Line 43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8" name="Line 44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9" name="Line 45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0" name="Line 52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1" name="Line 55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2" name="Line 56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3" name="Line 57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4" name="Line 58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5" name="Text Box 59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46" name="Text Box 60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47" name="Text Box 61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48" name="Text Box 62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49" name="Text Box 63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0" name="Text Box 64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1" name="Text Box 65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2" name="Text Box 66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3" name="Text Box 68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4" name="Line 70"/>
            <p:cNvSpPr>
              <a:spLocks noChangeShapeType="1"/>
            </p:cNvSpPr>
            <p:nvPr/>
          </p:nvSpPr>
          <p:spPr bwMode="auto">
            <a:xfrm flipH="1">
              <a:off x="4575" y="4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5" name="Text Box 71"/>
            <p:cNvSpPr txBox="1">
              <a:spLocks noChangeArrowheads="1"/>
            </p:cNvSpPr>
            <p:nvPr/>
          </p:nvSpPr>
          <p:spPr bwMode="auto">
            <a:xfrm>
              <a:off x="4815" y="26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6" name="Rectangle 74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57" name="Rectangle 75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58" name="Line 76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9" name="Line 77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0" name="Line 78"/>
            <p:cNvSpPr>
              <a:spLocks noChangeShapeType="1"/>
            </p:cNvSpPr>
            <p:nvPr/>
          </p:nvSpPr>
          <p:spPr bwMode="auto">
            <a:xfrm flipV="1">
              <a:off x="2396" y="3609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1" name="Text Box 79"/>
            <p:cNvSpPr txBox="1">
              <a:spLocks noChangeArrowheads="1"/>
            </p:cNvSpPr>
            <p:nvPr/>
          </p:nvSpPr>
          <p:spPr bwMode="auto">
            <a:xfrm>
              <a:off x="2064" y="3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62" name="Rectangle 80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63" name="Rectangle 81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64" name="Text Box 82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65" name="Line 83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6" name="Text Box 84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40367" name="Group 91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40370" name="Rectangle 92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0371" name="Line 93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72" name="Text Box 9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0373" name="Line 95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74" name="Rectangle 96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0375" name="Line 97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0368" name="Text Box 98"/>
            <p:cNvSpPr txBox="1">
              <a:spLocks noChangeArrowheads="1"/>
            </p:cNvSpPr>
            <p:nvPr/>
          </p:nvSpPr>
          <p:spPr bwMode="auto">
            <a:xfrm>
              <a:off x="2948" y="316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69" name="Line 99"/>
            <p:cNvSpPr>
              <a:spLocks noChangeShapeType="1"/>
            </p:cNvSpPr>
            <p:nvPr/>
          </p:nvSpPr>
          <p:spPr bwMode="auto">
            <a:xfrm>
              <a:off x="2700" y="324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0291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029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0293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0294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4" name="Group 88"/>
          <p:cNvGrpSpPr>
            <a:grpSpLocks/>
          </p:cNvGrpSpPr>
          <p:nvPr/>
        </p:nvGrpSpPr>
        <p:grpSpPr bwMode="auto">
          <a:xfrm>
            <a:off x="590550" y="869950"/>
            <a:ext cx="7989888" cy="5799138"/>
            <a:chOff x="372" y="275"/>
            <a:chExt cx="5033" cy="3653"/>
          </a:xfrm>
        </p:grpSpPr>
        <p:sp>
          <p:nvSpPr>
            <p:cNvPr id="141320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1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22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3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24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25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6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7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28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9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0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31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2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3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34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5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6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37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8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9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0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41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42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3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44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5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6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7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8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9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50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51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52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3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4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5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6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7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8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9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0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61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2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3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4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5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6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7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8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9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0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1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2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3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4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5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6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7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8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79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80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81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82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83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84" name="Line 67"/>
            <p:cNvSpPr>
              <a:spLocks noChangeShapeType="1"/>
            </p:cNvSpPr>
            <p:nvPr/>
          </p:nvSpPr>
          <p:spPr bwMode="auto">
            <a:xfrm flipV="1">
              <a:off x="3412" y="3635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85" name="Text Box 68"/>
            <p:cNvSpPr txBox="1">
              <a:spLocks noChangeArrowheads="1"/>
            </p:cNvSpPr>
            <p:nvPr/>
          </p:nvSpPr>
          <p:spPr bwMode="auto">
            <a:xfrm>
              <a:off x="3087" y="36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86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87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88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89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90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41391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41399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1400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401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1402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403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1404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1392" name="Line 82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93" name="Rectangle 83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94" name="Rectangle 84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95" name="Line 85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96" name="Text Box 86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97" name="Line 87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98" name="Text Box 81"/>
            <p:cNvSpPr txBox="1">
              <a:spLocks noChangeArrowheads="1"/>
            </p:cNvSpPr>
            <p:nvPr/>
          </p:nvSpPr>
          <p:spPr bwMode="auto">
            <a:xfrm>
              <a:off x="3947" y="319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41315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1316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1317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131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8" name="Group 95"/>
          <p:cNvGrpSpPr>
            <a:grpSpLocks/>
          </p:cNvGrpSpPr>
          <p:nvPr/>
        </p:nvGrpSpPr>
        <p:grpSpPr bwMode="auto">
          <a:xfrm>
            <a:off x="590550" y="795338"/>
            <a:ext cx="7989888" cy="5802312"/>
            <a:chOff x="372" y="275"/>
            <a:chExt cx="5033" cy="3655"/>
          </a:xfrm>
        </p:grpSpPr>
        <p:sp>
          <p:nvSpPr>
            <p:cNvPr id="142344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45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6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47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48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9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0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1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2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3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4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5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6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7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8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9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0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1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2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3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4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5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6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7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8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9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0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1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2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3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74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75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76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77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8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79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80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1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82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83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4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85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6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7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8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9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0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1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2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3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4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5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6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7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8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9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00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01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02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3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04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05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06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7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8" name="Line 67"/>
            <p:cNvSpPr>
              <a:spLocks noChangeShapeType="1"/>
            </p:cNvSpPr>
            <p:nvPr/>
          </p:nvSpPr>
          <p:spPr bwMode="auto">
            <a:xfrm flipV="1">
              <a:off x="4394" y="3627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9" name="Text Box 68"/>
            <p:cNvSpPr txBox="1">
              <a:spLocks noChangeArrowheads="1"/>
            </p:cNvSpPr>
            <p:nvPr/>
          </p:nvSpPr>
          <p:spPr bwMode="auto">
            <a:xfrm>
              <a:off x="4087" y="360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10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11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12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13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4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42415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42430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2431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32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2433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34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2435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2416" name="Line 81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7" name="Rectangle 82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18" name="Rectangle 83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19" name="Line 84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0" name="Text Box 85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21" name="Line 86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2" name="Rectangle 88" descr="羊皮纸"/>
            <p:cNvSpPr>
              <a:spLocks noChangeArrowheads="1"/>
            </p:cNvSpPr>
            <p:nvPr/>
          </p:nvSpPr>
          <p:spPr bwMode="auto">
            <a:xfrm>
              <a:off x="4416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23" name="Rectangle 89" descr="花束"/>
            <p:cNvSpPr>
              <a:spLocks noChangeArrowheads="1"/>
            </p:cNvSpPr>
            <p:nvPr/>
          </p:nvSpPr>
          <p:spPr bwMode="auto">
            <a:xfrm>
              <a:off x="4992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24" name="Line 90"/>
            <p:cNvSpPr>
              <a:spLocks noChangeShapeType="1"/>
            </p:cNvSpPr>
            <p:nvPr/>
          </p:nvSpPr>
          <p:spPr bwMode="auto">
            <a:xfrm>
              <a:off x="4080" y="341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5" name="Text Box 91"/>
            <p:cNvSpPr txBox="1">
              <a:spLocks noChangeArrowheads="1"/>
            </p:cNvSpPr>
            <p:nvPr/>
          </p:nvSpPr>
          <p:spPr bwMode="auto">
            <a:xfrm>
              <a:off x="4464" y="321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26" name="Text Box 87"/>
            <p:cNvSpPr txBox="1">
              <a:spLocks noChangeArrowheads="1"/>
            </p:cNvSpPr>
            <p:nvPr/>
          </p:nvSpPr>
          <p:spPr bwMode="auto">
            <a:xfrm>
              <a:off x="4955" y="318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27" name="Line 92"/>
            <p:cNvSpPr>
              <a:spLocks noChangeShapeType="1"/>
            </p:cNvSpPr>
            <p:nvPr/>
          </p:nvSpPr>
          <p:spPr bwMode="auto">
            <a:xfrm>
              <a:off x="4690" y="3250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8" name="Line 93"/>
            <p:cNvSpPr>
              <a:spLocks noChangeShapeType="1"/>
            </p:cNvSpPr>
            <p:nvPr/>
          </p:nvSpPr>
          <p:spPr bwMode="auto">
            <a:xfrm flipH="1" flipV="1">
              <a:off x="4581" y="1828"/>
              <a:ext cx="129" cy="21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9" name="Text Box 94"/>
            <p:cNvSpPr txBox="1">
              <a:spLocks noChangeArrowheads="1"/>
            </p:cNvSpPr>
            <p:nvPr/>
          </p:nvSpPr>
          <p:spPr bwMode="auto">
            <a:xfrm>
              <a:off x="4751" y="1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800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endParaRPr lang="en-US" altLang="zh-CN" sz="2400" b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42339" name="Oval 4"/>
          <p:cNvSpPr>
            <a:spLocks noChangeArrowheads="1"/>
          </p:cNvSpPr>
          <p:nvPr/>
        </p:nvSpPr>
        <p:spPr bwMode="auto">
          <a:xfrm>
            <a:off x="8434388" y="469900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2340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2341" name="Oval 7"/>
          <p:cNvSpPr>
            <a:spLocks noChangeArrowheads="1"/>
          </p:cNvSpPr>
          <p:nvPr/>
        </p:nvSpPr>
        <p:spPr bwMode="auto">
          <a:xfrm>
            <a:off x="69484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2342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64674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3775"/>
            <a:ext cx="7920037" cy="5675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ADT Linear_list{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n(n ≥ 0)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个原子表项的一个有限序列。每个表项的数据类型为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Create( )                           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创建一个空线性表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Length( )                    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求表长函数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Search(T&amp; x )            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搜索函数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Locate(int i)              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定位函数      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getData(int i, T&amp; x)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取第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个表项的值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setData(int i, T&amp; x) 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修改第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个表项内容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Insert(int i, T&amp; x)   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在表中第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个表项之后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Remove(int i,  T&amp; x)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删除表中第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个表项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IsEmpty( )                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判断表空否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IsFull( )                     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判断表满否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void CopyList(List&lt;T&gt; &amp;  L)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将表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复制到当前的表中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void Sort( )                               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对当前的表排序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}//Linear_list</a:t>
            </a:r>
          </a:p>
        </p:txBody>
      </p:sp>
      <p:sp>
        <p:nvSpPr>
          <p:cNvPr id="22531" name="文本框 1"/>
          <p:cNvSpPr txBox="1">
            <a:spLocks noChangeArrowheads="1"/>
          </p:cNvSpPr>
          <p:nvPr/>
        </p:nvSpPr>
        <p:spPr bwMode="auto">
          <a:xfrm>
            <a:off x="0" y="260350"/>
            <a:ext cx="6443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仿宋" panose="02010609060101010101" pitchFamily="49" charset="-122"/>
                <a:ea typeface="仿宋" panose="02010609060101010101" pitchFamily="49" charset="-122"/>
              </a:rPr>
              <a:t>线性表的</a:t>
            </a:r>
            <a:r>
              <a:rPr lang="zh-CN" altLang="en-US" sz="360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抽象数据类型</a:t>
            </a:r>
            <a:endParaRPr lang="zh-CN" altLang="en-US" sz="3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6424613" y="477838"/>
            <a:ext cx="287337" cy="288925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2533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2534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4932363" y="981075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>
                <a:solidFill>
                  <a:srgbClr val="0000FF"/>
                </a:solidFill>
              </a:rPr>
              <a:t>课堂小结</a:t>
            </a:r>
          </a:p>
        </p:txBody>
      </p:sp>
      <p:sp>
        <p:nvSpPr>
          <p:cNvPr id="143364" name="Line 19"/>
          <p:cNvSpPr>
            <a:spLocks noChangeShapeType="1"/>
          </p:cNvSpPr>
          <p:nvPr/>
        </p:nvSpPr>
        <p:spPr bwMode="auto">
          <a:xfrm>
            <a:off x="1331913" y="3500438"/>
            <a:ext cx="6624637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365" name="Line 20"/>
          <p:cNvSpPr>
            <a:spLocks noChangeShapeType="1"/>
          </p:cNvSpPr>
          <p:nvPr/>
        </p:nvSpPr>
        <p:spPr bwMode="auto">
          <a:xfrm>
            <a:off x="1331913" y="4941888"/>
            <a:ext cx="6624637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366" name="AutoShape 3"/>
          <p:cNvSpPr>
            <a:spLocks noChangeArrowheads="1"/>
          </p:cNvSpPr>
          <p:nvPr/>
        </p:nvSpPr>
        <p:spPr bwMode="auto">
          <a:xfrm>
            <a:off x="468313" y="2060575"/>
            <a:ext cx="8280400" cy="4392613"/>
          </a:xfrm>
          <a:prstGeom prst="roundRect">
            <a:avLst>
              <a:gd name="adj" fmla="val 4481"/>
            </a:avLst>
          </a:prstGeom>
          <a:noFill/>
          <a:ln w="38100" cap="rnd" algn="ctr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0"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grpSp>
        <p:nvGrpSpPr>
          <p:cNvPr id="143367" name="Group 10"/>
          <p:cNvGrpSpPr>
            <a:grpSpLocks/>
          </p:cNvGrpSpPr>
          <p:nvPr/>
        </p:nvGrpSpPr>
        <p:grpSpPr bwMode="auto">
          <a:xfrm>
            <a:off x="827088" y="2349500"/>
            <a:ext cx="4752975" cy="935038"/>
            <a:chOff x="521" y="1480"/>
            <a:chExt cx="2994" cy="589"/>
          </a:xfrm>
        </p:grpSpPr>
        <p:sp>
          <p:nvSpPr>
            <p:cNvPr id="143377" name="AutoShape 11"/>
            <p:cNvSpPr>
              <a:spLocks noChangeArrowheads="1"/>
            </p:cNvSpPr>
            <p:nvPr/>
          </p:nvSpPr>
          <p:spPr bwMode="auto">
            <a:xfrm>
              <a:off x="885" y="1480"/>
              <a:ext cx="1995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kumimoji="0" lang="zh-CN" altLang="zh-CN">
                <a:solidFill>
                  <a:srgbClr val="C62400"/>
                </a:solidFill>
              </a:endParaRPr>
            </a:p>
          </p:txBody>
        </p:sp>
        <p:sp>
          <p:nvSpPr>
            <p:cNvPr id="143378" name="Text Box 12"/>
            <p:cNvSpPr txBox="1">
              <a:spLocks noChangeArrowheads="1"/>
            </p:cNvSpPr>
            <p:nvPr/>
          </p:nvSpPr>
          <p:spPr bwMode="auto">
            <a:xfrm>
              <a:off x="521" y="1616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C62400"/>
                  </a:solidFill>
                </a:rPr>
                <a:t>	</a:t>
              </a:r>
              <a:r>
                <a:rPr kumimoji="0" lang="zh-CN" altLang="en-US">
                  <a:solidFill>
                    <a:srgbClr val="C62400"/>
                  </a:solidFill>
                </a:rPr>
                <a:t>线性表逻辑结构</a:t>
              </a:r>
            </a:p>
          </p:txBody>
        </p:sp>
      </p:grpSp>
      <p:grpSp>
        <p:nvGrpSpPr>
          <p:cNvPr id="143368" name="Group 13"/>
          <p:cNvGrpSpPr>
            <a:grpSpLocks/>
          </p:cNvGrpSpPr>
          <p:nvPr/>
        </p:nvGrpSpPr>
        <p:grpSpPr bwMode="auto">
          <a:xfrm>
            <a:off x="900113" y="3789363"/>
            <a:ext cx="4319587" cy="935037"/>
            <a:chOff x="567" y="2387"/>
            <a:chExt cx="2721" cy="589"/>
          </a:xfrm>
        </p:grpSpPr>
        <p:sp>
          <p:nvSpPr>
            <p:cNvPr id="143375" name="AutoShape 14"/>
            <p:cNvSpPr>
              <a:spLocks noChangeArrowheads="1"/>
            </p:cNvSpPr>
            <p:nvPr/>
          </p:nvSpPr>
          <p:spPr bwMode="auto">
            <a:xfrm>
              <a:off x="871" y="2387"/>
              <a:ext cx="2009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kumimoji="0" lang="zh-CN" altLang="zh-CN">
                <a:solidFill>
                  <a:srgbClr val="C62400"/>
                </a:solidFill>
              </a:endParaRPr>
            </a:p>
          </p:txBody>
        </p:sp>
        <p:sp>
          <p:nvSpPr>
            <p:cNvPr id="143376" name="Text Box 15"/>
            <p:cNvSpPr txBox="1">
              <a:spLocks noChangeArrowheads="1"/>
            </p:cNvSpPr>
            <p:nvPr/>
          </p:nvSpPr>
          <p:spPr bwMode="auto">
            <a:xfrm>
              <a:off x="567" y="2523"/>
              <a:ext cx="2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C62400"/>
                  </a:solidFill>
                </a:rPr>
                <a:t>        </a:t>
              </a:r>
              <a:r>
                <a:rPr kumimoji="0" lang="zh-CN" altLang="en-US">
                  <a:solidFill>
                    <a:srgbClr val="C62400"/>
                  </a:solidFill>
                </a:rPr>
                <a:t>线性表存储结构</a:t>
              </a:r>
            </a:p>
          </p:txBody>
        </p:sp>
      </p:grpSp>
      <p:grpSp>
        <p:nvGrpSpPr>
          <p:cNvPr id="143369" name="Group 16"/>
          <p:cNvGrpSpPr>
            <a:grpSpLocks/>
          </p:cNvGrpSpPr>
          <p:nvPr/>
        </p:nvGrpSpPr>
        <p:grpSpPr bwMode="auto">
          <a:xfrm>
            <a:off x="971550" y="5208588"/>
            <a:ext cx="4248150" cy="1325562"/>
            <a:chOff x="612" y="3281"/>
            <a:chExt cx="2676" cy="835"/>
          </a:xfrm>
        </p:grpSpPr>
        <p:sp>
          <p:nvSpPr>
            <p:cNvPr id="143373" name="AutoShape 17"/>
            <p:cNvSpPr>
              <a:spLocks noChangeArrowheads="1"/>
            </p:cNvSpPr>
            <p:nvPr/>
          </p:nvSpPr>
          <p:spPr bwMode="auto">
            <a:xfrm>
              <a:off x="857" y="3281"/>
              <a:ext cx="2023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kumimoji="0" lang="zh-CN" altLang="zh-CN">
                <a:solidFill>
                  <a:srgbClr val="C62400"/>
                </a:solidFill>
              </a:endParaRPr>
            </a:p>
          </p:txBody>
        </p:sp>
        <p:sp>
          <p:nvSpPr>
            <p:cNvPr id="143374" name="Text Box 18"/>
            <p:cNvSpPr txBox="1">
              <a:spLocks noChangeArrowheads="1"/>
            </p:cNvSpPr>
            <p:nvPr/>
          </p:nvSpPr>
          <p:spPr bwMode="auto">
            <a:xfrm>
              <a:off x="612" y="3385"/>
              <a:ext cx="2676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>
                  <a:solidFill>
                    <a:srgbClr val="C62400"/>
                  </a:solidFill>
                </a:rPr>
                <a:t>       </a:t>
              </a:r>
              <a:r>
                <a:rPr kumimoji="0" lang="zh-CN" altLang="en-US">
                  <a:solidFill>
                    <a:srgbClr val="C62400"/>
                  </a:solidFill>
                </a:rPr>
                <a:t>线性表的应用</a:t>
              </a:r>
            </a:p>
            <a:p>
              <a:pPr eaLnBrk="1" hangingPunct="1">
                <a:spcBef>
                  <a:spcPct val="50000"/>
                </a:spcBef>
              </a:pPr>
              <a:endParaRPr kumimoji="0" lang="en-US" altLang="zh-CN"/>
            </a:p>
          </p:txBody>
        </p:sp>
      </p:grpSp>
      <p:sp>
        <p:nvSpPr>
          <p:cNvPr id="358419" name="Text Box 19"/>
          <p:cNvSpPr txBox="1">
            <a:spLocks noChangeArrowheads="1"/>
          </p:cNvSpPr>
          <p:nvPr/>
        </p:nvSpPr>
        <p:spPr bwMode="auto">
          <a:xfrm>
            <a:off x="4932363" y="3681413"/>
            <a:ext cx="3960812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顺序表 链表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插入删除查找建立等操作 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复杂度分析</a:t>
            </a:r>
          </a:p>
        </p:txBody>
      </p:sp>
      <p:sp>
        <p:nvSpPr>
          <p:cNvPr id="358420" name="Text Box 20"/>
          <p:cNvSpPr txBox="1">
            <a:spLocks noChangeArrowheads="1"/>
          </p:cNvSpPr>
          <p:nvPr/>
        </p:nvSpPr>
        <p:spPr bwMode="auto">
          <a:xfrm>
            <a:off x="4932363" y="5084763"/>
            <a:ext cx="3671887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约瑟夫环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集合操作</a:t>
            </a:r>
            <a:endParaRPr kumimoji="0"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一元多项式 </a:t>
            </a:r>
            <a:endParaRPr kumimoji="0"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21" name="Text Box 21"/>
          <p:cNvSpPr txBox="1">
            <a:spLocks noChangeArrowheads="1"/>
          </p:cNvSpPr>
          <p:nvPr/>
        </p:nvSpPr>
        <p:spPr bwMode="auto">
          <a:xfrm>
            <a:off x="4932363" y="2205038"/>
            <a:ext cx="3960812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第一个元素无直接前驱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最后一个元素无直接后继</a:t>
            </a: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其余元素存在前驱后继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>
                <a:solidFill>
                  <a:srgbClr val="0000FF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Exercises</a:t>
            </a:r>
            <a:r>
              <a:rPr kumimoji="0" lang="en-US" altLang="zh-CN" sz="3200" b="0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4932363" y="981075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b="0">
                <a:solidFill>
                  <a:srgbClr val="0000FF"/>
                </a:solidFill>
              </a:rPr>
              <a:t>课后练习</a:t>
            </a:r>
          </a:p>
        </p:txBody>
      </p:sp>
      <p:sp>
        <p:nvSpPr>
          <p:cNvPr id="144388" name="Text Box 7"/>
          <p:cNvSpPr txBox="1">
            <a:spLocks noChangeArrowheads="1"/>
          </p:cNvSpPr>
          <p:nvPr/>
        </p:nvSpPr>
        <p:spPr bwMode="auto">
          <a:xfrm>
            <a:off x="1222470" y="2492896"/>
            <a:ext cx="78860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思考题   </a:t>
            </a:r>
            <a:r>
              <a:rPr kumimoji="0" lang="zh-CN" altLang="en-US" dirty="0" smtClean="0">
                <a:latin typeface="楷体_GB2312" pitchFamily="49" charset="-122"/>
                <a:ea typeface="楷体_GB2312" pitchFamily="49" charset="-122"/>
              </a:rPr>
              <a:t>线性表还有哪些</a:t>
            </a:r>
            <a:r>
              <a:rPr kumimoji="0" lang="zh-CN" altLang="en-US" smtClean="0">
                <a:latin typeface="楷体_GB2312" pitchFamily="49" charset="-122"/>
                <a:ea typeface="楷体_GB2312" pitchFamily="49" charset="-122"/>
              </a:rPr>
              <a:t>应用，试举</a:t>
            </a:r>
            <a:r>
              <a:rPr kumimoji="0"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endParaRPr kumimoji="0" lang="en-US" altLang="zh-CN" sz="2400" b="0" dirty="0">
              <a:ea typeface="楷体_GB2312" pitchFamily="49" charset="-122"/>
            </a:endParaRPr>
          </a:p>
        </p:txBody>
      </p:sp>
      <p:sp>
        <p:nvSpPr>
          <p:cNvPr id="144389" name="Text Box 8"/>
          <p:cNvSpPr txBox="1">
            <a:spLocks noChangeArrowheads="1"/>
          </p:cNvSpPr>
          <p:nvPr/>
        </p:nvSpPr>
        <p:spPr bwMode="auto">
          <a:xfrm>
            <a:off x="1222471" y="3861321"/>
            <a:ext cx="7127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练习题   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2.6  2.12  2.15  2.19  2.22</a:t>
            </a:r>
            <a:endParaRPr kumimoji="0" lang="en-US" altLang="zh-CN" sz="2400" b="0" dirty="0">
              <a:ea typeface="楷体_GB2312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87624" y="5210036"/>
            <a:ext cx="7956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 smtClean="0">
                <a:latin typeface="楷体_GB2312" pitchFamily="49" charset="-122"/>
                <a:ea typeface="楷体_GB2312" pitchFamily="49" charset="-122"/>
              </a:rPr>
              <a:t>编程题   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基于线性表和</a:t>
            </a:r>
            <a:r>
              <a:rPr kumimoji="0" lang="zh-CN" altLang="en-US" dirty="0" smtClean="0">
                <a:latin typeface="楷体_GB2312" pitchFamily="49" charset="-122"/>
                <a:ea typeface="楷体_GB2312" pitchFamily="49" charset="-122"/>
              </a:rPr>
              <a:t>链表的约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瑟夫</a:t>
            </a:r>
            <a:r>
              <a:rPr kumimoji="0" lang="zh-CN" altLang="en-US" dirty="0" smtClean="0">
                <a:latin typeface="楷体_GB2312" pitchFamily="49" charset="-122"/>
                <a:ea typeface="楷体_GB2312" pitchFamily="49" charset="-122"/>
              </a:rPr>
              <a:t>环问题求解</a:t>
            </a:r>
            <a:endParaRPr kumimoji="0" lang="en-US" altLang="zh-CN" sz="2400" b="0" dirty="0">
              <a:ea typeface="楷体_GB2312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652120" y="1782262"/>
            <a:ext cx="3442077" cy="576064"/>
          </a:xfrm>
          <a:prstGeom prst="wedgeRoundRectCallout">
            <a:avLst>
              <a:gd name="adj1" fmla="val -42695"/>
              <a:gd name="adj2" fmla="val 80641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下节课可能会在课堂点名抽查，不需要写在作业本上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52120" y="3186306"/>
            <a:ext cx="3442077" cy="576064"/>
          </a:xfrm>
          <a:prstGeom prst="wedgeRoundRectCallout">
            <a:avLst>
              <a:gd name="adj1" fmla="val -42695"/>
              <a:gd name="adj2" fmla="val 80641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Paper Work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请写在纸质作业本上，同时也请做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ppt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中布置的作业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5652120" y="4308862"/>
            <a:ext cx="3442077" cy="777746"/>
          </a:xfrm>
          <a:prstGeom prst="wedgeRoundRectCallout">
            <a:avLst>
              <a:gd name="adj1" fmla="val -42695"/>
              <a:gd name="adj2" fmla="val 80641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Program Work</a:t>
            </a:r>
            <a:r>
              <a:rPr lang="zh-CN" altLang="en-US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请</a:t>
            </a:r>
            <a:r>
              <a:rPr lang="zh-CN" altLang="en-US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打包发给各班学委后由学委发</a:t>
            </a:r>
            <a:r>
              <a:rPr lang="zh-CN" altLang="en-US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到我的邮箱，具体要求请参考课程网站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895" y="3429082"/>
            <a:ext cx="464105" cy="51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第一次上机作业（</a:t>
            </a:r>
            <a:r>
              <a:rPr lang="en-US" altLang="zh-CN" sz="2800" smtClean="0"/>
              <a:t>2020</a:t>
            </a:r>
            <a:r>
              <a:rPr lang="zh-CN" altLang="en-US" sz="2800" smtClean="0"/>
              <a:t>年</a:t>
            </a:r>
            <a:r>
              <a:rPr lang="en-US" altLang="zh-CN" sz="2800" dirty="0" smtClean="0"/>
              <a:t>9.30</a:t>
            </a:r>
            <a:r>
              <a:rPr lang="zh-CN" altLang="en-US" sz="2800" dirty="0" smtClean="0"/>
              <a:t>前完成）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39813"/>
            <a:ext cx="8351837" cy="51387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、实现顺序表类，包括创建，插入</a:t>
            </a:r>
            <a:r>
              <a:rPr lang="en-AU" altLang="zh-CN" sz="1400" dirty="0" smtClean="0"/>
              <a:t>(</a:t>
            </a:r>
            <a:r>
              <a:rPr lang="zh-CN" altLang="en-US" sz="1400" dirty="0" smtClean="0"/>
              <a:t>多个</a:t>
            </a:r>
            <a:r>
              <a:rPr lang="en-AU" altLang="zh-CN" sz="1400" dirty="0" smtClean="0"/>
              <a:t>)</a:t>
            </a:r>
            <a:r>
              <a:rPr lang="zh-CN" altLang="en-US" sz="1400" dirty="0" smtClean="0"/>
              <a:t>，删除</a:t>
            </a:r>
            <a:r>
              <a:rPr lang="en-AU" altLang="zh-CN" sz="1400" dirty="0"/>
              <a:t>(</a:t>
            </a:r>
            <a:r>
              <a:rPr lang="zh-CN" altLang="en-US" sz="1400" dirty="0"/>
              <a:t>多个</a:t>
            </a:r>
            <a:r>
              <a:rPr lang="en-AU" altLang="zh-CN" sz="1400" dirty="0"/>
              <a:t>) </a:t>
            </a:r>
            <a:r>
              <a:rPr lang="zh-CN" altLang="en-US" sz="1400" dirty="0" smtClean="0"/>
              <a:t>，析构，以及表里所有元素的显示；</a:t>
            </a:r>
          </a:p>
          <a:p>
            <a:pPr marL="0" indent="0"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、实现单链表类，包括创建，插入</a:t>
            </a:r>
            <a:r>
              <a:rPr lang="en-AU" altLang="zh-CN" sz="1400" dirty="0"/>
              <a:t>(</a:t>
            </a:r>
            <a:r>
              <a:rPr lang="zh-CN" altLang="en-US" sz="1400" dirty="0"/>
              <a:t>多个</a:t>
            </a:r>
            <a:r>
              <a:rPr lang="en-AU" altLang="zh-CN" sz="1400" dirty="0" smtClean="0"/>
              <a:t>) </a:t>
            </a:r>
            <a:r>
              <a:rPr lang="zh-CN" altLang="en-US" sz="1400" dirty="0" smtClean="0"/>
              <a:t>，删除</a:t>
            </a:r>
            <a:r>
              <a:rPr lang="en-AU" altLang="zh-CN" sz="1400" dirty="0"/>
              <a:t>(</a:t>
            </a:r>
            <a:r>
              <a:rPr lang="zh-CN" altLang="en-US" sz="1400" dirty="0"/>
              <a:t>多个</a:t>
            </a:r>
            <a:r>
              <a:rPr lang="en-AU" altLang="zh-CN" sz="1400" dirty="0"/>
              <a:t>) </a:t>
            </a:r>
            <a:r>
              <a:rPr lang="zh-CN" altLang="en-US" sz="1400" dirty="0" smtClean="0"/>
              <a:t>，析构，以及表里所有元素的显示；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demo</a:t>
            </a:r>
            <a:r>
              <a:rPr lang="zh-CN" altLang="en-US" sz="1400" dirty="0" smtClean="0"/>
              <a:t>程序的创建：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	主页面：</a:t>
            </a:r>
            <a:r>
              <a:rPr lang="en-US" altLang="zh-CN" sz="1400" dirty="0" smtClean="0"/>
              <a:t>	1</a:t>
            </a:r>
            <a:r>
              <a:rPr lang="zh-CN" altLang="en-US" sz="1400" dirty="0" smtClean="0"/>
              <a:t>）表插入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		从键盘输入任意个整数（</a:t>
            </a:r>
            <a:r>
              <a:rPr lang="en-US" altLang="zh-CN" sz="1400" dirty="0" smtClean="0"/>
              <a:t>&lt;100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@</a:t>
            </a:r>
            <a:r>
              <a:rPr lang="zh-CN" altLang="en-US" sz="1400" dirty="0" smtClean="0"/>
              <a:t>表示结束），将元素插入顺序表、链表中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	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  	2</a:t>
            </a:r>
            <a:r>
              <a:rPr lang="zh-CN" altLang="en-US" sz="1400" dirty="0" smtClean="0"/>
              <a:t>）元素删除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		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）退出系统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1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要求：尽量不要看书上的代码，自己把图画在纸上，根据纸上的逻辑写代码，我会在检查作业时随机要求你增加或修改功能需求，所以务必要知道自己程序的逻辑思路，抄袭的一问就很清楚，另外关键代码处必须有注释，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1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补充需求：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、删除操作的参数从下标变为元素值，并支持删除多个相同元素值的节点，顺序表和链表都</a:t>
            </a:r>
            <a:r>
              <a:rPr lang="zh-CN" altLang="en-US" sz="1400" smtClean="0"/>
              <a:t>需要实现</a:t>
            </a:r>
            <a:endParaRPr lang="zh-CN" altLang="en-US" sz="1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、插入操作从最后一个元素插入变为从特定元素值节点后插入，多个元素值仅考虑第一个</a:t>
            </a:r>
          </a:p>
          <a:p>
            <a:pPr marL="0" indent="0">
              <a:buNone/>
              <a:defRPr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、重载多个删除、插入操作。单链表</a:t>
            </a:r>
            <a:r>
              <a:rPr lang="zh-CN" altLang="en-US" sz="1400" dirty="0"/>
              <a:t>的插入和删除操作不要基于下标进行，对单链表来说，无下标一</a:t>
            </a:r>
            <a:r>
              <a:rPr lang="zh-CN" altLang="en-US" sz="1400" dirty="0" smtClean="0"/>
              <a:t>说</a:t>
            </a:r>
            <a:endParaRPr lang="en-US" altLang="zh-CN" sz="1400" dirty="0" smtClean="0"/>
          </a:p>
          <a:p>
            <a:pPr marL="0" indent="0">
              <a:buNone/>
              <a:defRPr/>
            </a:pPr>
            <a:r>
              <a:rPr lang="en-US" altLang="zh-CN" sz="1400" dirty="0" smtClean="0"/>
              <a:t>4</a:t>
            </a:r>
            <a:r>
              <a:rPr lang="zh-CN" altLang="en-US" sz="1400" dirty="0"/>
              <a:t>、将单链表逆序并输出，且不借助任何辅助数组和</a:t>
            </a:r>
            <a:r>
              <a:rPr lang="zh-CN" altLang="en-US" sz="1400" dirty="0" smtClean="0"/>
              <a:t>链表</a:t>
            </a:r>
            <a:endParaRPr lang="en-US" altLang="zh-CN" sz="1400" dirty="0" smtClean="0"/>
          </a:p>
          <a:p>
            <a:pPr marL="0" indent="0">
              <a:buNone/>
              <a:defRPr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、顺序表和链表类从同一个基类以继承的方式构造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6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MFC</a:t>
            </a:r>
            <a:r>
              <a:rPr lang="zh-CN" altLang="en-US" sz="1400" dirty="0" smtClean="0"/>
              <a:t>界面设计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87400"/>
            <a:ext cx="8686800" cy="4967288"/>
          </a:xfrm>
        </p:spPr>
        <p:txBody>
          <a:bodyPr/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template &lt;class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public: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();			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构造函数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～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();		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析构函数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Size()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求表最大体积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Length()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求表长度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Search(T&amp; x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搜索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Locate(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定位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getData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i,T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&amp; x)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取值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void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setData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T&amp;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x) = 0;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赋值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endParaRPr lang="en-US" altLang="zh-CN" sz="2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T&amp; x) = 0;        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T&amp; x) = 0;	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	    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判表空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		    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判表满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Sort() = 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	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input() = 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	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output() = 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	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&lt;T&gt;operator=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&lt;T&gt;&amp; L) = 0;	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复制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555" name="文本框 1"/>
          <p:cNvSpPr txBox="1">
            <a:spLocks noChangeArrowheads="1"/>
          </p:cNvSpPr>
          <p:nvPr/>
        </p:nvSpPr>
        <p:spPr bwMode="auto">
          <a:xfrm>
            <a:off x="0" y="261938"/>
            <a:ext cx="6443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仿宋" panose="02010609060101010101" pitchFamily="49" charset="-122"/>
                <a:ea typeface="仿宋" panose="02010609060101010101" pitchFamily="49" charset="-122"/>
              </a:rPr>
              <a:t>线性表的</a:t>
            </a:r>
            <a:r>
              <a:rPr lang="zh-CN" altLang="en-US" sz="360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抽象基类</a:t>
            </a:r>
            <a:endParaRPr lang="zh-CN" altLang="en-US" sz="3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424613" y="477838"/>
            <a:ext cx="287337" cy="288925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3557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3558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096125" y="2276475"/>
            <a:ext cx="1998663" cy="14192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线性表的存储表示有两种：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顺序存储方式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链表存储方式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384300"/>
            <a:ext cx="7939087" cy="3840163"/>
          </a:xfrm>
        </p:spPr>
        <p:txBody>
          <a:bodyPr/>
          <a:lstStyle/>
          <a:p>
            <a:pPr marL="609600" indent="-609600"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3000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顺序表的定义</a:t>
            </a:r>
          </a:p>
          <a:p>
            <a:pPr marL="990600" lvl="1" indent="-533400">
              <a:spcBef>
                <a:spcPct val="1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将线性表中的元素相继存放在一个连续的存储空间中。           </a:t>
            </a:r>
          </a:p>
          <a:p>
            <a:pPr marL="990600" lvl="1" indent="-533400">
              <a:spcBef>
                <a:spcPct val="1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可利用一维数组描述存储结构</a:t>
            </a:r>
          </a:p>
          <a:p>
            <a:pPr marL="609600" indent="-609600"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3000" dirty="0">
                <a:ea typeface="仿宋_GB2312" pitchFamily="49" charset="-122"/>
                <a:cs typeface="+mn-cs"/>
              </a:rPr>
              <a:t>顺序表的特点</a:t>
            </a:r>
            <a:endParaRPr lang="zh-CN" altLang="en-US" sz="3000" dirty="0">
              <a:solidFill>
                <a:srgbClr val="000099"/>
              </a:solidFill>
              <a:ea typeface="仿宋_GB2312" pitchFamily="49" charset="-122"/>
              <a:cs typeface="+mn-cs"/>
            </a:endParaRPr>
          </a:p>
          <a:p>
            <a:pPr marL="990600" lvl="1" indent="-533400">
              <a:spcBef>
                <a:spcPct val="1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u="sng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所有元素的逻辑先后顺序与其物理存放顺序一致</a:t>
            </a:r>
            <a:r>
              <a:rPr lang="zh-CN" altLang="en-US" sz="37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          </a:t>
            </a:r>
            <a:r>
              <a:rPr lang="zh-CN" altLang="en-US" sz="37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 </a:t>
            </a:r>
            <a:endParaRPr lang="zh-CN" altLang="en-US" sz="40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  <a:cs typeface="+mn-cs"/>
            </a:endParaRPr>
          </a:p>
        </p:txBody>
      </p:sp>
      <p:grpSp>
        <p:nvGrpSpPr>
          <p:cNvPr id="24579" name="Group 13"/>
          <p:cNvGrpSpPr>
            <a:grpSpLocks/>
          </p:cNvGrpSpPr>
          <p:nvPr/>
        </p:nvGrpSpPr>
        <p:grpSpPr bwMode="auto">
          <a:xfrm>
            <a:off x="1576388" y="5029200"/>
            <a:ext cx="5119687" cy="1098550"/>
            <a:chOff x="993" y="3168"/>
            <a:chExt cx="3225" cy="692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584" y="3495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632" y="3495"/>
              <a:ext cx="25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25   34   57   16    48     09 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>
              <a:off x="2016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>
              <a:off x="2448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3312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 flipH="1">
              <a:off x="3744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1632" y="3168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0     1      2      3      4      5 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993" y="3495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2880" y="350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3"/>
          <p:cNvSpPr txBox="1">
            <a:spLocks noRot="1" noChangeArrowheads="1"/>
          </p:cNvSpPr>
          <p:nvPr/>
        </p:nvSpPr>
        <p:spPr bwMode="auto">
          <a:xfrm>
            <a:off x="0" y="260350"/>
            <a:ext cx="565150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(Sequential List)</a:t>
            </a:r>
            <a:endParaRPr kumimoji="0"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7696200" cy="685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2800" smtClean="0">
                <a:latin typeface="仿宋_GB2312" pitchFamily="49" charset="-122"/>
                <a:ea typeface="仿宋_GB2312" pitchFamily="49" charset="-122"/>
              </a:rPr>
              <a:t>顺序表中数据元素的</a:t>
            </a:r>
            <a:r>
              <a:rPr lang="zh-CN" altLang="en-US" sz="2800" smtClean="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</a:rPr>
              <a:t>存储地址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31788" y="4149725"/>
            <a:ext cx="88392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Char char=" 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设顺序表数据类型为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，每个表项的存储空间大小为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sizeof(T)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，设顺序表的起始存储位置为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Loc(1)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个表项的存储位置为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Loc(i)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 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Loc(i)=Loc(1)+(i-1)*sizeof(T)    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随机存取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 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Loc(1)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是第一个表项的存储位置，即数组第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个元素位置。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5605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5609" name="文本框 5"/>
          <p:cNvSpPr txBox="1">
            <a:spLocks noChangeArrowheads="1"/>
          </p:cNvSpPr>
          <p:nvPr/>
        </p:nvSpPr>
        <p:spPr bwMode="auto">
          <a:xfrm>
            <a:off x="611188" y="1600200"/>
            <a:ext cx="8281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宋体" panose="02010600040101010101" pitchFamily="2" charset="-122"/>
                <a:ea typeface="华文宋体" panose="02010600040101010101" pitchFamily="2" charset="-122"/>
              </a:rPr>
              <a:t>顺序表中的第一个表项存储在数组的起始位置（下标为</a:t>
            </a:r>
            <a:r>
              <a:rPr lang="en-US" altLang="zh-CN" sz="240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sz="2400">
                <a:latin typeface="华文宋体" panose="02010600040101010101" pitchFamily="2" charset="-122"/>
                <a:ea typeface="华文宋体" panose="02010600040101010101" pitchFamily="2" charset="-122"/>
              </a:rPr>
              <a:t>），第二个表项存储在数组的下标为</a:t>
            </a:r>
            <a:r>
              <a:rPr lang="en-US" altLang="zh-CN" sz="240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400">
                <a:latin typeface="华文宋体" panose="02010600040101010101" pitchFamily="2" charset="-122"/>
                <a:ea typeface="华文宋体" panose="02010600040101010101" pitchFamily="2" charset="-122"/>
              </a:rPr>
              <a:t>的位置，第</a:t>
            </a:r>
            <a:r>
              <a:rPr lang="en-US" altLang="zh-CN" sz="240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r>
              <a:rPr lang="zh-CN" altLang="en-US" sz="2400">
                <a:latin typeface="华文宋体" panose="02010600040101010101" pitchFamily="2" charset="-122"/>
                <a:ea typeface="华文宋体" panose="02010600040101010101" pitchFamily="2" charset="-122"/>
              </a:rPr>
              <a:t>个表项存储在下标</a:t>
            </a:r>
            <a:r>
              <a:rPr lang="en-US" altLang="zh-CN" sz="2400">
                <a:latin typeface="华文宋体" panose="02010600040101010101" pitchFamily="2" charset="-122"/>
                <a:ea typeface="华文宋体" panose="02010600040101010101" pitchFamily="2" charset="-122"/>
              </a:rPr>
              <a:t>n-1</a:t>
            </a:r>
            <a:r>
              <a:rPr lang="zh-CN" altLang="en-US" sz="2400">
                <a:latin typeface="华文宋体" panose="02010600040101010101" pitchFamily="2" charset="-122"/>
                <a:ea typeface="华文宋体" panose="02010600040101010101" pitchFamily="2" charset="-122"/>
              </a:rPr>
              <a:t>的位置。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06438" y="3006725"/>
          <a:ext cx="8186740" cy="854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</a:tblGrid>
              <a:tr h="2846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33CC"/>
                          </a:solidFill>
                          <a:effectLst/>
                        </a:rPr>
                        <a:t>下标位置</a:t>
                      </a:r>
                      <a:endParaRPr lang="zh-CN" sz="1200" kern="1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i-1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maxSize</a:t>
                      </a:r>
                      <a:r>
                        <a:rPr lang="en-US" altLang="zh-CN" sz="1200" kern="100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sz="12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5693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数组存储空间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"/>
          <p:cNvSpPr txBox="1">
            <a:spLocks noChangeArrowheads="1"/>
          </p:cNvSpPr>
          <p:nvPr/>
        </p:nvSpPr>
        <p:spPr bwMode="auto">
          <a:xfrm>
            <a:off x="0" y="260350"/>
            <a:ext cx="4211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rgbClr val="0000CC"/>
                </a:solidFill>
                <a:latin typeface="+mj-ea"/>
                <a:ea typeface="+mj-ea"/>
              </a:rPr>
              <a:t>顺序表的描述</a:t>
            </a:r>
          </a:p>
        </p:txBody>
      </p:sp>
      <p:sp>
        <p:nvSpPr>
          <p:cNvPr id="19459" name="内容占位符 4"/>
          <p:cNvSpPr>
            <a:spLocks noGrp="1"/>
          </p:cNvSpPr>
          <p:nvPr>
            <p:ph sz="half" idx="1"/>
          </p:nvPr>
        </p:nvSpPr>
        <p:spPr>
          <a:xfrm>
            <a:off x="401638" y="1412875"/>
            <a:ext cx="4098925" cy="3887788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j-ea"/>
                <a:ea typeface="+mj-ea"/>
                <a:cs typeface="+mn-cs"/>
              </a:rPr>
              <a:t>顺序表的</a:t>
            </a:r>
            <a:r>
              <a:rPr lang="zh-CN" altLang="en-US" sz="2800" dirty="0" smtClean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静态存储</a:t>
            </a:r>
            <a:r>
              <a:rPr lang="zh-CN" altLang="en-US" sz="2800" dirty="0" smtClean="0">
                <a:latin typeface="+mj-ea"/>
                <a:ea typeface="+mj-ea"/>
                <a:cs typeface="+mn-cs"/>
              </a:rPr>
              <a:t>表示</a:t>
            </a:r>
            <a:endParaRPr lang="en-US" altLang="zh-CN" sz="2800" dirty="0" smtClean="0">
              <a:latin typeface="+mj-ea"/>
              <a:ea typeface="+mj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 data[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</p:txBody>
      </p:sp>
      <p:sp>
        <p:nvSpPr>
          <p:cNvPr id="19460" name="内容占位符 5"/>
          <p:cNvSpPr>
            <a:spLocks noGrp="1"/>
          </p:cNvSpPr>
          <p:nvPr>
            <p:ph sz="half" idx="2"/>
          </p:nvPr>
        </p:nvSpPr>
        <p:spPr>
          <a:xfrm>
            <a:off x="4932363" y="1412875"/>
            <a:ext cx="4025900" cy="3887788"/>
          </a:xfrm>
          <a:ln>
            <a:solidFill>
              <a:srgbClr val="336699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j-ea"/>
                <a:ea typeface="+mj-ea"/>
                <a:cs typeface="+mn-cs"/>
              </a:rPr>
              <a:t>顺序表的</a:t>
            </a:r>
            <a:r>
              <a:rPr lang="zh-CN" altLang="en-US" sz="2800" dirty="0" smtClean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动态存储</a:t>
            </a:r>
            <a:r>
              <a:rPr lang="zh-CN" altLang="en-US" sz="2800" dirty="0" smtClean="0">
                <a:latin typeface="+mj-ea"/>
                <a:ea typeface="+mj-ea"/>
                <a:cs typeface="+mn-cs"/>
              </a:rPr>
              <a:t>表示</a:t>
            </a:r>
            <a:endParaRPr lang="en-US" altLang="zh-CN" sz="2800" dirty="0" smtClean="0">
              <a:latin typeface="+mj-ea"/>
              <a:ea typeface="+mj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 *data;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cs typeface="+mn-cs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pic>
        <p:nvPicPr>
          <p:cNvPr id="26634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956300"/>
            <a:ext cx="1476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4000"/>
            <a:ext cx="6462713" cy="676275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C++</a:t>
            </a:r>
            <a:r>
              <a:rPr lang="zh-CN" altLang="en-US" sz="3200" dirty="0" smtClean="0"/>
              <a:t>静态数组和</a:t>
            </a:r>
            <a:r>
              <a:rPr lang="zh-CN" altLang="en-US" sz="3200" dirty="0"/>
              <a:t>动态</a:t>
            </a:r>
            <a:r>
              <a:rPr lang="zh-CN" altLang="en-US" sz="3200" dirty="0" smtClean="0"/>
              <a:t>数组的区别？</a:t>
            </a:r>
            <a:endParaRPr lang="zh-CN" altLang="en-US" sz="3200" dirty="0"/>
          </a:p>
        </p:txBody>
      </p:sp>
      <p:sp>
        <p:nvSpPr>
          <p:cNvPr id="27651" name="文本占位符 3"/>
          <p:cNvSpPr>
            <a:spLocks noGrp="1"/>
          </p:cNvSpPr>
          <p:nvPr>
            <p:ph type="body" idx="1"/>
          </p:nvPr>
        </p:nvSpPr>
        <p:spPr>
          <a:xfrm>
            <a:off x="630238" y="1268413"/>
            <a:ext cx="3868737" cy="823912"/>
          </a:xfrm>
        </p:spPr>
        <p:txBody>
          <a:bodyPr/>
          <a:lstStyle/>
          <a:p>
            <a:r>
              <a:rPr lang="zh-CN" altLang="en-US" smtClean="0"/>
              <a:t>静态数组</a:t>
            </a:r>
          </a:p>
        </p:txBody>
      </p:sp>
      <p:sp>
        <p:nvSpPr>
          <p:cNvPr id="27652" name="内容占位符 4"/>
          <p:cNvSpPr>
            <a:spLocks noGrp="1"/>
          </p:cNvSpPr>
          <p:nvPr>
            <p:ph sz="half" idx="2"/>
          </p:nvPr>
        </p:nvSpPr>
        <p:spPr>
          <a:xfrm>
            <a:off x="630238" y="2492375"/>
            <a:ext cx="3868737" cy="3684588"/>
          </a:xfrm>
        </p:spPr>
        <p:txBody>
          <a:bodyPr/>
          <a:lstStyle/>
          <a:p>
            <a:r>
              <a:rPr lang="en-US" altLang="zh-CN" sz="2400" smtClean="0"/>
              <a:t>int a[5]={0,1,2,3,4};</a:t>
            </a:r>
          </a:p>
          <a:p>
            <a:pPr lvl="1"/>
            <a:r>
              <a:rPr lang="en-US" altLang="zh-CN" sz="1800" smtClean="0"/>
              <a:t>Sizeof(a)</a:t>
            </a:r>
          </a:p>
          <a:p>
            <a:pPr lvl="1"/>
            <a:r>
              <a:rPr lang="zh-CN" altLang="en-US" sz="1800" smtClean="0"/>
              <a:t>在栈上分配，会自动释放，效率高，但是栈空间有限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作为函数参数、返回值</a:t>
            </a:r>
          </a:p>
        </p:txBody>
      </p:sp>
      <p:sp>
        <p:nvSpPr>
          <p:cNvPr id="27653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629150" y="1196975"/>
            <a:ext cx="3887788" cy="823913"/>
          </a:xfrm>
        </p:spPr>
        <p:txBody>
          <a:bodyPr/>
          <a:lstStyle/>
          <a:p>
            <a:r>
              <a:rPr lang="zh-CN" altLang="en-US" smtClean="0"/>
              <a:t>动态数组</a:t>
            </a:r>
          </a:p>
        </p:txBody>
      </p:sp>
      <p:sp>
        <p:nvSpPr>
          <p:cNvPr id="27654" name="内容占位符 6"/>
          <p:cNvSpPr>
            <a:spLocks noGrp="1"/>
          </p:cNvSpPr>
          <p:nvPr>
            <p:ph sz="quarter" idx="4"/>
          </p:nvPr>
        </p:nvSpPr>
        <p:spPr>
          <a:xfrm>
            <a:off x="4645025" y="2501900"/>
            <a:ext cx="4248150" cy="3951288"/>
          </a:xfrm>
        </p:spPr>
        <p:txBody>
          <a:bodyPr/>
          <a:lstStyle/>
          <a:p>
            <a:r>
              <a:rPr lang="en-US" altLang="zh-CN" sz="2400" smtClean="0"/>
              <a:t>int *b=new int[5]; </a:t>
            </a:r>
          </a:p>
          <a:p>
            <a:pPr lvl="1"/>
            <a:r>
              <a:rPr lang="en-US" altLang="zh-CN" sz="1800" smtClean="0"/>
              <a:t>Sizeof(b)</a:t>
            </a:r>
          </a:p>
          <a:p>
            <a:pPr lvl="1"/>
            <a:r>
              <a:rPr lang="zh-CN" altLang="en-US" sz="1800" smtClean="0"/>
              <a:t>在堆上分配空间，效率较低，需要手动</a:t>
            </a:r>
            <a:r>
              <a:rPr lang="en-US" altLang="zh-CN" sz="1800" smtClean="0"/>
              <a:t>delete</a:t>
            </a:r>
            <a:r>
              <a:rPr lang="zh-CN" altLang="en-US" sz="1800" smtClean="0"/>
              <a:t>，空间大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作为函数参数、返回值</a:t>
            </a:r>
          </a:p>
          <a:p>
            <a:pPr lvl="1"/>
            <a:endParaRPr lang="zh-CN" altLang="en-US" sz="180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497388" y="1711325"/>
            <a:ext cx="3175" cy="4165600"/>
          </a:xfrm>
          <a:prstGeom prst="line">
            <a:avLst/>
          </a:prstGeom>
          <a:ln>
            <a:solidFill>
              <a:srgbClr val="99003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4859338" y="5097463"/>
            <a:ext cx="4178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使用</a:t>
            </a:r>
            <a:r>
              <a:rPr lang="en-US" altLang="zh-CN" sz="2000">
                <a:ea typeface="黑体" panose="02010609060101010101" pitchFamily="49" charset="-122"/>
              </a:rPr>
              <a:t>C++</a:t>
            </a:r>
            <a:r>
              <a:rPr lang="zh-CN" altLang="en-US" sz="2000">
                <a:ea typeface="黑体" panose="02010609060101010101" pitchFamily="49" charset="-122"/>
              </a:rPr>
              <a:t>标准模版库（</a:t>
            </a:r>
            <a:r>
              <a:rPr lang="en-US" altLang="zh-CN" sz="2000">
                <a:ea typeface="黑体" panose="02010609060101010101" pitchFamily="49" charset="-122"/>
              </a:rPr>
              <a:t>STL</a:t>
            </a:r>
            <a:r>
              <a:rPr lang="zh-CN" altLang="en-US" sz="2000">
                <a:ea typeface="黑体" panose="02010609060101010101" pitchFamily="49" charset="-122"/>
              </a:rPr>
              <a:t>）中的</a:t>
            </a:r>
            <a:r>
              <a:rPr lang="en-US" altLang="zh-CN" sz="2000">
                <a:ea typeface="黑体" panose="02010609060101010101" pitchFamily="49" charset="-122"/>
              </a:rPr>
              <a:t>vector</a:t>
            </a:r>
            <a:r>
              <a:rPr lang="zh-CN" altLang="en-US" sz="2000">
                <a:ea typeface="黑体" panose="02010609060101010101" pitchFamily="49" charset="-122"/>
              </a:rPr>
              <a:t>（向量）实现变长数组：</a:t>
            </a:r>
            <a:endParaRPr lang="en-US" altLang="zh-CN" sz="200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vector&lt;int&gt;   array(len);</a:t>
            </a:r>
            <a:endParaRPr lang="zh-CN" altLang="en-US" sz="200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pic>
        <p:nvPicPr>
          <p:cNvPr id="27657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46063"/>
            <a:ext cx="1476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8575"/>
            <a:ext cx="6096000" cy="99695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顺序表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类的定义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68375"/>
            <a:ext cx="8366125" cy="4800600"/>
          </a:xfrm>
        </p:spPr>
        <p:txBody>
          <a:bodyPr/>
          <a:lstStyle/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#include &lt;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iostream.h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&gt;	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定义在“</a:t>
            </a:r>
            <a:r>
              <a:rPr lang="en-US" altLang="zh-CN" sz="1800" dirty="0" err="1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seqList.h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#include &lt;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stdlib.h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#include "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LinearList.h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defaultSize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100;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template </a:t>
            </a:r>
            <a:r>
              <a:rPr lang="en-US" altLang="zh-CN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&lt;class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T&gt;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 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SeqList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public 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&lt;T&gt; {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protected: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 T *data;		     </a:t>
            </a:r>
            <a:r>
              <a:rPr lang="en-US" altLang="zh-CN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存放数组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 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maxSize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	     </a:t>
            </a:r>
            <a:r>
              <a:rPr lang="en-US" altLang="zh-CN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	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最大可容纳表项的项数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zh-CN" altLang="en-US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last;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		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当前已存表</a:t>
            </a:r>
            <a:r>
              <a:rPr lang="zh-CN" altLang="en-US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项的最后位置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从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开始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CN" altLang="en-US" sz="1800" dirty="0">
              <a:solidFill>
                <a:srgbClr val="0033C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void 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reSize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newSize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);	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改变数组空间</a:t>
            </a:r>
            <a:r>
              <a:rPr lang="zh-CN" altLang="en-US" sz="18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大小</a:t>
            </a:r>
            <a:endParaRPr lang="en-US" altLang="zh-CN" sz="1800" dirty="0" smtClean="0">
              <a:solidFill>
                <a:srgbClr val="0033C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defaultSize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构造函数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&lt;T&gt;&amp; L);	       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复制构造函数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～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{delete[ ] data;}	       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析构函数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{return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	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求表最大容量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Length()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{return last+1;}    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计算表长度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Search(T&amp; x)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	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在表中位置，函数返回表项序号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	</a:t>
            </a:r>
            <a:r>
              <a:rPr lang="en-US" altLang="zh-CN" sz="1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定位第 </a:t>
            </a:r>
            <a:r>
              <a:rPr lang="en-US" altLang="zh-CN" sz="1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个表项，函数返回表项序号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T&amp; x);		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altLang="zh-CN" sz="1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个表项之后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T&amp; x);	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删除第</a:t>
            </a:r>
            <a:r>
              <a:rPr lang="en-US" altLang="zh-CN" sz="1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个表项</a:t>
            </a: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800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1800" dirty="0">
              <a:solidFill>
                <a:srgbClr val="0033C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8678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7793038" cy="7810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smtClean="0"/>
              <a:t>第一章要点回顾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hlink"/>
              </a:buClr>
              <a:defRPr/>
            </a:pPr>
            <a:r>
              <a:rPr lang="zh-CN" altLang="en-US" b="1" dirty="0">
                <a:solidFill>
                  <a:schemeClr val="tx2"/>
                </a:solidFill>
                <a:cs typeface="+mn-cs"/>
                <a:sym typeface="Wingdings" pitchFamily="2" charset="2"/>
              </a:rPr>
              <a:t>程序 </a:t>
            </a:r>
            <a:r>
              <a:rPr lang="en-US" altLang="zh-CN" b="1" dirty="0">
                <a:solidFill>
                  <a:schemeClr val="tx2"/>
                </a:solidFill>
                <a:cs typeface="+mn-cs"/>
                <a:sym typeface="Wingdings" pitchFamily="2" charset="2"/>
              </a:rPr>
              <a:t>=  </a:t>
            </a:r>
            <a:r>
              <a:rPr lang="zh-CN" altLang="en-US" b="1" dirty="0">
                <a:solidFill>
                  <a:schemeClr val="tx2"/>
                </a:solidFill>
                <a:cs typeface="+mn-cs"/>
                <a:sym typeface="Wingdings" pitchFamily="2" charset="2"/>
              </a:rPr>
              <a:t>算法 </a:t>
            </a:r>
            <a:r>
              <a:rPr lang="en-US" altLang="zh-CN" b="1" dirty="0">
                <a:solidFill>
                  <a:schemeClr val="tx2"/>
                </a:solidFill>
                <a:cs typeface="+mn-cs"/>
                <a:sym typeface="Wingdings" pitchFamily="2" charset="2"/>
              </a:rPr>
              <a:t>+ </a:t>
            </a:r>
            <a:r>
              <a:rPr lang="zh-CN" altLang="en-US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数据结构</a:t>
            </a:r>
            <a:endParaRPr lang="en-US" altLang="zh-CN" b="1" dirty="0" smtClean="0">
              <a:solidFill>
                <a:schemeClr val="tx2"/>
              </a:solidFill>
              <a:cs typeface="+mn-cs"/>
              <a:sym typeface="Wingdings" pitchFamily="2" charset="2"/>
            </a:endParaRPr>
          </a:p>
          <a:p>
            <a:pPr>
              <a:buClr>
                <a:schemeClr val="hlink"/>
              </a:buClr>
              <a:defRPr/>
            </a:pPr>
            <a:endParaRPr lang="en-US" altLang="zh-CN" b="1" dirty="0" smtClean="0">
              <a:solidFill>
                <a:schemeClr val="tx2"/>
              </a:solidFill>
              <a:cs typeface="+mn-cs"/>
              <a:sym typeface="Wingdings" pitchFamily="2" charset="2"/>
            </a:endParaRPr>
          </a:p>
          <a:p>
            <a:pPr>
              <a:buClr>
                <a:schemeClr val="hlink"/>
              </a:buClr>
              <a:defRPr/>
            </a:pPr>
            <a:r>
              <a:rPr lang="zh-CN" altLang="en-US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数据结构 </a:t>
            </a:r>
            <a:r>
              <a:rPr lang="en-US" altLang="zh-CN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= </a:t>
            </a:r>
            <a:r>
              <a:rPr lang="zh-CN" altLang="en-US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数据的逻辑结构</a:t>
            </a:r>
            <a:r>
              <a:rPr lang="en-US" altLang="zh-CN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 </a:t>
            </a: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cs typeface="+mn-cs"/>
                <a:sym typeface="Wingdings" pitchFamily="2" charset="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  		   + </a:t>
            </a:r>
            <a:r>
              <a:rPr lang="zh-CN" altLang="en-US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数据的存储结构</a:t>
            </a:r>
            <a:endParaRPr lang="en-US" altLang="zh-CN" b="1" dirty="0" smtClean="0">
              <a:solidFill>
                <a:schemeClr val="tx2"/>
              </a:solidFill>
              <a:cs typeface="+mn-cs"/>
              <a:sym typeface="Wingdings" pitchFamily="2" charset="2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cs typeface="+mn-cs"/>
                <a:sym typeface="Wingdings" pitchFamily="2" charset="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             </a:t>
            </a:r>
            <a:r>
              <a:rPr lang="en-US" altLang="zh-CN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    </a:t>
            </a:r>
            <a:r>
              <a:rPr lang="en-US" altLang="zh-CN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+ </a:t>
            </a:r>
            <a:r>
              <a:rPr lang="zh-CN" altLang="en-US" b="1" dirty="0" smtClean="0">
                <a:solidFill>
                  <a:schemeClr val="tx2"/>
                </a:solidFill>
                <a:cs typeface="+mn-cs"/>
                <a:sym typeface="Wingdings" pitchFamily="2" charset="2"/>
              </a:rPr>
              <a:t>数据的运算</a:t>
            </a:r>
            <a:endParaRPr lang="en-US" altLang="zh-CN" b="1" dirty="0" smtClean="0">
              <a:solidFill>
                <a:schemeClr val="tx2"/>
              </a:solidFill>
              <a:cs typeface="+mn-cs"/>
              <a:sym typeface="Wingdings" pitchFamily="2" charset="2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solidFill>
                <a:schemeClr val="tx2"/>
              </a:solidFill>
              <a:cs typeface="+mn-cs"/>
              <a:sym typeface="Wingdings" pitchFamily="2" charset="2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solidFill>
                <a:schemeClr val="tx2"/>
              </a:solidFill>
              <a:cs typeface="+mn-cs"/>
              <a:sym typeface="Wingdings" pitchFamily="2" charset="2"/>
            </a:endParaRPr>
          </a:p>
          <a:p>
            <a:pPr>
              <a:spcAft>
                <a:spcPct val="50000"/>
              </a:spcAft>
              <a:buClr>
                <a:schemeClr val="hlink"/>
              </a:buClr>
              <a:defRPr/>
            </a:pPr>
            <a:r>
              <a:rPr lang="zh-CN" altLang="en-US" b="1" dirty="0">
                <a:solidFill>
                  <a:schemeClr val="tx2"/>
                </a:solidFill>
                <a:cs typeface="+mn-cs"/>
              </a:rPr>
              <a:t>算法的时间效率分析</a:t>
            </a:r>
            <a:r>
              <a:rPr lang="en-US" altLang="zh-CN" b="1" dirty="0">
                <a:solidFill>
                  <a:schemeClr val="tx2"/>
                </a:solidFill>
                <a:cs typeface="+mn-cs"/>
              </a:rPr>
              <a:t>——</a:t>
            </a:r>
            <a:r>
              <a:rPr lang="zh-CN" altLang="en-US" b="1" dirty="0">
                <a:solidFill>
                  <a:schemeClr val="tx2"/>
                </a:solidFill>
                <a:cs typeface="+mn-cs"/>
              </a:rPr>
              <a:t>时间复杂度</a:t>
            </a:r>
            <a:r>
              <a:rPr lang="en-US" altLang="zh-CN" b="1" dirty="0">
                <a:solidFill>
                  <a:schemeClr val="tx2"/>
                </a:solidFill>
                <a:cs typeface="+mn-cs"/>
              </a:rPr>
              <a:t>						T(n)=O(f(n))</a:t>
            </a:r>
            <a:endParaRPr lang="zh-CN" altLang="en-US" b="1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1268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29956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467600" cy="830263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顺序表的构造函数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16063"/>
            <a:ext cx="8386762" cy="5334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#include &lt;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stdlib.h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&gt;   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操作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exit”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存放在此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#include “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seqList.h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” 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操作实现放在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seqList.cpp”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template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T&gt;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&lt;T&gt;::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sz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 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if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sz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&gt; 0)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sz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last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-1;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	data = new 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];	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创建顺序表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存储数组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	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if (data == NULL)	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动态分配失败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{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cerr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&lt;&lt; "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存储分配错误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！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" &lt;&lt;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   exit(1);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9701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9702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601788"/>
            <a:ext cx="8229600" cy="4922837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template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&lt;T&gt;::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&lt;T&gt;&amp; L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L.Size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();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last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L.Length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()-1; T value;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data = new 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];	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创建存储数组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if (data == NULL)		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动态分配失败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{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cerr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&lt;&lt; "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存储分配错误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！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" &lt;&lt;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  exit(1);}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for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0;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&lt;=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last;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++) 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传送各个表项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	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{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L.getData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i,value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data[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] =value;   }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76288"/>
            <a:ext cx="8229600" cy="766762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复制构造函数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0725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072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顺序表的搜索算法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9688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&lt;T&gt;::search(T&amp; x)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在表中顺序搜索与给定值 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 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匹配的表项，找到则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函数返回该表项是第几个元素，否则函数返回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for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= 0;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&lt;= last;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++)		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顺序搜索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if ( data[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] == x ) return i+1; 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表项序号和表项位置差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return 0;		    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搜索失败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1749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1750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8763"/>
            <a:ext cx="4267200" cy="762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33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顺序表的搜索</a:t>
            </a:r>
            <a:r>
              <a:rPr lang="zh-CN" altLang="en-US" sz="3600" dirty="0">
                <a:solidFill>
                  <a:srgbClr val="33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图示</a:t>
            </a:r>
          </a:p>
        </p:txBody>
      </p:sp>
      <p:sp>
        <p:nvSpPr>
          <p:cNvPr id="32771" name="Line 5"/>
          <p:cNvSpPr>
            <a:spLocks noChangeShapeType="1"/>
          </p:cNvSpPr>
          <p:nvPr/>
        </p:nvSpPr>
        <p:spPr bwMode="auto">
          <a:xfrm flipV="1">
            <a:off x="2819400" y="259556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2514600" y="1985963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2590800" y="1985963"/>
            <a:ext cx="4105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25  34  57   16   48   09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>
            <a:off x="32004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38862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45720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52578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2"/>
          <p:cNvSpPr>
            <a:spLocks noChangeShapeType="1"/>
          </p:cNvSpPr>
          <p:nvPr/>
        </p:nvSpPr>
        <p:spPr bwMode="auto">
          <a:xfrm flipH="1">
            <a:off x="59436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2590800" y="1466850"/>
            <a:ext cx="4502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0     1      2      3      4      5 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1576388" y="1985963"/>
            <a:ext cx="9588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4613" y="1211263"/>
            <a:ext cx="15208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搜索</a:t>
            </a:r>
            <a:r>
              <a:rPr lang="zh-CN" altLang="en-US" sz="32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2438400" y="2549525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flipV="1">
            <a:off x="3429000" y="3692525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Rectangle 18"/>
          <p:cNvSpPr>
            <a:spLocks noChangeArrowheads="1"/>
          </p:cNvSpPr>
          <p:nvPr/>
        </p:nvSpPr>
        <p:spPr bwMode="auto">
          <a:xfrm>
            <a:off x="2514600" y="3082925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785" name="Text Box 19"/>
          <p:cNvSpPr txBox="1">
            <a:spLocks noChangeArrowheads="1"/>
          </p:cNvSpPr>
          <p:nvPr/>
        </p:nvSpPr>
        <p:spPr bwMode="auto">
          <a:xfrm>
            <a:off x="2590800" y="3082925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25  34  57   16   48   09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6" name="Line 20"/>
          <p:cNvSpPr>
            <a:spLocks noChangeShapeType="1"/>
          </p:cNvSpPr>
          <p:nvPr/>
        </p:nvSpPr>
        <p:spPr bwMode="auto">
          <a:xfrm>
            <a:off x="32004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21"/>
          <p:cNvSpPr>
            <a:spLocks noChangeShapeType="1"/>
          </p:cNvSpPr>
          <p:nvPr/>
        </p:nvSpPr>
        <p:spPr bwMode="auto">
          <a:xfrm>
            <a:off x="38862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22"/>
          <p:cNvSpPr>
            <a:spLocks noChangeShapeType="1"/>
          </p:cNvSpPr>
          <p:nvPr/>
        </p:nvSpPr>
        <p:spPr bwMode="auto">
          <a:xfrm>
            <a:off x="45720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Line 23"/>
          <p:cNvSpPr>
            <a:spLocks noChangeShapeType="1"/>
          </p:cNvSpPr>
          <p:nvPr/>
        </p:nvSpPr>
        <p:spPr bwMode="auto">
          <a:xfrm>
            <a:off x="52578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Line 24"/>
          <p:cNvSpPr>
            <a:spLocks noChangeShapeType="1"/>
          </p:cNvSpPr>
          <p:nvPr/>
        </p:nvSpPr>
        <p:spPr bwMode="auto">
          <a:xfrm flipH="1">
            <a:off x="59436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Text Box 25"/>
          <p:cNvSpPr txBox="1">
            <a:spLocks noChangeArrowheads="1"/>
          </p:cNvSpPr>
          <p:nvPr/>
        </p:nvSpPr>
        <p:spPr bwMode="auto">
          <a:xfrm>
            <a:off x="3048000" y="3616325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2" name="Line 26"/>
          <p:cNvSpPr>
            <a:spLocks noChangeShapeType="1"/>
          </p:cNvSpPr>
          <p:nvPr/>
        </p:nvSpPr>
        <p:spPr bwMode="auto">
          <a:xfrm flipV="1">
            <a:off x="4114800" y="480536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Rectangle 27"/>
          <p:cNvSpPr>
            <a:spLocks noChangeArrowheads="1"/>
          </p:cNvSpPr>
          <p:nvPr/>
        </p:nvSpPr>
        <p:spPr bwMode="auto">
          <a:xfrm>
            <a:off x="2514600" y="4195763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794" name="Text Box 28"/>
          <p:cNvSpPr txBox="1">
            <a:spLocks noChangeArrowheads="1"/>
          </p:cNvSpPr>
          <p:nvPr/>
        </p:nvSpPr>
        <p:spPr bwMode="auto">
          <a:xfrm>
            <a:off x="2590800" y="4195763"/>
            <a:ext cx="4105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25  34  57   16   48   09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95" name="Line 29"/>
          <p:cNvSpPr>
            <a:spLocks noChangeShapeType="1"/>
          </p:cNvSpPr>
          <p:nvPr/>
        </p:nvSpPr>
        <p:spPr bwMode="auto">
          <a:xfrm>
            <a:off x="32004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Line 30"/>
          <p:cNvSpPr>
            <a:spLocks noChangeShapeType="1"/>
          </p:cNvSpPr>
          <p:nvPr/>
        </p:nvSpPr>
        <p:spPr bwMode="auto">
          <a:xfrm>
            <a:off x="38862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7" name="Line 31"/>
          <p:cNvSpPr>
            <a:spLocks noChangeShapeType="1"/>
          </p:cNvSpPr>
          <p:nvPr/>
        </p:nvSpPr>
        <p:spPr bwMode="auto">
          <a:xfrm>
            <a:off x="45720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8" name="Line 32"/>
          <p:cNvSpPr>
            <a:spLocks noChangeShapeType="1"/>
          </p:cNvSpPr>
          <p:nvPr/>
        </p:nvSpPr>
        <p:spPr bwMode="auto">
          <a:xfrm>
            <a:off x="52578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9" name="Line 33"/>
          <p:cNvSpPr>
            <a:spLocks noChangeShapeType="1"/>
          </p:cNvSpPr>
          <p:nvPr/>
        </p:nvSpPr>
        <p:spPr bwMode="auto">
          <a:xfrm flipH="1">
            <a:off x="59436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0" name="Text Box 34"/>
          <p:cNvSpPr txBox="1">
            <a:spLocks noChangeArrowheads="1"/>
          </p:cNvSpPr>
          <p:nvPr/>
        </p:nvSpPr>
        <p:spPr bwMode="auto">
          <a:xfrm>
            <a:off x="3741738" y="4729163"/>
            <a:ext cx="29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01" name="Line 35"/>
          <p:cNvSpPr>
            <a:spLocks noChangeShapeType="1"/>
          </p:cNvSpPr>
          <p:nvPr/>
        </p:nvSpPr>
        <p:spPr bwMode="auto">
          <a:xfrm flipV="1">
            <a:off x="4876800" y="5902325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2" name="Rectangle 36"/>
          <p:cNvSpPr>
            <a:spLocks noChangeArrowheads="1"/>
          </p:cNvSpPr>
          <p:nvPr/>
        </p:nvSpPr>
        <p:spPr bwMode="auto">
          <a:xfrm>
            <a:off x="2524125" y="5292725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803" name="Text Box 37"/>
          <p:cNvSpPr txBox="1">
            <a:spLocks noChangeArrowheads="1"/>
          </p:cNvSpPr>
          <p:nvPr/>
        </p:nvSpPr>
        <p:spPr bwMode="auto">
          <a:xfrm>
            <a:off x="2600325" y="5292725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25  34  57   16   48   09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804" name="Line 38"/>
          <p:cNvSpPr>
            <a:spLocks noChangeShapeType="1"/>
          </p:cNvSpPr>
          <p:nvPr/>
        </p:nvSpPr>
        <p:spPr bwMode="auto">
          <a:xfrm>
            <a:off x="32099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5" name="Line 39"/>
          <p:cNvSpPr>
            <a:spLocks noChangeShapeType="1"/>
          </p:cNvSpPr>
          <p:nvPr/>
        </p:nvSpPr>
        <p:spPr bwMode="auto">
          <a:xfrm>
            <a:off x="38957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6" name="Line 40"/>
          <p:cNvSpPr>
            <a:spLocks noChangeShapeType="1"/>
          </p:cNvSpPr>
          <p:nvPr/>
        </p:nvSpPr>
        <p:spPr bwMode="auto">
          <a:xfrm>
            <a:off x="45815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7" name="Line 41"/>
          <p:cNvSpPr>
            <a:spLocks noChangeShapeType="1"/>
          </p:cNvSpPr>
          <p:nvPr/>
        </p:nvSpPr>
        <p:spPr bwMode="auto">
          <a:xfrm>
            <a:off x="52673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8" name="Line 42"/>
          <p:cNvSpPr>
            <a:spLocks noChangeShapeType="1"/>
          </p:cNvSpPr>
          <p:nvPr/>
        </p:nvSpPr>
        <p:spPr bwMode="auto">
          <a:xfrm flipH="1">
            <a:off x="59531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4495800" y="5826125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10" name="AutoShape 44"/>
          <p:cNvSpPr>
            <a:spLocks noChangeArrowheads="1"/>
          </p:cNvSpPr>
          <p:nvPr/>
        </p:nvSpPr>
        <p:spPr bwMode="auto">
          <a:xfrm>
            <a:off x="2971800" y="2671763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811" name="AutoShape 45"/>
          <p:cNvSpPr>
            <a:spLocks noChangeArrowheads="1"/>
          </p:cNvSpPr>
          <p:nvPr/>
        </p:nvSpPr>
        <p:spPr bwMode="auto">
          <a:xfrm>
            <a:off x="3581400" y="3738563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812" name="AutoShape 46"/>
          <p:cNvSpPr>
            <a:spLocks noChangeArrowheads="1"/>
          </p:cNvSpPr>
          <p:nvPr/>
        </p:nvSpPr>
        <p:spPr bwMode="auto">
          <a:xfrm>
            <a:off x="4343400" y="4881563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4953000" y="5811838"/>
            <a:ext cx="18319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3300"/>
                </a:solidFill>
                <a:latin typeface="+mn-ea"/>
                <a:ea typeface="+mn-ea"/>
              </a:rPr>
              <a:t>搜索成功</a:t>
            </a:r>
          </a:p>
        </p:txBody>
      </p:sp>
      <p:sp>
        <p:nvSpPr>
          <p:cNvPr id="32814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2815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281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2817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281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5"/>
          <p:cNvSpPr>
            <a:spLocks noChangeShapeType="1"/>
          </p:cNvSpPr>
          <p:nvPr/>
        </p:nvSpPr>
        <p:spPr bwMode="auto">
          <a:xfrm flipV="1">
            <a:off x="3286125" y="21145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989263" y="1504950"/>
            <a:ext cx="3429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3065463" y="150495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3675063" y="15049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9"/>
          <p:cNvSpPr>
            <a:spLocks noChangeShapeType="1"/>
          </p:cNvSpPr>
          <p:nvPr/>
        </p:nvSpPr>
        <p:spPr bwMode="auto">
          <a:xfrm>
            <a:off x="4360863" y="15049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>
            <a:off x="5046663" y="15049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11"/>
          <p:cNvSpPr>
            <a:spLocks noChangeShapeType="1"/>
          </p:cNvSpPr>
          <p:nvPr/>
        </p:nvSpPr>
        <p:spPr bwMode="auto">
          <a:xfrm>
            <a:off x="5732463" y="15049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16"/>
          <p:cNvSpPr txBox="1">
            <a:spLocks noChangeArrowheads="1"/>
          </p:cNvSpPr>
          <p:nvPr/>
        </p:nvSpPr>
        <p:spPr bwMode="auto">
          <a:xfrm>
            <a:off x="3065463" y="106203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0     1      2      3      4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02" name="Text Box 17"/>
          <p:cNvSpPr txBox="1">
            <a:spLocks noChangeArrowheads="1"/>
          </p:cNvSpPr>
          <p:nvPr/>
        </p:nvSpPr>
        <p:spPr bwMode="auto">
          <a:xfrm>
            <a:off x="2051050" y="1504950"/>
            <a:ext cx="9588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1913" y="1062038"/>
            <a:ext cx="15224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搜索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4" name="Text Box 20"/>
          <p:cNvSpPr txBox="1">
            <a:spLocks noChangeArrowheads="1"/>
          </p:cNvSpPr>
          <p:nvPr/>
        </p:nvSpPr>
        <p:spPr bwMode="auto">
          <a:xfrm>
            <a:off x="2913063" y="2038350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05" name="Line 22"/>
          <p:cNvSpPr>
            <a:spLocks noChangeShapeType="1"/>
          </p:cNvSpPr>
          <p:nvPr/>
        </p:nvSpPr>
        <p:spPr bwMode="auto">
          <a:xfrm flipV="1">
            <a:off x="3895725" y="31813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Rectangle 23"/>
          <p:cNvSpPr>
            <a:spLocks noChangeArrowheads="1"/>
          </p:cNvSpPr>
          <p:nvPr/>
        </p:nvSpPr>
        <p:spPr bwMode="auto">
          <a:xfrm>
            <a:off x="2989263" y="2571750"/>
            <a:ext cx="3429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07" name="Text Box 24"/>
          <p:cNvSpPr txBox="1">
            <a:spLocks noChangeArrowheads="1"/>
          </p:cNvSpPr>
          <p:nvPr/>
        </p:nvSpPr>
        <p:spPr bwMode="auto">
          <a:xfrm>
            <a:off x="3065463" y="2571750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08" name="Line 25"/>
          <p:cNvSpPr>
            <a:spLocks noChangeShapeType="1"/>
          </p:cNvSpPr>
          <p:nvPr/>
        </p:nvSpPr>
        <p:spPr bwMode="auto">
          <a:xfrm>
            <a:off x="3675063" y="25717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Line 26"/>
          <p:cNvSpPr>
            <a:spLocks noChangeShapeType="1"/>
          </p:cNvSpPr>
          <p:nvPr/>
        </p:nvSpPr>
        <p:spPr bwMode="auto">
          <a:xfrm>
            <a:off x="4360863" y="25717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Line 27"/>
          <p:cNvSpPr>
            <a:spLocks noChangeShapeType="1"/>
          </p:cNvSpPr>
          <p:nvPr/>
        </p:nvSpPr>
        <p:spPr bwMode="auto">
          <a:xfrm>
            <a:off x="5046663" y="25717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Line 28"/>
          <p:cNvSpPr>
            <a:spLocks noChangeShapeType="1"/>
          </p:cNvSpPr>
          <p:nvPr/>
        </p:nvSpPr>
        <p:spPr bwMode="auto">
          <a:xfrm>
            <a:off x="5732463" y="25717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Text Box 30"/>
          <p:cNvSpPr txBox="1">
            <a:spLocks noChangeArrowheads="1"/>
          </p:cNvSpPr>
          <p:nvPr/>
        </p:nvSpPr>
        <p:spPr bwMode="auto">
          <a:xfrm>
            <a:off x="3522663" y="3105150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13" name="Line 31"/>
          <p:cNvSpPr>
            <a:spLocks noChangeShapeType="1"/>
          </p:cNvSpPr>
          <p:nvPr/>
        </p:nvSpPr>
        <p:spPr bwMode="auto">
          <a:xfrm flipV="1">
            <a:off x="4589463" y="42481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Rectangle 32"/>
          <p:cNvSpPr>
            <a:spLocks noChangeArrowheads="1"/>
          </p:cNvSpPr>
          <p:nvPr/>
        </p:nvSpPr>
        <p:spPr bwMode="auto">
          <a:xfrm>
            <a:off x="2989263" y="3638550"/>
            <a:ext cx="3429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15" name="Text Box 33"/>
          <p:cNvSpPr txBox="1">
            <a:spLocks noChangeArrowheads="1"/>
          </p:cNvSpPr>
          <p:nvPr/>
        </p:nvSpPr>
        <p:spPr bwMode="auto">
          <a:xfrm>
            <a:off x="3065463" y="363855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16" name="Line 34"/>
          <p:cNvSpPr>
            <a:spLocks noChangeShapeType="1"/>
          </p:cNvSpPr>
          <p:nvPr/>
        </p:nvSpPr>
        <p:spPr bwMode="auto">
          <a:xfrm>
            <a:off x="3675063" y="3638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Line 35"/>
          <p:cNvSpPr>
            <a:spLocks noChangeShapeType="1"/>
          </p:cNvSpPr>
          <p:nvPr/>
        </p:nvSpPr>
        <p:spPr bwMode="auto">
          <a:xfrm>
            <a:off x="4360863" y="3638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Line 36"/>
          <p:cNvSpPr>
            <a:spLocks noChangeShapeType="1"/>
          </p:cNvSpPr>
          <p:nvPr/>
        </p:nvSpPr>
        <p:spPr bwMode="auto">
          <a:xfrm>
            <a:off x="5046663" y="3638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Line 37"/>
          <p:cNvSpPr>
            <a:spLocks noChangeShapeType="1"/>
          </p:cNvSpPr>
          <p:nvPr/>
        </p:nvSpPr>
        <p:spPr bwMode="auto">
          <a:xfrm>
            <a:off x="5732463" y="3638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Text Box 39"/>
          <p:cNvSpPr txBox="1">
            <a:spLocks noChangeArrowheads="1"/>
          </p:cNvSpPr>
          <p:nvPr/>
        </p:nvSpPr>
        <p:spPr bwMode="auto">
          <a:xfrm>
            <a:off x="4216400" y="4171950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21" name="Line 40"/>
          <p:cNvSpPr>
            <a:spLocks noChangeShapeType="1"/>
          </p:cNvSpPr>
          <p:nvPr/>
        </p:nvSpPr>
        <p:spPr bwMode="auto">
          <a:xfrm flipV="1">
            <a:off x="5351463" y="53149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2" name="Rectangle 41"/>
          <p:cNvSpPr>
            <a:spLocks noChangeArrowheads="1"/>
          </p:cNvSpPr>
          <p:nvPr/>
        </p:nvSpPr>
        <p:spPr bwMode="auto">
          <a:xfrm>
            <a:off x="2998788" y="4705350"/>
            <a:ext cx="3419475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23" name="Text Box 42"/>
          <p:cNvSpPr txBox="1">
            <a:spLocks noChangeArrowheads="1"/>
          </p:cNvSpPr>
          <p:nvPr/>
        </p:nvSpPr>
        <p:spPr bwMode="auto">
          <a:xfrm>
            <a:off x="3074988" y="470535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24" name="Line 43"/>
          <p:cNvSpPr>
            <a:spLocks noChangeShapeType="1"/>
          </p:cNvSpPr>
          <p:nvPr/>
        </p:nvSpPr>
        <p:spPr bwMode="auto">
          <a:xfrm>
            <a:off x="3684588" y="4705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Line 44"/>
          <p:cNvSpPr>
            <a:spLocks noChangeShapeType="1"/>
          </p:cNvSpPr>
          <p:nvPr/>
        </p:nvSpPr>
        <p:spPr bwMode="auto">
          <a:xfrm>
            <a:off x="4370388" y="4705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6" name="Line 45"/>
          <p:cNvSpPr>
            <a:spLocks noChangeShapeType="1"/>
          </p:cNvSpPr>
          <p:nvPr/>
        </p:nvSpPr>
        <p:spPr bwMode="auto">
          <a:xfrm>
            <a:off x="5056188" y="4705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Line 46"/>
          <p:cNvSpPr>
            <a:spLocks noChangeShapeType="1"/>
          </p:cNvSpPr>
          <p:nvPr/>
        </p:nvSpPr>
        <p:spPr bwMode="auto">
          <a:xfrm>
            <a:off x="5741988" y="4705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8" name="Text Box 48"/>
          <p:cNvSpPr txBox="1">
            <a:spLocks noChangeArrowheads="1"/>
          </p:cNvSpPr>
          <p:nvPr/>
        </p:nvSpPr>
        <p:spPr bwMode="auto">
          <a:xfrm>
            <a:off x="4970463" y="5238750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29" name="Line 59"/>
          <p:cNvSpPr>
            <a:spLocks noChangeShapeType="1"/>
          </p:cNvSpPr>
          <p:nvPr/>
        </p:nvSpPr>
        <p:spPr bwMode="auto">
          <a:xfrm flipV="1">
            <a:off x="6037263" y="63817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0" name="Rectangle 60"/>
          <p:cNvSpPr>
            <a:spLocks noChangeArrowheads="1"/>
          </p:cNvSpPr>
          <p:nvPr/>
        </p:nvSpPr>
        <p:spPr bwMode="auto">
          <a:xfrm>
            <a:off x="2998788" y="5772150"/>
            <a:ext cx="3419475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31" name="Text Box 61"/>
          <p:cNvSpPr txBox="1">
            <a:spLocks noChangeArrowheads="1"/>
          </p:cNvSpPr>
          <p:nvPr/>
        </p:nvSpPr>
        <p:spPr bwMode="auto">
          <a:xfrm>
            <a:off x="3074988" y="577215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32" name="Line 62"/>
          <p:cNvSpPr>
            <a:spLocks noChangeShapeType="1"/>
          </p:cNvSpPr>
          <p:nvPr/>
        </p:nvSpPr>
        <p:spPr bwMode="auto">
          <a:xfrm>
            <a:off x="3684588" y="57721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3" name="Line 63"/>
          <p:cNvSpPr>
            <a:spLocks noChangeShapeType="1"/>
          </p:cNvSpPr>
          <p:nvPr/>
        </p:nvSpPr>
        <p:spPr bwMode="auto">
          <a:xfrm>
            <a:off x="4370388" y="57721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4" name="Line 64"/>
          <p:cNvSpPr>
            <a:spLocks noChangeShapeType="1"/>
          </p:cNvSpPr>
          <p:nvPr/>
        </p:nvSpPr>
        <p:spPr bwMode="auto">
          <a:xfrm>
            <a:off x="5741988" y="57721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5" name="Line 65"/>
          <p:cNvSpPr>
            <a:spLocks noChangeShapeType="1"/>
          </p:cNvSpPr>
          <p:nvPr/>
        </p:nvSpPr>
        <p:spPr bwMode="auto">
          <a:xfrm flipH="1">
            <a:off x="5122863" y="57721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6" name="Text Box 66"/>
          <p:cNvSpPr txBox="1">
            <a:spLocks noChangeArrowheads="1"/>
          </p:cNvSpPr>
          <p:nvPr/>
        </p:nvSpPr>
        <p:spPr bwMode="auto">
          <a:xfrm>
            <a:off x="5664200" y="6305550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37" name="AutoShape 68"/>
          <p:cNvSpPr>
            <a:spLocks noChangeArrowheads="1"/>
          </p:cNvSpPr>
          <p:nvPr/>
        </p:nvSpPr>
        <p:spPr bwMode="auto">
          <a:xfrm>
            <a:off x="3446463" y="21907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38" name="AutoShape 69"/>
          <p:cNvSpPr>
            <a:spLocks noChangeArrowheads="1"/>
          </p:cNvSpPr>
          <p:nvPr/>
        </p:nvSpPr>
        <p:spPr bwMode="auto">
          <a:xfrm>
            <a:off x="4056063" y="32575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39" name="AutoShape 70"/>
          <p:cNvSpPr>
            <a:spLocks noChangeArrowheads="1"/>
          </p:cNvSpPr>
          <p:nvPr/>
        </p:nvSpPr>
        <p:spPr bwMode="auto">
          <a:xfrm>
            <a:off x="4741863" y="43243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40" name="AutoShape 71"/>
          <p:cNvSpPr>
            <a:spLocks noChangeArrowheads="1"/>
          </p:cNvSpPr>
          <p:nvPr/>
        </p:nvSpPr>
        <p:spPr bwMode="auto">
          <a:xfrm>
            <a:off x="5503863" y="53911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41" name="AutoShape 72"/>
          <p:cNvSpPr>
            <a:spLocks noChangeArrowheads="1"/>
          </p:cNvSpPr>
          <p:nvPr/>
        </p:nvSpPr>
        <p:spPr bwMode="auto">
          <a:xfrm>
            <a:off x="6189663" y="64579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6875463" y="6183313"/>
            <a:ext cx="182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搜索失败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843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3844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3845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3846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3847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12763" y="1020763"/>
            <a:ext cx="8328025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搜索成功的平均比较次数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ACN(Average Comparing Number) 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lang="en-US" altLang="zh-CN" sz="28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是搜索第</a:t>
            </a:r>
            <a:r>
              <a:rPr lang="zh-CN" altLang="en-US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i="1" dirty="0" err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项的概率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			     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3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是找到时的比较次数</a:t>
            </a:r>
            <a:endParaRPr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en-US" altLang="zh-CN" sz="30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若搜索概率相等，则</a:t>
            </a:r>
            <a:b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</a:b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/>
            </a:r>
            <a:b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</a:b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3" fontAlgn="b">
              <a:defRPr/>
            </a:pP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3" fontAlgn="b">
              <a:defRPr/>
            </a:pP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3">
              <a:defRPr/>
            </a:pPr>
            <a:endParaRPr lang="en-US" altLang="zh-CN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3"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搜索不成功    数据比较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次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949325" y="2020888"/>
          <a:ext cx="34131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公式" r:id="rId3" imgW="1054100" imgH="431800" progId="Equation.3">
                  <p:embed/>
                </p:oleObj>
              </mc:Choice>
              <mc:Fallback>
                <p:oleObj name="公式" r:id="rId3" imgW="1054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020888"/>
                        <a:ext cx="34131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019175" y="3878263"/>
          <a:ext cx="70500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公式" r:id="rId5" imgW="2463800" imgH="838200" progId="Equation.3">
                  <p:embed/>
                </p:oleObj>
              </mc:Choice>
              <mc:Fallback>
                <p:oleObj name="公式" r:id="rId5" imgW="24638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878263"/>
                        <a:ext cx="705008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58763"/>
            <a:ext cx="50038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>
              <a:defRPr/>
            </a:pPr>
            <a:r>
              <a:rPr kumimoji="0" lang="zh-CN" altLang="en-US" sz="3600" dirty="0" smtClean="0">
                <a:solidFill>
                  <a:srgbClr val="33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顺序表搜索的性能分析</a:t>
            </a:r>
            <a:endParaRPr kumimoji="0" lang="zh-CN" altLang="en-US" sz="3600" dirty="0">
              <a:solidFill>
                <a:srgbClr val="3333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4822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4825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482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ChangeArrowheads="1"/>
          </p:cNvSpPr>
          <p:nvPr/>
        </p:nvSpPr>
        <p:spPr bwMode="auto">
          <a:xfrm>
            <a:off x="-184150" y="303213"/>
            <a:ext cx="5581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顺序表中表项的插入操作</a:t>
            </a:r>
          </a:p>
        </p:txBody>
      </p:sp>
      <p:grpSp>
        <p:nvGrpSpPr>
          <p:cNvPr id="35843" name="Group 40"/>
          <p:cNvGrpSpPr>
            <a:grpSpLocks/>
          </p:cNvGrpSpPr>
          <p:nvPr/>
        </p:nvGrpSpPr>
        <p:grpSpPr bwMode="auto">
          <a:xfrm>
            <a:off x="885825" y="1330325"/>
            <a:ext cx="7102475" cy="3521075"/>
            <a:chOff x="566" y="326"/>
            <a:chExt cx="4474" cy="2218"/>
          </a:xfrm>
        </p:grpSpPr>
        <p:sp>
          <p:nvSpPr>
            <p:cNvPr id="35850" name="Line 2"/>
            <p:cNvSpPr>
              <a:spLocks noChangeShapeType="1"/>
            </p:cNvSpPr>
            <p:nvPr/>
          </p:nvSpPr>
          <p:spPr bwMode="auto">
            <a:xfrm>
              <a:off x="2496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Rectangle 3"/>
            <p:cNvSpPr>
              <a:spLocks noChangeArrowheads="1"/>
            </p:cNvSpPr>
            <p:nvPr/>
          </p:nvSpPr>
          <p:spPr bwMode="auto">
            <a:xfrm>
              <a:off x="1104" y="216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35852" name="Line 4"/>
            <p:cNvSpPr>
              <a:spLocks noChangeShapeType="1"/>
            </p:cNvSpPr>
            <p:nvPr/>
          </p:nvSpPr>
          <p:spPr bwMode="auto">
            <a:xfrm flipV="1">
              <a:off x="2448" y="12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Rectangle 5"/>
            <p:cNvSpPr>
              <a:spLocks noChangeArrowheads="1"/>
            </p:cNvSpPr>
            <p:nvPr/>
          </p:nvSpPr>
          <p:spPr bwMode="auto">
            <a:xfrm>
              <a:off x="1920" y="3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4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54" name="Rectangle 8"/>
            <p:cNvSpPr>
              <a:spLocks noChangeArrowheads="1"/>
            </p:cNvSpPr>
            <p:nvPr/>
          </p:nvSpPr>
          <p:spPr bwMode="auto">
            <a:xfrm>
              <a:off x="1104" y="816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35855" name="Text Box 9"/>
            <p:cNvSpPr txBox="1">
              <a:spLocks noChangeArrowheads="1"/>
            </p:cNvSpPr>
            <p:nvPr/>
          </p:nvSpPr>
          <p:spPr bwMode="auto">
            <a:xfrm>
              <a:off x="1104" y="835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25   34   57  16   48  09   63          </a:t>
              </a:r>
              <a:r>
                <a:rPr lang="en-US" altLang="zh-CN" b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</a:t>
              </a:r>
              <a:endParaRPr lang="en-US" altLang="zh-CN" b="0">
                <a:latin typeface="Arial Narrow" panose="020B0606020202030204" pitchFamily="34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856" name="Line 10"/>
            <p:cNvSpPr>
              <a:spLocks noChangeShapeType="1"/>
            </p:cNvSpPr>
            <p:nvPr/>
          </p:nvSpPr>
          <p:spPr bwMode="auto">
            <a:xfrm>
              <a:off x="148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11"/>
            <p:cNvSpPr>
              <a:spLocks noChangeShapeType="1"/>
            </p:cNvSpPr>
            <p:nvPr/>
          </p:nvSpPr>
          <p:spPr bwMode="auto">
            <a:xfrm>
              <a:off x="187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12"/>
            <p:cNvSpPr>
              <a:spLocks noChangeShapeType="1"/>
            </p:cNvSpPr>
            <p:nvPr/>
          </p:nvSpPr>
          <p:spPr bwMode="auto">
            <a:xfrm>
              <a:off x="225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13"/>
            <p:cNvSpPr>
              <a:spLocks noChangeShapeType="1"/>
            </p:cNvSpPr>
            <p:nvPr/>
          </p:nvSpPr>
          <p:spPr bwMode="auto">
            <a:xfrm>
              <a:off x="2640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14"/>
            <p:cNvSpPr>
              <a:spLocks noChangeShapeType="1"/>
            </p:cNvSpPr>
            <p:nvPr/>
          </p:nvSpPr>
          <p:spPr bwMode="auto">
            <a:xfrm>
              <a:off x="3024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15"/>
            <p:cNvSpPr>
              <a:spLocks noChangeShapeType="1"/>
            </p:cNvSpPr>
            <p:nvPr/>
          </p:nvSpPr>
          <p:spPr bwMode="auto">
            <a:xfrm>
              <a:off x="340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16"/>
            <p:cNvSpPr>
              <a:spLocks noChangeShapeType="1"/>
            </p:cNvSpPr>
            <p:nvPr/>
          </p:nvSpPr>
          <p:spPr bwMode="auto">
            <a:xfrm>
              <a:off x="379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17"/>
            <p:cNvSpPr>
              <a:spLocks noChangeShapeType="1"/>
            </p:cNvSpPr>
            <p:nvPr/>
          </p:nvSpPr>
          <p:spPr bwMode="auto">
            <a:xfrm>
              <a:off x="417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Text Box 18"/>
            <p:cNvSpPr txBox="1">
              <a:spLocks noChangeArrowheads="1"/>
            </p:cNvSpPr>
            <p:nvPr/>
          </p:nvSpPr>
          <p:spPr bwMode="auto">
            <a:xfrm>
              <a:off x="1172" y="480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0    1     2    3     4     5     6     7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65" name="Text Box 19"/>
            <p:cNvSpPr txBox="1">
              <a:spLocks noChangeArrowheads="1"/>
            </p:cNvSpPr>
            <p:nvPr/>
          </p:nvSpPr>
          <p:spPr bwMode="auto">
            <a:xfrm>
              <a:off x="566" y="816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35866" name="Rectangle 20"/>
            <p:cNvSpPr>
              <a:spLocks noChangeArrowheads="1"/>
            </p:cNvSpPr>
            <p:nvPr/>
          </p:nvSpPr>
          <p:spPr bwMode="auto">
            <a:xfrm>
              <a:off x="2304" y="1488"/>
              <a:ext cx="336" cy="336"/>
            </a:xfrm>
            <a:prstGeom prst="rect">
              <a:avLst/>
            </a:prstGeom>
            <a:solidFill>
              <a:srgbClr val="008080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35867" name="Text Box 21"/>
            <p:cNvSpPr txBox="1">
              <a:spLocks noChangeArrowheads="1"/>
            </p:cNvSpPr>
            <p:nvPr/>
          </p:nvSpPr>
          <p:spPr bwMode="auto">
            <a:xfrm>
              <a:off x="2304" y="1449"/>
              <a:ext cx="3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68" name="Text Box 22"/>
            <p:cNvSpPr txBox="1">
              <a:spLocks noChangeArrowheads="1"/>
            </p:cNvSpPr>
            <p:nvPr/>
          </p:nvSpPr>
          <p:spPr bwMode="auto">
            <a:xfrm>
              <a:off x="1440" y="1440"/>
              <a:ext cx="7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solidFill>
                    <a:srgbClr val="FF5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插入 </a:t>
              </a:r>
              <a:r>
                <a:rPr lang="en-US" altLang="zh-CN" sz="2800">
                  <a:solidFill>
                    <a:srgbClr val="FF5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x</a:t>
              </a:r>
              <a:endParaRPr lang="en-US" altLang="zh-CN" sz="2800" b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869" name="Text Box 23"/>
            <p:cNvSpPr txBox="1">
              <a:spLocks noChangeArrowheads="1"/>
            </p:cNvSpPr>
            <p:nvPr/>
          </p:nvSpPr>
          <p:spPr bwMode="auto">
            <a:xfrm>
              <a:off x="1110" y="2179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25   34   57  50   16   48  09  63    </a:t>
              </a:r>
              <a:r>
                <a:rPr lang="en-US" altLang="zh-CN" b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</a:t>
              </a:r>
              <a:endParaRPr lang="en-US" altLang="zh-CN" b="0">
                <a:latin typeface="Arial Narrow" panose="020B0606020202030204" pitchFamily="34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870" name="Line 24"/>
            <p:cNvSpPr>
              <a:spLocks noChangeShapeType="1"/>
            </p:cNvSpPr>
            <p:nvPr/>
          </p:nvSpPr>
          <p:spPr bwMode="auto">
            <a:xfrm>
              <a:off x="148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25"/>
            <p:cNvSpPr>
              <a:spLocks noChangeShapeType="1"/>
            </p:cNvSpPr>
            <p:nvPr/>
          </p:nvSpPr>
          <p:spPr bwMode="auto">
            <a:xfrm>
              <a:off x="187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26"/>
            <p:cNvSpPr>
              <a:spLocks noChangeShapeType="1"/>
            </p:cNvSpPr>
            <p:nvPr/>
          </p:nvSpPr>
          <p:spPr bwMode="auto">
            <a:xfrm>
              <a:off x="225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27"/>
            <p:cNvSpPr>
              <a:spLocks noChangeShapeType="1"/>
            </p:cNvSpPr>
            <p:nvPr/>
          </p:nvSpPr>
          <p:spPr bwMode="auto">
            <a:xfrm>
              <a:off x="2640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28"/>
            <p:cNvSpPr>
              <a:spLocks noChangeShapeType="1"/>
            </p:cNvSpPr>
            <p:nvPr/>
          </p:nvSpPr>
          <p:spPr bwMode="auto">
            <a:xfrm>
              <a:off x="3024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29"/>
            <p:cNvSpPr>
              <a:spLocks noChangeShapeType="1"/>
            </p:cNvSpPr>
            <p:nvPr/>
          </p:nvSpPr>
          <p:spPr bwMode="auto">
            <a:xfrm>
              <a:off x="340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30"/>
            <p:cNvSpPr>
              <a:spLocks noChangeShapeType="1"/>
            </p:cNvSpPr>
            <p:nvPr/>
          </p:nvSpPr>
          <p:spPr bwMode="auto">
            <a:xfrm>
              <a:off x="379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Line 31"/>
            <p:cNvSpPr>
              <a:spLocks noChangeShapeType="1"/>
            </p:cNvSpPr>
            <p:nvPr/>
          </p:nvSpPr>
          <p:spPr bwMode="auto">
            <a:xfrm>
              <a:off x="417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Text Box 32"/>
            <p:cNvSpPr txBox="1">
              <a:spLocks noChangeArrowheads="1"/>
            </p:cNvSpPr>
            <p:nvPr/>
          </p:nvSpPr>
          <p:spPr bwMode="auto">
            <a:xfrm>
              <a:off x="1172" y="1824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0    1     2    3     4     5     6     7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79" name="Text Box 33"/>
            <p:cNvSpPr txBox="1">
              <a:spLocks noChangeArrowheads="1"/>
            </p:cNvSpPr>
            <p:nvPr/>
          </p:nvSpPr>
          <p:spPr bwMode="auto">
            <a:xfrm>
              <a:off x="566" y="2160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35880" name="Rectangle 34"/>
            <p:cNvSpPr>
              <a:spLocks noChangeArrowheads="1"/>
            </p:cNvSpPr>
            <p:nvPr/>
          </p:nvSpPr>
          <p:spPr bwMode="auto">
            <a:xfrm>
              <a:off x="2256" y="2160"/>
              <a:ext cx="384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35881" name="Text Box 35"/>
            <p:cNvSpPr txBox="1">
              <a:spLocks noChangeArrowheads="1"/>
            </p:cNvSpPr>
            <p:nvPr/>
          </p:nvSpPr>
          <p:spPr bwMode="auto">
            <a:xfrm>
              <a:off x="2290" y="2160"/>
              <a:ext cx="3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82" name="Line 36"/>
            <p:cNvSpPr>
              <a:spLocks noChangeShapeType="1"/>
            </p:cNvSpPr>
            <p:nvPr/>
          </p:nvSpPr>
          <p:spPr bwMode="auto">
            <a:xfrm>
              <a:off x="3648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Line 37"/>
            <p:cNvSpPr>
              <a:spLocks noChangeShapeType="1"/>
            </p:cNvSpPr>
            <p:nvPr/>
          </p:nvSpPr>
          <p:spPr bwMode="auto">
            <a:xfrm>
              <a:off x="3264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Line 38"/>
            <p:cNvSpPr>
              <a:spLocks noChangeShapeType="1"/>
            </p:cNvSpPr>
            <p:nvPr/>
          </p:nvSpPr>
          <p:spPr bwMode="auto">
            <a:xfrm>
              <a:off x="2880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5" name="Text Box 39"/>
            <p:cNvSpPr txBox="1">
              <a:spLocks noChangeArrowheads="1"/>
            </p:cNvSpPr>
            <p:nvPr/>
          </p:nvSpPr>
          <p:spPr bwMode="auto">
            <a:xfrm>
              <a:off x="1920" y="1200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i=3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5844" name="文本框 1"/>
          <p:cNvSpPr txBox="1">
            <a:spLocks noChangeArrowheads="1"/>
          </p:cNvSpPr>
          <p:nvPr/>
        </p:nvSpPr>
        <p:spPr bwMode="auto">
          <a:xfrm>
            <a:off x="885825" y="5300663"/>
            <a:ext cx="75025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500">
                <a:latin typeface="华文宋体" panose="02010600040101010101" pitchFamily="2" charset="-122"/>
                <a:ea typeface="华文宋体" panose="02010600040101010101" pitchFamily="2" charset="-122"/>
              </a:rPr>
              <a:t>在顺序表中把新表项</a:t>
            </a:r>
            <a:r>
              <a:rPr lang="en-US" altLang="zh-CN" sz="250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500">
                <a:latin typeface="华文宋体" panose="02010600040101010101" pitchFamily="2" charset="-122"/>
                <a:ea typeface="华文宋体" panose="02010600040101010101" pitchFamily="2" charset="-122"/>
              </a:rPr>
              <a:t>插入到第</a:t>
            </a:r>
            <a:r>
              <a:rPr lang="en-US" altLang="zh-CN" sz="2500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zh-CN" altLang="en-US" sz="2500">
                <a:latin typeface="华文宋体" panose="02010600040101010101" pitchFamily="2" charset="-122"/>
                <a:ea typeface="华文宋体" panose="02010600040101010101" pitchFamily="2" charset="-122"/>
              </a:rPr>
              <a:t>个表项之后，实际上是插入到</a:t>
            </a:r>
            <a:r>
              <a:rPr lang="en-US" altLang="zh-CN" sz="2500">
                <a:latin typeface="华文宋体" panose="02010600040101010101" pitchFamily="2" charset="-122"/>
                <a:ea typeface="华文宋体" panose="02010600040101010101" pitchFamily="2" charset="-122"/>
              </a:rPr>
              <a:t>data[i-1]</a:t>
            </a:r>
            <a:r>
              <a:rPr lang="zh-CN" altLang="en-US" sz="2500">
                <a:latin typeface="华文宋体" panose="02010600040101010101" pitchFamily="2" charset="-122"/>
                <a:ea typeface="华文宋体" panose="02010600040101010101" pitchFamily="2" charset="-122"/>
              </a:rPr>
              <a:t>之后，需要把</a:t>
            </a:r>
            <a:r>
              <a:rPr lang="en-US" altLang="zh-CN" sz="2500">
                <a:latin typeface="华文宋体" panose="02010600040101010101" pitchFamily="2" charset="-122"/>
                <a:ea typeface="华文宋体" panose="02010600040101010101" pitchFamily="2" charset="-122"/>
              </a:rPr>
              <a:t>data[i]</a:t>
            </a:r>
            <a:r>
              <a:rPr lang="zh-CN" altLang="en-US" sz="2500">
                <a:latin typeface="华文宋体" panose="02010600040101010101" pitchFamily="2" charset="-122"/>
                <a:ea typeface="华文宋体" panose="02010600040101010101" pitchFamily="2" charset="-122"/>
              </a:rPr>
              <a:t>到</a:t>
            </a:r>
            <a:r>
              <a:rPr lang="en-US" altLang="zh-CN" sz="2500">
                <a:latin typeface="华文宋体" panose="02010600040101010101" pitchFamily="2" charset="-122"/>
                <a:ea typeface="华文宋体" panose="02010600040101010101" pitchFamily="2" charset="-122"/>
              </a:rPr>
              <a:t>data[last]</a:t>
            </a:r>
            <a:r>
              <a:rPr lang="zh-CN" altLang="en-US" sz="2500">
                <a:latin typeface="华文宋体" panose="02010600040101010101" pitchFamily="2" charset="-122"/>
                <a:ea typeface="华文宋体" panose="02010600040101010101" pitchFamily="2" charset="-122"/>
              </a:rPr>
              <a:t>批量元素后移。</a:t>
            </a: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3213"/>
            <a:ext cx="2590800" cy="5334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  <a:effectLst/>
              </a:rPr>
              <a:t>可插入位置：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75" y="5006975"/>
            <a:ext cx="1133475" cy="627063"/>
            <a:chOff x="195" y="2160"/>
            <a:chExt cx="714" cy="395"/>
          </a:xfrm>
        </p:grpSpPr>
        <p:sp>
          <p:nvSpPr>
            <p:cNvPr id="36903" name="Text Box 7"/>
            <p:cNvSpPr txBox="1">
              <a:spLocks noChangeArrowheads="1"/>
            </p:cNvSpPr>
            <p:nvPr/>
          </p:nvSpPr>
          <p:spPr bwMode="auto">
            <a:xfrm>
              <a:off x="195" y="2160"/>
              <a:ext cx="624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r>
                <a:rPr kumimoji="0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4" name="Line 8"/>
            <p:cNvSpPr>
              <a:spLocks noChangeShapeType="1"/>
            </p:cNvSpPr>
            <p:nvPr/>
          </p:nvSpPr>
          <p:spPr bwMode="auto">
            <a:xfrm>
              <a:off x="666" y="2448"/>
              <a:ext cx="2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19238" y="1644650"/>
            <a:ext cx="1828800" cy="4953000"/>
            <a:chOff x="1392" y="336"/>
            <a:chExt cx="1152" cy="3120"/>
          </a:xfrm>
        </p:grpSpPr>
        <p:sp>
          <p:nvSpPr>
            <p:cNvPr id="36886" name="Text Box 10"/>
            <p:cNvSpPr txBox="1">
              <a:spLocks noChangeArrowheads="1"/>
            </p:cNvSpPr>
            <p:nvPr/>
          </p:nvSpPr>
          <p:spPr bwMode="auto">
            <a:xfrm>
              <a:off x="1728" y="2122"/>
              <a:ext cx="67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7" name="Text Box 11"/>
            <p:cNvSpPr txBox="1">
              <a:spLocks noChangeArrowheads="1"/>
            </p:cNvSpPr>
            <p:nvPr/>
          </p:nvSpPr>
          <p:spPr bwMode="auto">
            <a:xfrm>
              <a:off x="1798" y="1824"/>
              <a:ext cx="314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2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8" name="Text Box 12"/>
            <p:cNvSpPr txBox="1">
              <a:spLocks noChangeArrowheads="1"/>
            </p:cNvSpPr>
            <p:nvPr/>
          </p:nvSpPr>
          <p:spPr bwMode="auto">
            <a:xfrm>
              <a:off x="1750" y="1488"/>
              <a:ext cx="458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9" name="Text Box 13"/>
            <p:cNvSpPr txBox="1">
              <a:spLocks noChangeArrowheads="1"/>
            </p:cNvSpPr>
            <p:nvPr/>
          </p:nvSpPr>
          <p:spPr bwMode="auto">
            <a:xfrm>
              <a:off x="1824" y="336"/>
              <a:ext cx="47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36890" name="Text Box 14"/>
            <p:cNvSpPr txBox="1">
              <a:spLocks noChangeArrowheads="1"/>
            </p:cNvSpPr>
            <p:nvPr/>
          </p:nvSpPr>
          <p:spPr bwMode="auto">
            <a:xfrm>
              <a:off x="1792" y="961"/>
              <a:ext cx="36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</a:p>
          </p:txBody>
        </p:sp>
        <p:sp>
          <p:nvSpPr>
            <p:cNvPr id="36891" name="Text Box 15"/>
            <p:cNvSpPr txBox="1">
              <a:spLocks noChangeArrowheads="1"/>
            </p:cNvSpPr>
            <p:nvPr/>
          </p:nvSpPr>
          <p:spPr bwMode="auto">
            <a:xfrm>
              <a:off x="1702" y="1152"/>
              <a:ext cx="602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i-1</a:t>
              </a:r>
              <a:endPara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2" name="Rectangle 16"/>
            <p:cNvSpPr>
              <a:spLocks noChangeArrowheads="1"/>
            </p:cNvSpPr>
            <p:nvPr/>
          </p:nvSpPr>
          <p:spPr bwMode="auto">
            <a:xfrm>
              <a:off x="1395" y="353"/>
              <a:ext cx="1124" cy="31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3" name="Line 17"/>
            <p:cNvSpPr>
              <a:spLocks noChangeShapeType="1"/>
            </p:cNvSpPr>
            <p:nvPr/>
          </p:nvSpPr>
          <p:spPr bwMode="auto">
            <a:xfrm>
              <a:off x="1395" y="672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18"/>
            <p:cNvSpPr>
              <a:spLocks noChangeShapeType="1"/>
            </p:cNvSpPr>
            <p:nvPr/>
          </p:nvSpPr>
          <p:spPr bwMode="auto">
            <a:xfrm>
              <a:off x="1395" y="960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19"/>
            <p:cNvSpPr>
              <a:spLocks noChangeShapeType="1"/>
            </p:cNvSpPr>
            <p:nvPr/>
          </p:nvSpPr>
          <p:spPr bwMode="auto">
            <a:xfrm>
              <a:off x="1395" y="1296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20"/>
            <p:cNvSpPr>
              <a:spLocks noChangeShapeType="1"/>
            </p:cNvSpPr>
            <p:nvPr/>
          </p:nvSpPr>
          <p:spPr bwMode="auto">
            <a:xfrm>
              <a:off x="1395" y="1632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21"/>
            <p:cNvSpPr>
              <a:spLocks noChangeShapeType="1"/>
            </p:cNvSpPr>
            <p:nvPr/>
          </p:nvSpPr>
          <p:spPr bwMode="auto">
            <a:xfrm>
              <a:off x="1395" y="2592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22"/>
            <p:cNvSpPr>
              <a:spLocks noChangeShapeType="1"/>
            </p:cNvSpPr>
            <p:nvPr/>
          </p:nvSpPr>
          <p:spPr bwMode="auto">
            <a:xfrm>
              <a:off x="1395" y="2880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23"/>
            <p:cNvSpPr>
              <a:spLocks noChangeShapeType="1"/>
            </p:cNvSpPr>
            <p:nvPr/>
          </p:nvSpPr>
          <p:spPr bwMode="auto">
            <a:xfrm>
              <a:off x="1392" y="2256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24"/>
            <p:cNvSpPr>
              <a:spLocks noChangeShapeType="1"/>
            </p:cNvSpPr>
            <p:nvPr/>
          </p:nvSpPr>
          <p:spPr bwMode="auto">
            <a:xfrm>
              <a:off x="1392" y="19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25"/>
            <p:cNvSpPr>
              <a:spLocks noChangeShapeType="1"/>
            </p:cNvSpPr>
            <p:nvPr/>
          </p:nvSpPr>
          <p:spPr bwMode="auto">
            <a:xfrm>
              <a:off x="139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Text Box 26"/>
            <p:cNvSpPr txBox="1">
              <a:spLocks noChangeArrowheads="1"/>
            </p:cNvSpPr>
            <p:nvPr/>
          </p:nvSpPr>
          <p:spPr bwMode="auto">
            <a:xfrm>
              <a:off x="1824" y="624"/>
              <a:ext cx="47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-4763" y="1773238"/>
            <a:ext cx="2057401" cy="4824412"/>
            <a:chOff x="432" y="417"/>
            <a:chExt cx="1296" cy="3039"/>
          </a:xfrm>
        </p:grpSpPr>
        <p:sp>
          <p:nvSpPr>
            <p:cNvPr id="36875" name="Text Box 28"/>
            <p:cNvSpPr txBox="1">
              <a:spLocks noChangeArrowheads="1"/>
            </p:cNvSpPr>
            <p:nvPr/>
          </p:nvSpPr>
          <p:spPr bwMode="auto">
            <a:xfrm>
              <a:off x="1047" y="1097"/>
              <a:ext cx="48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i-1</a:t>
              </a:r>
            </a:p>
          </p:txBody>
        </p:sp>
        <p:sp>
          <p:nvSpPr>
            <p:cNvPr id="36876" name="Text Box 29"/>
            <p:cNvSpPr txBox="1">
              <a:spLocks noChangeArrowheads="1"/>
            </p:cNvSpPr>
            <p:nvPr/>
          </p:nvSpPr>
          <p:spPr bwMode="auto">
            <a:xfrm>
              <a:off x="432" y="3170"/>
              <a:ext cx="129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MaxSize</a:t>
              </a: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6877" name="Text Box 30"/>
            <p:cNvSpPr txBox="1">
              <a:spLocks noChangeArrowheads="1"/>
            </p:cNvSpPr>
            <p:nvPr/>
          </p:nvSpPr>
          <p:spPr bwMode="auto">
            <a:xfrm>
              <a:off x="1133" y="417"/>
              <a:ext cx="45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</a:p>
          </p:txBody>
        </p:sp>
        <p:sp>
          <p:nvSpPr>
            <p:cNvPr id="36878" name="Text Box 31"/>
            <p:cNvSpPr txBox="1">
              <a:spLocks noChangeArrowheads="1"/>
            </p:cNvSpPr>
            <p:nvPr/>
          </p:nvSpPr>
          <p:spPr bwMode="auto">
            <a:xfrm>
              <a:off x="1138" y="689"/>
              <a:ext cx="38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6879" name="Text Box 32"/>
            <p:cNvSpPr txBox="1">
              <a:spLocks noChangeArrowheads="1"/>
            </p:cNvSpPr>
            <p:nvPr/>
          </p:nvSpPr>
          <p:spPr bwMode="auto">
            <a:xfrm>
              <a:off x="1077" y="2685"/>
              <a:ext cx="28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0" name="Text Box 33"/>
            <p:cNvSpPr txBox="1">
              <a:spLocks noChangeArrowheads="1"/>
            </p:cNvSpPr>
            <p:nvPr/>
          </p:nvSpPr>
          <p:spPr bwMode="auto">
            <a:xfrm>
              <a:off x="1088" y="1758"/>
              <a:ext cx="367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1" name="Text Box 34"/>
            <p:cNvSpPr txBox="1">
              <a:spLocks noChangeArrowheads="1"/>
            </p:cNvSpPr>
            <p:nvPr/>
          </p:nvSpPr>
          <p:spPr bwMode="auto">
            <a:xfrm>
              <a:off x="720" y="2074"/>
              <a:ext cx="61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2" name="Text Box 35"/>
            <p:cNvSpPr txBox="1">
              <a:spLocks noChangeArrowheads="1"/>
            </p:cNvSpPr>
            <p:nvPr/>
          </p:nvSpPr>
          <p:spPr bwMode="auto">
            <a:xfrm>
              <a:off x="978" y="2050"/>
              <a:ext cx="61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n-1</a:t>
              </a:r>
            </a:p>
          </p:txBody>
        </p:sp>
        <p:sp>
          <p:nvSpPr>
            <p:cNvPr id="36883" name="Text Box 36"/>
            <p:cNvSpPr txBox="1">
              <a:spLocks noChangeArrowheads="1"/>
            </p:cNvSpPr>
            <p:nvPr/>
          </p:nvSpPr>
          <p:spPr bwMode="auto">
            <a:xfrm>
              <a:off x="1096" y="837"/>
              <a:ext cx="314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┇  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4" name="Text Box 37"/>
            <p:cNvSpPr txBox="1">
              <a:spLocks noChangeArrowheads="1"/>
            </p:cNvSpPr>
            <p:nvPr/>
          </p:nvSpPr>
          <p:spPr bwMode="auto">
            <a:xfrm>
              <a:off x="1183" y="1415"/>
              <a:ext cx="32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6885" name="Text Box 38"/>
            <p:cNvSpPr txBox="1">
              <a:spLocks noChangeArrowheads="1"/>
            </p:cNvSpPr>
            <p:nvPr/>
          </p:nvSpPr>
          <p:spPr bwMode="auto">
            <a:xfrm>
              <a:off x="1071" y="2367"/>
              <a:ext cx="38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n</a:t>
              </a:r>
            </a:p>
          </p:txBody>
        </p:sp>
      </p:grpSp>
      <p:sp>
        <p:nvSpPr>
          <p:cNvPr id="36870" name="Text Box 39"/>
          <p:cNvSpPr txBox="1">
            <a:spLocks noChangeArrowheads="1"/>
          </p:cNvSpPr>
          <p:nvPr/>
        </p:nvSpPr>
        <p:spPr bwMode="auto">
          <a:xfrm>
            <a:off x="2808288" y="257175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0≤i ≤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last+1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671638" y="514985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348038" y="3644900"/>
            <a:ext cx="58134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所以，插入操作：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）若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i&lt;0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i&gt;n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，则非法，返回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）表满时（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last&gt;=maxSize-1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）不能插入。</a:t>
            </a:r>
          </a:p>
        </p:txBody>
      </p:sp>
      <p:sp>
        <p:nvSpPr>
          <p:cNvPr id="36873" name="矩形 38"/>
          <p:cNvSpPr>
            <a:spLocks noChangeArrowheads="1"/>
          </p:cNvSpPr>
          <p:nvPr/>
        </p:nvSpPr>
        <p:spPr bwMode="auto">
          <a:xfrm>
            <a:off x="3432175" y="2020888"/>
            <a:ext cx="57245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=0，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表中元素全部后移（特别慢）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=last+1，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无需移动（特别快）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8" name="矩形 40"/>
          <p:cNvSpPr>
            <a:spLocks noChangeArrowheads="1"/>
          </p:cNvSpPr>
          <p:nvPr/>
        </p:nvSpPr>
        <p:spPr bwMode="auto">
          <a:xfrm>
            <a:off x="179388" y="1049338"/>
            <a:ext cx="1974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i=size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0.00295 0.04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8" grpId="0"/>
      <p:bldP spid="276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79375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33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表项的插入算法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43013"/>
            <a:ext cx="8229600" cy="502761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&lt;T&gt;::Insert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, T&amp; x)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将新元素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插入到表中第</a:t>
            </a:r>
            <a:r>
              <a:rPr lang="en-US" altLang="zh-CN" sz="2400" dirty="0" err="1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(0≤i≤last+1) 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个表项之后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if (last == maxSize-1) return false;        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表满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if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&lt; 0 ||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&gt; last+1) return false;	  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参数</a:t>
            </a:r>
            <a:r>
              <a:rPr lang="en-US" altLang="zh-CN" sz="2400" dirty="0" err="1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不合理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for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j = last; j &gt;=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j</a:t>
            </a:r>
            <a:r>
              <a:rPr lang="en-US" altLang="zh-CN" sz="2800" dirty="0" smtClean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             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依次后移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data[j+1] = data[j];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data[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] = x;	      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插入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第 </a:t>
            </a:r>
            <a:r>
              <a:rPr lang="en-US" altLang="zh-CN" sz="2400" dirty="0" err="1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表项在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data[i-1]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处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last++;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return true;		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 //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7893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7894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292725" y="14288"/>
            <a:ext cx="3832225" cy="1489075"/>
          </a:xfrm>
          <a:prstGeom prst="wedgeRectCallout">
            <a:avLst>
              <a:gd name="adj1" fmla="val 16694"/>
              <a:gd name="adj2" fmla="val 1342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/>
              <a:t>作业</a:t>
            </a:r>
            <a:r>
              <a:rPr lang="en-US" altLang="zh-CN" sz="1800" dirty="0"/>
              <a:t>1</a:t>
            </a:r>
            <a:r>
              <a:rPr lang="zh-CN" altLang="en-US" sz="1800" dirty="0"/>
              <a:t>：顺序表已满时也能进行插入</a:t>
            </a: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/>
              <a:t>Tips</a:t>
            </a:r>
            <a:r>
              <a:rPr lang="zh-CN" altLang="en-US" sz="1800" dirty="0"/>
              <a:t>：重新申请一片更大的存储空间，将原始数组中的数据复制到新申请到的数组中并进行插入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93663"/>
            <a:ext cx="11588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爆炸形 1 10"/>
          <p:cNvSpPr>
            <a:spLocks noChangeArrowheads="1"/>
          </p:cNvSpPr>
          <p:nvPr/>
        </p:nvSpPr>
        <p:spPr bwMode="auto">
          <a:xfrm>
            <a:off x="6613525" y="5084763"/>
            <a:ext cx="2422525" cy="1728787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B050"/>
                </a:solidFill>
                <a:ea typeface="黑体" panose="02010609060101010101" pitchFamily="49" charset="-122"/>
              </a:rPr>
              <a:t>课堂作业：</a:t>
            </a:r>
            <a:endParaRPr lang="en-US" altLang="zh-CN" sz="200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B050"/>
                </a:solidFill>
                <a:ea typeface="黑体" panose="02010609060101010101" pitchFamily="49" charset="-122"/>
              </a:rPr>
              <a:t>如何实现后插</a:t>
            </a:r>
            <a:r>
              <a:rPr lang="en-US" altLang="zh-CN" sz="200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200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1125"/>
            <a:ext cx="8229600" cy="835025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插入算法的性能分析</a:t>
            </a:r>
          </a:p>
        </p:txBody>
      </p:sp>
      <p:graphicFrame>
        <p:nvGraphicFramePr>
          <p:cNvPr id="38915" name="对象 2"/>
          <p:cNvGraphicFramePr>
            <a:graphicFrameLocks noChangeAspect="1"/>
          </p:cNvGraphicFramePr>
          <p:nvPr/>
        </p:nvGraphicFramePr>
        <p:xfrm>
          <a:off x="1476375" y="4330700"/>
          <a:ext cx="49625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3" imgW="2743200" imgH="838200" progId="Equation.DSMT4">
                  <p:embed/>
                </p:oleObj>
              </mc:Choice>
              <mc:Fallback>
                <p:oleObj name="Equation" r:id="rId3" imgW="2743200" imgH="838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30700"/>
                        <a:ext cx="49625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653088" y="5229200"/>
            <a:ext cx="3095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插入</a:t>
            </a:r>
            <a:r>
              <a:rPr lang="zh-CN" altLang="en-US" sz="2800" dirty="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时间</a:t>
            </a:r>
            <a:r>
              <a:rPr lang="zh-CN" altLang="en-US" sz="2800" dirty="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复杂度</a:t>
            </a:r>
            <a:r>
              <a:rPr lang="en-US" altLang="zh-CN" sz="2800" dirty="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O(n)</a:t>
            </a:r>
            <a:endParaRPr lang="zh-CN" altLang="en-US" sz="2800" dirty="0">
              <a:solidFill>
                <a:srgbClr val="0000CC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552450" y="1341438"/>
            <a:ext cx="7859713" cy="2879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将新表项插入到第</a:t>
            </a:r>
            <a:r>
              <a:rPr lang="en-US" altLang="zh-CN" sz="2400" dirty="0" err="1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i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个表项之后时，必须从后面循环，逐个向后移动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n-</a:t>
            </a:r>
            <a:r>
              <a:rPr lang="en-US" altLang="zh-CN" sz="2400" dirty="0" err="1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i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个表项。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最好情况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：在第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个表项后面插入新表项，移动次数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最坏情况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：在第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个表项后面（即在第一个表项位置）插入，移动次数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</a:p>
          <a:p>
            <a:pPr>
              <a:defRPr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考虑所有插入位置（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从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到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）相等插入概率时，</a:t>
            </a: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平均移动次数</a:t>
            </a:r>
            <a:r>
              <a:rPr lang="en-US" altLang="zh-CN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AMN(Average Moving Number)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为：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>
              <a:defRPr/>
            </a:pP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38918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8921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8922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755650" y="1196975"/>
            <a:ext cx="7777163" cy="3681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练习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1 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for(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=1;i&lt;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n;i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++)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{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y=y+1;    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for(j=0;j&lt;=2*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n;j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++)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x++;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	}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468313" y="5013325"/>
            <a:ext cx="784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解：语句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x++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的执行次数是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(n-1)(2n+1)=2n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-n-1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189038" y="5661025"/>
            <a:ext cx="727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该程序段的渐进时间复杂度为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T(n)=O(n</a:t>
            </a:r>
            <a:r>
              <a:rPr lang="en-US" altLang="zh-CN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/>
      <p:bldP spid="2140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752600" y="1571848"/>
            <a:ext cx="62484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762125" y="1602011"/>
            <a:ext cx="616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25   34   57  50  16    48   09  63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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3622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29718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8006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54102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60198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66294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1860550" y="1052736"/>
            <a:ext cx="4583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0    1     2    3     4     5     6     7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898525" y="1571848"/>
            <a:ext cx="863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41910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35814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4191000" y="1571848"/>
            <a:ext cx="609600" cy="6096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800">
              <a:solidFill>
                <a:srgbClr val="3333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4191000" y="1602011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V="1">
            <a:off x="4495800" y="225764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3124200" y="2257648"/>
            <a:ext cx="1174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删除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1768475" y="3248248"/>
            <a:ext cx="62484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1778000" y="3278411"/>
            <a:ext cx="616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25   34   57  50   48   09  63      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23780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29876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54260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0356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66452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1876425" y="2729136"/>
            <a:ext cx="4583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0    1     2    3     4     5     6     7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914400" y="3248248"/>
            <a:ext cx="863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>
            <a:off x="35972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4191000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4876800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 flipH="1">
            <a:off x="4572000" y="2257648"/>
            <a:ext cx="4572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 flipH="1">
            <a:off x="5181600" y="2257648"/>
            <a:ext cx="4572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 flipH="1">
            <a:off x="5791200" y="2257648"/>
            <a:ext cx="4572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969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9970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9971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9972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9973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9974" name="Rectangle 7"/>
          <p:cNvSpPr>
            <a:spLocks noChangeArrowheads="1"/>
          </p:cNvSpPr>
          <p:nvPr/>
        </p:nvSpPr>
        <p:spPr bwMode="auto">
          <a:xfrm>
            <a:off x="-184150" y="303213"/>
            <a:ext cx="5581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顺序表中表项的删除操作</a:t>
            </a:r>
          </a:p>
        </p:txBody>
      </p:sp>
      <p:sp>
        <p:nvSpPr>
          <p:cNvPr id="39975" name="文本框 40"/>
          <p:cNvSpPr txBox="1">
            <a:spLocks noChangeArrowheads="1"/>
          </p:cNvSpPr>
          <p:nvPr/>
        </p:nvSpPr>
        <p:spPr bwMode="auto">
          <a:xfrm>
            <a:off x="940526" y="4149080"/>
            <a:ext cx="75025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在顺序表中删除第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个表项，实际上是删除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data[i-1]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元素，需要把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data[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]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到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data[last]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批量元素前移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0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可删除位置：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0≤i ≤last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所以，删除操作：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（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）若 </a:t>
            </a:r>
            <a:r>
              <a:rPr lang="en-US" altLang="zh-CN" sz="2000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&lt;0 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或 </a:t>
            </a:r>
            <a:r>
              <a:rPr lang="en-US" altLang="zh-CN" sz="2000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&gt;last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，则 非法，返回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0 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（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）若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last == -1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，表空，不能删除，返回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153400" cy="520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template &lt;class T&gt;</a:t>
            </a: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&lt;T&gt; :: Remove (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T&amp; x ) {</a:t>
            </a:r>
          </a:p>
          <a:p>
            <a:pPr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在顺序表中删除第</a:t>
            </a:r>
            <a:r>
              <a:rPr lang="en-US" altLang="zh-CN" sz="2400" dirty="0" err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≤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≤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last+1)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个表项，通过引用型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返回删除的元素值，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表项序号和表项位置差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if ( last== -1) return false; 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表空，不能删除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if (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 ||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&gt;last+1) return false;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400" dirty="0" err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不合法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x=data[i-1];                     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存被删元素的值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for(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j=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i;j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&lt;=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last;j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data[j-1]=data[j];    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依次前移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last--;                                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最后位置减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return true;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                     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删除成功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98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989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990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991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288" y="188913"/>
            <a:ext cx="8229600" cy="7937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>
              <a:defRPr/>
            </a:pPr>
            <a:r>
              <a:rPr kumimoji="0" lang="zh-CN" altLang="en-US" sz="3600" dirty="0" smtClean="0">
                <a:solidFill>
                  <a:srgbClr val="33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表项的删除算法</a:t>
            </a:r>
            <a:endParaRPr kumimoji="0" lang="zh-CN" altLang="en-US" sz="3600" dirty="0">
              <a:solidFill>
                <a:srgbClr val="3333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292725" y="14289"/>
            <a:ext cx="3832225" cy="968374"/>
          </a:xfrm>
          <a:prstGeom prst="wedgeRectCallout">
            <a:avLst>
              <a:gd name="adj1" fmla="val -31482"/>
              <a:gd name="adj2" fmla="val 1108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/>
              <a:t>作业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顺序</a:t>
            </a:r>
            <a:r>
              <a:rPr lang="zh-CN" altLang="en-US" sz="1800" dirty="0" smtClean="0"/>
              <a:t>表中删除元素值等于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的所有</a:t>
            </a:r>
            <a:r>
              <a:rPr lang="zh-CN" altLang="en-US" sz="1800" dirty="0"/>
              <a:t>节点，</a:t>
            </a:r>
            <a:r>
              <a:rPr lang="zh-CN" altLang="en-US" sz="1800" dirty="0" smtClean="0"/>
              <a:t>并分析算法复杂度。注意可能存在多个</a:t>
            </a:r>
            <a:r>
              <a:rPr lang="en-US" altLang="zh-CN" sz="1800" dirty="0" smtClean="0"/>
              <a:t>x</a:t>
            </a:r>
            <a:endParaRPr lang="en-US" altLang="zh-CN" sz="1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93663"/>
            <a:ext cx="11588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1125"/>
            <a:ext cx="8229600" cy="835025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删除</a:t>
            </a:r>
            <a:r>
              <a:rPr lang="zh-CN" altLang="en-US" sz="3600" dirty="0" smtClean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r>
              <a:rPr lang="zh-CN" altLang="en-US" sz="36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的性能分析</a:t>
            </a:r>
          </a:p>
        </p:txBody>
      </p:sp>
      <p:graphicFrame>
        <p:nvGraphicFramePr>
          <p:cNvPr id="43011" name="对象 2"/>
          <p:cNvGraphicFramePr>
            <a:graphicFrameLocks noChangeAspect="1"/>
          </p:cNvGraphicFramePr>
          <p:nvPr/>
        </p:nvGraphicFramePr>
        <p:xfrm>
          <a:off x="1331913" y="4005263"/>
          <a:ext cx="4779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3" imgW="2641600" imgH="838200" progId="Equation.DSMT4">
                  <p:embed/>
                </p:oleObj>
              </mc:Choice>
              <mc:Fallback>
                <p:oleObj name="Equation" r:id="rId3" imgW="2641600" imgH="838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4779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221288" y="5045075"/>
            <a:ext cx="3095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删除时间复杂度</a:t>
            </a:r>
            <a:r>
              <a:rPr lang="en-US" altLang="zh-CN" sz="280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O(n)</a:t>
            </a:r>
            <a:endParaRPr lang="zh-CN" altLang="en-US" sz="2800">
              <a:solidFill>
                <a:srgbClr val="0000CC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7859713" cy="25923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删除第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i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项时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，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必须循环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，逐个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向前移动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n-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i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个表项。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最好情况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：删除第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表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项，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移动次数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最坏情况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：删除第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1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项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位置，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移动次数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n-1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考虑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所有删除位置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（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从</a:t>
            </a:r>
            <a:r>
              <a:rPr lang="en-US" altLang="zh-CN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1</a:t>
            </a:r>
            <a:r>
              <a:rPr lang="zh-CN" altLang="en-US" sz="2400" dirty="0" smtClean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到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）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相等删除概率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时，</a:t>
            </a: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平均移动次数</a:t>
            </a:r>
            <a:r>
              <a:rPr lang="en-US" altLang="zh-CN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AMN(Average Moving Number)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为：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400" dirty="0">
              <a:cs typeface="+mn-cs"/>
            </a:endParaRP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301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07950" y="333375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顺序表的应用</a:t>
            </a:r>
            <a:endParaRPr lang="zh-CN" altLang="en-US" sz="3600" dirty="0">
              <a:solidFill>
                <a:srgbClr val="000099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5288" y="1198563"/>
            <a:ext cx="8497887" cy="5294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6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集合的“并”运算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void Union (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SeqList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&gt;&amp; LA,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SeqList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&gt;&amp; LB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合并顺序表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，结果存于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，重复元素只留一个</a:t>
            </a:r>
            <a:endParaRPr lang="en-US" altLang="zh-CN" sz="2600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n =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LA.Length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( ), m=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LB.Length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( ),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 k,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for (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= 1;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&lt;=m;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++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LB.getData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i,x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);         	</a:t>
            </a: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中取一元素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LA.Search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(x);     	</a:t>
            </a: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中搜索它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if (k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0)	        </a:t>
            </a: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若在</a:t>
            </a: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中未找到插入它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LA.Insert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(n, x);  n++; }	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插入到第</a:t>
            </a: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个表项之后</a:t>
            </a:r>
            <a:endParaRPr lang="en-US" altLang="zh-CN" sz="2600" dirty="0" smtClean="0">
              <a:solidFill>
                <a:schemeClr val="tx2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4037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4038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46100" y="1209675"/>
            <a:ext cx="8229600" cy="5472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集合的“交”运算</a:t>
            </a:r>
            <a:endParaRPr lang="en-US" altLang="zh-CN" dirty="0" smtClean="0">
              <a:solidFill>
                <a:srgbClr val="CC0000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void Intersection (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SeqList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 &amp; LA,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                        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SeqList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 &amp; LB 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求顺序表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共有的元素，结果存于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n =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LA.Length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( ),m=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LB.Length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(),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=1,k,x;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while (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&lt; =n 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LA.getData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i,x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);       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中取一元素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LB.Search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(x);     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中搜索它</a:t>
            </a:r>
            <a:r>
              <a:rPr lang="zh-CN" altLang="en-US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if (k == 0) 		   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若在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中未找到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LA.Remove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 x);  n--; }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中删除它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else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++;                       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 smtClean="0">
              <a:solidFill>
                <a:srgbClr val="CC0000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50" y="333375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顺序表的应用</a:t>
            </a:r>
            <a:endParaRPr lang="zh-CN" altLang="en-US" sz="3600" dirty="0">
              <a:solidFill>
                <a:srgbClr val="000099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5061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5062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5076825" cy="722313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顺序表的优缺点</a:t>
            </a:r>
            <a:endParaRPr lang="zh-CN" altLang="zh-CN" sz="3600" smtClean="0">
              <a:solidFill>
                <a:srgbClr val="FF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083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6084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6085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39725" y="1733550"/>
            <a:ext cx="706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CC"/>
                </a:solidFill>
              </a:rPr>
              <a:t>优点</a:t>
            </a:r>
            <a:r>
              <a:rPr kumimoji="0" lang="en-US" altLang="zh-CN" sz="2400">
                <a:solidFill>
                  <a:srgbClr val="0000CC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楷体_GB2312" pitchFamily="49" charset="-122"/>
              </a:rPr>
              <a:t>(1)</a:t>
            </a:r>
            <a:r>
              <a:rPr kumimoji="0" lang="zh-CN" altLang="en-US" sz="2400"/>
              <a:t>可直接求出存储地址（随机存取结构），结构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400"/>
              <a:t>      简单，便于随机访问表中的任一元素。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楷体_GB2312" pitchFamily="49" charset="-122"/>
              </a:rPr>
              <a:t>(2)</a:t>
            </a:r>
            <a:r>
              <a:rPr kumimoji="0" lang="zh-CN" altLang="en-US" sz="2400"/>
              <a:t>存储密度高。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400"/>
              <a:t>     存储密度</a:t>
            </a:r>
            <a:r>
              <a:rPr kumimoji="0" lang="en-US" altLang="zh-CN" sz="2400">
                <a:latin typeface="Book Antiqua" panose="02040602050305030304" pitchFamily="18" charset="0"/>
              </a:rPr>
              <a:t>d</a:t>
            </a:r>
            <a:r>
              <a:rPr kumimoji="0" lang="zh-CN" altLang="en-US" sz="2400">
                <a:latin typeface="Book Antiqua" panose="02040602050305030304" pitchFamily="18" charset="0"/>
              </a:rPr>
              <a:t>的定</a:t>
            </a:r>
            <a:r>
              <a:rPr kumimoji="0" lang="zh-CN" altLang="en-US" sz="2400"/>
              <a:t>义为：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8313" y="4868863"/>
            <a:ext cx="8207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</a:rPr>
              <a:t>d</a:t>
            </a:r>
            <a:r>
              <a:rPr lang="zh-CN" altLang="en-US" sz="2400">
                <a:latin typeface="楷体_GB2312" pitchFamily="49" charset="-122"/>
              </a:rPr>
              <a:t>作为一个衡量指标，</a:t>
            </a:r>
            <a:r>
              <a:rPr lang="en-US" altLang="zh-CN" sz="2400">
                <a:latin typeface="楷体_GB2312" pitchFamily="49" charset="-122"/>
              </a:rPr>
              <a:t>d</a:t>
            </a:r>
            <a:r>
              <a:rPr lang="zh-CN" altLang="en-US" sz="2400">
                <a:latin typeface="楷体_GB2312" pitchFamily="49" charset="-122"/>
              </a:rPr>
              <a:t>越大，越节省内存空间。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在顺序存储结构中，所有的存储单元都用来存储数据元素的</a:t>
            </a:r>
            <a:endParaRPr lang="en-US" altLang="zh-CN" sz="240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值，</a:t>
            </a:r>
            <a:r>
              <a:rPr lang="en-US" altLang="zh-CN" sz="2400">
                <a:latin typeface="楷体_GB2312" pitchFamily="49" charset="-122"/>
              </a:rPr>
              <a:t>d=1</a:t>
            </a:r>
            <a:r>
              <a:rPr lang="zh-CN" altLang="en-US" sz="2400">
                <a:latin typeface="楷体_GB2312" pitchFamily="49" charset="-122"/>
              </a:rPr>
              <a:t>为最大。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2195513" y="3933825"/>
          <a:ext cx="38893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4" imgW="1803400" imgH="355600" progId="Equation.DSMT4">
                  <p:embed/>
                </p:oleObj>
              </mc:Choice>
              <mc:Fallback>
                <p:oleObj name="Equation" r:id="rId4" imgW="1803400" imgH="35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33825"/>
                        <a:ext cx="38893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4"/>
          <p:cNvSpPr>
            <a:spLocks noChangeArrowheads="1"/>
          </p:cNvSpPr>
          <p:nvPr/>
        </p:nvSpPr>
        <p:spPr bwMode="auto">
          <a:xfrm>
            <a:off x="6929438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8131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8132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8133" name="Oval 7"/>
          <p:cNvSpPr>
            <a:spLocks noChangeArrowheads="1"/>
          </p:cNvSpPr>
          <p:nvPr/>
        </p:nvSpPr>
        <p:spPr bwMode="auto">
          <a:xfrm>
            <a:off x="6450013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8134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563" y="1052513"/>
            <a:ext cx="7402512" cy="498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>
                <a:solidFill>
                  <a:srgbClr val="0000CC"/>
                </a:solidFill>
              </a:rPr>
              <a:t>缺点：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>
                <a:latin typeface="楷体_GB2312" pitchFamily="49" charset="-122"/>
              </a:rPr>
              <a:t>(1)</a:t>
            </a:r>
            <a:r>
              <a:rPr kumimoji="0" lang="zh-CN" altLang="en-US" sz="2800">
                <a:latin typeface="楷体_GB2312" pitchFamily="49" charset="-122"/>
              </a:rPr>
              <a:t>不便于插入和删除。（移动元素次数多，平均约需移动一半元素）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>
                <a:latin typeface="楷体_GB2312" pitchFamily="49" charset="-122"/>
              </a:rPr>
              <a:t>(2)</a:t>
            </a:r>
            <a:r>
              <a:rPr kumimoji="0" lang="zh-CN" altLang="en-US" sz="2800">
                <a:latin typeface="楷体_GB2312" pitchFamily="49" charset="-122"/>
              </a:rPr>
              <a:t>不便于扩充表的容量。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>
                <a:latin typeface="楷体_GB2312" pitchFamily="49" charset="-122"/>
              </a:rPr>
              <a:t>(3)</a:t>
            </a:r>
            <a:r>
              <a:rPr kumimoji="0" lang="zh-CN" altLang="en-US" sz="2800">
                <a:latin typeface="楷体_GB2312" pitchFamily="49" charset="-122"/>
              </a:rPr>
              <a:t>不能有效地利用内存空间。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>
                <a:latin typeface="楷体_GB2312" pitchFamily="49" charset="-122"/>
              </a:rPr>
              <a:t>    表现在两方面：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>
                <a:latin typeface="楷体_GB2312" pitchFamily="49" charset="-122"/>
              </a:rPr>
              <a:t>    一是在给长度变化较大的线性表预先分配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>
                <a:latin typeface="楷体_GB2312" pitchFamily="49" charset="-122"/>
              </a:rPr>
              <a:t>    空间时，必须按最大空间分配。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>
                <a:latin typeface="楷体_GB2312" pitchFamily="49" charset="-122"/>
              </a:rPr>
              <a:t>    二是</a:t>
            </a:r>
            <a:r>
              <a:rPr kumimoji="0" lang="zh-CN" altLang="en-US" sz="2800">
                <a:latin typeface="Arial" panose="020B0604020202020204" pitchFamily="34" charset="0"/>
              </a:rPr>
              <a:t>“</a:t>
            </a:r>
            <a:r>
              <a:rPr kumimoji="0" lang="zh-CN" altLang="en-US" sz="2800">
                <a:latin typeface="楷体_GB2312" pitchFamily="49" charset="-122"/>
              </a:rPr>
              <a:t>碎片</a:t>
            </a:r>
            <a:r>
              <a:rPr kumimoji="0" lang="zh-CN" altLang="en-US" sz="2800">
                <a:latin typeface="Arial" panose="020B0604020202020204" pitchFamily="34" charset="0"/>
              </a:rPr>
              <a:t>”</a:t>
            </a:r>
            <a:r>
              <a:rPr kumimoji="0" lang="zh-CN" altLang="en-US" sz="2800">
                <a:latin typeface="楷体_GB2312" pitchFamily="49" charset="-122"/>
              </a:rPr>
              <a:t>问题。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ts4.mm.bing.net/th?id=HN.608022753555187693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125538"/>
            <a:ext cx="18002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115888"/>
            <a:ext cx="7793038" cy="8540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为什么需要链表？</a:t>
            </a:r>
            <a:endParaRPr lang="zh-CN" altLang="en-US" dirty="0"/>
          </a:p>
        </p:txBody>
      </p:sp>
      <p:sp>
        <p:nvSpPr>
          <p:cNvPr id="49156" name="内容占位符 3"/>
          <p:cNvSpPr>
            <a:spLocks noGrp="1"/>
          </p:cNvSpPr>
          <p:nvPr>
            <p:ph idx="1"/>
          </p:nvPr>
        </p:nvSpPr>
        <p:spPr>
          <a:xfrm>
            <a:off x="395288" y="1104900"/>
            <a:ext cx="7772400" cy="4114800"/>
          </a:xfrm>
        </p:spPr>
        <p:txBody>
          <a:bodyPr/>
          <a:lstStyle/>
          <a:p>
            <a:r>
              <a:rPr lang="zh-CN" altLang="en-US" sz="2800" smtClean="0"/>
              <a:t>线性表的顺序存储结构</a:t>
            </a:r>
            <a:r>
              <a:rPr lang="en-US" altLang="zh-CN" sz="2800" smtClean="0"/>
              <a:t>---</a:t>
            </a:r>
            <a:r>
              <a:rPr lang="zh-CN" altLang="en-US" sz="2800" smtClean="0"/>
              <a:t>顺序表的缺点</a:t>
            </a:r>
          </a:p>
        </p:txBody>
      </p:sp>
      <p:pic>
        <p:nvPicPr>
          <p:cNvPr id="49157" name="Picture 8" descr="http://ts1.mm.bing.net/th?&amp;id=HN.608029337740577098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43138"/>
            <a:ext cx="1236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1979613" y="2084388"/>
            <a:ext cx="54721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</a:rPr>
              <a:t>需要预先确定数据元素的最大个数，空间利用不充分；表容量难以扩充；插入和删除时需要移动较多的数据元素。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4067175" y="3716338"/>
            <a:ext cx="720725" cy="11525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08175" y="5229225"/>
            <a:ext cx="547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How to address these issues?</a:t>
            </a:r>
            <a:endParaRPr lang="zh-CN" altLang="en-US" sz="2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0484" name="Picture 4" descr="http://files.jb51.net/file_images/article/201303/wenhao/0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429000"/>
            <a:ext cx="2233612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59113" y="5949950"/>
            <a:ext cx="3529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50"/>
                </a:solidFill>
                <a:ea typeface="黑体" panose="02010609060101010101" pitchFamily="49" charset="-122"/>
              </a:rPr>
              <a:t>We have linked list!</a:t>
            </a:r>
            <a:endParaRPr lang="zh-CN" altLang="en-US" sz="240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是否学过链表？</a:t>
            </a:r>
            <a:endParaRPr lang="zh-CN" altLang="en-US" sz="2600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学过</a:t>
            </a:r>
            <a:endParaRPr lang="zh-CN" altLang="en-US" sz="2600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简单了解</a:t>
            </a:r>
            <a:endParaRPr lang="zh-CN" altLang="en-US" sz="2600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未学过</a:t>
            </a:r>
            <a:endParaRPr lang="zh-CN" altLang="en-US" sz="2600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  <a:effectLst/>
          <a:extLst/>
        </p:spPr>
        <p:txBody>
          <a:bodyPr vert="horz" wrap="square" lIns="36000" tIns="0" rIns="3600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b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b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  <a:effectLst/>
          <a:extLst/>
        </p:spPr>
        <p:txBody>
          <a:bodyPr vert="horz" wrap="square" lIns="36000" tIns="0" rIns="3600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b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b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  <a:effectLst/>
          <a:extLst/>
        </p:spPr>
        <p:txBody>
          <a:bodyPr vert="horz" wrap="square" lIns="36000" tIns="0" rIns="3600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b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b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  <a:extLst/>
        </p:spPr>
        <p:txBody>
          <a:bodyPr vert="horz" wrap="square" lIns="36000" tIns="0" rIns="3600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b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b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/>
          </p:spPr>
          <p:txBody>
            <a:bodyPr vert="horz" wrap="square" lIns="36000" tIns="0" rIns="3600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/>
          </p:spPr>
          <p:txBody>
            <a:bodyPr vert="horz" wrap="square" lIns="36000" tIns="0" rIns="3600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 b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 b="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53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04250" cy="5105400"/>
          </a:xfrm>
        </p:spPr>
        <p:txBody>
          <a:bodyPr/>
          <a:lstStyle/>
          <a:p>
            <a:pPr>
              <a:spcBef>
                <a:spcPct val="15000"/>
              </a:spcBef>
              <a:buClr>
                <a:srgbClr val="800080"/>
              </a:buClr>
              <a:buSzPct val="55000"/>
            </a:pPr>
            <a:r>
              <a:rPr lang="zh-CN" altLang="en-US" sz="280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特点</a:t>
            </a: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每个元素</a:t>
            </a:r>
            <a:r>
              <a:rPr lang="en-US" altLang="zh-CN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表项</a:t>
            </a:r>
            <a:r>
              <a:rPr lang="en-US" altLang="zh-CN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结点</a:t>
            </a:r>
            <a:r>
              <a:rPr lang="en-US" altLang="zh-CN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Node</a:t>
            </a:r>
            <a:r>
              <a:rPr lang="en-US" altLang="zh-CN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构成。</a:t>
            </a:r>
          </a:p>
          <a:p>
            <a:pPr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80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80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一个线性表</a:t>
            </a:r>
            <a:r>
              <a:rPr lang="en-US" altLang="zh-CN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baseline="-2500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,…,a</a:t>
            </a:r>
            <a:r>
              <a:rPr lang="en-US" altLang="zh-CN" baseline="-2500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的单链表结构：</a:t>
            </a:r>
            <a:b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</a:b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/>
            </a:r>
            <a:b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</a:br>
            <a:endParaRPr lang="zh-CN" altLang="en-US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结点之间可以连续，可以不连续存储</a:t>
            </a: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结点的逻辑顺序与物理顺序可以不一致</a:t>
            </a:r>
            <a:endParaRPr lang="en-US" altLang="zh-CN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不能像顺序表一样随机访问，而</a:t>
            </a:r>
            <a:r>
              <a:rPr lang="zh-CN" altLang="en-US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只能按顺序访问</a:t>
            </a: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，即只能从头指针开始“顺藤摸瓜”获取 </a:t>
            </a:r>
            <a:r>
              <a:rPr lang="en-US" altLang="zh-CN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Loc(ai) </a:t>
            </a:r>
            <a:endParaRPr lang="zh-CN" altLang="en-US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表可扩充</a:t>
            </a:r>
          </a:p>
        </p:txBody>
      </p:sp>
      <p:grpSp>
        <p:nvGrpSpPr>
          <p:cNvPr id="50179" name="Group 31"/>
          <p:cNvGrpSpPr>
            <a:grpSpLocks/>
          </p:cNvGrpSpPr>
          <p:nvPr/>
        </p:nvGrpSpPr>
        <p:grpSpPr bwMode="auto">
          <a:xfrm>
            <a:off x="2438400" y="2133600"/>
            <a:ext cx="2895600" cy="584200"/>
            <a:chOff x="1536" y="1547"/>
            <a:chExt cx="1824" cy="368"/>
          </a:xfrm>
        </p:grpSpPr>
        <p:sp>
          <p:nvSpPr>
            <p:cNvPr id="50204" name="Rectangle 5"/>
            <p:cNvSpPr>
              <a:spLocks noChangeArrowheads="1"/>
            </p:cNvSpPr>
            <p:nvPr/>
          </p:nvSpPr>
          <p:spPr bwMode="auto">
            <a:xfrm>
              <a:off x="1536" y="1570"/>
              <a:ext cx="1824" cy="34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5" name="Text Box 6"/>
            <p:cNvSpPr txBox="1">
              <a:spLocks noChangeArrowheads="1"/>
            </p:cNvSpPr>
            <p:nvPr/>
          </p:nvSpPr>
          <p:spPr bwMode="auto">
            <a:xfrm>
              <a:off x="1692" y="1547"/>
              <a:ext cx="14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data       link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6" name="Line 7"/>
            <p:cNvSpPr>
              <a:spLocks noChangeShapeType="1"/>
            </p:cNvSpPr>
            <p:nvPr/>
          </p:nvSpPr>
          <p:spPr bwMode="auto">
            <a:xfrm flipH="1">
              <a:off x="2448" y="1570"/>
              <a:ext cx="1" cy="34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80" name="Group 32"/>
          <p:cNvGrpSpPr>
            <a:grpSpLocks/>
          </p:cNvGrpSpPr>
          <p:nvPr/>
        </p:nvGrpSpPr>
        <p:grpSpPr bwMode="auto">
          <a:xfrm>
            <a:off x="1316038" y="3429000"/>
            <a:ext cx="6773862" cy="655638"/>
            <a:chOff x="829" y="2403"/>
            <a:chExt cx="4267" cy="413"/>
          </a:xfrm>
        </p:grpSpPr>
        <p:sp>
          <p:nvSpPr>
            <p:cNvPr id="50182" name="Rectangle 9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3" name="Line 10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Line 11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Rectangle 12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6" name="Line 13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4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Rectangle 15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9" name="Line 16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0" name="Line 17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Rectangle 18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2" name="Line 19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Line 20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Rectangle 21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5" name="Line 22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23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Text Box 24"/>
            <p:cNvSpPr txBox="1">
              <a:spLocks noChangeArrowheads="1"/>
            </p:cNvSpPr>
            <p:nvPr/>
          </p:nvSpPr>
          <p:spPr bwMode="auto">
            <a:xfrm>
              <a:off x="1640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8" name="Text Box 25"/>
            <p:cNvSpPr txBox="1">
              <a:spLocks noChangeArrowheads="1"/>
            </p:cNvSpPr>
            <p:nvPr/>
          </p:nvSpPr>
          <p:spPr bwMode="auto">
            <a:xfrm>
              <a:off x="236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9" name="Text Box 26"/>
            <p:cNvSpPr txBox="1">
              <a:spLocks noChangeArrowheads="1"/>
            </p:cNvSpPr>
            <p:nvPr/>
          </p:nvSpPr>
          <p:spPr bwMode="auto">
            <a:xfrm>
              <a:off x="308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0" name="Text Box 27"/>
            <p:cNvSpPr txBox="1">
              <a:spLocks noChangeArrowheads="1"/>
            </p:cNvSpPr>
            <p:nvPr/>
          </p:nvSpPr>
          <p:spPr bwMode="auto">
            <a:xfrm>
              <a:off x="380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1" name="Text Box 28"/>
            <p:cNvSpPr txBox="1">
              <a:spLocks noChangeArrowheads="1"/>
            </p:cNvSpPr>
            <p:nvPr/>
          </p:nvSpPr>
          <p:spPr bwMode="auto">
            <a:xfrm>
              <a:off x="456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2" name="Text Box 29"/>
            <p:cNvSpPr txBox="1">
              <a:spLocks noChangeArrowheads="1"/>
            </p:cNvSpPr>
            <p:nvPr/>
          </p:nvSpPr>
          <p:spPr bwMode="auto">
            <a:xfrm>
              <a:off x="4824" y="2479"/>
              <a:ext cx="2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Rectangle 3"/>
          <p:cNvSpPr txBox="1">
            <a:spLocks noRot="1" noChangeArrowheads="1"/>
          </p:cNvSpPr>
          <p:nvPr/>
        </p:nvSpPr>
        <p:spPr bwMode="auto">
          <a:xfrm>
            <a:off x="0" y="260350"/>
            <a:ext cx="6156325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smtClean="0">
                <a:solidFill>
                  <a:schemeClr val="hlin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kumimoji="0" lang="zh-CN" altLang="en-US" sz="3200" smtClean="0">
                <a:solidFill>
                  <a:schemeClr val="hlin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单链表</a:t>
            </a:r>
            <a:r>
              <a:rPr kumimoji="0"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(Singly Linked List)</a:t>
            </a:r>
            <a:endParaRPr kumimoji="0" lang="zh-CN" altLang="en-US" sz="2800" dirty="0" smtClean="0">
              <a:solidFill>
                <a:schemeClr val="hlin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611188" y="1238250"/>
            <a:ext cx="6624637" cy="2314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练习 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2 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=1;		    /*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1*/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while(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&lt;=n) 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*2;           /*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2*/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215900" y="3789363"/>
            <a:ext cx="8748713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解： 设语句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的执行次数是：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f(n)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则有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f(n)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</a:p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即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f(n) ≤log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≤c*log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为正常数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114425" y="5661025"/>
            <a:ext cx="80295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SzPct val="80000"/>
              <a:buFont typeface="Wingdings" pitchFamily="2" charset="2"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所以，该程序段的渐进时间复杂度为：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(log</a:t>
            </a:r>
            <a:r>
              <a:rPr lang="en-US" altLang="zh-CN" sz="28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/>
      <p:bldP spid="2150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9213" y="304800"/>
            <a:ext cx="39338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单链表的存储映像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838200" y="1268413"/>
            <a:ext cx="7543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914400" y="2030413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38188" y="2335213"/>
            <a:ext cx="774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free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622550" y="2060575"/>
            <a:ext cx="3219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可利用存储空间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838200" y="2944813"/>
            <a:ext cx="7543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1524000" y="2944813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5867400" y="2944813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572000" y="2944813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2819400" y="2944813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1981200" y="29448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524000" y="2916238"/>
            <a:ext cx="48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819400" y="2944813"/>
            <a:ext cx="48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546600" y="2944813"/>
            <a:ext cx="48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5842000" y="2944813"/>
            <a:ext cx="48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3276600" y="29448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5029200" y="29448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6324600" y="29448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6248400" y="3021013"/>
            <a:ext cx="401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V="1">
            <a:off x="1600200" y="3630613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V="1">
            <a:off x="6629400" y="3630613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6453188" y="3935413"/>
            <a:ext cx="774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free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974725" y="4087813"/>
            <a:ext cx="822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2133600" y="3249613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V="1">
            <a:off x="4648200" y="3630613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2133600" y="3935413"/>
            <a:ext cx="2514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5181600" y="3249613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H="1">
            <a:off x="2895600" y="4164013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V="1">
            <a:off x="2895600" y="3630613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3429000" y="3249613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3429000" y="4392613"/>
            <a:ext cx="2514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 flipV="1">
            <a:off x="5943600" y="3630613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1600200" y="4545013"/>
            <a:ext cx="5597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经过一段运行后的单链表结构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235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1236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123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1238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1239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771650" y="5449888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2381250" y="5449888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2</a:t>
            </a:r>
            <a:endParaRPr lang="en-US" altLang="zh-CN" sz="2000" dirty="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2990850" y="5449888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3</a:t>
            </a:r>
            <a:endParaRPr lang="en-US" altLang="zh-CN" sz="2000" dirty="0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600450" y="5449888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4</a:t>
            </a:r>
            <a:endParaRPr lang="en-US" altLang="zh-CN" sz="20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210050" y="5449888"/>
            <a:ext cx="6096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819650" y="5449888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5429250" y="5449888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6038850" y="5449888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648450" y="5449888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1752600" y="6361113"/>
            <a:ext cx="5362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(c) 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经过一段运行后的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顺序表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8" y="6757"/>
            <a:ext cx="7793037" cy="882699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单链表中的几个概念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53150"/>
            <a:ext cx="2133600" cy="476250"/>
          </a:xfrm>
        </p:spPr>
        <p:txBody>
          <a:bodyPr/>
          <a:lstStyle/>
          <a:p>
            <a:pPr>
              <a:defRPr/>
            </a:pPr>
            <a:fld id="{3A629EC6-15B1-4466-BDE7-D02135B27783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755650" y="2432000"/>
            <a:ext cx="0" cy="7286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73066" y="3165425"/>
            <a:ext cx="1112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头指针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816116" y="3149550"/>
            <a:ext cx="1112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头结点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266950" y="2390725"/>
            <a:ext cx="454025" cy="803275"/>
          </a:xfrm>
          <a:prstGeom prst="upArrow">
            <a:avLst>
              <a:gd name="adj1" fmla="val 50000"/>
              <a:gd name="adj2" fmla="val 4423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81483" y="3149550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首元结点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3870325" y="2390725"/>
            <a:ext cx="454025" cy="803275"/>
          </a:xfrm>
          <a:prstGeom prst="upArrow">
            <a:avLst>
              <a:gd name="adj1" fmla="val 50000"/>
              <a:gd name="adj2" fmla="val 4423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227013" y="1847800"/>
            <a:ext cx="8764587" cy="584200"/>
            <a:chOff x="143" y="970"/>
            <a:chExt cx="5521" cy="368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691" y="987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118" y="981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>
                  <a:solidFill>
                    <a:srgbClr val="080808"/>
                  </a:solidFill>
                  <a:latin typeface="楷体_GB2312" pitchFamily="49" charset="-122"/>
                </a:rPr>
                <a:t>a</a:t>
              </a:r>
              <a:r>
                <a:rPr lang="en-US" altLang="zh-CN" sz="2400" baseline="-8000">
                  <a:solidFill>
                    <a:srgbClr val="080808"/>
                  </a:solidFill>
                  <a:latin typeface="楷体_GB2312" pitchFamily="49" charset="-122"/>
                </a:rPr>
                <a:t>0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014" y="987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014" y="1317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014" y="987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571" y="988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830" y="987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43" y="1031"/>
              <a:ext cx="55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>
                  <a:solidFill>
                    <a:srgbClr val="080808"/>
                  </a:solidFill>
                  <a:latin typeface="楷体_GB2312" pitchFamily="49" charset="-122"/>
                </a:rPr>
                <a:t>head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43" y="1031"/>
              <a:ext cx="5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3" y="1318"/>
              <a:ext cx="5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43" y="103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95" y="103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678" y="117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771" y="981"/>
              <a:ext cx="1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132" y="992"/>
              <a:ext cx="39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>
                  <a:solidFill>
                    <a:srgbClr val="080808"/>
                  </a:solidFill>
                  <a:latin typeface="楷体_GB2312" pitchFamily="49" charset="-122"/>
                </a:rPr>
                <a:t>a</a:t>
              </a:r>
              <a:r>
                <a:rPr lang="en-US" altLang="zh-CN" sz="2400" baseline="-8000">
                  <a:solidFill>
                    <a:srgbClr val="080808"/>
                  </a:solidFill>
                  <a:latin typeface="楷体_GB2312" pitchFamily="49" charset="-122"/>
                </a:rPr>
                <a:t>1</a:t>
              </a: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118" y="981"/>
              <a:ext cx="65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118" y="1307"/>
              <a:ext cx="653" cy="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118" y="981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2622" y="991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771" y="981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4088" y="981"/>
              <a:ext cx="672" cy="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4088" y="1311"/>
              <a:ext cx="672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088" y="981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554" y="980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4760" y="987"/>
              <a:ext cx="0" cy="3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3737" y="981"/>
              <a:ext cx="1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088" y="988"/>
              <a:ext cx="4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>
                  <a:solidFill>
                    <a:srgbClr val="080808"/>
                  </a:solidFill>
                </a:rPr>
                <a:t>…</a:t>
              </a:r>
              <a:endParaRPr lang="zh-CN" altLang="en-US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3132" y="981"/>
              <a:ext cx="6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3132" y="1310"/>
              <a:ext cx="605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132" y="981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531" y="970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3737" y="981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1734" y="112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2742" y="112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3664" y="112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014" y="1000"/>
              <a:ext cx="534" cy="33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altLang="zh-CN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4950" y="1010"/>
              <a:ext cx="31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>
                  <a:solidFill>
                    <a:srgbClr val="080808"/>
                  </a:solidFill>
                  <a:latin typeface="楷体_GB2312" pitchFamily="49" charset="-122"/>
                </a:rPr>
                <a:t>a</a:t>
              </a:r>
              <a:r>
                <a:rPr lang="en-US" altLang="zh-CN" sz="2400" baseline="-8000">
                  <a:solidFill>
                    <a:srgbClr val="080808"/>
                  </a:solidFill>
                  <a:latin typeface="楷体_GB2312" pitchFamily="49" charset="-122"/>
                </a:rPr>
                <a:t>n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5370" y="1008"/>
              <a:ext cx="2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2400">
                  <a:solidFill>
                    <a:srgbClr val="080808"/>
                  </a:solidFill>
                  <a:latin typeface="楷体_GB2312" pitchFamily="49" charset="-122"/>
                </a:rPr>
                <a:t>^</a:t>
              </a: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V="1">
              <a:off x="4951" y="991"/>
              <a:ext cx="667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952" y="1329"/>
              <a:ext cx="666" cy="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951" y="998"/>
              <a:ext cx="0" cy="3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5369" y="999"/>
              <a:ext cx="1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5618" y="999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4568" y="1172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341313" y="3892500"/>
            <a:ext cx="83343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u="sng" dirty="0">
                <a:solidFill>
                  <a:srgbClr val="0000FF"/>
                </a:solidFill>
                <a:latin typeface="楷体_GB2312" pitchFamily="49" charset="-122"/>
              </a:rPr>
              <a:t>头指针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是指向链表中第一个结点（或为头结点、或为首元结点）的指针；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u="sng" dirty="0">
                <a:solidFill>
                  <a:srgbClr val="0000FF"/>
                </a:solidFill>
                <a:latin typeface="楷体_GB2312" pitchFamily="49" charset="-122"/>
              </a:rPr>
              <a:t>头结点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是在链表的首元结点之前附设的一个结点；数据域内只放空表标志和表长等信息，它不计入表长度。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u="sng" dirty="0">
                <a:solidFill>
                  <a:srgbClr val="0000FF"/>
                </a:solidFill>
                <a:latin typeface="楷体_GB2312" pitchFamily="49" charset="-122"/>
              </a:rPr>
              <a:t>首元结点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是指链表中存储线性表第一个数据元素</a:t>
            </a:r>
            <a:r>
              <a:rPr lang="en-US" altLang="zh-CN" dirty="0">
                <a:solidFill>
                  <a:srgbClr val="080808"/>
                </a:solidFill>
                <a:latin typeface="楷体_GB2312" pitchFamily="49" charset="-122"/>
              </a:rPr>
              <a:t>a</a:t>
            </a:r>
            <a:r>
              <a:rPr lang="en-US" altLang="zh-CN" baseline="-30000" dirty="0">
                <a:solidFill>
                  <a:srgbClr val="080808"/>
                </a:solidFill>
                <a:latin typeface="楷体_GB2312" pitchFamily="49" charset="-122"/>
              </a:rPr>
              <a:t>０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的结点。 </a:t>
            </a: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467544" y="1196752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示意图如下：</a:t>
            </a:r>
          </a:p>
        </p:txBody>
      </p:sp>
      <p:sp>
        <p:nvSpPr>
          <p:cNvPr id="3" name="爆炸形 1 2"/>
          <p:cNvSpPr/>
          <p:nvPr/>
        </p:nvSpPr>
        <p:spPr bwMode="auto">
          <a:xfrm>
            <a:off x="6153876" y="87265"/>
            <a:ext cx="3155487" cy="1776411"/>
          </a:xfrm>
          <a:prstGeom prst="irregularSeal1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 eaLnBrk="1" hangingPunct="1"/>
            <a:r>
              <a:rPr lang="zh-CN" altLang="en-US" sz="2000" dirty="0" smtClean="0"/>
              <a:t>注意：</a:t>
            </a:r>
            <a:endParaRPr lang="en-US" altLang="zh-CN" sz="2000" dirty="0" smtClean="0"/>
          </a:p>
          <a:p>
            <a:pPr algn="ctr" eaLnBrk="1" hangingPunct="1"/>
            <a:r>
              <a:rPr lang="en-US" altLang="zh-CN" sz="2000" dirty="0" smtClean="0"/>
              <a:t>Head-&gt;next</a:t>
            </a:r>
            <a:r>
              <a:rPr lang="zh-CN" altLang="en-US" sz="2000" dirty="0" smtClean="0"/>
              <a:t>指向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0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387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utoUpdateAnimBg="0"/>
      <p:bldP spid="7" grpId="0" autoUpdateAnimBg="0"/>
      <p:bldP spid="8" grpId="0" animBg="1"/>
      <p:bldP spid="9" grpId="0" autoUpdateAnimBg="0"/>
      <p:bldP spid="10" grpId="0" animBg="1"/>
      <p:bldP spid="56" grpId="0" build="p" autoUpdateAnimBg="0" advAuto="0"/>
      <p:bldP spid="57" grpId="0" autoUpdateAnimBg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3927"/>
            <a:ext cx="7793037" cy="758068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</a:rPr>
              <a:t>带头结点单</a:t>
            </a:r>
            <a:r>
              <a:rPr lang="zh-CN" altLang="en-US" sz="2400" dirty="0" smtClean="0">
                <a:solidFill>
                  <a:srgbClr val="0000CC"/>
                </a:solidFill>
              </a:rPr>
              <a:t>链表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vs </a:t>
            </a:r>
            <a:r>
              <a:rPr lang="zh-CN" altLang="en-US" sz="2400" dirty="0" smtClean="0">
                <a:solidFill>
                  <a:srgbClr val="0000CC"/>
                </a:solidFill>
              </a:rPr>
              <a:t>不</a:t>
            </a:r>
            <a:r>
              <a:rPr lang="zh-CN" altLang="en-US" sz="2400" dirty="0">
                <a:solidFill>
                  <a:srgbClr val="0000CC"/>
                </a:solidFill>
              </a:rPr>
              <a:t>带头结点单</a:t>
            </a:r>
            <a:r>
              <a:rPr lang="zh-CN" altLang="en-US" sz="2400" dirty="0" smtClean="0">
                <a:solidFill>
                  <a:srgbClr val="0000CC"/>
                </a:solidFill>
              </a:rPr>
              <a:t>链表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593352" y="1124744"/>
            <a:ext cx="7939088" cy="1082675"/>
            <a:chOff x="192" y="384"/>
            <a:chExt cx="4608" cy="682"/>
          </a:xfrm>
        </p:grpSpPr>
        <p:sp>
          <p:nvSpPr>
            <p:cNvPr id="5" name="Text Box 73"/>
            <p:cNvSpPr txBox="1">
              <a:spLocks noChangeArrowheads="1"/>
            </p:cNvSpPr>
            <p:nvPr/>
          </p:nvSpPr>
          <p:spPr bwMode="auto">
            <a:xfrm>
              <a:off x="1008" y="38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960" y="86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1248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56"/>
            <p:cNvSpPr>
              <a:spLocks noChangeArrowheads="1"/>
            </p:cNvSpPr>
            <p:nvPr/>
          </p:nvSpPr>
          <p:spPr bwMode="auto">
            <a:xfrm>
              <a:off x="1776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9" name="Rectangle 57"/>
            <p:cNvSpPr>
              <a:spLocks noChangeArrowheads="1"/>
            </p:cNvSpPr>
            <p:nvPr/>
          </p:nvSpPr>
          <p:spPr bwMode="auto">
            <a:xfrm>
              <a:off x="2064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58"/>
            <p:cNvSpPr>
              <a:spLocks noChangeArrowheads="1"/>
            </p:cNvSpPr>
            <p:nvPr/>
          </p:nvSpPr>
          <p:spPr bwMode="auto">
            <a:xfrm>
              <a:off x="2592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11" name="Rectangle 59"/>
            <p:cNvSpPr>
              <a:spLocks noChangeArrowheads="1"/>
            </p:cNvSpPr>
            <p:nvPr/>
          </p:nvSpPr>
          <p:spPr bwMode="auto">
            <a:xfrm>
              <a:off x="2880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 dirty="0"/>
                <a:t>∧</a:t>
              </a:r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>
              <a:off x="1392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3"/>
            <p:cNvSpPr>
              <a:spLocks noChangeShapeType="1"/>
            </p:cNvSpPr>
            <p:nvPr/>
          </p:nvSpPr>
          <p:spPr bwMode="auto">
            <a:xfrm>
              <a:off x="2208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>
              <a:off x="3024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>
              <a:off x="3840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3504" y="7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576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71"/>
            <p:cNvSpPr txBox="1">
              <a:spLocks noChangeArrowheads="1"/>
            </p:cNvSpPr>
            <p:nvPr/>
          </p:nvSpPr>
          <p:spPr bwMode="auto">
            <a:xfrm>
              <a:off x="192" y="81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21" name="Text Box 72"/>
            <p:cNvSpPr txBox="1">
              <a:spLocks noChangeArrowheads="1"/>
            </p:cNvSpPr>
            <p:nvPr/>
          </p:nvSpPr>
          <p:spPr bwMode="auto">
            <a:xfrm>
              <a:off x="1728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data next</a:t>
              </a: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1104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" name="Group 4"/>
          <p:cNvGrpSpPr>
            <a:grpSpLocks/>
          </p:cNvGrpSpPr>
          <p:nvPr/>
        </p:nvGrpSpPr>
        <p:grpSpPr bwMode="auto">
          <a:xfrm>
            <a:off x="1187624" y="4052948"/>
            <a:ext cx="6770687" cy="456487"/>
            <a:chOff x="192" y="1470"/>
            <a:chExt cx="3792" cy="286"/>
          </a:xfrm>
        </p:grpSpPr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960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 dirty="0"/>
                <a:t>a</a:t>
              </a:r>
              <a:r>
                <a:rPr lang="en-US" altLang="zh-CN" sz="2000" baseline="-25000" dirty="0"/>
                <a:t>0</a:t>
              </a:r>
              <a:endParaRPr lang="en-US" altLang="zh-CN" sz="2000" dirty="0"/>
            </a:p>
          </p:txBody>
        </p:sp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1248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1776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2064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Rectangle 9"/>
            <p:cNvSpPr>
              <a:spLocks noChangeArrowheads="1"/>
            </p:cNvSpPr>
            <p:nvPr/>
          </p:nvSpPr>
          <p:spPr bwMode="auto">
            <a:xfrm>
              <a:off x="3408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3696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 dirty="0"/>
                <a:t>∧</a:t>
              </a: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576" y="1632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1392" y="1632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2688" y="1470"/>
              <a:ext cx="432" cy="286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…</a:t>
              </a:r>
            </a:p>
          </p:txBody>
        </p: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192" y="1488"/>
              <a:ext cx="432" cy="24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80808"/>
                  </a:solidFill>
                </a:rPr>
                <a:t>head</a:t>
              </a:r>
            </a:p>
          </p:txBody>
        </p:sp>
      </p:grpSp>
      <p:pic>
        <p:nvPicPr>
          <p:cNvPr id="80" name="Picture 2" descr="http://ts1.mm.bing.net/th?&amp;id=HN.607997769731932932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45170"/>
            <a:ext cx="1666917" cy="125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爆炸形 1 35"/>
          <p:cNvSpPr/>
          <p:nvPr/>
        </p:nvSpPr>
        <p:spPr bwMode="auto">
          <a:xfrm>
            <a:off x="6402250" y="2276872"/>
            <a:ext cx="2771800" cy="1662465"/>
          </a:xfrm>
          <a:prstGeom prst="irregularSeal1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 eaLnBrk="1" hangingPunct="1"/>
            <a:r>
              <a:rPr lang="zh-CN" altLang="en-US" sz="2000" dirty="0" smtClean="0"/>
              <a:t>注意：</a:t>
            </a:r>
            <a:endParaRPr lang="en-US" altLang="zh-CN" sz="2000" dirty="0" smtClean="0"/>
          </a:p>
          <a:p>
            <a:pPr algn="ctr" eaLnBrk="1" hangingPunct="1"/>
            <a:r>
              <a:rPr lang="en-US" altLang="zh-CN" sz="2000" dirty="0" smtClean="0"/>
              <a:t>Head-&gt;next</a:t>
            </a:r>
            <a:r>
              <a:rPr lang="zh-CN" altLang="en-US" sz="2000" dirty="0" smtClean="0"/>
              <a:t>的差异</a:t>
            </a:r>
            <a:endParaRPr lang="zh-CN" altLang="en-US" sz="2000" dirty="0"/>
          </a:p>
        </p:txBody>
      </p:sp>
      <p:grpSp>
        <p:nvGrpSpPr>
          <p:cNvPr id="37" name="Group 125"/>
          <p:cNvGrpSpPr>
            <a:grpSpLocks/>
          </p:cNvGrpSpPr>
          <p:nvPr/>
        </p:nvGrpSpPr>
        <p:grpSpPr bwMode="auto">
          <a:xfrm>
            <a:off x="1250906" y="6010706"/>
            <a:ext cx="2315567" cy="396875"/>
            <a:chOff x="192" y="816"/>
            <a:chExt cx="1344" cy="250"/>
          </a:xfrm>
        </p:grpSpPr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960" y="86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1248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1247" y="857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 dirty="0"/>
                <a:t>∧</a:t>
              </a:r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576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71"/>
            <p:cNvSpPr txBox="1">
              <a:spLocks noChangeArrowheads="1"/>
            </p:cNvSpPr>
            <p:nvPr/>
          </p:nvSpPr>
          <p:spPr bwMode="auto">
            <a:xfrm>
              <a:off x="192" y="81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</p:grpSp>
      <p:grpSp>
        <p:nvGrpSpPr>
          <p:cNvPr id="58" name="Group 125"/>
          <p:cNvGrpSpPr>
            <a:grpSpLocks/>
          </p:cNvGrpSpPr>
          <p:nvPr/>
        </p:nvGrpSpPr>
        <p:grpSpPr bwMode="auto">
          <a:xfrm>
            <a:off x="6288925" y="5989625"/>
            <a:ext cx="1876230" cy="396875"/>
            <a:chOff x="192" y="816"/>
            <a:chExt cx="1089" cy="250"/>
          </a:xfrm>
        </p:grpSpPr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993" y="857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 dirty="0"/>
                <a:t>∧</a:t>
              </a:r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576" y="960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92" y="816"/>
              <a:ext cx="432" cy="250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</p:grpSp>
      <p:pic>
        <p:nvPicPr>
          <p:cNvPr id="77" name="Picture 2" descr="http://ts1.mm.bing.net/th?&amp;id=HN.607997769731932932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33953"/>
            <a:ext cx="1666917" cy="125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150"/>
          <p:cNvSpPr>
            <a:spLocks noChangeArrowheads="1"/>
          </p:cNvSpPr>
          <p:nvPr/>
        </p:nvSpPr>
        <p:spPr bwMode="auto">
          <a:xfrm>
            <a:off x="-101516" y="2813486"/>
            <a:ext cx="1674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sz="2800" b="1" dirty="0"/>
              <a:t>非空表：</a:t>
            </a:r>
          </a:p>
        </p:txBody>
      </p:sp>
      <p:sp>
        <p:nvSpPr>
          <p:cNvPr id="79" name="Rectangle 150"/>
          <p:cNvSpPr>
            <a:spLocks noChangeArrowheads="1"/>
          </p:cNvSpPr>
          <p:nvPr/>
        </p:nvSpPr>
        <p:spPr bwMode="auto">
          <a:xfrm>
            <a:off x="-35712" y="5301208"/>
            <a:ext cx="1674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sz="2800" b="1" dirty="0"/>
              <a:t>空表：</a:t>
            </a:r>
          </a:p>
        </p:txBody>
      </p:sp>
      <p:sp>
        <p:nvSpPr>
          <p:cNvPr id="81" name="AutoShape 75"/>
          <p:cNvSpPr>
            <a:spLocks noChangeArrowheads="1"/>
          </p:cNvSpPr>
          <p:nvPr/>
        </p:nvSpPr>
        <p:spPr bwMode="auto">
          <a:xfrm>
            <a:off x="1692274" y="3645024"/>
            <a:ext cx="5622925" cy="1784225"/>
          </a:xfrm>
          <a:prstGeom prst="flowChartInputOutpu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zh-CN" altLang="en-US" sz="2800" dirty="0"/>
              <a:t>单链表一般构造成带头结</a:t>
            </a:r>
          </a:p>
          <a:p>
            <a:pPr algn="ctr">
              <a:defRPr/>
            </a:pPr>
            <a:r>
              <a:rPr lang="zh-CN" altLang="en-US" sz="2800" dirty="0"/>
              <a:t>点的单链表。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39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8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31763"/>
            <a:ext cx="4879975" cy="838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不带头结点单</a:t>
            </a:r>
            <a:r>
              <a:rPr lang="zh-CN" altLang="en-US" sz="28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链表的结构定义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68413"/>
            <a:ext cx="6697662" cy="49276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中定义单链表的结构十分</a:t>
            </a:r>
            <a:r>
              <a:rPr lang="zh-CN" altLang="en-US" sz="2800" dirty="0" smtClean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简单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	 </a:t>
            </a:r>
            <a:r>
              <a:rPr lang="en-US" altLang="zh-CN" sz="24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typedef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T;		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结点数据的类型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typedef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struct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node {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结点结构定义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 data;                  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结点数据域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struct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node *link;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结点链接指针域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}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LinkNode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              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结点命名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 sz="800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这是一个递归的</a:t>
            </a:r>
            <a:r>
              <a:rPr lang="zh-CN" altLang="en-US" sz="2800" dirty="0" smtClean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定义</a:t>
            </a: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800" dirty="0">
                <a:ea typeface="仿宋_GB2312" pitchFamily="49" charset="-122"/>
                <a:cs typeface="+mn-cs"/>
              </a:rPr>
              <a:t>在结构定义时不考虑操作，以后在定义和实现链表操作时直接使用结构的</a:t>
            </a:r>
            <a:r>
              <a:rPr lang="zh-CN" altLang="en-US" sz="2800" dirty="0" smtClean="0">
                <a:ea typeface="仿宋_GB2312" pitchFamily="49" charset="-122"/>
                <a:cs typeface="+mn-cs"/>
              </a:rPr>
              <a:t>成分</a:t>
            </a:r>
            <a:endParaRPr lang="zh-CN" altLang="en-US" sz="2800" dirty="0">
              <a:ea typeface="仿宋_GB2312" pitchFamily="49" charset="-122"/>
              <a:cs typeface="+mn-cs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2229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2230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grpSp>
        <p:nvGrpSpPr>
          <p:cNvPr id="52233" name="Group 36"/>
          <p:cNvGrpSpPr>
            <a:grpSpLocks/>
          </p:cNvGrpSpPr>
          <p:nvPr/>
        </p:nvGrpSpPr>
        <p:grpSpPr bwMode="auto">
          <a:xfrm>
            <a:off x="6731000" y="4600575"/>
            <a:ext cx="2305050" cy="1060450"/>
            <a:chOff x="1416" y="1924"/>
            <a:chExt cx="1296" cy="668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112" y="2262"/>
              <a:ext cx="600" cy="33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1400" dirty="0">
                  <a:latin typeface="楷体_GB2312" pitchFamily="49" charset="-122"/>
                </a:rPr>
                <a:t>指针域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416" y="2262"/>
              <a:ext cx="696" cy="33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</a:rPr>
                <a:t>数据域</a:t>
              </a:r>
            </a:p>
          </p:txBody>
        </p:sp>
        <p:sp>
          <p:nvSpPr>
            <p:cNvPr id="52239" name="Line 10"/>
            <p:cNvSpPr>
              <a:spLocks noChangeShapeType="1"/>
            </p:cNvSpPr>
            <p:nvPr/>
          </p:nvSpPr>
          <p:spPr bwMode="auto">
            <a:xfrm>
              <a:off x="1416" y="259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Line 12"/>
            <p:cNvSpPr>
              <a:spLocks noChangeShapeType="1"/>
            </p:cNvSpPr>
            <p:nvPr/>
          </p:nvSpPr>
          <p:spPr bwMode="auto">
            <a:xfrm>
              <a:off x="2112" y="2262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Line 13"/>
            <p:cNvSpPr>
              <a:spLocks noChangeShapeType="1"/>
            </p:cNvSpPr>
            <p:nvPr/>
          </p:nvSpPr>
          <p:spPr bwMode="auto">
            <a:xfrm>
              <a:off x="2712" y="2262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136" y="1929"/>
              <a:ext cx="576" cy="326"/>
            </a:xfrm>
            <a:prstGeom prst="rect">
              <a:avLst/>
            </a:prstGeom>
            <a:ln>
              <a:solidFill>
                <a:schemeClr val="bg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CN" sz="2800" dirty="0">
                  <a:latin typeface="楷体_GB2312" pitchFamily="49" charset="-122"/>
                </a:rPr>
                <a:t>next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88" y="1924"/>
              <a:ext cx="576" cy="326"/>
            </a:xfrm>
            <a:prstGeom prst="rect">
              <a:avLst/>
            </a:prstGeom>
            <a:ln>
              <a:solidFill>
                <a:schemeClr val="bg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</a:rPr>
                <a:t>data</a:t>
              </a:r>
            </a:p>
          </p:txBody>
        </p:sp>
        <p:grpSp>
          <p:nvGrpSpPr>
            <p:cNvPr id="52244" name="Group 31"/>
            <p:cNvGrpSpPr>
              <a:grpSpLocks/>
            </p:cNvGrpSpPr>
            <p:nvPr/>
          </p:nvGrpSpPr>
          <p:grpSpPr bwMode="auto">
            <a:xfrm>
              <a:off x="1416" y="2256"/>
              <a:ext cx="1296" cy="330"/>
              <a:chOff x="1416" y="2256"/>
              <a:chExt cx="1296" cy="330"/>
            </a:xfrm>
          </p:grpSpPr>
          <p:sp>
            <p:nvSpPr>
              <p:cNvPr id="52245" name="Line 9"/>
              <p:cNvSpPr>
                <a:spLocks noChangeShapeType="1"/>
              </p:cNvSpPr>
              <p:nvPr/>
            </p:nvSpPr>
            <p:spPr bwMode="auto">
              <a:xfrm>
                <a:off x="1416" y="2256"/>
                <a:ext cx="1296" cy="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46" name="Line 11"/>
              <p:cNvSpPr>
                <a:spLocks noChangeShapeType="1"/>
              </p:cNvSpPr>
              <p:nvPr/>
            </p:nvSpPr>
            <p:spPr bwMode="auto">
              <a:xfrm>
                <a:off x="1416" y="2256"/>
                <a:ext cx="0" cy="3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2234" name="AutoShape 23"/>
          <p:cNvSpPr>
            <a:spLocks noChangeArrowheads="1"/>
          </p:cNvSpPr>
          <p:nvPr/>
        </p:nvSpPr>
        <p:spPr bwMode="auto">
          <a:xfrm>
            <a:off x="5867400" y="6046788"/>
            <a:ext cx="1441450" cy="838200"/>
          </a:xfrm>
          <a:prstGeom prst="wedgeRectCallout">
            <a:avLst>
              <a:gd name="adj1" fmla="val 36667"/>
              <a:gd name="adj2" fmla="val -91139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数据域：</a:t>
            </a:r>
            <a:r>
              <a:rPr lang="zh-CN" altLang="en-US" sz="1400">
                <a:solidFill>
                  <a:srgbClr val="080808"/>
                </a:solidFill>
                <a:latin typeface="楷体_GB2312" pitchFamily="49" charset="-122"/>
                <a:ea typeface="黑体" panose="02010609060101010101" pitchFamily="49" charset="-122"/>
              </a:rPr>
              <a:t>存储元素数值数据</a:t>
            </a:r>
          </a:p>
        </p:txBody>
      </p:sp>
      <p:sp>
        <p:nvSpPr>
          <p:cNvPr id="52235" name="AutoShape 24"/>
          <p:cNvSpPr>
            <a:spLocks noChangeArrowheads="1"/>
          </p:cNvSpPr>
          <p:nvPr/>
        </p:nvSpPr>
        <p:spPr bwMode="auto">
          <a:xfrm>
            <a:off x="7380288" y="6046788"/>
            <a:ext cx="1655762" cy="838200"/>
          </a:xfrm>
          <a:prstGeom prst="wedgeRectCallout">
            <a:avLst>
              <a:gd name="adj1" fmla="val 23319"/>
              <a:gd name="adj2" fmla="val -93218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指针域：</a:t>
            </a:r>
            <a:r>
              <a:rPr lang="zh-CN" altLang="en-US" sz="1400">
                <a:solidFill>
                  <a:srgbClr val="080808"/>
                </a:solidFill>
                <a:latin typeface="楷体_GB2312" pitchFamily="49" charset="-122"/>
                <a:ea typeface="黑体" panose="02010609060101010101" pitchFamily="49" charset="-122"/>
              </a:rPr>
              <a:t>存储直接后继的存储位置</a:t>
            </a:r>
          </a:p>
        </p:txBody>
      </p:sp>
      <p:pic>
        <p:nvPicPr>
          <p:cNvPr id="23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68" y="22895"/>
            <a:ext cx="219573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912768" y="908720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rgbClr val="FF0000"/>
                </a:solidFill>
              </a:rPr>
              <a:t>C++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中</a:t>
            </a:r>
            <a:r>
              <a:rPr lang="en-US" altLang="zh-CN" sz="2400" b="0" dirty="0" err="1" smtClean="0">
                <a:solidFill>
                  <a:srgbClr val="FF0000"/>
                </a:solidFill>
              </a:rPr>
              <a:t>struct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class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的异同？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3886200" cy="8382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单链表的类定义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848600" cy="449580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使用面向对象方法，要把数据与操作一起定义和封装，用多个类表达一个单链表</a:t>
            </a:r>
            <a:r>
              <a:rPr lang="zh-CN" altLang="en-US" sz="2400" dirty="0" smtClean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2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个类表达一个概念</a:t>
            </a: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单链表</a:t>
            </a:r>
            <a:r>
              <a:rPr lang="en-US" altLang="zh-CN" sz="2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链表结点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链表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(List)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>
              <a:lnSpc>
                <a:spcPct val="130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r>
              <a:rPr lang="zh-CN" altLang="zh-CN" sz="2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复合方式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嵌套方式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结构方式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3253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3254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639763" y="1644650"/>
            <a:ext cx="7570787" cy="2505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539750" y="1037356"/>
            <a:ext cx="7127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类的前视声明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400" b="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结点类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friend class L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ist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类为友元类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数据元素域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link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指针域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 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b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public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链表公共操作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*first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表头指针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4276" name="文本框 1"/>
          <p:cNvSpPr txBox="1">
            <a:spLocks noChangeArrowheads="1"/>
          </p:cNvSpPr>
          <p:nvPr/>
        </p:nvSpPr>
        <p:spPr bwMode="auto">
          <a:xfrm>
            <a:off x="179388" y="333375"/>
            <a:ext cx="482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用复合类表示单链表</a:t>
            </a:r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4281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1020763" y="2025650"/>
            <a:ext cx="7113587" cy="2514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690563" y="1039813"/>
            <a:ext cx="7772400" cy="58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  <a:endParaRPr lang="en-US" altLang="zh-CN" sz="28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LinkNode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嵌套链表结点类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8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LinkNode *link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8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LinkNode *first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 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单链表的表头指针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链表操作</a:t>
            </a:r>
            <a:r>
              <a:rPr lang="en-US" altLang="zh-CN" sz="2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5300" name="文本框 5"/>
          <p:cNvSpPr txBox="1">
            <a:spLocks noChangeArrowheads="1"/>
          </p:cNvSpPr>
          <p:nvPr/>
        </p:nvSpPr>
        <p:spPr bwMode="auto">
          <a:xfrm>
            <a:off x="179388" y="333375"/>
            <a:ext cx="482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用嵌套类表示单链表</a:t>
            </a:r>
          </a:p>
        </p:txBody>
      </p:sp>
      <p:sp>
        <p:nvSpPr>
          <p:cNvPr id="55301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530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5305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673100" y="1290638"/>
            <a:ext cx="6831013" cy="2379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584200" y="609600"/>
            <a:ext cx="8153400" cy="593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class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6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链表结点类</a:t>
            </a:r>
            <a:r>
              <a:rPr lang="zh-CN" altLang="en-US" sz="26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protected:</a:t>
            </a:r>
            <a:endParaRPr lang="en-US" altLang="zh-CN" sz="2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link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en-US" altLang="zh-CN" sz="2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public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链表类</a:t>
            </a:r>
            <a:r>
              <a:rPr lang="en-US" altLang="zh-CN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继承链表结点类的数据和操作</a:t>
            </a:r>
            <a:r>
              <a:rPr lang="zh-CN" altLang="en-US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*first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单链表的表头指针</a:t>
            </a:r>
            <a:endParaRPr lang="en-US" altLang="zh-CN" sz="26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public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链表操作</a:t>
            </a:r>
            <a:r>
              <a:rPr lang="en-US" altLang="zh-CN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</a:t>
            </a:r>
            <a:endParaRPr lang="zh-CN" altLang="en-US" sz="26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6324" name="文本框 5"/>
          <p:cNvSpPr txBox="1">
            <a:spLocks noChangeArrowheads="1"/>
          </p:cNvSpPr>
          <p:nvPr/>
        </p:nvSpPr>
        <p:spPr bwMode="auto">
          <a:xfrm>
            <a:off x="179388" y="333375"/>
            <a:ext cx="482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用继承类表示单链表</a:t>
            </a: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6326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6328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7988300" cy="57150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复合方式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中，链表结点类中声明链表类是它的友元类，这样可以“奉献”它的私有成员给链表类。这种方式灵活。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嵌套方式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中，链表结点类是链表类的私有成员，这样限制了链表结点类的应用范围。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继承方式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中，链表类声明为链表结点类的派生类，这在实现上是可行的。但在逻辑上是有问题的，如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三角形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is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多边形（继承关系）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û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链表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is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链表结点（显然概念不准确）</a:t>
            </a:r>
          </a:p>
        </p:txBody>
      </p:sp>
      <p:sp>
        <p:nvSpPr>
          <p:cNvPr id="57347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734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7349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660400" y="1125538"/>
            <a:ext cx="6831013" cy="194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8" y="549275"/>
            <a:ext cx="8229600" cy="35274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kumimoji="1" lang="en-US" altLang="zh-CN" sz="26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</a:t>
            </a: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链表结点类</a:t>
            </a:r>
            <a:r>
              <a:rPr kumimoji="1" lang="zh-CN" altLang="en-US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6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data;		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6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link;          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List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链表类</a:t>
            </a: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直接使用链表结点类的数据和操作</a:t>
            </a:r>
            <a:endParaRPr kumimoji="1" lang="zh-CN" altLang="en-US" sz="26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6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*first;</a:t>
            </a:r>
            <a:r>
              <a:rPr kumimoji="1"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表头</a:t>
            </a:r>
            <a:r>
              <a:rPr kumimoji="1"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endParaRPr kumimoji="1" lang="en-US" altLang="zh-CN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链表操作</a:t>
            </a:r>
            <a:r>
              <a:rPr lang="en-US" altLang="zh-CN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  <a:endParaRPr kumimoji="1"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链表中的结点属于链表私有，别人无法访问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2" name="文本框 5"/>
          <p:cNvSpPr txBox="1">
            <a:spLocks noChangeArrowheads="1"/>
          </p:cNvSpPr>
          <p:nvPr/>
        </p:nvSpPr>
        <p:spPr bwMode="auto">
          <a:xfrm>
            <a:off x="-60325" y="258763"/>
            <a:ext cx="5256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dirty="0" err="1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</a:t>
            </a: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</a:t>
            </a:r>
            <a:r>
              <a:rPr lang="en-US" altLang="zh-CN" dirty="0" err="1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LinkNode</a:t>
            </a: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</a:t>
            </a:r>
          </a:p>
        </p:txBody>
      </p:sp>
      <p:sp>
        <p:nvSpPr>
          <p:cNvPr id="58373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8374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8375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8376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8377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7993063" cy="56435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练习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3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sum2(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n)   /*n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为一个正整数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/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{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sum=0,i,j,p;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for(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=1;i&lt;=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n;i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++)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{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   p=1;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   for(j=1;j&lt;=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i;j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++)           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      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p*=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   sum+=p;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}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return sum;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}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611188" y="5949950"/>
            <a:ext cx="82089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u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该程序段的渐进时间复杂度为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T(n)=O(n</a:t>
            </a:r>
            <a:r>
              <a:rPr lang="en-US" altLang="zh-CN" sz="28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3852863" y="3644900"/>
            <a:ext cx="55435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/*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执行次数为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1+2+3+…+n=n(1+n)/2*/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/>
      <p:bldP spid="21606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50" y="157163"/>
            <a:ext cx="5334000" cy="76200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不带头结点的单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链表中的插入与删除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235075"/>
            <a:ext cx="8534400" cy="5105400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</a:p>
          <a:p>
            <a:pPr lvl="1">
              <a:buClr>
                <a:srgbClr val="00FF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第一种情况：在第一个结点前插入</a:t>
            </a:r>
          </a:p>
          <a:p>
            <a:pPr>
              <a:spcBef>
                <a:spcPct val="5000"/>
              </a:spcBef>
              <a:buFontTx/>
              <a:buNone/>
              <a:defRPr/>
            </a:pPr>
            <a:r>
              <a:rPr lang="zh-CN" altLang="en-US" sz="28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800" i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&gt;link = first ;    </a:t>
            </a:r>
          </a:p>
          <a:p>
            <a:pPr>
              <a:spcBef>
                <a:spcPct val="5000"/>
              </a:spcBef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first =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166813" y="5730875"/>
            <a:ext cx="5586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（插入前）                    （插入后）</a:t>
            </a: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763713" y="50450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059113" y="50450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2144713" y="5045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3440113" y="5045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1382713" y="5273675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2297113" y="52736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592513" y="5273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125913" y="5273675"/>
            <a:ext cx="533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44513" y="4968875"/>
            <a:ext cx="914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449513" y="40544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2830513" y="4054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2068513" y="42830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620713" y="3978275"/>
            <a:ext cx="1601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5878513" y="40544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259513" y="4054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5497513" y="42830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4049713" y="3978275"/>
            <a:ext cx="1601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5421313" y="50450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5802313" y="5045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5573713" y="4435475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5573713" y="4435475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5116513" y="474027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354513" y="4435475"/>
            <a:ext cx="822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5116513" y="5273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V="1">
            <a:off x="5116513" y="4892675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5116513" y="4892675"/>
            <a:ext cx="1676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6411913" y="4283075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6792913" y="428307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6716713" y="50450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7097713" y="5045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5954713" y="52736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7250113" y="5273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7783513" y="5273675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0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9431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9432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9433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9434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5651500" y="2492375"/>
            <a:ext cx="1535113" cy="1724025"/>
          </a:xfrm>
          <a:custGeom>
            <a:avLst/>
            <a:gdLst>
              <a:gd name="T0" fmla="*/ 0 w 920"/>
              <a:gd name="T1" fmla="*/ 0 h 788"/>
              <a:gd name="T2" fmla="*/ 2147483646 w 920"/>
              <a:gd name="T3" fmla="*/ 2147483646 h 788"/>
              <a:gd name="T4" fmla="*/ 2147483646 w 920"/>
              <a:gd name="T5" fmla="*/ 2147483646 h 788"/>
              <a:gd name="T6" fmla="*/ 2147483646 w 920"/>
              <a:gd name="T7" fmla="*/ 2147483646 h 788"/>
              <a:gd name="T8" fmla="*/ 2147483646 w 920"/>
              <a:gd name="T9" fmla="*/ 2147483646 h 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788">
                <a:moveTo>
                  <a:pt x="0" y="0"/>
                </a:moveTo>
                <a:cubicBezTo>
                  <a:pt x="260" y="27"/>
                  <a:pt x="521" y="55"/>
                  <a:pt x="669" y="110"/>
                </a:cubicBezTo>
                <a:cubicBezTo>
                  <a:pt x="817" y="165"/>
                  <a:pt x="860" y="248"/>
                  <a:pt x="890" y="331"/>
                </a:cubicBezTo>
                <a:cubicBezTo>
                  <a:pt x="920" y="414"/>
                  <a:pt x="874" y="534"/>
                  <a:pt x="847" y="610"/>
                </a:cubicBezTo>
                <a:cubicBezTo>
                  <a:pt x="820" y="686"/>
                  <a:pt x="749" y="758"/>
                  <a:pt x="729" y="7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4210050" y="3232150"/>
            <a:ext cx="1241425" cy="1343025"/>
          </a:xfrm>
          <a:custGeom>
            <a:avLst/>
            <a:gdLst>
              <a:gd name="T0" fmla="*/ 0 w 644"/>
              <a:gd name="T1" fmla="*/ 0 h 432"/>
              <a:gd name="T2" fmla="*/ 2147483646 w 644"/>
              <a:gd name="T3" fmla="*/ 2147483646 h 432"/>
              <a:gd name="T4" fmla="*/ 2147483646 w 644"/>
              <a:gd name="T5" fmla="*/ 2147483646 h 432"/>
              <a:gd name="T6" fmla="*/ 2147483646 w 644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4" h="432">
                <a:moveTo>
                  <a:pt x="0" y="0"/>
                </a:moveTo>
                <a:cubicBezTo>
                  <a:pt x="101" y="1"/>
                  <a:pt x="203" y="2"/>
                  <a:pt x="288" y="43"/>
                </a:cubicBezTo>
                <a:cubicBezTo>
                  <a:pt x="373" y="84"/>
                  <a:pt x="450" y="181"/>
                  <a:pt x="509" y="246"/>
                </a:cubicBezTo>
                <a:cubicBezTo>
                  <a:pt x="568" y="311"/>
                  <a:pt x="622" y="402"/>
                  <a:pt x="644" y="432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爆炸形 1 44"/>
          <p:cNvSpPr>
            <a:spLocks noChangeArrowheads="1"/>
          </p:cNvSpPr>
          <p:nvPr/>
        </p:nvSpPr>
        <p:spPr bwMode="auto">
          <a:xfrm>
            <a:off x="6819900" y="1585913"/>
            <a:ext cx="2422525" cy="1728787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课堂思考：</a:t>
            </a:r>
            <a:endParaRPr lang="en-US" altLang="zh-CN" sz="1800" dirty="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能否调换次序</a:t>
            </a:r>
            <a:r>
              <a:rPr lang="en-US" altLang="zh-CN" sz="1800" dirty="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18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356350" y="47069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317750" y="34115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-563563" y="990600"/>
            <a:ext cx="227013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28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-563563" y="2497138"/>
            <a:ext cx="1035051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>
                <a:ea typeface="+mn-ea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93750" y="5340350"/>
            <a:ext cx="592455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插入前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)             </a:t>
            </a:r>
            <a:r>
              <a:rPr lang="en-US" altLang="zh-CN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               (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插入后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rgbClr val="FF33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-539750" y="5357813"/>
            <a:ext cx="496887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>
                <a:ea typeface="+mn-ea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-539750" y="6840538"/>
            <a:ext cx="10350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>
                <a:ea typeface="+mn-ea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8610600" cy="421481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第二种情况：在链表中间插入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&gt;link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current-&gt;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link;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current-&gt;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=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2698750" y="34115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V="1">
            <a:off x="1860550" y="36401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412750" y="3335338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622550" y="4640263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3003550" y="46402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327150" y="4640263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946150" y="4868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1860550" y="4859338"/>
            <a:ext cx="7620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1708150" y="46402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3155950" y="4859338"/>
            <a:ext cx="5334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3765550" y="4868863"/>
            <a:ext cx="228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412750" y="4868863"/>
            <a:ext cx="533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1555750" y="41830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H="1" flipV="1">
            <a:off x="1403350" y="4173538"/>
            <a:ext cx="1524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184150" y="3868738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670550" y="34877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7423150" y="4935538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6889750" y="49355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6737350" y="470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>
            <a:off x="6051550" y="348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6203950" y="3716338"/>
            <a:ext cx="304800" cy="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6508750" y="3716338"/>
            <a:ext cx="0" cy="60960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H="1">
            <a:off x="6051550" y="4325938"/>
            <a:ext cx="457200" cy="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6051550" y="4325938"/>
            <a:ext cx="0" cy="60960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6051550" y="4935538"/>
            <a:ext cx="304800" cy="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1" name="Rectangle 35"/>
          <p:cNvSpPr>
            <a:spLocks noChangeArrowheads="1"/>
          </p:cNvSpPr>
          <p:nvPr/>
        </p:nvSpPr>
        <p:spPr bwMode="auto">
          <a:xfrm>
            <a:off x="4832350" y="47069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5213350" y="470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5365750" y="4935538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 flipV="1">
            <a:off x="5746750" y="4325938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 flipH="1">
            <a:off x="5365750" y="4325938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 flipV="1">
            <a:off x="5365750" y="3792538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5365750" y="3792538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5137150" y="36401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3613150" y="3335338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4527550" y="493553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4298950" y="4935538"/>
            <a:ext cx="228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4984750" y="42497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3" name="Line 47"/>
          <p:cNvSpPr>
            <a:spLocks noChangeShapeType="1"/>
          </p:cNvSpPr>
          <p:nvPr/>
        </p:nvSpPr>
        <p:spPr bwMode="auto">
          <a:xfrm flipH="1">
            <a:off x="4832350" y="4249738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4" name="Text Box 48"/>
          <p:cNvSpPr txBox="1">
            <a:spLocks noChangeArrowheads="1"/>
          </p:cNvSpPr>
          <p:nvPr/>
        </p:nvSpPr>
        <p:spPr bwMode="auto">
          <a:xfrm>
            <a:off x="3448050" y="3944938"/>
            <a:ext cx="1385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60465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0466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046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0468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0469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4" name="Freeform 46"/>
          <p:cNvSpPr>
            <a:spLocks/>
          </p:cNvSpPr>
          <p:nvPr/>
        </p:nvSpPr>
        <p:spPr bwMode="auto">
          <a:xfrm>
            <a:off x="6156325" y="1830388"/>
            <a:ext cx="646113" cy="1614487"/>
          </a:xfrm>
          <a:custGeom>
            <a:avLst/>
            <a:gdLst>
              <a:gd name="T0" fmla="*/ 0 w 407"/>
              <a:gd name="T1" fmla="*/ 0 h 1017"/>
              <a:gd name="T2" fmla="*/ 2147483646 w 407"/>
              <a:gd name="T3" fmla="*/ 2147483646 h 1017"/>
              <a:gd name="T4" fmla="*/ 2147483646 w 407"/>
              <a:gd name="T5" fmla="*/ 2147483646 h 1017"/>
              <a:gd name="T6" fmla="*/ 2147483646 w 407"/>
              <a:gd name="T7" fmla="*/ 2147483646 h 10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7" h="1017">
                <a:moveTo>
                  <a:pt x="0" y="0"/>
                </a:moveTo>
                <a:cubicBezTo>
                  <a:pt x="117" y="44"/>
                  <a:pt x="234" y="88"/>
                  <a:pt x="296" y="178"/>
                </a:cubicBezTo>
                <a:cubicBezTo>
                  <a:pt x="358" y="268"/>
                  <a:pt x="407" y="402"/>
                  <a:pt x="372" y="542"/>
                </a:cubicBezTo>
                <a:cubicBezTo>
                  <a:pt x="337" y="682"/>
                  <a:pt x="132" y="938"/>
                  <a:pt x="84" y="1017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47"/>
          <p:cNvSpPr>
            <a:spLocks/>
          </p:cNvSpPr>
          <p:nvPr/>
        </p:nvSpPr>
        <p:spPr bwMode="auto">
          <a:xfrm>
            <a:off x="3536950" y="2497138"/>
            <a:ext cx="1927225" cy="2257425"/>
          </a:xfrm>
          <a:custGeom>
            <a:avLst/>
            <a:gdLst>
              <a:gd name="T0" fmla="*/ 2147483646 w 1358"/>
              <a:gd name="T1" fmla="*/ 0 h 1185"/>
              <a:gd name="T2" fmla="*/ 2147483646 w 1358"/>
              <a:gd name="T3" fmla="*/ 2147483646 h 1185"/>
              <a:gd name="T4" fmla="*/ 2147483646 w 1358"/>
              <a:gd name="T5" fmla="*/ 2147483646 h 1185"/>
              <a:gd name="T6" fmla="*/ 2147483646 w 1358"/>
              <a:gd name="T7" fmla="*/ 2147483646 h 1185"/>
              <a:gd name="T8" fmla="*/ 2147483646 w 1358"/>
              <a:gd name="T9" fmla="*/ 2147483646 h 1185"/>
              <a:gd name="T10" fmla="*/ 2147483646 w 1358"/>
              <a:gd name="T11" fmla="*/ 2147483646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8" h="1185">
                <a:moveTo>
                  <a:pt x="12" y="0"/>
                </a:moveTo>
                <a:cubicBezTo>
                  <a:pt x="6" y="236"/>
                  <a:pt x="0" y="473"/>
                  <a:pt x="45" y="661"/>
                </a:cubicBezTo>
                <a:cubicBezTo>
                  <a:pt x="90" y="849"/>
                  <a:pt x="152" y="1069"/>
                  <a:pt x="283" y="1127"/>
                </a:cubicBezTo>
                <a:cubicBezTo>
                  <a:pt x="414" y="1185"/>
                  <a:pt x="672" y="1026"/>
                  <a:pt x="833" y="1008"/>
                </a:cubicBezTo>
                <a:cubicBezTo>
                  <a:pt x="994" y="990"/>
                  <a:pt x="1161" y="994"/>
                  <a:pt x="1248" y="1017"/>
                </a:cubicBezTo>
                <a:cubicBezTo>
                  <a:pt x="1335" y="1040"/>
                  <a:pt x="1340" y="1123"/>
                  <a:pt x="1358" y="1144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爆炸形 1 55"/>
          <p:cNvSpPr>
            <a:spLocks noChangeArrowheads="1"/>
          </p:cNvSpPr>
          <p:nvPr/>
        </p:nvSpPr>
        <p:spPr bwMode="auto">
          <a:xfrm>
            <a:off x="6819900" y="1585913"/>
            <a:ext cx="2422525" cy="1728787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ea typeface="黑体" panose="02010609060101010101" pitchFamily="49" charset="-122"/>
              </a:rPr>
              <a:t>课堂思考：</a:t>
            </a:r>
            <a:endParaRPr lang="en-US" altLang="zh-CN" sz="180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ea typeface="黑体" panose="02010609060101010101" pitchFamily="49" charset="-122"/>
              </a:rPr>
              <a:t>能否调换次序</a:t>
            </a:r>
            <a:r>
              <a:rPr lang="en-US" altLang="zh-CN" sz="180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180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90688" y="46180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001000" cy="4114800"/>
          </a:xfrm>
        </p:spPr>
        <p:txBody>
          <a:bodyPr/>
          <a:lstStyle/>
          <a:p>
            <a:pPr lvl="1"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第三种情况：在链表末尾插入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&gt;link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&gt;link;	</a:t>
            </a:r>
          </a:p>
          <a:p>
            <a:pPr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current-&gt;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=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004888" y="5303838"/>
            <a:ext cx="5702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(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插入前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                            (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插入后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909888" y="34750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965200" y="3398838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290888" y="34750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2452688" y="37036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576888" y="46180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6796088" y="35512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7177088" y="35512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6262688" y="37036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4814888" y="3413125"/>
            <a:ext cx="1601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6567488" y="3856038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6567488" y="3856038"/>
            <a:ext cx="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5957888" y="46180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6110288" y="4846638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5043488" y="48466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4510088" y="4846638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1157288" y="48466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H="1">
            <a:off x="623888" y="4846638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2071688" y="46180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1919288" y="42370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H="1">
            <a:off x="1690688" y="42370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355600" y="3922713"/>
            <a:ext cx="1338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5805488" y="42370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H="1">
            <a:off x="5576888" y="42370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4129088" y="38560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7127875" y="3429000"/>
            <a:ext cx="401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2022475" y="4495800"/>
            <a:ext cx="401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471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147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147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147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1475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5595938" y="2284413"/>
            <a:ext cx="1438275" cy="1076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4433888" y="2852738"/>
            <a:ext cx="1905000" cy="1765300"/>
          </a:xfrm>
          <a:custGeom>
            <a:avLst/>
            <a:gdLst>
              <a:gd name="T0" fmla="*/ 0 w 1296"/>
              <a:gd name="T1" fmla="*/ 0 h 1000"/>
              <a:gd name="T2" fmla="*/ 2147483646 w 1296"/>
              <a:gd name="T3" fmla="*/ 2147483646 h 1000"/>
              <a:gd name="T4" fmla="*/ 2147483646 w 1296"/>
              <a:gd name="T5" fmla="*/ 2147483646 h 1000"/>
              <a:gd name="T6" fmla="*/ 2147483646 w 1296"/>
              <a:gd name="T7" fmla="*/ 2147483646 h 1000"/>
              <a:gd name="T8" fmla="*/ 2147483646 w 1296"/>
              <a:gd name="T9" fmla="*/ 2147483646 h 1000"/>
              <a:gd name="T10" fmla="*/ 2147483646 w 1296"/>
              <a:gd name="T11" fmla="*/ 2147483646 h 1000"/>
              <a:gd name="T12" fmla="*/ 2147483646 w 1296"/>
              <a:gd name="T13" fmla="*/ 2147483646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6" h="1000">
                <a:moveTo>
                  <a:pt x="0" y="0"/>
                </a:moveTo>
                <a:cubicBezTo>
                  <a:pt x="3" y="102"/>
                  <a:pt x="6" y="204"/>
                  <a:pt x="34" y="297"/>
                </a:cubicBezTo>
                <a:cubicBezTo>
                  <a:pt x="62" y="390"/>
                  <a:pt x="54" y="498"/>
                  <a:pt x="170" y="559"/>
                </a:cubicBezTo>
                <a:cubicBezTo>
                  <a:pt x="286" y="620"/>
                  <a:pt x="580" y="638"/>
                  <a:pt x="729" y="661"/>
                </a:cubicBezTo>
                <a:cubicBezTo>
                  <a:pt x="878" y="684"/>
                  <a:pt x="981" y="664"/>
                  <a:pt x="1067" y="695"/>
                </a:cubicBezTo>
                <a:cubicBezTo>
                  <a:pt x="1153" y="726"/>
                  <a:pt x="1207" y="796"/>
                  <a:pt x="1245" y="847"/>
                </a:cubicBezTo>
                <a:cubicBezTo>
                  <a:pt x="1283" y="898"/>
                  <a:pt x="1288" y="975"/>
                  <a:pt x="1296" y="100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爆炸形 1 37"/>
          <p:cNvSpPr>
            <a:spLocks noChangeArrowheads="1"/>
          </p:cNvSpPr>
          <p:nvPr/>
        </p:nvSpPr>
        <p:spPr bwMode="auto">
          <a:xfrm>
            <a:off x="6819900" y="1585913"/>
            <a:ext cx="2422525" cy="1728787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ea typeface="黑体" panose="02010609060101010101" pitchFamily="49" charset="-122"/>
              </a:rPr>
              <a:t>课堂思考：</a:t>
            </a:r>
            <a:endParaRPr lang="en-US" altLang="zh-CN" sz="180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ea typeface="黑体" panose="02010609060101010101" pitchFamily="49" charset="-122"/>
              </a:rPr>
              <a:t>能否调换次序</a:t>
            </a:r>
            <a:r>
              <a:rPr lang="en-US" altLang="zh-CN" sz="180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180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257300"/>
            <a:ext cx="8540750" cy="49625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 List::Insert(int i, int&amp; x)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将新元素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插入到第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个结点之后。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//i = 0 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表示插入到首元结点之前。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(first == NULL || i == 0) {	 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空表或第一个结点前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 *newNode = new LinkNode(x);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建立一个新结点</a:t>
            </a:r>
            <a:endParaRPr lang="en-US" altLang="zh-CN" sz="240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(newNode==NULL) 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cerr&lt;&lt;“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存储分配错误！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\n”; exit(1);}</a:t>
            </a:r>
            <a:endParaRPr lang="zh-CN" altLang="en-US" sz="24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newNode-&gt;link = first;  first = newNode;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       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新结点成为第一个结点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			 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else {                    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否则，寻找插入位置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 *current = first;	 </a:t>
            </a:r>
          </a:p>
        </p:txBody>
      </p:sp>
      <p:sp>
        <p:nvSpPr>
          <p:cNvPr id="62467" name="文本框 5"/>
          <p:cNvSpPr txBox="1">
            <a:spLocks noChangeArrowheads="1"/>
          </p:cNvSpPr>
          <p:nvPr/>
        </p:nvSpPr>
        <p:spPr bwMode="auto">
          <a:xfrm>
            <a:off x="85725" y="304800"/>
            <a:ext cx="4702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不带头结点的单链表的插入算法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2469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2470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38213"/>
            <a:ext cx="8229600" cy="559435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for(int k=1;k&lt;i;k++)	  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找第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if (current== NULL) 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endParaRPr lang="en-US" altLang="zh-CN" sz="24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else  current = current-&gt;link;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if (current == NULL)   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非空表且链太短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{cerr &lt;&lt; “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无效的插入位置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!\n”;  return false;}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else {		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插入在链表的中间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 *newNode = new LinkNode(x);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if (newNode==NULL) 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cerr&lt;&lt;“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存储分配错误！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\n”; exit(1);}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	   newNode-&gt;link = current-&gt;link;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current-&gt;link = newNode;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true;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349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349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3495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1090613"/>
            <a:ext cx="8153400" cy="1905000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第一种情况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删除表中第一个元素</a:t>
            </a:r>
          </a:p>
          <a:p>
            <a:pPr lvl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第二种情况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删除表中或表尾元素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405313" y="3878263"/>
            <a:ext cx="57912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在单链表中删除含</a:t>
            </a:r>
            <a:r>
              <a:rPr lang="en-US" altLang="zh-CN" sz="28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的结点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004888" y="3452813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462088" y="31480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2147888" y="31480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300288" y="3452813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3290888" y="31480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976688" y="31480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4129088" y="3452813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5119688" y="31480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5805488" y="31480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957888" y="3452813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95288" y="2995613"/>
            <a:ext cx="544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6459538" y="2995613"/>
            <a:ext cx="544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1004888" y="4900613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1462088" y="45958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2147888" y="45958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2300288" y="4900613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3290888" y="4595813"/>
            <a:ext cx="99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976688" y="4595813"/>
            <a:ext cx="0" cy="533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4129088" y="4900613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5119688" y="45958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5805488" y="45958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5957888" y="4900613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395288" y="4443413"/>
            <a:ext cx="544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6459538" y="4443413"/>
            <a:ext cx="544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463675" y="3025775"/>
            <a:ext cx="630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1462088" y="4473575"/>
            <a:ext cx="6302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438525" y="3071813"/>
            <a:ext cx="430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3443288" y="4473575"/>
            <a:ext cx="4302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5114925" y="3071813"/>
            <a:ext cx="687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i+1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5133975" y="4473575"/>
            <a:ext cx="687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i+1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V="1">
            <a:off x="1766888" y="5205413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 flipV="1">
            <a:off x="3595688" y="5205413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1766888" y="5205413"/>
            <a:ext cx="1333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3643313" y="5205413"/>
            <a:ext cx="6429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 flipV="1">
            <a:off x="2300288" y="4367213"/>
            <a:ext cx="381000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4814888" y="4367213"/>
            <a:ext cx="3048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H="1">
            <a:off x="2681288" y="4367213"/>
            <a:ext cx="2133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3097213" y="3681413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删除前</a:t>
            </a:r>
          </a:p>
        </p:txBody>
      </p:sp>
      <p:sp>
        <p:nvSpPr>
          <p:cNvPr id="59436" name="Text Box 44"/>
          <p:cNvSpPr txBox="1">
            <a:spLocks noChangeArrowheads="1"/>
          </p:cNvSpPr>
          <p:nvPr/>
        </p:nvSpPr>
        <p:spPr bwMode="auto">
          <a:xfrm>
            <a:off x="3138488" y="5662613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删除后</a:t>
            </a:r>
          </a:p>
        </p:txBody>
      </p:sp>
      <p:sp>
        <p:nvSpPr>
          <p:cNvPr id="64555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4556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455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4558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4559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284288"/>
            <a:ext cx="8229600" cy="49625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 List::Remove (int i, int&amp; x)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将链表中的第 </a:t>
            </a:r>
            <a:r>
              <a:rPr lang="en-US" altLang="zh-CN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个元素删去</a:t>
            </a:r>
            <a:r>
              <a:rPr lang="en-US" altLang="zh-CN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</a:t>
            </a:r>
            <a:r>
              <a:rPr lang="zh-CN" altLang="en-US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 *del,*current;	</a:t>
            </a:r>
            <a:r>
              <a:rPr lang="en-US" altLang="zh-CN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(i &lt;= 1)  { del = first;  first = first-&gt;link;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else 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current = first;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for(int k = 1;k&lt;i-1;k++)   </a:t>
            </a:r>
            <a:r>
              <a:rPr lang="en-US" altLang="zh-CN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</a:t>
            </a:r>
            <a:r>
              <a:rPr lang="en-US" altLang="zh-CN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en-US" sz="28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(current == NULL)	break;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else  current = current-&gt;link;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if (current == NULL || current-&gt;link == NULL)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{cout &lt;&lt; “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无效的删除位置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!\n”;  return false;}		</a:t>
            </a:r>
          </a:p>
        </p:txBody>
      </p:sp>
      <p:sp>
        <p:nvSpPr>
          <p:cNvPr id="65539" name="文本框 5"/>
          <p:cNvSpPr txBox="1">
            <a:spLocks noChangeArrowheads="1"/>
          </p:cNvSpPr>
          <p:nvPr/>
        </p:nvSpPr>
        <p:spPr bwMode="auto">
          <a:xfrm>
            <a:off x="85725" y="304800"/>
            <a:ext cx="4702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不带头结点的单链表的删除算法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5541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5542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5838"/>
            <a:ext cx="8459787" cy="55403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	 del = 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 	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删中间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尾结点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 	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  x = del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data;  delete del; 	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取出被删结点数据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return true;	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latin typeface="Times New Roman" panose="02020603050405020304" pitchFamily="18" charset="0"/>
                <a:ea typeface="仿宋_GB2312" pitchFamily="49" charset="-122"/>
              </a:rPr>
              <a:t>实现单链表的插入和删除算法，不需要移动元素，只需修改结点指针，比顺序表方便。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latin typeface="Times New Roman" panose="02020603050405020304" pitchFamily="18" charset="0"/>
                <a:ea typeface="仿宋_GB2312" pitchFamily="49" charset="-122"/>
              </a:rPr>
              <a:t>情况复杂，要专门讨论空表和在表头插入的特殊情形。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latin typeface="Times New Roman" panose="02020603050405020304" pitchFamily="18" charset="0"/>
                <a:ea typeface="仿宋_GB2312" pitchFamily="49" charset="-122"/>
              </a:rPr>
              <a:t>寻找插入或删除位置只能沿着链指针顺序检测。</a:t>
            </a:r>
          </a:p>
        </p:txBody>
      </p:sp>
      <p:sp>
        <p:nvSpPr>
          <p:cNvPr id="66563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6564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6565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6566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6567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7467600" y="4572000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5029200" y="4572000"/>
            <a:ext cx="4572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3124200" y="457200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1905000" y="4572000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169863"/>
            <a:ext cx="4953000" cy="762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带表头结点的单链表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68463"/>
            <a:ext cx="7696200" cy="2438400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表头结点位于表的最前端，本身不带数据，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仅标志表头。</a:t>
            </a:r>
          </a:p>
          <a:p>
            <a:pPr>
              <a:buClr>
                <a:srgbClr val="FF7C80"/>
              </a:buClr>
              <a:buSzPct val="50000"/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设置表头结点的目的是</a:t>
            </a:r>
            <a:r>
              <a:rPr lang="zh-CN" altLang="en-US" sz="2800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统一空表与非空表的操作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简化链表操作的实现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808288" y="5265738"/>
            <a:ext cx="54102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非空表	        </a:t>
            </a:r>
            <a:r>
              <a:rPr lang="zh-CN" alt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                             空</a:t>
            </a:r>
            <a:r>
              <a:rPr lang="zh-CN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表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505200" y="45720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3733800" y="4800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4191000" y="4800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4648200" y="48006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5486400" y="4572000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029200" y="4510088"/>
            <a:ext cx="52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098800" y="4495800"/>
            <a:ext cx="55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2286000" y="45720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2438400" y="4800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524000" y="48006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762000" y="4510088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7086600" y="48006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6310313" y="4495800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7848600" y="4572000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7607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760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7609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7610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7611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73780" y="4397514"/>
            <a:ext cx="555534" cy="70788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矩形 3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23233" y="4397514"/>
            <a:ext cx="555534" cy="70788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-4763" y="906463"/>
            <a:ext cx="8991601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在带表头结点的单链表第一个结点前插入新结点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1000" y="5573713"/>
            <a:ext cx="85344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i="1" dirty="0">
                <a:solidFill>
                  <a:schemeClr val="hlink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newNode</a:t>
            </a:r>
            <a:r>
              <a:rPr lang="en-US" altLang="zh-CN" sz="280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&gt;link = </a:t>
            </a:r>
            <a:r>
              <a:rPr lang="en-US" altLang="zh-CN" sz="280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current-&gt;</a:t>
            </a: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link; 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current-&gt;</a:t>
            </a: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link = </a:t>
            </a:r>
            <a:r>
              <a:rPr lang="en-US" altLang="zh-CN" sz="280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971800" y="185420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52600" y="1854200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352800" y="18542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3581400" y="2082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4038600" y="2082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133600" y="18542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2286000" y="2082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1371600" y="20828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9600" y="1792288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2819400" y="284480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3200400" y="28448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V="1">
            <a:off x="2209800" y="3073400"/>
            <a:ext cx="609600" cy="142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685800" y="2782888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7010400" y="185420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5791200" y="1854200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7391400" y="18542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7620000" y="2082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8077200" y="2082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6172200" y="18542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6324600" y="2082800"/>
            <a:ext cx="533400" cy="7000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5410200" y="20828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4648200" y="1792288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6858000" y="284480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7239000" y="28448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V="1">
            <a:off x="6248400" y="3073400"/>
            <a:ext cx="609600" cy="142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724400" y="2782888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H="1" flipV="1">
            <a:off x="7391400" y="2478088"/>
            <a:ext cx="0" cy="685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733800" y="2173288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1752600" y="3925888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1371600" y="415448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609600" y="3863975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2819400" y="4916488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 flipV="1">
            <a:off x="2209800" y="5145088"/>
            <a:ext cx="609600" cy="142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85800" y="4854575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9" name="Rectangle 41"/>
          <p:cNvSpPr>
            <a:spLocks noChangeArrowheads="1"/>
          </p:cNvSpPr>
          <p:nvPr/>
        </p:nvSpPr>
        <p:spPr bwMode="auto">
          <a:xfrm>
            <a:off x="2133600" y="3925888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5791200" y="3911600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5410200" y="41402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4648200" y="3849688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6858000" y="4916488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4" name="Rectangle 46"/>
          <p:cNvSpPr>
            <a:spLocks noChangeArrowheads="1"/>
          </p:cNvSpPr>
          <p:nvPr/>
        </p:nvSpPr>
        <p:spPr bwMode="auto">
          <a:xfrm>
            <a:off x="3200400" y="4916488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V="1">
            <a:off x="6248400" y="5130800"/>
            <a:ext cx="609600" cy="142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4724400" y="4840288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7" name="Rectangle 49"/>
          <p:cNvSpPr>
            <a:spLocks noChangeArrowheads="1"/>
          </p:cNvSpPr>
          <p:nvPr/>
        </p:nvSpPr>
        <p:spPr bwMode="auto">
          <a:xfrm>
            <a:off x="6172200" y="3911600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7239000" y="4916488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>
            <a:off x="6324600" y="4216400"/>
            <a:ext cx="533400" cy="7000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3733800" y="4186238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</a:t>
            </a:r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685800" y="3697288"/>
            <a:ext cx="7772400" cy="0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 flipV="1">
            <a:off x="1219200" y="2249488"/>
            <a:ext cx="533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4" name="Text Box 56"/>
          <p:cNvSpPr txBox="1">
            <a:spLocks noChangeArrowheads="1"/>
          </p:cNvSpPr>
          <p:nvPr/>
        </p:nvSpPr>
        <p:spPr bwMode="auto">
          <a:xfrm>
            <a:off x="-66675" y="2171700"/>
            <a:ext cx="1392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 flipV="1">
            <a:off x="5257800" y="2235200"/>
            <a:ext cx="533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6" name="Text Box 58"/>
          <p:cNvSpPr txBox="1">
            <a:spLocks noChangeArrowheads="1"/>
          </p:cNvSpPr>
          <p:nvPr/>
        </p:nvSpPr>
        <p:spPr bwMode="auto">
          <a:xfrm>
            <a:off x="4343400" y="2185988"/>
            <a:ext cx="1295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 flipV="1">
            <a:off x="1219200" y="4306888"/>
            <a:ext cx="533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8" name="Text Box 60"/>
          <p:cNvSpPr txBox="1">
            <a:spLocks noChangeArrowheads="1"/>
          </p:cNvSpPr>
          <p:nvPr/>
        </p:nvSpPr>
        <p:spPr bwMode="auto">
          <a:xfrm>
            <a:off x="157163" y="4273550"/>
            <a:ext cx="13668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 flipV="1">
            <a:off x="5257800" y="4306888"/>
            <a:ext cx="533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4268788" y="4302125"/>
            <a:ext cx="12176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667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866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8669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8670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8671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64" name="矩形 6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30503" y="3743393"/>
            <a:ext cx="555534" cy="70788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5" name="矩形 6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37823" y="4724471"/>
            <a:ext cx="555534" cy="70788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ChangeArrowheads="1"/>
          </p:cNvSpPr>
          <p:nvPr/>
        </p:nvSpPr>
        <p:spPr bwMode="auto">
          <a:xfrm>
            <a:off x="0" y="0"/>
            <a:ext cx="9153525" cy="609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50825" y="44450"/>
            <a:ext cx="7772400" cy="1065213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solidFill>
                  <a:srgbClr val="C62400"/>
                </a:solidFill>
              </a:rPr>
              <a:t>第</a:t>
            </a:r>
            <a:r>
              <a:rPr lang="en-US" altLang="zh-CN" sz="5400" b="1" smtClean="0">
                <a:solidFill>
                  <a:srgbClr val="C62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5400" b="1" smtClean="0">
                <a:solidFill>
                  <a:srgbClr val="C62400"/>
                </a:solidFill>
              </a:rPr>
              <a:t>章 线性表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325" y="1162050"/>
            <a:ext cx="7772400" cy="43195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800" dirty="0" smtClean="0">
                <a:solidFill>
                  <a:srgbClr val="00A0C4"/>
                </a:solidFill>
                <a:latin typeface="方正综艺简体" pitchFamily="65" charset="-122"/>
                <a:ea typeface="方正综艺简体" pitchFamily="65" charset="-122"/>
                <a:cs typeface="+mn-cs"/>
              </a:rPr>
              <a:t>	</a:t>
            </a:r>
            <a:r>
              <a:rPr lang="zh-CN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2.1 </a:t>
            </a:r>
            <a:r>
              <a:rPr lang="zh-CN" altLang="en-US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线性表</a:t>
            </a:r>
            <a:endParaRPr lang="en-US" altLang="zh-CN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    </a:t>
            </a:r>
            <a:r>
              <a:rPr lang="zh-CN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2.2 </a:t>
            </a:r>
            <a:r>
              <a:rPr lang="zh-CN" altLang="en-US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顺序表</a:t>
            </a:r>
            <a:endParaRPr lang="en-US" altLang="zh-CN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</a:t>
            </a:r>
            <a:r>
              <a:rPr lang="zh-CN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2.3 </a:t>
            </a:r>
            <a:r>
              <a:rPr lang="zh-CN" altLang="en-US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单链表</a:t>
            </a:r>
            <a:endParaRPr lang="en-US" altLang="zh-CN" sz="3800" b="1" dirty="0" smtClean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	</a:t>
            </a:r>
            <a:r>
              <a:rPr lang="zh-CN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2.4 </a:t>
            </a:r>
            <a:r>
              <a:rPr lang="zh-CN" altLang="en-US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线性链表的其他变形</a:t>
            </a:r>
            <a:endParaRPr lang="en-US" altLang="zh-CN" sz="3800" b="1" dirty="0" smtClean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	</a:t>
            </a:r>
            <a:r>
              <a:rPr lang="zh-CN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2.5 </a:t>
            </a:r>
            <a:r>
              <a:rPr lang="zh-CN" altLang="en-US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多项式的表示和运算</a:t>
            </a:r>
            <a:endParaRPr lang="zh-CN" altLang="en-US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5365" name="Line 10"/>
          <p:cNvSpPr>
            <a:spLocks noChangeShapeType="1"/>
          </p:cNvSpPr>
          <p:nvPr/>
        </p:nvSpPr>
        <p:spPr bwMode="auto">
          <a:xfrm>
            <a:off x="314325" y="1052513"/>
            <a:ext cx="4105275" cy="0"/>
          </a:xfrm>
          <a:prstGeom prst="line">
            <a:avLst/>
          </a:prstGeom>
          <a:noFill/>
          <a:ln w="19050">
            <a:solidFill>
              <a:srgbClr val="008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9510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5606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1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1702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2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7798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3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43894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4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49990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5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56086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2182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68278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6454775" y="5403850"/>
            <a:ext cx="106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maxSize-1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1798638" y="532288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0 </a:t>
            </a:r>
          </a:p>
        </p:txBody>
      </p:sp>
      <p:sp>
        <p:nvSpPr>
          <p:cNvPr id="15377" name="Text Box 20"/>
          <p:cNvSpPr txBox="1">
            <a:spLocks noChangeArrowheads="1"/>
          </p:cNvSpPr>
          <p:nvPr/>
        </p:nvSpPr>
        <p:spPr bwMode="auto">
          <a:xfrm>
            <a:off x="2408238" y="532288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1 </a:t>
            </a:r>
          </a:p>
        </p:txBody>
      </p:sp>
      <p:sp>
        <p:nvSpPr>
          <p:cNvPr id="15378" name="Text Box 21"/>
          <p:cNvSpPr txBox="1">
            <a:spLocks noChangeArrowheads="1"/>
          </p:cNvSpPr>
          <p:nvPr/>
        </p:nvSpPr>
        <p:spPr bwMode="auto">
          <a:xfrm>
            <a:off x="3017838" y="532288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2 </a:t>
            </a:r>
          </a:p>
        </p:txBody>
      </p:sp>
      <p:sp>
        <p:nvSpPr>
          <p:cNvPr id="15379" name="Text Box 22"/>
          <p:cNvSpPr txBox="1">
            <a:spLocks noChangeArrowheads="1"/>
          </p:cNvSpPr>
          <p:nvPr/>
        </p:nvSpPr>
        <p:spPr bwMode="auto">
          <a:xfrm>
            <a:off x="3627438" y="532288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3 </a:t>
            </a:r>
          </a:p>
        </p:txBody>
      </p:sp>
      <p:sp>
        <p:nvSpPr>
          <p:cNvPr id="15380" name="Text Box 23"/>
          <p:cNvSpPr txBox="1">
            <a:spLocks noChangeArrowheads="1"/>
          </p:cNvSpPr>
          <p:nvPr/>
        </p:nvSpPr>
        <p:spPr bwMode="auto">
          <a:xfrm>
            <a:off x="4237038" y="532288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4 </a:t>
            </a:r>
          </a:p>
        </p:txBody>
      </p:sp>
      <p:sp>
        <p:nvSpPr>
          <p:cNvPr id="15381" name="Text Box 24"/>
          <p:cNvSpPr txBox="1">
            <a:spLocks noChangeArrowheads="1"/>
          </p:cNvSpPr>
          <p:nvPr/>
        </p:nvSpPr>
        <p:spPr bwMode="auto">
          <a:xfrm>
            <a:off x="4846638" y="532288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5 </a:t>
            </a:r>
          </a:p>
        </p:txBody>
      </p:sp>
      <p:sp>
        <p:nvSpPr>
          <p:cNvPr id="15382" name="Text Box 25"/>
          <p:cNvSpPr txBox="1">
            <a:spLocks noChangeArrowheads="1"/>
          </p:cNvSpPr>
          <p:nvPr/>
        </p:nvSpPr>
        <p:spPr bwMode="auto">
          <a:xfrm>
            <a:off x="5456238" y="532288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6 </a:t>
            </a:r>
          </a:p>
        </p:txBody>
      </p:sp>
      <p:grpSp>
        <p:nvGrpSpPr>
          <p:cNvPr id="15383" name="Group 103"/>
          <p:cNvGrpSpPr>
            <a:grpSpLocks/>
          </p:cNvGrpSpPr>
          <p:nvPr/>
        </p:nvGrpSpPr>
        <p:grpSpPr bwMode="auto">
          <a:xfrm>
            <a:off x="1465263" y="5691188"/>
            <a:ext cx="6202362" cy="738187"/>
            <a:chOff x="192" y="282"/>
            <a:chExt cx="4608" cy="647"/>
          </a:xfrm>
        </p:grpSpPr>
        <p:sp>
          <p:nvSpPr>
            <p:cNvPr id="15384" name="Text Box 6"/>
            <p:cNvSpPr txBox="1">
              <a:spLocks noChangeArrowheads="1"/>
            </p:cNvSpPr>
            <p:nvPr/>
          </p:nvSpPr>
          <p:spPr bwMode="auto">
            <a:xfrm>
              <a:off x="1001" y="282"/>
              <a:ext cx="24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80808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385" name="Rectangle 7"/>
            <p:cNvSpPr>
              <a:spLocks noChangeArrowheads="1"/>
            </p:cNvSpPr>
            <p:nvPr/>
          </p:nvSpPr>
          <p:spPr bwMode="auto">
            <a:xfrm>
              <a:off x="960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15386" name="Rectangle 8"/>
            <p:cNvSpPr>
              <a:spLocks noChangeArrowheads="1"/>
            </p:cNvSpPr>
            <p:nvPr/>
          </p:nvSpPr>
          <p:spPr bwMode="auto">
            <a:xfrm>
              <a:off x="1248" y="6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15387" name="Rectangle 9"/>
            <p:cNvSpPr>
              <a:spLocks noChangeArrowheads="1"/>
            </p:cNvSpPr>
            <p:nvPr/>
          </p:nvSpPr>
          <p:spPr bwMode="auto">
            <a:xfrm>
              <a:off x="1776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ea typeface="黑体" panose="02010609060101010101" pitchFamily="49" charset="-122"/>
                </a:rPr>
                <a:t>a</a:t>
              </a:r>
              <a:r>
                <a:rPr lang="en-US" altLang="zh-CN" sz="1600" baseline="-25000">
                  <a:ea typeface="黑体" panose="02010609060101010101" pitchFamily="49" charset="-122"/>
                </a:rPr>
                <a:t>0</a:t>
              </a:r>
              <a:endParaRPr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5388" name="Rectangle 10"/>
            <p:cNvSpPr>
              <a:spLocks noChangeArrowheads="1"/>
            </p:cNvSpPr>
            <p:nvPr/>
          </p:nvSpPr>
          <p:spPr bwMode="auto">
            <a:xfrm>
              <a:off x="2064" y="67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15389" name="Rectangle 11"/>
            <p:cNvSpPr>
              <a:spLocks noChangeArrowheads="1"/>
            </p:cNvSpPr>
            <p:nvPr/>
          </p:nvSpPr>
          <p:spPr bwMode="auto">
            <a:xfrm>
              <a:off x="2592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ea typeface="黑体" panose="02010609060101010101" pitchFamily="49" charset="-122"/>
                </a:rPr>
                <a:t>a</a:t>
              </a:r>
              <a:r>
                <a:rPr lang="en-US" altLang="zh-CN" sz="1600" baseline="-25000">
                  <a:ea typeface="黑体" panose="02010609060101010101" pitchFamily="49" charset="-122"/>
                </a:rPr>
                <a:t>1</a:t>
              </a:r>
              <a:endParaRPr lang="zh-CN" altLang="en-US" sz="1600" baseline="-25000">
                <a:ea typeface="黑体" panose="02010609060101010101" pitchFamily="49" charset="-122"/>
              </a:endParaRPr>
            </a:p>
          </p:txBody>
        </p:sp>
        <p:sp>
          <p:nvSpPr>
            <p:cNvPr id="15390" name="Rectangle 12"/>
            <p:cNvSpPr>
              <a:spLocks noChangeArrowheads="1"/>
            </p:cNvSpPr>
            <p:nvPr/>
          </p:nvSpPr>
          <p:spPr bwMode="auto">
            <a:xfrm>
              <a:off x="2880" y="6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15391" name="Rectangle 13"/>
            <p:cNvSpPr>
              <a:spLocks noChangeArrowheads="1"/>
            </p:cNvSpPr>
            <p:nvPr/>
          </p:nvSpPr>
          <p:spPr bwMode="auto">
            <a:xfrm>
              <a:off x="4224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ea typeface="黑体" panose="02010609060101010101" pitchFamily="49" charset="-122"/>
                </a:rPr>
                <a:t>a</a:t>
              </a:r>
              <a:r>
                <a:rPr lang="en-US" altLang="zh-CN" sz="1600" baseline="-25000">
                  <a:ea typeface="黑体" panose="02010609060101010101" pitchFamily="49" charset="-122"/>
                </a:rPr>
                <a:t>n-1</a:t>
              </a:r>
              <a:endParaRPr lang="zh-CN" altLang="en-US" sz="1600" baseline="-25000">
                <a:ea typeface="黑体" panose="02010609060101010101" pitchFamily="49" charset="-122"/>
              </a:endParaRPr>
            </a:p>
          </p:txBody>
        </p:sp>
        <p:sp>
          <p:nvSpPr>
            <p:cNvPr id="15392" name="Rectangle 14"/>
            <p:cNvSpPr>
              <a:spLocks noChangeArrowheads="1"/>
            </p:cNvSpPr>
            <p:nvPr/>
          </p:nvSpPr>
          <p:spPr bwMode="auto">
            <a:xfrm>
              <a:off x="4512" y="6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>
                  <a:ea typeface="黑体" panose="02010609060101010101" pitchFamily="49" charset="-122"/>
                </a:rPr>
                <a:t>∧</a:t>
              </a:r>
            </a:p>
          </p:txBody>
        </p:sp>
        <p:sp>
          <p:nvSpPr>
            <p:cNvPr id="15393" name="Line 15"/>
            <p:cNvSpPr>
              <a:spLocks noChangeShapeType="1"/>
            </p:cNvSpPr>
            <p:nvPr/>
          </p:nvSpPr>
          <p:spPr bwMode="auto">
            <a:xfrm>
              <a:off x="1392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4" name="Line 16"/>
            <p:cNvSpPr>
              <a:spLocks noChangeShapeType="1"/>
            </p:cNvSpPr>
            <p:nvPr/>
          </p:nvSpPr>
          <p:spPr bwMode="auto">
            <a:xfrm>
              <a:off x="2208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5" name="Line 17"/>
            <p:cNvSpPr>
              <a:spLocks noChangeShapeType="1"/>
            </p:cNvSpPr>
            <p:nvPr/>
          </p:nvSpPr>
          <p:spPr bwMode="auto">
            <a:xfrm>
              <a:off x="3024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6" name="Line 18"/>
            <p:cNvSpPr>
              <a:spLocks noChangeShapeType="1"/>
            </p:cNvSpPr>
            <p:nvPr/>
          </p:nvSpPr>
          <p:spPr bwMode="auto">
            <a:xfrm>
              <a:off x="3840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7" name="Text Box 19"/>
            <p:cNvSpPr txBox="1">
              <a:spLocks noChangeArrowheads="1"/>
            </p:cNvSpPr>
            <p:nvPr/>
          </p:nvSpPr>
          <p:spPr bwMode="auto">
            <a:xfrm>
              <a:off x="3504" y="576"/>
              <a:ext cx="43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5398" name="Line 20"/>
            <p:cNvSpPr>
              <a:spLocks noChangeShapeType="1"/>
            </p:cNvSpPr>
            <p:nvPr/>
          </p:nvSpPr>
          <p:spPr bwMode="auto">
            <a:xfrm>
              <a:off x="576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9" name="Text Box 21"/>
            <p:cNvSpPr txBox="1">
              <a:spLocks noChangeArrowheads="1"/>
            </p:cNvSpPr>
            <p:nvPr/>
          </p:nvSpPr>
          <p:spPr bwMode="auto">
            <a:xfrm>
              <a:off x="192" y="624"/>
              <a:ext cx="52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80808"/>
                  </a:solidFill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15400" name="Text Box 22"/>
            <p:cNvSpPr txBox="1">
              <a:spLocks noChangeArrowheads="1"/>
            </p:cNvSpPr>
            <p:nvPr/>
          </p:nvSpPr>
          <p:spPr bwMode="auto">
            <a:xfrm>
              <a:off x="2544" y="432"/>
              <a:ext cx="76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80808"/>
                  </a:solidFill>
                  <a:latin typeface="Times New Roman" panose="02020603050405020304" pitchFamily="18" charset="0"/>
                </a:rPr>
                <a:t>data next</a:t>
              </a:r>
            </a:p>
          </p:txBody>
        </p:sp>
        <p:sp>
          <p:nvSpPr>
            <p:cNvPr id="15401" name="Line 23"/>
            <p:cNvSpPr>
              <a:spLocks noChangeShapeType="1"/>
            </p:cNvSpPr>
            <p:nvPr/>
          </p:nvSpPr>
          <p:spPr bwMode="auto">
            <a:xfrm>
              <a:off x="1078" y="508"/>
              <a:ext cx="1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30725" y="3467100"/>
            <a:ext cx="4613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 = current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del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delete 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0" y="334963"/>
            <a:ext cx="8686800" cy="45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从带表头结点的单链表中删除第一个结点</a:t>
            </a:r>
            <a:endParaRPr lang="zh-CN" altLang="en-US" sz="22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638800" y="1843088"/>
            <a:ext cx="1808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非空表）</a:t>
            </a:r>
            <a:endParaRPr lang="zh-CN" altLang="en-US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733800" y="5805488"/>
            <a:ext cx="1447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空表）</a:t>
            </a:r>
            <a:endParaRPr lang="zh-CN" altLang="en-US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9638" name="Group 59"/>
          <p:cNvGrpSpPr>
            <a:grpSpLocks/>
          </p:cNvGrpSpPr>
          <p:nvPr/>
        </p:nvGrpSpPr>
        <p:grpSpPr bwMode="auto">
          <a:xfrm>
            <a:off x="523875" y="1249363"/>
            <a:ext cx="5267325" cy="4997450"/>
            <a:chOff x="330" y="787"/>
            <a:chExt cx="3318" cy="3148"/>
          </a:xfrm>
        </p:grpSpPr>
        <p:sp>
          <p:nvSpPr>
            <p:cNvPr id="69644" name="Rectangle 7"/>
            <p:cNvSpPr>
              <a:spLocks noChangeArrowheads="1"/>
            </p:cNvSpPr>
            <p:nvPr/>
          </p:nvSpPr>
          <p:spPr bwMode="auto">
            <a:xfrm>
              <a:off x="192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5" name="Rectangle 8"/>
            <p:cNvSpPr>
              <a:spLocks noChangeArrowheads="1"/>
            </p:cNvSpPr>
            <p:nvPr/>
          </p:nvSpPr>
          <p:spPr bwMode="auto">
            <a:xfrm>
              <a:off x="1200" y="82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6" name="Rectangle 9"/>
            <p:cNvSpPr>
              <a:spLocks noChangeArrowheads="1"/>
            </p:cNvSpPr>
            <p:nvPr/>
          </p:nvSpPr>
          <p:spPr bwMode="auto">
            <a:xfrm>
              <a:off x="216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7" name="Line 10"/>
            <p:cNvSpPr>
              <a:spLocks noChangeShapeType="1"/>
            </p:cNvSpPr>
            <p:nvPr/>
          </p:nvSpPr>
          <p:spPr bwMode="auto">
            <a:xfrm flipV="1">
              <a:off x="225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Line 11"/>
            <p:cNvSpPr>
              <a:spLocks noChangeShapeType="1"/>
            </p:cNvSpPr>
            <p:nvPr/>
          </p:nvSpPr>
          <p:spPr bwMode="auto">
            <a:xfrm>
              <a:off x="2448" y="97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Rectangle 12"/>
            <p:cNvSpPr>
              <a:spLocks noChangeArrowheads="1"/>
            </p:cNvSpPr>
            <p:nvPr/>
          </p:nvSpPr>
          <p:spPr bwMode="auto">
            <a:xfrm>
              <a:off x="1440" y="82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0" name="Line 13"/>
            <p:cNvSpPr>
              <a:spLocks noChangeShapeType="1"/>
            </p:cNvSpPr>
            <p:nvPr/>
          </p:nvSpPr>
          <p:spPr bwMode="auto">
            <a:xfrm>
              <a:off x="153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Line 14"/>
            <p:cNvSpPr>
              <a:spLocks noChangeShapeType="1"/>
            </p:cNvSpPr>
            <p:nvPr/>
          </p:nvSpPr>
          <p:spPr bwMode="auto">
            <a:xfrm>
              <a:off x="960" y="97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2" name="Text Box 15"/>
            <p:cNvSpPr txBox="1">
              <a:spLocks noChangeArrowheads="1"/>
            </p:cNvSpPr>
            <p:nvPr/>
          </p:nvSpPr>
          <p:spPr bwMode="auto">
            <a:xfrm>
              <a:off x="480" y="78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3" name="Rectangle 16"/>
            <p:cNvSpPr>
              <a:spLocks noChangeArrowheads="1"/>
            </p:cNvSpPr>
            <p:nvPr/>
          </p:nvSpPr>
          <p:spPr bwMode="auto">
            <a:xfrm>
              <a:off x="264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4" name="Rectangle 17"/>
            <p:cNvSpPr>
              <a:spLocks noChangeArrowheads="1"/>
            </p:cNvSpPr>
            <p:nvPr/>
          </p:nvSpPr>
          <p:spPr bwMode="auto">
            <a:xfrm>
              <a:off x="288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5" name="Line 18"/>
            <p:cNvSpPr>
              <a:spLocks noChangeShapeType="1"/>
            </p:cNvSpPr>
            <p:nvPr/>
          </p:nvSpPr>
          <p:spPr bwMode="auto">
            <a:xfrm>
              <a:off x="2976" y="97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19"/>
            <p:cNvSpPr>
              <a:spLocks noChangeShapeType="1"/>
            </p:cNvSpPr>
            <p:nvPr/>
          </p:nvSpPr>
          <p:spPr bwMode="auto">
            <a:xfrm>
              <a:off x="3360" y="97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Rectangle 20"/>
            <p:cNvSpPr>
              <a:spLocks noChangeArrowheads="1"/>
            </p:cNvSpPr>
            <p:nvPr/>
          </p:nvSpPr>
          <p:spPr bwMode="auto">
            <a:xfrm>
              <a:off x="192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8" name="Rectangle 21"/>
            <p:cNvSpPr>
              <a:spLocks noChangeArrowheads="1"/>
            </p:cNvSpPr>
            <p:nvPr/>
          </p:nvSpPr>
          <p:spPr bwMode="auto">
            <a:xfrm>
              <a:off x="120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9" name="Rectangle 22"/>
            <p:cNvSpPr>
              <a:spLocks noChangeArrowheads="1"/>
            </p:cNvSpPr>
            <p:nvPr/>
          </p:nvSpPr>
          <p:spPr bwMode="auto">
            <a:xfrm>
              <a:off x="2160" y="1546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0" name="Line 23"/>
            <p:cNvSpPr>
              <a:spLocks noChangeShapeType="1"/>
            </p:cNvSpPr>
            <p:nvPr/>
          </p:nvSpPr>
          <p:spPr bwMode="auto">
            <a:xfrm flipV="1">
              <a:off x="225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Rectangle 24"/>
            <p:cNvSpPr>
              <a:spLocks noChangeArrowheads="1"/>
            </p:cNvSpPr>
            <p:nvPr/>
          </p:nvSpPr>
          <p:spPr bwMode="auto">
            <a:xfrm>
              <a:off x="1440" y="154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2" name="Line 25"/>
            <p:cNvSpPr>
              <a:spLocks noChangeShapeType="1"/>
            </p:cNvSpPr>
            <p:nvPr/>
          </p:nvSpPr>
          <p:spPr bwMode="auto">
            <a:xfrm>
              <a:off x="153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Line 26"/>
            <p:cNvSpPr>
              <a:spLocks noChangeShapeType="1"/>
            </p:cNvSpPr>
            <p:nvPr/>
          </p:nvSpPr>
          <p:spPr bwMode="auto">
            <a:xfrm>
              <a:off x="960" y="169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4" name="Text Box 27"/>
            <p:cNvSpPr txBox="1">
              <a:spLocks noChangeArrowheads="1"/>
            </p:cNvSpPr>
            <p:nvPr/>
          </p:nvSpPr>
          <p:spPr bwMode="auto">
            <a:xfrm>
              <a:off x="480" y="150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5" name="Rectangle 28"/>
            <p:cNvSpPr>
              <a:spLocks noChangeArrowheads="1"/>
            </p:cNvSpPr>
            <p:nvPr/>
          </p:nvSpPr>
          <p:spPr bwMode="auto">
            <a:xfrm>
              <a:off x="2640" y="155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6" name="Rectangle 29"/>
            <p:cNvSpPr>
              <a:spLocks noChangeArrowheads="1"/>
            </p:cNvSpPr>
            <p:nvPr/>
          </p:nvSpPr>
          <p:spPr bwMode="auto">
            <a:xfrm>
              <a:off x="2880" y="155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7" name="Line 30"/>
            <p:cNvSpPr>
              <a:spLocks noChangeShapeType="1"/>
            </p:cNvSpPr>
            <p:nvPr/>
          </p:nvSpPr>
          <p:spPr bwMode="auto">
            <a:xfrm>
              <a:off x="2976" y="169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Line 31"/>
            <p:cNvSpPr>
              <a:spLocks noChangeShapeType="1"/>
            </p:cNvSpPr>
            <p:nvPr/>
          </p:nvSpPr>
          <p:spPr bwMode="auto">
            <a:xfrm>
              <a:off x="3360" y="169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9" name="Rectangle 35"/>
            <p:cNvSpPr>
              <a:spLocks noChangeArrowheads="1"/>
            </p:cNvSpPr>
            <p:nvPr/>
          </p:nvSpPr>
          <p:spPr bwMode="auto">
            <a:xfrm>
              <a:off x="1920" y="2467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0" name="Rectangle 36"/>
            <p:cNvSpPr>
              <a:spLocks noChangeArrowheads="1"/>
            </p:cNvSpPr>
            <p:nvPr/>
          </p:nvSpPr>
          <p:spPr bwMode="auto">
            <a:xfrm>
              <a:off x="1200" y="245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1" name="Rectangle 37"/>
            <p:cNvSpPr>
              <a:spLocks noChangeArrowheads="1"/>
            </p:cNvSpPr>
            <p:nvPr/>
          </p:nvSpPr>
          <p:spPr bwMode="auto">
            <a:xfrm>
              <a:off x="1440" y="245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2" name="Line 38"/>
            <p:cNvSpPr>
              <a:spLocks noChangeShapeType="1"/>
            </p:cNvSpPr>
            <p:nvPr/>
          </p:nvSpPr>
          <p:spPr bwMode="auto">
            <a:xfrm>
              <a:off x="1536" y="2602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3" name="Line 39"/>
            <p:cNvSpPr>
              <a:spLocks noChangeShapeType="1"/>
            </p:cNvSpPr>
            <p:nvPr/>
          </p:nvSpPr>
          <p:spPr bwMode="auto">
            <a:xfrm>
              <a:off x="960" y="260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Text Box 40"/>
            <p:cNvSpPr txBox="1">
              <a:spLocks noChangeArrowheads="1"/>
            </p:cNvSpPr>
            <p:nvPr/>
          </p:nvSpPr>
          <p:spPr bwMode="auto">
            <a:xfrm>
              <a:off x="480" y="241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5" name="Rectangle 41"/>
            <p:cNvSpPr>
              <a:spLocks noChangeArrowheads="1"/>
            </p:cNvSpPr>
            <p:nvPr/>
          </p:nvSpPr>
          <p:spPr bwMode="auto">
            <a:xfrm>
              <a:off x="192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6" name="Rectangle 42"/>
            <p:cNvSpPr>
              <a:spLocks noChangeArrowheads="1"/>
            </p:cNvSpPr>
            <p:nvPr/>
          </p:nvSpPr>
          <p:spPr bwMode="auto">
            <a:xfrm>
              <a:off x="120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7" name="Rectangle 43"/>
            <p:cNvSpPr>
              <a:spLocks noChangeArrowheads="1"/>
            </p:cNvSpPr>
            <p:nvPr/>
          </p:nvSpPr>
          <p:spPr bwMode="auto">
            <a:xfrm>
              <a:off x="2160" y="3178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8" name="Rectangle 44"/>
            <p:cNvSpPr>
              <a:spLocks noChangeArrowheads="1"/>
            </p:cNvSpPr>
            <p:nvPr/>
          </p:nvSpPr>
          <p:spPr bwMode="auto">
            <a:xfrm>
              <a:off x="1440" y="317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9" name="Line 45"/>
            <p:cNvSpPr>
              <a:spLocks noChangeShapeType="1"/>
            </p:cNvSpPr>
            <p:nvPr/>
          </p:nvSpPr>
          <p:spPr bwMode="auto">
            <a:xfrm>
              <a:off x="960" y="332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Text Box 46"/>
            <p:cNvSpPr txBox="1">
              <a:spLocks noChangeArrowheads="1"/>
            </p:cNvSpPr>
            <p:nvPr/>
          </p:nvSpPr>
          <p:spPr bwMode="auto">
            <a:xfrm>
              <a:off x="480" y="313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1" name="Rectangle 47"/>
            <p:cNvSpPr>
              <a:spLocks noChangeArrowheads="1"/>
            </p:cNvSpPr>
            <p:nvPr/>
          </p:nvSpPr>
          <p:spPr bwMode="auto">
            <a:xfrm>
              <a:off x="2160" y="2467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2" name="Line 48"/>
            <p:cNvSpPr>
              <a:spLocks noChangeShapeType="1"/>
            </p:cNvSpPr>
            <p:nvPr/>
          </p:nvSpPr>
          <p:spPr bwMode="auto">
            <a:xfrm flipV="1">
              <a:off x="1152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3" name="Line 49"/>
            <p:cNvSpPr>
              <a:spLocks noChangeShapeType="1"/>
            </p:cNvSpPr>
            <p:nvPr/>
          </p:nvSpPr>
          <p:spPr bwMode="auto">
            <a:xfrm flipV="1">
              <a:off x="1968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4" name="Text Box 50"/>
            <p:cNvSpPr txBox="1">
              <a:spLocks noChangeArrowheads="1"/>
            </p:cNvSpPr>
            <p:nvPr/>
          </p:nvSpPr>
          <p:spPr bwMode="auto">
            <a:xfrm>
              <a:off x="413" y="1891"/>
              <a:ext cx="7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5" name="Text Box 51"/>
            <p:cNvSpPr txBox="1">
              <a:spLocks noChangeArrowheads="1"/>
            </p:cNvSpPr>
            <p:nvPr/>
          </p:nvSpPr>
          <p:spPr bwMode="auto">
            <a:xfrm>
              <a:off x="1610" y="1925"/>
              <a:ext cx="4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del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6" name="Line 52"/>
            <p:cNvSpPr>
              <a:spLocks noChangeShapeType="1"/>
            </p:cNvSpPr>
            <p:nvPr/>
          </p:nvSpPr>
          <p:spPr bwMode="auto">
            <a:xfrm flipV="1">
              <a:off x="1152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7" name="Line 53"/>
            <p:cNvSpPr>
              <a:spLocks noChangeShapeType="1"/>
            </p:cNvSpPr>
            <p:nvPr/>
          </p:nvSpPr>
          <p:spPr bwMode="auto">
            <a:xfrm flipV="1">
              <a:off x="1968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8" name="Text Box 54"/>
            <p:cNvSpPr txBox="1">
              <a:spLocks noChangeArrowheads="1"/>
            </p:cNvSpPr>
            <p:nvPr/>
          </p:nvSpPr>
          <p:spPr bwMode="auto">
            <a:xfrm>
              <a:off x="330" y="3432"/>
              <a:ext cx="9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9" name="Text Box 55"/>
            <p:cNvSpPr txBox="1">
              <a:spLocks noChangeArrowheads="1"/>
            </p:cNvSpPr>
            <p:nvPr/>
          </p:nvSpPr>
          <p:spPr bwMode="auto">
            <a:xfrm>
              <a:off x="1590" y="3567"/>
              <a:ext cx="4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del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41720" name="Freeform 56"/>
          <p:cNvSpPr>
            <a:spLocks/>
          </p:cNvSpPr>
          <p:nvPr/>
        </p:nvSpPr>
        <p:spPr bwMode="auto">
          <a:xfrm>
            <a:off x="4248150" y="2309813"/>
            <a:ext cx="3713163" cy="1851025"/>
          </a:xfrm>
          <a:custGeom>
            <a:avLst/>
            <a:gdLst>
              <a:gd name="T0" fmla="*/ 2147483646 w 2161"/>
              <a:gd name="T1" fmla="*/ 2147483646 h 1118"/>
              <a:gd name="T2" fmla="*/ 2147483646 w 2161"/>
              <a:gd name="T3" fmla="*/ 2147483646 h 1118"/>
              <a:gd name="T4" fmla="*/ 2147483646 w 2161"/>
              <a:gd name="T5" fmla="*/ 2147483646 h 1118"/>
              <a:gd name="T6" fmla="*/ 2147483646 w 2161"/>
              <a:gd name="T7" fmla="*/ 2147483646 h 1118"/>
              <a:gd name="T8" fmla="*/ 2147483646 w 2161"/>
              <a:gd name="T9" fmla="*/ 2147483646 h 1118"/>
              <a:gd name="T10" fmla="*/ 0 w 2161"/>
              <a:gd name="T11" fmla="*/ 0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1118">
                <a:moveTo>
                  <a:pt x="2160" y="1118"/>
                </a:moveTo>
                <a:cubicBezTo>
                  <a:pt x="2160" y="965"/>
                  <a:pt x="2161" y="813"/>
                  <a:pt x="2109" y="695"/>
                </a:cubicBezTo>
                <a:cubicBezTo>
                  <a:pt x="2057" y="577"/>
                  <a:pt x="1974" y="496"/>
                  <a:pt x="1846" y="407"/>
                </a:cubicBezTo>
                <a:cubicBezTo>
                  <a:pt x="1718" y="318"/>
                  <a:pt x="1534" y="223"/>
                  <a:pt x="1338" y="161"/>
                </a:cubicBezTo>
                <a:cubicBezTo>
                  <a:pt x="1142" y="99"/>
                  <a:pt x="892" y="61"/>
                  <a:pt x="669" y="34"/>
                </a:cubicBezTo>
                <a:cubicBezTo>
                  <a:pt x="446" y="7"/>
                  <a:pt x="112" y="6"/>
                  <a:pt x="0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1" name="Freeform 57"/>
          <p:cNvSpPr>
            <a:spLocks/>
          </p:cNvSpPr>
          <p:nvPr/>
        </p:nvSpPr>
        <p:spPr bwMode="auto">
          <a:xfrm>
            <a:off x="2568575" y="4437063"/>
            <a:ext cx="2447925" cy="565150"/>
          </a:xfrm>
          <a:custGeom>
            <a:avLst/>
            <a:gdLst>
              <a:gd name="T0" fmla="*/ 2147483646 w 1542"/>
              <a:gd name="T1" fmla="*/ 0 h 356"/>
              <a:gd name="T2" fmla="*/ 2147483646 w 1542"/>
              <a:gd name="T3" fmla="*/ 2147483646 h 356"/>
              <a:gd name="T4" fmla="*/ 2147483646 w 1542"/>
              <a:gd name="T5" fmla="*/ 2147483646 h 356"/>
              <a:gd name="T6" fmla="*/ 0 w 1542"/>
              <a:gd name="T7" fmla="*/ 2147483646 h 3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42" h="356">
                <a:moveTo>
                  <a:pt x="1542" y="0"/>
                </a:moveTo>
                <a:cubicBezTo>
                  <a:pt x="1513" y="55"/>
                  <a:pt x="1484" y="110"/>
                  <a:pt x="1296" y="144"/>
                </a:cubicBezTo>
                <a:cubicBezTo>
                  <a:pt x="1108" y="178"/>
                  <a:pt x="631" y="169"/>
                  <a:pt x="415" y="204"/>
                </a:cubicBezTo>
                <a:cubicBezTo>
                  <a:pt x="199" y="239"/>
                  <a:pt x="69" y="331"/>
                  <a:pt x="0" y="356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1" name="Freeform 58"/>
          <p:cNvSpPr>
            <a:spLocks/>
          </p:cNvSpPr>
          <p:nvPr/>
        </p:nvSpPr>
        <p:spPr bwMode="auto">
          <a:xfrm>
            <a:off x="2433638" y="2241550"/>
            <a:ext cx="1747837" cy="312738"/>
          </a:xfrm>
          <a:custGeom>
            <a:avLst/>
            <a:gdLst>
              <a:gd name="T0" fmla="*/ 0 w 1101"/>
              <a:gd name="T1" fmla="*/ 2147483646 h 197"/>
              <a:gd name="T2" fmla="*/ 2147483646 w 1101"/>
              <a:gd name="T3" fmla="*/ 2147483646 h 197"/>
              <a:gd name="T4" fmla="*/ 2147483646 w 1101"/>
              <a:gd name="T5" fmla="*/ 2147483646 h 197"/>
              <a:gd name="T6" fmla="*/ 2147483646 w 1101"/>
              <a:gd name="T7" fmla="*/ 2147483646 h 197"/>
              <a:gd name="T8" fmla="*/ 2147483646 w 1101"/>
              <a:gd name="T9" fmla="*/ 2147483646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1" h="197">
                <a:moveTo>
                  <a:pt x="0" y="197"/>
                </a:moveTo>
                <a:cubicBezTo>
                  <a:pt x="63" y="145"/>
                  <a:pt x="127" y="94"/>
                  <a:pt x="220" y="62"/>
                </a:cubicBezTo>
                <a:cubicBezTo>
                  <a:pt x="313" y="30"/>
                  <a:pt x="456" y="6"/>
                  <a:pt x="559" y="3"/>
                </a:cubicBezTo>
                <a:cubicBezTo>
                  <a:pt x="662" y="0"/>
                  <a:pt x="749" y="14"/>
                  <a:pt x="839" y="45"/>
                </a:cubicBezTo>
                <a:cubicBezTo>
                  <a:pt x="929" y="76"/>
                  <a:pt x="1057" y="165"/>
                  <a:pt x="1101" y="189"/>
                </a:cubicBezTo>
              </a:path>
            </a:pathLst>
          </a:custGeom>
          <a:noFill/>
          <a:ln w="25400">
            <a:solidFill>
              <a:srgbClr val="3366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矩形 5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11332" y="3791019"/>
            <a:ext cx="555534" cy="70788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9" name="矩形 5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87575" y="4888776"/>
            <a:ext cx="555534" cy="70788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0" grpId="0" animBg="1"/>
      <p:bldP spid="241720" grpId="1" animBg="1"/>
      <p:bldP spid="241721" grpId="0" animBg="1"/>
      <p:bldP spid="24172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8" y="116632"/>
            <a:ext cx="5703490" cy="7620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用模板定义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的带头结点的单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链表类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833" y="1124744"/>
            <a:ext cx="8229600" cy="489108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带附加头结点的单链表的类定义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定义在“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LinkedList.h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	 	       		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链表结点类的定义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data;			       	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*link;     		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链指针域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NULL)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link =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} 			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仅初始化指针成员的构造函数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T&amp;item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NULL)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data=item;   link =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} 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初始化数据与指针成员的构造函数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1685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168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2987" y="5229200"/>
            <a:ext cx="790575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FF7C80"/>
              </a:buClr>
              <a:buSzPct val="50000"/>
              <a:defRPr/>
            </a:pPr>
            <a:r>
              <a:rPr kumimoji="0" lang="zh-CN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类模板将类的数据成员和成员函数设计得更完整、更灵活。</a:t>
            </a:r>
          </a:p>
          <a:p>
            <a:pPr>
              <a:lnSpc>
                <a:spcPct val="125000"/>
              </a:lnSpc>
              <a:buClr>
                <a:srgbClr val="FF7C80"/>
              </a:buClr>
              <a:buSzPct val="50000"/>
              <a:defRPr/>
            </a:pPr>
            <a:r>
              <a:rPr kumimoji="0" lang="zh-CN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类模板更易于复用。</a:t>
            </a:r>
          </a:p>
          <a:p>
            <a:pPr>
              <a:lnSpc>
                <a:spcPct val="125000"/>
              </a:lnSpc>
              <a:buClr>
                <a:srgbClr val="FF7C80"/>
              </a:buClr>
              <a:buSzPct val="50000"/>
              <a:defRPr/>
            </a:pPr>
            <a:r>
              <a:rPr kumimoji="0" lang="zh-CN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在单链表的类模板定义中，增加了</a:t>
            </a:r>
            <a:r>
              <a:rPr kumimoji="0" lang="zh-CN" altLang="en-US" sz="2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表头结点</a:t>
            </a:r>
            <a:r>
              <a:rPr kumimoji="0" lang="zh-CN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56587" cy="53340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List : public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LinearList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单链表类定义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不用继承也可实现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*first;	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表头指针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List() { first = new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&lt;T&gt;; }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T&amp; x) { first = new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&lt;T&gt;(x);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List( List&lt;T&gt;&amp; L);		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复制构造函数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~List(){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makeEmpty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();}     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析构函数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makeEmpty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	   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将链表置为空表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Length()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   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计算链表的长度</a:t>
            </a:r>
          </a:p>
        </p:txBody>
      </p:sp>
      <p:sp>
        <p:nvSpPr>
          <p:cNvPr id="72707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2708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2709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2710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2711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052513"/>
            <a:ext cx="8820472" cy="53340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getHead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{return first}; </a:t>
            </a:r>
            <a:r>
              <a:rPr lang="en-US" altLang="zh-CN" sz="22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返回附加头结点地址</a:t>
            </a:r>
            <a:endParaRPr lang="en-US" altLang="zh-CN" sz="2200" dirty="0" smtClean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*Search(T x);		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搜索含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*Locate(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		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定位第</a:t>
            </a:r>
            <a:r>
              <a:rPr lang="en-US" altLang="zh-CN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getData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 x)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		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取出第</a:t>
            </a:r>
            <a:r>
              <a:rPr lang="en-US" altLang="zh-CN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元素值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setData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T&amp; x);			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更新第</a:t>
            </a:r>
            <a:r>
              <a:rPr lang="en-US" altLang="zh-CN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元素值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Insert (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T&amp; x);	    		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在第</a:t>
            </a:r>
            <a:r>
              <a:rPr lang="en-US" altLang="zh-CN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元素后插入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Remove(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T&amp; x);	    		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删除第</a:t>
            </a:r>
            <a:r>
              <a:rPr lang="en-US" altLang="zh-CN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</a:t>
            </a:r>
            <a:endParaRPr lang="zh-CN" altLang="en-US" sz="2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IsEmpty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    	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判表空否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return first-&gt;link == NULL ? true : false;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IsFull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{return false;}	    	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判表满否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void Sort();			   		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</a:t>
            </a:r>
            <a:endParaRPr lang="en-US" altLang="zh-CN" sz="22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Input();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void Output();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List&lt;T&gt;&amp; operator=(List&lt;T&gt;&amp; L);   	</a:t>
            </a:r>
            <a:r>
              <a:rPr lang="en-US" altLang="zh-CN" sz="22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重载函数：赋值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3731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373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373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373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3735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4264278"/>
            <a:ext cx="8001000" cy="250363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 			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List&lt;T&gt;::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makeEmpty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*q;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while (first-&gt;link != NULL)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q = first-&gt;link;              	</a:t>
            </a: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保存被删结点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	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first-&gt;link = q-&gt;link;    	</a:t>
            </a: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从链上摘下该结点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 q;		        	</a:t>
            </a: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8229600" cy="860425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链表置空算法（保留表头结点）</a:t>
            </a: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4757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4758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130504" y="1035051"/>
            <a:ext cx="5961776" cy="3229227"/>
            <a:chOff x="787" y="384"/>
            <a:chExt cx="4253" cy="337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680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112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016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544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976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880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408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840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744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272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4608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392" y="6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92" y="385"/>
              <a:ext cx="630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168" y="384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V="1">
              <a:off x="2112" y="384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2400" y="384"/>
              <a:ext cx="7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V="1">
              <a:off x="2688" y="86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2670" y="817"/>
              <a:ext cx="295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2784" y="480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2832" y="480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1675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2011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112" y="1584"/>
              <a:ext cx="129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3403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835" y="1584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3739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4267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4603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1387" y="158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787" y="1297"/>
              <a:ext cx="630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1675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011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215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4267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4603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387" y="249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787" y="2209"/>
              <a:ext cx="630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4032" y="1296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112" y="1296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H="1">
              <a:off x="2400" y="1296"/>
              <a:ext cx="16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800" y="2208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112" y="2208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H="1">
              <a:off x="2400" y="2208"/>
              <a:ext cx="2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3552" y="1776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3534" y="1729"/>
              <a:ext cx="295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H="1">
              <a:off x="3648" y="1392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696" y="1392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 flipV="1">
              <a:off x="4416" y="2707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4398" y="2660"/>
              <a:ext cx="295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endPara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 flipH="1">
              <a:off x="4512" y="2323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4560" y="2323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1675" y="312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2011" y="312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1387" y="326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787" y="2977"/>
              <a:ext cx="630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2522" y="385"/>
              <a:ext cx="371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394" y="385"/>
              <a:ext cx="371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394" y="1297"/>
              <a:ext cx="371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258" y="385"/>
              <a:ext cx="371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4258" y="1297"/>
              <a:ext cx="371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0" name="Text Box 63"/>
            <p:cNvSpPr txBox="1">
              <a:spLocks noChangeArrowheads="1"/>
            </p:cNvSpPr>
            <p:nvPr/>
          </p:nvSpPr>
          <p:spPr bwMode="auto">
            <a:xfrm>
              <a:off x="4250" y="2209"/>
              <a:ext cx="371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 flipV="1">
              <a:off x="1872" y="3475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</p:grp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2628078" y="3926446"/>
            <a:ext cx="413525" cy="5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823664" y="2852936"/>
            <a:ext cx="7924800" cy="394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::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 ( )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*p = first-&gt;link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检测指针 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指示第一个结点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 = 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p != NULL 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逐个结点检测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p-&gt;link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count++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			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count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>
          <a:xfrm>
            <a:off x="231775" y="-14288"/>
            <a:ext cx="8229600" cy="968376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求单链表的长度的算法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6805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680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312511" y="1668092"/>
            <a:ext cx="5618339" cy="530400"/>
            <a:chOff x="792" y="385"/>
            <a:chExt cx="4008" cy="555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680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112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016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544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976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880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408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840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744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272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4608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392" y="6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92" y="385"/>
              <a:ext cx="630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2522" y="385"/>
              <a:ext cx="371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394" y="385"/>
              <a:ext cx="371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258" y="385"/>
              <a:ext cx="371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2667000" y="14030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352800" y="16316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3200400" y="14030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038600" y="14030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4724400" y="16316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4572000" y="14030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410200" y="14030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6096000" y="16316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5943600" y="14030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781800" y="14030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7315200" y="14030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2209800" y="1631652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1303338" y="1326852"/>
            <a:ext cx="90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V="1">
            <a:off x="4267200" y="1936452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267200" y="2012652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4035425" y="13236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5419725" y="13236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6791325" y="13236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2339975" y="2065039"/>
            <a:ext cx="18081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 = 0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2659063" y="26984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344863" y="29270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3192463" y="26984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4030663" y="26984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4716463" y="29270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4564063" y="26984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5402263" y="26984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>
            <a:off x="6088063" y="29270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>
            <a:off x="5935663" y="26984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773863" y="26984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7307263" y="26984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2201863" y="2927052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1295400" y="2622252"/>
            <a:ext cx="90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V="1">
            <a:off x="5651500" y="3231852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5651500" y="3308052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60" name="Text Box 36"/>
          <p:cNvSpPr txBox="1">
            <a:spLocks noChangeArrowheads="1"/>
          </p:cNvSpPr>
          <p:nvPr/>
        </p:nvSpPr>
        <p:spPr bwMode="auto">
          <a:xfrm>
            <a:off x="4027488" y="26190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5411788" y="26190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62" name="Text Box 38"/>
          <p:cNvSpPr txBox="1">
            <a:spLocks noChangeArrowheads="1"/>
          </p:cNvSpPr>
          <p:nvPr/>
        </p:nvSpPr>
        <p:spPr bwMode="auto">
          <a:xfrm>
            <a:off x="6783388" y="26190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63" name="Text Box 39"/>
          <p:cNvSpPr txBox="1">
            <a:spLocks noChangeArrowheads="1"/>
          </p:cNvSpPr>
          <p:nvPr/>
        </p:nvSpPr>
        <p:spPr bwMode="auto">
          <a:xfrm>
            <a:off x="3611563" y="3333452"/>
            <a:ext cx="180816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 = 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2659063" y="39938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344863" y="42224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6" name="Line 42"/>
          <p:cNvSpPr>
            <a:spLocks noChangeShapeType="1"/>
          </p:cNvSpPr>
          <p:nvPr/>
        </p:nvSpPr>
        <p:spPr bwMode="auto">
          <a:xfrm>
            <a:off x="3192463" y="39938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4030663" y="39938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>
            <a:off x="4716463" y="42224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4564063" y="39938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5402263" y="39938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>
            <a:off x="6088063" y="42224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2" name="Line 48"/>
          <p:cNvSpPr>
            <a:spLocks noChangeShapeType="1"/>
          </p:cNvSpPr>
          <p:nvPr/>
        </p:nvSpPr>
        <p:spPr bwMode="auto">
          <a:xfrm>
            <a:off x="5935663" y="39938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6773863" y="39938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74" name="Line 50"/>
          <p:cNvSpPr>
            <a:spLocks noChangeShapeType="1"/>
          </p:cNvSpPr>
          <p:nvPr/>
        </p:nvSpPr>
        <p:spPr bwMode="auto">
          <a:xfrm>
            <a:off x="7307263" y="39938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5" name="Line 51"/>
          <p:cNvSpPr>
            <a:spLocks noChangeShapeType="1"/>
          </p:cNvSpPr>
          <p:nvPr/>
        </p:nvSpPr>
        <p:spPr bwMode="auto">
          <a:xfrm>
            <a:off x="2201863" y="4222452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6" name="Text Box 52"/>
          <p:cNvSpPr txBox="1">
            <a:spLocks noChangeArrowheads="1"/>
          </p:cNvSpPr>
          <p:nvPr/>
        </p:nvSpPr>
        <p:spPr bwMode="auto">
          <a:xfrm>
            <a:off x="1295400" y="3917652"/>
            <a:ext cx="90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77" name="Line 53"/>
          <p:cNvSpPr>
            <a:spLocks noChangeShapeType="1"/>
          </p:cNvSpPr>
          <p:nvPr/>
        </p:nvSpPr>
        <p:spPr bwMode="auto">
          <a:xfrm flipV="1">
            <a:off x="7023100" y="4527252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8" name="Text Box 54"/>
          <p:cNvSpPr txBox="1">
            <a:spLocks noChangeArrowheads="1"/>
          </p:cNvSpPr>
          <p:nvPr/>
        </p:nvSpPr>
        <p:spPr bwMode="auto">
          <a:xfrm>
            <a:off x="7023100" y="4603452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79" name="Text Box 55"/>
          <p:cNvSpPr txBox="1">
            <a:spLocks noChangeArrowheads="1"/>
          </p:cNvSpPr>
          <p:nvPr/>
        </p:nvSpPr>
        <p:spPr bwMode="auto">
          <a:xfrm>
            <a:off x="4027488" y="39144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80" name="Text Box 56"/>
          <p:cNvSpPr txBox="1">
            <a:spLocks noChangeArrowheads="1"/>
          </p:cNvSpPr>
          <p:nvPr/>
        </p:nvSpPr>
        <p:spPr bwMode="auto">
          <a:xfrm>
            <a:off x="5411788" y="39144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81" name="Text Box 57"/>
          <p:cNvSpPr txBox="1">
            <a:spLocks noChangeArrowheads="1"/>
          </p:cNvSpPr>
          <p:nvPr/>
        </p:nvSpPr>
        <p:spPr bwMode="auto">
          <a:xfrm>
            <a:off x="6783388" y="39144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82" name="Text Box 58"/>
          <p:cNvSpPr txBox="1">
            <a:spLocks noChangeArrowheads="1"/>
          </p:cNvSpPr>
          <p:nvPr/>
        </p:nvSpPr>
        <p:spPr bwMode="auto">
          <a:xfrm>
            <a:off x="4973638" y="4654252"/>
            <a:ext cx="18081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 = 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2659063" y="52892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3344863" y="55178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3192463" y="52892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4030663" y="52892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87" name="Line 63"/>
          <p:cNvSpPr>
            <a:spLocks noChangeShapeType="1"/>
          </p:cNvSpPr>
          <p:nvPr/>
        </p:nvSpPr>
        <p:spPr bwMode="auto">
          <a:xfrm>
            <a:off x="4716463" y="55178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88" name="Line 64"/>
          <p:cNvSpPr>
            <a:spLocks noChangeShapeType="1"/>
          </p:cNvSpPr>
          <p:nvPr/>
        </p:nvSpPr>
        <p:spPr bwMode="auto">
          <a:xfrm>
            <a:off x="4564063" y="52892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89" name="Rectangle 65"/>
          <p:cNvSpPr>
            <a:spLocks noChangeArrowheads="1"/>
          </p:cNvSpPr>
          <p:nvPr/>
        </p:nvSpPr>
        <p:spPr bwMode="auto">
          <a:xfrm>
            <a:off x="5402263" y="52892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90" name="Line 66"/>
          <p:cNvSpPr>
            <a:spLocks noChangeShapeType="1"/>
          </p:cNvSpPr>
          <p:nvPr/>
        </p:nvSpPr>
        <p:spPr bwMode="auto">
          <a:xfrm>
            <a:off x="6088063" y="551785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1" name="Line 67"/>
          <p:cNvSpPr>
            <a:spLocks noChangeShapeType="1"/>
          </p:cNvSpPr>
          <p:nvPr/>
        </p:nvSpPr>
        <p:spPr bwMode="auto">
          <a:xfrm>
            <a:off x="5935663" y="52892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2" name="Rectangle 68"/>
          <p:cNvSpPr>
            <a:spLocks noChangeArrowheads="1"/>
          </p:cNvSpPr>
          <p:nvPr/>
        </p:nvSpPr>
        <p:spPr bwMode="auto">
          <a:xfrm>
            <a:off x="6773863" y="528925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7893" name="Line 69"/>
          <p:cNvSpPr>
            <a:spLocks noChangeShapeType="1"/>
          </p:cNvSpPr>
          <p:nvPr/>
        </p:nvSpPr>
        <p:spPr bwMode="auto">
          <a:xfrm>
            <a:off x="7307263" y="528925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4" name="Line 70"/>
          <p:cNvSpPr>
            <a:spLocks noChangeShapeType="1"/>
          </p:cNvSpPr>
          <p:nvPr/>
        </p:nvSpPr>
        <p:spPr bwMode="auto">
          <a:xfrm>
            <a:off x="2201863" y="5517852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5" name="Text Box 71"/>
          <p:cNvSpPr txBox="1">
            <a:spLocks noChangeArrowheads="1"/>
          </p:cNvSpPr>
          <p:nvPr/>
        </p:nvSpPr>
        <p:spPr bwMode="auto">
          <a:xfrm>
            <a:off x="1295400" y="5213052"/>
            <a:ext cx="90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96" name="Line 72"/>
          <p:cNvSpPr>
            <a:spLocks noChangeShapeType="1"/>
          </p:cNvSpPr>
          <p:nvPr/>
        </p:nvSpPr>
        <p:spPr bwMode="auto">
          <a:xfrm flipV="1">
            <a:off x="7896225" y="5822652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7" name="Text Box 73"/>
          <p:cNvSpPr txBox="1">
            <a:spLocks noChangeArrowheads="1"/>
          </p:cNvSpPr>
          <p:nvPr/>
        </p:nvSpPr>
        <p:spPr bwMode="auto">
          <a:xfrm>
            <a:off x="7896225" y="5898852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98" name="Text Box 74"/>
          <p:cNvSpPr txBox="1">
            <a:spLocks noChangeArrowheads="1"/>
          </p:cNvSpPr>
          <p:nvPr/>
        </p:nvSpPr>
        <p:spPr bwMode="auto">
          <a:xfrm>
            <a:off x="4027488" y="52098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99" name="Text Box 75"/>
          <p:cNvSpPr txBox="1">
            <a:spLocks noChangeArrowheads="1"/>
          </p:cNvSpPr>
          <p:nvPr/>
        </p:nvSpPr>
        <p:spPr bwMode="auto">
          <a:xfrm>
            <a:off x="5411788" y="52098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900" name="Text Box 76"/>
          <p:cNvSpPr txBox="1">
            <a:spLocks noChangeArrowheads="1"/>
          </p:cNvSpPr>
          <p:nvPr/>
        </p:nvSpPr>
        <p:spPr bwMode="auto">
          <a:xfrm>
            <a:off x="6783388" y="5209877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901" name="Text Box 77"/>
          <p:cNvSpPr txBox="1">
            <a:spLocks noChangeArrowheads="1"/>
          </p:cNvSpPr>
          <p:nvPr/>
        </p:nvSpPr>
        <p:spPr bwMode="auto">
          <a:xfrm>
            <a:off x="6340475" y="6011564"/>
            <a:ext cx="17049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count= 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902" name="Oval 4"/>
          <p:cNvSpPr>
            <a:spLocks noChangeArrowheads="1"/>
          </p:cNvSpPr>
          <p:nvPr/>
        </p:nvSpPr>
        <p:spPr bwMode="auto">
          <a:xfrm>
            <a:off x="7435850" y="476672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7903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7904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7905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7906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3" name="Rectangle 3"/>
          <p:cNvSpPr>
            <a:spLocks noGrp="1" noChangeArrowheads="1"/>
          </p:cNvSpPr>
          <p:nvPr>
            <p:ph type="title"/>
          </p:nvPr>
        </p:nvSpPr>
        <p:spPr>
          <a:xfrm>
            <a:off x="231775" y="-14288"/>
            <a:ext cx="8229600" cy="968376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求单链表的长度的算法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80963"/>
            <a:ext cx="8229600" cy="820737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单链表的搜索算法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8813" y="1490663"/>
            <a:ext cx="8229600" cy="49625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 T&gt;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LinkNode&lt;T&gt; *List&lt;T&gt;::Search(T x)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在表中搜索含数据</a:t>
            </a:r>
            <a:r>
              <a:rPr kumimoji="1"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的结点</a:t>
            </a:r>
            <a:r>
              <a:rPr kumimoji="1"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搜索成功时函数返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该结点地址</a:t>
            </a:r>
            <a:r>
              <a:rPr kumimoji="1"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kumimoji="1"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否则返回</a:t>
            </a:r>
            <a:r>
              <a:rPr kumimoji="1"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LinkNode&lt;T&gt; *current = first-&gt;link;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while ( current != NULL)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if (current-&gt;data = = x )  break;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else  current = current-&gt;link; 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沿着链找含</a:t>
            </a:r>
            <a:r>
              <a:rPr kumimoji="1"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</a:t>
            </a: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current;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8853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8854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73025"/>
            <a:ext cx="8229600" cy="835025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单链表的定位算法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517650"/>
            <a:ext cx="8229600" cy="493553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 T&gt;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LinkNode&lt;T&gt; *List&lt;T&gt;::Locate ( int i 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函数返回表中第 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个元素的地址。若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&lt; 0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出表中结点个数，则返回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(i &lt; 0) return NULL;		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//i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不合理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LinkNode&lt;T&gt; *current = first;  int k = 0;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while ( current != NULL &amp;&amp; k &lt; i 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{ current = current-&gt;link;	k++; 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current;  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返回第 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号结点地址或</a:t>
            </a: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9877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9878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82550"/>
            <a:ext cx="8229600" cy="900113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单链表的插入算法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77963"/>
            <a:ext cx="8447087" cy="49752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 T&gt;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bool List&lt;T&gt;::Insert (int i, T&amp; x)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将新元素 </a:t>
            </a:r>
            <a:r>
              <a:rPr lang="en-US" altLang="zh-CN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插入在链表中第 </a:t>
            </a:r>
            <a:r>
              <a:rPr lang="en-US" altLang="zh-CN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lang="zh-CN" altLang="en-US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个结点之后。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LinkNode&lt;T&gt; *current = Locate(i);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	if (current == NULL) return false;	   </a:t>
            </a:r>
            <a:r>
              <a:rPr lang="en-US" altLang="zh-CN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无插入位置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LinkNode&lt;T&gt; *newNode =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new  LinkNode&lt;T&gt;(x);	   </a:t>
            </a:r>
            <a:r>
              <a:rPr lang="en-US" altLang="zh-CN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创建新结点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 </a:t>
            </a:r>
            <a:r>
              <a:rPr lang="en-US" altLang="zh-CN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链接在</a:t>
            </a:r>
            <a:r>
              <a:rPr lang="en-US" altLang="zh-CN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current</a:t>
            </a:r>
            <a:r>
              <a:rPr lang="zh-CN" altLang="en-US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 = newNode;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	return true; 				  </a:t>
            </a:r>
            <a:r>
              <a:rPr lang="en-US" altLang="zh-CN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6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0901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0902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062538" y="36290"/>
            <a:ext cx="4081462" cy="1160462"/>
          </a:xfrm>
          <a:prstGeom prst="wedgeRectCallout">
            <a:avLst>
              <a:gd name="adj1" fmla="val -54426"/>
              <a:gd name="adj2" fmla="val 1087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/>
              <a:t>作业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在链表中元素值为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的节点后插入元素值</a:t>
            </a:r>
            <a:r>
              <a:rPr lang="en-US" altLang="zh-CN" sz="1600" dirty="0"/>
              <a:t>e</a:t>
            </a:r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r>
              <a:rPr lang="en-US" altLang="zh-CN" sz="1600" dirty="0"/>
              <a:t>Tips</a:t>
            </a:r>
            <a:r>
              <a:rPr lang="zh-CN" altLang="en-US" sz="1600" dirty="0"/>
              <a:t>：考虑存在多个元素值为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的节点的情况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625"/>
            <a:ext cx="1069975" cy="119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smtClean="0"/>
              <a:t>数据结构课程结构导图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35113"/>
            <a:ext cx="838835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31975"/>
            <a:ext cx="3608388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 bwMode="auto">
          <a:xfrm>
            <a:off x="4802188" y="1555750"/>
            <a:ext cx="1081087" cy="504825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616450" y="2833688"/>
            <a:ext cx="1296988" cy="81121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086100" y="4418013"/>
            <a:ext cx="1871663" cy="186531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229600" cy="900113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单链表的删除算法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47800"/>
            <a:ext cx="8229600" cy="49752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 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bool List&lt;T&gt;::Remove (int i, T&amp; x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删除链表第</a:t>
            </a:r>
            <a:r>
              <a:rPr lang="en-US" altLang="zh-CN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</a:t>
            </a:r>
            <a:r>
              <a:rPr lang="en-US" altLang="zh-CN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通过引用参数</a:t>
            </a:r>
            <a:r>
              <a:rPr lang="en-US" altLang="zh-CN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返回元素值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LinkNode&lt;T&gt; *current = Locate(i</a:t>
            </a:r>
            <a:r>
              <a:rPr lang="en-US" altLang="zh-CN" sz="2900" smtClean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	if ( current == NULL || current</a:t>
            </a:r>
            <a:r>
              <a:rPr lang="en-US" altLang="zh-CN" sz="2900" smtClean="0">
                <a:latin typeface="楷体_GB2312" pitchFamily="49" charset="-122"/>
              </a:rPr>
              <a:t>-&gt;</a:t>
            </a: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 == NULL)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return false; 	</a:t>
            </a:r>
            <a:r>
              <a:rPr lang="en-US" altLang="zh-CN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删除不成功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LinkNode&lt;T&gt; *del = current</a:t>
            </a:r>
            <a:r>
              <a:rPr lang="en-US" altLang="zh-CN" sz="2900" smtClean="0">
                <a:latin typeface="楷体_GB2312" pitchFamily="49" charset="-122"/>
              </a:rPr>
              <a:t>-&gt;</a:t>
            </a: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current</a:t>
            </a:r>
            <a:r>
              <a:rPr lang="en-US" altLang="zh-CN" sz="2900" smtClean="0">
                <a:latin typeface="楷体_GB2312" pitchFamily="49" charset="-122"/>
              </a:rPr>
              <a:t>-&gt;</a:t>
            </a: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900" smtClean="0">
                <a:latin typeface="楷体_GB2312" pitchFamily="49" charset="-122"/>
              </a:rPr>
              <a:t>-&gt;</a:t>
            </a: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	x = del</a:t>
            </a:r>
            <a:r>
              <a:rPr lang="en-US" altLang="zh-CN" sz="2900" smtClean="0">
                <a:latin typeface="楷体_GB2312" pitchFamily="49" charset="-122"/>
              </a:rPr>
              <a:t>-&gt;</a:t>
            </a: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data;	delete del;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return true;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1925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192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703763" y="6350"/>
            <a:ext cx="4391025" cy="1341438"/>
          </a:xfrm>
          <a:prstGeom prst="wedgeRectCallout">
            <a:avLst>
              <a:gd name="adj1" fmla="val -38107"/>
              <a:gd name="adj2" fmla="val 984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/>
              <a:t>作业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删除链表中元素值为</a:t>
            </a:r>
            <a:r>
              <a:rPr lang="en-US" altLang="zh-CN" sz="2000" dirty="0"/>
              <a:t>x</a:t>
            </a:r>
            <a:r>
              <a:rPr lang="zh-CN" altLang="en-US" sz="2000" dirty="0"/>
              <a:t>的节点</a:t>
            </a:r>
            <a:endParaRPr lang="en-US" altLang="zh-CN" sz="2000" dirty="0"/>
          </a:p>
          <a:p>
            <a:pPr algn="ctr">
              <a:defRPr/>
            </a:pPr>
            <a:endParaRPr lang="en-US" altLang="zh-CN" sz="2000" dirty="0"/>
          </a:p>
          <a:p>
            <a:pPr algn="ctr">
              <a:defRPr/>
            </a:pPr>
            <a:r>
              <a:rPr lang="en-US" altLang="zh-CN" sz="2000" dirty="0"/>
              <a:t>Tips</a:t>
            </a:r>
            <a:r>
              <a:rPr lang="zh-CN" altLang="en-US" sz="2000" dirty="0"/>
              <a:t>：考虑存在多个元素值为</a:t>
            </a:r>
            <a:r>
              <a:rPr lang="en-US" altLang="zh-CN" sz="2000" dirty="0"/>
              <a:t>x</a:t>
            </a:r>
            <a:r>
              <a:rPr lang="zh-CN" altLang="en-US" sz="2000" dirty="0"/>
              <a:t>的节点的情况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57150"/>
            <a:ext cx="11588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8425"/>
            <a:ext cx="4953000" cy="8382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前插法建立单链表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543800" cy="3886200"/>
          </a:xfrm>
        </p:spPr>
        <p:txBody>
          <a:bodyPr/>
          <a:lstStyle/>
          <a:p>
            <a:pPr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从一个空表开始，重复读入数据：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生成新结点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将读入数据存放到新结点的数据域中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将该新结点插入到链表的前端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直到读入结束符为止。</a:t>
            </a: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1066800" y="4256088"/>
            <a:ext cx="7239000" cy="1585912"/>
            <a:chOff x="672" y="2697"/>
            <a:chExt cx="4560" cy="999"/>
          </a:xfrm>
        </p:grpSpPr>
        <p:sp>
          <p:nvSpPr>
            <p:cNvPr id="82956" name="Rectangle 5"/>
            <p:cNvSpPr>
              <a:spLocks noChangeArrowheads="1"/>
            </p:cNvSpPr>
            <p:nvPr/>
          </p:nvSpPr>
          <p:spPr bwMode="auto">
            <a:xfrm>
              <a:off x="4272" y="273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57" name="Rectangle 6"/>
            <p:cNvSpPr>
              <a:spLocks noChangeArrowheads="1"/>
            </p:cNvSpPr>
            <p:nvPr/>
          </p:nvSpPr>
          <p:spPr bwMode="auto">
            <a:xfrm>
              <a:off x="3504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58" name="Rectangle 7"/>
            <p:cNvSpPr>
              <a:spLocks noChangeArrowheads="1"/>
            </p:cNvSpPr>
            <p:nvPr/>
          </p:nvSpPr>
          <p:spPr bwMode="auto">
            <a:xfrm>
              <a:off x="4512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59" name="Line 8"/>
            <p:cNvSpPr>
              <a:spLocks noChangeShapeType="1"/>
            </p:cNvSpPr>
            <p:nvPr/>
          </p:nvSpPr>
          <p:spPr bwMode="auto">
            <a:xfrm>
              <a:off x="4656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0" name="Line 9"/>
            <p:cNvSpPr>
              <a:spLocks noChangeShapeType="1"/>
            </p:cNvSpPr>
            <p:nvPr/>
          </p:nvSpPr>
          <p:spPr bwMode="auto">
            <a:xfrm>
              <a:off x="4944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1" name="Rectangle 10"/>
            <p:cNvSpPr>
              <a:spLocks noChangeArrowheads="1"/>
            </p:cNvSpPr>
            <p:nvPr/>
          </p:nvSpPr>
          <p:spPr bwMode="auto">
            <a:xfrm>
              <a:off x="3744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2" name="Line 11"/>
            <p:cNvSpPr>
              <a:spLocks noChangeShapeType="1"/>
            </p:cNvSpPr>
            <p:nvPr/>
          </p:nvSpPr>
          <p:spPr bwMode="auto">
            <a:xfrm>
              <a:off x="3840" y="2880"/>
              <a:ext cx="432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12"/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Text Box 13"/>
            <p:cNvSpPr txBox="1">
              <a:spLocks noChangeArrowheads="1"/>
            </p:cNvSpPr>
            <p:nvPr/>
          </p:nvSpPr>
          <p:spPr bwMode="auto">
            <a:xfrm>
              <a:off x="2784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5" name="Rectangle 14"/>
            <p:cNvSpPr>
              <a:spLocks noChangeArrowheads="1"/>
            </p:cNvSpPr>
            <p:nvPr/>
          </p:nvSpPr>
          <p:spPr bwMode="auto">
            <a:xfrm>
              <a:off x="4176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6" name="Rectangle 15"/>
            <p:cNvSpPr>
              <a:spLocks noChangeArrowheads="1"/>
            </p:cNvSpPr>
            <p:nvPr/>
          </p:nvSpPr>
          <p:spPr bwMode="auto">
            <a:xfrm>
              <a:off x="4416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7" name="Line 16"/>
            <p:cNvSpPr>
              <a:spLocks noChangeShapeType="1"/>
            </p:cNvSpPr>
            <p:nvPr/>
          </p:nvSpPr>
          <p:spPr bwMode="auto">
            <a:xfrm flipV="1">
              <a:off x="3792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8" name="Text Box 17"/>
            <p:cNvSpPr txBox="1">
              <a:spLocks noChangeArrowheads="1"/>
            </p:cNvSpPr>
            <p:nvPr/>
          </p:nvSpPr>
          <p:spPr bwMode="auto">
            <a:xfrm>
              <a:off x="2832" y="3321"/>
              <a:ext cx="10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b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9" name="Line 18"/>
            <p:cNvSpPr>
              <a:spLocks noChangeShapeType="1"/>
            </p:cNvSpPr>
            <p:nvPr/>
          </p:nvSpPr>
          <p:spPr bwMode="auto">
            <a:xfrm>
              <a:off x="3840" y="2928"/>
              <a:ext cx="38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Line 19"/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Rectangle 20"/>
            <p:cNvSpPr>
              <a:spLocks noChangeArrowheads="1"/>
            </p:cNvSpPr>
            <p:nvPr/>
          </p:nvSpPr>
          <p:spPr bwMode="auto">
            <a:xfrm>
              <a:off x="1392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2" name="Line 21"/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3" name="Text Box 22"/>
            <p:cNvSpPr txBox="1">
              <a:spLocks noChangeArrowheads="1"/>
            </p:cNvSpPr>
            <p:nvPr/>
          </p:nvSpPr>
          <p:spPr bwMode="auto">
            <a:xfrm>
              <a:off x="672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4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5" name="Line 24"/>
            <p:cNvSpPr>
              <a:spLocks noChangeShapeType="1"/>
            </p:cNvSpPr>
            <p:nvPr/>
          </p:nvSpPr>
          <p:spPr bwMode="auto">
            <a:xfrm flipV="1">
              <a:off x="1680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6" name="Text Box 25"/>
            <p:cNvSpPr txBox="1">
              <a:spLocks noChangeArrowheads="1"/>
            </p:cNvSpPr>
            <p:nvPr/>
          </p:nvSpPr>
          <p:spPr bwMode="auto">
            <a:xfrm>
              <a:off x="720" y="3321"/>
              <a:ext cx="10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b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7" name="Rectangle 26"/>
            <p:cNvSpPr>
              <a:spLocks noChangeArrowheads="1"/>
            </p:cNvSpPr>
            <p:nvPr/>
          </p:nvSpPr>
          <p:spPr bwMode="auto">
            <a:xfrm>
              <a:off x="1632" y="2736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8" name="Rectangle 27"/>
            <p:cNvSpPr>
              <a:spLocks noChangeArrowheads="1"/>
            </p:cNvSpPr>
            <p:nvPr/>
          </p:nvSpPr>
          <p:spPr bwMode="auto">
            <a:xfrm>
              <a:off x="2304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9" name="Line 28"/>
            <p:cNvSpPr>
              <a:spLocks noChangeShapeType="1"/>
            </p:cNvSpPr>
            <p:nvPr/>
          </p:nvSpPr>
          <p:spPr bwMode="auto">
            <a:xfrm>
              <a:off x="1728" y="2976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66410" y="4179118"/>
            <a:ext cx="638315" cy="70788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3" name="矩形 3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0843" y="5134114"/>
            <a:ext cx="638315" cy="70788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2951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295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2955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87413"/>
            <a:ext cx="8604250" cy="5970587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List&lt;T&gt;::inputFront (T endTag) 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//endTag</a:t>
            </a:r>
            <a:r>
              <a:rPr lang="zh-CN" altLang="en-US" sz="26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为输入结束标志</a:t>
            </a:r>
            <a:endParaRPr lang="en-US" altLang="zh-CN" sz="260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LinkNode&lt;T&gt; *newNode;  T val;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makeEmpty();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cin &gt;&gt; val;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while (val != endTag)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newNode = new LinkNode&lt;T&gt;(val);</a:t>
            </a:r>
            <a:r>
              <a:rPr lang="en-US" altLang="zh-CN" sz="26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创建新结点</a:t>
            </a:r>
            <a:endParaRPr lang="en-US" altLang="zh-CN" sz="260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if (newNode==NULL) 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cerr&lt;&lt;“</a:t>
            </a:r>
            <a:r>
              <a:rPr lang="zh-CN" altLang="en-US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存储分配错误！</a:t>
            </a: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\n”; exit(1);}</a:t>
            </a:r>
            <a:endParaRPr lang="zh-CN" altLang="en-US" sz="26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newNode-&gt;link = first-&gt;link;	  </a:t>
            </a:r>
            <a:r>
              <a:rPr lang="en-US" altLang="zh-CN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插在表前端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	</a:t>
            </a: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first-&gt;link = newNode;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	cin &gt;&gt; val;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3971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397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397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397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3975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473200"/>
            <a:ext cx="7915275" cy="41148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每次将新</a:t>
            </a:r>
            <a:r>
              <a:rPr lang="zh-CN" alt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结点插</a:t>
            </a: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到链表的表尾；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设置一个尾指针 </a:t>
            </a:r>
            <a:r>
              <a:rPr lang="en-US" altLang="zh-CN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last</a:t>
            </a: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，总是指向表中最后一个结点，新结点插在它的后面；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尾指针 </a:t>
            </a:r>
            <a:r>
              <a:rPr lang="en-US" altLang="zh-CN" sz="3000" dirty="0">
                <a:latin typeface="Times New Roman" panose="02020603050405020304" pitchFamily="18" charset="0"/>
                <a:cs typeface="+mn-cs"/>
              </a:rPr>
              <a:t>last</a:t>
            </a:r>
            <a:r>
              <a:rPr lang="en-US" altLang="zh-CN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初始时置为指向表头结点地址。</a:t>
            </a:r>
          </a:p>
        </p:txBody>
      </p:sp>
      <p:grpSp>
        <p:nvGrpSpPr>
          <p:cNvPr id="84995" name="Group 34"/>
          <p:cNvGrpSpPr>
            <a:grpSpLocks/>
          </p:cNvGrpSpPr>
          <p:nvPr/>
        </p:nvGrpSpPr>
        <p:grpSpPr bwMode="auto">
          <a:xfrm>
            <a:off x="1063625" y="3949700"/>
            <a:ext cx="7013575" cy="1928813"/>
            <a:chOff x="670" y="2352"/>
            <a:chExt cx="4418" cy="1215"/>
          </a:xfrm>
        </p:grpSpPr>
        <p:sp>
          <p:nvSpPr>
            <p:cNvPr id="85006" name="Rectangle 5"/>
            <p:cNvSpPr>
              <a:spLocks noChangeArrowheads="1"/>
            </p:cNvSpPr>
            <p:nvPr/>
          </p:nvSpPr>
          <p:spPr bwMode="auto">
            <a:xfrm>
              <a:off x="4272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07" name="Rectangle 6"/>
            <p:cNvSpPr>
              <a:spLocks noChangeArrowheads="1"/>
            </p:cNvSpPr>
            <p:nvPr/>
          </p:nvSpPr>
          <p:spPr bwMode="auto">
            <a:xfrm>
              <a:off x="3360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08" name="Rectangle 7"/>
            <p:cNvSpPr>
              <a:spLocks noChangeArrowheads="1"/>
            </p:cNvSpPr>
            <p:nvPr/>
          </p:nvSpPr>
          <p:spPr bwMode="auto">
            <a:xfrm>
              <a:off x="4512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09" name="Rectangle 8"/>
            <p:cNvSpPr>
              <a:spLocks noChangeArrowheads="1"/>
            </p:cNvSpPr>
            <p:nvPr/>
          </p:nvSpPr>
          <p:spPr bwMode="auto">
            <a:xfrm>
              <a:off x="3600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10" name="Line 9"/>
            <p:cNvSpPr>
              <a:spLocks noChangeShapeType="1"/>
            </p:cNvSpPr>
            <p:nvPr/>
          </p:nvSpPr>
          <p:spPr bwMode="auto">
            <a:xfrm>
              <a:off x="3840" y="254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1" name="Line 10"/>
            <p:cNvSpPr>
              <a:spLocks noChangeShapeType="1"/>
            </p:cNvSpPr>
            <p:nvPr/>
          </p:nvSpPr>
          <p:spPr bwMode="auto">
            <a:xfrm>
              <a:off x="3120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2" name="Rectangle 11"/>
            <p:cNvSpPr>
              <a:spLocks noChangeArrowheads="1"/>
            </p:cNvSpPr>
            <p:nvPr/>
          </p:nvSpPr>
          <p:spPr bwMode="auto">
            <a:xfrm>
              <a:off x="4656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13" name="Rectangle 12"/>
            <p:cNvSpPr>
              <a:spLocks noChangeArrowheads="1"/>
            </p:cNvSpPr>
            <p:nvPr/>
          </p:nvSpPr>
          <p:spPr bwMode="auto">
            <a:xfrm>
              <a:off x="4896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14" name="Line 13"/>
            <p:cNvSpPr>
              <a:spLocks noChangeShapeType="1"/>
            </p:cNvSpPr>
            <p:nvPr/>
          </p:nvSpPr>
          <p:spPr bwMode="auto">
            <a:xfrm flipV="1">
              <a:off x="4272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Text Box 14"/>
            <p:cNvSpPr txBox="1">
              <a:spLocks noChangeArrowheads="1"/>
            </p:cNvSpPr>
            <p:nvPr/>
          </p:nvSpPr>
          <p:spPr bwMode="auto">
            <a:xfrm>
              <a:off x="3312" y="2976"/>
              <a:ext cx="10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b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16" name="Line 15"/>
            <p:cNvSpPr>
              <a:spLocks noChangeShapeType="1"/>
            </p:cNvSpPr>
            <p:nvPr/>
          </p:nvSpPr>
          <p:spPr bwMode="auto">
            <a:xfrm>
              <a:off x="4608" y="2640"/>
              <a:ext cx="14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7" name="Rectangle 16"/>
            <p:cNvSpPr>
              <a:spLocks noChangeArrowheads="1"/>
            </p:cNvSpPr>
            <p:nvPr/>
          </p:nvSpPr>
          <p:spPr bwMode="auto">
            <a:xfrm>
              <a:off x="1392" y="2391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18" name="Line 17"/>
            <p:cNvSpPr>
              <a:spLocks noChangeShapeType="1"/>
            </p:cNvSpPr>
            <p:nvPr/>
          </p:nvSpPr>
          <p:spPr bwMode="auto">
            <a:xfrm>
              <a:off x="1152" y="2535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Text Box 18"/>
            <p:cNvSpPr txBox="1">
              <a:spLocks noChangeArrowheads="1"/>
            </p:cNvSpPr>
            <p:nvPr/>
          </p:nvSpPr>
          <p:spPr bwMode="auto">
            <a:xfrm>
              <a:off x="672" y="235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0" name="Rectangle 19"/>
            <p:cNvSpPr>
              <a:spLocks noChangeArrowheads="1"/>
            </p:cNvSpPr>
            <p:nvPr/>
          </p:nvSpPr>
          <p:spPr bwMode="auto">
            <a:xfrm>
              <a:off x="2064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1" name="Line 20"/>
            <p:cNvSpPr>
              <a:spLocks noChangeShapeType="1"/>
            </p:cNvSpPr>
            <p:nvPr/>
          </p:nvSpPr>
          <p:spPr bwMode="auto">
            <a:xfrm flipV="1">
              <a:off x="1680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2" name="Text Box 21"/>
            <p:cNvSpPr txBox="1">
              <a:spLocks noChangeArrowheads="1"/>
            </p:cNvSpPr>
            <p:nvPr/>
          </p:nvSpPr>
          <p:spPr bwMode="auto">
            <a:xfrm>
              <a:off x="720" y="2976"/>
              <a:ext cx="10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b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3" name="Rectangle 22"/>
            <p:cNvSpPr>
              <a:spLocks noChangeArrowheads="1"/>
            </p:cNvSpPr>
            <p:nvPr/>
          </p:nvSpPr>
          <p:spPr bwMode="auto">
            <a:xfrm>
              <a:off x="1632" y="239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4" name="Rectangle 23"/>
            <p:cNvSpPr>
              <a:spLocks noChangeArrowheads="1"/>
            </p:cNvSpPr>
            <p:nvPr/>
          </p:nvSpPr>
          <p:spPr bwMode="auto">
            <a:xfrm>
              <a:off x="2304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5" name="Line 24"/>
            <p:cNvSpPr>
              <a:spLocks noChangeShapeType="1"/>
            </p:cNvSpPr>
            <p:nvPr/>
          </p:nvSpPr>
          <p:spPr bwMode="auto">
            <a:xfrm>
              <a:off x="1728" y="2631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6" name="Line 25"/>
            <p:cNvSpPr>
              <a:spLocks noChangeShapeType="1"/>
            </p:cNvSpPr>
            <p:nvPr/>
          </p:nvSpPr>
          <p:spPr bwMode="auto">
            <a:xfrm flipV="1">
              <a:off x="1104" y="2640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Text Box 26"/>
            <p:cNvSpPr txBox="1">
              <a:spLocks noChangeArrowheads="1"/>
            </p:cNvSpPr>
            <p:nvPr/>
          </p:nvSpPr>
          <p:spPr bwMode="auto">
            <a:xfrm>
              <a:off x="670" y="259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8" name="Line 27"/>
            <p:cNvSpPr>
              <a:spLocks noChangeShapeType="1"/>
            </p:cNvSpPr>
            <p:nvPr/>
          </p:nvSpPr>
          <p:spPr bwMode="auto">
            <a:xfrm flipV="1">
              <a:off x="1776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9" name="Text Box 28"/>
            <p:cNvSpPr txBox="1">
              <a:spLocks noChangeArrowheads="1"/>
            </p:cNvSpPr>
            <p:nvPr/>
          </p:nvSpPr>
          <p:spPr bwMode="auto">
            <a:xfrm>
              <a:off x="1342" y="32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800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30" name="Line 29"/>
            <p:cNvSpPr>
              <a:spLocks noChangeShapeType="1"/>
            </p:cNvSpPr>
            <p:nvPr/>
          </p:nvSpPr>
          <p:spPr bwMode="auto">
            <a:xfrm flipH="1">
              <a:off x="2832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1" name="Line 30"/>
            <p:cNvSpPr>
              <a:spLocks noChangeShapeType="1"/>
            </p:cNvSpPr>
            <p:nvPr/>
          </p:nvSpPr>
          <p:spPr bwMode="auto">
            <a:xfrm flipV="1">
              <a:off x="3983" y="2649"/>
              <a:ext cx="289" cy="1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2" name="Text Box 31"/>
            <p:cNvSpPr txBox="1">
              <a:spLocks noChangeArrowheads="1"/>
            </p:cNvSpPr>
            <p:nvPr/>
          </p:nvSpPr>
          <p:spPr bwMode="auto">
            <a:xfrm>
              <a:off x="3688" y="2721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33" name="Line 32"/>
            <p:cNvSpPr>
              <a:spLocks noChangeShapeType="1"/>
            </p:cNvSpPr>
            <p:nvPr/>
          </p:nvSpPr>
          <p:spPr bwMode="auto">
            <a:xfrm flipV="1">
              <a:off x="4368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4" name="Text Box 33"/>
            <p:cNvSpPr txBox="1">
              <a:spLocks noChangeArrowheads="1"/>
            </p:cNvSpPr>
            <p:nvPr/>
          </p:nvSpPr>
          <p:spPr bwMode="auto">
            <a:xfrm>
              <a:off x="3934" y="3224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800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0" y="98425"/>
            <a:ext cx="495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>
              <a:defRPr/>
            </a:pPr>
            <a:r>
              <a:rPr kumimoji="0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插法建立单链表</a:t>
            </a:r>
            <a:endParaRPr kumimoji="0"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3249" y="3851414"/>
            <a:ext cx="638315" cy="70788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矩形 3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0843" y="4903298"/>
            <a:ext cx="638315" cy="70788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9" name="矩形 3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16974" y="4837973"/>
            <a:ext cx="638315" cy="707886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0" name="矩形 3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5092" y="3835691"/>
            <a:ext cx="638315" cy="707886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5001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5002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500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500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5005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68313" y="836613"/>
            <a:ext cx="80994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List&lt;T&gt;::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inputRear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T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endTag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*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makeEmpty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last=first;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!=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endTag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  	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</a:t>
            </a: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指向当前的表尾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new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&lt;T&gt;(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==NULL)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cerr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&lt;&lt;“</a:t>
            </a: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存储分配错误！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\n”; exit(1);}</a:t>
            </a:r>
            <a:endParaRPr lang="zh-CN" altLang="en-US" sz="28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last-&gt;link =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 =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		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插入到表末端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last-&gt;link = NULL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表收尾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6019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6020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6021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6022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6023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0CC"/>
                </a:solidFill>
                <a:latin typeface="+mn-ea"/>
                <a:cs typeface="+mn-cs"/>
              </a:rPr>
              <a:t>优点</a:t>
            </a:r>
            <a:r>
              <a:rPr lang="zh-CN" altLang="en-US" sz="2800" dirty="0" smtClean="0">
                <a:latin typeface="+mn-ea"/>
                <a:cs typeface="+mn-cs"/>
              </a:rPr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n-ea"/>
                <a:cs typeface="+mn-cs"/>
              </a:rPr>
              <a:t>（</a:t>
            </a:r>
            <a:r>
              <a:rPr lang="en-US" altLang="zh-CN" sz="2800" dirty="0" smtClean="0">
                <a:latin typeface="+mn-ea"/>
                <a:cs typeface="+mn-cs"/>
              </a:rPr>
              <a:t>1</a:t>
            </a:r>
            <a:r>
              <a:rPr lang="zh-CN" altLang="en-US" sz="2800" dirty="0" smtClean="0">
                <a:latin typeface="+mn-ea"/>
                <a:cs typeface="+mn-cs"/>
              </a:rPr>
              <a:t>）结点空间可动态申请动态释放。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n-ea"/>
                <a:cs typeface="+mn-cs"/>
              </a:rPr>
              <a:t>（</a:t>
            </a:r>
            <a:r>
              <a:rPr lang="en-US" altLang="zh-CN" sz="2800" dirty="0" smtClean="0">
                <a:latin typeface="+mn-ea"/>
                <a:cs typeface="+mn-cs"/>
              </a:rPr>
              <a:t>2</a:t>
            </a:r>
            <a:r>
              <a:rPr lang="zh-CN" altLang="en-US" sz="2800" dirty="0" smtClean="0">
                <a:latin typeface="+mn-ea"/>
                <a:cs typeface="+mn-cs"/>
              </a:rPr>
              <a:t>）每个结点有指针域指示逻辑顺序，进行插入删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n-ea"/>
                <a:cs typeface="+mn-cs"/>
              </a:rPr>
              <a:t>除操作时不需移动元素。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0CC"/>
                </a:solidFill>
                <a:latin typeface="+mn-ea"/>
                <a:cs typeface="+mn-cs"/>
              </a:rPr>
              <a:t>缺点</a:t>
            </a:r>
            <a:r>
              <a:rPr lang="zh-CN" altLang="en-US" sz="2800" dirty="0" smtClean="0">
                <a:latin typeface="+mn-ea"/>
                <a:cs typeface="+mn-cs"/>
              </a:rPr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n-ea"/>
                <a:cs typeface="+mn-cs"/>
              </a:rPr>
              <a:t>  （</a:t>
            </a:r>
            <a:r>
              <a:rPr lang="en-US" altLang="zh-CN" sz="2800" dirty="0" smtClean="0">
                <a:latin typeface="+mn-ea"/>
                <a:cs typeface="+mn-cs"/>
              </a:rPr>
              <a:t>1</a:t>
            </a:r>
            <a:r>
              <a:rPr lang="zh-CN" altLang="en-US" sz="2800" dirty="0" smtClean="0">
                <a:latin typeface="+mn-ea"/>
                <a:cs typeface="+mn-cs"/>
              </a:rPr>
              <a:t>）不能随机访问表中任一元素，效率低。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n-ea"/>
                <a:cs typeface="+mn-cs"/>
              </a:rPr>
              <a:t>  （</a:t>
            </a:r>
            <a:r>
              <a:rPr lang="en-US" altLang="zh-CN" sz="2800" dirty="0" smtClean="0">
                <a:latin typeface="+mn-ea"/>
                <a:cs typeface="+mn-cs"/>
              </a:rPr>
              <a:t>2</a:t>
            </a:r>
            <a:r>
              <a:rPr lang="zh-CN" altLang="en-US" sz="2800" dirty="0" smtClean="0">
                <a:latin typeface="+mn-ea"/>
                <a:cs typeface="+mn-cs"/>
              </a:rPr>
              <a:t>）存储量可随意扩充，但新增加的存储空间可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n-ea"/>
                <a:cs typeface="+mn-cs"/>
              </a:rPr>
              <a:t>能与以前的不邻接，故需要设立一些存放地址用的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n-ea"/>
                <a:cs typeface="+mn-cs"/>
              </a:rPr>
              <a:t>存储单元。</a:t>
            </a:r>
          </a:p>
        </p:txBody>
      </p:sp>
      <p:sp>
        <p:nvSpPr>
          <p:cNvPr id="87043" name="Oval 4"/>
          <p:cNvSpPr>
            <a:spLocks noChangeArrowheads="1"/>
          </p:cNvSpPr>
          <p:nvPr/>
        </p:nvSpPr>
        <p:spPr bwMode="auto">
          <a:xfrm>
            <a:off x="7435850" y="490538"/>
            <a:ext cx="287338" cy="287337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7044" name="Oval 7"/>
          <p:cNvSpPr>
            <a:spLocks noChangeArrowheads="1"/>
          </p:cNvSpPr>
          <p:nvPr/>
        </p:nvSpPr>
        <p:spPr bwMode="auto">
          <a:xfrm>
            <a:off x="7926388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7045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7046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7047" name="Oval 8"/>
          <p:cNvSpPr>
            <a:spLocks noChangeArrowheads="1"/>
          </p:cNvSpPr>
          <p:nvPr/>
        </p:nvSpPr>
        <p:spPr bwMode="auto">
          <a:xfrm>
            <a:off x="64008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7048" name="文本框 1"/>
          <p:cNvSpPr txBox="1">
            <a:spLocks noChangeArrowheads="1"/>
          </p:cNvSpPr>
          <p:nvPr/>
        </p:nvSpPr>
        <p:spPr bwMode="auto">
          <a:xfrm>
            <a:off x="0" y="333375"/>
            <a:ext cx="48593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仿宋" panose="02010609060101010101" pitchFamily="49" charset="-122"/>
                <a:ea typeface="仿宋" panose="02010609060101010101" pitchFamily="49" charset="-122"/>
              </a:rPr>
              <a:t>链式存储结构的</a:t>
            </a:r>
            <a:r>
              <a:rPr lang="zh-CN" altLang="en-US" sz="3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优缺点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433513"/>
            <a:ext cx="8382000" cy="5410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33CC"/>
                </a:solidFill>
                <a:latin typeface="楷体_GB2312" pitchFamily="49" charset="-122"/>
                <a:cs typeface="+mn-cs"/>
              </a:rPr>
              <a:t> 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latin typeface="+mn-ea"/>
                <a:cs typeface="+mn-cs"/>
              </a:rPr>
              <a:t>循环链表</a:t>
            </a:r>
            <a:endParaRPr lang="en-US" altLang="zh-CN" dirty="0" smtClean="0"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latin typeface="+mn-ea"/>
                <a:cs typeface="+mn-cs"/>
              </a:rPr>
              <a:t>双向链表</a:t>
            </a:r>
            <a:endParaRPr lang="en-US" altLang="zh-CN" dirty="0" smtClean="0"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latin typeface="+mn-ea"/>
                <a:cs typeface="+mn-cs"/>
              </a:rPr>
              <a:t>静态链表</a:t>
            </a:r>
          </a:p>
        </p:txBody>
      </p:sp>
      <p:sp>
        <p:nvSpPr>
          <p:cNvPr id="23552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0" y="260350"/>
            <a:ext cx="5364163" cy="674688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36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线性链表的其他变形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5867400" cy="771525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循环链表 </a:t>
            </a:r>
            <a:r>
              <a:rPr lang="en-US" altLang="zh-CN" sz="3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(Circular List)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8600"/>
            <a:ext cx="8001000" cy="49530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3000" smtClean="0">
                <a:ea typeface="仿宋_GB2312" pitchFamily="49" charset="-122"/>
              </a:rPr>
              <a:t>循环链表是单链表的变形。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smtClean="0">
                <a:ea typeface="仿宋_GB2312" pitchFamily="49" charset="-122"/>
              </a:rPr>
              <a:t>循环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链表的最后一个结点的 </a:t>
            </a:r>
            <a:r>
              <a:rPr lang="en-US" altLang="zh-CN" sz="3000" smtClean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3000" i="1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指针不为 </a:t>
            </a:r>
            <a:r>
              <a:rPr lang="en-US" altLang="zh-CN" sz="3000" smtClean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，而是指向了表的前端。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smtClean="0">
                <a:latin typeface="Times New Roman" panose="02020603050405020304" pitchFamily="18" charset="0"/>
                <a:ea typeface="仿宋_GB2312" pitchFamily="49" charset="-122"/>
              </a:rPr>
              <a:t>为简化操作，在循环</a:t>
            </a:r>
            <a:r>
              <a:rPr lang="zh-CN" altLang="en-US" sz="3000" smtClean="0">
                <a:ea typeface="仿宋_GB2312" pitchFamily="49" charset="-122"/>
              </a:rPr>
              <a:t>链表中往往加入表头结点。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smtClean="0">
                <a:ea typeface="仿宋_GB2312" pitchFamily="49" charset="-122"/>
              </a:rPr>
              <a:t>循环链表的特点是：只要知道表中某一结点的地址，就可搜寻到所有其他结点的地址。</a:t>
            </a:r>
          </a:p>
        </p:txBody>
      </p:sp>
      <p:sp>
        <p:nvSpPr>
          <p:cNvPr id="89092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9093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9094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6163"/>
            <a:ext cx="7772400" cy="2971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循环链表的示例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带表头结点的循环链表</a:t>
            </a:r>
            <a:r>
              <a:rPr lang="zh-CN" altLang="en-US" sz="3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0115" name="Group 71"/>
          <p:cNvGrpSpPr>
            <a:grpSpLocks/>
          </p:cNvGrpSpPr>
          <p:nvPr/>
        </p:nvGrpSpPr>
        <p:grpSpPr bwMode="auto">
          <a:xfrm>
            <a:off x="673100" y="1927225"/>
            <a:ext cx="7162800" cy="4314825"/>
            <a:chOff x="384" y="971"/>
            <a:chExt cx="4512" cy="2718"/>
          </a:xfrm>
        </p:grpSpPr>
        <p:sp>
          <p:nvSpPr>
            <p:cNvPr id="90124" name="Rectangle 4"/>
            <p:cNvSpPr>
              <a:spLocks noChangeArrowheads="1"/>
            </p:cNvSpPr>
            <p:nvPr/>
          </p:nvSpPr>
          <p:spPr bwMode="auto">
            <a:xfrm>
              <a:off x="120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5" name="Line 5"/>
            <p:cNvSpPr>
              <a:spLocks noChangeShapeType="1"/>
            </p:cNvSpPr>
            <p:nvPr/>
          </p:nvSpPr>
          <p:spPr bwMode="auto">
            <a:xfrm>
              <a:off x="153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6" name="Line 6"/>
            <p:cNvSpPr>
              <a:spLocks noChangeShapeType="1"/>
            </p:cNvSpPr>
            <p:nvPr/>
          </p:nvSpPr>
          <p:spPr bwMode="auto">
            <a:xfrm flipV="1">
              <a:off x="1536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7" name="Text Box 7"/>
            <p:cNvSpPr txBox="1">
              <a:spLocks noChangeArrowheads="1"/>
            </p:cNvSpPr>
            <p:nvPr/>
          </p:nvSpPr>
          <p:spPr bwMode="auto">
            <a:xfrm>
              <a:off x="1208" y="101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8" name="Line 8"/>
            <p:cNvSpPr>
              <a:spLocks noChangeShapeType="1"/>
            </p:cNvSpPr>
            <p:nvPr/>
          </p:nvSpPr>
          <p:spPr bwMode="auto">
            <a:xfrm>
              <a:off x="960" y="11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9" name="Rectangle 9"/>
            <p:cNvSpPr>
              <a:spLocks noChangeArrowheads="1"/>
            </p:cNvSpPr>
            <p:nvPr/>
          </p:nvSpPr>
          <p:spPr bwMode="auto">
            <a:xfrm>
              <a:off x="2016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30" name="Line 10"/>
            <p:cNvSpPr>
              <a:spLocks noChangeShapeType="1"/>
            </p:cNvSpPr>
            <p:nvPr/>
          </p:nvSpPr>
          <p:spPr bwMode="auto">
            <a:xfrm>
              <a:off x="235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1" name="Line 11"/>
            <p:cNvSpPr>
              <a:spLocks noChangeShapeType="1"/>
            </p:cNvSpPr>
            <p:nvPr/>
          </p:nvSpPr>
          <p:spPr bwMode="auto">
            <a:xfrm flipV="1">
              <a:off x="2352" y="1029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2" name="Text Box 12"/>
            <p:cNvSpPr txBox="1">
              <a:spLocks noChangeArrowheads="1"/>
            </p:cNvSpPr>
            <p:nvPr/>
          </p:nvSpPr>
          <p:spPr bwMode="auto">
            <a:xfrm>
              <a:off x="2024" y="101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33" name="Line 13"/>
            <p:cNvSpPr>
              <a:spLocks noChangeShapeType="1"/>
            </p:cNvSpPr>
            <p:nvPr/>
          </p:nvSpPr>
          <p:spPr bwMode="auto">
            <a:xfrm>
              <a:off x="182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4" name="Rectangle 14"/>
            <p:cNvSpPr>
              <a:spLocks noChangeArrowheads="1"/>
            </p:cNvSpPr>
            <p:nvPr/>
          </p:nvSpPr>
          <p:spPr bwMode="auto">
            <a:xfrm>
              <a:off x="2832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35" name="Line 15"/>
            <p:cNvSpPr>
              <a:spLocks noChangeShapeType="1"/>
            </p:cNvSpPr>
            <p:nvPr/>
          </p:nvSpPr>
          <p:spPr bwMode="auto">
            <a:xfrm>
              <a:off x="316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6" name="Line 16"/>
            <p:cNvSpPr>
              <a:spLocks noChangeShapeType="1"/>
            </p:cNvSpPr>
            <p:nvPr/>
          </p:nvSpPr>
          <p:spPr bwMode="auto">
            <a:xfrm flipV="1">
              <a:off x="3168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7" name="Line 17"/>
            <p:cNvSpPr>
              <a:spLocks noChangeShapeType="1"/>
            </p:cNvSpPr>
            <p:nvPr/>
          </p:nvSpPr>
          <p:spPr bwMode="auto">
            <a:xfrm>
              <a:off x="2640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8" name="Text Box 18"/>
            <p:cNvSpPr txBox="1">
              <a:spLocks noChangeArrowheads="1"/>
            </p:cNvSpPr>
            <p:nvPr/>
          </p:nvSpPr>
          <p:spPr bwMode="auto">
            <a:xfrm>
              <a:off x="2832" y="101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39" name="Line 19"/>
            <p:cNvSpPr>
              <a:spLocks noChangeShapeType="1"/>
            </p:cNvSpPr>
            <p:nvPr/>
          </p:nvSpPr>
          <p:spPr bwMode="auto">
            <a:xfrm>
              <a:off x="3456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0" name="Line 20"/>
            <p:cNvSpPr>
              <a:spLocks noChangeShapeType="1"/>
            </p:cNvSpPr>
            <p:nvPr/>
          </p:nvSpPr>
          <p:spPr bwMode="auto">
            <a:xfrm>
              <a:off x="3648" y="1240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1" name="Line 21"/>
            <p:cNvSpPr>
              <a:spLocks noChangeShapeType="1"/>
            </p:cNvSpPr>
            <p:nvPr/>
          </p:nvSpPr>
          <p:spPr bwMode="auto">
            <a:xfrm>
              <a:off x="3888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2" name="Rectangle 22"/>
            <p:cNvSpPr>
              <a:spLocks noChangeArrowheads="1"/>
            </p:cNvSpPr>
            <p:nvPr/>
          </p:nvSpPr>
          <p:spPr bwMode="auto">
            <a:xfrm>
              <a:off x="408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43" name="Line 23"/>
            <p:cNvSpPr>
              <a:spLocks noChangeShapeType="1"/>
            </p:cNvSpPr>
            <p:nvPr/>
          </p:nvSpPr>
          <p:spPr bwMode="auto">
            <a:xfrm>
              <a:off x="446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4" name="Line 24"/>
            <p:cNvSpPr>
              <a:spLocks noChangeShapeType="1"/>
            </p:cNvSpPr>
            <p:nvPr/>
          </p:nvSpPr>
          <p:spPr bwMode="auto">
            <a:xfrm flipV="1">
              <a:off x="4464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5" name="Text Box 25"/>
            <p:cNvSpPr txBox="1">
              <a:spLocks noChangeArrowheads="1"/>
            </p:cNvSpPr>
            <p:nvPr/>
          </p:nvSpPr>
          <p:spPr bwMode="auto">
            <a:xfrm>
              <a:off x="4035" y="1019"/>
              <a:ext cx="34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46" name="Line 26"/>
            <p:cNvSpPr>
              <a:spLocks noChangeShapeType="1"/>
            </p:cNvSpPr>
            <p:nvPr/>
          </p:nvSpPr>
          <p:spPr bwMode="auto">
            <a:xfrm>
              <a:off x="1008" y="133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7" name="Line 27"/>
            <p:cNvSpPr>
              <a:spLocks noChangeShapeType="1"/>
            </p:cNvSpPr>
            <p:nvPr/>
          </p:nvSpPr>
          <p:spPr bwMode="auto">
            <a:xfrm>
              <a:off x="1008" y="133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8" name="Line 28"/>
            <p:cNvSpPr>
              <a:spLocks noChangeShapeType="1"/>
            </p:cNvSpPr>
            <p:nvPr/>
          </p:nvSpPr>
          <p:spPr bwMode="auto">
            <a:xfrm>
              <a:off x="1008" y="1576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9" name="Line 29"/>
            <p:cNvSpPr>
              <a:spLocks noChangeShapeType="1"/>
            </p:cNvSpPr>
            <p:nvPr/>
          </p:nvSpPr>
          <p:spPr bwMode="auto">
            <a:xfrm>
              <a:off x="470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0" name="Line 30"/>
            <p:cNvSpPr>
              <a:spLocks noChangeShapeType="1"/>
            </p:cNvSpPr>
            <p:nvPr/>
          </p:nvSpPr>
          <p:spPr bwMode="auto">
            <a:xfrm>
              <a:off x="4896" y="124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1" name="Text Box 31"/>
            <p:cNvSpPr txBox="1">
              <a:spLocks noChangeArrowheads="1"/>
            </p:cNvSpPr>
            <p:nvPr/>
          </p:nvSpPr>
          <p:spPr bwMode="auto">
            <a:xfrm>
              <a:off x="432" y="971"/>
              <a:ext cx="5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52" name="Rectangle 32"/>
            <p:cNvSpPr>
              <a:spLocks noChangeArrowheads="1"/>
            </p:cNvSpPr>
            <p:nvPr/>
          </p:nvSpPr>
          <p:spPr bwMode="auto">
            <a:xfrm>
              <a:off x="115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53" name="Line 33"/>
            <p:cNvSpPr>
              <a:spLocks noChangeShapeType="1"/>
            </p:cNvSpPr>
            <p:nvPr/>
          </p:nvSpPr>
          <p:spPr bwMode="auto">
            <a:xfrm>
              <a:off x="1488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4" name="Line 34"/>
            <p:cNvSpPr>
              <a:spLocks noChangeShapeType="1"/>
            </p:cNvSpPr>
            <p:nvPr/>
          </p:nvSpPr>
          <p:spPr bwMode="auto">
            <a:xfrm flipV="1">
              <a:off x="1488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5" name="Line 35"/>
            <p:cNvSpPr>
              <a:spLocks noChangeShapeType="1"/>
            </p:cNvSpPr>
            <p:nvPr/>
          </p:nvSpPr>
          <p:spPr bwMode="auto">
            <a:xfrm>
              <a:off x="912" y="244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6" name="Rectangle 36"/>
            <p:cNvSpPr>
              <a:spLocks noChangeArrowheads="1"/>
            </p:cNvSpPr>
            <p:nvPr/>
          </p:nvSpPr>
          <p:spPr bwMode="auto">
            <a:xfrm>
              <a:off x="1968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57" name="Line 37"/>
            <p:cNvSpPr>
              <a:spLocks noChangeShapeType="1"/>
            </p:cNvSpPr>
            <p:nvPr/>
          </p:nvSpPr>
          <p:spPr bwMode="auto">
            <a:xfrm>
              <a:off x="2304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8" name="Line 38"/>
            <p:cNvSpPr>
              <a:spLocks noChangeShapeType="1"/>
            </p:cNvSpPr>
            <p:nvPr/>
          </p:nvSpPr>
          <p:spPr bwMode="auto">
            <a:xfrm flipV="1">
              <a:off x="2304" y="2277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9" name="Line 39"/>
            <p:cNvSpPr>
              <a:spLocks noChangeShapeType="1"/>
            </p:cNvSpPr>
            <p:nvPr/>
          </p:nvSpPr>
          <p:spPr bwMode="auto">
            <a:xfrm>
              <a:off x="177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0" name="Rectangle 40"/>
            <p:cNvSpPr>
              <a:spLocks noChangeArrowheads="1"/>
            </p:cNvSpPr>
            <p:nvPr/>
          </p:nvSpPr>
          <p:spPr bwMode="auto">
            <a:xfrm>
              <a:off x="2784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61" name="Line 41"/>
            <p:cNvSpPr>
              <a:spLocks noChangeShapeType="1"/>
            </p:cNvSpPr>
            <p:nvPr/>
          </p:nvSpPr>
          <p:spPr bwMode="auto">
            <a:xfrm>
              <a:off x="3120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2" name="Line 42"/>
            <p:cNvSpPr>
              <a:spLocks noChangeShapeType="1"/>
            </p:cNvSpPr>
            <p:nvPr/>
          </p:nvSpPr>
          <p:spPr bwMode="auto">
            <a:xfrm flipV="1">
              <a:off x="3120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3" name="Line 43"/>
            <p:cNvSpPr>
              <a:spLocks noChangeShapeType="1"/>
            </p:cNvSpPr>
            <p:nvPr/>
          </p:nvSpPr>
          <p:spPr bwMode="auto">
            <a:xfrm>
              <a:off x="2592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4" name="Line 44"/>
            <p:cNvSpPr>
              <a:spLocks noChangeShapeType="1"/>
            </p:cNvSpPr>
            <p:nvPr/>
          </p:nvSpPr>
          <p:spPr bwMode="auto">
            <a:xfrm>
              <a:off x="3408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5" name="Line 45"/>
            <p:cNvSpPr>
              <a:spLocks noChangeShapeType="1"/>
            </p:cNvSpPr>
            <p:nvPr/>
          </p:nvSpPr>
          <p:spPr bwMode="auto">
            <a:xfrm>
              <a:off x="3600" y="2488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6" name="Line 46"/>
            <p:cNvSpPr>
              <a:spLocks noChangeShapeType="1"/>
            </p:cNvSpPr>
            <p:nvPr/>
          </p:nvSpPr>
          <p:spPr bwMode="auto">
            <a:xfrm>
              <a:off x="3840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7" name="Rectangle 47"/>
            <p:cNvSpPr>
              <a:spLocks noChangeArrowheads="1"/>
            </p:cNvSpPr>
            <p:nvPr/>
          </p:nvSpPr>
          <p:spPr bwMode="auto">
            <a:xfrm>
              <a:off x="403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68" name="Line 48"/>
            <p:cNvSpPr>
              <a:spLocks noChangeShapeType="1"/>
            </p:cNvSpPr>
            <p:nvPr/>
          </p:nvSpPr>
          <p:spPr bwMode="auto">
            <a:xfrm>
              <a:off x="4416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9" name="Line 49"/>
            <p:cNvSpPr>
              <a:spLocks noChangeShapeType="1"/>
            </p:cNvSpPr>
            <p:nvPr/>
          </p:nvSpPr>
          <p:spPr bwMode="auto">
            <a:xfrm flipV="1">
              <a:off x="4416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0" name="Text Box 50"/>
            <p:cNvSpPr txBox="1">
              <a:spLocks noChangeArrowheads="1"/>
            </p:cNvSpPr>
            <p:nvPr/>
          </p:nvSpPr>
          <p:spPr bwMode="auto">
            <a:xfrm>
              <a:off x="3987" y="2267"/>
              <a:ext cx="34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71" name="Line 51"/>
            <p:cNvSpPr>
              <a:spLocks noChangeShapeType="1"/>
            </p:cNvSpPr>
            <p:nvPr/>
          </p:nvSpPr>
          <p:spPr bwMode="auto">
            <a:xfrm>
              <a:off x="960" y="258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2" name="Line 52"/>
            <p:cNvSpPr>
              <a:spLocks noChangeShapeType="1"/>
            </p:cNvSpPr>
            <p:nvPr/>
          </p:nvSpPr>
          <p:spPr bwMode="auto">
            <a:xfrm>
              <a:off x="960" y="25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3" name="Line 53"/>
            <p:cNvSpPr>
              <a:spLocks noChangeShapeType="1"/>
            </p:cNvSpPr>
            <p:nvPr/>
          </p:nvSpPr>
          <p:spPr bwMode="auto">
            <a:xfrm>
              <a:off x="960" y="2824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4" name="Line 54"/>
            <p:cNvSpPr>
              <a:spLocks noChangeShapeType="1"/>
            </p:cNvSpPr>
            <p:nvPr/>
          </p:nvSpPr>
          <p:spPr bwMode="auto">
            <a:xfrm>
              <a:off x="465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5" name="Line 55"/>
            <p:cNvSpPr>
              <a:spLocks noChangeShapeType="1"/>
            </p:cNvSpPr>
            <p:nvPr/>
          </p:nvSpPr>
          <p:spPr bwMode="auto">
            <a:xfrm>
              <a:off x="4848" y="248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6" name="Text Box 56"/>
            <p:cNvSpPr txBox="1">
              <a:spLocks noChangeArrowheads="1"/>
            </p:cNvSpPr>
            <p:nvPr/>
          </p:nvSpPr>
          <p:spPr bwMode="auto">
            <a:xfrm>
              <a:off x="384" y="2219"/>
              <a:ext cx="5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77" name="Text Box 57"/>
            <p:cNvSpPr txBox="1">
              <a:spLocks noChangeArrowheads="1"/>
            </p:cNvSpPr>
            <p:nvPr/>
          </p:nvSpPr>
          <p:spPr bwMode="auto">
            <a:xfrm>
              <a:off x="2792" y="2267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78" name="Text Box 58"/>
            <p:cNvSpPr txBox="1">
              <a:spLocks noChangeArrowheads="1"/>
            </p:cNvSpPr>
            <p:nvPr/>
          </p:nvSpPr>
          <p:spPr bwMode="auto">
            <a:xfrm>
              <a:off x="1976" y="2267"/>
              <a:ext cx="4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79" name="Rectangle 59"/>
            <p:cNvSpPr>
              <a:spLocks noChangeArrowheads="1"/>
            </p:cNvSpPr>
            <p:nvPr/>
          </p:nvSpPr>
          <p:spPr bwMode="auto">
            <a:xfrm>
              <a:off x="1152" y="3160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80" name="Line 60"/>
            <p:cNvSpPr>
              <a:spLocks noChangeShapeType="1"/>
            </p:cNvSpPr>
            <p:nvPr/>
          </p:nvSpPr>
          <p:spPr bwMode="auto">
            <a:xfrm>
              <a:off x="1488" y="3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1" name="Line 61"/>
            <p:cNvSpPr>
              <a:spLocks noChangeShapeType="1"/>
            </p:cNvSpPr>
            <p:nvPr/>
          </p:nvSpPr>
          <p:spPr bwMode="auto">
            <a:xfrm flipV="1">
              <a:off x="1488" y="311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2" name="Line 62"/>
            <p:cNvSpPr>
              <a:spLocks noChangeShapeType="1"/>
            </p:cNvSpPr>
            <p:nvPr/>
          </p:nvSpPr>
          <p:spPr bwMode="auto">
            <a:xfrm>
              <a:off x="912" y="325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3" name="Line 63"/>
            <p:cNvSpPr>
              <a:spLocks noChangeShapeType="1"/>
            </p:cNvSpPr>
            <p:nvPr/>
          </p:nvSpPr>
          <p:spPr bwMode="auto">
            <a:xfrm>
              <a:off x="960" y="340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4" name="Line 64"/>
            <p:cNvSpPr>
              <a:spLocks noChangeShapeType="1"/>
            </p:cNvSpPr>
            <p:nvPr/>
          </p:nvSpPr>
          <p:spPr bwMode="auto">
            <a:xfrm>
              <a:off x="960" y="340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5" name="Line 65"/>
            <p:cNvSpPr>
              <a:spLocks noChangeShapeType="1"/>
            </p:cNvSpPr>
            <p:nvPr/>
          </p:nvSpPr>
          <p:spPr bwMode="auto">
            <a:xfrm>
              <a:off x="960" y="3640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6" name="Text Box 66"/>
            <p:cNvSpPr txBox="1">
              <a:spLocks noChangeArrowheads="1"/>
            </p:cNvSpPr>
            <p:nvPr/>
          </p:nvSpPr>
          <p:spPr bwMode="auto">
            <a:xfrm>
              <a:off x="384" y="3035"/>
              <a:ext cx="5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87" name="Line 67"/>
            <p:cNvSpPr>
              <a:spLocks noChangeShapeType="1"/>
            </p:cNvSpPr>
            <p:nvPr/>
          </p:nvSpPr>
          <p:spPr bwMode="auto">
            <a:xfrm>
              <a:off x="1776" y="330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8" name="Line 68"/>
            <p:cNvSpPr>
              <a:spLocks noChangeShapeType="1"/>
            </p:cNvSpPr>
            <p:nvPr/>
          </p:nvSpPr>
          <p:spPr bwMode="auto">
            <a:xfrm>
              <a:off x="1968" y="33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9" name="Text Box 69"/>
            <p:cNvSpPr txBox="1">
              <a:spLocks noChangeArrowheads="1"/>
            </p:cNvSpPr>
            <p:nvPr/>
          </p:nvSpPr>
          <p:spPr bwMode="auto">
            <a:xfrm>
              <a:off x="2064" y="3340"/>
              <a:ext cx="76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空表</a:t>
              </a:r>
              <a:r>
                <a:rPr lang="en-US" altLang="zh-CN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3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90" name="Text Box 70"/>
            <p:cNvSpPr txBox="1">
              <a:spLocks noChangeArrowheads="1"/>
            </p:cNvSpPr>
            <p:nvPr/>
          </p:nvSpPr>
          <p:spPr bwMode="auto">
            <a:xfrm>
              <a:off x="3764" y="2841"/>
              <a:ext cx="100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非空表</a:t>
              </a:r>
              <a:r>
                <a:rPr lang="en-US" altLang="zh-CN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3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0117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0118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76" name="Text Box 57"/>
          <p:cNvSpPr txBox="1">
            <a:spLocks noChangeArrowheads="1"/>
          </p:cNvSpPr>
          <p:nvPr/>
        </p:nvSpPr>
        <p:spPr bwMode="auto">
          <a:xfrm>
            <a:off x="1920875" y="4106863"/>
            <a:ext cx="514350" cy="5238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" name="Text Box 57"/>
          <p:cNvSpPr txBox="1">
            <a:spLocks noChangeArrowheads="1"/>
          </p:cNvSpPr>
          <p:nvPr/>
        </p:nvSpPr>
        <p:spPr bwMode="auto">
          <a:xfrm>
            <a:off x="1900238" y="5399088"/>
            <a:ext cx="525462" cy="5238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0123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829300"/>
            <a:ext cx="1714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0163"/>
            <a:ext cx="21955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" y="166688"/>
            <a:ext cx="7793038" cy="779462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如何判断单链表中有环？</a:t>
            </a:r>
            <a:endParaRPr lang="zh-CN" altLang="en-US" sz="3600" dirty="0"/>
          </a:p>
        </p:txBody>
      </p:sp>
      <p:sp>
        <p:nvSpPr>
          <p:cNvPr id="91140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681537"/>
          </a:xfrm>
        </p:spPr>
        <p:txBody>
          <a:bodyPr/>
          <a:lstStyle/>
          <a:p>
            <a:r>
              <a:rPr lang="zh-CN" altLang="en-US" dirty="0" smtClean="0"/>
              <a:t>快慢指正法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如何找到环的入口点？</a:t>
            </a:r>
          </a:p>
        </p:txBody>
      </p:sp>
      <p:sp>
        <p:nvSpPr>
          <p:cNvPr id="91141" name="Rectangle 24"/>
          <p:cNvSpPr>
            <a:spLocks noChangeArrowheads="1"/>
          </p:cNvSpPr>
          <p:nvPr/>
        </p:nvSpPr>
        <p:spPr bwMode="auto">
          <a:xfrm>
            <a:off x="1042988" y="1628775"/>
            <a:ext cx="6481762" cy="44529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黑体" panose="02010609060101010101" pitchFamily="49" charset="-122"/>
              </a:rPr>
              <a:t>bool IsExitsLoop(slist *head) </a:t>
            </a:r>
          </a:p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黑体" panose="02010609060101010101" pitchFamily="49" charset="-122"/>
              </a:rPr>
              <a:t>{ </a:t>
            </a:r>
          </a:p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黑体" panose="02010609060101010101" pitchFamily="49" charset="-122"/>
              </a:rPr>
              <a:t>	slist *slow = head, *fast = head; </a:t>
            </a:r>
          </a:p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黑体" panose="02010609060101010101" pitchFamily="49" charset="-122"/>
              </a:rPr>
              <a:t>	while ( fast &amp;&amp; fast-&gt;next )     </a:t>
            </a:r>
          </a:p>
          <a:p>
            <a:pPr lvl="2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黑体" panose="02010609060101010101" pitchFamily="49" charset="-122"/>
              </a:rPr>
              <a:t>{</a:t>
            </a:r>
          </a:p>
          <a:p>
            <a:pPr lvl="3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ea typeface="黑体" panose="02010609060101010101" pitchFamily="49" charset="-122"/>
              </a:rPr>
              <a:t>slow = slow-&gt;next; </a:t>
            </a:r>
          </a:p>
          <a:p>
            <a:pPr lvl="3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ea typeface="黑体" panose="02010609060101010101" pitchFamily="49" charset="-122"/>
              </a:rPr>
              <a:t>fast = fast-&gt;next-&gt;next; </a:t>
            </a:r>
          </a:p>
          <a:p>
            <a:pPr lvl="3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ea typeface="黑体" panose="02010609060101010101" pitchFamily="49" charset="-122"/>
              </a:rPr>
              <a:t>if ( slow == fast ) break;</a:t>
            </a:r>
          </a:p>
          <a:p>
            <a:pPr lvl="2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黑体" panose="02010609060101010101" pitchFamily="49" charset="-122"/>
              </a:rPr>
              <a:t>} </a:t>
            </a:r>
          </a:p>
          <a:p>
            <a:pPr lvl="2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黑体" panose="02010609060101010101" pitchFamily="49" charset="-122"/>
              </a:rPr>
              <a:t>return !(fast == NULL || fast-&gt;next == NULL); </a:t>
            </a:r>
          </a:p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黑体" panose="02010609060101010101" pitchFamily="49" charset="-122"/>
              </a:rPr>
              <a:t>}</a:t>
            </a:r>
            <a:endParaRPr lang="en-US" altLang="zh-CN" sz="2000" i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smtClean="0"/>
              <a:t>什么是线性表？</a:t>
            </a:r>
            <a:endParaRPr lang="en-US" altLang="zh-CN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7075488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C0E52-1C77-4B69-8F87-BDE25FDE2F57}" type="slidenum">
              <a:rPr kumimoji="0"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smtClean="0">
              <a:ea typeface="宋体" panose="02010600030101010101" pitchFamily="2" charset="-122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614488" y="2447925"/>
            <a:ext cx="5753100" cy="3765550"/>
            <a:chOff x="1668" y="892"/>
            <a:chExt cx="3624" cy="2744"/>
          </a:xfrm>
        </p:grpSpPr>
        <p:sp>
          <p:nvSpPr>
            <p:cNvPr id="17430" name="AutoShape 3"/>
            <p:cNvSpPr>
              <a:spLocks noChangeArrowheads="1"/>
            </p:cNvSpPr>
            <p:nvPr/>
          </p:nvSpPr>
          <p:spPr bwMode="auto">
            <a:xfrm>
              <a:off x="1668" y="900"/>
              <a:ext cx="3624" cy="27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楷体_GB2312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1" name="Text Box 4"/>
            <p:cNvSpPr txBox="1">
              <a:spLocks noChangeArrowheads="1"/>
            </p:cNvSpPr>
            <p:nvPr/>
          </p:nvSpPr>
          <p:spPr bwMode="auto">
            <a:xfrm>
              <a:off x="2198" y="1321"/>
              <a:ext cx="88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登录号：</a:t>
              </a:r>
            </a:p>
          </p:txBody>
        </p:sp>
        <p:sp>
          <p:nvSpPr>
            <p:cNvPr id="17432" name="Text Box 5"/>
            <p:cNvSpPr txBox="1">
              <a:spLocks noChangeArrowheads="1"/>
            </p:cNvSpPr>
            <p:nvPr/>
          </p:nvSpPr>
          <p:spPr bwMode="auto">
            <a:xfrm>
              <a:off x="2198" y="1647"/>
              <a:ext cx="69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书名：</a:t>
              </a:r>
            </a:p>
          </p:txBody>
        </p:sp>
        <p:sp>
          <p:nvSpPr>
            <p:cNvPr id="17433" name="Text Box 6"/>
            <p:cNvSpPr txBox="1">
              <a:spLocks noChangeArrowheads="1"/>
            </p:cNvSpPr>
            <p:nvPr/>
          </p:nvSpPr>
          <p:spPr bwMode="auto">
            <a:xfrm>
              <a:off x="2198" y="1972"/>
              <a:ext cx="88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作者名：</a:t>
              </a:r>
            </a:p>
          </p:txBody>
        </p:sp>
        <p:sp>
          <p:nvSpPr>
            <p:cNvPr id="17434" name="Text Box 7"/>
            <p:cNvSpPr txBox="1">
              <a:spLocks noChangeArrowheads="1"/>
            </p:cNvSpPr>
            <p:nvPr/>
          </p:nvSpPr>
          <p:spPr bwMode="auto">
            <a:xfrm>
              <a:off x="2198" y="2299"/>
              <a:ext cx="88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分类号：</a:t>
              </a:r>
            </a:p>
          </p:txBody>
        </p:sp>
        <p:sp>
          <p:nvSpPr>
            <p:cNvPr id="17435" name="Text Box 8"/>
            <p:cNvSpPr txBox="1">
              <a:spLocks noChangeArrowheads="1"/>
            </p:cNvSpPr>
            <p:nvPr/>
          </p:nvSpPr>
          <p:spPr bwMode="auto">
            <a:xfrm>
              <a:off x="2198" y="2625"/>
              <a:ext cx="108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出版单位：</a:t>
              </a:r>
            </a:p>
          </p:txBody>
        </p:sp>
        <p:sp>
          <p:nvSpPr>
            <p:cNvPr id="17436" name="Text Box 9"/>
            <p:cNvSpPr txBox="1">
              <a:spLocks noChangeArrowheads="1"/>
            </p:cNvSpPr>
            <p:nvPr/>
          </p:nvSpPr>
          <p:spPr bwMode="auto">
            <a:xfrm>
              <a:off x="2198" y="2951"/>
              <a:ext cx="108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出版时间：</a:t>
              </a:r>
            </a:p>
          </p:txBody>
        </p:sp>
        <p:sp>
          <p:nvSpPr>
            <p:cNvPr id="17437" name="Text Box 10"/>
            <p:cNvSpPr txBox="1">
              <a:spLocks noChangeArrowheads="1"/>
            </p:cNvSpPr>
            <p:nvPr/>
          </p:nvSpPr>
          <p:spPr bwMode="auto">
            <a:xfrm>
              <a:off x="2198" y="3277"/>
              <a:ext cx="69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价格：</a:t>
              </a:r>
            </a:p>
          </p:txBody>
        </p:sp>
        <p:sp>
          <p:nvSpPr>
            <p:cNvPr id="17438" name="Text Box 11"/>
            <p:cNvSpPr txBox="1">
              <a:spLocks noChangeArrowheads="1"/>
            </p:cNvSpPr>
            <p:nvPr/>
          </p:nvSpPr>
          <p:spPr bwMode="auto">
            <a:xfrm>
              <a:off x="2846" y="892"/>
              <a:ext cx="101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楷体_GB2312" pitchFamily="49" charset="-122"/>
                  <a:ea typeface="黑体" panose="02010609060101010101" pitchFamily="49" charset="-122"/>
                </a:rPr>
                <a:t>书目卡片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333500" y="1924050"/>
            <a:ext cx="7613650" cy="2779713"/>
            <a:chOff x="843" y="1363"/>
            <a:chExt cx="4796" cy="1751"/>
          </a:xfrm>
        </p:grpSpPr>
        <p:graphicFrame>
          <p:nvGraphicFramePr>
            <p:cNvPr id="17428" name="Object 13"/>
            <p:cNvGraphicFramePr>
              <a:graphicFrameLocks noChangeAspect="1"/>
            </p:cNvGraphicFramePr>
            <p:nvPr/>
          </p:nvGraphicFramePr>
          <p:xfrm>
            <a:off x="843" y="1812"/>
            <a:ext cx="4229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9" name="文档" r:id="rId6" imgW="7172325" imgH="2209800" progId="Word.Document.8">
                    <p:embed/>
                  </p:oleObj>
                </mc:Choice>
                <mc:Fallback>
                  <p:oleObj name="文档" r:id="rId6" imgW="7172325" imgH="2209800" progId="Word.Document.8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812"/>
                          <a:ext cx="4229" cy="1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4382" y="1363"/>
              <a:ext cx="1257" cy="411"/>
            </a:xfrm>
            <a:prstGeom prst="wedgeEllipseCallout">
              <a:avLst>
                <a:gd name="adj1" fmla="val -69157"/>
                <a:gd name="adj2" fmla="val 79380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楷体_GB2312" pitchFamily="49" charset="-122"/>
                  <a:ea typeface="黑体" panose="02010609060101010101" pitchFamily="49" charset="-122"/>
                </a:rPr>
                <a:t>书目文件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-147638" y="3235325"/>
            <a:ext cx="9469439" cy="3351213"/>
            <a:chOff x="-90" y="2189"/>
            <a:chExt cx="5965" cy="2111"/>
          </a:xfrm>
        </p:grpSpPr>
        <p:grpSp>
          <p:nvGrpSpPr>
            <p:cNvPr id="17419" name="Group 16"/>
            <p:cNvGrpSpPr>
              <a:grpSpLocks/>
            </p:cNvGrpSpPr>
            <p:nvPr/>
          </p:nvGrpSpPr>
          <p:grpSpPr bwMode="auto">
            <a:xfrm>
              <a:off x="-90" y="2830"/>
              <a:ext cx="5965" cy="462"/>
              <a:chOff x="-90" y="2830"/>
              <a:chExt cx="5965" cy="462"/>
            </a:xfrm>
          </p:grpSpPr>
          <p:sp>
            <p:nvSpPr>
              <p:cNvPr id="17425" name="AutoShape 17"/>
              <p:cNvSpPr>
                <a:spLocks noChangeArrowheads="1"/>
              </p:cNvSpPr>
              <p:nvPr/>
            </p:nvSpPr>
            <p:spPr bwMode="auto">
              <a:xfrm>
                <a:off x="-90" y="2849"/>
                <a:ext cx="983" cy="411"/>
              </a:xfrm>
              <a:prstGeom prst="wedgeEllipseCallout">
                <a:avLst>
                  <a:gd name="adj1" fmla="val 27431"/>
                  <a:gd name="adj2" fmla="val 90208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楷体_GB2312" pitchFamily="49" charset="-122"/>
                    <a:ea typeface="黑体" panose="02010609060101010101" pitchFamily="49" charset="-122"/>
                  </a:rPr>
                  <a:t>按书名</a:t>
                </a:r>
              </a:p>
            </p:txBody>
          </p:sp>
          <p:sp>
            <p:nvSpPr>
              <p:cNvPr id="17426" name="AutoShape 18"/>
              <p:cNvSpPr>
                <a:spLocks noChangeArrowheads="1"/>
              </p:cNvSpPr>
              <p:nvPr/>
            </p:nvSpPr>
            <p:spPr bwMode="auto">
              <a:xfrm>
                <a:off x="2878" y="2881"/>
                <a:ext cx="1257" cy="411"/>
              </a:xfrm>
              <a:prstGeom prst="wedgeEllipseCallout">
                <a:avLst>
                  <a:gd name="adj1" fmla="val -64329"/>
                  <a:gd name="adj2" fmla="val 58630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楷体_GB2312" pitchFamily="49" charset="-122"/>
                    <a:ea typeface="黑体" panose="02010609060101010101" pitchFamily="49" charset="-122"/>
                  </a:rPr>
                  <a:t>按作者名</a:t>
                </a:r>
              </a:p>
            </p:txBody>
          </p:sp>
          <p:sp>
            <p:nvSpPr>
              <p:cNvPr id="17427" name="AutoShape 19"/>
              <p:cNvSpPr>
                <a:spLocks noChangeArrowheads="1"/>
              </p:cNvSpPr>
              <p:nvPr/>
            </p:nvSpPr>
            <p:spPr bwMode="auto">
              <a:xfrm>
                <a:off x="4618" y="2830"/>
                <a:ext cx="1257" cy="411"/>
              </a:xfrm>
              <a:prstGeom prst="wedgeEllipseCallout">
                <a:avLst>
                  <a:gd name="adj1" fmla="val -50347"/>
                  <a:gd name="adj2" fmla="val 86815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楷体_GB2312" pitchFamily="49" charset="-122"/>
                    <a:ea typeface="黑体" panose="02010609060101010101" pitchFamily="49" charset="-122"/>
                  </a:rPr>
                  <a:t>按分类号</a:t>
                </a:r>
              </a:p>
            </p:txBody>
          </p:sp>
        </p:grpSp>
        <p:grpSp>
          <p:nvGrpSpPr>
            <p:cNvPr id="17420" name="Group 20"/>
            <p:cNvGrpSpPr>
              <a:grpSpLocks/>
            </p:cNvGrpSpPr>
            <p:nvPr/>
          </p:nvGrpSpPr>
          <p:grpSpPr bwMode="auto">
            <a:xfrm>
              <a:off x="189" y="2189"/>
              <a:ext cx="5367" cy="2111"/>
              <a:chOff x="189" y="2189"/>
              <a:chExt cx="5367" cy="2111"/>
            </a:xfrm>
          </p:grpSpPr>
          <p:graphicFrame>
            <p:nvGraphicFramePr>
              <p:cNvPr id="17421" name="Object 21"/>
              <p:cNvGraphicFramePr>
                <a:graphicFrameLocks noChangeAspect="1"/>
              </p:cNvGraphicFramePr>
              <p:nvPr/>
            </p:nvGraphicFramePr>
            <p:xfrm>
              <a:off x="189" y="3267"/>
              <a:ext cx="3022" cy="9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0" name="文档" r:id="rId9" imgW="4881880" imgH="1752600" progId="Word.Document.8">
                      <p:embed/>
                    </p:oleObj>
                  </mc:Choice>
                  <mc:Fallback>
                    <p:oleObj name="文档" r:id="rId9" imgW="4881880" imgH="1752600" progId="Word.Document.8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" y="3267"/>
                            <a:ext cx="3022" cy="9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2" name="Object 22"/>
              <p:cNvGraphicFramePr>
                <a:graphicFrameLocks noChangeAspect="1"/>
              </p:cNvGraphicFramePr>
              <p:nvPr/>
            </p:nvGraphicFramePr>
            <p:xfrm>
              <a:off x="2300" y="3267"/>
              <a:ext cx="1478" cy="10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1" name="文档" r:id="rId12" imgW="2387600" imgH="1783080" progId="Word.Document.8">
                      <p:embed/>
                    </p:oleObj>
                  </mc:Choice>
                  <mc:Fallback>
                    <p:oleObj name="文档" r:id="rId12" imgW="2387600" imgH="1783080" progId="Word.Document.8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0" y="3267"/>
                            <a:ext cx="1478" cy="10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3" name="Object 23"/>
              <p:cNvGraphicFramePr>
                <a:graphicFrameLocks noChangeAspect="1"/>
              </p:cNvGraphicFramePr>
              <p:nvPr/>
            </p:nvGraphicFramePr>
            <p:xfrm>
              <a:off x="3933" y="3267"/>
              <a:ext cx="1623" cy="8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2" name="文档" r:id="rId15" imgW="2621280" imgH="1397000" progId="Word.Document.8">
                      <p:embed/>
                    </p:oleObj>
                  </mc:Choice>
                  <mc:Fallback>
                    <p:oleObj name="文档" r:id="rId15" imgW="2621280" imgH="1397000" progId="Word.Document.8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3" y="3267"/>
                            <a:ext cx="1623" cy="8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4" name="AutoShape 24"/>
              <p:cNvSpPr>
                <a:spLocks noChangeArrowheads="1"/>
              </p:cNvSpPr>
              <p:nvPr/>
            </p:nvSpPr>
            <p:spPr bwMode="auto">
              <a:xfrm>
                <a:off x="4540" y="2189"/>
                <a:ext cx="983" cy="411"/>
              </a:xfrm>
              <a:prstGeom prst="wedgeEllipseCallout">
                <a:avLst>
                  <a:gd name="adj1" fmla="val -64546"/>
                  <a:gd name="adj2" fmla="val 235028"/>
                </a:avLst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楷体_GB2312" pitchFamily="49" charset="-122"/>
                    <a:ea typeface="黑体" panose="02010609060101010101" pitchFamily="49" charset="-122"/>
                  </a:rPr>
                  <a:t>索引表</a:t>
                </a:r>
              </a:p>
            </p:txBody>
          </p:sp>
        </p:grp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4419600" y="1057275"/>
            <a:ext cx="2943225" cy="927100"/>
            <a:chOff x="3072" y="1201"/>
            <a:chExt cx="1854" cy="58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3455" y="1201"/>
              <a:ext cx="1471" cy="584"/>
            </a:xfrm>
            <a:prstGeom prst="irregularSeal2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66FF33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400">
                  <a:latin typeface="楷体_GB2312" pitchFamily="49" charset="-122"/>
                </a:rPr>
                <a:t>线性表</a:t>
              </a:r>
            </a:p>
          </p:txBody>
        </p:sp>
        <p:sp>
          <p:nvSpPr>
            <p:cNvPr id="17418" name="Line 27"/>
            <p:cNvSpPr>
              <a:spLocks noChangeShapeType="1"/>
            </p:cNvSpPr>
            <p:nvPr/>
          </p:nvSpPr>
          <p:spPr bwMode="auto">
            <a:xfrm>
              <a:off x="3072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6" name="Text Box 28"/>
          <p:cNvSpPr txBox="1">
            <a:spLocks noChangeArrowheads="1"/>
          </p:cNvSpPr>
          <p:nvPr/>
        </p:nvSpPr>
        <p:spPr bwMode="auto">
          <a:xfrm>
            <a:off x="601663" y="12842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>
                <a:latin typeface="楷体_GB2312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楷体_GB2312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>
                <a:latin typeface="楷体_GB2312" pitchFamily="49" charset="-122"/>
                <a:ea typeface="黑体" panose="02010609060101010101" pitchFamily="49" charset="-122"/>
              </a:rPr>
              <a:t>书目自动检索系统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363663"/>
            <a:ext cx="8229600" cy="48133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		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链表结点类定义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T data;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&lt;T&gt; *link;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&lt;T&gt; *next = NULL 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{ link = next; 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 T d,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&lt;T&gt; *next = NULL 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{ data = d;  link = next;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820737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循环链表类的定义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2165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216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605463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      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链表类定义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CircList : public LinearList&lt;T&gt;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CircLinkNode&lt;T&gt; *first, *last;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头指针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尾指针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CircList(const T&amp; x);		 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CircList(CircList&lt;T&gt;&amp; L);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复制构造函数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～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CircList();			 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析构函数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Length() const;		 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计算链表长度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 IsEmpty() { return first-&gt;link == first;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判表空否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CircLinkNode&lt;T&gt; *getHead() const;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                              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返回表头结点地址</a:t>
            </a:r>
          </a:p>
        </p:txBody>
      </p:sp>
      <p:sp>
        <p:nvSpPr>
          <p:cNvPr id="93187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3188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3189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3190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3191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229600" cy="55229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void setHead ( CircLinkNode&lt;T&gt; *p 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设置表头结点地址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*Search ( T x );	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搜索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*Locate ( int i );	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定位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T *getData ( int i );	                       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提取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void setData ( int i, T&amp; x );		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bool Insert ( int i, T&amp; x );	            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bool Remove ( int i, T&amp; x);	                    </a:t>
            </a:r>
            <a:r>
              <a:rPr lang="en-US" altLang="zh-CN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smtClean="0">
                <a:latin typeface="Times New Roman" panose="02020603050405020304" pitchFamily="18" charset="0"/>
                <a:ea typeface="仿宋_GB2312" pitchFamily="49" charset="-122"/>
              </a:rPr>
              <a:t>循环链表与单链表的操作实现，最主要的不同就是扫描到链尾，遇到的不是</a:t>
            </a:r>
            <a:r>
              <a:rPr lang="en-US" altLang="zh-CN" sz="2800" smtClean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800" smtClean="0">
                <a:latin typeface="Times New Roman" panose="02020603050405020304" pitchFamily="18" charset="0"/>
                <a:ea typeface="仿宋_GB2312" pitchFamily="49" charset="-122"/>
              </a:rPr>
              <a:t>，而是表头。</a:t>
            </a:r>
          </a:p>
        </p:txBody>
      </p:sp>
      <p:sp>
        <p:nvSpPr>
          <p:cNvPr id="94211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4212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421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421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4215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3"/>
          <p:cNvSpPr txBox="1">
            <a:spLocks noChangeArrowheads="1"/>
          </p:cNvSpPr>
          <p:nvPr/>
        </p:nvSpPr>
        <p:spPr bwMode="auto">
          <a:xfrm>
            <a:off x="6083300" y="5303838"/>
            <a:ext cx="22875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u="sng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搜索不成功</a:t>
            </a:r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55563" y="195263"/>
            <a:ext cx="44354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循环链表的搜索算法</a:t>
            </a:r>
          </a:p>
        </p:txBody>
      </p:sp>
      <p:sp>
        <p:nvSpPr>
          <p:cNvPr id="95236" name="Text Box 72"/>
          <p:cNvSpPr txBox="1">
            <a:spLocks noChangeArrowheads="1"/>
          </p:cNvSpPr>
          <p:nvPr/>
        </p:nvSpPr>
        <p:spPr bwMode="auto">
          <a:xfrm>
            <a:off x="609600" y="5457825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 Narrow" panose="020B0606020202030204" pitchFamily="34" charset="0"/>
                <a:ea typeface="仿宋_GB2312" pitchFamily="49" charset="-122"/>
              </a:rPr>
              <a:t>搜索</a:t>
            </a:r>
            <a:r>
              <a:rPr lang="en-US" altLang="zh-CN" sz="2800" b="0">
                <a:latin typeface="Arial Narrow" panose="020B0606020202030204" pitchFamily="34" charset="0"/>
                <a:ea typeface="仿宋_GB2312" pitchFamily="49" charset="-122"/>
              </a:rPr>
              <a:t>25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5237" name="Group 91"/>
          <p:cNvGrpSpPr>
            <a:grpSpLocks/>
          </p:cNvGrpSpPr>
          <p:nvPr/>
        </p:nvGrpSpPr>
        <p:grpSpPr bwMode="auto">
          <a:xfrm>
            <a:off x="542925" y="1638300"/>
            <a:ext cx="7874000" cy="1687513"/>
            <a:chOff x="302" y="864"/>
            <a:chExt cx="4960" cy="1063"/>
          </a:xfrm>
        </p:grpSpPr>
        <p:sp>
          <p:nvSpPr>
            <p:cNvPr id="95290" name="Text Box 2"/>
            <p:cNvSpPr txBox="1">
              <a:spLocks noChangeArrowheads="1"/>
            </p:cNvSpPr>
            <p:nvPr/>
          </p:nvSpPr>
          <p:spPr bwMode="auto">
            <a:xfrm>
              <a:off x="4080" y="1545"/>
              <a:ext cx="118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u="sng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搜索成功</a:t>
              </a:r>
              <a:endParaRPr lang="zh-CN" altLang="en-US" b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5291" name="Text Box 65"/>
            <p:cNvSpPr txBox="1">
              <a:spLocks noChangeArrowheads="1"/>
            </p:cNvSpPr>
            <p:nvPr/>
          </p:nvSpPr>
          <p:spPr bwMode="auto">
            <a:xfrm>
              <a:off x="334" y="1494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2800" b="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95292" name="Group 90"/>
            <p:cNvGrpSpPr>
              <a:grpSpLocks/>
            </p:cNvGrpSpPr>
            <p:nvPr/>
          </p:nvGrpSpPr>
          <p:grpSpPr bwMode="auto">
            <a:xfrm>
              <a:off x="302" y="864"/>
              <a:ext cx="4594" cy="1056"/>
              <a:chOff x="302" y="864"/>
              <a:chExt cx="4594" cy="1056"/>
            </a:xfrm>
          </p:grpSpPr>
          <p:sp>
            <p:nvSpPr>
              <p:cNvPr id="95293" name="Rectangle 5" descr="白色大理石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294" name="Line 6"/>
              <p:cNvSpPr>
                <a:spLocks noChangeShapeType="1"/>
              </p:cNvSpPr>
              <p:nvPr/>
            </p:nvSpPr>
            <p:spPr bwMode="auto">
              <a:xfrm>
                <a:off x="134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5" name="Line 7"/>
              <p:cNvSpPr>
                <a:spLocks noChangeShapeType="1"/>
              </p:cNvSpPr>
              <p:nvPr/>
            </p:nvSpPr>
            <p:spPr bwMode="auto">
              <a:xfrm flipV="1">
                <a:off x="1344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6" name="Rectangle 8" descr="白色大理石"/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297" name="Line 9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8" name="Line 10"/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9" name="Rectangle 11" descr="白色大理石"/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300" name="Line 12"/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1" name="Line 13"/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2" name="Rectangle 14" descr="白色大理石"/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303" name="Line 15"/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4" name="Line 16"/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5" name="Rectangle 17" descr="白色大理石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306" name="Line 18"/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7" name="Line 19"/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8" name="Line 20"/>
              <p:cNvSpPr>
                <a:spLocks noChangeShapeType="1"/>
              </p:cNvSpPr>
              <p:nvPr/>
            </p:nvSpPr>
            <p:spPr bwMode="auto">
              <a:xfrm>
                <a:off x="1632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9" name="Line 21"/>
              <p:cNvSpPr>
                <a:spLocks noChangeShapeType="1"/>
              </p:cNvSpPr>
              <p:nvPr/>
            </p:nvSpPr>
            <p:spPr bwMode="auto">
              <a:xfrm>
                <a:off x="2400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0" name="Line 22"/>
              <p:cNvSpPr>
                <a:spLocks noChangeShapeType="1"/>
              </p:cNvSpPr>
              <p:nvPr/>
            </p:nvSpPr>
            <p:spPr bwMode="auto">
              <a:xfrm>
                <a:off x="3168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1" name="Line 23"/>
              <p:cNvSpPr>
                <a:spLocks noChangeShapeType="1"/>
              </p:cNvSpPr>
              <p:nvPr/>
            </p:nvSpPr>
            <p:spPr bwMode="auto">
              <a:xfrm>
                <a:off x="3936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2" name="Line 24"/>
              <p:cNvSpPr>
                <a:spLocks noChangeShapeType="1"/>
              </p:cNvSpPr>
              <p:nvPr/>
            </p:nvSpPr>
            <p:spPr bwMode="auto">
              <a:xfrm>
                <a:off x="912" y="1161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3" name="Line 25"/>
              <p:cNvSpPr>
                <a:spLocks noChangeShapeType="1"/>
              </p:cNvSpPr>
              <p:nvPr/>
            </p:nvSpPr>
            <p:spPr bwMode="auto">
              <a:xfrm flipV="1">
                <a:off x="768" y="12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4" name="Line 26"/>
              <p:cNvSpPr>
                <a:spLocks noChangeShapeType="1"/>
              </p:cNvSpPr>
              <p:nvPr/>
            </p:nvSpPr>
            <p:spPr bwMode="auto">
              <a:xfrm flipH="1">
                <a:off x="912" y="86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5" name="Line 27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6" name="Line 28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7" name="Line 29"/>
              <p:cNvSpPr>
                <a:spLocks noChangeShapeType="1"/>
              </p:cNvSpPr>
              <p:nvPr/>
            </p:nvSpPr>
            <p:spPr bwMode="auto">
              <a:xfrm>
                <a:off x="4704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8" name="Text Box 30"/>
              <p:cNvSpPr txBox="1">
                <a:spLocks noChangeArrowheads="1"/>
              </p:cNvSpPr>
              <p:nvPr/>
            </p:nvSpPr>
            <p:spPr bwMode="auto">
              <a:xfrm>
                <a:off x="302" y="1065"/>
                <a:ext cx="5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19" name="Text Box 57"/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31</a:t>
                </a:r>
                <a:endPara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0" name="Text Box 59"/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48</a:t>
                </a:r>
                <a:endPara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1" name="Text Box 61"/>
              <p:cNvSpPr txBox="1">
                <a:spLocks noChangeArrowheads="1"/>
              </p:cNvSpPr>
              <p:nvPr/>
            </p:nvSpPr>
            <p:spPr bwMode="auto">
              <a:xfrm>
                <a:off x="3360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15</a:t>
                </a:r>
                <a:endPara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2" name="Text Box 63"/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57</a:t>
                </a:r>
                <a:endPara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3" name="Line 66"/>
              <p:cNvSpPr>
                <a:spLocks noChangeShapeType="1"/>
              </p:cNvSpPr>
              <p:nvPr/>
            </p:nvSpPr>
            <p:spPr bwMode="auto">
              <a:xfrm flipV="1">
                <a:off x="196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24" name="Line 67"/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25" name="Line 68"/>
              <p:cNvSpPr>
                <a:spLocks noChangeShapeType="1"/>
              </p:cNvSpPr>
              <p:nvPr/>
            </p:nvSpPr>
            <p:spPr bwMode="auto">
              <a:xfrm flipV="1">
                <a:off x="35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26" name="Text Box 69"/>
              <p:cNvSpPr txBox="1">
                <a:spLocks noChangeArrowheads="1"/>
              </p:cNvSpPr>
              <p:nvPr/>
            </p:nvSpPr>
            <p:spPr bwMode="auto">
              <a:xfrm>
                <a:off x="1999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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7" name="Text Box 70"/>
              <p:cNvSpPr txBox="1">
                <a:spLocks noChangeArrowheads="1"/>
              </p:cNvSpPr>
              <p:nvPr/>
            </p:nvSpPr>
            <p:spPr bwMode="auto">
              <a:xfrm>
                <a:off x="2767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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8" name="Text Box 71"/>
              <p:cNvSpPr txBox="1">
                <a:spLocks noChangeArrowheads="1"/>
              </p:cNvSpPr>
              <p:nvPr/>
            </p:nvSpPr>
            <p:spPr bwMode="auto">
              <a:xfrm>
                <a:off x="3513" y="140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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9" name="Text Box 81"/>
              <p:cNvSpPr txBox="1">
                <a:spLocks noChangeArrowheads="1"/>
              </p:cNvSpPr>
              <p:nvPr/>
            </p:nvSpPr>
            <p:spPr bwMode="auto">
              <a:xfrm>
                <a:off x="1536" y="1593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current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30" name="Text Box 82"/>
              <p:cNvSpPr txBox="1">
                <a:spLocks noChangeArrowheads="1"/>
              </p:cNvSpPr>
              <p:nvPr/>
            </p:nvSpPr>
            <p:spPr bwMode="auto">
              <a:xfrm>
                <a:off x="2379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current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31" name="Text Box 83"/>
              <p:cNvSpPr txBox="1">
                <a:spLocks noChangeArrowheads="1"/>
              </p:cNvSpPr>
              <p:nvPr/>
            </p:nvSpPr>
            <p:spPr bwMode="auto">
              <a:xfrm>
                <a:off x="3243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current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5238" name="Group 92"/>
          <p:cNvGrpSpPr>
            <a:grpSpLocks/>
          </p:cNvGrpSpPr>
          <p:nvPr/>
        </p:nvGrpSpPr>
        <p:grpSpPr bwMode="auto">
          <a:xfrm>
            <a:off x="568325" y="3670300"/>
            <a:ext cx="7369175" cy="1752600"/>
            <a:chOff x="302" y="2304"/>
            <a:chExt cx="4642" cy="1104"/>
          </a:xfrm>
        </p:grpSpPr>
        <p:sp>
          <p:nvSpPr>
            <p:cNvPr id="95246" name="Rectangle 31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47" name="Line 32"/>
            <p:cNvSpPr>
              <a:spLocks noChangeShapeType="1"/>
            </p:cNvSpPr>
            <p:nvPr/>
          </p:nvSpPr>
          <p:spPr bwMode="auto">
            <a:xfrm>
              <a:off x="13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8" name="Line 33"/>
            <p:cNvSpPr>
              <a:spLocks noChangeShapeType="1"/>
            </p:cNvSpPr>
            <p:nvPr/>
          </p:nvSpPr>
          <p:spPr bwMode="auto">
            <a:xfrm flipV="1">
              <a:off x="13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9" name="Rectangle 34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50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1" name="Line 36"/>
            <p:cNvSpPr>
              <a:spLocks noChangeShapeType="1"/>
            </p:cNvSpPr>
            <p:nvPr/>
          </p:nvSpPr>
          <p:spPr bwMode="auto">
            <a:xfrm flipV="1">
              <a:off x="21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2" name="Rectangle 37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53" name="Line 38"/>
            <p:cNvSpPr>
              <a:spLocks noChangeShapeType="1"/>
            </p:cNvSpPr>
            <p:nvPr/>
          </p:nvSpPr>
          <p:spPr bwMode="auto">
            <a:xfrm>
              <a:off x="28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4" name="Line 39"/>
            <p:cNvSpPr>
              <a:spLocks noChangeShapeType="1"/>
            </p:cNvSpPr>
            <p:nvPr/>
          </p:nvSpPr>
          <p:spPr bwMode="auto">
            <a:xfrm flipV="1">
              <a:off x="288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5" name="Rectangle 40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56" name="Line 41"/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7" name="Line 42"/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8" name="Rectangle 43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59" name="Line 44"/>
            <p:cNvSpPr>
              <a:spLocks noChangeShapeType="1"/>
            </p:cNvSpPr>
            <p:nvPr/>
          </p:nvSpPr>
          <p:spPr bwMode="auto">
            <a:xfrm>
              <a:off x="441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0" name="Line 45"/>
            <p:cNvSpPr>
              <a:spLocks noChangeShapeType="1"/>
            </p:cNvSpPr>
            <p:nvPr/>
          </p:nvSpPr>
          <p:spPr bwMode="auto">
            <a:xfrm flipV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1" name="Line 46"/>
            <p:cNvSpPr>
              <a:spLocks noChangeShapeType="1"/>
            </p:cNvSpPr>
            <p:nvPr/>
          </p:nvSpPr>
          <p:spPr bwMode="auto">
            <a:xfrm>
              <a:off x="1632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2" name="Line 47"/>
            <p:cNvSpPr>
              <a:spLocks noChangeShapeType="1"/>
            </p:cNvSpPr>
            <p:nvPr/>
          </p:nvSpPr>
          <p:spPr bwMode="auto">
            <a:xfrm>
              <a:off x="2400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3" name="Line 48"/>
            <p:cNvSpPr>
              <a:spLocks noChangeShapeType="1"/>
            </p:cNvSpPr>
            <p:nvPr/>
          </p:nvSpPr>
          <p:spPr bwMode="auto">
            <a:xfrm>
              <a:off x="3168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4" name="Line 49"/>
            <p:cNvSpPr>
              <a:spLocks noChangeShapeType="1"/>
            </p:cNvSpPr>
            <p:nvPr/>
          </p:nvSpPr>
          <p:spPr bwMode="auto">
            <a:xfrm>
              <a:off x="3936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5" name="Line 50"/>
            <p:cNvSpPr>
              <a:spLocks noChangeShapeType="1"/>
            </p:cNvSpPr>
            <p:nvPr/>
          </p:nvSpPr>
          <p:spPr bwMode="auto">
            <a:xfrm>
              <a:off x="912" y="26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6" name="Line 51"/>
            <p:cNvSpPr>
              <a:spLocks noChangeShapeType="1"/>
            </p:cNvSpPr>
            <p:nvPr/>
          </p:nvSpPr>
          <p:spPr bwMode="auto">
            <a:xfrm flipV="1">
              <a:off x="768" y="2697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7" name="Line 52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8" name="Line 53"/>
            <p:cNvSpPr>
              <a:spLocks noChangeShapeType="1"/>
            </p:cNvSpPr>
            <p:nvPr/>
          </p:nvSpPr>
          <p:spPr bwMode="auto">
            <a:xfrm>
              <a:off x="91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9" name="Line 54"/>
            <p:cNvSpPr>
              <a:spLocks noChangeShapeType="1"/>
            </p:cNvSpPr>
            <p:nvPr/>
          </p:nvSpPr>
          <p:spPr bwMode="auto">
            <a:xfrm>
              <a:off x="4896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0" name="Line 55"/>
            <p:cNvSpPr>
              <a:spLocks noChangeShapeType="1"/>
            </p:cNvSpPr>
            <p:nvPr/>
          </p:nvSpPr>
          <p:spPr bwMode="auto">
            <a:xfrm>
              <a:off x="4704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1" name="Text Box 56"/>
            <p:cNvSpPr txBox="1">
              <a:spLocks noChangeArrowheads="1"/>
            </p:cNvSpPr>
            <p:nvPr/>
          </p:nvSpPr>
          <p:spPr bwMode="auto">
            <a:xfrm>
              <a:off x="302" y="2505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2" name="Text Box 58"/>
            <p:cNvSpPr txBox="1">
              <a:spLocks noChangeArrowheads="1"/>
            </p:cNvSpPr>
            <p:nvPr/>
          </p:nvSpPr>
          <p:spPr bwMode="auto">
            <a:xfrm>
              <a:off x="182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3" name="Text Box 60"/>
            <p:cNvSpPr txBox="1">
              <a:spLocks noChangeArrowheads="1"/>
            </p:cNvSpPr>
            <p:nvPr/>
          </p:nvSpPr>
          <p:spPr bwMode="auto">
            <a:xfrm>
              <a:off x="259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4" name="Text Box 62"/>
            <p:cNvSpPr txBox="1">
              <a:spLocks noChangeArrowheads="1"/>
            </p:cNvSpPr>
            <p:nvPr/>
          </p:nvSpPr>
          <p:spPr bwMode="auto">
            <a:xfrm>
              <a:off x="336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5" name="Text Box 64"/>
            <p:cNvSpPr txBox="1">
              <a:spLocks noChangeArrowheads="1"/>
            </p:cNvSpPr>
            <p:nvPr/>
          </p:nvSpPr>
          <p:spPr bwMode="auto">
            <a:xfrm>
              <a:off x="4128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6" name="Line 73"/>
            <p:cNvSpPr>
              <a:spLocks noChangeShapeType="1"/>
            </p:cNvSpPr>
            <p:nvPr/>
          </p:nvSpPr>
          <p:spPr bwMode="auto">
            <a:xfrm flipV="1">
              <a:off x="19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7" name="Text Box 74"/>
            <p:cNvSpPr txBox="1">
              <a:spLocks noChangeArrowheads="1"/>
            </p:cNvSpPr>
            <p:nvPr/>
          </p:nvSpPr>
          <p:spPr bwMode="auto">
            <a:xfrm>
              <a:off x="1999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8" name="Line 75"/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9" name="Text Box 76"/>
            <p:cNvSpPr txBox="1">
              <a:spLocks noChangeArrowheads="1"/>
            </p:cNvSpPr>
            <p:nvPr/>
          </p:nvSpPr>
          <p:spPr bwMode="auto">
            <a:xfrm>
              <a:off x="2767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0" name="Line 77"/>
            <p:cNvSpPr>
              <a:spLocks noChangeShapeType="1"/>
            </p:cNvSpPr>
            <p:nvPr/>
          </p:nvSpPr>
          <p:spPr bwMode="auto">
            <a:xfrm flipV="1">
              <a:off x="350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1" name="Text Box 78"/>
            <p:cNvSpPr txBox="1">
              <a:spLocks noChangeArrowheads="1"/>
            </p:cNvSpPr>
            <p:nvPr/>
          </p:nvSpPr>
          <p:spPr bwMode="auto">
            <a:xfrm>
              <a:off x="3535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2" name="Line 79"/>
            <p:cNvSpPr>
              <a:spLocks noChangeShapeType="1"/>
            </p:cNvSpPr>
            <p:nvPr/>
          </p:nvSpPr>
          <p:spPr bwMode="auto">
            <a:xfrm flipV="1">
              <a:off x="427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3" name="Text Box 80"/>
            <p:cNvSpPr txBox="1">
              <a:spLocks noChangeArrowheads="1"/>
            </p:cNvSpPr>
            <p:nvPr/>
          </p:nvSpPr>
          <p:spPr bwMode="auto">
            <a:xfrm>
              <a:off x="4303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4" name="Text Box 84"/>
            <p:cNvSpPr txBox="1">
              <a:spLocks noChangeArrowheads="1"/>
            </p:cNvSpPr>
            <p:nvPr/>
          </p:nvSpPr>
          <p:spPr bwMode="auto">
            <a:xfrm>
              <a:off x="1536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5" name="Text Box 85"/>
            <p:cNvSpPr txBox="1">
              <a:spLocks noChangeArrowheads="1"/>
            </p:cNvSpPr>
            <p:nvPr/>
          </p:nvSpPr>
          <p:spPr bwMode="auto">
            <a:xfrm>
              <a:off x="2379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6" name="Text Box 86"/>
            <p:cNvSpPr txBox="1">
              <a:spLocks noChangeArrowheads="1"/>
            </p:cNvSpPr>
            <p:nvPr/>
          </p:nvSpPr>
          <p:spPr bwMode="auto">
            <a:xfrm>
              <a:off x="3243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7" name="Text Box 87"/>
            <p:cNvSpPr txBox="1">
              <a:spLocks noChangeArrowheads="1"/>
            </p:cNvSpPr>
            <p:nvPr/>
          </p:nvSpPr>
          <p:spPr bwMode="auto">
            <a:xfrm>
              <a:off x="4107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8" name="Line 88"/>
            <p:cNvSpPr>
              <a:spLocks noChangeShapeType="1"/>
            </p:cNvSpPr>
            <p:nvPr/>
          </p:nvSpPr>
          <p:spPr bwMode="auto">
            <a:xfrm flipV="1">
              <a:off x="12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9" name="Text Box 89"/>
            <p:cNvSpPr txBox="1">
              <a:spLocks noChangeArrowheads="1"/>
            </p:cNvSpPr>
            <p:nvPr/>
          </p:nvSpPr>
          <p:spPr bwMode="auto">
            <a:xfrm>
              <a:off x="720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5239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5240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5241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5242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5243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1747838" y="1943100"/>
            <a:ext cx="449262" cy="522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9" name="Text Box 57"/>
          <p:cNvSpPr txBox="1">
            <a:spLocks noChangeArrowheads="1"/>
          </p:cNvSpPr>
          <p:nvPr/>
        </p:nvSpPr>
        <p:spPr bwMode="auto">
          <a:xfrm>
            <a:off x="1778000" y="3986213"/>
            <a:ext cx="449263" cy="5222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333375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循环链表的搜索算法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622300" y="1365250"/>
            <a:ext cx="82296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template &lt;class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&gt; 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800" b="0" dirty="0" err="1" smtClean="0">
                <a:latin typeface="Times New Roman" panose="02020603050405020304" pitchFamily="18" charset="0"/>
                <a:ea typeface="仿宋_GB2312" pitchFamily="49" charset="-122"/>
              </a:rPr>
              <a:t>CircListNode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 * 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仿宋_GB2312" pitchFamily="49" charset="-122"/>
              </a:rPr>
              <a:t>CircList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&gt;::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Search( T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800" b="0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) 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endParaRPr lang="en-US" altLang="zh-CN" sz="2800" b="0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05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在链表中从头搜索其数据值为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800" b="0" dirty="0" smtClean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current = </a:t>
            </a:r>
            <a:r>
              <a:rPr lang="en-US" altLang="zh-CN" sz="2800" b="0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first</a:t>
            </a:r>
            <a:r>
              <a:rPr lang="en-US" altLang="zh-CN" sz="2800" b="0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0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lang="en-US" altLang="zh-CN" sz="2800" b="0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while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lang="en-US" altLang="zh-CN" sz="2800" b="0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current != first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&amp;&amp;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 current</a:t>
            </a:r>
            <a:r>
              <a:rPr lang="en-US" altLang="zh-CN" sz="2800" b="0" dirty="0" smtClean="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data !</a:t>
            </a:r>
            <a:r>
              <a:rPr lang="en-US" altLang="zh-CN" sz="2800" b="0" i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 x ) 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current = current</a:t>
            </a:r>
            <a:r>
              <a:rPr lang="en-US" altLang="zh-CN" sz="2800" b="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lang="en-US" altLang="zh-CN" sz="2800" b="0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     if (current==first)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return NULL;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仿宋_GB2312" pitchFamily="49" charset="-122"/>
              </a:rPr>
              <a:t>else return current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6261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6262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76200" y="179388"/>
            <a:ext cx="77724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带尾指针的循环链表</a:t>
            </a:r>
          </a:p>
        </p:txBody>
      </p:sp>
      <p:grpSp>
        <p:nvGrpSpPr>
          <p:cNvPr id="97283" name="Group 35"/>
          <p:cNvGrpSpPr>
            <a:grpSpLocks/>
          </p:cNvGrpSpPr>
          <p:nvPr/>
        </p:nvGrpSpPr>
        <p:grpSpPr bwMode="auto">
          <a:xfrm>
            <a:off x="1447800" y="1485900"/>
            <a:ext cx="6324600" cy="1438275"/>
            <a:chOff x="912" y="904"/>
            <a:chExt cx="3984" cy="906"/>
          </a:xfrm>
        </p:grpSpPr>
        <p:sp>
          <p:nvSpPr>
            <p:cNvPr id="97290" name="Rectangle 3" descr="白色大理石"/>
            <p:cNvSpPr>
              <a:spLocks noChangeArrowheads="1"/>
            </p:cNvSpPr>
            <p:nvPr/>
          </p:nvSpPr>
          <p:spPr bwMode="auto">
            <a:xfrm>
              <a:off x="1056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291" name="Line 4"/>
            <p:cNvSpPr>
              <a:spLocks noChangeShapeType="1"/>
            </p:cNvSpPr>
            <p:nvPr/>
          </p:nvSpPr>
          <p:spPr bwMode="auto">
            <a:xfrm>
              <a:off x="134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2" name="Line 5"/>
            <p:cNvSpPr>
              <a:spLocks noChangeShapeType="1"/>
            </p:cNvSpPr>
            <p:nvPr/>
          </p:nvSpPr>
          <p:spPr bwMode="auto">
            <a:xfrm flipV="1">
              <a:off x="1344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3" name="Rectangle 6" descr="白色大理石"/>
            <p:cNvSpPr>
              <a:spLocks noChangeArrowheads="1"/>
            </p:cNvSpPr>
            <p:nvPr/>
          </p:nvSpPr>
          <p:spPr bwMode="auto">
            <a:xfrm>
              <a:off x="1824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294" name="Line 7"/>
            <p:cNvSpPr>
              <a:spLocks noChangeShapeType="1"/>
            </p:cNvSpPr>
            <p:nvPr/>
          </p:nvSpPr>
          <p:spPr bwMode="auto">
            <a:xfrm>
              <a:off x="211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5" name="Line 8"/>
            <p:cNvSpPr>
              <a:spLocks noChangeShapeType="1"/>
            </p:cNvSpPr>
            <p:nvPr/>
          </p:nvSpPr>
          <p:spPr bwMode="auto">
            <a:xfrm flipV="1">
              <a:off x="2112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6" name="Rectangle 9" descr="白色大理石"/>
            <p:cNvSpPr>
              <a:spLocks noChangeArrowheads="1"/>
            </p:cNvSpPr>
            <p:nvPr/>
          </p:nvSpPr>
          <p:spPr bwMode="auto">
            <a:xfrm>
              <a:off x="2592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297" name="Line 10"/>
            <p:cNvSpPr>
              <a:spLocks noChangeShapeType="1"/>
            </p:cNvSpPr>
            <p:nvPr/>
          </p:nvSpPr>
          <p:spPr bwMode="auto">
            <a:xfrm>
              <a:off x="2880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8" name="Line 11"/>
            <p:cNvSpPr>
              <a:spLocks noChangeShapeType="1"/>
            </p:cNvSpPr>
            <p:nvPr/>
          </p:nvSpPr>
          <p:spPr bwMode="auto">
            <a:xfrm flipV="1">
              <a:off x="2880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9" name="Rectangle 12" descr="白色大理石"/>
            <p:cNvSpPr>
              <a:spLocks noChangeArrowheads="1"/>
            </p:cNvSpPr>
            <p:nvPr/>
          </p:nvSpPr>
          <p:spPr bwMode="auto">
            <a:xfrm>
              <a:off x="3360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300" name="Line 13"/>
            <p:cNvSpPr>
              <a:spLocks noChangeShapeType="1"/>
            </p:cNvSpPr>
            <p:nvPr/>
          </p:nvSpPr>
          <p:spPr bwMode="auto">
            <a:xfrm>
              <a:off x="364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1" name="Line 14"/>
            <p:cNvSpPr>
              <a:spLocks noChangeShapeType="1"/>
            </p:cNvSpPr>
            <p:nvPr/>
          </p:nvSpPr>
          <p:spPr bwMode="auto">
            <a:xfrm flipV="1">
              <a:off x="3648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2" name="Rectangle 15" descr="白色大理石"/>
            <p:cNvSpPr>
              <a:spLocks noChangeArrowheads="1"/>
            </p:cNvSpPr>
            <p:nvPr/>
          </p:nvSpPr>
          <p:spPr bwMode="auto">
            <a:xfrm>
              <a:off x="4128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303" name="Line 16"/>
            <p:cNvSpPr>
              <a:spLocks noChangeShapeType="1"/>
            </p:cNvSpPr>
            <p:nvPr/>
          </p:nvSpPr>
          <p:spPr bwMode="auto">
            <a:xfrm>
              <a:off x="441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4" name="Line 17"/>
            <p:cNvSpPr>
              <a:spLocks noChangeShapeType="1"/>
            </p:cNvSpPr>
            <p:nvPr/>
          </p:nvSpPr>
          <p:spPr bwMode="auto">
            <a:xfrm flipV="1">
              <a:off x="4416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5" name="Line 18"/>
            <p:cNvSpPr>
              <a:spLocks noChangeShapeType="1"/>
            </p:cNvSpPr>
            <p:nvPr/>
          </p:nvSpPr>
          <p:spPr bwMode="auto">
            <a:xfrm>
              <a:off x="1632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6" name="Line 19"/>
            <p:cNvSpPr>
              <a:spLocks noChangeShapeType="1"/>
            </p:cNvSpPr>
            <p:nvPr/>
          </p:nvSpPr>
          <p:spPr bwMode="auto">
            <a:xfrm>
              <a:off x="2400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7" name="Line 20"/>
            <p:cNvSpPr>
              <a:spLocks noChangeShapeType="1"/>
            </p:cNvSpPr>
            <p:nvPr/>
          </p:nvSpPr>
          <p:spPr bwMode="auto">
            <a:xfrm>
              <a:off x="3168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8" name="Line 21"/>
            <p:cNvSpPr>
              <a:spLocks noChangeShapeType="1"/>
            </p:cNvSpPr>
            <p:nvPr/>
          </p:nvSpPr>
          <p:spPr bwMode="auto">
            <a:xfrm>
              <a:off x="3936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9" name="Line 22"/>
            <p:cNvSpPr>
              <a:spLocks noChangeShapeType="1"/>
            </p:cNvSpPr>
            <p:nvPr/>
          </p:nvSpPr>
          <p:spPr bwMode="auto">
            <a:xfrm>
              <a:off x="912" y="12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0" name="Line 23"/>
            <p:cNvSpPr>
              <a:spLocks noChangeShapeType="1"/>
            </p:cNvSpPr>
            <p:nvPr/>
          </p:nvSpPr>
          <p:spPr bwMode="auto">
            <a:xfrm flipH="1">
              <a:off x="912" y="9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1" name="Line 24"/>
            <p:cNvSpPr>
              <a:spLocks noChangeShapeType="1"/>
            </p:cNvSpPr>
            <p:nvPr/>
          </p:nvSpPr>
          <p:spPr bwMode="auto">
            <a:xfrm>
              <a:off x="912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2" name="Line 25"/>
            <p:cNvSpPr>
              <a:spLocks noChangeShapeType="1"/>
            </p:cNvSpPr>
            <p:nvPr/>
          </p:nvSpPr>
          <p:spPr bwMode="auto">
            <a:xfrm>
              <a:off x="4896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3" name="Line 26"/>
            <p:cNvSpPr>
              <a:spLocks noChangeShapeType="1"/>
            </p:cNvSpPr>
            <p:nvPr/>
          </p:nvSpPr>
          <p:spPr bwMode="auto">
            <a:xfrm>
              <a:off x="4704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4" name="Text Box 27"/>
            <p:cNvSpPr txBox="1">
              <a:spLocks noChangeArrowheads="1"/>
            </p:cNvSpPr>
            <p:nvPr/>
          </p:nvSpPr>
          <p:spPr bwMode="auto">
            <a:xfrm>
              <a:off x="4405" y="1480"/>
              <a:ext cx="4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5" name="Text Box 28"/>
            <p:cNvSpPr txBox="1">
              <a:spLocks noChangeArrowheads="1"/>
            </p:cNvSpPr>
            <p:nvPr/>
          </p:nvSpPr>
          <p:spPr bwMode="auto">
            <a:xfrm>
              <a:off x="18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6" name="Text Box 29"/>
            <p:cNvSpPr txBox="1">
              <a:spLocks noChangeArrowheads="1"/>
            </p:cNvSpPr>
            <p:nvPr/>
          </p:nvSpPr>
          <p:spPr bwMode="auto">
            <a:xfrm>
              <a:off x="2592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7" name="Text Box 30"/>
            <p:cNvSpPr txBox="1">
              <a:spLocks noChangeArrowheads="1"/>
            </p:cNvSpPr>
            <p:nvPr/>
          </p:nvSpPr>
          <p:spPr bwMode="auto">
            <a:xfrm>
              <a:off x="3360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8" name="Text Box 31"/>
            <p:cNvSpPr txBox="1">
              <a:spLocks noChangeArrowheads="1"/>
            </p:cNvSpPr>
            <p:nvPr/>
          </p:nvSpPr>
          <p:spPr bwMode="auto">
            <a:xfrm>
              <a:off x="4128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9" name="Line 32"/>
            <p:cNvSpPr>
              <a:spLocks noChangeShapeType="1"/>
            </p:cNvSpPr>
            <p:nvPr/>
          </p:nvSpPr>
          <p:spPr bwMode="auto">
            <a:xfrm flipV="1">
              <a:off x="4328" y="143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0" name="Text Box 33"/>
            <p:cNvSpPr txBox="1">
              <a:spLocks noChangeArrowheads="1"/>
            </p:cNvSpPr>
            <p:nvPr/>
          </p:nvSpPr>
          <p:spPr bwMode="auto">
            <a:xfrm>
              <a:off x="10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22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7284" name="Text Box 34"/>
          <p:cNvSpPr txBox="1">
            <a:spLocks noChangeArrowheads="1"/>
          </p:cNvSpPr>
          <p:nvPr/>
        </p:nvSpPr>
        <p:spPr bwMode="auto">
          <a:xfrm>
            <a:off x="736600" y="2974975"/>
            <a:ext cx="775335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8001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2573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7145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1717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000">
                <a:latin typeface="Times New Roman" panose="02020603050405020304" pitchFamily="18" charset="0"/>
                <a:ea typeface="仿宋_GB2312" pitchFamily="49" charset="-122"/>
              </a:rPr>
              <a:t>如果插入与删除仅在链表的两端发生，可采用带表尾指针的循环链表结构。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latin typeface="Times New Roman" panose="02020603050405020304" pitchFamily="18" charset="0"/>
                <a:ea typeface="仿宋_GB2312" pitchFamily="49" charset="-122"/>
              </a:rPr>
              <a:t>在表尾插入，时间复杂性 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O(1)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latin typeface="Times New Roman" panose="02020603050405020304" pitchFamily="18" charset="0"/>
                <a:ea typeface="仿宋_GB2312" pitchFamily="49" charset="-122"/>
              </a:rPr>
              <a:t>在表尾删除，时间复杂性 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O(n)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latin typeface="Times New Roman" panose="02020603050405020304" pitchFamily="18" charset="0"/>
                <a:ea typeface="仿宋_GB2312" pitchFamily="49" charset="-122"/>
              </a:rPr>
              <a:t>在表头插入，相当于在表尾插入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latin typeface="Times New Roman" panose="02020603050405020304" pitchFamily="18" charset="0"/>
                <a:ea typeface="仿宋_GB2312" pitchFamily="49" charset="-122"/>
              </a:rPr>
              <a:t>在表头删除，时间复杂性 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O(1)</a:t>
            </a:r>
          </a:p>
        </p:txBody>
      </p:sp>
      <p:sp>
        <p:nvSpPr>
          <p:cNvPr id="97285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7286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728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7288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7289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3" y="188913"/>
            <a:ext cx="6858000" cy="736600"/>
          </a:xfrm>
        </p:spPr>
        <p:txBody>
          <a:bodyPr/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用循环链表求解约瑟夫问题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02563" cy="4953000"/>
          </a:xfrm>
        </p:spPr>
        <p:txBody>
          <a:bodyPr/>
          <a:lstStyle/>
          <a:p>
            <a:pPr marL="609600" indent="-609600">
              <a:lnSpc>
                <a:spcPct val="105000"/>
              </a:lnSpc>
              <a:buClr>
                <a:srgbClr val="800080"/>
              </a:buClr>
              <a:buSzPct val="55000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约瑟夫问题的提法</a:t>
            </a:r>
          </a:p>
          <a:p>
            <a:pPr marL="990600" lvl="1" indent="-533400">
              <a:lnSpc>
                <a:spcPct val="10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个人围成一个圆圈，首先第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个人从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开始，一个人一个人顺时针报数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报到第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个人，令其出列。然后再从下一 个人开始，从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顺时针报数，报到第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个人，再令其出列，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，如此下去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直到圆圈中只剩一个人为止。此人即</a:t>
            </a:r>
            <a:r>
              <a:rPr lang="zh-CN" altLang="en-US" sz="2400" dirty="0">
                <a:ea typeface="仿宋_GB2312" pitchFamily="49" charset="-122"/>
                <a:cs typeface="+mn-cs"/>
              </a:rPr>
              <a:t>为优胜者。</a:t>
            </a:r>
          </a:p>
          <a:p>
            <a:pPr marL="990600" lvl="1" indent="-533400">
              <a:lnSpc>
                <a:spcPct val="10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a typeface="仿宋_GB2312" pitchFamily="49" charset="-122"/>
                <a:cs typeface="+mn-cs"/>
              </a:rPr>
              <a:t>用不带表头结点的循环链表来组织</a:t>
            </a:r>
            <a:r>
              <a:rPr lang="zh-CN" altLang="en-US" sz="2400" dirty="0" smtClean="0"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ea typeface="仿宋_GB2312" pitchFamily="49" charset="-122"/>
              <a:cs typeface="+mn-cs"/>
            </a:endParaRPr>
          </a:p>
          <a:p>
            <a:pPr marL="457200" lvl="1" indent="0">
              <a:lnSpc>
                <a:spcPct val="105000"/>
              </a:lnSpc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例如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= 8 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= 3</a:t>
            </a:r>
          </a:p>
          <a:p>
            <a:pPr marL="457200" lvl="1" indent="0">
              <a:lnSpc>
                <a:spcPct val="105000"/>
              </a:lnSpc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2400" dirty="0">
              <a:ea typeface="仿宋_GB2312" pitchFamily="49" charset="-122"/>
              <a:cs typeface="+mn-cs"/>
            </a:endParaRP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797425"/>
            <a:ext cx="8001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8310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8311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8312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8313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7463" y="41275"/>
            <a:ext cx="8229601" cy="914400"/>
          </a:xfrm>
        </p:spPr>
        <p:txBody>
          <a:bodyPr/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求解</a:t>
            </a:r>
            <a:r>
              <a:rPr kumimoji="1" lang="en-US" altLang="zh-CN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Josephus</a:t>
            </a:r>
            <a:r>
              <a:rPr kumimoji="1"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问题的算法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312863"/>
            <a:ext cx="8229600" cy="4935537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#include &lt;iostream.h&gt;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#include “CircList.h”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void Josephus(CircList&lt;T&gt;&amp; Js, int n, int m)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CircLinkNode&lt;T&gt; *p = Js.Locate(1),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*pre = Js.Locate(n);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int i, j;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for ( i = 0; i &lt; n-1; i++ ) {     	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for ( j = 1; j &lt; m; j++) 		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m-1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</a:t>
            </a:r>
            <a:endParaRPr lang="zh-CN" altLang="en-US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{ pre = p;  p = p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cout &lt;&lt; “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出列的人是</a:t>
            </a: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”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&lt;&lt; p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data &lt;&lt; endl; </a:t>
            </a:r>
          </a:p>
        </p:txBody>
      </p:sp>
      <p:sp>
        <p:nvSpPr>
          <p:cNvPr id="99332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9333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9334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9335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8769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pre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 = p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  delete p;     	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删去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p = pre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link;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void main() {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CircList&lt;int&gt; clist;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int i, n m;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cout &lt;&lt; “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输入游戏者人数和报数间隔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”;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cin &gt;&gt; n &gt;&gt; m;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for (i = 1; i &lt;= n; i++ ) clist.insert(i,i); 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约瑟夫环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Josephus(clist, n, m);                 </a:t>
            </a:r>
            <a:r>
              <a:rPr lang="en-US" altLang="zh-CN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解决约瑟夫问题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</a:p>
        </p:txBody>
      </p:sp>
      <p:sp>
        <p:nvSpPr>
          <p:cNvPr id="100355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0356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035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0358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0359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188913"/>
            <a:ext cx="7696200" cy="6858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85900"/>
            <a:ext cx="8066087" cy="49530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双向链表是指在前驱和后继方向都能游历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的线性链表。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双向链表每个结点结构：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endParaRPr lang="zh-CN" altLang="en-US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endParaRPr lang="zh-CN" altLang="en-US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endParaRPr lang="en-US" altLang="zh-CN" sz="280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双向链表中找直接前驱和直接后继时间复杂度</a:t>
            </a:r>
            <a:r>
              <a:rPr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链表通常采用带表头结点的循环链表形式。</a:t>
            </a:r>
          </a:p>
        </p:txBody>
      </p:sp>
      <p:sp>
        <p:nvSpPr>
          <p:cNvPr id="105477" name="Rectangle 5" descr="羊皮纸"/>
          <p:cNvSpPr>
            <a:spLocks noChangeArrowheads="1"/>
          </p:cNvSpPr>
          <p:nvPr/>
        </p:nvSpPr>
        <p:spPr bwMode="auto">
          <a:xfrm>
            <a:off x="1981200" y="3352800"/>
            <a:ext cx="5029200" cy="609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3657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V="1">
            <a:off x="36576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5257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 flipV="1">
            <a:off x="52578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1905000" y="4049713"/>
            <a:ext cx="4824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前驱方向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          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后继方向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2349500" y="3352800"/>
            <a:ext cx="3895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lLink        data        rLink</a:t>
            </a:r>
            <a:endParaRPr lang="en-US" altLang="zh-CN" sz="2800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1387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1388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1389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1390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1391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5795963" y="66675"/>
            <a:ext cx="3378200" cy="971550"/>
          </a:xfrm>
          <a:prstGeom prst="wedgeRectCallout">
            <a:avLst>
              <a:gd name="adj1" fmla="val -51601"/>
              <a:gd name="adj2" fmla="val 1024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作业</a:t>
            </a:r>
            <a:r>
              <a:rPr lang="en-US" altLang="zh-CN" sz="2000" dirty="0"/>
              <a:t>5</a:t>
            </a:r>
            <a:r>
              <a:rPr lang="zh-CN" altLang="en-US" sz="2000" dirty="0"/>
              <a:t>：单链表如何查找元素值为</a:t>
            </a:r>
            <a:r>
              <a:rPr lang="en-US" altLang="zh-CN" sz="2000" dirty="0"/>
              <a:t>x</a:t>
            </a:r>
            <a:r>
              <a:rPr lang="zh-CN" altLang="en-US" sz="2000" dirty="0"/>
              <a:t>的节点的前驱节点</a:t>
            </a:r>
            <a:endParaRPr lang="en-US" altLang="zh-CN" sz="2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15875"/>
            <a:ext cx="11588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什么是线性表？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39813"/>
            <a:ext cx="8640762" cy="51387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cs typeface="+mn-cs"/>
              </a:rPr>
              <a:t>在实际应用中，线性表是最常用而且是最简单的一种</a:t>
            </a:r>
            <a:r>
              <a:rPr lang="zh-CN" altLang="en-US" dirty="0" smtClean="0">
                <a:cs typeface="+mn-cs"/>
              </a:rPr>
              <a:t>数据结构</a:t>
            </a:r>
            <a:endParaRPr lang="en-US" altLang="zh-CN" dirty="0" smtClean="0">
              <a:cs typeface="+mn-cs"/>
            </a:endParaRPr>
          </a:p>
          <a:p>
            <a:pPr>
              <a:defRPr/>
            </a:pPr>
            <a:r>
              <a:rPr lang="zh-CN" altLang="en-US" dirty="0" smtClean="0">
                <a:cs typeface="+mn-cs"/>
              </a:rPr>
              <a:t>例如：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一</a:t>
            </a:r>
            <a:r>
              <a:rPr lang="zh-CN" altLang="en-US" dirty="0">
                <a:cs typeface="+mn-cs"/>
              </a:rPr>
              <a:t>副扑克牌的点数是一个线性表，可表示</a:t>
            </a:r>
            <a:r>
              <a:rPr lang="zh-CN" altLang="en-US" dirty="0" smtClean="0">
                <a:cs typeface="+mn-cs"/>
              </a:rPr>
              <a:t>为</a:t>
            </a:r>
            <a:r>
              <a:rPr lang="en-US" altLang="zh-CN" dirty="0">
                <a:cs typeface="+mn-cs"/>
              </a:rPr>
              <a:t>(</a:t>
            </a:r>
            <a:r>
              <a:rPr lang="en-US" altLang="zh-CN" dirty="0" smtClean="0">
                <a:cs typeface="+mn-cs"/>
              </a:rPr>
              <a:t>2,3,4,5,6,7,8,9,1 0,J,Q,K,A)</a:t>
            </a:r>
            <a:endParaRPr lang="en-US" altLang="zh-CN" dirty="0"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城市名字列表可</a:t>
            </a:r>
            <a:r>
              <a:rPr lang="zh-CN" altLang="en-US" dirty="0">
                <a:cs typeface="+mn-cs"/>
              </a:rPr>
              <a:t>表示</a:t>
            </a:r>
            <a:r>
              <a:rPr lang="zh-CN" altLang="en-US" dirty="0" smtClean="0">
                <a:cs typeface="+mn-cs"/>
              </a:rPr>
              <a:t>为</a:t>
            </a:r>
            <a:r>
              <a:rPr lang="en-US" altLang="zh-CN" dirty="0" smtClean="0">
                <a:cs typeface="+mn-cs"/>
              </a:rPr>
              <a:t>(</a:t>
            </a:r>
            <a:r>
              <a:rPr lang="en-US" altLang="zh-CN" dirty="0" err="1" smtClean="0">
                <a:cs typeface="+mn-cs"/>
              </a:rPr>
              <a:t>Changsha,Beijing,Shanghai,Guangzhou,Wuhan</a:t>
            </a:r>
            <a:r>
              <a:rPr lang="en-US" altLang="zh-CN" dirty="0" smtClean="0">
                <a:cs typeface="+mn-cs"/>
              </a:rPr>
              <a:t>)</a:t>
            </a:r>
            <a:endParaRPr lang="zh-CN" altLang="en-US" dirty="0">
              <a:cs typeface="+mn-cs"/>
            </a:endParaRPr>
          </a:p>
          <a:p>
            <a:pPr>
              <a:defRPr/>
            </a:pPr>
            <a:endParaRPr lang="zh-CN" altLang="en-US" dirty="0">
              <a:cs typeface="+mn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4350" y="5140325"/>
            <a:ext cx="8521700" cy="1384300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80808"/>
                </a:solidFill>
              </a:rPr>
              <a:t>定义</a:t>
            </a:r>
            <a:r>
              <a:rPr lang="en-US" altLang="zh-CN" dirty="0" smtClean="0">
                <a:solidFill>
                  <a:srgbClr val="080808"/>
                </a:solidFill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</a:rPr>
              <a:t>：线性表</a:t>
            </a:r>
            <a:r>
              <a:rPr lang="zh-CN" altLang="en-US" dirty="0">
                <a:solidFill>
                  <a:srgbClr val="080808"/>
                </a:solidFill>
              </a:rPr>
              <a:t>是一种可以在</a:t>
            </a:r>
            <a:r>
              <a:rPr lang="zh-CN" altLang="en-US" dirty="0">
                <a:solidFill>
                  <a:srgbClr val="3333FF"/>
                </a:solidFill>
              </a:rPr>
              <a:t>任意位置</a:t>
            </a:r>
            <a:r>
              <a:rPr lang="zh-CN" altLang="en-US" dirty="0">
                <a:solidFill>
                  <a:srgbClr val="080808"/>
                </a:solidFill>
              </a:rPr>
              <a:t>插入和删除数据元素操作、由</a:t>
            </a:r>
            <a:r>
              <a:rPr lang="en-US" altLang="zh-CN" i="1" dirty="0">
                <a:solidFill>
                  <a:srgbClr val="080808"/>
                </a:solidFill>
              </a:rPr>
              <a:t>n</a:t>
            </a:r>
            <a:r>
              <a:rPr lang="en-US" altLang="zh-CN" dirty="0">
                <a:solidFill>
                  <a:srgbClr val="080808"/>
                </a:solidFill>
              </a:rPr>
              <a:t>(</a:t>
            </a:r>
            <a:r>
              <a:rPr lang="en-US" altLang="zh-CN" i="1" dirty="0">
                <a:solidFill>
                  <a:srgbClr val="080808"/>
                </a:solidFill>
              </a:rPr>
              <a:t>n</a:t>
            </a:r>
            <a:r>
              <a:rPr lang="en-US" altLang="zh-CN" sz="1800" dirty="0">
                <a:solidFill>
                  <a:srgbClr val="080808"/>
                </a:solidFill>
              </a:rPr>
              <a:t>≥</a:t>
            </a:r>
            <a:r>
              <a:rPr lang="en-US" altLang="zh-CN" dirty="0">
                <a:solidFill>
                  <a:srgbClr val="080808"/>
                </a:solidFill>
              </a:rPr>
              <a:t>0)</a:t>
            </a:r>
            <a:r>
              <a:rPr lang="zh-CN" altLang="en-US" dirty="0">
                <a:solidFill>
                  <a:srgbClr val="080808"/>
                </a:solidFill>
              </a:rPr>
              <a:t>个相同类型数据元素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0</a:t>
            </a:r>
            <a:r>
              <a:rPr lang="en-US" altLang="zh-CN" dirty="0">
                <a:solidFill>
                  <a:srgbClr val="080808"/>
                </a:solidFill>
              </a:rPr>
              <a:t>, 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1</a:t>
            </a:r>
            <a:r>
              <a:rPr lang="en-US" altLang="zh-CN" dirty="0">
                <a:solidFill>
                  <a:srgbClr val="080808"/>
                </a:solidFill>
              </a:rPr>
              <a:t>,…, 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n-1</a:t>
            </a:r>
            <a:r>
              <a:rPr lang="zh-CN" altLang="en-US" dirty="0">
                <a:solidFill>
                  <a:srgbClr val="080808"/>
                </a:solidFill>
              </a:rPr>
              <a:t>组成的线性结构</a:t>
            </a:r>
            <a:r>
              <a:rPr lang="zh-CN" altLang="en-US" dirty="0" smtClean="0">
                <a:solidFill>
                  <a:srgbClr val="080808"/>
                </a:solidFill>
              </a:rPr>
              <a:t>。</a:t>
            </a:r>
            <a:endParaRPr lang="en-US" altLang="zh-CN" dirty="0" smtClean="0">
              <a:solidFill>
                <a:srgbClr val="080808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80808"/>
              </a:solidFill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5835650"/>
            <a:ext cx="5808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087688"/>
            <a:ext cx="8229600" cy="121920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7C80"/>
              </a:buClr>
              <a:buSzPct val="50000"/>
              <a:defRPr/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结点指向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== p-&gt;lLink-&gt;rLink == p-&gt;rLink-&gt;lLink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343275" y="2298700"/>
            <a:ext cx="42449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非空表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	            </a:t>
            </a:r>
            <a:r>
              <a:rPr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28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空</a:t>
            </a: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表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2" name="Rectangle 6" descr="羊皮纸"/>
          <p:cNvSpPr>
            <a:spLocks noChangeArrowheads="1"/>
          </p:cNvSpPr>
          <p:nvPr/>
        </p:nvSpPr>
        <p:spPr bwMode="auto">
          <a:xfrm>
            <a:off x="1676400" y="5145088"/>
            <a:ext cx="1219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2057400" y="5145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2514600" y="5145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V="1">
            <a:off x="2057400" y="4992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 flipV="1">
            <a:off x="2514600" y="4992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7" name="Rectangle 11" descr="羊皮纸"/>
          <p:cNvSpPr>
            <a:spLocks noChangeArrowheads="1"/>
          </p:cNvSpPr>
          <p:nvPr/>
        </p:nvSpPr>
        <p:spPr bwMode="auto">
          <a:xfrm>
            <a:off x="3733800" y="5145088"/>
            <a:ext cx="1219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4114800" y="5145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4572000" y="5145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 flipV="1">
            <a:off x="4114800" y="4992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 flipV="1">
            <a:off x="4572000" y="4992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2" name="Rectangle 16" descr="羊皮纸"/>
          <p:cNvSpPr>
            <a:spLocks noChangeArrowheads="1"/>
          </p:cNvSpPr>
          <p:nvPr/>
        </p:nvSpPr>
        <p:spPr bwMode="auto">
          <a:xfrm>
            <a:off x="5791200" y="5145088"/>
            <a:ext cx="1219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6172200" y="5145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6629400" y="5145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 flipV="1">
            <a:off x="6172200" y="4992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 flipV="1">
            <a:off x="6629400" y="4992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7" name="Line 21"/>
          <p:cNvSpPr>
            <a:spLocks noChangeShapeType="1"/>
          </p:cNvSpPr>
          <p:nvPr/>
        </p:nvSpPr>
        <p:spPr bwMode="auto">
          <a:xfrm>
            <a:off x="2971800" y="5221288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8" name="Line 22"/>
          <p:cNvSpPr>
            <a:spLocks noChangeShapeType="1"/>
          </p:cNvSpPr>
          <p:nvPr/>
        </p:nvSpPr>
        <p:spPr bwMode="auto">
          <a:xfrm>
            <a:off x="914400" y="5221288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>
            <a:off x="5029200" y="5221288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>
            <a:off x="7086600" y="5221288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1" name="Line 25"/>
          <p:cNvSpPr>
            <a:spLocks noChangeShapeType="1"/>
          </p:cNvSpPr>
          <p:nvPr/>
        </p:nvSpPr>
        <p:spPr bwMode="auto">
          <a:xfrm>
            <a:off x="1042988" y="5449888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2" name="Line 26"/>
          <p:cNvSpPr>
            <a:spLocks noChangeShapeType="1"/>
          </p:cNvSpPr>
          <p:nvPr/>
        </p:nvSpPr>
        <p:spPr bwMode="auto">
          <a:xfrm>
            <a:off x="3203575" y="5449888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3" name="Line 27"/>
          <p:cNvSpPr>
            <a:spLocks noChangeShapeType="1"/>
          </p:cNvSpPr>
          <p:nvPr/>
        </p:nvSpPr>
        <p:spPr bwMode="auto">
          <a:xfrm>
            <a:off x="5249863" y="5449888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4" name="Line 28"/>
          <p:cNvSpPr>
            <a:spLocks noChangeShapeType="1"/>
          </p:cNvSpPr>
          <p:nvPr/>
        </p:nvSpPr>
        <p:spPr bwMode="auto">
          <a:xfrm>
            <a:off x="7086600" y="5449888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5" name="Line 29"/>
          <p:cNvSpPr>
            <a:spLocks noChangeShapeType="1"/>
          </p:cNvSpPr>
          <p:nvPr/>
        </p:nvSpPr>
        <p:spPr bwMode="auto">
          <a:xfrm flipV="1">
            <a:off x="1905000" y="5678488"/>
            <a:ext cx="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6" name="Line 30"/>
          <p:cNvSpPr>
            <a:spLocks noChangeShapeType="1"/>
          </p:cNvSpPr>
          <p:nvPr/>
        </p:nvSpPr>
        <p:spPr bwMode="auto">
          <a:xfrm flipV="1">
            <a:off x="4286250" y="5678488"/>
            <a:ext cx="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7" name="Line 31"/>
          <p:cNvSpPr>
            <a:spLocks noChangeShapeType="1"/>
          </p:cNvSpPr>
          <p:nvPr/>
        </p:nvSpPr>
        <p:spPr bwMode="auto">
          <a:xfrm flipV="1">
            <a:off x="6019800" y="5678488"/>
            <a:ext cx="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1371600" y="5937250"/>
            <a:ext cx="1549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p-&gt;lLink</a:t>
            </a:r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5619750" y="5937250"/>
            <a:ext cx="1608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p-&gt;rLink</a:t>
            </a:r>
          </a:p>
        </p:txBody>
      </p:sp>
      <p:sp>
        <p:nvSpPr>
          <p:cNvPr id="106530" name="Text Box 34"/>
          <p:cNvSpPr txBox="1">
            <a:spLocks noChangeArrowheads="1"/>
          </p:cNvSpPr>
          <p:nvPr/>
        </p:nvSpPr>
        <p:spPr bwMode="auto">
          <a:xfrm>
            <a:off x="4114800" y="59372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5543550" y="4413250"/>
            <a:ext cx="102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lLink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32" name="Text Box 36"/>
          <p:cNvSpPr txBox="1">
            <a:spLocks noChangeArrowheads="1"/>
          </p:cNvSpPr>
          <p:nvPr/>
        </p:nvSpPr>
        <p:spPr bwMode="auto">
          <a:xfrm>
            <a:off x="2286000" y="4413250"/>
            <a:ext cx="108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rLink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33" name="Rectangle 37" descr="羊皮纸"/>
          <p:cNvSpPr>
            <a:spLocks noChangeArrowheads="1"/>
          </p:cNvSpPr>
          <p:nvPr/>
        </p:nvSpPr>
        <p:spPr bwMode="auto">
          <a:xfrm>
            <a:off x="1524000" y="1487488"/>
            <a:ext cx="914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34" name="Line 38"/>
          <p:cNvSpPr>
            <a:spLocks noChangeShapeType="1"/>
          </p:cNvSpPr>
          <p:nvPr/>
        </p:nvSpPr>
        <p:spPr bwMode="auto">
          <a:xfrm>
            <a:off x="1752600" y="148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35" name="Line 39"/>
          <p:cNvSpPr>
            <a:spLocks noChangeShapeType="1"/>
          </p:cNvSpPr>
          <p:nvPr/>
        </p:nvSpPr>
        <p:spPr bwMode="auto">
          <a:xfrm>
            <a:off x="2209800" y="148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36" name="Line 40"/>
          <p:cNvSpPr>
            <a:spLocks noChangeShapeType="1"/>
          </p:cNvSpPr>
          <p:nvPr/>
        </p:nvSpPr>
        <p:spPr bwMode="auto">
          <a:xfrm flipV="1">
            <a:off x="1752600" y="13350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37" name="Line 41"/>
          <p:cNvSpPr>
            <a:spLocks noChangeShapeType="1"/>
          </p:cNvSpPr>
          <p:nvPr/>
        </p:nvSpPr>
        <p:spPr bwMode="auto">
          <a:xfrm flipV="1">
            <a:off x="2209800" y="13350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38" name="Rectangle 42" descr="羊皮纸"/>
          <p:cNvSpPr>
            <a:spLocks noChangeArrowheads="1"/>
          </p:cNvSpPr>
          <p:nvPr/>
        </p:nvSpPr>
        <p:spPr bwMode="auto">
          <a:xfrm>
            <a:off x="2819400" y="1487488"/>
            <a:ext cx="914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39" name="Line 43"/>
          <p:cNvSpPr>
            <a:spLocks noChangeShapeType="1"/>
          </p:cNvSpPr>
          <p:nvPr/>
        </p:nvSpPr>
        <p:spPr bwMode="auto">
          <a:xfrm>
            <a:off x="3048000" y="148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0" name="Line 44"/>
          <p:cNvSpPr>
            <a:spLocks noChangeShapeType="1"/>
          </p:cNvSpPr>
          <p:nvPr/>
        </p:nvSpPr>
        <p:spPr bwMode="auto">
          <a:xfrm>
            <a:off x="3505200" y="148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1" name="Line 45"/>
          <p:cNvSpPr>
            <a:spLocks noChangeShapeType="1"/>
          </p:cNvSpPr>
          <p:nvPr/>
        </p:nvSpPr>
        <p:spPr bwMode="auto">
          <a:xfrm flipV="1">
            <a:off x="3048000" y="13350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2" name="Line 46"/>
          <p:cNvSpPr>
            <a:spLocks noChangeShapeType="1"/>
          </p:cNvSpPr>
          <p:nvPr/>
        </p:nvSpPr>
        <p:spPr bwMode="auto">
          <a:xfrm flipV="1">
            <a:off x="3505200" y="13350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3" name="Rectangle 47" descr="羊皮纸"/>
          <p:cNvSpPr>
            <a:spLocks noChangeArrowheads="1"/>
          </p:cNvSpPr>
          <p:nvPr/>
        </p:nvSpPr>
        <p:spPr bwMode="auto">
          <a:xfrm>
            <a:off x="4495800" y="1487488"/>
            <a:ext cx="914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4" name="Line 48"/>
          <p:cNvSpPr>
            <a:spLocks noChangeShapeType="1"/>
          </p:cNvSpPr>
          <p:nvPr/>
        </p:nvSpPr>
        <p:spPr bwMode="auto">
          <a:xfrm>
            <a:off x="4724400" y="148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5" name="Line 49"/>
          <p:cNvSpPr>
            <a:spLocks noChangeShapeType="1"/>
          </p:cNvSpPr>
          <p:nvPr/>
        </p:nvSpPr>
        <p:spPr bwMode="auto">
          <a:xfrm>
            <a:off x="5181600" y="148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6" name="Line 50"/>
          <p:cNvSpPr>
            <a:spLocks noChangeShapeType="1"/>
          </p:cNvSpPr>
          <p:nvPr/>
        </p:nvSpPr>
        <p:spPr bwMode="auto">
          <a:xfrm flipV="1">
            <a:off x="4724400" y="13350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7" name="Line 51"/>
          <p:cNvSpPr>
            <a:spLocks noChangeShapeType="1"/>
          </p:cNvSpPr>
          <p:nvPr/>
        </p:nvSpPr>
        <p:spPr bwMode="auto">
          <a:xfrm flipV="1">
            <a:off x="5181600" y="13350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8" name="Rectangle 52" descr="羊皮纸"/>
          <p:cNvSpPr>
            <a:spLocks noChangeArrowheads="1"/>
          </p:cNvSpPr>
          <p:nvPr/>
        </p:nvSpPr>
        <p:spPr bwMode="auto">
          <a:xfrm>
            <a:off x="7010400" y="1487488"/>
            <a:ext cx="914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49" name="Line 53"/>
          <p:cNvSpPr>
            <a:spLocks noChangeShapeType="1"/>
          </p:cNvSpPr>
          <p:nvPr/>
        </p:nvSpPr>
        <p:spPr bwMode="auto">
          <a:xfrm>
            <a:off x="7239000" y="148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0" name="Line 54"/>
          <p:cNvSpPr>
            <a:spLocks noChangeShapeType="1"/>
          </p:cNvSpPr>
          <p:nvPr/>
        </p:nvSpPr>
        <p:spPr bwMode="auto">
          <a:xfrm>
            <a:off x="7696200" y="148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1" name="Line 55"/>
          <p:cNvSpPr>
            <a:spLocks noChangeShapeType="1"/>
          </p:cNvSpPr>
          <p:nvPr/>
        </p:nvSpPr>
        <p:spPr bwMode="auto">
          <a:xfrm flipV="1">
            <a:off x="7239000" y="13350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2" name="Line 56"/>
          <p:cNvSpPr>
            <a:spLocks noChangeShapeType="1"/>
          </p:cNvSpPr>
          <p:nvPr/>
        </p:nvSpPr>
        <p:spPr bwMode="auto">
          <a:xfrm flipV="1">
            <a:off x="7696200" y="13350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3" name="Line 57"/>
          <p:cNvSpPr>
            <a:spLocks noChangeShapeType="1"/>
          </p:cNvSpPr>
          <p:nvPr/>
        </p:nvSpPr>
        <p:spPr bwMode="auto">
          <a:xfrm>
            <a:off x="1219200" y="17160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4" name="Line 58"/>
          <p:cNvSpPr>
            <a:spLocks noChangeShapeType="1"/>
          </p:cNvSpPr>
          <p:nvPr/>
        </p:nvSpPr>
        <p:spPr bwMode="auto">
          <a:xfrm>
            <a:off x="2514600" y="16398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5" name="Line 59"/>
          <p:cNvSpPr>
            <a:spLocks noChangeShapeType="1"/>
          </p:cNvSpPr>
          <p:nvPr/>
        </p:nvSpPr>
        <p:spPr bwMode="auto">
          <a:xfrm>
            <a:off x="3810000" y="16398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6" name="Line 60"/>
          <p:cNvSpPr>
            <a:spLocks noChangeShapeType="1"/>
          </p:cNvSpPr>
          <p:nvPr/>
        </p:nvSpPr>
        <p:spPr bwMode="auto">
          <a:xfrm>
            <a:off x="4191000" y="16398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7" name="Line 61"/>
          <p:cNvSpPr>
            <a:spLocks noChangeShapeType="1"/>
          </p:cNvSpPr>
          <p:nvPr/>
        </p:nvSpPr>
        <p:spPr bwMode="auto">
          <a:xfrm>
            <a:off x="5486400" y="17922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8" name="Line 62"/>
          <p:cNvSpPr>
            <a:spLocks noChangeShapeType="1"/>
          </p:cNvSpPr>
          <p:nvPr/>
        </p:nvSpPr>
        <p:spPr bwMode="auto">
          <a:xfrm>
            <a:off x="6553200" y="1716088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59" name="Line 63"/>
          <p:cNvSpPr>
            <a:spLocks noChangeShapeType="1"/>
          </p:cNvSpPr>
          <p:nvPr/>
        </p:nvSpPr>
        <p:spPr bwMode="auto">
          <a:xfrm>
            <a:off x="6705600" y="15636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60" name="Line 64"/>
          <p:cNvSpPr>
            <a:spLocks noChangeShapeType="1"/>
          </p:cNvSpPr>
          <p:nvPr/>
        </p:nvSpPr>
        <p:spPr bwMode="auto">
          <a:xfrm>
            <a:off x="1295400" y="1563688"/>
            <a:ext cx="228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62" name="Line 66"/>
          <p:cNvSpPr>
            <a:spLocks noChangeShapeType="1"/>
          </p:cNvSpPr>
          <p:nvPr/>
        </p:nvSpPr>
        <p:spPr bwMode="auto">
          <a:xfrm>
            <a:off x="8001000" y="17922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63" name="Line 67"/>
          <p:cNvSpPr>
            <a:spLocks noChangeShapeType="1"/>
          </p:cNvSpPr>
          <p:nvPr/>
        </p:nvSpPr>
        <p:spPr bwMode="auto">
          <a:xfrm>
            <a:off x="4191000" y="17922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64" name="Line 68"/>
          <p:cNvSpPr>
            <a:spLocks noChangeShapeType="1"/>
          </p:cNvSpPr>
          <p:nvPr/>
        </p:nvSpPr>
        <p:spPr bwMode="auto">
          <a:xfrm>
            <a:off x="3810000" y="17922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65" name="Line 69"/>
          <p:cNvSpPr>
            <a:spLocks noChangeShapeType="1"/>
          </p:cNvSpPr>
          <p:nvPr/>
        </p:nvSpPr>
        <p:spPr bwMode="auto">
          <a:xfrm>
            <a:off x="2514600" y="17922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66" name="Line 70"/>
          <p:cNvSpPr>
            <a:spLocks noChangeShapeType="1"/>
          </p:cNvSpPr>
          <p:nvPr/>
        </p:nvSpPr>
        <p:spPr bwMode="auto">
          <a:xfrm flipH="1">
            <a:off x="1295400" y="1868488"/>
            <a:ext cx="228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67" name="Line 71"/>
          <p:cNvSpPr>
            <a:spLocks noChangeShapeType="1"/>
          </p:cNvSpPr>
          <p:nvPr/>
        </p:nvSpPr>
        <p:spPr bwMode="auto">
          <a:xfrm>
            <a:off x="1295400" y="1868488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68" name="Line 72"/>
          <p:cNvSpPr>
            <a:spLocks noChangeShapeType="1"/>
          </p:cNvSpPr>
          <p:nvPr/>
        </p:nvSpPr>
        <p:spPr bwMode="auto">
          <a:xfrm>
            <a:off x="1295400" y="2173288"/>
            <a:ext cx="449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69" name="Line 73"/>
          <p:cNvSpPr>
            <a:spLocks noChangeShapeType="1"/>
          </p:cNvSpPr>
          <p:nvPr/>
        </p:nvSpPr>
        <p:spPr bwMode="auto">
          <a:xfrm>
            <a:off x="5791200" y="179228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0" name="Line 74"/>
          <p:cNvSpPr>
            <a:spLocks noChangeShapeType="1"/>
          </p:cNvSpPr>
          <p:nvPr/>
        </p:nvSpPr>
        <p:spPr bwMode="auto">
          <a:xfrm>
            <a:off x="1295400" y="118268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1" name="Line 75"/>
          <p:cNvSpPr>
            <a:spLocks noChangeShapeType="1"/>
          </p:cNvSpPr>
          <p:nvPr/>
        </p:nvSpPr>
        <p:spPr bwMode="auto">
          <a:xfrm>
            <a:off x="1295400" y="1182688"/>
            <a:ext cx="449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2" name="Line 76"/>
          <p:cNvSpPr>
            <a:spLocks noChangeShapeType="1"/>
          </p:cNvSpPr>
          <p:nvPr/>
        </p:nvSpPr>
        <p:spPr bwMode="auto">
          <a:xfrm>
            <a:off x="5791200" y="118268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3" name="Line 77"/>
          <p:cNvSpPr>
            <a:spLocks noChangeShapeType="1"/>
          </p:cNvSpPr>
          <p:nvPr/>
        </p:nvSpPr>
        <p:spPr bwMode="auto">
          <a:xfrm flipH="1">
            <a:off x="5486400" y="15636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4" name="Line 78"/>
          <p:cNvSpPr>
            <a:spLocks noChangeShapeType="1"/>
          </p:cNvSpPr>
          <p:nvPr/>
        </p:nvSpPr>
        <p:spPr bwMode="auto">
          <a:xfrm>
            <a:off x="6705600" y="118268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5" name="Line 79"/>
          <p:cNvSpPr>
            <a:spLocks noChangeShapeType="1"/>
          </p:cNvSpPr>
          <p:nvPr/>
        </p:nvSpPr>
        <p:spPr bwMode="auto">
          <a:xfrm>
            <a:off x="8305800" y="118268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6" name="Line 80"/>
          <p:cNvSpPr>
            <a:spLocks noChangeShapeType="1"/>
          </p:cNvSpPr>
          <p:nvPr/>
        </p:nvSpPr>
        <p:spPr bwMode="auto">
          <a:xfrm flipH="1">
            <a:off x="8001000" y="15636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7" name="Line 81"/>
          <p:cNvSpPr>
            <a:spLocks noChangeShapeType="1"/>
          </p:cNvSpPr>
          <p:nvPr/>
        </p:nvSpPr>
        <p:spPr bwMode="auto">
          <a:xfrm>
            <a:off x="6705600" y="1182688"/>
            <a:ext cx="1600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8" name="Line 82"/>
          <p:cNvSpPr>
            <a:spLocks noChangeShapeType="1"/>
          </p:cNvSpPr>
          <p:nvPr/>
        </p:nvSpPr>
        <p:spPr bwMode="auto">
          <a:xfrm>
            <a:off x="6705600" y="1868488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79" name="Line 83"/>
          <p:cNvSpPr>
            <a:spLocks noChangeShapeType="1"/>
          </p:cNvSpPr>
          <p:nvPr/>
        </p:nvSpPr>
        <p:spPr bwMode="auto">
          <a:xfrm>
            <a:off x="6705600" y="2173288"/>
            <a:ext cx="1600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80" name="Line 84"/>
          <p:cNvSpPr>
            <a:spLocks noChangeShapeType="1"/>
          </p:cNvSpPr>
          <p:nvPr/>
        </p:nvSpPr>
        <p:spPr bwMode="auto">
          <a:xfrm>
            <a:off x="8305800" y="179228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81" name="Line 85"/>
          <p:cNvSpPr>
            <a:spLocks noChangeShapeType="1"/>
          </p:cNvSpPr>
          <p:nvPr/>
        </p:nvSpPr>
        <p:spPr bwMode="auto">
          <a:xfrm flipH="1">
            <a:off x="6705600" y="18684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82" name="Text Box 86"/>
          <p:cNvSpPr txBox="1">
            <a:spLocks noChangeArrowheads="1"/>
          </p:cNvSpPr>
          <p:nvPr/>
        </p:nvSpPr>
        <p:spPr bwMode="auto">
          <a:xfrm>
            <a:off x="457200" y="1411288"/>
            <a:ext cx="822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83" name="Text Box 87"/>
          <p:cNvSpPr txBox="1">
            <a:spLocks noChangeArrowheads="1"/>
          </p:cNvSpPr>
          <p:nvPr/>
        </p:nvSpPr>
        <p:spPr bwMode="auto">
          <a:xfrm>
            <a:off x="5813425" y="1411288"/>
            <a:ext cx="822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485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86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8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88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89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188913"/>
            <a:ext cx="8229600" cy="766762"/>
          </a:xfrm>
        </p:spPr>
        <p:txBody>
          <a:bodyPr/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双向循环链表类的定义</a:t>
            </a:r>
          </a:p>
        </p:txBody>
      </p:sp>
      <p:sp>
        <p:nvSpPr>
          <p:cNvPr id="1034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0563" y="1239838"/>
            <a:ext cx="8453437" cy="532606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		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链表结点类定义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data;			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链表结点数据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lLink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rLink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  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前驱、后继指针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*l = NULL,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*r = NULL 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{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lLink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l;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rLink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r; }        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T value,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*l = NULL,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*r = NULL)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{ data = value;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lLink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l;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rLink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r; }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3429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3430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229600" cy="5326063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		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链表类定义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 T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uniqueVal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) {	        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first = new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&lt;T&gt;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uniqueVal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first</a:t>
            </a:r>
            <a:r>
              <a:rPr lang="en-US" altLang="zh-CN" sz="2800" dirty="0" smtClean="0">
                <a:latin typeface="楷体_GB2312" pitchFamily="49" charset="-122"/>
              </a:rPr>
              <a:t>-&gt;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= first</a:t>
            </a:r>
            <a:r>
              <a:rPr lang="en-US" altLang="zh-CN" sz="2800" dirty="0" smtClean="0">
                <a:latin typeface="楷体_GB2312" pitchFamily="49" charset="-122"/>
              </a:rPr>
              <a:t>-&gt;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= first;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};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~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getHead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 return first;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setHead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) { first =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&lt;T&gt; *Search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T&amp; x,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d);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在链表中按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指示方向寻找等于给定值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的结点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//d=0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按前驱方向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,d≠0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按后继方向</a:t>
            </a:r>
          </a:p>
        </p:txBody>
      </p:sp>
      <p:sp>
        <p:nvSpPr>
          <p:cNvPr id="104451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4452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445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445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4455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229600" cy="5326063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*Locate ( int i, int d );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在链表中定位序号为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i(≥0)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的结点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d=0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按前驱方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,d≠0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按后继方向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bool Insert ( int i, const T&amp; x, int d 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在第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个结点后插入一个包含有值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的新结点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,d=0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按前驱方向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,d≠0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按后继方向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bool Remove ( int i, T&amp; x, int d ); 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删除第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bool IsEmpty() { return first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 == first;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判双链表空否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DblNode&lt;T&gt; *first</a:t>
            </a: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105475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5476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5477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5478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5479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12725" y="207963"/>
            <a:ext cx="59610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双向循环链表的搜索算法</a:t>
            </a:r>
          </a:p>
        </p:txBody>
      </p:sp>
      <p:grpSp>
        <p:nvGrpSpPr>
          <p:cNvPr id="106499" name="Group 119"/>
          <p:cNvGrpSpPr>
            <a:grpSpLocks/>
          </p:cNvGrpSpPr>
          <p:nvPr/>
        </p:nvGrpSpPr>
        <p:grpSpPr bwMode="auto">
          <a:xfrm>
            <a:off x="619125" y="1676400"/>
            <a:ext cx="7327900" cy="4276725"/>
            <a:chOff x="286" y="864"/>
            <a:chExt cx="4616" cy="2694"/>
          </a:xfrm>
        </p:grpSpPr>
        <p:sp>
          <p:nvSpPr>
            <p:cNvPr id="106505" name="Text Box 2"/>
            <p:cNvSpPr txBox="1">
              <a:spLocks noChangeArrowheads="1"/>
            </p:cNvSpPr>
            <p:nvPr/>
          </p:nvSpPr>
          <p:spPr bwMode="auto">
            <a:xfrm>
              <a:off x="3850" y="1599"/>
              <a:ext cx="10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u="sng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搜索成功</a:t>
              </a:r>
              <a:endParaRPr lang="zh-CN" altLang="en-US" sz="2800" b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506" name="Text Box 3"/>
            <p:cNvSpPr txBox="1">
              <a:spLocks noChangeArrowheads="1"/>
            </p:cNvSpPr>
            <p:nvPr/>
          </p:nvSpPr>
          <p:spPr bwMode="auto">
            <a:xfrm>
              <a:off x="3552" y="3215"/>
              <a:ext cx="128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u="sng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搜索不成功</a:t>
              </a:r>
            </a:p>
          </p:txBody>
        </p:sp>
        <p:sp>
          <p:nvSpPr>
            <p:cNvPr id="106507" name="Rectangle 5" descr="白色大理石"/>
            <p:cNvSpPr>
              <a:spLocks noChangeArrowheads="1"/>
            </p:cNvSpPr>
            <p:nvPr/>
          </p:nvSpPr>
          <p:spPr bwMode="auto">
            <a:xfrm>
              <a:off x="1056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08" name="Line 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9" name="Line 7"/>
            <p:cNvSpPr>
              <a:spLocks noChangeShapeType="1"/>
            </p:cNvSpPr>
            <p:nvPr/>
          </p:nvSpPr>
          <p:spPr bwMode="auto">
            <a:xfrm>
              <a:off x="144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Line 8"/>
            <p:cNvSpPr>
              <a:spLocks noChangeShapeType="1"/>
            </p:cNvSpPr>
            <p:nvPr/>
          </p:nvSpPr>
          <p:spPr bwMode="auto">
            <a:xfrm flipV="1">
              <a:off x="120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Line 9"/>
            <p:cNvSpPr>
              <a:spLocks noChangeShapeType="1"/>
            </p:cNvSpPr>
            <p:nvPr/>
          </p:nvSpPr>
          <p:spPr bwMode="auto">
            <a:xfrm flipV="1">
              <a:off x="144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Rectangle 10" descr="白色大理石"/>
            <p:cNvSpPr>
              <a:spLocks noChangeArrowheads="1"/>
            </p:cNvSpPr>
            <p:nvPr/>
          </p:nvSpPr>
          <p:spPr bwMode="auto">
            <a:xfrm>
              <a:off x="1824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13" name="Line 11"/>
            <p:cNvSpPr>
              <a:spLocks noChangeShapeType="1"/>
            </p:cNvSpPr>
            <p:nvPr/>
          </p:nvSpPr>
          <p:spPr bwMode="auto">
            <a:xfrm>
              <a:off x="22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4" name="Line 12"/>
            <p:cNvSpPr>
              <a:spLocks noChangeShapeType="1"/>
            </p:cNvSpPr>
            <p:nvPr/>
          </p:nvSpPr>
          <p:spPr bwMode="auto">
            <a:xfrm flipV="1">
              <a:off x="196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5" name="Line 13"/>
            <p:cNvSpPr>
              <a:spLocks noChangeShapeType="1"/>
            </p:cNvSpPr>
            <p:nvPr/>
          </p:nvSpPr>
          <p:spPr bwMode="auto">
            <a:xfrm flipV="1">
              <a:off x="220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6" name="Line 14"/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7" name="Rectangle 15" descr="白色大理石"/>
            <p:cNvSpPr>
              <a:spLocks noChangeArrowheads="1"/>
            </p:cNvSpPr>
            <p:nvPr/>
          </p:nvSpPr>
          <p:spPr bwMode="auto">
            <a:xfrm>
              <a:off x="2592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18" name="Line 16"/>
            <p:cNvSpPr>
              <a:spLocks noChangeShapeType="1"/>
            </p:cNvSpPr>
            <p:nvPr/>
          </p:nvSpPr>
          <p:spPr bwMode="auto">
            <a:xfrm>
              <a:off x="297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Line 17"/>
            <p:cNvSpPr>
              <a:spLocks noChangeShapeType="1"/>
            </p:cNvSpPr>
            <p:nvPr/>
          </p:nvSpPr>
          <p:spPr bwMode="auto">
            <a:xfrm flipV="1">
              <a:off x="273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Line 18"/>
            <p:cNvSpPr>
              <a:spLocks noChangeShapeType="1"/>
            </p:cNvSpPr>
            <p:nvPr/>
          </p:nvSpPr>
          <p:spPr bwMode="auto">
            <a:xfrm flipV="1">
              <a:off x="297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1" name="Line 19"/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Rectangle 20" descr="白色大理石"/>
            <p:cNvSpPr>
              <a:spLocks noChangeArrowheads="1"/>
            </p:cNvSpPr>
            <p:nvPr/>
          </p:nvSpPr>
          <p:spPr bwMode="auto">
            <a:xfrm>
              <a:off x="3360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23" name="Line 21"/>
            <p:cNvSpPr>
              <a:spLocks noChangeShapeType="1"/>
            </p:cNvSpPr>
            <p:nvPr/>
          </p:nvSpPr>
          <p:spPr bwMode="auto">
            <a:xfrm>
              <a:off x="374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Line 2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5" name="Line 23"/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6" name="Line 24"/>
            <p:cNvSpPr>
              <a:spLocks noChangeShapeType="1"/>
            </p:cNvSpPr>
            <p:nvPr/>
          </p:nvSpPr>
          <p:spPr bwMode="auto">
            <a:xfrm>
              <a:off x="350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7" name="Rectangle 25" descr="白色大理石"/>
            <p:cNvSpPr>
              <a:spLocks noChangeArrowheads="1"/>
            </p:cNvSpPr>
            <p:nvPr/>
          </p:nvSpPr>
          <p:spPr bwMode="auto">
            <a:xfrm>
              <a:off x="4128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28" name="Line 26"/>
            <p:cNvSpPr>
              <a:spLocks noChangeShapeType="1"/>
            </p:cNvSpPr>
            <p:nvPr/>
          </p:nvSpPr>
          <p:spPr bwMode="auto">
            <a:xfrm>
              <a:off x="451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9" name="Line 27"/>
            <p:cNvSpPr>
              <a:spLocks noChangeShapeType="1"/>
            </p:cNvSpPr>
            <p:nvPr/>
          </p:nvSpPr>
          <p:spPr bwMode="auto">
            <a:xfrm flipV="1">
              <a:off x="42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0" name="Line 28"/>
            <p:cNvSpPr>
              <a:spLocks noChangeShapeType="1"/>
            </p:cNvSpPr>
            <p:nvPr/>
          </p:nvSpPr>
          <p:spPr bwMode="auto">
            <a:xfrm flipV="1">
              <a:off x="451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1" name="Line 29"/>
            <p:cNvSpPr>
              <a:spLocks noChangeShapeType="1"/>
            </p:cNvSpPr>
            <p:nvPr/>
          </p:nvSpPr>
          <p:spPr bwMode="auto">
            <a:xfrm>
              <a:off x="427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2" name="Line 30"/>
            <p:cNvSpPr>
              <a:spLocks noChangeShapeType="1"/>
            </p:cNvSpPr>
            <p:nvPr/>
          </p:nvSpPr>
          <p:spPr bwMode="auto">
            <a:xfrm>
              <a:off x="1632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3" name="Line 31"/>
            <p:cNvSpPr>
              <a:spLocks noChangeShapeType="1"/>
            </p:cNvSpPr>
            <p:nvPr/>
          </p:nvSpPr>
          <p:spPr bwMode="auto">
            <a:xfrm>
              <a:off x="2400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4" name="Line 32"/>
            <p:cNvSpPr>
              <a:spLocks noChangeShapeType="1"/>
            </p:cNvSpPr>
            <p:nvPr/>
          </p:nvSpPr>
          <p:spPr bwMode="auto">
            <a:xfrm>
              <a:off x="3168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5" name="Line 33"/>
            <p:cNvSpPr>
              <a:spLocks noChangeShapeType="1"/>
            </p:cNvSpPr>
            <p:nvPr/>
          </p:nvSpPr>
          <p:spPr bwMode="auto">
            <a:xfrm>
              <a:off x="3936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6" name="Line 34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7" name="Line 35"/>
            <p:cNvSpPr>
              <a:spLocks noChangeShapeType="1"/>
            </p:cNvSpPr>
            <p:nvPr/>
          </p:nvSpPr>
          <p:spPr bwMode="auto">
            <a:xfrm>
              <a:off x="1632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8" name="Line 36"/>
            <p:cNvSpPr>
              <a:spLocks noChangeShapeType="1"/>
            </p:cNvSpPr>
            <p:nvPr/>
          </p:nvSpPr>
          <p:spPr bwMode="auto">
            <a:xfrm flipV="1"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9" name="Line 37"/>
            <p:cNvSpPr>
              <a:spLocks noChangeShapeType="1"/>
            </p:cNvSpPr>
            <p:nvPr/>
          </p:nvSpPr>
          <p:spPr bwMode="auto">
            <a:xfrm>
              <a:off x="2400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0" name="Line 38"/>
            <p:cNvSpPr>
              <a:spLocks noChangeShapeType="1"/>
            </p:cNvSpPr>
            <p:nvPr/>
          </p:nvSpPr>
          <p:spPr bwMode="auto">
            <a:xfrm>
              <a:off x="3168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1" name="Line 39"/>
            <p:cNvSpPr>
              <a:spLocks noChangeShapeType="1"/>
            </p:cNvSpPr>
            <p:nvPr/>
          </p:nvSpPr>
          <p:spPr bwMode="auto">
            <a:xfrm>
              <a:off x="3936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2" name="Line 40"/>
            <p:cNvSpPr>
              <a:spLocks noChangeShapeType="1"/>
            </p:cNvSpPr>
            <p:nvPr/>
          </p:nvSpPr>
          <p:spPr bwMode="auto">
            <a:xfrm>
              <a:off x="4704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3" name="Line 41"/>
            <p:cNvSpPr>
              <a:spLocks noChangeShapeType="1"/>
            </p:cNvSpPr>
            <p:nvPr/>
          </p:nvSpPr>
          <p:spPr bwMode="auto">
            <a:xfrm>
              <a:off x="4896" y="12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4" name="Line 42"/>
            <p:cNvSpPr>
              <a:spLocks noChangeShapeType="1"/>
            </p:cNvSpPr>
            <p:nvPr/>
          </p:nvSpPr>
          <p:spPr bwMode="auto">
            <a:xfrm>
              <a:off x="912" y="129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5" name="Line 43"/>
            <p:cNvSpPr>
              <a:spLocks noChangeShapeType="1"/>
            </p:cNvSpPr>
            <p:nvPr/>
          </p:nvSpPr>
          <p:spPr bwMode="auto">
            <a:xfrm flipH="1">
              <a:off x="912" y="148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6" name="Line 44"/>
            <p:cNvSpPr>
              <a:spLocks noChangeShapeType="1"/>
            </p:cNvSpPr>
            <p:nvPr/>
          </p:nvSpPr>
          <p:spPr bwMode="auto">
            <a:xfrm>
              <a:off x="912" y="129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7" name="Line 45"/>
            <p:cNvSpPr>
              <a:spLocks noChangeShapeType="1"/>
            </p:cNvSpPr>
            <p:nvPr/>
          </p:nvSpPr>
          <p:spPr bwMode="auto">
            <a:xfrm flipH="1">
              <a:off x="912" y="86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8" name="Line 46"/>
            <p:cNvSpPr>
              <a:spLocks noChangeShapeType="1"/>
            </p:cNvSpPr>
            <p:nvPr/>
          </p:nvSpPr>
          <p:spPr bwMode="auto">
            <a:xfrm>
              <a:off x="912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9" name="Line 47"/>
            <p:cNvSpPr>
              <a:spLocks noChangeShapeType="1"/>
            </p:cNvSpPr>
            <p:nvPr/>
          </p:nvSpPr>
          <p:spPr bwMode="auto">
            <a:xfrm>
              <a:off x="4896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0" name="Line 48"/>
            <p:cNvSpPr>
              <a:spLocks noChangeShapeType="1"/>
            </p:cNvSpPr>
            <p:nvPr/>
          </p:nvSpPr>
          <p:spPr bwMode="auto">
            <a:xfrm>
              <a:off x="4704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1" name="Text Box 49"/>
            <p:cNvSpPr txBox="1">
              <a:spLocks noChangeArrowheads="1"/>
            </p:cNvSpPr>
            <p:nvPr/>
          </p:nvSpPr>
          <p:spPr bwMode="auto">
            <a:xfrm>
              <a:off x="302" y="100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552" name="Rectangle 50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53" name="Line 51"/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4" name="Line 52"/>
            <p:cNvSpPr>
              <a:spLocks noChangeShapeType="1"/>
            </p:cNvSpPr>
            <p:nvPr/>
          </p:nvSpPr>
          <p:spPr bwMode="auto">
            <a:xfrm flipV="1"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5" name="Line 53"/>
            <p:cNvSpPr>
              <a:spLocks noChangeShapeType="1"/>
            </p:cNvSpPr>
            <p:nvPr/>
          </p:nvSpPr>
          <p:spPr bwMode="auto">
            <a:xfrm flipV="1">
              <a:off x="144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6" name="Line 54"/>
            <p:cNvSpPr>
              <a:spLocks noChangeShapeType="1"/>
            </p:cNvSpPr>
            <p:nvPr/>
          </p:nvSpPr>
          <p:spPr bwMode="auto">
            <a:xfrm>
              <a:off x="120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7" name="Rectangle 55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58" name="Line 56"/>
            <p:cNvSpPr>
              <a:spLocks noChangeShapeType="1"/>
            </p:cNvSpPr>
            <p:nvPr/>
          </p:nvSpPr>
          <p:spPr bwMode="auto">
            <a:xfrm>
              <a:off x="220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9" name="Line 57"/>
            <p:cNvSpPr>
              <a:spLocks noChangeShapeType="1"/>
            </p:cNvSpPr>
            <p:nvPr/>
          </p:nvSpPr>
          <p:spPr bwMode="auto">
            <a:xfrm flipV="1">
              <a:off x="196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0" name="Line 58"/>
            <p:cNvSpPr>
              <a:spLocks noChangeShapeType="1"/>
            </p:cNvSpPr>
            <p:nvPr/>
          </p:nvSpPr>
          <p:spPr bwMode="auto">
            <a:xfrm flipV="1">
              <a:off x="220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1" name="Line 59"/>
            <p:cNvSpPr>
              <a:spLocks noChangeShapeType="1"/>
            </p:cNvSpPr>
            <p:nvPr/>
          </p:nvSpPr>
          <p:spPr bwMode="auto">
            <a:xfrm>
              <a:off x="196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2" name="Rectangle 60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63" name="Line 61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4" name="Line 62"/>
            <p:cNvSpPr>
              <a:spLocks noChangeShapeType="1"/>
            </p:cNvSpPr>
            <p:nvPr/>
          </p:nvSpPr>
          <p:spPr bwMode="auto">
            <a:xfrm flipV="1">
              <a:off x="273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5" name="Line 63"/>
            <p:cNvSpPr>
              <a:spLocks noChangeShapeType="1"/>
            </p:cNvSpPr>
            <p:nvPr/>
          </p:nvSpPr>
          <p:spPr bwMode="auto">
            <a:xfrm flipV="1">
              <a:off x="297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6" name="Line 64"/>
            <p:cNvSpPr>
              <a:spLocks noChangeShapeType="1"/>
            </p:cNvSpPr>
            <p:nvPr/>
          </p:nvSpPr>
          <p:spPr bwMode="auto">
            <a:xfrm>
              <a:off x="273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7" name="Rectangle 65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68" name="Line 66"/>
            <p:cNvSpPr>
              <a:spLocks noChangeShapeType="1"/>
            </p:cNvSpPr>
            <p:nvPr/>
          </p:nvSpPr>
          <p:spPr bwMode="auto">
            <a:xfrm>
              <a:off x="37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9" name="Line 67"/>
            <p:cNvSpPr>
              <a:spLocks noChangeShapeType="1"/>
            </p:cNvSpPr>
            <p:nvPr/>
          </p:nvSpPr>
          <p:spPr bwMode="auto">
            <a:xfrm flipV="1">
              <a:off x="35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0" name="Line 68"/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1" name="Line 69"/>
            <p:cNvSpPr>
              <a:spLocks noChangeShapeType="1"/>
            </p:cNvSpPr>
            <p:nvPr/>
          </p:nvSpPr>
          <p:spPr bwMode="auto">
            <a:xfrm>
              <a:off x="35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2" name="Rectangle 70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73" name="Line 71"/>
            <p:cNvSpPr>
              <a:spLocks noChangeShapeType="1"/>
            </p:cNvSpPr>
            <p:nvPr/>
          </p:nvSpPr>
          <p:spPr bwMode="auto">
            <a:xfrm>
              <a:off x="45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4" name="Line 72"/>
            <p:cNvSpPr>
              <a:spLocks noChangeShapeType="1"/>
            </p:cNvSpPr>
            <p:nvPr/>
          </p:nvSpPr>
          <p:spPr bwMode="auto">
            <a:xfrm flipV="1">
              <a:off x="427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5" name="Line 73"/>
            <p:cNvSpPr>
              <a:spLocks noChangeShapeType="1"/>
            </p:cNvSpPr>
            <p:nvPr/>
          </p:nvSpPr>
          <p:spPr bwMode="auto">
            <a:xfrm flipV="1"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6" name="Line 74"/>
            <p:cNvSpPr>
              <a:spLocks noChangeShapeType="1"/>
            </p:cNvSpPr>
            <p:nvPr/>
          </p:nvSpPr>
          <p:spPr bwMode="auto">
            <a:xfrm>
              <a:off x="427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7" name="Line 75"/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8" name="Line 76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9" name="Line 77"/>
            <p:cNvSpPr>
              <a:spLocks noChangeShapeType="1"/>
            </p:cNvSpPr>
            <p:nvPr/>
          </p:nvSpPr>
          <p:spPr bwMode="auto">
            <a:xfrm>
              <a:off x="3168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0" name="Line 78"/>
            <p:cNvSpPr>
              <a:spLocks noChangeShapeType="1"/>
            </p:cNvSpPr>
            <p:nvPr/>
          </p:nvSpPr>
          <p:spPr bwMode="auto">
            <a:xfrm>
              <a:off x="3936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1" name="Line 79"/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2" name="Line 80"/>
            <p:cNvSpPr>
              <a:spLocks noChangeShapeType="1"/>
            </p:cNvSpPr>
            <p:nvPr/>
          </p:nvSpPr>
          <p:spPr bwMode="auto">
            <a:xfrm>
              <a:off x="1632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3" name="Line 81"/>
            <p:cNvSpPr>
              <a:spLocks noChangeShapeType="1"/>
            </p:cNvSpPr>
            <p:nvPr/>
          </p:nvSpPr>
          <p:spPr bwMode="auto">
            <a:xfrm flipV="1">
              <a:off x="768" y="26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4" name="Line 82"/>
            <p:cNvSpPr>
              <a:spLocks noChangeShapeType="1"/>
            </p:cNvSpPr>
            <p:nvPr/>
          </p:nvSpPr>
          <p:spPr bwMode="auto">
            <a:xfrm>
              <a:off x="2400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5" name="Line 83"/>
            <p:cNvSpPr>
              <a:spLocks noChangeShapeType="1"/>
            </p:cNvSpPr>
            <p:nvPr/>
          </p:nvSpPr>
          <p:spPr bwMode="auto">
            <a:xfrm>
              <a:off x="3168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6" name="Line 84"/>
            <p:cNvSpPr>
              <a:spLocks noChangeShapeType="1"/>
            </p:cNvSpPr>
            <p:nvPr/>
          </p:nvSpPr>
          <p:spPr bwMode="auto">
            <a:xfrm>
              <a:off x="3936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7" name="Line 85"/>
            <p:cNvSpPr>
              <a:spLocks noChangeShapeType="1"/>
            </p:cNvSpPr>
            <p:nvPr/>
          </p:nvSpPr>
          <p:spPr bwMode="auto">
            <a:xfrm>
              <a:off x="4704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8" name="Line 86"/>
            <p:cNvSpPr>
              <a:spLocks noChangeShapeType="1"/>
            </p:cNvSpPr>
            <p:nvPr/>
          </p:nvSpPr>
          <p:spPr bwMode="auto">
            <a:xfrm>
              <a:off x="4896" y="268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9" name="Line 87"/>
            <p:cNvSpPr>
              <a:spLocks noChangeShapeType="1"/>
            </p:cNvSpPr>
            <p:nvPr/>
          </p:nvSpPr>
          <p:spPr bwMode="auto">
            <a:xfrm>
              <a:off x="912" y="273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0" name="Line 88"/>
            <p:cNvSpPr>
              <a:spLocks noChangeShapeType="1"/>
            </p:cNvSpPr>
            <p:nvPr/>
          </p:nvSpPr>
          <p:spPr bwMode="auto">
            <a:xfrm flipH="1">
              <a:off x="912" y="292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1" name="Line 89"/>
            <p:cNvSpPr>
              <a:spLocks noChangeShapeType="1"/>
            </p:cNvSpPr>
            <p:nvPr/>
          </p:nvSpPr>
          <p:spPr bwMode="auto">
            <a:xfrm>
              <a:off x="912" y="273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2" name="Line 90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3" name="Line 91"/>
            <p:cNvSpPr>
              <a:spLocks noChangeShapeType="1"/>
            </p:cNvSpPr>
            <p:nvPr/>
          </p:nvSpPr>
          <p:spPr bwMode="auto">
            <a:xfrm>
              <a:off x="912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4" name="Line 92"/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5" name="Line 93"/>
            <p:cNvSpPr>
              <a:spLocks noChangeShapeType="1"/>
            </p:cNvSpPr>
            <p:nvPr/>
          </p:nvSpPr>
          <p:spPr bwMode="auto">
            <a:xfrm>
              <a:off x="4704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6" name="Text Box 94"/>
            <p:cNvSpPr txBox="1">
              <a:spLocks noChangeArrowheads="1"/>
            </p:cNvSpPr>
            <p:nvPr/>
          </p:nvSpPr>
          <p:spPr bwMode="auto">
            <a:xfrm>
              <a:off x="302" y="244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597" name="Text Box 95"/>
            <p:cNvSpPr txBox="1">
              <a:spLocks noChangeArrowheads="1"/>
            </p:cNvSpPr>
            <p:nvPr/>
          </p:nvSpPr>
          <p:spPr bwMode="auto">
            <a:xfrm>
              <a:off x="1936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598" name="Text Box 96"/>
            <p:cNvSpPr txBox="1">
              <a:spLocks noChangeArrowheads="1"/>
            </p:cNvSpPr>
            <p:nvPr/>
          </p:nvSpPr>
          <p:spPr bwMode="auto">
            <a:xfrm>
              <a:off x="1936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599" name="Text Box 97"/>
            <p:cNvSpPr txBox="1">
              <a:spLocks noChangeArrowheads="1"/>
            </p:cNvSpPr>
            <p:nvPr/>
          </p:nvSpPr>
          <p:spPr bwMode="auto">
            <a:xfrm>
              <a:off x="2704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0" name="Text Box 98"/>
            <p:cNvSpPr txBox="1">
              <a:spLocks noChangeArrowheads="1"/>
            </p:cNvSpPr>
            <p:nvPr/>
          </p:nvSpPr>
          <p:spPr bwMode="auto">
            <a:xfrm>
              <a:off x="270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1" name="Text Box 99"/>
            <p:cNvSpPr txBox="1">
              <a:spLocks noChangeArrowheads="1"/>
            </p:cNvSpPr>
            <p:nvPr/>
          </p:nvSpPr>
          <p:spPr bwMode="auto">
            <a:xfrm>
              <a:off x="3472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2" name="Text Box 100"/>
            <p:cNvSpPr txBox="1">
              <a:spLocks noChangeArrowheads="1"/>
            </p:cNvSpPr>
            <p:nvPr/>
          </p:nvSpPr>
          <p:spPr bwMode="auto">
            <a:xfrm>
              <a:off x="347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3" name="Text Box 101"/>
            <p:cNvSpPr txBox="1">
              <a:spLocks noChangeArrowheads="1"/>
            </p:cNvSpPr>
            <p:nvPr/>
          </p:nvSpPr>
          <p:spPr bwMode="auto">
            <a:xfrm>
              <a:off x="4240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4" name="Text Box 102"/>
            <p:cNvSpPr txBox="1">
              <a:spLocks noChangeArrowheads="1"/>
            </p:cNvSpPr>
            <p:nvPr/>
          </p:nvSpPr>
          <p:spPr bwMode="auto">
            <a:xfrm>
              <a:off x="424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5" name="Text Box 103"/>
            <p:cNvSpPr txBox="1">
              <a:spLocks noChangeArrowheads="1"/>
            </p:cNvSpPr>
            <p:nvPr/>
          </p:nvSpPr>
          <p:spPr bwMode="auto">
            <a:xfrm>
              <a:off x="286" y="155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b="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6" name="Line 104"/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7" name="Line 105"/>
            <p:cNvSpPr>
              <a:spLocks noChangeShapeType="1"/>
            </p:cNvSpPr>
            <p:nvPr/>
          </p:nvSpPr>
          <p:spPr bwMode="auto">
            <a:xfrm flipV="1">
              <a:off x="2832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8" name="Line 106"/>
            <p:cNvSpPr>
              <a:spLocks noChangeShapeType="1"/>
            </p:cNvSpPr>
            <p:nvPr/>
          </p:nvSpPr>
          <p:spPr bwMode="auto">
            <a:xfrm flipV="1">
              <a:off x="3600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9" name="Text Box 107"/>
            <p:cNvSpPr txBox="1">
              <a:spLocks noChangeArrowheads="1"/>
            </p:cNvSpPr>
            <p:nvPr/>
          </p:nvSpPr>
          <p:spPr bwMode="auto">
            <a:xfrm>
              <a:off x="2095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0" name="Text Box 108"/>
            <p:cNvSpPr txBox="1">
              <a:spLocks noChangeArrowheads="1"/>
            </p:cNvSpPr>
            <p:nvPr/>
          </p:nvSpPr>
          <p:spPr bwMode="auto">
            <a:xfrm>
              <a:off x="2863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1" name="Text Box 109"/>
            <p:cNvSpPr txBox="1">
              <a:spLocks noChangeArrowheads="1"/>
            </p:cNvSpPr>
            <p:nvPr/>
          </p:nvSpPr>
          <p:spPr bwMode="auto">
            <a:xfrm>
              <a:off x="3609" y="1497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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2" name="Text Box 110"/>
            <p:cNvSpPr txBox="1">
              <a:spLocks noChangeArrowheads="1"/>
            </p:cNvSpPr>
            <p:nvPr/>
          </p:nvSpPr>
          <p:spPr bwMode="auto">
            <a:xfrm>
              <a:off x="288" y="299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b="0">
                  <a:latin typeface="Arial Narrow" panose="020B0606020202030204" pitchFamily="34" charset="0"/>
                  <a:ea typeface="仿宋_GB2312" pitchFamily="49" charset="-122"/>
                </a:rPr>
                <a:t>25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3" name="Line 111"/>
            <p:cNvSpPr>
              <a:spLocks noChangeShapeType="1"/>
            </p:cNvSpPr>
            <p:nvPr/>
          </p:nvSpPr>
          <p:spPr bwMode="auto">
            <a:xfrm flipV="1">
              <a:off x="206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4" name="Text Box 112"/>
            <p:cNvSpPr txBox="1">
              <a:spLocks noChangeArrowheads="1"/>
            </p:cNvSpPr>
            <p:nvPr/>
          </p:nvSpPr>
          <p:spPr bwMode="auto">
            <a:xfrm>
              <a:off x="2095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5" name="Line 113"/>
            <p:cNvSpPr>
              <a:spLocks noChangeShapeType="1"/>
            </p:cNvSpPr>
            <p:nvPr/>
          </p:nvSpPr>
          <p:spPr bwMode="auto">
            <a:xfrm flipV="1">
              <a:off x="283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6" name="Text Box 114"/>
            <p:cNvSpPr txBox="1">
              <a:spLocks noChangeArrowheads="1"/>
            </p:cNvSpPr>
            <p:nvPr/>
          </p:nvSpPr>
          <p:spPr bwMode="auto">
            <a:xfrm>
              <a:off x="2863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7" name="Line 115"/>
            <p:cNvSpPr>
              <a:spLocks noChangeShapeType="1"/>
            </p:cNvSpPr>
            <p:nvPr/>
          </p:nvSpPr>
          <p:spPr bwMode="auto">
            <a:xfrm flipV="1">
              <a:off x="36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8" name="Text Box 116"/>
            <p:cNvSpPr txBox="1">
              <a:spLocks noChangeArrowheads="1"/>
            </p:cNvSpPr>
            <p:nvPr/>
          </p:nvSpPr>
          <p:spPr bwMode="auto">
            <a:xfrm>
              <a:off x="3631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9" name="Line 117"/>
            <p:cNvSpPr>
              <a:spLocks noChangeShapeType="1"/>
            </p:cNvSpPr>
            <p:nvPr/>
          </p:nvSpPr>
          <p:spPr bwMode="auto">
            <a:xfrm flipV="1">
              <a:off x="43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0" name="Text Box 118"/>
            <p:cNvSpPr txBox="1">
              <a:spLocks noChangeArrowheads="1"/>
            </p:cNvSpPr>
            <p:nvPr/>
          </p:nvSpPr>
          <p:spPr bwMode="auto">
            <a:xfrm>
              <a:off x="4399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06500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6501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6502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6503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6504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3338" y="333375"/>
            <a:ext cx="8229600" cy="563563"/>
          </a:xfrm>
        </p:spPr>
        <p:txBody>
          <a:bodyPr/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双向循环链表的搜索算法</a:t>
            </a:r>
          </a:p>
        </p:txBody>
      </p:sp>
      <p:sp>
        <p:nvSpPr>
          <p:cNvPr id="10752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515143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*DblList&lt;T&gt;::Search (const T&amp; x, int d)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在双向循环链表中寻找其值等于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的结点。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*current = (d == 0)?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first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 : first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rLink; 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确定搜索方向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while ( </a:t>
            </a:r>
            <a:r>
              <a:rPr lang="en-US" altLang="zh-CN" sz="2800" smtClean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current != first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&amp;&amp; 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data != x )	current = (d == 0) ?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 : 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if ( current != first ) return current;	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搜索成功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else return NULL;			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搜索失败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107524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7525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7526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66675" y="233363"/>
            <a:ext cx="7180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双向循环链表的插入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算法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非空表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)</a:t>
            </a:r>
          </a:p>
        </p:txBody>
      </p:sp>
      <p:sp>
        <p:nvSpPr>
          <p:cNvPr id="108547" name="Text Box 99"/>
          <p:cNvSpPr txBox="1">
            <a:spLocks noChangeArrowheads="1"/>
          </p:cNvSpPr>
          <p:nvPr/>
        </p:nvSpPr>
        <p:spPr bwMode="auto">
          <a:xfrm>
            <a:off x="1282700" y="4349750"/>
            <a:ext cx="6226175" cy="2422525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current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endParaRPr lang="en-US" altLang="zh-CN" sz="3000" b="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newNode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newNode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current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注意语句次序！</a:t>
            </a:r>
            <a:endParaRPr lang="en-US" altLang="zh-CN" sz="3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8548" name="Group 102"/>
          <p:cNvGrpSpPr>
            <a:grpSpLocks/>
          </p:cNvGrpSpPr>
          <p:nvPr/>
        </p:nvGrpSpPr>
        <p:grpSpPr bwMode="auto">
          <a:xfrm>
            <a:off x="479425" y="1295400"/>
            <a:ext cx="7292975" cy="3082925"/>
            <a:chOff x="302" y="816"/>
            <a:chExt cx="4594" cy="1942"/>
          </a:xfrm>
        </p:grpSpPr>
        <p:sp>
          <p:nvSpPr>
            <p:cNvPr id="108555" name="Rectangle 3" descr="白色大理石"/>
            <p:cNvSpPr>
              <a:spLocks noChangeArrowheads="1"/>
            </p:cNvSpPr>
            <p:nvPr/>
          </p:nvSpPr>
          <p:spPr bwMode="auto">
            <a:xfrm>
              <a:off x="1056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556" name="Line 4"/>
            <p:cNvSpPr>
              <a:spLocks noChangeShapeType="1"/>
            </p:cNvSpPr>
            <p:nvPr/>
          </p:nvSpPr>
          <p:spPr bwMode="auto">
            <a:xfrm>
              <a:off x="12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7" name="Line 5"/>
            <p:cNvSpPr>
              <a:spLocks noChangeShapeType="1"/>
            </p:cNvSpPr>
            <p:nvPr/>
          </p:nvSpPr>
          <p:spPr bwMode="auto">
            <a:xfrm>
              <a:off x="144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8" name="Line 6"/>
            <p:cNvSpPr>
              <a:spLocks noChangeShapeType="1"/>
            </p:cNvSpPr>
            <p:nvPr/>
          </p:nvSpPr>
          <p:spPr bwMode="auto">
            <a:xfrm flipV="1">
              <a:off x="120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9" name="Line 7"/>
            <p:cNvSpPr>
              <a:spLocks noChangeShapeType="1"/>
            </p:cNvSpPr>
            <p:nvPr/>
          </p:nvSpPr>
          <p:spPr bwMode="auto">
            <a:xfrm flipV="1">
              <a:off x="144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0" name="Line 8"/>
            <p:cNvSpPr>
              <a:spLocks noChangeShapeType="1"/>
            </p:cNvSpPr>
            <p:nvPr/>
          </p:nvSpPr>
          <p:spPr bwMode="auto">
            <a:xfrm>
              <a:off x="120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1" name="Rectangle 9" descr="白色大理石"/>
            <p:cNvSpPr>
              <a:spLocks noChangeArrowheads="1"/>
            </p:cNvSpPr>
            <p:nvPr/>
          </p:nvSpPr>
          <p:spPr bwMode="auto">
            <a:xfrm>
              <a:off x="1824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562" name="Line 10"/>
            <p:cNvSpPr>
              <a:spLocks noChangeShapeType="1"/>
            </p:cNvSpPr>
            <p:nvPr/>
          </p:nvSpPr>
          <p:spPr bwMode="auto">
            <a:xfrm>
              <a:off x="220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3" name="Line 11"/>
            <p:cNvSpPr>
              <a:spLocks noChangeShapeType="1"/>
            </p:cNvSpPr>
            <p:nvPr/>
          </p:nvSpPr>
          <p:spPr bwMode="auto">
            <a:xfrm flipV="1">
              <a:off x="196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4" name="Line 12"/>
            <p:cNvSpPr>
              <a:spLocks noChangeShapeType="1"/>
            </p:cNvSpPr>
            <p:nvPr/>
          </p:nvSpPr>
          <p:spPr bwMode="auto">
            <a:xfrm flipV="1">
              <a:off x="220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5" name="Line 13"/>
            <p:cNvSpPr>
              <a:spLocks noChangeShapeType="1"/>
            </p:cNvSpPr>
            <p:nvPr/>
          </p:nvSpPr>
          <p:spPr bwMode="auto">
            <a:xfrm>
              <a:off x="19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6" name="Rectangle 14" descr="白色大理石"/>
            <p:cNvSpPr>
              <a:spLocks noChangeArrowheads="1"/>
            </p:cNvSpPr>
            <p:nvPr/>
          </p:nvSpPr>
          <p:spPr bwMode="auto">
            <a:xfrm>
              <a:off x="2592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567" name="Line 15"/>
            <p:cNvSpPr>
              <a:spLocks noChangeShapeType="1"/>
            </p:cNvSpPr>
            <p:nvPr/>
          </p:nvSpPr>
          <p:spPr bwMode="auto">
            <a:xfrm>
              <a:off x="297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8" name="Line 16"/>
            <p:cNvSpPr>
              <a:spLocks noChangeShapeType="1"/>
            </p:cNvSpPr>
            <p:nvPr/>
          </p:nvSpPr>
          <p:spPr bwMode="auto">
            <a:xfrm flipV="1">
              <a:off x="273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9" name="Line 17"/>
            <p:cNvSpPr>
              <a:spLocks noChangeShapeType="1"/>
            </p:cNvSpPr>
            <p:nvPr/>
          </p:nvSpPr>
          <p:spPr bwMode="auto">
            <a:xfrm flipV="1">
              <a:off x="297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0" name="Line 18"/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1" name="Rectangle 19" descr="白色大理石"/>
            <p:cNvSpPr>
              <a:spLocks noChangeArrowheads="1"/>
            </p:cNvSpPr>
            <p:nvPr/>
          </p:nvSpPr>
          <p:spPr bwMode="auto">
            <a:xfrm>
              <a:off x="3360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572" name="Line 20"/>
            <p:cNvSpPr>
              <a:spLocks noChangeShapeType="1"/>
            </p:cNvSpPr>
            <p:nvPr/>
          </p:nvSpPr>
          <p:spPr bwMode="auto">
            <a:xfrm>
              <a:off x="374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3" name="Line 21"/>
            <p:cNvSpPr>
              <a:spLocks noChangeShapeType="1"/>
            </p:cNvSpPr>
            <p:nvPr/>
          </p:nvSpPr>
          <p:spPr bwMode="auto">
            <a:xfrm flipV="1">
              <a:off x="350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4" name="Line 22"/>
            <p:cNvSpPr>
              <a:spLocks noChangeShapeType="1"/>
            </p:cNvSpPr>
            <p:nvPr/>
          </p:nvSpPr>
          <p:spPr bwMode="auto">
            <a:xfrm flipV="1">
              <a:off x="374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5" name="Line 23"/>
            <p:cNvSpPr>
              <a:spLocks noChangeShapeType="1"/>
            </p:cNvSpPr>
            <p:nvPr/>
          </p:nvSpPr>
          <p:spPr bwMode="auto">
            <a:xfrm>
              <a:off x="350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6" name="Line 24"/>
            <p:cNvSpPr>
              <a:spLocks noChangeShapeType="1"/>
            </p:cNvSpPr>
            <p:nvPr/>
          </p:nvSpPr>
          <p:spPr bwMode="auto">
            <a:xfrm>
              <a:off x="1632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7" name="Line 25"/>
            <p:cNvSpPr>
              <a:spLocks noChangeShapeType="1"/>
            </p:cNvSpPr>
            <p:nvPr/>
          </p:nvSpPr>
          <p:spPr bwMode="auto">
            <a:xfrm>
              <a:off x="2400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8" name="Line 26"/>
            <p:cNvSpPr>
              <a:spLocks noChangeShapeType="1"/>
            </p:cNvSpPr>
            <p:nvPr/>
          </p:nvSpPr>
          <p:spPr bwMode="auto">
            <a:xfrm>
              <a:off x="3168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9" name="Line 27"/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0" name="Line 28"/>
            <p:cNvSpPr>
              <a:spLocks noChangeShapeType="1"/>
            </p:cNvSpPr>
            <p:nvPr/>
          </p:nvSpPr>
          <p:spPr bwMode="auto">
            <a:xfrm>
              <a:off x="1632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1" name="Line 29"/>
            <p:cNvSpPr>
              <a:spLocks noChangeShapeType="1"/>
            </p:cNvSpPr>
            <p:nvPr/>
          </p:nvSpPr>
          <p:spPr bwMode="auto">
            <a:xfrm flipV="1">
              <a:off x="768" y="11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2" name="Line 30"/>
            <p:cNvSpPr>
              <a:spLocks noChangeShapeType="1"/>
            </p:cNvSpPr>
            <p:nvPr/>
          </p:nvSpPr>
          <p:spPr bwMode="auto">
            <a:xfrm>
              <a:off x="2400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3" name="Line 31"/>
            <p:cNvSpPr>
              <a:spLocks noChangeShapeType="1"/>
            </p:cNvSpPr>
            <p:nvPr/>
          </p:nvSpPr>
          <p:spPr bwMode="auto">
            <a:xfrm>
              <a:off x="3168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4" name="Line 32"/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5" name="Line 33"/>
            <p:cNvSpPr>
              <a:spLocks noChangeShapeType="1"/>
            </p:cNvSpPr>
            <p:nvPr/>
          </p:nvSpPr>
          <p:spPr bwMode="auto">
            <a:xfrm>
              <a:off x="4128" y="120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6" name="Line 34"/>
            <p:cNvSpPr>
              <a:spLocks noChangeShapeType="1"/>
            </p:cNvSpPr>
            <p:nvPr/>
          </p:nvSpPr>
          <p:spPr bwMode="auto">
            <a:xfrm>
              <a:off x="912" y="1248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7" name="Line 35"/>
            <p:cNvSpPr>
              <a:spLocks noChangeShapeType="1"/>
            </p:cNvSpPr>
            <p:nvPr/>
          </p:nvSpPr>
          <p:spPr bwMode="auto">
            <a:xfrm flipH="1">
              <a:off x="912" y="1440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8" name="Line 36"/>
            <p:cNvSpPr>
              <a:spLocks noChangeShapeType="1"/>
            </p:cNvSpPr>
            <p:nvPr/>
          </p:nvSpPr>
          <p:spPr bwMode="auto">
            <a:xfrm>
              <a:off x="912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9" name="Line 37"/>
            <p:cNvSpPr>
              <a:spLocks noChangeShapeType="1"/>
            </p:cNvSpPr>
            <p:nvPr/>
          </p:nvSpPr>
          <p:spPr bwMode="auto">
            <a:xfrm flipH="1">
              <a:off x="912" y="816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0" name="Line 38"/>
            <p:cNvSpPr>
              <a:spLocks noChangeShapeType="1"/>
            </p:cNvSpPr>
            <p:nvPr/>
          </p:nvSpPr>
          <p:spPr bwMode="auto">
            <a:xfrm>
              <a:off x="912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1" name="Line 39"/>
            <p:cNvSpPr>
              <a:spLocks noChangeShapeType="1"/>
            </p:cNvSpPr>
            <p:nvPr/>
          </p:nvSpPr>
          <p:spPr bwMode="auto">
            <a:xfrm>
              <a:off x="4128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2" name="Line 40"/>
            <p:cNvSpPr>
              <a:spLocks noChangeShapeType="1"/>
            </p:cNvSpPr>
            <p:nvPr/>
          </p:nvSpPr>
          <p:spPr bwMode="auto">
            <a:xfrm>
              <a:off x="3936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3" name="Text Box 41"/>
            <p:cNvSpPr txBox="1">
              <a:spLocks noChangeArrowheads="1"/>
            </p:cNvSpPr>
            <p:nvPr/>
          </p:nvSpPr>
          <p:spPr bwMode="auto">
            <a:xfrm>
              <a:off x="302" y="960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594" name="Rectangle 42" descr="白色大理石"/>
            <p:cNvSpPr>
              <a:spLocks noChangeArrowheads="1"/>
            </p:cNvSpPr>
            <p:nvPr/>
          </p:nvSpPr>
          <p:spPr bwMode="auto">
            <a:xfrm>
              <a:off x="1056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595" name="Line 43"/>
            <p:cNvSpPr>
              <a:spLocks noChangeShapeType="1"/>
            </p:cNvSpPr>
            <p:nvPr/>
          </p:nvSpPr>
          <p:spPr bwMode="auto">
            <a:xfrm>
              <a:off x="144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6" name="Line 44"/>
            <p:cNvSpPr>
              <a:spLocks noChangeShapeType="1"/>
            </p:cNvSpPr>
            <p:nvPr/>
          </p:nvSpPr>
          <p:spPr bwMode="auto">
            <a:xfrm flipV="1">
              <a:off x="12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7" name="Line 45"/>
            <p:cNvSpPr>
              <a:spLocks noChangeShapeType="1"/>
            </p:cNvSpPr>
            <p:nvPr/>
          </p:nvSpPr>
          <p:spPr bwMode="auto">
            <a:xfrm flipV="1">
              <a:off x="144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8" name="Line 46"/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9" name="Rectangle 47" descr="白色大理石"/>
            <p:cNvSpPr>
              <a:spLocks noChangeArrowheads="1"/>
            </p:cNvSpPr>
            <p:nvPr/>
          </p:nvSpPr>
          <p:spPr bwMode="auto">
            <a:xfrm>
              <a:off x="1824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600" name="Line 48"/>
            <p:cNvSpPr>
              <a:spLocks noChangeShapeType="1"/>
            </p:cNvSpPr>
            <p:nvPr/>
          </p:nvSpPr>
          <p:spPr bwMode="auto">
            <a:xfrm>
              <a:off x="22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1" name="Line 49"/>
            <p:cNvSpPr>
              <a:spLocks noChangeShapeType="1"/>
            </p:cNvSpPr>
            <p:nvPr/>
          </p:nvSpPr>
          <p:spPr bwMode="auto">
            <a:xfrm flipV="1">
              <a:off x="19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2" name="Line 50"/>
            <p:cNvSpPr>
              <a:spLocks noChangeShapeType="1"/>
            </p:cNvSpPr>
            <p:nvPr/>
          </p:nvSpPr>
          <p:spPr bwMode="auto">
            <a:xfrm flipV="1">
              <a:off x="220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3" name="Line 51"/>
            <p:cNvSpPr>
              <a:spLocks noChangeShapeType="1"/>
            </p:cNvSpPr>
            <p:nvPr/>
          </p:nvSpPr>
          <p:spPr bwMode="auto">
            <a:xfrm>
              <a:off x="196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4" name="Rectangle 52" descr="白色大理石"/>
            <p:cNvSpPr>
              <a:spLocks noChangeArrowheads="1"/>
            </p:cNvSpPr>
            <p:nvPr/>
          </p:nvSpPr>
          <p:spPr bwMode="auto">
            <a:xfrm>
              <a:off x="2592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605" name="Line 53"/>
            <p:cNvSpPr>
              <a:spLocks noChangeShapeType="1"/>
            </p:cNvSpPr>
            <p:nvPr/>
          </p:nvSpPr>
          <p:spPr bwMode="auto">
            <a:xfrm>
              <a:off x="29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6" name="Line 54"/>
            <p:cNvSpPr>
              <a:spLocks noChangeShapeType="1"/>
            </p:cNvSpPr>
            <p:nvPr/>
          </p:nvSpPr>
          <p:spPr bwMode="auto">
            <a:xfrm flipV="1">
              <a:off x="273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7" name="Line 55"/>
            <p:cNvSpPr>
              <a:spLocks noChangeShapeType="1"/>
            </p:cNvSpPr>
            <p:nvPr/>
          </p:nvSpPr>
          <p:spPr bwMode="auto">
            <a:xfrm flipV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8" name="Line 56"/>
            <p:cNvSpPr>
              <a:spLocks noChangeShapeType="1"/>
            </p:cNvSpPr>
            <p:nvPr/>
          </p:nvSpPr>
          <p:spPr bwMode="auto">
            <a:xfrm>
              <a:off x="27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9" name="Rectangle 57" descr="羊皮纸"/>
            <p:cNvSpPr>
              <a:spLocks noChangeArrowheads="1"/>
            </p:cNvSpPr>
            <p:nvPr/>
          </p:nvSpPr>
          <p:spPr bwMode="auto">
            <a:xfrm>
              <a:off x="3360" y="2016"/>
              <a:ext cx="528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610" name="Line 58"/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1" name="Line 59"/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2" name="Line 60"/>
            <p:cNvSpPr>
              <a:spLocks noChangeShapeType="1"/>
            </p:cNvSpPr>
            <p:nvPr/>
          </p:nvSpPr>
          <p:spPr bwMode="auto">
            <a:xfrm flipV="1">
              <a:off x="374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3" name="Line 61"/>
            <p:cNvSpPr>
              <a:spLocks noChangeShapeType="1"/>
            </p:cNvSpPr>
            <p:nvPr/>
          </p:nvSpPr>
          <p:spPr bwMode="auto">
            <a:xfrm>
              <a:off x="350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4" name="Rectangle 62" descr="白色大理石"/>
            <p:cNvSpPr>
              <a:spLocks noChangeArrowheads="1"/>
            </p:cNvSpPr>
            <p:nvPr/>
          </p:nvSpPr>
          <p:spPr bwMode="auto">
            <a:xfrm>
              <a:off x="4128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615" name="Line 63"/>
            <p:cNvSpPr>
              <a:spLocks noChangeShapeType="1"/>
            </p:cNvSpPr>
            <p:nvPr/>
          </p:nvSpPr>
          <p:spPr bwMode="auto">
            <a:xfrm>
              <a:off x="4512" y="2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6" name="Line 64"/>
            <p:cNvSpPr>
              <a:spLocks noChangeShapeType="1"/>
            </p:cNvSpPr>
            <p:nvPr/>
          </p:nvSpPr>
          <p:spPr bwMode="auto">
            <a:xfrm flipV="1">
              <a:off x="427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7" name="Line 65"/>
            <p:cNvSpPr>
              <a:spLocks noChangeShapeType="1"/>
            </p:cNvSpPr>
            <p:nvPr/>
          </p:nvSpPr>
          <p:spPr bwMode="auto">
            <a:xfrm flipV="1">
              <a:off x="45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8" name="Line 66"/>
            <p:cNvSpPr>
              <a:spLocks noChangeShapeType="1"/>
            </p:cNvSpPr>
            <p:nvPr/>
          </p:nvSpPr>
          <p:spPr bwMode="auto">
            <a:xfrm>
              <a:off x="427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9" name="Line 67"/>
            <p:cNvSpPr>
              <a:spLocks noChangeShapeType="1"/>
            </p:cNvSpPr>
            <p:nvPr/>
          </p:nvSpPr>
          <p:spPr bwMode="auto">
            <a:xfrm>
              <a:off x="1632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0" name="Line 68"/>
            <p:cNvSpPr>
              <a:spLocks noChangeShapeType="1"/>
            </p:cNvSpPr>
            <p:nvPr/>
          </p:nvSpPr>
          <p:spPr bwMode="auto">
            <a:xfrm>
              <a:off x="2400" y="2069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1" name="Line 69"/>
            <p:cNvSpPr>
              <a:spLocks noChangeShapeType="1"/>
            </p:cNvSpPr>
            <p:nvPr/>
          </p:nvSpPr>
          <p:spPr bwMode="auto">
            <a:xfrm>
              <a:off x="3187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2" name="Line 70"/>
            <p:cNvSpPr>
              <a:spLocks noChangeShapeType="1"/>
            </p:cNvSpPr>
            <p:nvPr/>
          </p:nvSpPr>
          <p:spPr bwMode="auto">
            <a:xfrm>
              <a:off x="395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3" name="Line 71"/>
            <p:cNvSpPr>
              <a:spLocks noChangeShapeType="1"/>
            </p:cNvSpPr>
            <p:nvPr/>
          </p:nvSpPr>
          <p:spPr bwMode="auto">
            <a:xfrm>
              <a:off x="912" y="206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4" name="Line 72"/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5" name="Line 73"/>
            <p:cNvSpPr>
              <a:spLocks noChangeShapeType="1"/>
            </p:cNvSpPr>
            <p:nvPr/>
          </p:nvSpPr>
          <p:spPr bwMode="auto">
            <a:xfrm flipV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6" name="Line 74"/>
            <p:cNvSpPr>
              <a:spLocks noChangeShapeType="1"/>
            </p:cNvSpPr>
            <p:nvPr/>
          </p:nvSpPr>
          <p:spPr bwMode="auto">
            <a:xfrm>
              <a:off x="2400" y="2205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7" name="Line 75"/>
            <p:cNvSpPr>
              <a:spLocks noChangeShapeType="1"/>
            </p:cNvSpPr>
            <p:nvPr/>
          </p:nvSpPr>
          <p:spPr bwMode="auto">
            <a:xfrm>
              <a:off x="3187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8" name="Line 76"/>
            <p:cNvSpPr>
              <a:spLocks noChangeShapeType="1"/>
            </p:cNvSpPr>
            <p:nvPr/>
          </p:nvSpPr>
          <p:spPr bwMode="auto">
            <a:xfrm>
              <a:off x="3958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9" name="Line 77"/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0" name="Line 78"/>
            <p:cNvSpPr>
              <a:spLocks noChangeShapeType="1"/>
            </p:cNvSpPr>
            <p:nvPr/>
          </p:nvSpPr>
          <p:spPr bwMode="auto">
            <a:xfrm>
              <a:off x="4896" y="220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1" name="Line 79"/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2" name="Line 80"/>
            <p:cNvSpPr>
              <a:spLocks noChangeShapeType="1"/>
            </p:cNvSpPr>
            <p:nvPr/>
          </p:nvSpPr>
          <p:spPr bwMode="auto">
            <a:xfrm flipH="1">
              <a:off x="912" y="244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3" name="Line 81"/>
            <p:cNvSpPr>
              <a:spLocks noChangeShapeType="1"/>
            </p:cNvSpPr>
            <p:nvPr/>
          </p:nvSpPr>
          <p:spPr bwMode="auto">
            <a:xfrm>
              <a:off x="912" y="225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4" name="Line 82"/>
            <p:cNvSpPr>
              <a:spLocks noChangeShapeType="1"/>
            </p:cNvSpPr>
            <p:nvPr/>
          </p:nvSpPr>
          <p:spPr bwMode="auto">
            <a:xfrm flipH="1">
              <a:off x="912" y="182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5" name="Line 83"/>
            <p:cNvSpPr>
              <a:spLocks noChangeShapeType="1"/>
            </p:cNvSpPr>
            <p:nvPr/>
          </p:nvSpPr>
          <p:spPr bwMode="auto">
            <a:xfrm>
              <a:off x="912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6" name="Line 84"/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7" name="Line 85"/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8" name="Text Box 86"/>
            <p:cNvSpPr txBox="1">
              <a:spLocks noChangeArrowheads="1"/>
            </p:cNvSpPr>
            <p:nvPr/>
          </p:nvSpPr>
          <p:spPr bwMode="auto">
            <a:xfrm>
              <a:off x="302" y="196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39" name="Line 87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40" name="Text Box 88"/>
            <p:cNvSpPr txBox="1">
              <a:spLocks noChangeArrowheads="1"/>
            </p:cNvSpPr>
            <p:nvPr/>
          </p:nvSpPr>
          <p:spPr bwMode="auto">
            <a:xfrm>
              <a:off x="1936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1" name="Text Box 89"/>
            <p:cNvSpPr txBox="1">
              <a:spLocks noChangeArrowheads="1"/>
            </p:cNvSpPr>
            <p:nvPr/>
          </p:nvSpPr>
          <p:spPr bwMode="auto">
            <a:xfrm>
              <a:off x="27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2" name="Text Box 90"/>
            <p:cNvSpPr txBox="1">
              <a:spLocks noChangeArrowheads="1"/>
            </p:cNvSpPr>
            <p:nvPr/>
          </p:nvSpPr>
          <p:spPr bwMode="auto">
            <a:xfrm>
              <a:off x="3472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4699" name="Text Box 91"/>
            <p:cNvSpPr txBox="1">
              <a:spLocks noChangeArrowheads="1"/>
            </p:cNvSpPr>
            <p:nvPr/>
          </p:nvSpPr>
          <p:spPr bwMode="auto">
            <a:xfrm>
              <a:off x="332" y="1459"/>
              <a:ext cx="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仿宋_GB2312" pitchFamily="49" charset="-122"/>
                </a:rPr>
                <a:t>后插入</a:t>
              </a:r>
              <a:r>
                <a:rPr lang="en-US" altLang="zh-CN" sz="2800" b="0">
                  <a:latin typeface="Arial Narrow" panose="020B0606020202030204" pitchFamily="34" charset="0"/>
                  <a:ea typeface="仿宋_GB2312" pitchFamily="49" charset="-122"/>
                </a:rPr>
                <a:t>25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108644" name="Text Box 92"/>
            <p:cNvSpPr txBox="1">
              <a:spLocks noChangeArrowheads="1"/>
            </p:cNvSpPr>
            <p:nvPr/>
          </p:nvSpPr>
          <p:spPr bwMode="auto">
            <a:xfrm>
              <a:off x="1977" y="1390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</a:p>
          </p:txBody>
        </p:sp>
        <p:sp>
          <p:nvSpPr>
            <p:cNvPr id="108645" name="Line 93"/>
            <p:cNvSpPr>
              <a:spLocks noChangeShapeType="1"/>
            </p:cNvSpPr>
            <p:nvPr/>
          </p:nvSpPr>
          <p:spPr bwMode="auto">
            <a:xfrm flipV="1">
              <a:off x="3600" y="235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46" name="Text Box 94"/>
            <p:cNvSpPr txBox="1">
              <a:spLocks noChangeArrowheads="1"/>
            </p:cNvSpPr>
            <p:nvPr/>
          </p:nvSpPr>
          <p:spPr bwMode="auto">
            <a:xfrm>
              <a:off x="3619" y="2430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7" name="Text Box 95"/>
            <p:cNvSpPr txBox="1">
              <a:spLocks noChangeArrowheads="1"/>
            </p:cNvSpPr>
            <p:nvPr/>
          </p:nvSpPr>
          <p:spPr bwMode="auto">
            <a:xfrm>
              <a:off x="193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8" name="Text Box 96"/>
            <p:cNvSpPr txBox="1">
              <a:spLocks noChangeArrowheads="1"/>
            </p:cNvSpPr>
            <p:nvPr/>
          </p:nvSpPr>
          <p:spPr bwMode="auto">
            <a:xfrm>
              <a:off x="269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9" name="Text Box 97"/>
            <p:cNvSpPr txBox="1">
              <a:spLocks noChangeArrowheads="1"/>
            </p:cNvSpPr>
            <p:nvPr/>
          </p:nvSpPr>
          <p:spPr bwMode="auto">
            <a:xfrm>
              <a:off x="3472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25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50" name="Text Box 98"/>
            <p:cNvSpPr txBox="1">
              <a:spLocks noChangeArrowheads="1"/>
            </p:cNvSpPr>
            <p:nvPr/>
          </p:nvSpPr>
          <p:spPr bwMode="auto">
            <a:xfrm>
              <a:off x="4238" y="201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51" name="Line 100"/>
            <p:cNvSpPr>
              <a:spLocks noChangeShapeType="1"/>
            </p:cNvSpPr>
            <p:nvPr/>
          </p:nvSpPr>
          <p:spPr bwMode="auto">
            <a:xfrm flipV="1">
              <a:off x="2825" y="2353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52" name="Text Box 101"/>
            <p:cNvSpPr txBox="1">
              <a:spLocks noChangeArrowheads="1"/>
            </p:cNvSpPr>
            <p:nvPr/>
          </p:nvSpPr>
          <p:spPr bwMode="auto">
            <a:xfrm>
              <a:off x="1976" y="243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</a:p>
          </p:txBody>
        </p:sp>
      </p:grpSp>
      <p:sp>
        <p:nvSpPr>
          <p:cNvPr id="108549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8550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8551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8552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8553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8" name="爆炸形 1 107"/>
          <p:cNvSpPr/>
          <p:nvPr/>
        </p:nvSpPr>
        <p:spPr>
          <a:xfrm>
            <a:off x="7117355" y="781050"/>
            <a:ext cx="1924050" cy="1803401"/>
          </a:xfrm>
          <a:prstGeom prst="irregularSeal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前</a:t>
            </a:r>
            <a:r>
              <a:rPr lang="zh-CN" altLang="en-US" sz="2400" dirty="0" smtClean="0"/>
              <a:t>插</a:t>
            </a:r>
            <a:endParaRPr lang="zh-CN" altLang="en-US" sz="2400" dirty="0"/>
          </a:p>
        </p:txBody>
      </p:sp>
      <p:pic>
        <p:nvPicPr>
          <p:cNvPr id="109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38788"/>
            <a:ext cx="1319212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7734300" y="4725144"/>
            <a:ext cx="1409700" cy="8136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6000" tIns="0" rIns="36000" bIns="0" numCol="1" rtlCol="0" anchor="b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这四步那些可被交换，那些不能被交换？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79512" y="2776538"/>
            <a:ext cx="8569201" cy="15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36000" tIns="0" rIns="36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716" y="3005137"/>
            <a:ext cx="1171575" cy="790575"/>
          </a:xfrm>
          <a:prstGeom prst="rect">
            <a:avLst/>
          </a:prstGeom>
        </p:spPr>
      </p:pic>
      <p:sp>
        <p:nvSpPr>
          <p:cNvPr id="119" name="Line 93"/>
          <p:cNvSpPr>
            <a:spLocks noChangeShapeType="1"/>
          </p:cNvSpPr>
          <p:nvPr/>
        </p:nvSpPr>
        <p:spPr bwMode="auto">
          <a:xfrm flipV="1">
            <a:off x="5209190" y="3795712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94"/>
          <p:cNvSpPr txBox="1">
            <a:spLocks noChangeArrowheads="1"/>
          </p:cNvSpPr>
          <p:nvPr/>
        </p:nvSpPr>
        <p:spPr bwMode="auto">
          <a:xfrm>
            <a:off x="5274535" y="3789040"/>
            <a:ext cx="1601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newNode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4" grpId="0"/>
      <p:bldP spid="7" grpId="0" animBg="1"/>
      <p:bldP spid="119" grpId="0" animBg="1"/>
      <p:bldP spid="12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84138" y="209550"/>
            <a:ext cx="66468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双向循环链表的插入算法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空表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)</a:t>
            </a:r>
          </a:p>
        </p:txBody>
      </p:sp>
      <p:sp>
        <p:nvSpPr>
          <p:cNvPr id="109571" name="Rectangle 3" descr="白色大理石"/>
          <p:cNvSpPr>
            <a:spLocks noChangeArrowheads="1"/>
          </p:cNvSpPr>
          <p:nvPr/>
        </p:nvSpPr>
        <p:spPr bwMode="auto">
          <a:xfrm>
            <a:off x="2416175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3025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 flipV="1">
            <a:off x="2644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V="1">
            <a:off x="3025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>
            <a:off x="2644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2209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 flipV="1">
            <a:off x="1958975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3352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>
            <a:off x="3657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>
            <a:off x="2209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 flipH="1">
            <a:off x="2187575" y="22860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2187575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 flipH="1">
            <a:off x="2187575" y="12954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2187575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3352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7" name="Rectangle 19" descr="白色大理石"/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1" name="Line 23"/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2" name="Rectangle 24" descr="羊皮纸"/>
          <p:cNvSpPr>
            <a:spLocks noChangeArrowheads="1"/>
          </p:cNvSpPr>
          <p:nvPr/>
        </p:nvSpPr>
        <p:spPr bwMode="auto">
          <a:xfrm>
            <a:off x="65532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09593" name="Line 25"/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4" name="Line 26"/>
          <p:cNvSpPr>
            <a:spLocks noChangeShapeType="1"/>
          </p:cNvSpPr>
          <p:nvPr/>
        </p:nvSpPr>
        <p:spPr bwMode="auto">
          <a:xfrm flipV="1">
            <a:off x="6781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 flipV="1">
            <a:off x="7162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6" name="Line 28"/>
          <p:cNvSpPr>
            <a:spLocks noChangeShapeType="1"/>
          </p:cNvSpPr>
          <p:nvPr/>
        </p:nvSpPr>
        <p:spPr bwMode="auto">
          <a:xfrm>
            <a:off x="6781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7" name="Line 29"/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8" name="Line 30"/>
          <p:cNvSpPr>
            <a:spLocks noChangeShapeType="1"/>
          </p:cNvSpPr>
          <p:nvPr/>
        </p:nvSpPr>
        <p:spPr bwMode="auto">
          <a:xfrm>
            <a:off x="51054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 flipV="1">
            <a:off x="48768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0" name="Line 32"/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7543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2" name="Line 34"/>
          <p:cNvSpPr>
            <a:spLocks noChangeShapeType="1"/>
          </p:cNvSpPr>
          <p:nvPr/>
        </p:nvSpPr>
        <p:spPr bwMode="auto">
          <a:xfrm>
            <a:off x="7848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>
            <a:off x="51054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4" name="Line 36"/>
          <p:cNvSpPr>
            <a:spLocks noChangeShapeType="1"/>
          </p:cNvSpPr>
          <p:nvPr/>
        </p:nvSpPr>
        <p:spPr bwMode="auto">
          <a:xfrm flipH="1">
            <a:off x="5105400" y="22860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5" name="Line 37"/>
          <p:cNvSpPr>
            <a:spLocks noChangeShapeType="1"/>
          </p:cNvSpPr>
          <p:nvPr/>
        </p:nvSpPr>
        <p:spPr bwMode="auto">
          <a:xfrm>
            <a:off x="51054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 flipH="1">
            <a:off x="5105400" y="12954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7" name="Line 39"/>
          <p:cNvSpPr>
            <a:spLocks noChangeShapeType="1"/>
          </p:cNvSpPr>
          <p:nvPr/>
        </p:nvSpPr>
        <p:spPr bwMode="auto">
          <a:xfrm>
            <a:off x="51054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8" name="Line 40"/>
          <p:cNvSpPr>
            <a:spLocks noChangeShapeType="1"/>
          </p:cNvSpPr>
          <p:nvPr/>
        </p:nvSpPr>
        <p:spPr bwMode="auto">
          <a:xfrm>
            <a:off x="7848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9" name="Line 41"/>
          <p:cNvSpPr>
            <a:spLocks noChangeShapeType="1"/>
          </p:cNvSpPr>
          <p:nvPr/>
        </p:nvSpPr>
        <p:spPr bwMode="auto">
          <a:xfrm>
            <a:off x="7543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0" name="Text Box 42"/>
          <p:cNvSpPr txBox="1">
            <a:spLocks noChangeArrowheads="1"/>
          </p:cNvSpPr>
          <p:nvPr/>
        </p:nvSpPr>
        <p:spPr bwMode="auto">
          <a:xfrm>
            <a:off x="4114800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611" name="Line 43"/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6" name="Text Box 44"/>
          <p:cNvSpPr txBox="1">
            <a:spLocks noChangeArrowheads="1"/>
          </p:cNvSpPr>
          <p:nvPr/>
        </p:nvSpPr>
        <p:spPr bwMode="auto">
          <a:xfrm>
            <a:off x="482600" y="2441575"/>
            <a:ext cx="167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仿宋_GB2312" pitchFamily="49" charset="-122"/>
              </a:rPr>
              <a:t>后插入</a:t>
            </a:r>
            <a:r>
              <a:rPr lang="en-US" altLang="zh-CN" sz="3000" b="0">
                <a:latin typeface="Arial Narrow" panose="020B0606020202030204" pitchFamily="34" charset="0"/>
                <a:ea typeface="仿宋_GB2312" pitchFamily="49" charset="-122"/>
              </a:rPr>
              <a:t>25</a:t>
            </a:r>
            <a:endParaRPr lang="en-US" altLang="zh-CN" sz="3000" b="0">
              <a:latin typeface="Times New Roman" panose="02020603050405020304" pitchFamily="18" charset="0"/>
            </a:endParaRPr>
          </a:p>
        </p:txBody>
      </p: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2170113" y="2468563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current</a:t>
            </a:r>
          </a:p>
        </p:txBody>
      </p:sp>
      <p:sp>
        <p:nvSpPr>
          <p:cNvPr id="109614" name="Line 46"/>
          <p:cNvSpPr>
            <a:spLocks noChangeShapeType="1"/>
          </p:cNvSpPr>
          <p:nvPr/>
        </p:nvSpPr>
        <p:spPr bwMode="auto">
          <a:xfrm flipV="1">
            <a:off x="69342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5" name="Text Box 47"/>
          <p:cNvSpPr txBox="1">
            <a:spLocks noChangeArrowheads="1"/>
          </p:cNvSpPr>
          <p:nvPr/>
        </p:nvSpPr>
        <p:spPr bwMode="auto">
          <a:xfrm>
            <a:off x="6799263" y="2455863"/>
            <a:ext cx="158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newNode</a:t>
            </a:r>
          </a:p>
        </p:txBody>
      </p:sp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6731000" y="16144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25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617" name="Text Box 50"/>
          <p:cNvSpPr txBox="1">
            <a:spLocks noChangeArrowheads="1"/>
          </p:cNvSpPr>
          <p:nvPr/>
        </p:nvSpPr>
        <p:spPr bwMode="auto">
          <a:xfrm>
            <a:off x="11652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618" name="Line 51"/>
          <p:cNvSpPr>
            <a:spLocks noChangeShapeType="1"/>
          </p:cNvSpPr>
          <p:nvPr/>
        </p:nvSpPr>
        <p:spPr bwMode="auto">
          <a:xfrm flipV="1">
            <a:off x="5715000" y="2124075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9" name="Text Box 52"/>
          <p:cNvSpPr txBox="1">
            <a:spLocks noChangeArrowheads="1"/>
          </p:cNvSpPr>
          <p:nvPr/>
        </p:nvSpPr>
        <p:spPr bwMode="auto">
          <a:xfrm>
            <a:off x="5065713" y="2459038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current</a:t>
            </a:r>
          </a:p>
        </p:txBody>
      </p:sp>
      <p:sp>
        <p:nvSpPr>
          <p:cNvPr id="109620" name="Text Box 53"/>
          <p:cNvSpPr txBox="1">
            <a:spLocks noChangeArrowheads="1"/>
          </p:cNvSpPr>
          <p:nvPr/>
        </p:nvSpPr>
        <p:spPr bwMode="auto">
          <a:xfrm>
            <a:off x="1087438" y="3205163"/>
            <a:ext cx="7369175" cy="28575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current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dirty="0"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first)</a:t>
            </a:r>
            <a:endParaRPr lang="en-US" altLang="zh-CN" sz="3000" b="0" dirty="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r>
              <a:rPr lang="en-US" altLang="zh-CN" sz="3000" dirty="0"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current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09621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9622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9623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9624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9625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806450"/>
          </a:xfrm>
        </p:spPr>
        <p:txBody>
          <a:bodyPr/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双向循环链表的插入算法</a:t>
            </a:r>
          </a:p>
        </p:txBody>
      </p:sp>
      <p:sp>
        <p:nvSpPr>
          <p:cNvPr id="1105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252538"/>
            <a:ext cx="8675687" cy="488156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bool DblList&lt;T&gt;::Insert ( int i, const T&amp; x, int d 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建立一个包含有值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的新结点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并将其按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指定的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方向插入到第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个结点之后。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*current = Locate(i, d);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	  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指示方向查找第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if ( current == NULL ) return false;   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插入失败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*newNode = new DblNode&lt;T&gt;(x);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 if (d == 0) {	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</a:t>
            </a:r>
            <a:r>
              <a:rPr lang="zh-CN" altLang="en-US" sz="2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前驱方向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插在第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个结点左侧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 = 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lLink; 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链入</a:t>
            </a: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lLink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smtClean="0">
                <a:latin typeface="楷体_GB2312" pitchFamily="49" charset="-122"/>
              </a:rPr>
              <a:t>-&gt;</a:t>
            </a:r>
            <a:r>
              <a:rPr lang="en-US" altLang="zh-CN" sz="28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 = newNode;</a:t>
            </a:r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0597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0598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0599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0600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125538"/>
            <a:ext cx="8585200" cy="58769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newNode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 = newNode; 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链入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rLink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 = current;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}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else {		     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后继方向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插在第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个结点后面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 = current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rLink;  </a:t>
            </a:r>
            <a:r>
              <a:rPr lang="en-US" altLang="zh-CN" sz="260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链入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rLink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 = newNode;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newNode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 = newNode; 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链入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lLink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600" smtClean="0">
                <a:latin typeface="楷体_GB2312" pitchFamily="49" charset="-122"/>
              </a:rPr>
              <a:t>-&gt;</a:t>
            </a: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lLink = current;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	return true; 	</a:t>
            </a:r>
            <a:r>
              <a:rPr lang="en-US" altLang="zh-CN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lang="zh-CN" altLang="en-US" sz="26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111619" name="Oval 4"/>
          <p:cNvSpPr>
            <a:spLocks noChangeArrowheads="1"/>
          </p:cNvSpPr>
          <p:nvPr/>
        </p:nvSpPr>
        <p:spPr bwMode="auto">
          <a:xfrm>
            <a:off x="7931150" y="469900"/>
            <a:ext cx="287338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1620" name="Oval 7"/>
          <p:cNvSpPr>
            <a:spLocks noChangeArrowheads="1"/>
          </p:cNvSpPr>
          <p:nvPr/>
        </p:nvSpPr>
        <p:spPr bwMode="auto">
          <a:xfrm>
            <a:off x="6388100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1621" name="Oval 8"/>
          <p:cNvSpPr>
            <a:spLocks noChangeArrowheads="1"/>
          </p:cNvSpPr>
          <p:nvPr/>
        </p:nvSpPr>
        <p:spPr bwMode="auto">
          <a:xfrm>
            <a:off x="8461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1622" name="Oval 7"/>
          <p:cNvSpPr>
            <a:spLocks noChangeArrowheads="1"/>
          </p:cNvSpPr>
          <p:nvPr/>
        </p:nvSpPr>
        <p:spPr bwMode="auto">
          <a:xfrm>
            <a:off x="68992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11623" name="Oval 8"/>
          <p:cNvSpPr>
            <a:spLocks noChangeArrowheads="1"/>
          </p:cNvSpPr>
          <p:nvPr/>
        </p:nvSpPr>
        <p:spPr bwMode="auto">
          <a:xfrm>
            <a:off x="7446963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  <a:txDef>
      <a:spPr bwMode="auto">
        <a:solidFill>
          <a:schemeClr val="tx2">
            <a:lumMod val="20000"/>
            <a:lumOff val="80000"/>
          </a:schemeClr>
        </a:solidFill>
        <a:ln w="9525">
          <a:noFill/>
          <a:miter lim="800000"/>
          <a:headEnd/>
          <a:tailEnd/>
        </a:ln>
        <a:effectLst/>
      </a:spPr>
      <a:bodyPr>
        <a:spAutoFit/>
      </a:bodyPr>
      <a:lstStyle>
        <a:defPPr>
          <a:lnSpc>
            <a:spcPct val="130000"/>
          </a:lnSpc>
          <a:buClr>
            <a:schemeClr val="tx2"/>
          </a:buClr>
          <a:buFont typeface="Wingdings" pitchFamily="2" charset="2"/>
          <a:buChar char="u"/>
          <a:defRPr sz="2800" b="1" dirty="0">
            <a:effectLst>
              <a:outerShdw blurRad="38100" dist="38100" dir="2700000" algn="tl">
                <a:srgbClr val="FFFFFF"/>
              </a:outerShdw>
            </a:effectLst>
            <a:latin typeface="Times New Roman" pitchFamily="18" charset="0"/>
            <a:ea typeface="楷体_GB2312" pitchFamily="49" charset="-122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仿宋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仿宋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  <a:effectLst/>
        <a:extLst/>
      </a:spPr>
      <a:bodyPr vert="horz" wrap="square" lIns="36000" tIns="0" rIns="36000" bIns="0" numCol="1" rtlCol="0" anchor="b" anchorCtr="0" compatLnSpc="1">
        <a:prstTxWarp prst="textNoShape">
          <a:avLst/>
        </a:prstTxWarp>
      </a:bodyPr>
      <a:lstStyle>
        <a:defPPr algn="ctr">
          <a:defRPr sz="1600" b="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400" b="0" dirty="0"/>
        </a:defPPr>
      </a:lstStyle>
    </a:tx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lends">
  <a:themeElements>
    <a:clrScheme name="2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ahoma"/>
        <a:ea typeface="仿宋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/>
        <a:extLst/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6813</Words>
  <Application>Microsoft Office PowerPoint</Application>
  <PresentationFormat>全屏显示(4:3)</PresentationFormat>
  <Paragraphs>1800</Paragraphs>
  <Slides>132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132</vt:i4>
      </vt:variant>
    </vt:vector>
  </HeadingPairs>
  <TitlesOfParts>
    <vt:vector size="165" baseType="lpstr">
      <vt:lpstr>ITC Officina Sans Book</vt:lpstr>
      <vt:lpstr>Microsoft Yahei</vt:lpstr>
      <vt:lpstr>方正综艺简体</vt:lpstr>
      <vt:lpstr>仿宋</vt:lpstr>
      <vt:lpstr>仿宋_GB2312</vt:lpstr>
      <vt:lpstr>黑体</vt:lpstr>
      <vt:lpstr>华文仿宋</vt:lpstr>
      <vt:lpstr>华文宋体</vt:lpstr>
      <vt:lpstr>楷体_GB2312</vt:lpstr>
      <vt:lpstr>隶书</vt:lpstr>
      <vt:lpstr>宋体</vt:lpstr>
      <vt:lpstr>微软雅黑</vt:lpstr>
      <vt:lpstr>文泉驿微米黑</vt:lpstr>
      <vt:lpstr>Arial</vt:lpstr>
      <vt:lpstr>Arial Narrow</vt:lpstr>
      <vt:lpstr>Book Antiqua</vt:lpstr>
      <vt:lpstr>Calibri</vt:lpstr>
      <vt:lpstr>Comic Sans MS</vt:lpstr>
      <vt:lpstr>Corbel</vt:lpstr>
      <vt:lpstr>Courier New</vt:lpstr>
      <vt:lpstr>Garamond</vt:lpstr>
      <vt:lpstr>Symbol</vt:lpstr>
      <vt:lpstr>Tahoma</vt:lpstr>
      <vt:lpstr>Times New Roman</vt:lpstr>
      <vt:lpstr>Wingdings</vt:lpstr>
      <vt:lpstr>Blends</vt:lpstr>
      <vt:lpstr>自定义设计方案</vt:lpstr>
      <vt:lpstr>1_Blends</vt:lpstr>
      <vt:lpstr>2_Blends</vt:lpstr>
      <vt:lpstr>1_自定义设计方案</vt:lpstr>
      <vt:lpstr>文档</vt:lpstr>
      <vt:lpstr>公式</vt:lpstr>
      <vt:lpstr>Equation</vt:lpstr>
      <vt:lpstr>       数 据 结 构</vt:lpstr>
      <vt:lpstr>第一章要点回顾</vt:lpstr>
      <vt:lpstr>PowerPoint 演示文稿</vt:lpstr>
      <vt:lpstr>PowerPoint 演示文稿</vt:lpstr>
      <vt:lpstr>PowerPoint 演示文稿</vt:lpstr>
      <vt:lpstr>第2章 线性表</vt:lpstr>
      <vt:lpstr>数据结构课程结构导图</vt:lpstr>
      <vt:lpstr>什么是线性表？</vt:lpstr>
      <vt:lpstr>什么是线性表？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C++静态数组和动态数组的区别？</vt:lpstr>
      <vt:lpstr>顺序表(SeqList)类的定义</vt:lpstr>
      <vt:lpstr>顺序表的构造函数</vt:lpstr>
      <vt:lpstr>复制构造函数</vt:lpstr>
      <vt:lpstr>顺序表的搜索算法</vt:lpstr>
      <vt:lpstr>顺序表的搜索图示</vt:lpstr>
      <vt:lpstr>PowerPoint 演示文稿</vt:lpstr>
      <vt:lpstr>PowerPoint 演示文稿</vt:lpstr>
      <vt:lpstr>PowerPoint 演示文稿</vt:lpstr>
      <vt:lpstr>可插入位置：</vt:lpstr>
      <vt:lpstr>表项的插入算法</vt:lpstr>
      <vt:lpstr>插入算法的性能分析</vt:lpstr>
      <vt:lpstr>PowerPoint 演示文稿</vt:lpstr>
      <vt:lpstr>PowerPoint 演示文稿</vt:lpstr>
      <vt:lpstr>删除算法的性能分析</vt:lpstr>
      <vt:lpstr>PowerPoint 演示文稿</vt:lpstr>
      <vt:lpstr>PowerPoint 演示文稿</vt:lpstr>
      <vt:lpstr>顺序表的优缺点</vt:lpstr>
      <vt:lpstr>PowerPoint 演示文稿</vt:lpstr>
      <vt:lpstr>为什么需要链表？</vt:lpstr>
      <vt:lpstr>PowerPoint 演示文稿</vt:lpstr>
      <vt:lpstr>PowerPoint 演示文稿</vt:lpstr>
      <vt:lpstr>PowerPoint 演示文稿</vt:lpstr>
      <vt:lpstr>单链表中的几个概念</vt:lpstr>
      <vt:lpstr>带头结点单链表 vs 不带头结点单链表</vt:lpstr>
      <vt:lpstr>不带头结点单链表的结构定义</vt:lpstr>
      <vt:lpstr>单链表的类定义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不带头结点的单链表中的插入与删除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带表头结点的单链表</vt:lpstr>
      <vt:lpstr>PowerPoint 演示文稿</vt:lpstr>
      <vt:lpstr>PowerPoint 演示文稿</vt:lpstr>
      <vt:lpstr> 用模板定义的带头结点的单链表类</vt:lpstr>
      <vt:lpstr>PowerPoint 演示文稿</vt:lpstr>
      <vt:lpstr>PowerPoint 演示文稿</vt:lpstr>
      <vt:lpstr>链表置空算法（保留表头结点）</vt:lpstr>
      <vt:lpstr>求单链表的长度的算法</vt:lpstr>
      <vt:lpstr>求单链表的长度的算法</vt:lpstr>
      <vt:lpstr>单链表的搜索算法</vt:lpstr>
      <vt:lpstr>单链表的定位算法</vt:lpstr>
      <vt:lpstr>单链表的插入算法</vt:lpstr>
      <vt:lpstr>单链表的删除算法</vt:lpstr>
      <vt:lpstr>前插法建立单链表</vt:lpstr>
      <vt:lpstr>PowerPoint 演示文稿</vt:lpstr>
      <vt:lpstr>PowerPoint 演示文稿</vt:lpstr>
      <vt:lpstr>PowerPoint 演示文稿</vt:lpstr>
      <vt:lpstr>PowerPoint 演示文稿</vt:lpstr>
      <vt:lpstr>2.4 线性链表的其他变形</vt:lpstr>
      <vt:lpstr>循环链表 (Circular List)</vt:lpstr>
      <vt:lpstr>PowerPoint 演示文稿</vt:lpstr>
      <vt:lpstr>如何判断单链表中有环？</vt:lpstr>
      <vt:lpstr>循环链表类的定义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用循环链表求解约瑟夫问题</vt:lpstr>
      <vt:lpstr>求解Josephus问题的算法 </vt:lpstr>
      <vt:lpstr>PowerPoint 演示文稿</vt:lpstr>
      <vt:lpstr>双向链表(Doubly Linked List)</vt:lpstr>
      <vt:lpstr>PowerPoint 演示文稿</vt:lpstr>
      <vt:lpstr>双向循环链表类的定义</vt:lpstr>
      <vt:lpstr>PowerPoint 演示文稿</vt:lpstr>
      <vt:lpstr>PowerPoint 演示文稿</vt:lpstr>
      <vt:lpstr>PowerPoint 演示文稿</vt:lpstr>
      <vt:lpstr>双向循环链表的搜索算法</vt:lpstr>
      <vt:lpstr>PowerPoint 演示文稿</vt:lpstr>
      <vt:lpstr>PowerPoint 演示文稿</vt:lpstr>
      <vt:lpstr>双向循环链表的插入算法</vt:lpstr>
      <vt:lpstr>PowerPoint 演示文稿</vt:lpstr>
      <vt:lpstr>PowerPoint 演示文稿</vt:lpstr>
      <vt:lpstr>双向循环链表的删除算法</vt:lpstr>
      <vt:lpstr>静态链表</vt:lpstr>
      <vt:lpstr>静态链表的结构</vt:lpstr>
      <vt:lpstr>2.5 线性表的应用 ——多项式的表示及运算</vt:lpstr>
      <vt:lpstr>多项式的顺序存储表示</vt:lpstr>
      <vt:lpstr>PowerPoint 演示文稿</vt:lpstr>
      <vt:lpstr>PowerPoint 演示文稿</vt:lpstr>
      <vt:lpstr>PowerPoint 演示文稿</vt:lpstr>
      <vt:lpstr>PowerPoint 演示文稿</vt:lpstr>
      <vt:lpstr>多项式的链表存储表示</vt:lpstr>
      <vt:lpstr>多项式的链表结构</vt:lpstr>
      <vt:lpstr>多项式(polynomial)类的链表定义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两个多项式的相加算法</vt:lpstr>
      <vt:lpstr>PowerPoint 演示文稿</vt:lpstr>
      <vt:lpstr>PowerPoint 演示文稿</vt:lpstr>
      <vt:lpstr>PowerPoint 演示文稿</vt:lpstr>
      <vt:lpstr>多项式链表的相加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第一次上机作业（2020年9.30前完成）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线性表</dc:title>
  <dc:creator>Administrator</dc:creator>
  <cp:lastModifiedBy>Xinwei</cp:lastModifiedBy>
  <cp:revision>1267</cp:revision>
  <dcterms:created xsi:type="dcterms:W3CDTF">2004-02-17T03:02:14Z</dcterms:created>
  <dcterms:modified xsi:type="dcterms:W3CDTF">2020-09-07T14:37:34Z</dcterms:modified>
</cp:coreProperties>
</file>