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notesMasterIdLst>
    <p:notesMasterId r:id="rId131"/>
  </p:notesMasterIdLst>
  <p:handoutMasterIdLst>
    <p:handoutMasterId r:id="rId132"/>
  </p:handoutMasterIdLst>
  <p:sldIdLst>
    <p:sldId id="737" r:id="rId2"/>
    <p:sldId id="734" r:id="rId3"/>
    <p:sldId id="724" r:id="rId4"/>
    <p:sldId id="725" r:id="rId5"/>
    <p:sldId id="726" r:id="rId6"/>
    <p:sldId id="727" r:id="rId7"/>
    <p:sldId id="257" r:id="rId8"/>
    <p:sldId id="267" r:id="rId9"/>
    <p:sldId id="268" r:id="rId10"/>
    <p:sldId id="269" r:id="rId11"/>
    <p:sldId id="271" r:id="rId12"/>
    <p:sldId id="272" r:id="rId13"/>
    <p:sldId id="275" r:id="rId14"/>
    <p:sldId id="277" r:id="rId15"/>
    <p:sldId id="279" r:id="rId16"/>
    <p:sldId id="280" r:id="rId17"/>
    <p:sldId id="281" r:id="rId18"/>
    <p:sldId id="283" r:id="rId19"/>
    <p:sldId id="284" r:id="rId20"/>
    <p:sldId id="584" r:id="rId21"/>
    <p:sldId id="585" r:id="rId22"/>
    <p:sldId id="285" r:id="rId23"/>
    <p:sldId id="286" r:id="rId24"/>
    <p:sldId id="287" r:id="rId25"/>
    <p:sldId id="288" r:id="rId26"/>
    <p:sldId id="289" r:id="rId27"/>
    <p:sldId id="292" r:id="rId28"/>
    <p:sldId id="587" r:id="rId29"/>
    <p:sldId id="586" r:id="rId30"/>
    <p:sldId id="745" r:id="rId31"/>
    <p:sldId id="294" r:id="rId32"/>
    <p:sldId id="295" r:id="rId33"/>
    <p:sldId id="588" r:id="rId34"/>
    <p:sldId id="590" r:id="rId35"/>
    <p:sldId id="298" r:id="rId36"/>
    <p:sldId id="443" r:id="rId37"/>
    <p:sldId id="444" r:id="rId38"/>
    <p:sldId id="445" r:id="rId39"/>
    <p:sldId id="447" r:id="rId40"/>
    <p:sldId id="448" r:id="rId41"/>
    <p:sldId id="456" r:id="rId42"/>
    <p:sldId id="458" r:id="rId43"/>
    <p:sldId id="459" r:id="rId44"/>
    <p:sldId id="460" r:id="rId45"/>
    <p:sldId id="474" r:id="rId46"/>
    <p:sldId id="462" r:id="rId47"/>
    <p:sldId id="463" r:id="rId48"/>
    <p:sldId id="464" r:id="rId49"/>
    <p:sldId id="465" r:id="rId50"/>
    <p:sldId id="466" r:id="rId51"/>
    <p:sldId id="468" r:id="rId52"/>
    <p:sldId id="476" r:id="rId53"/>
    <p:sldId id="469" r:id="rId54"/>
    <p:sldId id="470" r:id="rId55"/>
    <p:sldId id="477" r:id="rId56"/>
    <p:sldId id="471" r:id="rId57"/>
    <p:sldId id="472" r:id="rId58"/>
    <p:sldId id="330" r:id="rId59"/>
    <p:sldId id="331" r:id="rId60"/>
    <p:sldId id="332" r:id="rId61"/>
    <p:sldId id="334" r:id="rId62"/>
    <p:sldId id="350" r:id="rId63"/>
    <p:sldId id="354" r:id="rId64"/>
    <p:sldId id="356" r:id="rId65"/>
    <p:sldId id="357" r:id="rId66"/>
    <p:sldId id="360" r:id="rId67"/>
    <p:sldId id="747" r:id="rId68"/>
    <p:sldId id="361" r:id="rId69"/>
    <p:sldId id="362" r:id="rId70"/>
    <p:sldId id="363" r:id="rId71"/>
    <p:sldId id="728" r:id="rId72"/>
    <p:sldId id="740" r:id="rId73"/>
    <p:sldId id="729" r:id="rId74"/>
    <p:sldId id="485" r:id="rId75"/>
    <p:sldId id="486" r:id="rId76"/>
    <p:sldId id="487" r:id="rId77"/>
    <p:sldId id="488" r:id="rId78"/>
    <p:sldId id="489" r:id="rId79"/>
    <p:sldId id="490" r:id="rId80"/>
    <p:sldId id="491" r:id="rId81"/>
    <p:sldId id="492" r:id="rId82"/>
    <p:sldId id="493" r:id="rId83"/>
    <p:sldId id="494" r:id="rId84"/>
    <p:sldId id="495" r:id="rId85"/>
    <p:sldId id="496" r:id="rId86"/>
    <p:sldId id="498" r:id="rId87"/>
    <p:sldId id="499" r:id="rId88"/>
    <p:sldId id="500" r:id="rId89"/>
    <p:sldId id="501" r:id="rId90"/>
    <p:sldId id="502" r:id="rId91"/>
    <p:sldId id="741" r:id="rId92"/>
    <p:sldId id="503" r:id="rId93"/>
    <p:sldId id="504" r:id="rId94"/>
    <p:sldId id="505" r:id="rId95"/>
    <p:sldId id="506" r:id="rId96"/>
    <p:sldId id="507" r:id="rId97"/>
    <p:sldId id="508" r:id="rId98"/>
    <p:sldId id="509" r:id="rId99"/>
    <p:sldId id="510" r:id="rId100"/>
    <p:sldId id="575" r:id="rId101"/>
    <p:sldId id="576" r:id="rId102"/>
    <p:sldId id="577" r:id="rId103"/>
    <p:sldId id="578" r:id="rId104"/>
    <p:sldId id="579" r:id="rId105"/>
    <p:sldId id="580" r:id="rId106"/>
    <p:sldId id="581" r:id="rId107"/>
    <p:sldId id="715" r:id="rId108"/>
    <p:sldId id="717" r:id="rId109"/>
    <p:sldId id="718" r:id="rId110"/>
    <p:sldId id="719" r:id="rId111"/>
    <p:sldId id="721" r:id="rId112"/>
    <p:sldId id="722" r:id="rId113"/>
    <p:sldId id="723" r:id="rId114"/>
    <p:sldId id="511" r:id="rId115"/>
    <p:sldId id="537" r:id="rId116"/>
    <p:sldId id="540" r:id="rId117"/>
    <p:sldId id="736" r:id="rId118"/>
    <p:sldId id="526" r:id="rId119"/>
    <p:sldId id="527" r:id="rId120"/>
    <p:sldId id="528" r:id="rId121"/>
    <p:sldId id="529" r:id="rId122"/>
    <p:sldId id="530" r:id="rId123"/>
    <p:sldId id="531" r:id="rId124"/>
    <p:sldId id="532" r:id="rId125"/>
    <p:sldId id="533" r:id="rId126"/>
    <p:sldId id="534" r:id="rId127"/>
    <p:sldId id="743" r:id="rId128"/>
    <p:sldId id="735" r:id="rId129"/>
    <p:sldId id="744" r:id="rId1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ny-xiao廉" initials="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766" autoAdjust="0"/>
  </p:normalViewPr>
  <p:slideViewPr>
    <p:cSldViewPr snapToGrid="0">
      <p:cViewPr varScale="1">
        <p:scale>
          <a:sx n="115" d="100"/>
          <a:sy n="115" d="100"/>
        </p:scale>
        <p:origin x="39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2022/10/6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581266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E79C0-B316-4BDA-BF9C-F9BFF57EBB59}" type="datetimeFigureOut">
              <a:rPr lang="zh-CN" altLang="en-US" smtClean="0"/>
              <a:t>2022/10/6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E8D33-3E23-4A21-8D0B-F343490C4308}" type="slidenum">
              <a:rPr lang="zh-CN" altLang="en-US" smtClean="0"/>
              <a:t>‹#›</a:t>
            </a:fld>
            <a:endParaRPr lang="zh-CN" altLang="en-US"/>
          </a:p>
        </p:txBody>
      </p:sp>
    </p:spTree>
    <p:extLst>
      <p:ext uri="{BB962C8B-B14F-4D97-AF65-F5344CB8AC3E}">
        <p14:creationId xmlns:p14="http://schemas.microsoft.com/office/powerpoint/2010/main" val="1770178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70870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idx="4294967295"/>
          </p:nvPr>
        </p:nvSpPr>
        <p:spPr>
          <a:xfrm>
            <a:off x="139700" y="768350"/>
            <a:ext cx="6819900" cy="3836988"/>
          </a:xfrm>
        </p:spPr>
      </p:sp>
      <p:sp>
        <p:nvSpPr>
          <p:cNvPr id="17411" name="Rectangle 3"/>
          <p:cNvSpPr>
            <a:spLocks noGrp="1" noChangeArrowheads="1"/>
          </p:cNvSpPr>
          <p:nvPr>
            <p:ph type="body" idx="4294967295"/>
          </p:nvPr>
        </p:nvSpPr>
        <p:spPr/>
        <p:txBody>
          <a:bodyPr anchor="t"/>
          <a:lstStyle/>
          <a:p>
            <a:r>
              <a:rPr lang="zh-CN" altLang="en-US" smtClean="0"/>
              <a:t>运算尽可能简单</a:t>
            </a:r>
          </a:p>
          <a:p>
            <a:r>
              <a:rPr lang="zh-CN" altLang="en-US" smtClean="0"/>
              <a:t>函数的值域必须在表长的范围内</a:t>
            </a:r>
          </a:p>
          <a:p>
            <a:r>
              <a:rPr lang="zh-CN" altLang="en-US" smtClean="0"/>
              <a:t>尽可能使得关键字不同时，其散列函数值亦不相同</a:t>
            </a:r>
          </a:p>
          <a:p>
            <a:r>
              <a:rPr lang="zh-CN" altLang="en-US" smtClean="0"/>
              <a:t>除余法</a:t>
            </a:r>
          </a:p>
          <a:p>
            <a:r>
              <a:rPr lang="zh-CN" altLang="en-US" smtClean="0"/>
              <a:t>乘余取整法</a:t>
            </a:r>
          </a:p>
          <a:p>
            <a:r>
              <a:rPr lang="zh-CN" altLang="en-US" smtClean="0"/>
              <a:t>平方取中法</a:t>
            </a:r>
          </a:p>
          <a:p>
            <a:r>
              <a:rPr lang="zh-CN" altLang="en-US" smtClean="0"/>
              <a:t>数字分析法</a:t>
            </a:r>
          </a:p>
          <a:p>
            <a:r>
              <a:rPr lang="zh-CN" altLang="en-US" smtClean="0"/>
              <a:t>基数转换法</a:t>
            </a:r>
          </a:p>
          <a:p>
            <a:r>
              <a:rPr lang="zh-CN" altLang="en-US" smtClean="0"/>
              <a:t>折叠法</a:t>
            </a:r>
          </a:p>
          <a:p>
            <a:r>
              <a:rPr lang="en-US" altLang="zh-CN" smtClean="0"/>
              <a:t>ELFhash</a:t>
            </a:r>
            <a:r>
              <a:rPr lang="zh-CN" altLang="en-US" smtClean="0"/>
              <a:t>字符串散列函数</a:t>
            </a:r>
          </a:p>
        </p:txBody>
      </p:sp>
    </p:spTree>
    <p:extLst>
      <p:ext uri="{BB962C8B-B14F-4D97-AF65-F5344CB8AC3E}">
        <p14:creationId xmlns:p14="http://schemas.microsoft.com/office/powerpoint/2010/main" val="329871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23B0F43A-FE62-4C58-8F5F-E519C1759B64}" type="slidenum">
              <a:rPr lang="en-US" altLang="zh-CN" sz="1300"/>
              <a:t>82</a:t>
            </a:fld>
            <a:endParaRPr lang="en-US" altLang="zh-CN" sz="1300"/>
          </a:p>
        </p:txBody>
      </p:sp>
      <p:sp>
        <p:nvSpPr>
          <p:cNvPr id="20483" name="Rectangle 2"/>
          <p:cNvSpPr>
            <a:spLocks noGrp="1" noRot="1" noChangeAspect="1" noChangeArrowheads="1" noTextEdit="1"/>
          </p:cNvSpPr>
          <p:nvPr>
            <p:ph type="sldImg" idx="4294967295"/>
          </p:nvPr>
        </p:nvSpPr>
        <p:spPr>
          <a:xfrm>
            <a:off x="139700" y="768350"/>
            <a:ext cx="6819900" cy="3836988"/>
          </a:xfrm>
        </p:spPr>
      </p:sp>
      <p:sp>
        <p:nvSpPr>
          <p:cNvPr id="20484" name="Rectangle 3"/>
          <p:cNvSpPr>
            <a:spLocks noGrp="1" noChangeArrowheads="1"/>
          </p:cNvSpPr>
          <p:nvPr>
            <p:ph type="body" idx="4294967295"/>
          </p:nvPr>
        </p:nvSpPr>
        <p:spPr/>
        <p:txBody>
          <a:bodyPr anchor="t"/>
          <a:lstStyle/>
          <a:p>
            <a:pPr eaLnBrk="1" hangingPunct="1"/>
            <a:r>
              <a:rPr lang="en-US" altLang="zh-CN" smtClean="0"/>
              <a:t> (1) </a:t>
            </a:r>
            <a:r>
              <a:rPr lang="zh-CN" altLang="en-US" smtClean="0"/>
              <a:t>如果选择关键字的基数的幂次来除关键字，其</a:t>
            </a:r>
          </a:p>
          <a:p>
            <a:pPr eaLnBrk="1" hangingPunct="1"/>
            <a:r>
              <a:rPr lang="zh-CN" altLang="en-US" smtClean="0"/>
              <a:t>           结果必是关键字的低位数字，均匀性较差。</a:t>
            </a:r>
          </a:p>
          <a:p>
            <a:pPr eaLnBrk="1" hangingPunct="1"/>
            <a:r>
              <a:rPr lang="zh-CN" altLang="en-US" smtClean="0"/>
              <a:t>     </a:t>
            </a:r>
            <a:r>
              <a:rPr lang="en-US" altLang="zh-CN" smtClean="0"/>
              <a:t>(2) </a:t>
            </a:r>
            <a:r>
              <a:rPr lang="zh-CN" altLang="en-US" smtClean="0"/>
              <a:t>如果取</a:t>
            </a:r>
            <a:r>
              <a:rPr lang="en-US" altLang="zh-CN" smtClean="0"/>
              <a:t>p</a:t>
            </a:r>
            <a:r>
              <a:rPr lang="zh-CN" altLang="en-US" smtClean="0"/>
              <a:t>为任意的偶数，也不好。</a:t>
            </a:r>
          </a:p>
          <a:p>
            <a:pPr eaLnBrk="1" hangingPunct="1"/>
            <a:r>
              <a:rPr lang="zh-CN" altLang="en-US" smtClean="0"/>
              <a:t>           </a:t>
            </a:r>
            <a:r>
              <a:rPr lang="zh-CN" altLang="en-US" b="1" smtClean="0"/>
              <a:t>例</a:t>
            </a:r>
            <a:r>
              <a:rPr lang="zh-CN" altLang="en-US" smtClean="0"/>
              <a:t>：</a:t>
            </a:r>
            <a:r>
              <a:rPr lang="en-US" altLang="zh-CN" smtClean="0"/>
              <a:t>P=300</a:t>
            </a:r>
            <a:r>
              <a:rPr lang="zh-CN" altLang="en-US" smtClean="0"/>
              <a:t>，</a:t>
            </a:r>
            <a:r>
              <a:rPr lang="en-US" altLang="zh-CN" smtClean="0"/>
              <a:t>90000</a:t>
            </a:r>
            <a:r>
              <a:rPr lang="zh-CN" altLang="en-US" smtClean="0"/>
              <a:t>，</a:t>
            </a:r>
            <a:r>
              <a:rPr lang="en-US" altLang="zh-CN" smtClean="0"/>
              <a:t>600</a:t>
            </a:r>
            <a:r>
              <a:rPr lang="zh-CN" altLang="en-US" smtClean="0"/>
              <a:t>，</a:t>
            </a:r>
            <a:r>
              <a:rPr lang="en-US" altLang="zh-CN" smtClean="0"/>
              <a:t>1200</a:t>
            </a:r>
            <a:r>
              <a:rPr lang="zh-CN" altLang="en-US" smtClean="0"/>
              <a:t>，其</a:t>
            </a:r>
            <a:r>
              <a:rPr lang="en-US" altLang="zh-CN" smtClean="0"/>
              <a:t>r=0</a:t>
            </a:r>
          </a:p>
          <a:p>
            <a:pPr eaLnBrk="1" hangingPunct="1"/>
            <a:r>
              <a:rPr lang="en-US" altLang="zh-CN" smtClean="0"/>
              <a:t>                        301</a:t>
            </a:r>
            <a:r>
              <a:rPr lang="zh-CN" altLang="en-US" smtClean="0"/>
              <a:t>，</a:t>
            </a:r>
            <a:r>
              <a:rPr lang="en-US" altLang="zh-CN" smtClean="0"/>
              <a:t>90001</a:t>
            </a:r>
            <a:r>
              <a:rPr lang="zh-CN" altLang="en-US" smtClean="0"/>
              <a:t>，</a:t>
            </a:r>
            <a:r>
              <a:rPr lang="en-US" altLang="zh-CN" smtClean="0"/>
              <a:t>601</a:t>
            </a:r>
            <a:r>
              <a:rPr lang="zh-CN" altLang="en-US" smtClean="0"/>
              <a:t>，</a:t>
            </a:r>
            <a:r>
              <a:rPr lang="en-US" altLang="zh-CN" smtClean="0"/>
              <a:t>1201</a:t>
            </a:r>
            <a:r>
              <a:rPr lang="zh-CN" altLang="en-US" smtClean="0"/>
              <a:t>，其</a:t>
            </a:r>
            <a:r>
              <a:rPr lang="en-US" altLang="zh-CN" smtClean="0"/>
              <a:t>r=1</a:t>
            </a:r>
          </a:p>
          <a:p>
            <a:pPr eaLnBrk="1" hangingPunct="1"/>
            <a:endParaRPr lang="en-US" altLang="zh-CN" smtClean="0"/>
          </a:p>
        </p:txBody>
      </p:sp>
    </p:spTree>
    <p:extLst>
      <p:ext uri="{BB962C8B-B14F-4D97-AF65-F5344CB8AC3E}">
        <p14:creationId xmlns:p14="http://schemas.microsoft.com/office/powerpoint/2010/main" val="3496029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idx="4294967295"/>
          </p:nvPr>
        </p:nvSpPr>
        <p:spPr>
          <a:xfrm>
            <a:off x="139700" y="768350"/>
            <a:ext cx="6819900" cy="3836988"/>
          </a:xfrm>
        </p:spPr>
      </p:sp>
      <p:sp>
        <p:nvSpPr>
          <p:cNvPr id="23555" name="Rectangle 3"/>
          <p:cNvSpPr>
            <a:spLocks noGrp="1" noChangeArrowheads="1"/>
          </p:cNvSpPr>
          <p:nvPr>
            <p:ph type="body" idx="4294967295"/>
          </p:nvPr>
        </p:nvSpPr>
        <p:spPr/>
        <p:txBody>
          <a:bodyPr anchor="t"/>
          <a:lstStyle/>
          <a:p>
            <a:pPr eaLnBrk="1" hangingPunct="1"/>
            <a:r>
              <a:rPr lang="zh-CN" altLang="en-US" b="1" smtClean="0"/>
              <a:t> 对各个关键字值的各个码位进行分析，若第</a:t>
            </a:r>
            <a:r>
              <a:rPr lang="en-US" altLang="zh-CN" b="1" smtClean="0"/>
              <a:t>i</a:t>
            </a:r>
            <a:r>
              <a:rPr lang="zh-CN" altLang="en-US" b="1" smtClean="0"/>
              <a:t>位上，</a:t>
            </a:r>
          </a:p>
          <a:p>
            <a:pPr eaLnBrk="1" hangingPunct="1"/>
            <a:r>
              <a:rPr lang="zh-CN" altLang="en-US" b="1" smtClean="0"/>
              <a:t>各个关键字中出现的数码种类比较多，则可选中该值</a:t>
            </a:r>
          </a:p>
          <a:p>
            <a:pPr eaLnBrk="1" hangingPunct="1"/>
            <a:r>
              <a:rPr lang="zh-CN" altLang="en-US" b="1" smtClean="0"/>
              <a:t>为</a:t>
            </a:r>
            <a:r>
              <a:rPr lang="en-US" altLang="zh-CN" b="1" smtClean="0"/>
              <a:t>Hash</a:t>
            </a:r>
            <a:r>
              <a:rPr lang="zh-CN" altLang="en-US" b="1" smtClean="0"/>
              <a:t>函数值的一部分，需选多少位来组成</a:t>
            </a:r>
            <a:r>
              <a:rPr lang="en-US" altLang="zh-CN" b="1" smtClean="0"/>
              <a:t>Hash</a:t>
            </a:r>
            <a:r>
              <a:rPr lang="zh-CN" altLang="en-US" b="1" smtClean="0"/>
              <a:t>函数</a:t>
            </a:r>
          </a:p>
          <a:p>
            <a:pPr eaLnBrk="1" hangingPunct="1"/>
            <a:r>
              <a:rPr lang="zh-CN" altLang="en-US" b="1" smtClean="0"/>
              <a:t>值，应视存贮区地址范围而定。</a:t>
            </a:r>
          </a:p>
          <a:p>
            <a:pPr eaLnBrk="1" hangingPunct="1"/>
            <a:r>
              <a:rPr lang="zh-CN" altLang="en-US" sz="700" b="1" smtClean="0"/>
              <a:t> </a:t>
            </a:r>
          </a:p>
          <a:p>
            <a:pPr eaLnBrk="1" hangingPunct="1"/>
            <a:r>
              <a:rPr lang="zh-CN" altLang="en-US" b="1" smtClean="0"/>
              <a:t>例：要将下列关键字散列到地址为</a:t>
            </a:r>
            <a:r>
              <a:rPr lang="en-US" altLang="zh-CN" b="1" smtClean="0"/>
              <a:t>0~99</a:t>
            </a:r>
            <a:r>
              <a:rPr lang="zh-CN" altLang="en-US" b="1" smtClean="0"/>
              <a:t>的表中。 </a:t>
            </a:r>
          </a:p>
        </p:txBody>
      </p:sp>
    </p:spTree>
    <p:extLst>
      <p:ext uri="{BB962C8B-B14F-4D97-AF65-F5344CB8AC3E}">
        <p14:creationId xmlns:p14="http://schemas.microsoft.com/office/powerpoint/2010/main" val="1353277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idx="4294967295"/>
          </p:nvPr>
        </p:nvSpPr>
        <p:spPr>
          <a:xfrm>
            <a:off x="139700" y="768350"/>
            <a:ext cx="6819900" cy="3836988"/>
          </a:xfrm>
        </p:spPr>
      </p:sp>
      <p:sp>
        <p:nvSpPr>
          <p:cNvPr id="25603" name="Rectangle 3"/>
          <p:cNvSpPr>
            <a:spLocks noGrp="1"/>
          </p:cNvSpPr>
          <p:nvPr>
            <p:ph type="body" idx="1"/>
          </p:nvPr>
        </p:nvSpPr>
        <p:spPr>
          <a:noFill/>
          <a:ln>
            <a:miter/>
          </a:ln>
        </p:spPr>
        <p:txBody>
          <a:bodyPr anchor="t"/>
          <a:lstStyle/>
          <a:p>
            <a:r>
              <a:rPr lang="zh-CN" altLang="en-US" noProof="1">
                <a:effectLst>
                  <a:outerShdw blurRad="38100" dist="38100" dir="2700000">
                    <a:srgbClr val="C0C0C0"/>
                  </a:outerShdw>
                </a:effectLst>
                <a:latin typeface="宋体" panose="02010600030101010101" pitchFamily="2" charset="-122"/>
              </a:rPr>
              <a:t>也可以把第①，②，③和第⑤位相加，舍去进位，变成一位数，与第④，⑥位合起来作为散列地址。还可以用其它方法</a:t>
            </a:r>
          </a:p>
        </p:txBody>
      </p:sp>
    </p:spTree>
    <p:extLst>
      <p:ext uri="{BB962C8B-B14F-4D97-AF65-F5344CB8AC3E}">
        <p14:creationId xmlns:p14="http://schemas.microsoft.com/office/powerpoint/2010/main" val="3230412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95548840-B144-416A-AA0F-0EEBAB273357}" type="slidenum">
              <a:rPr lang="en-US" altLang="zh-CN" sz="1300"/>
              <a:t>92</a:t>
            </a:fld>
            <a:endParaRPr lang="en-US" altLang="zh-CN" sz="1300"/>
          </a:p>
        </p:txBody>
      </p:sp>
      <p:sp>
        <p:nvSpPr>
          <p:cNvPr id="33795" name="Rectangle 2"/>
          <p:cNvSpPr>
            <a:spLocks noGrp="1" noRot="1" noChangeAspect="1" noChangeArrowheads="1" noTextEdit="1"/>
          </p:cNvSpPr>
          <p:nvPr>
            <p:ph type="sldImg" idx="4294967295"/>
          </p:nvPr>
        </p:nvSpPr>
        <p:spPr>
          <a:xfrm>
            <a:off x="139700" y="768350"/>
            <a:ext cx="6819900" cy="3836988"/>
          </a:xfrm>
        </p:spPr>
      </p:sp>
      <p:sp>
        <p:nvSpPr>
          <p:cNvPr id="33796" name="Rectangle 3"/>
          <p:cNvSpPr>
            <a:spLocks noGrp="1" noChangeArrowheads="1"/>
          </p:cNvSpPr>
          <p:nvPr>
            <p:ph type="body" idx="4294967295"/>
          </p:nvPr>
        </p:nvSpPr>
        <p:spPr/>
        <p:txBody>
          <a:bodyPr anchor="t"/>
          <a:lstStyle/>
          <a:p>
            <a:pPr algn="just" eaLnBrk="1" hangingPunct="1"/>
            <a:r>
              <a:rPr lang="zh-CN" altLang="en-US" b="1" smtClean="0">
                <a:solidFill>
                  <a:schemeClr val="tx2"/>
                </a:solidFill>
              </a:rPr>
              <a:t>再</a:t>
            </a:r>
            <a:r>
              <a:rPr lang="en-US" altLang="zh-CN" b="1" smtClean="0">
                <a:solidFill>
                  <a:schemeClr val="tx2"/>
                </a:solidFill>
              </a:rPr>
              <a:t>Hash</a:t>
            </a:r>
            <a:r>
              <a:rPr lang="zh-CN" altLang="en-US" b="1" smtClean="0">
                <a:solidFill>
                  <a:schemeClr val="tx2"/>
                </a:solidFill>
              </a:rPr>
              <a:t>法</a:t>
            </a:r>
          </a:p>
          <a:p>
            <a:pPr algn="just" eaLnBrk="1" hangingPunct="1"/>
            <a:r>
              <a:rPr lang="zh-CN" altLang="en-US" smtClean="0"/>
              <a:t>           </a:t>
            </a:r>
            <a:r>
              <a:rPr lang="en-US" altLang="zh-CN" smtClean="0"/>
              <a:t>H</a:t>
            </a:r>
            <a:r>
              <a:rPr lang="en-US" altLang="zh-CN" baseline="-25000" smtClean="0"/>
              <a:t>i</a:t>
            </a:r>
            <a:r>
              <a:rPr lang="en-US" altLang="zh-CN" smtClean="0"/>
              <a:t>=RH</a:t>
            </a:r>
            <a:r>
              <a:rPr lang="en-US" altLang="zh-CN" baseline="-25000" smtClean="0"/>
              <a:t>i</a:t>
            </a:r>
            <a:r>
              <a:rPr lang="en-US" altLang="zh-CN" smtClean="0"/>
              <a:t>(key)       i=1, 2, … , n</a:t>
            </a:r>
          </a:p>
          <a:p>
            <a:pPr eaLnBrk="1" hangingPunct="1"/>
            <a:r>
              <a:rPr lang="en-US" altLang="zh-CN" smtClean="0"/>
              <a:t>Rh</a:t>
            </a:r>
            <a:r>
              <a:rPr lang="en-US" altLang="zh-CN" baseline="-25000" smtClean="0"/>
              <a:t>i</a:t>
            </a:r>
            <a:r>
              <a:rPr lang="zh-CN" altLang="en-US" smtClean="0"/>
              <a:t>均是不同的</a:t>
            </a:r>
            <a:r>
              <a:rPr lang="en-US" altLang="zh-CN" smtClean="0"/>
              <a:t>Hash</a:t>
            </a:r>
            <a:r>
              <a:rPr lang="zh-CN" altLang="en-US" smtClean="0"/>
              <a:t>函数，在冲突时计算另外一个</a:t>
            </a:r>
            <a:r>
              <a:rPr lang="en-US" altLang="zh-CN" smtClean="0"/>
              <a:t>Hash</a:t>
            </a:r>
            <a:r>
              <a:rPr lang="zh-CN" altLang="en-US" smtClean="0"/>
              <a:t>函数地址，直至冲突不再发生。这种方法不易发生聚集，但增加了计算时间。</a:t>
            </a:r>
          </a:p>
          <a:p>
            <a:pPr eaLnBrk="1" hangingPunct="1"/>
            <a:endParaRPr lang="zh-CN" altLang="en-US" smtClean="0"/>
          </a:p>
          <a:p>
            <a:pPr eaLnBrk="1" hangingPunct="1"/>
            <a:r>
              <a:rPr lang="en-US" altLang="zh-CN" b="1" smtClean="0">
                <a:solidFill>
                  <a:schemeClr val="tx2"/>
                </a:solidFill>
              </a:rPr>
              <a:t>4. </a:t>
            </a:r>
            <a:r>
              <a:rPr lang="zh-CN" altLang="en-US" b="1" smtClean="0">
                <a:solidFill>
                  <a:schemeClr val="tx2"/>
                </a:solidFill>
              </a:rPr>
              <a:t>建立一个公共溢出区</a:t>
            </a:r>
          </a:p>
          <a:p>
            <a:pPr eaLnBrk="1" hangingPunct="1"/>
            <a:r>
              <a:rPr lang="zh-CN" altLang="en-US" b="1" smtClean="0">
                <a:solidFill>
                  <a:schemeClr val="tx2"/>
                </a:solidFill>
              </a:rPr>
              <a:t>不论</a:t>
            </a:r>
            <a:r>
              <a:rPr lang="en-US" altLang="zh-CN" b="1" smtClean="0">
                <a:solidFill>
                  <a:schemeClr val="tx2"/>
                </a:solidFill>
              </a:rPr>
              <a:t>Hash</a:t>
            </a:r>
            <a:r>
              <a:rPr lang="zh-CN" altLang="en-US" b="1" smtClean="0">
                <a:solidFill>
                  <a:schemeClr val="tx2"/>
                </a:solidFill>
              </a:rPr>
              <a:t>地址是什么，一旦发生冲突都放入溢出表。</a:t>
            </a:r>
          </a:p>
        </p:txBody>
      </p:sp>
    </p:spTree>
    <p:extLst>
      <p:ext uri="{BB962C8B-B14F-4D97-AF65-F5344CB8AC3E}">
        <p14:creationId xmlns:p14="http://schemas.microsoft.com/office/powerpoint/2010/main" val="2195425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69C3FFBE-2DB4-4658-8994-BC8B1AA2ECC7}" type="slidenum">
              <a:rPr lang="en-US" altLang="zh-CN" sz="1300"/>
              <a:t>95</a:t>
            </a:fld>
            <a:endParaRPr lang="en-US" altLang="zh-CN" sz="1300"/>
          </a:p>
        </p:txBody>
      </p:sp>
      <p:sp>
        <p:nvSpPr>
          <p:cNvPr id="37891" name="Rectangle 2"/>
          <p:cNvSpPr>
            <a:spLocks noGrp="1" noRot="1" noChangeAspect="1" noChangeArrowheads="1" noTextEdit="1"/>
          </p:cNvSpPr>
          <p:nvPr>
            <p:ph type="sldImg" idx="4294967295"/>
          </p:nvPr>
        </p:nvSpPr>
        <p:spPr>
          <a:xfrm>
            <a:off x="139700" y="768350"/>
            <a:ext cx="6819900" cy="3836988"/>
          </a:xfrm>
        </p:spPr>
      </p:sp>
      <p:sp>
        <p:nvSpPr>
          <p:cNvPr id="37892" name="Rectangle 3"/>
          <p:cNvSpPr>
            <a:spLocks noGrp="1" noChangeArrowheads="1"/>
          </p:cNvSpPr>
          <p:nvPr>
            <p:ph type="body" idx="4294967295"/>
          </p:nvPr>
        </p:nvSpPr>
        <p:spPr/>
        <p:txBody>
          <a:bodyPr anchor="t"/>
          <a:lstStyle/>
          <a:p>
            <a:pPr algn="just" eaLnBrk="1" hangingPunct="1">
              <a:lnSpc>
                <a:spcPct val="90000"/>
              </a:lnSpc>
              <a:spcBef>
                <a:spcPct val="20000"/>
              </a:spcBef>
              <a:buClr>
                <a:schemeClr val="folHlink"/>
              </a:buClr>
              <a:buSzPct val="60000"/>
              <a:buFont typeface="Wingdings" panose="05000000000000000000" pitchFamily="2" charset="2"/>
              <a:buChar char="•"/>
            </a:pPr>
            <a:r>
              <a:rPr lang="zh-CN" altLang="en-US" sz="2400" smtClean="0"/>
              <a:t>地址不同，争夺同一个后继</a:t>
            </a:r>
            <a:r>
              <a:rPr lang="en-US" altLang="zh-CN" sz="2400" smtClean="0"/>
              <a:t>Hash</a:t>
            </a:r>
            <a:r>
              <a:rPr lang="zh-CN" altLang="en-US" sz="2400" smtClean="0"/>
              <a:t>地址</a:t>
            </a:r>
          </a:p>
          <a:p>
            <a:pPr algn="just" eaLnBrk="1" hangingPunct="1">
              <a:lnSpc>
                <a:spcPct val="90000"/>
              </a:lnSpc>
              <a:spcBef>
                <a:spcPct val="20000"/>
              </a:spcBef>
              <a:buClr>
                <a:schemeClr val="folHlink"/>
              </a:buClr>
              <a:buSzPct val="60000"/>
              <a:buFont typeface="Wingdings" panose="05000000000000000000" pitchFamily="2" charset="2"/>
              <a:buChar char="•"/>
            </a:pPr>
            <a:r>
              <a:rPr lang="zh-CN" altLang="en-US" sz="2400" smtClean="0"/>
              <a:t>的现象称为“</a:t>
            </a:r>
            <a:r>
              <a:rPr lang="zh-CN" altLang="en-US" sz="2400" b="1" smtClean="0">
                <a:solidFill>
                  <a:schemeClr val="hlink"/>
                </a:solidFill>
              </a:rPr>
              <a:t>聚集</a:t>
            </a:r>
            <a:r>
              <a:rPr lang="zh-CN" altLang="en-US" sz="2400" smtClean="0"/>
              <a:t>”</a:t>
            </a:r>
            <a:endParaRPr lang="zh-CN" altLang="en-US" sz="2400" smtClean="0">
              <a:latin typeface="Tahoma" panose="020B0604030504040204" pitchFamily="34" charset="0"/>
            </a:endParaRPr>
          </a:p>
          <a:p>
            <a:pPr eaLnBrk="1" hangingPunct="1"/>
            <a:endParaRPr lang="en-US" altLang="zh-CN" smtClean="0"/>
          </a:p>
        </p:txBody>
      </p:sp>
    </p:spTree>
    <p:extLst>
      <p:ext uri="{BB962C8B-B14F-4D97-AF65-F5344CB8AC3E}">
        <p14:creationId xmlns:p14="http://schemas.microsoft.com/office/powerpoint/2010/main" val="1635028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idx="4294967295"/>
          </p:nvPr>
        </p:nvSpPr>
        <p:spPr>
          <a:xfrm>
            <a:off x="139700" y="768350"/>
            <a:ext cx="6819900" cy="3836988"/>
          </a:xfrm>
        </p:spPr>
      </p:sp>
      <p:sp>
        <p:nvSpPr>
          <p:cNvPr id="41987" name="Rectangle 3"/>
          <p:cNvSpPr>
            <a:spLocks noGrp="1" noChangeArrowheads="1"/>
          </p:cNvSpPr>
          <p:nvPr>
            <p:ph type="body" idx="4294967295"/>
          </p:nvPr>
        </p:nvSpPr>
        <p:spPr/>
        <p:txBody>
          <a:bodyPr anchor="t"/>
          <a:lstStyle/>
          <a:p>
            <a:r>
              <a:rPr lang="zh-CN" altLang="en-US" sz="1000" smtClean="0">
                <a:latin typeface="宋体" panose="02010600030101010101" pitchFamily="2" charset="-122"/>
              </a:rPr>
              <a:t>假定对于关键字</a:t>
            </a:r>
            <a:r>
              <a:rPr lang="en-US" altLang="zh-CN" sz="1000" smtClean="0">
                <a:latin typeface="宋体" panose="02010600030101010101" pitchFamily="2" charset="-122"/>
              </a:rPr>
              <a:t>k</a:t>
            </a:r>
            <a:r>
              <a:rPr lang="en-US" altLang="zh-CN" baseline="-25000" smtClean="0">
                <a:latin typeface="宋体" panose="02010600030101010101" pitchFamily="2" charset="-122"/>
              </a:rPr>
              <a:t>1</a:t>
            </a:r>
            <a:r>
              <a:rPr lang="zh-CN" altLang="en-US" sz="1000" smtClean="0">
                <a:latin typeface="宋体" panose="02010600030101010101" pitchFamily="2" charset="-122"/>
              </a:rPr>
              <a:t>和</a:t>
            </a:r>
            <a:r>
              <a:rPr lang="en-US" altLang="zh-CN" sz="1000" smtClean="0">
                <a:latin typeface="宋体" panose="02010600030101010101" pitchFamily="2" charset="-122"/>
              </a:rPr>
              <a:t>k</a:t>
            </a:r>
            <a:r>
              <a:rPr lang="en-US" altLang="zh-CN" baseline="-25000" smtClean="0">
                <a:latin typeface="宋体" panose="02010600030101010101" pitchFamily="2" charset="-122"/>
              </a:rPr>
              <a:t>2</a:t>
            </a:r>
            <a:r>
              <a:rPr lang="en-US" altLang="zh-CN" sz="1000" smtClean="0">
                <a:latin typeface="宋体" panose="02010600030101010101" pitchFamily="2" charset="-122"/>
              </a:rPr>
              <a:t>，h(k</a:t>
            </a:r>
            <a:r>
              <a:rPr lang="en-US" altLang="zh-CN" baseline="-25000" smtClean="0">
                <a:latin typeface="宋体" panose="02010600030101010101" pitchFamily="2" charset="-122"/>
              </a:rPr>
              <a:t>1</a:t>
            </a:r>
            <a:r>
              <a:rPr lang="en-US" altLang="zh-CN" sz="1000" smtClean="0">
                <a:latin typeface="宋体" panose="02010600030101010101" pitchFamily="2" charset="-122"/>
              </a:rPr>
              <a:t>)=3，h(k</a:t>
            </a:r>
            <a:r>
              <a:rPr lang="en-US" altLang="zh-CN" baseline="-25000" smtClean="0">
                <a:latin typeface="宋体" panose="02010600030101010101" pitchFamily="2" charset="-122"/>
              </a:rPr>
              <a:t>2</a:t>
            </a:r>
            <a:r>
              <a:rPr lang="en-US" altLang="zh-CN" sz="1000" smtClean="0">
                <a:latin typeface="宋体" panose="02010600030101010101" pitchFamily="2" charset="-122"/>
              </a:rPr>
              <a:t>)=2</a:t>
            </a:r>
          </a:p>
          <a:p>
            <a:r>
              <a:rPr lang="zh-CN" altLang="en-US" smtClean="0">
                <a:latin typeface="宋体" panose="02010600030101010101" pitchFamily="2" charset="-122"/>
              </a:rPr>
              <a:t>探查序列</a:t>
            </a:r>
            <a:endParaRPr lang="en-US" altLang="zh-CN" smtClean="0">
              <a:latin typeface="宋体" panose="02010600030101010101" pitchFamily="2" charset="-122"/>
            </a:endParaRPr>
          </a:p>
          <a:p>
            <a:pPr lvl="1"/>
            <a:r>
              <a:rPr lang="en-US" altLang="zh-CN" smtClean="0">
                <a:latin typeface="宋体" panose="02010600030101010101" pitchFamily="2" charset="-122"/>
              </a:rPr>
              <a:t>k</a:t>
            </a:r>
            <a:r>
              <a:rPr lang="en-US" altLang="zh-CN" baseline="-25000" smtClean="0">
                <a:latin typeface="宋体" panose="02010600030101010101" pitchFamily="2" charset="-122"/>
              </a:rPr>
              <a:t>1</a:t>
            </a:r>
            <a:r>
              <a:rPr lang="zh-CN" altLang="en-US" smtClean="0">
                <a:latin typeface="宋体" panose="02010600030101010101" pitchFamily="2" charset="-122"/>
              </a:rPr>
              <a:t>的探查序列是</a:t>
            </a:r>
            <a:r>
              <a:rPr lang="en-US" altLang="zh-CN" smtClean="0"/>
              <a:t>3</a:t>
            </a:r>
            <a:r>
              <a:rPr lang="zh-CN" altLang="en-US" smtClean="0"/>
              <a:t>、</a:t>
            </a:r>
            <a:r>
              <a:rPr lang="en-US" altLang="zh-CN" smtClean="0"/>
              <a:t>4</a:t>
            </a:r>
            <a:r>
              <a:rPr lang="zh-CN" altLang="en-US" smtClean="0"/>
              <a:t>、</a:t>
            </a:r>
            <a:r>
              <a:rPr lang="en-US" altLang="zh-CN" smtClean="0"/>
              <a:t>2</a:t>
            </a:r>
            <a:r>
              <a:rPr lang="zh-CN" altLang="en-US" smtClean="0"/>
              <a:t>、</a:t>
            </a:r>
            <a:r>
              <a:rPr lang="en-US" altLang="zh-CN" smtClean="0"/>
              <a:t>7 </a:t>
            </a:r>
            <a:r>
              <a:rPr lang="zh-CN" altLang="en-US" smtClean="0"/>
              <a:t>、</a:t>
            </a:r>
            <a:r>
              <a:rPr lang="en-US" altLang="zh-CN" smtClean="0"/>
              <a:t>...</a:t>
            </a:r>
            <a:endParaRPr lang="en-US" altLang="zh-CN" smtClean="0">
              <a:latin typeface="宋体" panose="02010600030101010101" pitchFamily="2" charset="-122"/>
            </a:endParaRPr>
          </a:p>
          <a:p>
            <a:pPr lvl="1"/>
            <a:r>
              <a:rPr lang="en-US" altLang="zh-CN" smtClean="0">
                <a:latin typeface="宋体" panose="02010600030101010101" pitchFamily="2" charset="-122"/>
              </a:rPr>
              <a:t>k</a:t>
            </a:r>
            <a:r>
              <a:rPr lang="en-US" altLang="zh-CN" baseline="-25000" smtClean="0">
                <a:latin typeface="宋体" panose="02010600030101010101" pitchFamily="2" charset="-122"/>
              </a:rPr>
              <a:t>2</a:t>
            </a:r>
            <a:r>
              <a:rPr lang="zh-CN" altLang="en-US" smtClean="0">
                <a:latin typeface="宋体" panose="02010600030101010101" pitchFamily="2" charset="-122"/>
              </a:rPr>
              <a:t>的探查序列是</a:t>
            </a:r>
            <a:r>
              <a:rPr lang="en-US" altLang="zh-CN" smtClean="0"/>
              <a:t>2</a:t>
            </a:r>
            <a:r>
              <a:rPr lang="zh-CN" altLang="en-US" smtClean="0"/>
              <a:t>、</a:t>
            </a:r>
            <a:r>
              <a:rPr lang="en-US" altLang="zh-CN" smtClean="0"/>
              <a:t>3</a:t>
            </a:r>
            <a:r>
              <a:rPr lang="zh-CN" altLang="en-US" smtClean="0"/>
              <a:t>、</a:t>
            </a:r>
            <a:r>
              <a:rPr lang="en-US" altLang="zh-CN" smtClean="0"/>
              <a:t>1</a:t>
            </a:r>
            <a:r>
              <a:rPr lang="zh-CN" altLang="en-US" smtClean="0"/>
              <a:t>、</a:t>
            </a:r>
            <a:r>
              <a:rPr lang="en-US" altLang="zh-CN" smtClean="0"/>
              <a:t>6 </a:t>
            </a:r>
            <a:r>
              <a:rPr lang="zh-CN" altLang="en-US" smtClean="0"/>
              <a:t>、</a:t>
            </a:r>
            <a:r>
              <a:rPr lang="en-US" altLang="zh-CN" smtClean="0"/>
              <a:t>...</a:t>
            </a:r>
            <a:endParaRPr lang="en-US" altLang="zh-CN" smtClean="0">
              <a:latin typeface="宋体" panose="02010600030101010101" pitchFamily="2" charset="-122"/>
            </a:endParaRPr>
          </a:p>
          <a:p>
            <a:r>
              <a:rPr lang="zh-CN" altLang="en-US" smtClean="0">
                <a:latin typeface="宋体" panose="02010600030101010101" pitchFamily="2" charset="-122"/>
              </a:rPr>
              <a:t>尽管</a:t>
            </a:r>
            <a:r>
              <a:rPr lang="en-US" altLang="zh-CN" smtClean="0">
                <a:latin typeface="宋体" panose="02010600030101010101" pitchFamily="2" charset="-122"/>
              </a:rPr>
              <a:t>k</a:t>
            </a:r>
            <a:r>
              <a:rPr lang="en-US" altLang="zh-CN" baseline="-25000" smtClean="0">
                <a:latin typeface="宋体" panose="02010600030101010101" pitchFamily="2" charset="-122"/>
              </a:rPr>
              <a:t>2</a:t>
            </a:r>
            <a:r>
              <a:rPr lang="zh-CN" altLang="en-US" smtClean="0">
                <a:latin typeface="宋体" panose="02010600030101010101" pitchFamily="2" charset="-122"/>
              </a:rPr>
              <a:t>会把</a:t>
            </a:r>
            <a:r>
              <a:rPr lang="en-US" altLang="zh-CN" smtClean="0">
                <a:latin typeface="宋体" panose="02010600030101010101" pitchFamily="2" charset="-122"/>
              </a:rPr>
              <a:t>k</a:t>
            </a:r>
            <a:r>
              <a:rPr lang="en-US" altLang="zh-CN" baseline="-25000" smtClean="0">
                <a:latin typeface="宋体" panose="02010600030101010101" pitchFamily="2" charset="-122"/>
              </a:rPr>
              <a:t>1</a:t>
            </a:r>
            <a:r>
              <a:rPr lang="zh-CN" altLang="en-US" smtClean="0">
                <a:latin typeface="宋体" panose="02010600030101010101" pitchFamily="2" charset="-122"/>
              </a:rPr>
              <a:t>的基位置作为第2个选择来探查，但是这两个关键字的探查序列此后就立即分开了</a:t>
            </a:r>
          </a:p>
        </p:txBody>
      </p:sp>
    </p:spTree>
    <p:extLst>
      <p:ext uri="{BB962C8B-B14F-4D97-AF65-F5344CB8AC3E}">
        <p14:creationId xmlns:p14="http://schemas.microsoft.com/office/powerpoint/2010/main" val="774676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idx="4294967295"/>
          </p:nvPr>
        </p:nvSpPr>
        <p:spPr>
          <a:xfrm>
            <a:off x="139700" y="768350"/>
            <a:ext cx="6819900" cy="3836988"/>
          </a:xfrm>
        </p:spPr>
      </p:sp>
      <p:sp>
        <p:nvSpPr>
          <p:cNvPr id="46083" name="Rectangle 3"/>
          <p:cNvSpPr>
            <a:spLocks noGrp="1" noChangeArrowheads="1"/>
          </p:cNvSpPr>
          <p:nvPr>
            <p:ph type="body" idx="4294967295"/>
          </p:nvPr>
        </p:nvSpPr>
        <p:spPr/>
        <p:txBody>
          <a:bodyPr anchor="t"/>
          <a:lstStyle/>
          <a:p>
            <a:r>
              <a:rPr lang="zh-CN" altLang="en-US" smtClean="0"/>
              <a:t>与插入过程类似</a:t>
            </a:r>
          </a:p>
          <a:p>
            <a:endParaRPr lang="zh-CN" altLang="en-US" smtClean="0"/>
          </a:p>
        </p:txBody>
      </p:sp>
    </p:spTree>
    <p:extLst>
      <p:ext uri="{BB962C8B-B14F-4D97-AF65-F5344CB8AC3E}">
        <p14:creationId xmlns:p14="http://schemas.microsoft.com/office/powerpoint/2010/main" val="3622642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idx="4294967295"/>
          </p:nvPr>
        </p:nvSpPr>
        <p:spPr>
          <a:xfrm>
            <a:off x="139700" y="768350"/>
            <a:ext cx="6819900" cy="3836988"/>
          </a:xfrm>
        </p:spPr>
      </p:sp>
      <p:sp>
        <p:nvSpPr>
          <p:cNvPr id="48131" name="Rectangle 3"/>
          <p:cNvSpPr>
            <a:spLocks noGrp="1" noChangeArrowheads="1"/>
          </p:cNvSpPr>
          <p:nvPr>
            <p:ph type="body" idx="4294967295"/>
          </p:nvPr>
        </p:nvSpPr>
        <p:spPr/>
        <p:txBody>
          <a:bodyPr anchor="t"/>
          <a:lstStyle/>
          <a:p>
            <a:r>
              <a:rPr lang="zh-CN" altLang="en-US" smtClean="0"/>
              <a:t>与插入过程类似</a:t>
            </a:r>
          </a:p>
          <a:p>
            <a:endParaRPr lang="zh-CN" altLang="en-US" smtClean="0"/>
          </a:p>
        </p:txBody>
      </p:sp>
    </p:spTree>
    <p:extLst>
      <p:ext uri="{BB962C8B-B14F-4D97-AF65-F5344CB8AC3E}">
        <p14:creationId xmlns:p14="http://schemas.microsoft.com/office/powerpoint/2010/main" val="1246400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87A2A0CC-1522-4C11-A634-D60F2980744E}" type="slidenum">
              <a:rPr lang="en-US" altLang="zh-CN" sz="1300"/>
              <a:t>122</a:t>
            </a:fld>
            <a:endParaRPr lang="en-US" altLang="zh-CN" sz="1300"/>
          </a:p>
        </p:txBody>
      </p:sp>
      <p:sp>
        <p:nvSpPr>
          <p:cNvPr id="68611" name="Rectangle 2"/>
          <p:cNvSpPr>
            <a:spLocks noGrp="1" noRot="1" noChangeAspect="1" noChangeArrowheads="1" noTextEdit="1"/>
          </p:cNvSpPr>
          <p:nvPr>
            <p:ph type="sldImg" idx="4294967295"/>
          </p:nvPr>
        </p:nvSpPr>
        <p:spPr>
          <a:xfrm>
            <a:off x="139700" y="768350"/>
            <a:ext cx="6819900" cy="3836988"/>
          </a:xfrm>
        </p:spPr>
      </p:sp>
      <p:sp>
        <p:nvSpPr>
          <p:cNvPr id="68612" name="Rectangle 3"/>
          <p:cNvSpPr>
            <a:spLocks noGrp="1" noChangeArrowheads="1"/>
          </p:cNvSpPr>
          <p:nvPr>
            <p:ph type="body" idx="4294967295"/>
          </p:nvPr>
        </p:nvSpPr>
        <p:spPr/>
        <p:txBody>
          <a:bodyPr anchor="t"/>
          <a:lstStyle/>
          <a:p>
            <a:pPr eaLnBrk="1" hangingPunct="1"/>
            <a:r>
              <a:rPr lang="en-US" altLang="zh-CN" sz="2800" smtClean="0"/>
              <a:t>α</a:t>
            </a:r>
            <a:r>
              <a:rPr lang="zh-CN" altLang="en-US" sz="2800" smtClean="0"/>
              <a:t>越小发生冲突的可能性越小，反之亦然。可以证明表中的公式成立。</a:t>
            </a:r>
          </a:p>
        </p:txBody>
      </p:sp>
    </p:spTree>
    <p:extLst>
      <p:ext uri="{BB962C8B-B14F-4D97-AF65-F5344CB8AC3E}">
        <p14:creationId xmlns:p14="http://schemas.microsoft.com/office/powerpoint/2010/main" val="2144747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5800" y="1143000"/>
            <a:ext cx="5486400" cy="3086100"/>
          </a:xfrm>
        </p:spPr>
      </p:sp>
      <p:sp>
        <p:nvSpPr>
          <p:cNvPr id="3" name="备注占位符 2"/>
          <p:cNvSpPr>
            <a:spLocks noGrp="1"/>
          </p:cNvSpPr>
          <p:nvPr>
            <p:ph type="body" idx="1"/>
          </p:nvPr>
        </p:nvSpPr>
        <p:spPr/>
        <p:txBody>
          <a:bodyPr>
            <a:normAutofit fontScale="92500" lnSpcReduction="20000"/>
          </a:bodyPr>
          <a:lstStyle/>
          <a:p>
            <a:pPr>
              <a:defRPr/>
            </a:pPr>
            <a:r>
              <a:rPr lang="zh-CN" altLang="en-US" dirty="0" smtClean="0"/>
              <a:t>离散数学</a:t>
            </a:r>
            <a:endParaRPr lang="en-US" altLang="zh-CN" dirty="0" smtClean="0"/>
          </a:p>
          <a:p>
            <a:pPr>
              <a:defRPr/>
            </a:pPr>
            <a:r>
              <a:rPr lang="zh-CN" altLang="en-US" b="1" dirty="0" smtClean="0"/>
              <a:t>等价关系</a:t>
            </a:r>
          </a:p>
          <a:p>
            <a:pPr>
              <a:defRPr/>
            </a:pPr>
            <a:r>
              <a:rPr lang="zh-CN" altLang="en-US" dirty="0" smtClean="0"/>
              <a:t>　　设</a:t>
            </a:r>
            <a:r>
              <a:rPr lang="en-US" altLang="zh-CN" dirty="0" smtClean="0"/>
              <a:t>&lt;math&gt;R&lt;/math&gt;</a:t>
            </a:r>
            <a:r>
              <a:rPr lang="zh-CN" altLang="en-US" dirty="0" smtClean="0"/>
              <a:t>是集合</a:t>
            </a:r>
            <a:r>
              <a:rPr lang="en-US" altLang="zh-CN" dirty="0" smtClean="0"/>
              <a:t>&lt;math&gt;A&lt;/math&gt;</a:t>
            </a:r>
            <a:r>
              <a:rPr lang="zh-CN" altLang="en-US" dirty="0" smtClean="0"/>
              <a:t>上的一个二元关系，若</a:t>
            </a:r>
            <a:r>
              <a:rPr lang="en-US" altLang="zh-CN" dirty="0" smtClean="0"/>
              <a:t>&lt;math&gt;R&lt;/math&gt;</a:t>
            </a:r>
            <a:r>
              <a:rPr lang="zh-CN" altLang="en-US" dirty="0" smtClean="0"/>
              <a:t>满足： </a:t>
            </a:r>
          </a:p>
          <a:p>
            <a:pPr>
              <a:defRPr/>
            </a:pPr>
            <a:r>
              <a:rPr lang="zh-CN" altLang="en-US" dirty="0" smtClean="0"/>
              <a:t>　　自反性：</a:t>
            </a:r>
            <a:r>
              <a:rPr lang="en-US" altLang="zh-CN" dirty="0" smtClean="0"/>
              <a:t>&lt;math&gt;\</a:t>
            </a:r>
            <a:r>
              <a:rPr lang="en-US" altLang="zh-CN" dirty="0" err="1" smtClean="0"/>
              <a:t>forall</a:t>
            </a:r>
            <a:r>
              <a:rPr lang="en-US" altLang="zh-CN" dirty="0" smtClean="0"/>
              <a:t> x \in A,~~(x, x) \in R&lt;/math&gt; </a:t>
            </a:r>
          </a:p>
          <a:p>
            <a:pPr>
              <a:defRPr/>
            </a:pPr>
            <a:r>
              <a:rPr lang="zh-CN" altLang="en-US" dirty="0" smtClean="0"/>
              <a:t>　　对称性：</a:t>
            </a:r>
            <a:r>
              <a:rPr lang="en-US" altLang="zh-CN" dirty="0" smtClean="0"/>
              <a:t>&lt;math&gt;\</a:t>
            </a:r>
            <a:r>
              <a:rPr lang="en-US" altLang="zh-CN" dirty="0" err="1" smtClean="0"/>
              <a:t>forall</a:t>
            </a:r>
            <a:r>
              <a:rPr lang="en-US" altLang="zh-CN" dirty="0" smtClean="0"/>
              <a:t> x, y \in A,~~(x, y) \in R ~~ \implies ~~(y, x) \in R&lt;/math&gt; </a:t>
            </a:r>
          </a:p>
          <a:p>
            <a:pPr>
              <a:defRPr/>
            </a:pPr>
            <a:r>
              <a:rPr lang="zh-CN" altLang="en-US" dirty="0" smtClean="0"/>
              <a:t>　　传递性：</a:t>
            </a:r>
            <a:r>
              <a:rPr lang="en-US" altLang="zh-CN" dirty="0" smtClean="0"/>
              <a:t>&lt;math&gt;\</a:t>
            </a:r>
            <a:r>
              <a:rPr lang="en-US" altLang="zh-CN" dirty="0" err="1" smtClean="0"/>
              <a:t>forall</a:t>
            </a:r>
            <a:r>
              <a:rPr lang="en-US" altLang="zh-CN" dirty="0" smtClean="0"/>
              <a:t> x, y, z \in A, </a:t>
            </a:r>
            <a:r>
              <a:rPr lang="en-US" altLang="zh-CN" dirty="0" err="1" smtClean="0"/>
              <a:t>Luruiqi</a:t>
            </a:r>
            <a:r>
              <a:rPr lang="en-US" altLang="zh-CN" dirty="0" smtClean="0"/>
              <a:t>((x, y) \in R \wedge (y, z) \in R)~~\implies~~(x, z) \in R&lt;/math&gt; </a:t>
            </a:r>
          </a:p>
          <a:p>
            <a:pPr>
              <a:defRPr/>
            </a:pPr>
            <a:r>
              <a:rPr lang="zh-CN" altLang="en-US" dirty="0" smtClean="0"/>
              <a:t>　　则称</a:t>
            </a:r>
            <a:r>
              <a:rPr lang="en-US" altLang="zh-CN" dirty="0" smtClean="0"/>
              <a:t>&lt;math&gt;R&lt;/math&gt;</a:t>
            </a:r>
            <a:r>
              <a:rPr lang="zh-CN" altLang="en-US" dirty="0" smtClean="0"/>
              <a:t>是定义在</a:t>
            </a:r>
            <a:r>
              <a:rPr lang="en-US" altLang="zh-CN" dirty="0" smtClean="0"/>
              <a:t>&lt;math&gt;A&lt;/math&gt;</a:t>
            </a:r>
            <a:r>
              <a:rPr lang="zh-CN" altLang="en-US" dirty="0" smtClean="0"/>
              <a:t>上的一个等价关系。设</a:t>
            </a:r>
            <a:r>
              <a:rPr lang="en-US" altLang="zh-CN" dirty="0" smtClean="0"/>
              <a:t>R</a:t>
            </a:r>
            <a:r>
              <a:rPr lang="zh-CN" altLang="en-US" dirty="0" smtClean="0"/>
              <a:t>是一个等价关系，若</a:t>
            </a:r>
            <a:r>
              <a:rPr lang="en-US" altLang="zh-CN" dirty="0" smtClean="0"/>
              <a:t>&lt;</a:t>
            </a:r>
            <a:r>
              <a:rPr lang="en-US" altLang="zh-CN" dirty="0" err="1" smtClean="0"/>
              <a:t>x,y</a:t>
            </a:r>
            <a:r>
              <a:rPr lang="en-US" altLang="zh-CN" dirty="0" smtClean="0"/>
              <a:t>&gt;∈R</a:t>
            </a:r>
            <a:r>
              <a:rPr lang="zh-CN" altLang="en-US" dirty="0" smtClean="0"/>
              <a:t>，则称</a:t>
            </a:r>
            <a:r>
              <a:rPr lang="en-US" altLang="zh-CN" dirty="0" smtClean="0"/>
              <a:t>x</a:t>
            </a:r>
            <a:r>
              <a:rPr lang="zh-CN" altLang="en-US" dirty="0" smtClean="0"/>
              <a:t>等价于</a:t>
            </a:r>
            <a:r>
              <a:rPr lang="en-US" altLang="zh-CN" dirty="0" smtClean="0"/>
              <a:t>y</a:t>
            </a:r>
            <a:r>
              <a:rPr lang="zh-CN" altLang="en-US" dirty="0" smtClean="0"/>
              <a:t>，记作</a:t>
            </a:r>
            <a:r>
              <a:rPr lang="en-US" altLang="zh-CN" dirty="0" err="1" smtClean="0"/>
              <a:t>x~y</a:t>
            </a:r>
            <a:r>
              <a:rPr lang="zh-CN" altLang="en-US" dirty="0" smtClean="0"/>
              <a:t>。 </a:t>
            </a:r>
          </a:p>
          <a:p>
            <a:pPr>
              <a:defRPr/>
            </a:pPr>
            <a:r>
              <a:rPr lang="zh-CN" altLang="en-US" dirty="0" smtClean="0"/>
              <a:t>　　例如，设</a:t>
            </a:r>
            <a:r>
              <a:rPr lang="en-US" altLang="zh-CN" dirty="0" smtClean="0"/>
              <a:t>&lt;math&gt;A = \{1, 2, \</a:t>
            </a:r>
            <a:r>
              <a:rPr lang="en-US" altLang="zh-CN" dirty="0" err="1" smtClean="0"/>
              <a:t>ldots</a:t>
            </a:r>
            <a:r>
              <a:rPr lang="en-US" altLang="zh-CN" dirty="0" smtClean="0"/>
              <a:t>, 8\}&lt;/math&gt;</a:t>
            </a:r>
            <a:r>
              <a:rPr lang="zh-CN" altLang="en-US" dirty="0" smtClean="0"/>
              <a:t>，定义</a:t>
            </a:r>
            <a:r>
              <a:rPr lang="en-US" altLang="zh-CN" dirty="0" smtClean="0"/>
              <a:t>&lt;math&gt;A&lt;/math&gt;</a:t>
            </a:r>
            <a:r>
              <a:rPr lang="zh-CN" altLang="en-US" dirty="0" smtClean="0"/>
              <a:t>上的关系</a:t>
            </a:r>
            <a:r>
              <a:rPr lang="en-US" altLang="zh-CN" dirty="0" smtClean="0"/>
              <a:t>&lt;math&gt;R&lt;/math&gt;</a:t>
            </a:r>
            <a:r>
              <a:rPr lang="zh-CN" altLang="en-US" dirty="0" smtClean="0"/>
              <a:t>如下： </a:t>
            </a:r>
          </a:p>
          <a:p>
            <a:pPr>
              <a:defRPr/>
            </a:pPr>
            <a:r>
              <a:rPr lang="zh-CN" altLang="en-US" dirty="0" smtClean="0"/>
              <a:t>　　</a:t>
            </a:r>
            <a:r>
              <a:rPr lang="en-US" altLang="zh-CN" dirty="0" smtClean="0"/>
              <a:t>&lt;math&gt; </a:t>
            </a:r>
          </a:p>
          <a:p>
            <a:pPr>
              <a:defRPr/>
            </a:pPr>
            <a:r>
              <a:rPr lang="zh-CN" altLang="en-US" dirty="0" smtClean="0"/>
              <a:t>　　</a:t>
            </a:r>
            <a:r>
              <a:rPr lang="en-US" altLang="zh-CN" dirty="0" smtClean="0"/>
              <a:t>R = \{ (x, y) | x, y \in A \wedge x \equiv y (\mod~3) \} </a:t>
            </a:r>
          </a:p>
          <a:p>
            <a:pPr>
              <a:defRPr/>
            </a:pPr>
            <a:r>
              <a:rPr lang="zh-CN" altLang="en-US" dirty="0" smtClean="0"/>
              <a:t>　　</a:t>
            </a:r>
            <a:r>
              <a:rPr lang="en-US" altLang="zh-CN" dirty="0" smtClean="0"/>
              <a:t>&lt;/math&gt; </a:t>
            </a:r>
          </a:p>
          <a:p>
            <a:pPr>
              <a:defRPr/>
            </a:pPr>
            <a:r>
              <a:rPr lang="zh-CN" altLang="en-US" dirty="0" smtClean="0"/>
              <a:t>　　其中</a:t>
            </a:r>
            <a:r>
              <a:rPr lang="en-US" altLang="zh-CN" dirty="0" smtClean="0"/>
              <a:t>&lt;math&gt;x \equiv y (\mod~3)&lt;/math&gt; </a:t>
            </a:r>
            <a:r>
              <a:rPr lang="zh-CN" altLang="en-US" dirty="0" smtClean="0"/>
              <a:t>叫做 </a:t>
            </a:r>
            <a:r>
              <a:rPr lang="en-US" altLang="zh-CN" dirty="0" smtClean="0"/>
              <a:t>&lt;math&gt;x&lt;/math&gt; </a:t>
            </a:r>
            <a:r>
              <a:rPr lang="zh-CN" altLang="en-US" dirty="0" smtClean="0"/>
              <a:t>与 </a:t>
            </a:r>
            <a:r>
              <a:rPr lang="en-US" altLang="zh-CN" dirty="0" smtClean="0"/>
              <a:t>&lt;math&gt;y&lt;/math&gt; </a:t>
            </a:r>
            <a:r>
              <a:rPr lang="zh-CN" altLang="en-US" dirty="0" smtClean="0"/>
              <a:t>模 </a:t>
            </a:r>
            <a:r>
              <a:rPr lang="en-US" altLang="zh-CN" dirty="0" smtClean="0"/>
              <a:t>3 </a:t>
            </a:r>
            <a:r>
              <a:rPr lang="zh-CN" altLang="en-US" dirty="0" smtClean="0"/>
              <a:t>同余，即 </a:t>
            </a:r>
            <a:r>
              <a:rPr lang="en-US" altLang="zh-CN" dirty="0" smtClean="0"/>
              <a:t>&lt;math&gt;x&lt;/math&gt; </a:t>
            </a:r>
            <a:r>
              <a:rPr lang="zh-CN" altLang="en-US" dirty="0" smtClean="0"/>
              <a:t>除以 </a:t>
            </a:r>
            <a:r>
              <a:rPr lang="en-US" altLang="zh-CN" dirty="0" smtClean="0"/>
              <a:t>3 </a:t>
            </a:r>
            <a:r>
              <a:rPr lang="zh-CN" altLang="en-US" dirty="0" smtClean="0"/>
              <a:t>的余数与</a:t>
            </a:r>
            <a:r>
              <a:rPr lang="en-US" altLang="zh-CN" dirty="0" smtClean="0"/>
              <a:t>&lt;math&gt;y&lt;/math&gt; </a:t>
            </a:r>
            <a:r>
              <a:rPr lang="zh-CN" altLang="en-US" dirty="0" smtClean="0"/>
              <a:t>除以 </a:t>
            </a:r>
            <a:r>
              <a:rPr lang="en-US" altLang="zh-CN" dirty="0" smtClean="0"/>
              <a:t>3 </a:t>
            </a:r>
            <a:r>
              <a:rPr lang="zh-CN" altLang="en-US" dirty="0" smtClean="0"/>
              <a:t>的余数相等。不难验证 </a:t>
            </a:r>
            <a:r>
              <a:rPr lang="en-US" altLang="zh-CN" dirty="0" smtClean="0"/>
              <a:t>&lt;math&gt;R&lt;/math&gt; </a:t>
            </a:r>
            <a:r>
              <a:rPr lang="zh-CN" altLang="en-US" dirty="0" smtClean="0"/>
              <a:t>为 </a:t>
            </a:r>
            <a:r>
              <a:rPr lang="en-US" altLang="zh-CN" dirty="0" smtClean="0"/>
              <a:t>&lt;math&gt;A&lt;/math&gt; </a:t>
            </a:r>
            <a:r>
              <a:rPr lang="zh-CN" altLang="en-US" dirty="0" smtClean="0"/>
              <a:t>上的等价关系。 </a:t>
            </a:r>
          </a:p>
          <a:p>
            <a:pPr>
              <a:defRPr/>
            </a:pPr>
            <a:r>
              <a:rPr lang="zh-CN" altLang="en-US" dirty="0" smtClean="0"/>
              <a:t>　　设</a:t>
            </a:r>
            <a:r>
              <a:rPr lang="en-US" altLang="zh-CN" dirty="0" smtClean="0"/>
              <a:t>f</a:t>
            </a:r>
            <a:r>
              <a:rPr lang="zh-CN" altLang="en-US" dirty="0" smtClean="0"/>
              <a:t>是从</a:t>
            </a:r>
            <a:r>
              <a:rPr lang="en-US" altLang="zh-CN" dirty="0" smtClean="0"/>
              <a:t>A</a:t>
            </a:r>
            <a:r>
              <a:rPr lang="zh-CN" altLang="en-US" dirty="0" smtClean="0"/>
              <a:t>到</a:t>
            </a:r>
            <a:r>
              <a:rPr lang="en-US" altLang="zh-CN" dirty="0" smtClean="0"/>
              <a:t>B</a:t>
            </a:r>
            <a:r>
              <a:rPr lang="zh-CN" altLang="en-US" dirty="0" smtClean="0"/>
              <a:t>的一个函数，定义</a:t>
            </a:r>
            <a:r>
              <a:rPr lang="en-US" altLang="zh-CN" dirty="0" smtClean="0"/>
              <a:t>A</a:t>
            </a:r>
            <a:r>
              <a:rPr lang="zh-CN" altLang="en-US" dirty="0" smtClean="0"/>
              <a:t>上的关系</a:t>
            </a:r>
            <a:r>
              <a:rPr lang="en-US" altLang="zh-CN" dirty="0" smtClean="0"/>
              <a:t>R</a:t>
            </a:r>
            <a:r>
              <a:rPr lang="zh-CN" altLang="en-US" dirty="0" smtClean="0"/>
              <a:t>：</a:t>
            </a:r>
            <a:r>
              <a:rPr lang="en-US" altLang="zh-CN" dirty="0" err="1" smtClean="0"/>
              <a:t>aRb</a:t>
            </a:r>
            <a:r>
              <a:rPr lang="en-US" altLang="zh-CN" dirty="0" smtClean="0"/>
              <a:t>,</a:t>
            </a:r>
            <a:r>
              <a:rPr lang="zh-CN" altLang="en-US" dirty="0" smtClean="0"/>
              <a:t>当且仅当</a:t>
            </a:r>
            <a:r>
              <a:rPr lang="en-US" altLang="zh-CN" dirty="0" smtClean="0"/>
              <a:t>f(a)=f(b),R</a:t>
            </a:r>
            <a:r>
              <a:rPr lang="zh-CN" altLang="en-US" dirty="0" smtClean="0"/>
              <a:t>是</a:t>
            </a:r>
            <a:r>
              <a:rPr lang="en-US" altLang="zh-CN" dirty="0" smtClean="0"/>
              <a:t>A</a:t>
            </a:r>
            <a:r>
              <a:rPr lang="zh-CN" altLang="en-US" dirty="0" smtClean="0"/>
              <a:t>上的等价关系。 </a:t>
            </a:r>
            <a:endParaRPr lang="en-US" altLang="zh-CN" dirty="0" smtClean="0"/>
          </a:p>
          <a:p>
            <a:pPr>
              <a:defRPr/>
            </a:pPr>
            <a:endParaRPr lang="en-US" altLang="zh-CN" dirty="0" smtClean="0"/>
          </a:p>
          <a:p>
            <a:pPr>
              <a:defRPr/>
            </a:pPr>
            <a:r>
              <a:rPr lang="zh-CN" altLang="en-US" dirty="0" smtClean="0"/>
              <a:t>集合中的数据元素除了“同属于一个集合的关系</a:t>
            </a:r>
            <a:r>
              <a:rPr lang="en-US" altLang="zh-CN" dirty="0" smtClean="0"/>
              <a:t>”</a:t>
            </a:r>
            <a:r>
              <a:rPr lang="zh-CN" altLang="en-US" dirty="0" smtClean="0"/>
              <a:t>之外别无其它关系</a:t>
            </a:r>
            <a:endParaRPr lang="en-US" altLang="zh-CN" dirty="0" smtClean="0"/>
          </a:p>
          <a:p>
            <a:pPr>
              <a:defRPr/>
            </a:pPr>
            <a:endParaRPr lang="en-US" altLang="zh-CN" dirty="0" smtClean="0"/>
          </a:p>
          <a:p>
            <a:pPr>
              <a:defRPr/>
            </a:pPr>
            <a:r>
              <a:rPr lang="zh-CN" altLang="en-US" dirty="0" smtClean="0"/>
              <a:t>集合的实现方法有位向量表示法、有序表表示法、树型结构表示法等。</a:t>
            </a:r>
          </a:p>
          <a:p>
            <a:pPr>
              <a:defRPr/>
            </a:pPr>
            <a:endParaRPr lang="zh-CN" altLang="en-US" dirty="0"/>
          </a:p>
        </p:txBody>
      </p:sp>
      <p:sp>
        <p:nvSpPr>
          <p:cNvPr id="378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3A835E5B-8B71-4B46-B27D-BB35B6B6B8B5}" type="slidenum">
              <a:rPr lang="en-US" altLang="zh-CN" sz="1300">
                <a:latin typeface="Times New Roman" panose="02020603050405020304" pitchFamily="18" charset="0"/>
              </a:rPr>
              <a:t>36</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166874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685800" y="1143000"/>
            <a:ext cx="5486400" cy="3086100"/>
          </a:xfrm>
        </p:spPr>
      </p:sp>
      <p:sp>
        <p:nvSpPr>
          <p:cNvPr id="3" name="备注占位符 2"/>
          <p:cNvSpPr>
            <a:spLocks noGrp="1"/>
          </p:cNvSpPr>
          <p:nvPr>
            <p:ph type="body" idx="1"/>
          </p:nvPr>
        </p:nvSpPr>
        <p:spPr/>
        <p:txBody>
          <a:bodyPr>
            <a:normAutofit fontScale="92500" lnSpcReduction="20000"/>
          </a:bodyPr>
          <a:lstStyle/>
          <a:p>
            <a:pPr>
              <a:defRPr/>
            </a:pPr>
            <a:r>
              <a:rPr lang="zh-CN" altLang="en-US" dirty="0" smtClean="0"/>
              <a:t>离散数学</a:t>
            </a:r>
            <a:endParaRPr lang="en-US" altLang="zh-CN" dirty="0" smtClean="0"/>
          </a:p>
          <a:p>
            <a:pPr>
              <a:defRPr/>
            </a:pPr>
            <a:r>
              <a:rPr lang="zh-CN" altLang="en-US" b="1" dirty="0" smtClean="0"/>
              <a:t>等价关系</a:t>
            </a:r>
          </a:p>
          <a:p>
            <a:pPr>
              <a:defRPr/>
            </a:pPr>
            <a:r>
              <a:rPr lang="zh-CN" altLang="en-US" dirty="0" smtClean="0"/>
              <a:t>　　设</a:t>
            </a:r>
            <a:r>
              <a:rPr lang="en-US" altLang="zh-CN" dirty="0" smtClean="0"/>
              <a:t>&lt;math&gt;R&lt;/math&gt;</a:t>
            </a:r>
            <a:r>
              <a:rPr lang="zh-CN" altLang="en-US" dirty="0" smtClean="0"/>
              <a:t>是集合</a:t>
            </a:r>
            <a:r>
              <a:rPr lang="en-US" altLang="zh-CN" dirty="0" smtClean="0"/>
              <a:t>&lt;math&gt;A&lt;/math&gt;</a:t>
            </a:r>
            <a:r>
              <a:rPr lang="zh-CN" altLang="en-US" dirty="0" smtClean="0"/>
              <a:t>上的一个二元关系，若</a:t>
            </a:r>
            <a:r>
              <a:rPr lang="en-US" altLang="zh-CN" dirty="0" smtClean="0"/>
              <a:t>&lt;math&gt;R&lt;/math&gt;</a:t>
            </a:r>
            <a:r>
              <a:rPr lang="zh-CN" altLang="en-US" dirty="0" smtClean="0"/>
              <a:t>满足： </a:t>
            </a:r>
          </a:p>
          <a:p>
            <a:pPr>
              <a:defRPr/>
            </a:pPr>
            <a:r>
              <a:rPr lang="zh-CN" altLang="en-US" dirty="0" smtClean="0"/>
              <a:t>　　自反性：</a:t>
            </a:r>
            <a:r>
              <a:rPr lang="en-US" altLang="zh-CN" dirty="0" smtClean="0"/>
              <a:t>&lt;math&gt;\</a:t>
            </a:r>
            <a:r>
              <a:rPr lang="en-US" altLang="zh-CN" dirty="0" err="1" smtClean="0"/>
              <a:t>forall</a:t>
            </a:r>
            <a:r>
              <a:rPr lang="en-US" altLang="zh-CN" dirty="0" smtClean="0"/>
              <a:t> x \in A,~~(x, x) \in R&lt;/math&gt; </a:t>
            </a:r>
          </a:p>
          <a:p>
            <a:pPr>
              <a:defRPr/>
            </a:pPr>
            <a:r>
              <a:rPr lang="zh-CN" altLang="en-US" dirty="0" smtClean="0"/>
              <a:t>　　对称性：</a:t>
            </a:r>
            <a:r>
              <a:rPr lang="en-US" altLang="zh-CN" dirty="0" smtClean="0"/>
              <a:t>&lt;math&gt;\</a:t>
            </a:r>
            <a:r>
              <a:rPr lang="en-US" altLang="zh-CN" dirty="0" err="1" smtClean="0"/>
              <a:t>forall</a:t>
            </a:r>
            <a:r>
              <a:rPr lang="en-US" altLang="zh-CN" dirty="0" smtClean="0"/>
              <a:t> x, y \in A,~~(x, y) \in R ~~ \implies ~~(y, x) \in R&lt;/math&gt; </a:t>
            </a:r>
          </a:p>
          <a:p>
            <a:pPr>
              <a:defRPr/>
            </a:pPr>
            <a:r>
              <a:rPr lang="zh-CN" altLang="en-US" dirty="0" smtClean="0"/>
              <a:t>　　传递性：</a:t>
            </a:r>
            <a:r>
              <a:rPr lang="en-US" altLang="zh-CN" dirty="0" smtClean="0"/>
              <a:t>&lt;math&gt;\</a:t>
            </a:r>
            <a:r>
              <a:rPr lang="en-US" altLang="zh-CN" dirty="0" err="1" smtClean="0"/>
              <a:t>forall</a:t>
            </a:r>
            <a:r>
              <a:rPr lang="en-US" altLang="zh-CN" dirty="0" smtClean="0"/>
              <a:t> x, y, z \in A, </a:t>
            </a:r>
            <a:r>
              <a:rPr lang="en-US" altLang="zh-CN" dirty="0" err="1" smtClean="0"/>
              <a:t>Luruiqi</a:t>
            </a:r>
            <a:r>
              <a:rPr lang="en-US" altLang="zh-CN" dirty="0" smtClean="0"/>
              <a:t>((x, y) \in R \wedge (y, z) \in R)~~\implies~~(x, z) \in R&lt;/math&gt; </a:t>
            </a:r>
          </a:p>
          <a:p>
            <a:pPr>
              <a:defRPr/>
            </a:pPr>
            <a:r>
              <a:rPr lang="zh-CN" altLang="en-US" dirty="0" smtClean="0"/>
              <a:t>　　则称</a:t>
            </a:r>
            <a:r>
              <a:rPr lang="en-US" altLang="zh-CN" dirty="0" smtClean="0"/>
              <a:t>&lt;math&gt;R&lt;/math&gt;</a:t>
            </a:r>
            <a:r>
              <a:rPr lang="zh-CN" altLang="en-US" dirty="0" smtClean="0"/>
              <a:t>是定义在</a:t>
            </a:r>
            <a:r>
              <a:rPr lang="en-US" altLang="zh-CN" dirty="0" smtClean="0"/>
              <a:t>&lt;math&gt;A&lt;/math&gt;</a:t>
            </a:r>
            <a:r>
              <a:rPr lang="zh-CN" altLang="en-US" dirty="0" smtClean="0"/>
              <a:t>上的一个等价关系。设</a:t>
            </a:r>
            <a:r>
              <a:rPr lang="en-US" altLang="zh-CN" dirty="0" smtClean="0"/>
              <a:t>R</a:t>
            </a:r>
            <a:r>
              <a:rPr lang="zh-CN" altLang="en-US" dirty="0" smtClean="0"/>
              <a:t>是一个等价关系，若</a:t>
            </a:r>
            <a:r>
              <a:rPr lang="en-US" altLang="zh-CN" dirty="0" smtClean="0"/>
              <a:t>&lt;</a:t>
            </a:r>
            <a:r>
              <a:rPr lang="en-US" altLang="zh-CN" dirty="0" err="1" smtClean="0"/>
              <a:t>x,y</a:t>
            </a:r>
            <a:r>
              <a:rPr lang="en-US" altLang="zh-CN" dirty="0" smtClean="0"/>
              <a:t>&gt;∈R</a:t>
            </a:r>
            <a:r>
              <a:rPr lang="zh-CN" altLang="en-US" dirty="0" smtClean="0"/>
              <a:t>，则称</a:t>
            </a:r>
            <a:r>
              <a:rPr lang="en-US" altLang="zh-CN" dirty="0" smtClean="0"/>
              <a:t>x</a:t>
            </a:r>
            <a:r>
              <a:rPr lang="zh-CN" altLang="en-US" dirty="0" smtClean="0"/>
              <a:t>等价于</a:t>
            </a:r>
            <a:r>
              <a:rPr lang="en-US" altLang="zh-CN" dirty="0" smtClean="0"/>
              <a:t>y</a:t>
            </a:r>
            <a:r>
              <a:rPr lang="zh-CN" altLang="en-US" dirty="0" smtClean="0"/>
              <a:t>，记作</a:t>
            </a:r>
            <a:r>
              <a:rPr lang="en-US" altLang="zh-CN" dirty="0" err="1" smtClean="0"/>
              <a:t>x~y</a:t>
            </a:r>
            <a:r>
              <a:rPr lang="zh-CN" altLang="en-US" dirty="0" smtClean="0"/>
              <a:t>。 </a:t>
            </a:r>
          </a:p>
          <a:p>
            <a:pPr>
              <a:defRPr/>
            </a:pPr>
            <a:r>
              <a:rPr lang="zh-CN" altLang="en-US" dirty="0" smtClean="0"/>
              <a:t>　　例如，设</a:t>
            </a:r>
            <a:r>
              <a:rPr lang="en-US" altLang="zh-CN" dirty="0" smtClean="0"/>
              <a:t>&lt;math&gt;A = \{1, 2, \</a:t>
            </a:r>
            <a:r>
              <a:rPr lang="en-US" altLang="zh-CN" dirty="0" err="1" smtClean="0"/>
              <a:t>ldots</a:t>
            </a:r>
            <a:r>
              <a:rPr lang="en-US" altLang="zh-CN" dirty="0" smtClean="0"/>
              <a:t>, 8\}&lt;/math&gt;</a:t>
            </a:r>
            <a:r>
              <a:rPr lang="zh-CN" altLang="en-US" dirty="0" smtClean="0"/>
              <a:t>，定义</a:t>
            </a:r>
            <a:r>
              <a:rPr lang="en-US" altLang="zh-CN" dirty="0" smtClean="0"/>
              <a:t>&lt;math&gt;A&lt;/math&gt;</a:t>
            </a:r>
            <a:r>
              <a:rPr lang="zh-CN" altLang="en-US" dirty="0" smtClean="0"/>
              <a:t>上的关系</a:t>
            </a:r>
            <a:r>
              <a:rPr lang="en-US" altLang="zh-CN" dirty="0" smtClean="0"/>
              <a:t>&lt;math&gt;R&lt;/math&gt;</a:t>
            </a:r>
            <a:r>
              <a:rPr lang="zh-CN" altLang="en-US" dirty="0" smtClean="0"/>
              <a:t>如下： </a:t>
            </a:r>
          </a:p>
          <a:p>
            <a:pPr>
              <a:defRPr/>
            </a:pPr>
            <a:r>
              <a:rPr lang="zh-CN" altLang="en-US" dirty="0" smtClean="0"/>
              <a:t>　　</a:t>
            </a:r>
            <a:r>
              <a:rPr lang="en-US" altLang="zh-CN" dirty="0" smtClean="0"/>
              <a:t>&lt;math&gt; </a:t>
            </a:r>
          </a:p>
          <a:p>
            <a:pPr>
              <a:defRPr/>
            </a:pPr>
            <a:r>
              <a:rPr lang="zh-CN" altLang="en-US" dirty="0" smtClean="0"/>
              <a:t>　　</a:t>
            </a:r>
            <a:r>
              <a:rPr lang="en-US" altLang="zh-CN" dirty="0" smtClean="0"/>
              <a:t>R = \{ (x, y) | x, y \in A \wedge x \equiv y (\mod~3) \} </a:t>
            </a:r>
          </a:p>
          <a:p>
            <a:pPr>
              <a:defRPr/>
            </a:pPr>
            <a:r>
              <a:rPr lang="zh-CN" altLang="en-US" dirty="0" smtClean="0"/>
              <a:t>　　</a:t>
            </a:r>
            <a:r>
              <a:rPr lang="en-US" altLang="zh-CN" dirty="0" smtClean="0"/>
              <a:t>&lt;/math&gt; </a:t>
            </a:r>
          </a:p>
          <a:p>
            <a:pPr>
              <a:defRPr/>
            </a:pPr>
            <a:r>
              <a:rPr lang="zh-CN" altLang="en-US" dirty="0" smtClean="0"/>
              <a:t>　　其中</a:t>
            </a:r>
            <a:r>
              <a:rPr lang="en-US" altLang="zh-CN" dirty="0" smtClean="0"/>
              <a:t>&lt;math&gt;x \equiv y (\mod~3)&lt;/math&gt; </a:t>
            </a:r>
            <a:r>
              <a:rPr lang="zh-CN" altLang="en-US" dirty="0" smtClean="0"/>
              <a:t>叫做 </a:t>
            </a:r>
            <a:r>
              <a:rPr lang="en-US" altLang="zh-CN" dirty="0" smtClean="0"/>
              <a:t>&lt;math&gt;x&lt;/math&gt; </a:t>
            </a:r>
            <a:r>
              <a:rPr lang="zh-CN" altLang="en-US" dirty="0" smtClean="0"/>
              <a:t>与 </a:t>
            </a:r>
            <a:r>
              <a:rPr lang="en-US" altLang="zh-CN" dirty="0" smtClean="0"/>
              <a:t>&lt;math&gt;y&lt;/math&gt; </a:t>
            </a:r>
            <a:r>
              <a:rPr lang="zh-CN" altLang="en-US" dirty="0" smtClean="0"/>
              <a:t>模 </a:t>
            </a:r>
            <a:r>
              <a:rPr lang="en-US" altLang="zh-CN" dirty="0" smtClean="0"/>
              <a:t>3 </a:t>
            </a:r>
            <a:r>
              <a:rPr lang="zh-CN" altLang="en-US" dirty="0" smtClean="0"/>
              <a:t>同余，即 </a:t>
            </a:r>
            <a:r>
              <a:rPr lang="en-US" altLang="zh-CN" dirty="0" smtClean="0"/>
              <a:t>&lt;math&gt;x&lt;/math&gt; </a:t>
            </a:r>
            <a:r>
              <a:rPr lang="zh-CN" altLang="en-US" dirty="0" smtClean="0"/>
              <a:t>除以 </a:t>
            </a:r>
            <a:r>
              <a:rPr lang="en-US" altLang="zh-CN" dirty="0" smtClean="0"/>
              <a:t>3 </a:t>
            </a:r>
            <a:r>
              <a:rPr lang="zh-CN" altLang="en-US" dirty="0" smtClean="0"/>
              <a:t>的余数与</a:t>
            </a:r>
            <a:r>
              <a:rPr lang="en-US" altLang="zh-CN" dirty="0" smtClean="0"/>
              <a:t>&lt;math&gt;y&lt;/math&gt; </a:t>
            </a:r>
            <a:r>
              <a:rPr lang="zh-CN" altLang="en-US" dirty="0" smtClean="0"/>
              <a:t>除以 </a:t>
            </a:r>
            <a:r>
              <a:rPr lang="en-US" altLang="zh-CN" dirty="0" smtClean="0"/>
              <a:t>3 </a:t>
            </a:r>
            <a:r>
              <a:rPr lang="zh-CN" altLang="en-US" dirty="0" smtClean="0"/>
              <a:t>的余数相等。不难验证 </a:t>
            </a:r>
            <a:r>
              <a:rPr lang="en-US" altLang="zh-CN" dirty="0" smtClean="0"/>
              <a:t>&lt;math&gt;R&lt;/math&gt; </a:t>
            </a:r>
            <a:r>
              <a:rPr lang="zh-CN" altLang="en-US" dirty="0" smtClean="0"/>
              <a:t>为 </a:t>
            </a:r>
            <a:r>
              <a:rPr lang="en-US" altLang="zh-CN" dirty="0" smtClean="0"/>
              <a:t>&lt;math&gt;A&lt;/math&gt; </a:t>
            </a:r>
            <a:r>
              <a:rPr lang="zh-CN" altLang="en-US" dirty="0" smtClean="0"/>
              <a:t>上的等价关系。 </a:t>
            </a:r>
          </a:p>
          <a:p>
            <a:pPr>
              <a:defRPr/>
            </a:pPr>
            <a:r>
              <a:rPr lang="zh-CN" altLang="en-US" dirty="0" smtClean="0"/>
              <a:t>　　设</a:t>
            </a:r>
            <a:r>
              <a:rPr lang="en-US" altLang="zh-CN" dirty="0" smtClean="0"/>
              <a:t>f</a:t>
            </a:r>
            <a:r>
              <a:rPr lang="zh-CN" altLang="en-US" dirty="0" smtClean="0"/>
              <a:t>是从</a:t>
            </a:r>
            <a:r>
              <a:rPr lang="en-US" altLang="zh-CN" dirty="0" smtClean="0"/>
              <a:t>A</a:t>
            </a:r>
            <a:r>
              <a:rPr lang="zh-CN" altLang="en-US" dirty="0" smtClean="0"/>
              <a:t>到</a:t>
            </a:r>
            <a:r>
              <a:rPr lang="en-US" altLang="zh-CN" dirty="0" smtClean="0"/>
              <a:t>B</a:t>
            </a:r>
            <a:r>
              <a:rPr lang="zh-CN" altLang="en-US" dirty="0" smtClean="0"/>
              <a:t>的一个函数，定义</a:t>
            </a:r>
            <a:r>
              <a:rPr lang="en-US" altLang="zh-CN" dirty="0" smtClean="0"/>
              <a:t>A</a:t>
            </a:r>
            <a:r>
              <a:rPr lang="zh-CN" altLang="en-US" dirty="0" smtClean="0"/>
              <a:t>上的关系</a:t>
            </a:r>
            <a:r>
              <a:rPr lang="en-US" altLang="zh-CN" dirty="0" smtClean="0"/>
              <a:t>R</a:t>
            </a:r>
            <a:r>
              <a:rPr lang="zh-CN" altLang="en-US" dirty="0" smtClean="0"/>
              <a:t>：</a:t>
            </a:r>
            <a:r>
              <a:rPr lang="en-US" altLang="zh-CN" dirty="0" err="1" smtClean="0"/>
              <a:t>aRb</a:t>
            </a:r>
            <a:r>
              <a:rPr lang="en-US" altLang="zh-CN" dirty="0" smtClean="0"/>
              <a:t>,</a:t>
            </a:r>
            <a:r>
              <a:rPr lang="zh-CN" altLang="en-US" dirty="0" smtClean="0"/>
              <a:t>当且仅当</a:t>
            </a:r>
            <a:r>
              <a:rPr lang="en-US" altLang="zh-CN" dirty="0" smtClean="0"/>
              <a:t>f(a)=f(b),R</a:t>
            </a:r>
            <a:r>
              <a:rPr lang="zh-CN" altLang="en-US" dirty="0" smtClean="0"/>
              <a:t>是</a:t>
            </a:r>
            <a:r>
              <a:rPr lang="en-US" altLang="zh-CN" dirty="0" smtClean="0"/>
              <a:t>A</a:t>
            </a:r>
            <a:r>
              <a:rPr lang="zh-CN" altLang="en-US" dirty="0" smtClean="0"/>
              <a:t>上的等价关系。 </a:t>
            </a:r>
            <a:endParaRPr lang="en-US" altLang="zh-CN" dirty="0" smtClean="0"/>
          </a:p>
          <a:p>
            <a:pPr>
              <a:defRPr/>
            </a:pPr>
            <a:endParaRPr lang="en-US" altLang="zh-CN" dirty="0" smtClean="0"/>
          </a:p>
          <a:p>
            <a:pPr>
              <a:defRPr/>
            </a:pPr>
            <a:r>
              <a:rPr lang="zh-CN" altLang="en-US" dirty="0" smtClean="0"/>
              <a:t>集合中的数据元素除了“同属于一个集合的关系</a:t>
            </a:r>
            <a:r>
              <a:rPr lang="en-US" altLang="zh-CN" dirty="0" smtClean="0"/>
              <a:t>”</a:t>
            </a:r>
            <a:r>
              <a:rPr lang="zh-CN" altLang="en-US" dirty="0" smtClean="0"/>
              <a:t>之外别无其它关系</a:t>
            </a:r>
            <a:endParaRPr lang="en-US" altLang="zh-CN" dirty="0" smtClean="0"/>
          </a:p>
          <a:p>
            <a:pPr>
              <a:defRPr/>
            </a:pPr>
            <a:endParaRPr lang="en-US" altLang="zh-CN" dirty="0" smtClean="0"/>
          </a:p>
          <a:p>
            <a:pPr>
              <a:defRPr/>
            </a:pPr>
            <a:r>
              <a:rPr lang="zh-CN" altLang="en-US" dirty="0" smtClean="0"/>
              <a:t>集合的实现方法有位向量表示法、有序表表示法、树型结构表示法等。</a:t>
            </a:r>
          </a:p>
          <a:p>
            <a:pPr>
              <a:defRPr/>
            </a:pPr>
            <a:endParaRPr lang="zh-CN" altLang="en-US" dirty="0"/>
          </a:p>
        </p:txBody>
      </p:sp>
      <p:sp>
        <p:nvSpPr>
          <p:cNvPr id="389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866DCDC6-FB15-4B2C-A893-BCEF3878FB11}" type="slidenum">
              <a:rPr lang="en-US" altLang="zh-CN" sz="1300">
                <a:latin typeface="Times New Roman" panose="02020603050405020304" pitchFamily="18" charset="0"/>
              </a:rPr>
              <a:t>37</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1275148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先来想想「亲戚」这个词的定义：「指和自己有血亲和姻亲的人」。你和你女友家属本身并非是亲戚关系，一旦结婚后，两家人便成为了一家人，你的家人包括你在内和你女友及其家人自动成为了亲戚，这就是一个典型的并查集应用。并查集是一种树形的数据结构，用于处理一些不相交集合的合并及查询，上面例子中「结婚」其实就是并查集的合并操作</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、微信朋友圈</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、话说在江湖上有很多门派，这些门派相互争夺武林霸主。毕竟是江湖中人，两个人见面一言不合就开干。但是打归打，总是要判断一下是不是自己人，免得误伤。</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于是乎，分了各种各样的门派，比如说张无忌和杨过俩人要打架，就先看看是不是同一门派的，不是的话那就再开干。要是张无忌和杨过觉得俩人合得来，那就合并门派。</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而且规定了，每一个门派都有一个掌门人，比如武当派就是张三丰。华山派就是岳不群等等。</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现在我们把目光转到并查集上。</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）张无忌和杨过打架之前，先判断是否是同一门派，这就涉及到了并查集的查找操作。</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）张无忌和杨过觉得俩人合得来，那就合并门派，这就涉及到了并查集的合并操作。</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）每一个门派都有一个掌门人，这涉及到了并查集的存储方式。掌门人代表了这个门派的根节点。</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A1E8D33-3E23-4A21-8D0B-F343490C4308}" type="slidenum">
              <a:rPr lang="zh-CN" altLang="en-US" smtClean="0"/>
              <a:t>38</a:t>
            </a:fld>
            <a:endParaRPr lang="zh-CN" altLang="en-US"/>
          </a:p>
        </p:txBody>
      </p:sp>
    </p:spTree>
    <p:extLst>
      <p:ext uri="{BB962C8B-B14F-4D97-AF65-F5344CB8AC3E}">
        <p14:creationId xmlns:p14="http://schemas.microsoft.com/office/powerpoint/2010/main" val="1484190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685800" y="1143000"/>
            <a:ext cx="5486400" cy="3086100"/>
          </a:xfrm>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（用｛｝表示一个等价集合</a:t>
            </a:r>
            <a:r>
              <a:rPr lang="en-US" altLang="zh-CN" smtClean="0"/>
              <a:t>)</a:t>
            </a:r>
            <a:endParaRPr lang="zh-CN" altLang="en-US" smtClean="0"/>
          </a:p>
        </p:txBody>
      </p:sp>
      <p:sp>
        <p:nvSpPr>
          <p:cNvPr id="399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5B505BA7-D663-4DA8-A216-07DAD594D614}" type="slidenum">
              <a:rPr lang="en-US" altLang="zh-CN" sz="1300">
                <a:latin typeface="Times New Roman" panose="02020603050405020304" pitchFamily="18" charset="0"/>
              </a:rPr>
              <a:t>39</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392519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685800" y="1143000"/>
            <a:ext cx="5486400" cy="3086100"/>
          </a:xfrm>
        </p:spPr>
      </p:sp>
      <p:sp>
        <p:nvSpPr>
          <p:cNvPr id="409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cs typeface="Times New Roman" panose="02020603050405020304" pitchFamily="18" charset="0"/>
              </a:rPr>
              <a:t>集合中的数据元素除了“同属于一个集合的关系</a:t>
            </a:r>
            <a:r>
              <a:rPr lang="en-US" altLang="zh-CN" b="1" smtClean="0">
                <a:cs typeface="Times New Roman" panose="02020603050405020304" pitchFamily="18" charset="0"/>
              </a:rPr>
              <a:t>”</a:t>
            </a:r>
            <a:r>
              <a:rPr lang="zh-CN" altLang="en-US" b="1" smtClean="0">
                <a:cs typeface="Times New Roman" panose="02020603050405020304" pitchFamily="18" charset="0"/>
              </a:rPr>
              <a:t>之外别无其它关系</a:t>
            </a:r>
            <a:r>
              <a:rPr lang="en-US" altLang="zh-CN" b="1" smtClean="0">
                <a:cs typeface="Times New Roman" panose="02020603050405020304" pitchFamily="18" charset="0"/>
              </a:rPr>
              <a:t>, </a:t>
            </a:r>
            <a:endParaRPr lang="zh-CN" altLang="en-US" smtClean="0"/>
          </a:p>
        </p:txBody>
      </p:sp>
      <p:sp>
        <p:nvSpPr>
          <p:cNvPr id="409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64A3074B-CFF1-4DD1-BBF7-E92D8F7666C8}" type="slidenum">
              <a:rPr lang="en-US" altLang="zh-CN" sz="1300">
                <a:latin typeface="Times New Roman" panose="02020603050405020304" pitchFamily="18" charset="0"/>
              </a:rPr>
              <a:t>40</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313822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685800" y="1143000"/>
            <a:ext cx="5486400" cy="3086100"/>
          </a:xfrm>
        </p:spPr>
      </p:sp>
      <p:sp>
        <p:nvSpPr>
          <p:cNvPr id="450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输出等价类方法：开始从０节点搜起，把它的两个直接等价类入栈，然后依次出栈，每次出栈后对出栈元素的直接等价类再进行一次类似的处理，直到包含０节点的等价集合被全部输出。</a:t>
            </a:r>
          </a:p>
          <a:p>
            <a:endParaRPr lang="zh-CN" altLang="en-US" b="1" smtClean="0"/>
          </a:p>
          <a:p>
            <a:endParaRPr lang="en-US" altLang="zh-CN" smtClean="0"/>
          </a:p>
          <a:p>
            <a:endParaRPr lang="en-US" altLang="zh-CN" smtClean="0"/>
          </a:p>
          <a:p>
            <a:r>
              <a:rPr lang="zh-CN" altLang="en-US" smtClean="0"/>
              <a:t>结构</a:t>
            </a:r>
            <a:r>
              <a:rPr lang="en-US" altLang="zh-CN" smtClean="0"/>
              <a:t>represents a collection of sets that are</a:t>
            </a:r>
          </a:p>
          <a:p>
            <a:r>
              <a:rPr lang="en-US" altLang="zh-CN" smtClean="0"/>
              <a:t>_disjoint_: that is, no item is found in more than one set.</a:t>
            </a:r>
          </a:p>
          <a:p>
            <a:endParaRPr lang="en-US" altLang="zh-CN" smtClean="0"/>
          </a:p>
          <a:p>
            <a:endParaRPr lang="en-US" altLang="zh-CN" smtClean="0"/>
          </a:p>
          <a:p>
            <a:endParaRPr lang="en-US" altLang="zh-CN" smtClean="0"/>
          </a:p>
          <a:p>
            <a:r>
              <a:rPr lang="zh-CN" altLang="en-US" smtClean="0"/>
              <a:t>把同属一个等价集合的元素分别输出出来。</a:t>
            </a:r>
          </a:p>
          <a:p>
            <a:r>
              <a:rPr lang="zh-CN" altLang="en-US" smtClean="0"/>
              <a:t>	先看图。Ｓｅｑ［０］它有两个等价类１１，４。这样直接输出０，１１，４。是否可行呢？答案是不行的，你看下４结点还有两个等价类７，０。当然已知０，４是等价的了，</a:t>
            </a:r>
          </a:p>
          <a:p>
            <a:r>
              <a:rPr lang="zh-CN" altLang="en-US" smtClean="0"/>
              <a:t>但７你是忽略的了（因为传递性：０，４等价且４，７等价就必然有０，７等价。所以７也应该被输出</a:t>
            </a:r>
            <a:r>
              <a:rPr lang="en-US" altLang="zh-CN" smtClean="0"/>
              <a:t>)</a:t>
            </a:r>
            <a:r>
              <a:rPr lang="zh-CN" altLang="en-US" smtClean="0"/>
              <a:t>。还有</a:t>
            </a:r>
            <a:r>
              <a:rPr lang="en-US" altLang="zh-CN" smtClean="0"/>
              <a:t>11</a:t>
            </a:r>
            <a:r>
              <a:rPr lang="zh-CN" altLang="en-US" smtClean="0"/>
              <a:t>节点下的２你也没算</a:t>
            </a:r>
            <a:r>
              <a:rPr lang="en-US" altLang="zh-CN" smtClean="0"/>
              <a:t>……</a:t>
            </a:r>
          </a:p>
          <a:p>
            <a:r>
              <a:rPr lang="zh-CN" altLang="en-US" smtClean="0"/>
              <a:t>	我们可以采用类似ＤＦＳ（深度优先搜索</a:t>
            </a:r>
            <a:r>
              <a:rPr lang="en-US" altLang="zh-CN" smtClean="0"/>
              <a:t>)</a:t>
            </a:r>
            <a:r>
              <a:rPr lang="zh-CN" altLang="en-US" smtClean="0"/>
              <a:t>的策略对每个集合的元素进行遍历。例如：</a:t>
            </a:r>
          </a:p>
          <a:p>
            <a:r>
              <a:rPr lang="zh-CN" altLang="en-US" smtClean="0"/>
              <a:t>开始从０节点搜起，把它下面的两个直接等价类入栈，然后依次出栈，每次出栈后对出栈元素的直接等价类再进行一次类似的ＤＦＳ，直到包含０节点的等价集合被全部输出。</a:t>
            </a:r>
          </a:p>
          <a:p>
            <a:endParaRPr lang="zh-CN" altLang="en-US" smtClean="0"/>
          </a:p>
        </p:txBody>
      </p:sp>
      <p:sp>
        <p:nvSpPr>
          <p:cNvPr id="450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136572EC-FA81-4AB3-A383-08FC4F710BF4}" type="slidenum">
              <a:rPr lang="en-US" altLang="zh-CN" sz="1300">
                <a:latin typeface="Times New Roman" panose="02020603050405020304" pitchFamily="18" charset="0"/>
              </a:rPr>
              <a:t>41</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4140229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xfrm>
            <a:off x="685800" y="1143000"/>
            <a:ext cx="5486400" cy="3086100"/>
          </a:xfrm>
        </p:spPr>
      </p:sp>
      <p:sp>
        <p:nvSpPr>
          <p:cNvPr id="471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9EBE8614-3EBB-47A6-96C7-A1AF0DC8509A}" type="slidenum">
              <a:rPr lang="en-US" altLang="zh-CN" sz="1300">
                <a:latin typeface="Times New Roman" panose="02020603050405020304" pitchFamily="18" charset="0"/>
              </a:rPr>
              <a:t>53</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3998158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1E8D33-3E23-4A21-8D0B-F343490C4308}" type="slidenum">
              <a:rPr lang="zh-CN" altLang="en-US" smtClean="0"/>
              <a:t>62</a:t>
            </a:fld>
            <a:endParaRPr lang="zh-CN" altLang="en-US"/>
          </a:p>
        </p:txBody>
      </p:sp>
    </p:spTree>
    <p:extLst>
      <p:ext uri="{BB962C8B-B14F-4D97-AF65-F5344CB8AC3E}">
        <p14:creationId xmlns:p14="http://schemas.microsoft.com/office/powerpoint/2010/main" val="3548756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Tree>
    <p:extLst>
      <p:ext uri="{BB962C8B-B14F-4D97-AF65-F5344CB8AC3E}">
        <p14:creationId xmlns:p14="http://schemas.microsoft.com/office/powerpoint/2010/main" val="31119110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a:defRPr/>
            </a:pPr>
            <a:endParaRPr lang="en-US"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a:defRPr/>
            </a:pPr>
            <a:fld id="{E5A78794-D54A-41BA-8202-58A6B542050C}" type="slidenum">
              <a:rPr lang="en-US" altLang="zh-CN" smtClean="0"/>
              <a:pPr>
                <a:defRPr/>
              </a:pPr>
              <a:t>‹#›</a:t>
            </a:fld>
            <a:endParaRPr lang="en-US" altLang="zh-CN"/>
          </a:p>
        </p:txBody>
      </p:sp>
    </p:spTree>
    <p:extLst>
      <p:ext uri="{BB962C8B-B14F-4D97-AF65-F5344CB8AC3E}">
        <p14:creationId xmlns:p14="http://schemas.microsoft.com/office/powerpoint/2010/main" val="260424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联机映像占位符 3"/>
          <p:cNvSpPr>
            <a:spLocks noGrp="1"/>
          </p:cNvSpPr>
          <p:nvPr>
            <p:ph type="clipArt" sz="half" idx="2"/>
          </p:nvPr>
        </p:nvSpPr>
        <p:spPr>
          <a:xfrm>
            <a:off x="6197600" y="1981200"/>
            <a:ext cx="5080000" cy="4114800"/>
          </a:xfrm>
        </p:spPr>
        <p:txBody>
          <a:bodyPr/>
          <a:lstStyle/>
          <a:p>
            <a:pPr lvl="0"/>
            <a:endParaRPr lang="zh-CN" altLang="en-US" noProof="0"/>
          </a:p>
        </p:txBody>
      </p:sp>
      <p:sp>
        <p:nvSpPr>
          <p:cNvPr id="5" name="日期占位符 4"/>
          <p:cNvSpPr>
            <a:spLocks noGrp="1"/>
          </p:cNvSpPr>
          <p:nvPr>
            <p:ph type="dt" sz="half" idx="10"/>
          </p:nvPr>
        </p:nvSpPr>
        <p:spPr>
          <a:xfrm>
            <a:off x="914400" y="6248400"/>
            <a:ext cx="2540000"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737600" y="6248400"/>
            <a:ext cx="2540000" cy="457200"/>
          </a:xfrm>
          <a:prstGeom prst="rect">
            <a:avLst/>
          </a:prstGeom>
        </p:spPr>
        <p:txBody>
          <a:bodyPr/>
          <a:lstStyle>
            <a:lvl1pPr>
              <a:defRPr/>
            </a:lvl1pPr>
          </a:lstStyle>
          <a:p>
            <a:pPr>
              <a:defRPr/>
            </a:pPr>
            <a:fld id="{4A44980B-21D5-4B00-B66C-19D018A64B8C}" type="slidenum">
              <a:rPr lang="en-US" altLang="zh-CN"/>
              <a:pPr>
                <a:defRPr/>
              </a:pPr>
              <a:t>‹#›</a:t>
            </a:fld>
            <a:endParaRPr lang="en-US" altLang="zh-CN"/>
          </a:p>
        </p:txBody>
      </p:sp>
    </p:spTree>
    <p:extLst>
      <p:ext uri="{BB962C8B-B14F-4D97-AF65-F5344CB8AC3E}">
        <p14:creationId xmlns:p14="http://schemas.microsoft.com/office/powerpoint/2010/main" val="1873347897"/>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4165600" y="6248400"/>
            <a:ext cx="3860800"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8737600" y="6200775"/>
            <a:ext cx="2844800" cy="457200"/>
          </a:xfrm>
          <a:prstGeom prst="rect">
            <a:avLst/>
          </a:prstGeom>
        </p:spPr>
        <p:txBody>
          <a:bodyPr/>
          <a:lstStyle>
            <a:lvl1pPr>
              <a:defRPr/>
            </a:lvl1pPr>
          </a:lstStyle>
          <a:p>
            <a:pPr>
              <a:defRPr/>
            </a:pPr>
            <a:fld id="{0546D232-2191-432E-9834-DCF771344FCA}" type="slidenum">
              <a:rPr lang="en-US" altLang="zh-CN"/>
              <a:pPr>
                <a:defRPr/>
              </a:pPr>
              <a:t>‹#›</a:t>
            </a:fld>
            <a:endParaRPr lang="en-US" altLang="zh-CN"/>
          </a:p>
        </p:txBody>
      </p:sp>
      <p:sp>
        <p:nvSpPr>
          <p:cNvPr id="7" name="日期占位符 6"/>
          <p:cNvSpPr>
            <a:spLocks noGrp="1"/>
          </p:cNvSpPr>
          <p:nvPr>
            <p:ph type="dt" sz="half" idx="12"/>
          </p:nvPr>
        </p:nvSpPr>
        <p:spPr>
          <a:xfrm>
            <a:off x="609600" y="6245225"/>
            <a:ext cx="2844800" cy="47625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39523703"/>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1219200" y="6324600"/>
            <a:ext cx="2540000" cy="457200"/>
          </a:xfrm>
          <a:prstGeom prst="rect">
            <a:avLst/>
          </a:prstGeom>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xfrm>
            <a:off x="4470400" y="6324600"/>
            <a:ext cx="3860800" cy="457200"/>
          </a:xfrm>
          <a:prstGeom prst="rect">
            <a:avLst/>
          </a:prstGeom>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xfrm>
            <a:off x="9042400" y="6324600"/>
            <a:ext cx="2540000" cy="457200"/>
          </a:xfrm>
          <a:prstGeom prst="rect">
            <a:avLst/>
          </a:prstGeom>
          <a:ln/>
        </p:spPr>
        <p:txBody>
          <a:bodyPr/>
          <a:lstStyle>
            <a:lvl1pPr>
              <a:defRPr/>
            </a:lvl1pPr>
          </a:lstStyle>
          <a:p>
            <a:pPr>
              <a:defRPr/>
            </a:pPr>
            <a:fld id="{E8661445-1F7A-42B9-B9BE-6A551694DD44}" type="slidenum">
              <a:rPr lang="en-US" altLang="zh-CN"/>
              <a:pPr>
                <a:defRPr/>
              </a:pPr>
              <a:t>‹#›</a:t>
            </a:fld>
            <a:endParaRPr lang="en-US" altLang="zh-CN"/>
          </a:p>
        </p:txBody>
      </p:sp>
    </p:spTree>
    <p:extLst>
      <p:ext uri="{BB962C8B-B14F-4D97-AF65-F5344CB8AC3E}">
        <p14:creationId xmlns:p14="http://schemas.microsoft.com/office/powerpoint/2010/main" val="425757104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981200"/>
            <a:ext cx="10972800" cy="3886200"/>
          </a:xfrm>
        </p:spPr>
        <p:txBody>
          <a:bodyPr/>
          <a:lstStyle/>
          <a:p>
            <a:pPr lvl="0"/>
            <a:endParaRPr lang="zh-CN" altLang="en-US" noProof="0"/>
          </a:p>
        </p:txBody>
      </p:sp>
      <p:sp>
        <p:nvSpPr>
          <p:cNvPr id="4" name="页脚占位符 3"/>
          <p:cNvSpPr>
            <a:spLocks noGrp="1"/>
          </p:cNvSpPr>
          <p:nvPr>
            <p:ph type="ftr" sz="quarter" idx="10"/>
          </p:nvPr>
        </p:nvSpPr>
        <p:spPr>
          <a:xfrm>
            <a:off x="4165600" y="6248400"/>
            <a:ext cx="3860800" cy="457200"/>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1"/>
          </p:nvPr>
        </p:nvSpPr>
        <p:spPr>
          <a:xfrm>
            <a:off x="8737600" y="6200775"/>
            <a:ext cx="2844800" cy="457200"/>
          </a:xfrm>
          <a:prstGeom prst="rect">
            <a:avLst/>
          </a:prstGeom>
        </p:spPr>
        <p:txBody>
          <a:bodyPr/>
          <a:lstStyle>
            <a:lvl1pPr>
              <a:defRPr/>
            </a:lvl1pPr>
          </a:lstStyle>
          <a:p>
            <a:pPr>
              <a:defRPr/>
            </a:pPr>
            <a:fld id="{5DD037B6-2C0F-48FE-AB95-F6AD28914E0C}" type="slidenum">
              <a:rPr lang="en-US" altLang="zh-CN"/>
              <a:pPr>
                <a:defRPr/>
              </a:pPr>
              <a:t>‹#›</a:t>
            </a:fld>
            <a:endParaRPr lang="en-US" altLang="zh-CN"/>
          </a:p>
        </p:txBody>
      </p:sp>
      <p:sp>
        <p:nvSpPr>
          <p:cNvPr id="6" name="日期占位符 5"/>
          <p:cNvSpPr>
            <a:spLocks noGrp="1"/>
          </p:cNvSpPr>
          <p:nvPr>
            <p:ph type="dt" sz="half" idx="12"/>
          </p:nvPr>
        </p:nvSpPr>
        <p:spPr>
          <a:xfrm>
            <a:off x="609600" y="6245225"/>
            <a:ext cx="2844800" cy="47625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080334918"/>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a:prstGeom prst="rect">
            <a:avLst/>
          </a:prstGeo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609600" y="1981200"/>
            <a:ext cx="10972800" cy="3886200"/>
          </a:xfrm>
        </p:spPr>
        <p:txBody>
          <a:bodyPr/>
          <a:lstStyle/>
          <a:p>
            <a:pPr lvl="0"/>
            <a:endParaRPr lang="zh-CN" altLang="en-US" noProof="0"/>
          </a:p>
        </p:txBody>
      </p:sp>
      <p:sp>
        <p:nvSpPr>
          <p:cNvPr id="4" name="页脚占位符 3"/>
          <p:cNvSpPr>
            <a:spLocks noGrp="1"/>
          </p:cNvSpPr>
          <p:nvPr>
            <p:ph type="ftr" sz="quarter" idx="10"/>
          </p:nvPr>
        </p:nvSpPr>
        <p:spPr>
          <a:xfrm>
            <a:off x="4165600" y="6248400"/>
            <a:ext cx="3860800" cy="457200"/>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1"/>
          </p:nvPr>
        </p:nvSpPr>
        <p:spPr>
          <a:xfrm>
            <a:off x="8737600" y="6200775"/>
            <a:ext cx="2844800" cy="457200"/>
          </a:xfrm>
          <a:prstGeom prst="rect">
            <a:avLst/>
          </a:prstGeom>
        </p:spPr>
        <p:txBody>
          <a:bodyPr/>
          <a:lstStyle>
            <a:lvl1pPr>
              <a:defRPr/>
            </a:lvl1pPr>
          </a:lstStyle>
          <a:p>
            <a:pPr>
              <a:defRPr/>
            </a:pPr>
            <a:fld id="{ED1DE89B-3405-40F8-A850-5D32BBCF98C1}" type="slidenum">
              <a:rPr lang="en-US" altLang="zh-CN"/>
              <a:pPr>
                <a:defRPr/>
              </a:pPr>
              <a:t>‹#›</a:t>
            </a:fld>
            <a:endParaRPr lang="en-US" altLang="zh-CN"/>
          </a:p>
        </p:txBody>
      </p:sp>
      <p:sp>
        <p:nvSpPr>
          <p:cNvPr id="6" name="日期占位符 5"/>
          <p:cNvSpPr>
            <a:spLocks noGrp="1"/>
          </p:cNvSpPr>
          <p:nvPr>
            <p:ph type="dt" sz="half" idx="12"/>
          </p:nvPr>
        </p:nvSpPr>
        <p:spPr>
          <a:xfrm>
            <a:off x="609600" y="6245225"/>
            <a:ext cx="2844800" cy="47625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290144331"/>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981200"/>
            <a:ext cx="53848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4000500"/>
            <a:ext cx="53848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0"/>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1"/>
          </p:nvPr>
        </p:nvSpPr>
        <p:spPr>
          <a:xfrm>
            <a:off x="8737600" y="6200775"/>
            <a:ext cx="2844800" cy="457200"/>
          </a:xfrm>
          <a:prstGeom prst="rect">
            <a:avLst/>
          </a:prstGeom>
        </p:spPr>
        <p:txBody>
          <a:bodyPr/>
          <a:lstStyle>
            <a:lvl1pPr>
              <a:defRPr/>
            </a:lvl1pPr>
          </a:lstStyle>
          <a:p>
            <a:pPr>
              <a:defRPr/>
            </a:pPr>
            <a:fld id="{07234A26-09F4-43E3-A886-2A778BE81D93}" type="slidenum">
              <a:rPr lang="en-US" altLang="zh-CN"/>
              <a:pPr>
                <a:defRPr/>
              </a:pPr>
              <a:t>‹#›</a:t>
            </a:fld>
            <a:endParaRPr lang="en-US" altLang="zh-CN"/>
          </a:p>
        </p:txBody>
      </p:sp>
      <p:sp>
        <p:nvSpPr>
          <p:cNvPr id="8" name="日期占位符 7"/>
          <p:cNvSpPr>
            <a:spLocks noGrp="1"/>
          </p:cNvSpPr>
          <p:nvPr>
            <p:ph type="dt" sz="half" idx="12"/>
          </p:nvPr>
        </p:nvSpPr>
        <p:spPr>
          <a:xfrm>
            <a:off x="609600" y="6245225"/>
            <a:ext cx="2844800" cy="47625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349620197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3352" y="44624"/>
            <a:ext cx="10515600" cy="687611"/>
          </a:xfrm>
        </p:spPr>
        <p:txBody>
          <a:bodyPr/>
          <a:lstStyle>
            <a:lvl1pPr>
              <a:defRPr>
                <a:solidFill>
                  <a:srgbClr val="0000CC"/>
                </a:solidFill>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marL="228600" indent="-228600">
              <a:buSzPct val="90000"/>
              <a:buFont typeface="Wingdings" panose="05000000000000000000" pitchFamily="2" charset="2"/>
              <a:buChar char="u"/>
              <a:defRPr/>
            </a:lvl1pPr>
            <a:lvl2pPr marL="685800" indent="-228600">
              <a:buFont typeface="Wingdings" panose="05000000000000000000" pitchFamily="2" charset="2"/>
              <a:buChar char="Ø"/>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a:defRPr/>
            </a:pPr>
            <a:endParaRPr lang="en-US"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a:defRPr/>
            </a:pPr>
            <a:fld id="{E4F01AAF-5230-4DC7-AD0B-862717DD6E1A}" type="slidenum">
              <a:rPr lang="en-US" altLang="zh-CN" smtClean="0"/>
              <a:pPr>
                <a:defRPr/>
              </a:pPr>
              <a:t>‹#›</a:t>
            </a:fld>
            <a:endParaRPr lang="en-US" altLang="zh-CN"/>
          </a:p>
        </p:txBody>
      </p:sp>
    </p:spTree>
    <p:extLst>
      <p:ext uri="{BB962C8B-B14F-4D97-AF65-F5344CB8AC3E}">
        <p14:creationId xmlns:p14="http://schemas.microsoft.com/office/powerpoint/2010/main" val="20247471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a:defRPr/>
            </a:pPr>
            <a:endParaRPr lang="en-US"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a:defRPr/>
            </a:pPr>
            <a:fld id="{EE346143-CD10-4A03-92A3-1CE15DD1099F}" type="slidenum">
              <a:rPr lang="en-US" altLang="zh-CN" smtClean="0"/>
              <a:pPr>
                <a:defRPr/>
              </a:pPr>
              <a:t>‹#›</a:t>
            </a:fld>
            <a:endParaRPr lang="en-US" altLang="zh-CN"/>
          </a:p>
        </p:txBody>
      </p:sp>
    </p:spTree>
    <p:extLst>
      <p:ext uri="{BB962C8B-B14F-4D97-AF65-F5344CB8AC3E}">
        <p14:creationId xmlns:p14="http://schemas.microsoft.com/office/powerpoint/2010/main" val="418410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CC"/>
                </a:solidFill>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551384" y="1052736"/>
            <a:ext cx="5328592" cy="505221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315000" y="1052736"/>
            <a:ext cx="5325616" cy="505221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323696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91344" y="-37909"/>
            <a:ext cx="7416824" cy="802613"/>
          </a:xfrm>
        </p:spPr>
        <p:txBody>
          <a:bodyPr/>
          <a:lstStyle>
            <a:lvl1pPr>
              <a:defRPr>
                <a:solidFill>
                  <a:srgbClr val="0000CC"/>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95400" y="908720"/>
            <a:ext cx="5157787" cy="5760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695400" y="1628800"/>
            <a:ext cx="5157787" cy="4464496"/>
          </a:xfrm>
        </p:spPr>
        <p:txBody>
          <a:bodyPr/>
          <a:lstStyle>
            <a:lvl1pPr>
              <a:defRPr sz="24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6241404" y="908720"/>
            <a:ext cx="5183188" cy="5760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6241404" y="1628800"/>
            <a:ext cx="5183188" cy="4464496"/>
          </a:xfrm>
        </p:spPr>
        <p:txBody>
          <a:bodyPr/>
          <a:lstStyle>
            <a:lvl1pPr>
              <a:defRPr sz="24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1086987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156724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a:defRPr/>
            </a:pPr>
            <a:endParaRPr lang="en-US" altLang="zh-C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a:defRPr/>
            </a:pPr>
            <a:fld id="{DD0E9652-B3C6-4FC8-A4BB-837F7A0CE470}" type="slidenum">
              <a:rPr lang="en-US" altLang="zh-CN" smtClean="0"/>
              <a:pPr>
                <a:defRPr/>
              </a:pPr>
              <a:t>‹#›</a:t>
            </a:fld>
            <a:endParaRPr lang="en-US" altLang="zh-CN"/>
          </a:p>
        </p:txBody>
      </p:sp>
    </p:spTree>
    <p:extLst>
      <p:ext uri="{BB962C8B-B14F-4D97-AF65-F5344CB8AC3E}">
        <p14:creationId xmlns:p14="http://schemas.microsoft.com/office/powerpoint/2010/main" val="290758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a:defRPr/>
            </a:pPr>
            <a:endParaRPr lang="en-US" altLang="zh-C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a:defRPr/>
            </a:pPr>
            <a:fld id="{37124B82-EB09-464E-9BE5-84074AEDA532}" type="slidenum">
              <a:rPr lang="en-US" altLang="zh-CN" smtClean="0"/>
              <a:pPr>
                <a:defRPr/>
              </a:pPr>
              <a:t>‹#›</a:t>
            </a:fld>
            <a:endParaRPr lang="en-US" altLang="zh-CN"/>
          </a:p>
        </p:txBody>
      </p:sp>
    </p:spTree>
    <p:extLst>
      <p:ext uri="{BB962C8B-B14F-4D97-AF65-F5344CB8AC3E}">
        <p14:creationId xmlns:p14="http://schemas.microsoft.com/office/powerpoint/2010/main" val="263052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a:defRPr/>
            </a:pPr>
            <a:endParaRPr lang="en-US"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a:defRPr/>
            </a:pPr>
            <a:fld id="{523F1C25-3B3C-4EB3-8038-CF54CA764B60}" type="slidenum">
              <a:rPr lang="en-US" altLang="zh-CN" smtClean="0"/>
              <a:pPr>
                <a:defRPr/>
              </a:pPr>
              <a:t>‹#›</a:t>
            </a:fld>
            <a:endParaRPr lang="en-US" altLang="zh-CN"/>
          </a:p>
        </p:txBody>
      </p:sp>
    </p:spTree>
    <p:extLst>
      <p:ext uri="{BB962C8B-B14F-4D97-AF65-F5344CB8AC3E}">
        <p14:creationId xmlns:p14="http://schemas.microsoft.com/office/powerpoint/2010/main" val="125181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983778"/>
            <a:ext cx="10515600" cy="519318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Rectangle 7"/>
          <p:cNvSpPr>
            <a:spLocks noChangeArrowheads="1"/>
          </p:cNvSpPr>
          <p:nvPr userDrawn="1"/>
        </p:nvSpPr>
        <p:spPr bwMode="auto">
          <a:xfrm>
            <a:off x="2256367" y="1484314"/>
            <a:ext cx="955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spcBef>
                <a:spcPct val="50000"/>
              </a:spcBef>
              <a:defRPr/>
            </a:pPr>
            <a:endParaRPr lang="zh-CN" altLang="zh-CN" sz="1600" smtClean="0">
              <a:latin typeface="Arial" panose="020B0604020202020204" pitchFamily="34" charset="0"/>
              <a:ea typeface="宋体" panose="02010600030101010101" pitchFamily="2" charset="-122"/>
            </a:endParaRPr>
          </a:p>
        </p:txBody>
      </p:sp>
      <p:sp>
        <p:nvSpPr>
          <p:cNvPr id="8" name="Rectangle 8"/>
          <p:cNvSpPr>
            <a:spLocks noChangeArrowheads="1"/>
          </p:cNvSpPr>
          <p:nvPr userDrawn="1"/>
        </p:nvSpPr>
        <p:spPr bwMode="auto">
          <a:xfrm>
            <a:off x="11889572" y="6604001"/>
            <a:ext cx="186013"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r">
              <a:spcBef>
                <a:spcPct val="50000"/>
              </a:spcBef>
              <a:defRPr/>
            </a:pPr>
            <a:endParaRPr lang="zh-CN" altLang="zh-CN" sz="1000" b="0" smtClean="0">
              <a:latin typeface="Arial" panose="020B0604020202020204" pitchFamily="34" charset="0"/>
              <a:ea typeface="宋体" panose="02010600030101010101" pitchFamily="2" charset="-122"/>
            </a:endParaRPr>
          </a:p>
        </p:txBody>
      </p:sp>
      <p:sp>
        <p:nvSpPr>
          <p:cNvPr id="9" name="Rectangle 9"/>
          <p:cNvSpPr>
            <a:spLocks noChangeArrowheads="1"/>
          </p:cNvSpPr>
          <p:nvPr userDrawn="1"/>
        </p:nvSpPr>
        <p:spPr bwMode="auto">
          <a:xfrm>
            <a:off x="914400" y="6229350"/>
            <a:ext cx="234526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defRPr/>
            </a:pPr>
            <a:endParaRPr lang="en-US" altLang="zh-CN" sz="1400" b="0" smtClean="0">
              <a:latin typeface="ITC Officina Sans Book" pitchFamily="34" charset="0"/>
              <a:ea typeface="宋体" panose="02010600030101010101" pitchFamily="2" charset="-122"/>
            </a:endParaRPr>
          </a:p>
        </p:txBody>
      </p:sp>
      <p:sp>
        <p:nvSpPr>
          <p:cNvPr id="10" name="Rectangle 10"/>
          <p:cNvSpPr>
            <a:spLocks noChangeArrowheads="1"/>
          </p:cNvSpPr>
          <p:nvPr userDrawn="1"/>
        </p:nvSpPr>
        <p:spPr bwMode="auto">
          <a:xfrm>
            <a:off x="4165600" y="6229350"/>
            <a:ext cx="356446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defRPr/>
            </a:pPr>
            <a:endParaRPr lang="en-US" altLang="zh-CN" sz="1400" b="0" smtClean="0">
              <a:latin typeface="ITC Officina Sans Book" pitchFamily="34" charset="0"/>
              <a:ea typeface="宋体" panose="02010600030101010101" pitchFamily="2" charset="-122"/>
            </a:endParaRPr>
          </a:p>
        </p:txBody>
      </p:sp>
      <p:sp>
        <p:nvSpPr>
          <p:cNvPr id="11" name="Line 8"/>
          <p:cNvSpPr>
            <a:spLocks noChangeShapeType="1"/>
          </p:cNvSpPr>
          <p:nvPr userDrawn="1"/>
        </p:nvSpPr>
        <p:spPr bwMode="auto">
          <a:xfrm>
            <a:off x="0" y="764704"/>
            <a:ext cx="12192000" cy="0"/>
          </a:xfrm>
          <a:prstGeom prst="line">
            <a:avLst/>
          </a:prstGeom>
          <a:noFill/>
          <a:ln w="12700">
            <a:solidFill>
              <a:srgbClr val="5AAAE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4000"/>
          </a:p>
        </p:txBody>
      </p:sp>
      <p:sp>
        <p:nvSpPr>
          <p:cNvPr id="12" name="AutoShape 11"/>
          <p:cNvSpPr>
            <a:spLocks noChangeArrowheads="1"/>
          </p:cNvSpPr>
          <p:nvPr userDrawn="1"/>
        </p:nvSpPr>
        <p:spPr bwMode="auto">
          <a:xfrm flipH="1">
            <a:off x="11231034" y="6137276"/>
            <a:ext cx="960967" cy="720725"/>
          </a:xfrm>
          <a:prstGeom prst="rtTriangle">
            <a:avLst/>
          </a:prstGeom>
          <a:solidFill>
            <a:srgbClr val="0085A4"/>
          </a:solidFill>
          <a:ln w="9525" algn="ctr">
            <a:solidFill>
              <a:srgbClr val="0085A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13" name="Text Box 13"/>
          <p:cNvSpPr txBox="1">
            <a:spLocks noChangeArrowheads="1"/>
          </p:cNvSpPr>
          <p:nvPr userDrawn="1"/>
        </p:nvSpPr>
        <p:spPr bwMode="auto">
          <a:xfrm>
            <a:off x="9323614" y="6350"/>
            <a:ext cx="2868387" cy="338554"/>
          </a:xfrm>
          <a:prstGeom prst="rect">
            <a:avLst/>
          </a:prstGeom>
          <a:noFill/>
          <a:ln>
            <a:noFill/>
          </a:ln>
          <a:effectLst/>
          <a:extLst>
            <a:ext uri="{909E8E84-426E-40DD-AFC4-6F175D3DCCD1}">
              <a14:hiddenFill xmlns:a14="http://schemas.microsoft.com/office/drawing/2010/main">
                <a:solidFill>
                  <a:srgbClr val="CFEDF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defRPr/>
            </a:pPr>
            <a:r>
              <a:rPr lang="en-US" altLang="zh-CN" sz="1600" b="0" dirty="0" smtClean="0">
                <a:latin typeface="Comic Sans MS" panose="030F0702030302020204" pitchFamily="66" charset="0"/>
                <a:ea typeface="宋体" panose="02010600030101010101" pitchFamily="2" charset="-122"/>
              </a:rPr>
              <a:t>Data  Structures: </a:t>
            </a:r>
            <a:r>
              <a:rPr lang="en-US" altLang="zh-CN" sz="1600" b="0" dirty="0" err="1" smtClean="0">
                <a:latin typeface="Comic Sans MS" panose="030F0702030302020204" pitchFamily="66" charset="0"/>
                <a:ea typeface="宋体" panose="02010600030101010101" pitchFamily="2" charset="-122"/>
              </a:rPr>
              <a:t>Set&amp;Dict</a:t>
            </a:r>
            <a:endParaRPr lang="en-US" altLang="zh-CN" sz="1600" b="0" dirty="0" smtClean="0">
              <a:latin typeface="Comic Sans MS" panose="030F0702030302020204" pitchFamily="66" charset="0"/>
              <a:ea typeface="宋体" panose="02010600030101010101" pitchFamily="2" charset="-122"/>
            </a:endParaRPr>
          </a:p>
        </p:txBody>
      </p:sp>
      <p:sp>
        <p:nvSpPr>
          <p:cNvPr id="14" name="Rectangle 10"/>
          <p:cNvSpPr>
            <a:spLocks noChangeArrowheads="1"/>
          </p:cNvSpPr>
          <p:nvPr userDrawn="1"/>
        </p:nvSpPr>
        <p:spPr bwMode="auto">
          <a:xfrm>
            <a:off x="-24681" y="-64369"/>
            <a:ext cx="7754747" cy="813671"/>
          </a:xfrm>
          <a:prstGeom prst="rect">
            <a:avLst/>
          </a:prstGeom>
          <a:solidFill>
            <a:srgbClr val="CFEDFE"/>
          </a:solidFill>
          <a:ln>
            <a:noFill/>
          </a:ln>
          <a:effectLst/>
          <a:extLst>
            <a:ext uri="{91240B29-F687-4F45-9708-019B960494DF}">
              <a14:hiddenLine xmlns:a14="http://schemas.microsoft.com/office/drawing/2010/main" w="9525" algn="ctr">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2" name="Title Placeholder 1"/>
          <p:cNvSpPr>
            <a:spLocks noGrp="1"/>
          </p:cNvSpPr>
          <p:nvPr>
            <p:ph type="title"/>
          </p:nvPr>
        </p:nvSpPr>
        <p:spPr>
          <a:xfrm>
            <a:off x="263352" y="113730"/>
            <a:ext cx="7056784" cy="578966"/>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6005231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rgbClr val="0000CC"/>
          </a:solidFill>
          <a:latin typeface="+mj-lt"/>
          <a:ea typeface="+mj-ea"/>
          <a:cs typeface="+mj-cs"/>
        </a:defRPr>
      </a:lvl1pPr>
    </p:titleStyle>
    <p:body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56.wmf"/><Relationship Id="rId5" Type="http://schemas.openxmlformats.org/officeDocument/2006/relationships/oleObject" Target="../embeddings/oleObject9.bin"/><Relationship Id="rId4" Type="http://schemas.openxmlformats.org/officeDocument/2006/relationships/image" Target="../media/image5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8.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57.wmf"/><Relationship Id="rId4" Type="http://schemas.openxmlformats.org/officeDocument/2006/relationships/oleObject" Target="../embeddings/oleObject10.bin"/></Relationships>
</file>

<file path=ppt/slides/_rels/slide12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gif"/><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0.w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jpeg"/></Relationships>
</file>

<file path=ppt/slides/_rels/slide3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5.wmf"/><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g"/><Relationship Id="rId1" Type="http://schemas.openxmlformats.org/officeDocument/2006/relationships/slideLayout" Target="../slideLayouts/slideLayout2.xml"/><Relationship Id="rId4" Type="http://schemas.openxmlformats.org/officeDocument/2006/relationships/image" Target="../media/image42.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44.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3.wmf"/><Relationship Id="rId4" Type="http://schemas.openxmlformats.org/officeDocument/2006/relationships/oleObject" Target="../embeddings/oleObject4.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43.wmf"/><Relationship Id="rId4" Type="http://schemas.openxmlformats.org/officeDocument/2006/relationships/oleObject" Target="../embeddings/oleObject6.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image" Target="../media/image46.jpg"/><Relationship Id="rId7" Type="http://schemas.openxmlformats.org/officeDocument/2006/relationships/image" Target="../media/image49.png"/><Relationship Id="rId2" Type="http://schemas.openxmlformats.org/officeDocument/2006/relationships/image" Target="../media/image45.jp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42.jp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50.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txBox="1">
            <a:spLocks noGrp="1" noChangeArrowheads="1"/>
          </p:cNvSpPr>
          <p:nvPr/>
        </p:nvSpPr>
        <p:spPr bwMode="auto">
          <a:xfrm>
            <a:off x="8543925" y="6454775"/>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F139DD9C-E3C4-4B0A-B5A4-F7312205E5F0}" type="slidenum">
              <a:rPr lang="en-US" altLang="zh-CN" sz="1400">
                <a:solidFill>
                  <a:schemeClr val="bg1"/>
                </a:solidFill>
                <a:latin typeface="文泉驿微米黑" pitchFamily="34" charset="-122"/>
                <a:ea typeface="文泉驿微米黑" pitchFamily="34" charset="-122"/>
              </a:rPr>
              <a:pPr algn="r" eaLnBrk="1" hangingPunct="1">
                <a:spcBef>
                  <a:spcPct val="0"/>
                </a:spcBef>
                <a:buClrTx/>
                <a:buSzTx/>
                <a:buFontTx/>
                <a:buNone/>
              </a:pPr>
              <a:t>1</a:t>
            </a:fld>
            <a:endParaRPr lang="en-US" altLang="zh-CN" sz="1400">
              <a:solidFill>
                <a:schemeClr val="bg1"/>
              </a:solidFill>
              <a:latin typeface="文泉驿微米黑" pitchFamily="34" charset="-122"/>
              <a:ea typeface="文泉驿微米黑" pitchFamily="34" charset="-122"/>
            </a:endParaRPr>
          </a:p>
        </p:txBody>
      </p:sp>
      <p:sp>
        <p:nvSpPr>
          <p:cNvPr id="10243" name="Rectangle 12"/>
          <p:cNvSpPr>
            <a:spLocks noChangeArrowheads="1"/>
          </p:cNvSpPr>
          <p:nvPr/>
        </p:nvSpPr>
        <p:spPr bwMode="auto">
          <a:xfrm>
            <a:off x="0" y="0"/>
            <a:ext cx="12192000" cy="6858000"/>
          </a:xfrm>
          <a:prstGeom prst="rect">
            <a:avLst/>
          </a:prstGeom>
          <a:solidFill>
            <a:schemeClr val="bg1"/>
          </a:solidFill>
          <a:ln>
            <a:noFill/>
          </a:ln>
          <a:effectLst/>
          <a:extLst>
            <a:ext uri="{91240B29-F687-4F45-9708-019B960494DF}">
              <a14:hiddenLine xmlns:a14="http://schemas.microsoft.com/office/drawing/2010/main" w="9525" algn="ctr">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endParaRPr lang="zh-CN" altLang="zh-CN" sz="1800">
              <a:latin typeface="文泉驿微米黑" pitchFamily="34" charset="-122"/>
              <a:ea typeface="文泉驿微米黑" pitchFamily="34" charset="-122"/>
            </a:endParaRPr>
          </a:p>
        </p:txBody>
      </p:sp>
      <p:sp>
        <p:nvSpPr>
          <p:cNvPr id="10244" name="Rectangle 4"/>
          <p:cNvSpPr>
            <a:spLocks noGrp="1" noChangeArrowheads="1"/>
          </p:cNvSpPr>
          <p:nvPr>
            <p:ph type="ctrTitle"/>
          </p:nvPr>
        </p:nvSpPr>
        <p:spPr>
          <a:xfrm>
            <a:off x="1524000" y="1124744"/>
            <a:ext cx="9144000" cy="2387600"/>
          </a:xfrm>
        </p:spPr>
        <p:txBody>
          <a:bodyPr>
            <a:normAutofit/>
          </a:bodyPr>
          <a:lstStyle/>
          <a:p>
            <a:r>
              <a:rPr lang="zh-CN" altLang="en-US" sz="6900" b="1" dirty="0" smtClean="0">
                <a:solidFill>
                  <a:srgbClr val="C62400"/>
                </a:solidFill>
              </a:rPr>
              <a:t>数 </a:t>
            </a:r>
            <a:r>
              <a:rPr lang="zh-CN" altLang="en-US" sz="6900" b="1" dirty="0">
                <a:solidFill>
                  <a:srgbClr val="C62400"/>
                </a:solidFill>
              </a:rPr>
              <a:t>据 结 </a:t>
            </a:r>
            <a:r>
              <a:rPr lang="zh-CN" altLang="en-US" sz="6900" b="1" dirty="0" smtClean="0">
                <a:solidFill>
                  <a:srgbClr val="C62400"/>
                </a:solidFill>
              </a:rPr>
              <a:t>构</a:t>
            </a:r>
            <a:r>
              <a:rPr lang="en-US" altLang="zh-CN" sz="6900" b="1" dirty="0" smtClean="0">
                <a:solidFill>
                  <a:srgbClr val="C62400"/>
                </a:solidFill>
              </a:rPr>
              <a:t/>
            </a:r>
            <a:br>
              <a:rPr lang="en-US" altLang="zh-CN" sz="6900" b="1" dirty="0" smtClean="0">
                <a:solidFill>
                  <a:srgbClr val="C62400"/>
                </a:solidFill>
              </a:rPr>
            </a:br>
            <a:r>
              <a:rPr lang="zh-CN" altLang="en-US" sz="7200" b="1" dirty="0" smtClean="0">
                <a:solidFill>
                  <a:srgbClr val="C62400"/>
                </a:solidFill>
                <a:latin typeface="华文仿宋" panose="02010600040101010101" pitchFamily="2" charset="-122"/>
                <a:ea typeface="华文仿宋" panose="02010600040101010101" pitchFamily="2" charset="-122"/>
              </a:rPr>
              <a:t>第</a:t>
            </a:r>
            <a:r>
              <a:rPr lang="en-US" altLang="zh-CN" sz="7200" b="1" dirty="0" smtClean="0">
                <a:solidFill>
                  <a:srgbClr val="C62400"/>
                </a:solidFill>
                <a:latin typeface="华文仿宋" panose="02010600040101010101" pitchFamily="2" charset="-122"/>
                <a:ea typeface="华文仿宋" panose="02010600040101010101" pitchFamily="2" charset="-122"/>
              </a:rPr>
              <a:t>6</a:t>
            </a:r>
            <a:r>
              <a:rPr lang="zh-CN" altLang="en-US" sz="7200" b="1" dirty="0" smtClean="0">
                <a:solidFill>
                  <a:srgbClr val="C62400"/>
                </a:solidFill>
                <a:latin typeface="华文仿宋" panose="02010600040101010101" pitchFamily="2" charset="-122"/>
                <a:ea typeface="华文仿宋" panose="02010600040101010101" pitchFamily="2" charset="-122"/>
              </a:rPr>
              <a:t>章 集合与字典</a:t>
            </a:r>
            <a:endParaRPr lang="zh-CN" altLang="en-US" sz="6900" b="1" dirty="0">
              <a:solidFill>
                <a:srgbClr val="C62400"/>
              </a:solidFill>
            </a:endParaRPr>
          </a:p>
        </p:txBody>
      </p:sp>
      <p:pic>
        <p:nvPicPr>
          <p:cNvPr id="10245"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3780"/>
            <a:ext cx="85439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7"/>
          <p:cNvSpPr txBox="1">
            <a:spLocks noChangeArrowheads="1"/>
          </p:cNvSpPr>
          <p:nvPr/>
        </p:nvSpPr>
        <p:spPr bwMode="auto">
          <a:xfrm>
            <a:off x="1774825" y="4292601"/>
            <a:ext cx="8642350"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ctr">
              <a:spcBef>
                <a:spcPct val="50000"/>
              </a:spcBef>
              <a:buClrTx/>
              <a:buSzTx/>
              <a:buFontTx/>
              <a:buNone/>
            </a:pPr>
            <a:r>
              <a:rPr lang="zh-CN" altLang="en-US" sz="2800" dirty="0">
                <a:latin typeface="楷体_GB2312" pitchFamily="49" charset="-122"/>
              </a:rPr>
              <a:t>姜鑫维</a:t>
            </a:r>
          </a:p>
          <a:p>
            <a:pPr algn="ctr">
              <a:spcBef>
                <a:spcPct val="50000"/>
              </a:spcBef>
              <a:buClrTx/>
              <a:buSzTx/>
              <a:buFontTx/>
              <a:buNone/>
            </a:pPr>
            <a:r>
              <a:rPr lang="en-US" altLang="zh-CN" sz="2800" dirty="0">
                <a:latin typeface="楷体_GB2312" pitchFamily="49" charset="-122"/>
              </a:rPr>
              <a:t>ysjxw@qq.com</a:t>
            </a:r>
          </a:p>
          <a:p>
            <a:pPr algn="ctr">
              <a:spcBef>
                <a:spcPct val="50000"/>
              </a:spcBef>
              <a:buClrTx/>
              <a:buSzTx/>
              <a:buFontTx/>
              <a:buNone/>
            </a:pPr>
            <a:r>
              <a:rPr lang="en-US" altLang="zh-CN" sz="1800" dirty="0">
                <a:latin typeface="楷体_GB2312" pitchFamily="49" charset="-122"/>
              </a:rPr>
              <a:t>https://xinweijiang.github.io/course/ds-a/</a:t>
            </a:r>
            <a:endParaRPr lang="zh-CN" altLang="en-US" sz="1800" dirty="0">
              <a:latin typeface="楷体_GB2312" pitchFamily="49" charset="-122"/>
            </a:endParaRPr>
          </a:p>
          <a:p>
            <a:pPr algn="ctr">
              <a:spcBef>
                <a:spcPct val="50000"/>
              </a:spcBef>
              <a:buClrTx/>
              <a:buSzTx/>
              <a:buFontTx/>
              <a:buNone/>
            </a:pPr>
            <a:r>
              <a:rPr lang="en-US" altLang="zh-CN" sz="2800" dirty="0" smtClean="0">
                <a:latin typeface="华文仿宋" panose="02010600040101010101" pitchFamily="2" charset="-122"/>
                <a:ea typeface="华文仿宋" panose="02010600040101010101" pitchFamily="2" charset="-122"/>
              </a:rPr>
              <a:t>2022</a:t>
            </a:r>
            <a:r>
              <a:rPr lang="zh-CN" altLang="en-US" sz="2800" dirty="0" smtClean="0">
                <a:latin typeface="华文仿宋" panose="02010600040101010101" pitchFamily="2" charset="-122"/>
                <a:ea typeface="华文仿宋" panose="02010600040101010101" pitchFamily="2" charset="-122"/>
              </a:rPr>
              <a:t>年</a:t>
            </a:r>
            <a:r>
              <a:rPr lang="zh-CN" altLang="en-US" sz="2800" dirty="0">
                <a:latin typeface="华文仿宋" panose="02010600040101010101" pitchFamily="2" charset="-122"/>
                <a:ea typeface="华文仿宋" panose="02010600040101010101" pitchFamily="2" charset="-122"/>
              </a:rPr>
              <a:t>秋</a:t>
            </a:r>
          </a:p>
        </p:txBody>
      </p:sp>
    </p:spTree>
    <p:extLst>
      <p:ext uri="{BB962C8B-B14F-4D97-AF65-F5344CB8AC3E}">
        <p14:creationId xmlns:p14="http://schemas.microsoft.com/office/powerpoint/2010/main" val="402585354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09" name="Rectangle 25"/>
          <p:cNvSpPr>
            <a:spLocks noGrp="1" noChangeArrowheads="1"/>
          </p:cNvSpPr>
          <p:nvPr>
            <p:ph type="title"/>
          </p:nvPr>
        </p:nvSpPr>
        <p:spPr>
          <a:xfrm>
            <a:off x="381005" y="-72891"/>
            <a:ext cx="8229600" cy="806315"/>
          </a:xfrm>
        </p:spPr>
        <p:txBody>
          <a:bodyPr/>
          <a:lstStyle/>
          <a:p>
            <a:r>
              <a:rPr kumimoji="1" lang="zh-CN" altLang="en-US" sz="4000" dirty="0">
                <a:latin typeface="华文新魏" panose="02010800040101010101" pitchFamily="2" charset="-122"/>
                <a:ea typeface="华文新魏" panose="02010800040101010101" pitchFamily="2" charset="-122"/>
              </a:rPr>
              <a:t>集合（</a:t>
            </a:r>
            <a:r>
              <a:rPr kumimoji="1" lang="en-US" altLang="zh-CN" sz="4000" dirty="0">
                <a:latin typeface="华文新魏" panose="02010800040101010101" pitchFamily="2" charset="-122"/>
                <a:ea typeface="华文新魏" panose="02010800040101010101" pitchFamily="2" charset="-122"/>
              </a:rPr>
              <a:t>Set</a:t>
            </a:r>
            <a:r>
              <a:rPr kumimoji="1" lang="zh-CN" altLang="en-US" sz="4000" dirty="0">
                <a:latin typeface="华文新魏" panose="02010800040101010101" pitchFamily="2" charset="-122"/>
                <a:ea typeface="华文新魏" panose="02010800040101010101" pitchFamily="2" charset="-122"/>
              </a:rPr>
              <a:t>）的抽象数据类型</a:t>
            </a:r>
          </a:p>
        </p:txBody>
      </p:sp>
      <p:sp>
        <p:nvSpPr>
          <p:cNvPr id="118786" name="Oval 2"/>
          <p:cNvSpPr>
            <a:spLocks noChangeArrowheads="1"/>
          </p:cNvSpPr>
          <p:nvPr/>
        </p:nvSpPr>
        <p:spPr bwMode="auto">
          <a:xfrm>
            <a:off x="10773401" y="845399"/>
            <a:ext cx="1371600" cy="1295400"/>
          </a:xfrm>
          <a:prstGeom prst="ellipse">
            <a:avLst/>
          </a:prstGeom>
          <a:solidFill>
            <a:schemeClr val="bg1"/>
          </a:solid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89" name="Oval 5" descr="白色大理石"/>
          <p:cNvSpPr>
            <a:spLocks noChangeArrowheads="1"/>
          </p:cNvSpPr>
          <p:nvPr/>
        </p:nvSpPr>
        <p:spPr bwMode="auto">
          <a:xfrm>
            <a:off x="7573001" y="845399"/>
            <a:ext cx="1371600" cy="1295400"/>
          </a:xfrm>
          <a:prstGeom prst="ellipse">
            <a:avLst/>
          </a:prstGeom>
          <a:blipFill dpi="0" rotWithShape="0">
            <a:blip r:embed="rId2"/>
            <a:srcRect/>
            <a:tile tx="0" ty="0" sx="100000" sy="100000" flip="none" algn="tl"/>
          </a:blip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0" name="Oval 6" descr="白色大理石"/>
          <p:cNvSpPr>
            <a:spLocks noChangeArrowheads="1"/>
          </p:cNvSpPr>
          <p:nvPr/>
        </p:nvSpPr>
        <p:spPr bwMode="auto">
          <a:xfrm>
            <a:off x="8335001" y="845399"/>
            <a:ext cx="1371600" cy="1295400"/>
          </a:xfrm>
          <a:prstGeom prst="ellipse">
            <a:avLst/>
          </a:prstGeom>
          <a:blipFill dpi="0" rotWithShape="0">
            <a:blip r:embed="rId2"/>
            <a:srcRect/>
            <a:tile tx="0" ty="0" sx="100000" sy="100000" flip="none" algn="tl"/>
          </a:blip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1" name="Oval 7"/>
          <p:cNvSpPr>
            <a:spLocks noChangeArrowheads="1"/>
          </p:cNvSpPr>
          <p:nvPr/>
        </p:nvSpPr>
        <p:spPr bwMode="auto">
          <a:xfrm>
            <a:off x="7573001" y="845399"/>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400">
              <a:solidFill>
                <a:srgbClr val="3366FF"/>
              </a:solidFill>
              <a:latin typeface="Times New Roman" panose="02020603050405020304" pitchFamily="18" charset="0"/>
            </a:endParaRPr>
          </a:p>
        </p:txBody>
      </p:sp>
      <p:sp>
        <p:nvSpPr>
          <p:cNvPr id="118792" name="Oval 8"/>
          <p:cNvSpPr>
            <a:spLocks noChangeArrowheads="1"/>
          </p:cNvSpPr>
          <p:nvPr/>
        </p:nvSpPr>
        <p:spPr bwMode="auto">
          <a:xfrm>
            <a:off x="10011401" y="845399"/>
            <a:ext cx="1371600" cy="1295400"/>
          </a:xfrm>
          <a:prstGeom prst="ellipse">
            <a:avLst/>
          </a:prstGeom>
          <a:solidFill>
            <a:schemeClr val="bg1"/>
          </a:solid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3" name="Oval 9"/>
          <p:cNvSpPr>
            <a:spLocks noChangeArrowheads="1"/>
          </p:cNvSpPr>
          <p:nvPr/>
        </p:nvSpPr>
        <p:spPr bwMode="auto">
          <a:xfrm>
            <a:off x="10011401" y="845399"/>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7" name="Oval 13"/>
          <p:cNvSpPr>
            <a:spLocks noChangeArrowheads="1"/>
          </p:cNvSpPr>
          <p:nvPr/>
        </p:nvSpPr>
        <p:spPr bwMode="auto">
          <a:xfrm>
            <a:off x="10773401" y="845399"/>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8" name="Line 14"/>
          <p:cNvSpPr>
            <a:spLocks noChangeShapeType="1"/>
          </p:cNvSpPr>
          <p:nvPr/>
        </p:nvSpPr>
        <p:spPr bwMode="auto">
          <a:xfrm flipH="1">
            <a:off x="8868401" y="1607399"/>
            <a:ext cx="304800" cy="7620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9" name="Line 15"/>
          <p:cNvSpPr>
            <a:spLocks noChangeShapeType="1"/>
          </p:cNvSpPr>
          <p:nvPr/>
        </p:nvSpPr>
        <p:spPr bwMode="auto">
          <a:xfrm>
            <a:off x="8182601" y="1607399"/>
            <a:ext cx="228600" cy="7620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800" name="Line 16"/>
          <p:cNvSpPr>
            <a:spLocks noChangeShapeType="1"/>
          </p:cNvSpPr>
          <p:nvPr/>
        </p:nvSpPr>
        <p:spPr bwMode="auto">
          <a:xfrm flipH="1">
            <a:off x="11078201" y="1607399"/>
            <a:ext cx="0" cy="8382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802" name="Text Box 18"/>
          <p:cNvSpPr txBox="1">
            <a:spLocks noChangeArrowheads="1"/>
          </p:cNvSpPr>
          <p:nvPr/>
        </p:nvSpPr>
        <p:spPr bwMode="auto">
          <a:xfrm>
            <a:off x="7525383" y="2367812"/>
            <a:ext cx="45992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000099"/>
                </a:solidFill>
                <a:latin typeface="Times New Roman" panose="02020603050405020304" pitchFamily="18" charset="0"/>
              </a:rPr>
              <a:t>A</a:t>
            </a:r>
            <a:r>
              <a:rPr kumimoji="1" lang="en-US" altLang="zh-CN" sz="2800" b="1" dirty="0">
                <a:solidFill>
                  <a:srgbClr val="000099"/>
                </a:solidFill>
                <a:latin typeface="Times New Roman" panose="02020603050405020304" pitchFamily="18" charset="0"/>
                <a:sym typeface="Symbol" panose="05050102010706020507" pitchFamily="18" charset="2"/>
              </a:rPr>
              <a:t>B</a:t>
            </a:r>
            <a:r>
              <a:rPr kumimoji="1" lang="en-US" altLang="zh-CN" sz="2800" b="1" dirty="0">
                <a:solidFill>
                  <a:srgbClr val="3366FF"/>
                </a:solidFill>
                <a:latin typeface="Times New Roman" panose="02020603050405020304" pitchFamily="18" charset="0"/>
                <a:sym typeface="Symbol" panose="05050102010706020507" pitchFamily="18" charset="2"/>
              </a:rPr>
              <a:t> </a:t>
            </a:r>
            <a:r>
              <a:rPr kumimoji="1" lang="zh-CN" altLang="en-US" sz="2800" dirty="0">
                <a:solidFill>
                  <a:srgbClr val="CC0000"/>
                </a:solidFill>
                <a:latin typeface="Times New Roman" panose="02020603050405020304" pitchFamily="18" charset="0"/>
                <a:ea typeface="隶书" panose="02010509060101010101" pitchFamily="49" charset="-122"/>
                <a:sym typeface="Symbol" panose="05050102010706020507" pitchFamily="18" charset="2"/>
              </a:rPr>
              <a:t>或</a:t>
            </a:r>
            <a:r>
              <a:rPr kumimoji="1" lang="zh-CN" altLang="en-US" sz="2800" b="1" dirty="0">
                <a:solidFill>
                  <a:srgbClr val="3366FF"/>
                </a:solidFill>
                <a:latin typeface="Times New Roman" panose="02020603050405020304" pitchFamily="18" charset="0"/>
                <a:sym typeface="Symbol" panose="05050102010706020507" pitchFamily="18" charset="2"/>
              </a:rPr>
              <a:t> </a:t>
            </a:r>
            <a:r>
              <a:rPr kumimoji="1" lang="en-US" altLang="zh-CN" sz="2800" b="1" dirty="0">
                <a:solidFill>
                  <a:srgbClr val="000099"/>
                </a:solidFill>
                <a:latin typeface="Times New Roman" panose="02020603050405020304" pitchFamily="18" charset="0"/>
                <a:sym typeface="Symbol" panose="05050102010706020507" pitchFamily="18" charset="2"/>
              </a:rPr>
              <a:t>A+B</a:t>
            </a:r>
            <a:r>
              <a:rPr kumimoji="1" lang="en-US" altLang="zh-CN" sz="2800" b="1" dirty="0">
                <a:solidFill>
                  <a:srgbClr val="3366FF"/>
                </a:solidFill>
                <a:latin typeface="Times New Roman" panose="02020603050405020304" pitchFamily="18" charset="0"/>
                <a:sym typeface="Symbol" panose="05050102010706020507" pitchFamily="18" charset="2"/>
              </a:rPr>
              <a:t>     </a:t>
            </a:r>
            <a:r>
              <a:rPr kumimoji="1" lang="en-US" altLang="zh-CN" sz="2800" b="1" dirty="0">
                <a:solidFill>
                  <a:srgbClr val="000099"/>
                </a:solidFill>
                <a:latin typeface="Times New Roman" panose="02020603050405020304" pitchFamily="18" charset="0"/>
                <a:sym typeface="Symbol" panose="05050102010706020507" pitchFamily="18" charset="2"/>
              </a:rPr>
              <a:t>AB</a:t>
            </a:r>
            <a:r>
              <a:rPr kumimoji="1" lang="en-US" altLang="zh-CN" sz="2800" b="1" dirty="0">
                <a:solidFill>
                  <a:srgbClr val="3366FF"/>
                </a:solidFill>
                <a:latin typeface="Times New Roman" panose="02020603050405020304" pitchFamily="18" charset="0"/>
                <a:sym typeface="Symbol" panose="05050102010706020507" pitchFamily="18" charset="2"/>
              </a:rPr>
              <a:t> </a:t>
            </a:r>
            <a:r>
              <a:rPr kumimoji="1" lang="zh-CN" altLang="en-US" sz="2800" dirty="0">
                <a:solidFill>
                  <a:srgbClr val="CC0000"/>
                </a:solidFill>
                <a:latin typeface="Times New Roman" panose="02020603050405020304" pitchFamily="18" charset="0"/>
                <a:ea typeface="隶书" panose="02010509060101010101" pitchFamily="49" charset="-122"/>
                <a:sym typeface="Symbol" panose="05050102010706020507" pitchFamily="18" charset="2"/>
              </a:rPr>
              <a:t>或</a:t>
            </a:r>
            <a:r>
              <a:rPr kumimoji="1" lang="zh-CN" altLang="en-US" sz="2800" b="1" dirty="0">
                <a:solidFill>
                  <a:srgbClr val="3366FF"/>
                </a:solidFill>
                <a:latin typeface="Times New Roman" panose="02020603050405020304" pitchFamily="18" charset="0"/>
                <a:sym typeface="Symbol" panose="05050102010706020507" pitchFamily="18" charset="2"/>
              </a:rPr>
              <a:t> </a:t>
            </a:r>
            <a:r>
              <a:rPr kumimoji="1" lang="en-US" altLang="zh-CN" sz="2800" b="1" dirty="0">
                <a:solidFill>
                  <a:srgbClr val="000099"/>
                </a:solidFill>
                <a:latin typeface="Times New Roman" panose="02020603050405020304" pitchFamily="18" charset="0"/>
                <a:sym typeface="Symbol" panose="05050102010706020507" pitchFamily="18" charset="2"/>
              </a:rPr>
              <a:t>A</a:t>
            </a:r>
            <a:r>
              <a:rPr kumimoji="1" lang="en-US" altLang="zh-CN" sz="2800" b="1" dirty="0" smtClean="0">
                <a:solidFill>
                  <a:srgbClr val="000099"/>
                </a:solidFill>
                <a:latin typeface="Times New Roman" panose="02020603050405020304" pitchFamily="18" charset="0"/>
                <a:sym typeface="Symbol" panose="05050102010706020507" pitchFamily="18" charset="2"/>
              </a:rPr>
              <a:t>B</a:t>
            </a:r>
            <a:endParaRPr kumimoji="1" lang="en-US" altLang="zh-CN" sz="2800" dirty="0">
              <a:solidFill>
                <a:srgbClr val="000099"/>
              </a:solidFill>
              <a:latin typeface="Times New Roman" panose="02020603050405020304" pitchFamily="18" charset="0"/>
            </a:endParaRPr>
          </a:p>
        </p:txBody>
      </p:sp>
      <p:sp>
        <p:nvSpPr>
          <p:cNvPr id="118803" name="Text Box 19"/>
          <p:cNvSpPr txBox="1">
            <a:spLocks noChangeArrowheads="1"/>
          </p:cNvSpPr>
          <p:nvPr/>
        </p:nvSpPr>
        <p:spPr bwMode="auto">
          <a:xfrm>
            <a:off x="7725403" y="921599"/>
            <a:ext cx="444352"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p>
        </p:txBody>
      </p:sp>
      <p:sp>
        <p:nvSpPr>
          <p:cNvPr id="118804" name="Text Box 20"/>
          <p:cNvSpPr txBox="1">
            <a:spLocks noChangeArrowheads="1"/>
          </p:cNvSpPr>
          <p:nvPr/>
        </p:nvSpPr>
        <p:spPr bwMode="auto">
          <a:xfrm>
            <a:off x="10179681" y="921599"/>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p>
        </p:txBody>
      </p:sp>
      <p:sp>
        <p:nvSpPr>
          <p:cNvPr id="118806" name="Text Box 22"/>
          <p:cNvSpPr txBox="1">
            <a:spLocks noChangeArrowheads="1"/>
          </p:cNvSpPr>
          <p:nvPr/>
        </p:nvSpPr>
        <p:spPr bwMode="auto">
          <a:xfrm>
            <a:off x="11551281" y="921599"/>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B</a:t>
            </a:r>
          </a:p>
        </p:txBody>
      </p:sp>
      <p:sp>
        <p:nvSpPr>
          <p:cNvPr id="118808" name="Text Box 24"/>
          <p:cNvSpPr txBox="1">
            <a:spLocks noChangeArrowheads="1"/>
          </p:cNvSpPr>
          <p:nvPr/>
        </p:nvSpPr>
        <p:spPr bwMode="auto">
          <a:xfrm>
            <a:off x="9112881" y="921599"/>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B</a:t>
            </a:r>
          </a:p>
        </p:txBody>
      </p:sp>
      <p:sp>
        <p:nvSpPr>
          <p:cNvPr id="25" name="Rectangle 24"/>
          <p:cNvSpPr>
            <a:spLocks noGrp="1" noChangeArrowheads="1"/>
          </p:cNvSpPr>
          <p:nvPr>
            <p:ph idx="1"/>
          </p:nvPr>
        </p:nvSpPr>
        <p:spPr>
          <a:xfrm>
            <a:off x="964286" y="847796"/>
            <a:ext cx="8229600" cy="5689600"/>
          </a:xfrm>
        </p:spPr>
        <p:txBody>
          <a:bodyPr>
            <a:normAutofit fontScale="85000" lnSpcReduction="20000"/>
          </a:bodyPr>
          <a:lstStyle/>
          <a:p>
            <a:pPr>
              <a:spcBef>
                <a:spcPct val="0"/>
              </a:spcBef>
              <a:buNone/>
            </a:pPr>
            <a:r>
              <a:rPr lang="en-US" altLang="zh-CN" sz="2900" dirty="0" smtClean="0">
                <a:latin typeface="Times New Roman" panose="02020603050405020304" pitchFamily="18" charset="0"/>
                <a:ea typeface="隶书" panose="02010509060101010101" pitchFamily="49" charset="-122"/>
              </a:rPr>
              <a:t>template </a:t>
            </a:r>
            <a:r>
              <a:rPr lang="en-US" altLang="zh-CN" sz="2900" dirty="0">
                <a:latin typeface="Times New Roman" panose="02020603050405020304" pitchFamily="18" charset="0"/>
                <a:ea typeface="隶书" panose="02010509060101010101" pitchFamily="49" charset="-122"/>
              </a:rPr>
              <a:t>&lt;class T&gt;</a:t>
            </a:r>
          </a:p>
          <a:p>
            <a:pPr>
              <a:spcBef>
                <a:spcPct val="0"/>
              </a:spcBef>
              <a:buNone/>
            </a:pPr>
            <a:r>
              <a:rPr lang="en-US" altLang="zh-CN" sz="2900" dirty="0">
                <a:latin typeface="Times New Roman" panose="02020603050405020304" pitchFamily="18" charset="0"/>
                <a:ea typeface="隶书" panose="02010509060101010101" pitchFamily="49" charset="-122"/>
              </a:rPr>
              <a:t>class Set {</a:t>
            </a:r>
          </a:p>
          <a:p>
            <a:pPr>
              <a:spcBef>
                <a:spcPct val="0"/>
              </a:spcBef>
              <a:buNone/>
            </a:pPr>
            <a:r>
              <a:rPr lang="en-US" altLang="zh-CN" sz="2900" dirty="0">
                <a:latin typeface="Times New Roman" panose="02020603050405020304" pitchFamily="18" charset="0"/>
                <a:ea typeface="隶书" panose="02010509060101010101" pitchFamily="49" charset="-122"/>
              </a:rPr>
              <a:t>public:</a:t>
            </a:r>
          </a:p>
          <a:p>
            <a:pPr>
              <a:spcBef>
                <a:spcPct val="0"/>
              </a:spcBef>
              <a:buNone/>
            </a:pPr>
            <a:r>
              <a:rPr lang="en-US" altLang="zh-CN" sz="2900" dirty="0">
                <a:latin typeface="Times New Roman" panose="02020603050405020304" pitchFamily="18" charset="0"/>
                <a:ea typeface="隶书" panose="02010509060101010101" pitchFamily="49" charset="-122"/>
              </a:rPr>
              <a:t>     virtual Set() = 0;		    </a:t>
            </a:r>
            <a:r>
              <a:rPr lang="en-US" altLang="zh-CN" sz="2900"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构造函数</a:t>
            </a:r>
          </a:p>
          <a:p>
            <a:pPr>
              <a:spcBef>
                <a:spcPct val="0"/>
              </a:spcBef>
              <a:buNone/>
            </a:pPr>
            <a:r>
              <a:rPr lang="zh-CN" altLang="en-US" sz="2900"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virtual </a:t>
            </a:r>
            <a:r>
              <a:rPr lang="en-US" altLang="zh-CN" sz="2900" dirty="0" err="1">
                <a:latin typeface="Times New Roman" panose="02020603050405020304" pitchFamily="18" charset="0"/>
                <a:ea typeface="隶书" panose="02010509060101010101" pitchFamily="49" charset="-122"/>
              </a:rPr>
              <a:t>makeEmpty</a:t>
            </a:r>
            <a:r>
              <a:rPr lang="en-US" altLang="zh-CN" sz="2900" dirty="0">
                <a:latin typeface="Times New Roman" panose="02020603050405020304" pitchFamily="18" charset="0"/>
                <a:ea typeface="隶书" panose="02010509060101010101" pitchFamily="49" charset="-122"/>
              </a:rPr>
              <a:t>() = 0;	    </a:t>
            </a:r>
            <a:r>
              <a:rPr lang="en-US" altLang="zh-CN" sz="2900"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置空集合</a:t>
            </a:r>
          </a:p>
          <a:p>
            <a:pPr>
              <a:spcBef>
                <a:spcPct val="0"/>
              </a:spcBef>
              <a:buNone/>
            </a:pPr>
            <a:r>
              <a:rPr lang="zh-CN" altLang="en-US" sz="2900"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virtual </a:t>
            </a:r>
            <a:r>
              <a:rPr lang="en-US" altLang="zh-CN" sz="2900" dirty="0" err="1">
                <a:latin typeface="Times New Roman" panose="02020603050405020304" pitchFamily="18" charset="0"/>
                <a:ea typeface="隶书" panose="02010509060101010101" pitchFamily="49" charset="-122"/>
              </a:rPr>
              <a:t>bool</a:t>
            </a:r>
            <a:r>
              <a:rPr lang="en-US" altLang="zh-CN" sz="2900"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addMember</a:t>
            </a:r>
            <a:r>
              <a:rPr lang="en-US" altLang="zh-CN" sz="2900"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const</a:t>
            </a:r>
            <a:r>
              <a:rPr lang="en-US" altLang="zh-CN" sz="2900" dirty="0">
                <a:latin typeface="Times New Roman" panose="02020603050405020304" pitchFamily="18" charset="0"/>
                <a:ea typeface="隶书" panose="02010509060101010101" pitchFamily="49" charset="-122"/>
              </a:rPr>
              <a:t> T x) = 0;</a:t>
            </a:r>
          </a:p>
          <a:p>
            <a:pPr>
              <a:spcBef>
                <a:spcPct val="0"/>
              </a:spcBef>
              <a:buFont typeface="Wingdings" panose="05000000000000000000" pitchFamily="2" charset="2"/>
              <a:buNone/>
            </a:pPr>
            <a:r>
              <a:rPr lang="en-US" altLang="zh-CN" sz="2900" dirty="0" smtClean="0">
                <a:latin typeface="Times New Roman" panose="02020603050405020304" pitchFamily="18" charset="0"/>
                <a:ea typeface="隶书" panose="02010509060101010101" pitchFamily="49" charset="-122"/>
              </a:rPr>
              <a:t>	  virtual </a:t>
            </a:r>
            <a:r>
              <a:rPr lang="en-US" altLang="zh-CN" sz="2900" dirty="0" err="1">
                <a:latin typeface="Times New Roman" panose="02020603050405020304" pitchFamily="18" charset="0"/>
                <a:ea typeface="隶书" panose="02010509060101010101" pitchFamily="49" charset="-122"/>
              </a:rPr>
              <a:t>bool</a:t>
            </a:r>
            <a:r>
              <a:rPr lang="en-US" altLang="zh-CN" sz="2900"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delMember</a:t>
            </a:r>
            <a:r>
              <a:rPr lang="en-US" altLang="zh-CN" sz="2900"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const</a:t>
            </a:r>
            <a:r>
              <a:rPr lang="en-US" altLang="zh-CN" sz="2900" dirty="0">
                <a:latin typeface="Times New Roman" panose="02020603050405020304" pitchFamily="18" charset="0"/>
                <a:ea typeface="隶书" panose="02010509060101010101" pitchFamily="49" charset="-122"/>
              </a:rPr>
              <a:t> T x) = 0;</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     virtual Set&lt;T&gt; </a:t>
            </a:r>
            <a:r>
              <a:rPr lang="en-US" altLang="zh-CN" sz="2900" dirty="0" err="1">
                <a:latin typeface="Times New Roman" panose="02020603050405020304" pitchFamily="18" charset="0"/>
                <a:ea typeface="隶书" panose="02010509060101010101" pitchFamily="49" charset="-122"/>
              </a:rPr>
              <a:t>intersectWith</a:t>
            </a:r>
            <a:r>
              <a:rPr lang="en-US" altLang="zh-CN" sz="2900" dirty="0">
                <a:latin typeface="Times New Roman" panose="02020603050405020304" pitchFamily="18" charset="0"/>
                <a:ea typeface="隶书" panose="02010509060101010101" pitchFamily="49" charset="-122"/>
              </a:rPr>
              <a:t> (Set&lt;T&gt;&amp; R) = 0;			</a:t>
            </a:r>
            <a:r>
              <a:rPr lang="en-US" altLang="zh-CN" sz="2900" dirty="0" smtClean="0">
                <a:latin typeface="Times New Roman" panose="02020603050405020304" pitchFamily="18" charset="0"/>
                <a:ea typeface="隶书" panose="02010509060101010101" pitchFamily="49" charset="-122"/>
              </a:rPr>
              <a:t>	</a:t>
            </a:r>
            <a:r>
              <a:rPr lang="en-US" altLang="zh-CN" sz="2900" dirty="0" smtClean="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集合的交运算</a:t>
            </a:r>
          </a:p>
          <a:p>
            <a:pPr>
              <a:spcBef>
                <a:spcPct val="0"/>
              </a:spcBef>
              <a:buFont typeface="Wingdings" panose="05000000000000000000" pitchFamily="2" charset="2"/>
              <a:buNone/>
            </a:pPr>
            <a:r>
              <a:rPr lang="zh-CN" altLang="en-US" sz="2900"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virtual Set&lt;T&gt; </a:t>
            </a:r>
            <a:r>
              <a:rPr lang="en-US" altLang="zh-CN" sz="2900" dirty="0" err="1">
                <a:latin typeface="Times New Roman" panose="02020603050405020304" pitchFamily="18" charset="0"/>
                <a:ea typeface="隶书" panose="02010509060101010101" pitchFamily="49" charset="-122"/>
              </a:rPr>
              <a:t>unionWith</a:t>
            </a:r>
            <a:r>
              <a:rPr lang="en-US" altLang="zh-CN" sz="2900" dirty="0">
                <a:latin typeface="Times New Roman" panose="02020603050405020304" pitchFamily="18" charset="0"/>
                <a:ea typeface="隶书" panose="02010509060101010101" pitchFamily="49" charset="-122"/>
              </a:rPr>
              <a:t> (Set&lt;T&gt;&amp; R) = 0;	</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                             </a:t>
            </a:r>
            <a:r>
              <a:rPr lang="en-US" altLang="zh-CN" sz="2900" dirty="0" smtClean="0">
                <a:latin typeface="Times New Roman" panose="02020603050405020304" pitchFamily="18" charset="0"/>
                <a:ea typeface="隶书" panose="02010509060101010101" pitchFamily="49" charset="-122"/>
              </a:rPr>
              <a:t>	</a:t>
            </a:r>
            <a:r>
              <a:rPr lang="en-US" altLang="zh-CN" sz="2900" dirty="0" smtClean="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集合的并运算</a:t>
            </a:r>
          </a:p>
          <a:p>
            <a:pPr>
              <a:spcBef>
                <a:spcPct val="0"/>
              </a:spcBef>
              <a:buFont typeface="Wingdings" panose="05000000000000000000" pitchFamily="2" charset="2"/>
              <a:buNone/>
            </a:pPr>
            <a:r>
              <a:rPr lang="zh-CN" altLang="en-US" sz="2900"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virtual Set&lt;T&gt; </a:t>
            </a:r>
            <a:r>
              <a:rPr lang="en-US" altLang="zh-CN" sz="2900" dirty="0" err="1">
                <a:latin typeface="Times New Roman" panose="02020603050405020304" pitchFamily="18" charset="0"/>
                <a:ea typeface="隶书" panose="02010509060101010101" pitchFamily="49" charset="-122"/>
              </a:rPr>
              <a:t>differenceFrom</a:t>
            </a:r>
            <a:r>
              <a:rPr lang="en-US" altLang="zh-CN" sz="2900" dirty="0">
                <a:latin typeface="Times New Roman" panose="02020603050405020304" pitchFamily="18" charset="0"/>
                <a:ea typeface="隶书" panose="02010509060101010101" pitchFamily="49" charset="-122"/>
              </a:rPr>
              <a:t> (Set&lt;T&gt;&amp; R) = 0;     </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                             </a:t>
            </a:r>
            <a:r>
              <a:rPr lang="en-US" altLang="zh-CN" sz="2900" dirty="0" smtClean="0">
                <a:latin typeface="Times New Roman" panose="02020603050405020304" pitchFamily="18" charset="0"/>
                <a:ea typeface="隶书" panose="02010509060101010101" pitchFamily="49" charset="-122"/>
              </a:rPr>
              <a:t>	</a:t>
            </a:r>
            <a:r>
              <a:rPr lang="en-US" altLang="zh-CN" sz="2900" dirty="0" smtClean="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集合的差运算</a:t>
            </a:r>
          </a:p>
          <a:p>
            <a:pPr>
              <a:spcBef>
                <a:spcPct val="0"/>
              </a:spcBef>
              <a:buFont typeface="Wingdings" panose="05000000000000000000" pitchFamily="2" charset="2"/>
              <a:buNone/>
            </a:pPr>
            <a:r>
              <a:rPr lang="zh-CN" altLang="en-US" sz="2900"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virtual </a:t>
            </a:r>
            <a:r>
              <a:rPr lang="en-US" altLang="zh-CN" sz="2900" dirty="0" err="1">
                <a:latin typeface="Times New Roman" panose="02020603050405020304" pitchFamily="18" charset="0"/>
                <a:ea typeface="隶书" panose="02010509060101010101" pitchFamily="49" charset="-122"/>
              </a:rPr>
              <a:t>bool</a:t>
            </a:r>
            <a:r>
              <a:rPr lang="en-US" altLang="zh-CN" sz="2900" dirty="0">
                <a:latin typeface="Times New Roman" panose="02020603050405020304" pitchFamily="18" charset="0"/>
                <a:ea typeface="隶书" panose="02010509060101010101" pitchFamily="49" charset="-122"/>
              </a:rPr>
              <a:t> Contains (T x) = 0;</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     virtual </a:t>
            </a:r>
            <a:r>
              <a:rPr lang="en-US" altLang="zh-CN" sz="2900" dirty="0" err="1">
                <a:latin typeface="Times New Roman" panose="02020603050405020304" pitchFamily="18" charset="0"/>
                <a:ea typeface="隶书" panose="02010509060101010101" pitchFamily="49" charset="-122"/>
              </a:rPr>
              <a:t>bool</a:t>
            </a:r>
            <a:r>
              <a:rPr lang="en-US" altLang="zh-CN" sz="2900"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subSet</a:t>
            </a:r>
            <a:r>
              <a:rPr lang="en-US" altLang="zh-CN" sz="2900" dirty="0">
                <a:latin typeface="Times New Roman" panose="02020603050405020304" pitchFamily="18" charset="0"/>
                <a:ea typeface="隶书" panose="02010509060101010101" pitchFamily="49" charset="-122"/>
              </a:rPr>
              <a:t> (Set&lt;T&gt;&amp; R) = 0;</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     virtual </a:t>
            </a:r>
            <a:r>
              <a:rPr lang="en-US" altLang="zh-CN" sz="2900" dirty="0" err="1">
                <a:latin typeface="Times New Roman" panose="02020603050405020304" pitchFamily="18" charset="0"/>
                <a:ea typeface="隶书" panose="02010509060101010101" pitchFamily="49" charset="-122"/>
              </a:rPr>
              <a:t>bool</a:t>
            </a:r>
            <a:r>
              <a:rPr lang="en-US" altLang="zh-CN" sz="2900" dirty="0">
                <a:latin typeface="Times New Roman" panose="02020603050405020304" pitchFamily="18" charset="0"/>
                <a:ea typeface="隶书" panose="02010509060101010101" pitchFamily="49" charset="-122"/>
              </a:rPr>
              <a:t> operator </a:t>
            </a:r>
            <a:r>
              <a:rPr lang="en-US" altLang="zh-CN" sz="2900" i="1"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(Set&lt;T&gt;&amp; R) = 0;</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                           </a:t>
            </a:r>
            <a:r>
              <a:rPr lang="en-US" altLang="zh-CN" sz="2900" dirty="0" smtClean="0">
                <a:latin typeface="Times New Roman" panose="02020603050405020304" pitchFamily="18" charset="0"/>
                <a:ea typeface="隶书" panose="02010509060101010101" pitchFamily="49" charset="-122"/>
              </a:rPr>
              <a:t>	</a:t>
            </a:r>
            <a:r>
              <a:rPr lang="en-US" altLang="zh-CN" sz="2900" dirty="0" smtClean="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判集合是否相等</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a:t>
            </a:r>
          </a:p>
        </p:txBody>
      </p:sp>
      <p:sp>
        <p:nvSpPr>
          <p:cNvPr id="26" name="Oval 10" descr="白色大理石"/>
          <p:cNvSpPr>
            <a:spLocks noChangeArrowheads="1"/>
          </p:cNvSpPr>
          <p:nvPr/>
        </p:nvSpPr>
        <p:spPr bwMode="auto">
          <a:xfrm>
            <a:off x="9343431" y="3923738"/>
            <a:ext cx="1371600" cy="1295400"/>
          </a:xfrm>
          <a:prstGeom prst="ellipse">
            <a:avLst/>
          </a:prstGeom>
          <a:blipFill dpi="0" rotWithShape="0">
            <a:blip r:embed="rId2"/>
            <a:srcRect/>
            <a:tile tx="0" ty="0" sx="100000" sy="100000" flip="none" algn="tl"/>
          </a:blip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7" name="Oval 11"/>
          <p:cNvSpPr>
            <a:spLocks noChangeArrowheads="1"/>
          </p:cNvSpPr>
          <p:nvPr/>
        </p:nvSpPr>
        <p:spPr bwMode="auto">
          <a:xfrm>
            <a:off x="10105431" y="3923738"/>
            <a:ext cx="1371600" cy="1295400"/>
          </a:xfrm>
          <a:prstGeom prst="ellipse">
            <a:avLst/>
          </a:prstGeom>
          <a:solidFill>
            <a:schemeClr val="bg1"/>
          </a:solid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8" name="Oval 12"/>
          <p:cNvSpPr>
            <a:spLocks noChangeArrowheads="1"/>
          </p:cNvSpPr>
          <p:nvPr/>
        </p:nvSpPr>
        <p:spPr bwMode="auto">
          <a:xfrm>
            <a:off x="9343431" y="3923738"/>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9" name="Line 17"/>
          <p:cNvSpPr>
            <a:spLocks noChangeShapeType="1"/>
          </p:cNvSpPr>
          <p:nvPr/>
        </p:nvSpPr>
        <p:spPr bwMode="auto">
          <a:xfrm>
            <a:off x="9800631" y="4685738"/>
            <a:ext cx="228600" cy="7620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0" name="Text Box 21"/>
          <p:cNvSpPr txBox="1">
            <a:spLocks noChangeArrowheads="1"/>
          </p:cNvSpPr>
          <p:nvPr/>
        </p:nvSpPr>
        <p:spPr bwMode="auto">
          <a:xfrm>
            <a:off x="9495837" y="3999938"/>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p>
        </p:txBody>
      </p:sp>
      <p:sp>
        <p:nvSpPr>
          <p:cNvPr id="31" name="Text Box 23"/>
          <p:cNvSpPr txBox="1">
            <a:spLocks noChangeArrowheads="1"/>
          </p:cNvSpPr>
          <p:nvPr/>
        </p:nvSpPr>
        <p:spPr bwMode="auto">
          <a:xfrm>
            <a:off x="10883311" y="3999938"/>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B</a:t>
            </a:r>
          </a:p>
        </p:txBody>
      </p:sp>
      <p:sp>
        <p:nvSpPr>
          <p:cNvPr id="2" name="矩形 1"/>
          <p:cNvSpPr/>
          <p:nvPr/>
        </p:nvSpPr>
        <p:spPr>
          <a:xfrm>
            <a:off x="9690665" y="5530334"/>
            <a:ext cx="864339" cy="523220"/>
          </a:xfrm>
          <a:prstGeom prst="rect">
            <a:avLst/>
          </a:prstGeom>
        </p:spPr>
        <p:txBody>
          <a:bodyPr wrap="none">
            <a:spAutoFit/>
          </a:bodyPr>
          <a:lstStyle/>
          <a:p>
            <a:pPr fontAlgn="base">
              <a:spcBef>
                <a:spcPct val="0"/>
              </a:spcBef>
              <a:spcAft>
                <a:spcPct val="0"/>
              </a:spcAft>
            </a:pPr>
            <a:r>
              <a:rPr kumimoji="1" lang="en-US" altLang="zh-CN" sz="2800" b="1" dirty="0">
                <a:solidFill>
                  <a:srgbClr val="000099"/>
                </a:solidFill>
                <a:latin typeface="Times New Roman" panose="02020603050405020304" pitchFamily="18" charset="0"/>
                <a:sym typeface="Symbol" panose="05050102010706020507" pitchFamily="18" charset="2"/>
              </a:rPr>
              <a:t>A</a:t>
            </a:r>
            <a:r>
              <a:rPr kumimoji="1" lang="en-US" altLang="zh-CN" sz="2800" b="1" dirty="0">
                <a:solidFill>
                  <a:srgbClr val="000099"/>
                </a:solidFill>
                <a:latin typeface="楷体_GB2312" pitchFamily="49" charset="-122"/>
                <a:ea typeface="楷体_GB2312" pitchFamily="49" charset="-122"/>
                <a:sym typeface="Symbol" panose="05050102010706020507" pitchFamily="18" charset="2"/>
              </a:rPr>
              <a:t>-</a:t>
            </a:r>
            <a:r>
              <a:rPr kumimoji="1" lang="en-US" altLang="zh-CN" sz="2800" b="1" dirty="0">
                <a:solidFill>
                  <a:srgbClr val="000099"/>
                </a:solidFill>
                <a:latin typeface="Times New Roman" panose="02020603050405020304" pitchFamily="18" charset="0"/>
                <a:sym typeface="Symbol" panose="05050102010706020507" pitchFamily="18" charset="2"/>
              </a:rPr>
              <a:t>B</a:t>
            </a:r>
            <a:endParaRPr kumimoji="1" lang="en-US" altLang="zh-CN" sz="2800" dirty="0">
              <a:solidFill>
                <a:srgbClr val="000099"/>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661481" y="806298"/>
            <a:ext cx="7886700" cy="865525"/>
          </a:xfrm>
        </p:spPr>
        <p:txBody>
          <a:bodyPr>
            <a:normAutofit/>
          </a:bodyPr>
          <a:lstStyle/>
          <a:p>
            <a:pPr>
              <a:lnSpc>
                <a:spcPct val="80000"/>
              </a:lnSpc>
            </a:pPr>
            <a:r>
              <a:rPr lang="en-US" altLang="zh-CN" sz="3600" dirty="0">
                <a:latin typeface="宋体" panose="02010600030101010101" pitchFamily="2" charset="-122"/>
              </a:rPr>
              <a:t>1</a:t>
            </a:r>
            <a:r>
              <a:rPr lang="zh-CN" altLang="en-US" sz="3600" dirty="0">
                <a:latin typeface="宋体" panose="02010600030101010101" pitchFamily="2" charset="-122"/>
              </a:rPr>
              <a:t>、查找算法</a:t>
            </a:r>
          </a:p>
        </p:txBody>
      </p:sp>
      <p:sp>
        <p:nvSpPr>
          <p:cNvPr id="45058" name="Rectangle 3"/>
          <p:cNvSpPr>
            <a:spLocks noGrp="1" noChangeArrowheads="1"/>
          </p:cNvSpPr>
          <p:nvPr>
            <p:ph type="body" idx="4294967295"/>
          </p:nvPr>
        </p:nvSpPr>
        <p:spPr>
          <a:xfrm>
            <a:off x="547613" y="1672228"/>
            <a:ext cx="11553596" cy="4840288"/>
          </a:xfrm>
        </p:spPr>
        <p:txBody>
          <a:bodyPr>
            <a:normAutofit/>
          </a:bodyPr>
          <a:lstStyle/>
          <a:p>
            <a:pPr>
              <a:lnSpc>
                <a:spcPct val="90000"/>
              </a:lnSpc>
            </a:pPr>
            <a:r>
              <a:rPr lang="zh-CN" altLang="en-US" dirty="0">
                <a:latin typeface="Times New Roman" panose="02020603050405020304" pitchFamily="18" charset="0"/>
              </a:rPr>
              <a:t>查找时也要像插入时一样遵循同样的策略</a:t>
            </a:r>
          </a:p>
          <a:p>
            <a:pPr lvl="1">
              <a:lnSpc>
                <a:spcPct val="90000"/>
              </a:lnSpc>
            </a:pPr>
            <a:r>
              <a:rPr lang="zh-CN" altLang="en-US" dirty="0">
                <a:latin typeface="Times New Roman" panose="02020603050405020304" pitchFamily="18" charset="0"/>
              </a:rPr>
              <a:t>重复冲突解决过程</a:t>
            </a:r>
          </a:p>
          <a:p>
            <a:pPr lvl="1">
              <a:lnSpc>
                <a:spcPct val="90000"/>
              </a:lnSpc>
            </a:pPr>
            <a:r>
              <a:rPr lang="zh-CN" altLang="en-US" dirty="0">
                <a:latin typeface="Times New Roman" panose="02020603050405020304" pitchFamily="18" charset="0"/>
              </a:rPr>
              <a:t>采用的探查序列也相同</a:t>
            </a:r>
          </a:p>
          <a:p>
            <a:pPr lvl="1">
              <a:lnSpc>
                <a:spcPct val="90000"/>
              </a:lnSpc>
            </a:pPr>
            <a:r>
              <a:rPr lang="zh-CN" altLang="en-US" dirty="0">
                <a:latin typeface="Times New Roman" panose="02020603050405020304" pitchFamily="18" charset="0"/>
              </a:rPr>
              <a:t>找出在基位置没有找到的记录</a:t>
            </a:r>
          </a:p>
          <a:p>
            <a:pPr>
              <a:lnSpc>
                <a:spcPct val="90000"/>
              </a:lnSpc>
            </a:pPr>
            <a:r>
              <a:rPr lang="zh-CN" altLang="en-US" dirty="0">
                <a:latin typeface="Times New Roman" panose="02020603050405020304" pitchFamily="18" charset="0"/>
              </a:rPr>
              <a:t>查找算法：假设给定的值为</a:t>
            </a:r>
            <a:r>
              <a:rPr lang="en-US" altLang="zh-CN" dirty="0">
                <a:latin typeface="Times New Roman" panose="02020603050405020304" pitchFamily="18" charset="0"/>
              </a:rPr>
              <a:t>key</a:t>
            </a:r>
            <a:r>
              <a:rPr lang="zh-CN" altLang="en-US" dirty="0">
                <a:latin typeface="Times New Roman" panose="02020603050405020304" pitchFamily="18" charset="0"/>
              </a:rPr>
              <a:t>，根据所设定的散列函数</a:t>
            </a:r>
            <a:r>
              <a:rPr lang="en-US" altLang="zh-CN" dirty="0">
                <a:latin typeface="Times New Roman" panose="02020603050405020304" pitchFamily="18" charset="0"/>
              </a:rPr>
              <a:t>H</a:t>
            </a:r>
            <a:r>
              <a:rPr lang="zh-CN" altLang="en-US" dirty="0">
                <a:latin typeface="Times New Roman" panose="02020603050405020304" pitchFamily="18" charset="0"/>
              </a:rPr>
              <a:t>，计算出散列地址</a:t>
            </a:r>
            <a:r>
              <a:rPr lang="en-US" altLang="zh-CN" dirty="0">
                <a:latin typeface="Times New Roman" panose="02020603050405020304" pitchFamily="18" charset="0"/>
              </a:rPr>
              <a:t>H (key)</a:t>
            </a:r>
            <a:r>
              <a:rPr lang="zh-CN" altLang="en-US" dirty="0">
                <a:latin typeface="Times New Roman" panose="02020603050405020304" pitchFamily="18" charset="0"/>
              </a:rPr>
              <a:t>，</a:t>
            </a:r>
          </a:p>
          <a:p>
            <a:pPr lvl="1">
              <a:lnSpc>
                <a:spcPct val="90000"/>
              </a:lnSpc>
            </a:pPr>
            <a:r>
              <a:rPr lang="zh-CN" altLang="en-US" dirty="0">
                <a:latin typeface="Times New Roman" panose="02020603050405020304" pitchFamily="18" charset="0"/>
              </a:rPr>
              <a:t>若表中该地址对应的空间未被占用，则</a:t>
            </a:r>
            <a:r>
              <a:rPr lang="zh-CN" altLang="en-US" dirty="0">
                <a:solidFill>
                  <a:schemeClr val="hlink"/>
                </a:solidFill>
                <a:latin typeface="Times New Roman" panose="02020603050405020304" pitchFamily="18" charset="0"/>
              </a:rPr>
              <a:t>查找失败；</a:t>
            </a:r>
          </a:p>
          <a:p>
            <a:pPr lvl="1">
              <a:lnSpc>
                <a:spcPct val="90000"/>
              </a:lnSpc>
            </a:pPr>
            <a:r>
              <a:rPr lang="zh-CN" altLang="en-US" dirty="0">
                <a:latin typeface="Times New Roman" panose="02020603050405020304" pitchFamily="18" charset="0"/>
              </a:rPr>
              <a:t>否则将该地址中的值与</a:t>
            </a:r>
            <a:r>
              <a:rPr lang="en-US" altLang="zh-CN" dirty="0">
                <a:latin typeface="Times New Roman" panose="02020603050405020304" pitchFamily="18" charset="0"/>
              </a:rPr>
              <a:t>key</a:t>
            </a:r>
            <a:r>
              <a:rPr lang="zh-CN" altLang="en-US" dirty="0">
                <a:latin typeface="Times New Roman" panose="02020603050405020304" pitchFamily="18" charset="0"/>
              </a:rPr>
              <a:t>比较，若相等则</a:t>
            </a:r>
            <a:r>
              <a:rPr lang="zh-CN" altLang="en-US" dirty="0">
                <a:solidFill>
                  <a:schemeClr val="hlink"/>
                </a:solidFill>
                <a:latin typeface="Times New Roman" panose="02020603050405020304" pitchFamily="18" charset="0"/>
              </a:rPr>
              <a:t>查找成功；</a:t>
            </a:r>
          </a:p>
          <a:p>
            <a:pPr lvl="1">
              <a:lnSpc>
                <a:spcPct val="90000"/>
              </a:lnSpc>
            </a:pPr>
            <a:r>
              <a:rPr lang="zh-CN" altLang="en-US" dirty="0">
                <a:latin typeface="Times New Roman" panose="02020603050405020304" pitchFamily="18" charset="0"/>
              </a:rPr>
              <a:t>否则，按建表时设定的处理冲突方法查找探查序列的下一个地址，如此反复下去</a:t>
            </a:r>
          </a:p>
          <a:p>
            <a:pPr lvl="2">
              <a:lnSpc>
                <a:spcPct val="90000"/>
              </a:lnSpc>
            </a:pPr>
            <a:r>
              <a:rPr lang="zh-CN" altLang="en-US" dirty="0">
                <a:latin typeface="Times New Roman" panose="02020603050405020304" pitchFamily="18" charset="0"/>
              </a:rPr>
              <a:t>直到某个地址空间未被占用（</a:t>
            </a:r>
            <a:r>
              <a:rPr lang="zh-CN" altLang="en-US" dirty="0">
                <a:solidFill>
                  <a:schemeClr val="hlink"/>
                </a:solidFill>
                <a:latin typeface="Times New Roman" panose="02020603050405020304" pitchFamily="18" charset="0"/>
              </a:rPr>
              <a:t>查找失败</a:t>
            </a:r>
            <a:r>
              <a:rPr lang="zh-CN" altLang="en-US" dirty="0">
                <a:latin typeface="Times New Roman" panose="02020603050405020304" pitchFamily="18" charset="0"/>
              </a:rPr>
              <a:t>）；</a:t>
            </a:r>
          </a:p>
          <a:p>
            <a:pPr lvl="2">
              <a:lnSpc>
                <a:spcPct val="90000"/>
              </a:lnSpc>
            </a:pPr>
            <a:r>
              <a:rPr lang="zh-CN" altLang="en-US" dirty="0">
                <a:latin typeface="Times New Roman" panose="02020603050405020304" pitchFamily="18" charset="0"/>
              </a:rPr>
              <a:t>或者关键字比较相等（有重复记录，</a:t>
            </a:r>
            <a:r>
              <a:rPr lang="zh-CN" altLang="en-US" dirty="0">
                <a:solidFill>
                  <a:schemeClr val="hlink"/>
                </a:solidFill>
                <a:latin typeface="Times New Roman" panose="02020603050405020304" pitchFamily="18" charset="0"/>
              </a:rPr>
              <a:t>查找成功</a:t>
            </a:r>
            <a:r>
              <a:rPr lang="zh-CN" altLang="en-US" dirty="0">
                <a:latin typeface="Times New Roman" panose="02020603050405020304" pitchFamily="18" charset="0"/>
              </a:rPr>
              <a:t>）为止；</a:t>
            </a:r>
          </a:p>
          <a:p>
            <a:pPr lvl="2">
              <a:lnSpc>
                <a:spcPct val="90000"/>
              </a:lnSpc>
            </a:pPr>
            <a:r>
              <a:rPr lang="zh-CN" altLang="en-US" dirty="0">
                <a:latin typeface="Times New Roman" panose="02020603050405020304" pitchFamily="18" charset="0"/>
              </a:rPr>
              <a:t>若所有后继散列地址都比较完，关键字比较不相等，说明</a:t>
            </a:r>
            <a:r>
              <a:rPr lang="zh-CN" altLang="en-US" dirty="0">
                <a:solidFill>
                  <a:schemeClr val="hlink"/>
                </a:solidFill>
                <a:latin typeface="Times New Roman" panose="02020603050405020304" pitchFamily="18" charset="0"/>
              </a:rPr>
              <a:t>查找失败。</a:t>
            </a:r>
          </a:p>
        </p:txBody>
      </p:sp>
      <p:sp>
        <p:nvSpPr>
          <p:cNvPr id="45059" name="Rectangle 4"/>
          <p:cNvSpPr>
            <a:spLocks noChangeArrowheads="1"/>
          </p:cNvSpPr>
          <p:nvPr/>
        </p:nvSpPr>
        <p:spPr bwMode="auto">
          <a:xfrm>
            <a:off x="547613" y="-83901"/>
            <a:ext cx="551434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b="1" dirty="0">
                <a:solidFill>
                  <a:srgbClr val="0000FF"/>
                </a:solidFill>
                <a:latin typeface="Times New Roman" panose="02020603050405020304" pitchFamily="18" charset="0"/>
              </a:rPr>
              <a:t>  </a:t>
            </a:r>
            <a:r>
              <a:rPr lang="zh-CN" altLang="en-US" sz="4400" b="1" dirty="0">
                <a:solidFill>
                  <a:srgbClr val="0000FF"/>
                </a:solidFill>
                <a:latin typeface="Times New Roman" panose="02020603050405020304" pitchFamily="18" charset="0"/>
              </a:rPr>
              <a:t>闭散列表的算法实现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793750" y="0"/>
            <a:ext cx="7886700" cy="833437"/>
          </a:xfrm>
        </p:spPr>
        <p:txBody>
          <a:bodyPr/>
          <a:lstStyle/>
          <a:p>
            <a:pPr>
              <a:lnSpc>
                <a:spcPct val="80000"/>
              </a:lnSpc>
            </a:pPr>
            <a:r>
              <a:rPr lang="en-US" altLang="zh-CN" sz="4000" dirty="0">
                <a:latin typeface="宋体" panose="02010600030101010101" pitchFamily="2" charset="-122"/>
              </a:rPr>
              <a:t>2</a:t>
            </a:r>
            <a:r>
              <a:rPr lang="zh-CN" altLang="en-US" sz="4000" dirty="0">
                <a:latin typeface="宋体" panose="02010600030101010101" pitchFamily="2" charset="-122"/>
              </a:rPr>
              <a:t>、</a:t>
            </a:r>
            <a:r>
              <a:rPr lang="zh-CN" altLang="en-US" sz="4000" dirty="0"/>
              <a:t>插入</a:t>
            </a:r>
            <a:r>
              <a:rPr lang="zh-CN" altLang="en-US" sz="4000" dirty="0">
                <a:latin typeface="宋体" panose="02010600030101010101" pitchFamily="2" charset="-122"/>
              </a:rPr>
              <a:t>算法</a:t>
            </a:r>
          </a:p>
        </p:txBody>
      </p:sp>
      <p:sp>
        <p:nvSpPr>
          <p:cNvPr id="47106" name="Rectangle 3"/>
          <p:cNvSpPr>
            <a:spLocks noGrp="1" noChangeArrowheads="1"/>
          </p:cNvSpPr>
          <p:nvPr>
            <p:ph type="body" idx="4294967295"/>
          </p:nvPr>
        </p:nvSpPr>
        <p:spPr>
          <a:xfrm>
            <a:off x="437748" y="1458136"/>
            <a:ext cx="11079801" cy="4506913"/>
          </a:xfrm>
        </p:spPr>
        <p:txBody>
          <a:bodyPr>
            <a:normAutofit lnSpcReduction="10000"/>
          </a:bodyPr>
          <a:lstStyle/>
          <a:p>
            <a:pPr>
              <a:lnSpc>
                <a:spcPct val="110000"/>
              </a:lnSpc>
            </a:pPr>
            <a:r>
              <a:rPr lang="zh-CN" altLang="en-US" sz="3200" dirty="0">
                <a:latin typeface="Times New Roman" panose="02020603050405020304" pitchFamily="18" charset="0"/>
              </a:rPr>
              <a:t>假设给定的值为</a:t>
            </a:r>
            <a:r>
              <a:rPr lang="en-US" altLang="zh-CN" sz="3200" dirty="0">
                <a:latin typeface="Times New Roman" panose="02020603050405020304" pitchFamily="18" charset="0"/>
              </a:rPr>
              <a:t>key</a:t>
            </a:r>
            <a:r>
              <a:rPr lang="zh-CN" altLang="en-US" sz="3200" dirty="0">
                <a:latin typeface="Times New Roman" panose="02020603050405020304" pitchFamily="18" charset="0"/>
              </a:rPr>
              <a:t>，根据所设定的散列函数</a:t>
            </a:r>
            <a:r>
              <a:rPr lang="en-US" altLang="zh-CN" sz="3200" dirty="0">
                <a:latin typeface="Times New Roman" panose="02020603050405020304" pitchFamily="18" charset="0"/>
              </a:rPr>
              <a:t>H</a:t>
            </a:r>
            <a:r>
              <a:rPr lang="zh-CN" altLang="en-US" sz="3200" dirty="0">
                <a:latin typeface="Times New Roman" panose="02020603050405020304" pitchFamily="18" charset="0"/>
              </a:rPr>
              <a:t>，计算出散列地址</a:t>
            </a:r>
            <a:r>
              <a:rPr lang="en-US" altLang="zh-CN" sz="3200" dirty="0">
                <a:latin typeface="Times New Roman" panose="02020603050405020304" pitchFamily="18" charset="0"/>
              </a:rPr>
              <a:t>H (key)</a:t>
            </a:r>
            <a:r>
              <a:rPr lang="zh-CN" altLang="en-US" sz="3200" dirty="0">
                <a:latin typeface="Times New Roman" panose="02020603050405020304" pitchFamily="18" charset="0"/>
              </a:rPr>
              <a:t>。</a:t>
            </a:r>
          </a:p>
          <a:p>
            <a:pPr lvl="1">
              <a:lnSpc>
                <a:spcPct val="110000"/>
              </a:lnSpc>
            </a:pPr>
            <a:r>
              <a:rPr lang="zh-CN" altLang="en-US" sz="2800" dirty="0">
                <a:latin typeface="Times New Roman" panose="02020603050405020304" pitchFamily="18" charset="0"/>
              </a:rPr>
              <a:t>若表中该地址对应的空间未被占用，则把待插入记录填入该地址；</a:t>
            </a:r>
          </a:p>
          <a:p>
            <a:pPr lvl="1">
              <a:lnSpc>
                <a:spcPct val="110000"/>
              </a:lnSpc>
            </a:pPr>
            <a:r>
              <a:rPr lang="zh-CN" altLang="en-US" sz="2800" dirty="0">
                <a:latin typeface="Times New Roman" panose="02020603050405020304" pitchFamily="18" charset="0"/>
              </a:rPr>
              <a:t>如果该地址中的值与</a:t>
            </a:r>
            <a:r>
              <a:rPr lang="en-US" altLang="zh-CN" sz="2800" dirty="0">
                <a:latin typeface="Times New Roman" panose="02020603050405020304" pitchFamily="18" charset="0"/>
              </a:rPr>
              <a:t>key</a:t>
            </a:r>
            <a:r>
              <a:rPr lang="zh-CN" altLang="en-US" sz="2800" dirty="0">
                <a:latin typeface="Times New Roman" panose="02020603050405020304" pitchFamily="18" charset="0"/>
              </a:rPr>
              <a:t>相等，则报告“散列表中已有此记录”；</a:t>
            </a:r>
          </a:p>
          <a:p>
            <a:pPr lvl="1">
              <a:lnSpc>
                <a:spcPct val="110000"/>
              </a:lnSpc>
            </a:pPr>
            <a:r>
              <a:rPr lang="zh-CN" altLang="en-US" sz="2800" dirty="0">
                <a:latin typeface="Times New Roman" panose="02020603050405020304" pitchFamily="18" charset="0"/>
              </a:rPr>
              <a:t>否则，按设定的处理冲突方法查找探查序列的</a:t>
            </a:r>
            <a:r>
              <a:rPr lang="zh-CN" altLang="en-US" sz="2800" dirty="0">
                <a:solidFill>
                  <a:srgbClr val="FF0000"/>
                </a:solidFill>
                <a:latin typeface="Times New Roman" panose="02020603050405020304" pitchFamily="18" charset="0"/>
              </a:rPr>
              <a:t>下一个地址</a:t>
            </a:r>
            <a:r>
              <a:rPr lang="zh-CN" altLang="en-US" sz="2800" dirty="0">
                <a:latin typeface="Times New Roman" panose="02020603050405020304" pitchFamily="18" charset="0"/>
              </a:rPr>
              <a:t>，如此反复下去，</a:t>
            </a:r>
          </a:p>
          <a:p>
            <a:pPr lvl="2">
              <a:lnSpc>
                <a:spcPct val="110000"/>
              </a:lnSpc>
            </a:pPr>
            <a:r>
              <a:rPr lang="zh-CN" altLang="en-US" sz="2400" b="1" dirty="0" smtClean="0">
                <a:latin typeface="Times New Roman" panose="02020603050405020304" pitchFamily="18" charset="0"/>
              </a:rPr>
              <a:t>直到某个地址空间</a:t>
            </a:r>
            <a:r>
              <a:rPr lang="zh-CN" altLang="en-US" sz="2400" b="1" dirty="0" smtClean="0">
                <a:solidFill>
                  <a:srgbClr val="FF0000"/>
                </a:solidFill>
                <a:latin typeface="Times New Roman" panose="02020603050405020304" pitchFamily="18" charset="0"/>
              </a:rPr>
              <a:t>未被占用</a:t>
            </a:r>
            <a:r>
              <a:rPr lang="zh-CN" altLang="en-US" sz="2400" b="1" dirty="0" smtClean="0">
                <a:latin typeface="Times New Roman" panose="02020603050405020304" pitchFamily="18" charset="0"/>
              </a:rPr>
              <a:t>（可以插入）；</a:t>
            </a:r>
          </a:p>
          <a:p>
            <a:pPr lvl="2">
              <a:lnSpc>
                <a:spcPct val="110000"/>
              </a:lnSpc>
            </a:pPr>
            <a:r>
              <a:rPr lang="zh-CN" altLang="en-US" sz="2400" b="1" dirty="0" smtClean="0">
                <a:latin typeface="Times New Roman" panose="02020603050405020304" pitchFamily="18" charset="0"/>
              </a:rPr>
              <a:t>或者关键字比较相等（有重复记录，不需要插入）为止。</a:t>
            </a:r>
          </a:p>
          <a:p>
            <a:pPr lvl="2">
              <a:lnSpc>
                <a:spcPct val="110000"/>
              </a:lnSpc>
            </a:pPr>
            <a:r>
              <a:rPr lang="zh-CN" altLang="en-US" sz="2400" b="1" dirty="0" smtClean="0">
                <a:latin typeface="Times New Roman" panose="02020603050405020304" pitchFamily="18" charset="0"/>
              </a:rPr>
              <a:t>若所有后继散列地址都不空闲，说明该</a:t>
            </a:r>
            <a:r>
              <a:rPr lang="zh-CN" altLang="en-US" sz="2400" b="1" dirty="0" smtClean="0">
                <a:solidFill>
                  <a:schemeClr val="hlink"/>
                </a:solidFill>
                <a:latin typeface="Times New Roman" panose="02020603050405020304" pitchFamily="18" charset="0"/>
              </a:rPr>
              <a:t>闭散列表已满</a:t>
            </a:r>
            <a:r>
              <a:rPr lang="zh-CN" altLang="en-US" sz="2400" b="1" dirty="0" smtClean="0">
                <a:latin typeface="Times New Roman" panose="02020603050405020304" pitchFamily="18" charset="0"/>
              </a:rPr>
              <a:t>，报告溢出。</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369651" y="0"/>
            <a:ext cx="4279900" cy="674688"/>
          </a:xfrm>
        </p:spPr>
        <p:txBody>
          <a:bodyPr/>
          <a:lstStyle/>
          <a:p>
            <a:pPr>
              <a:lnSpc>
                <a:spcPct val="90000"/>
              </a:lnSpc>
            </a:pPr>
            <a:r>
              <a:rPr lang="zh-CN" altLang="en-US" sz="4000" dirty="0">
                <a:latin typeface="宋体" panose="02010600030101010101" pitchFamily="2" charset="-122"/>
              </a:rPr>
              <a:t> </a:t>
            </a:r>
            <a:r>
              <a:rPr lang="en-US" altLang="zh-CN" sz="4000" dirty="0">
                <a:latin typeface="宋体" panose="02010600030101010101" pitchFamily="2" charset="-122"/>
              </a:rPr>
              <a:t>3</a:t>
            </a:r>
            <a:r>
              <a:rPr lang="zh-CN" altLang="en-US" sz="4000" dirty="0">
                <a:latin typeface="宋体" panose="02010600030101010101" pitchFamily="2" charset="-122"/>
              </a:rPr>
              <a:t>、删除算法</a:t>
            </a:r>
          </a:p>
        </p:txBody>
      </p:sp>
      <p:sp>
        <p:nvSpPr>
          <p:cNvPr id="49154" name="Rectangle 3"/>
          <p:cNvSpPr>
            <a:spLocks noGrp="1" noChangeArrowheads="1"/>
          </p:cNvSpPr>
          <p:nvPr>
            <p:ph type="body" idx="4294967295"/>
          </p:nvPr>
        </p:nvSpPr>
        <p:spPr>
          <a:xfrm>
            <a:off x="1656809" y="1476679"/>
            <a:ext cx="9851012" cy="4776787"/>
          </a:xfrm>
        </p:spPr>
        <p:txBody>
          <a:bodyPr>
            <a:normAutofit/>
          </a:bodyPr>
          <a:lstStyle/>
          <a:p>
            <a:pPr>
              <a:lnSpc>
                <a:spcPct val="80000"/>
              </a:lnSpc>
            </a:pPr>
            <a:r>
              <a:rPr lang="zh-CN" altLang="en-US" sz="3200" dirty="0">
                <a:latin typeface="Times New Roman" panose="02020603050405020304" pitchFamily="18" charset="0"/>
              </a:rPr>
              <a:t>删除记录的时候，有两点需要重点考虑：</a:t>
            </a:r>
            <a:r>
              <a:rPr lang="zh-CN" altLang="en-US" dirty="0">
                <a:latin typeface="Times New Roman" panose="02020603050405020304" pitchFamily="18" charset="0"/>
              </a:rPr>
              <a:t>    </a:t>
            </a:r>
          </a:p>
          <a:p>
            <a:pPr lvl="1">
              <a:lnSpc>
                <a:spcPct val="80000"/>
              </a:lnSpc>
            </a:pPr>
            <a:r>
              <a:rPr lang="zh-CN" altLang="en-US" sz="2800" dirty="0">
                <a:latin typeface="Times New Roman" panose="02020603050405020304" pitchFamily="18" charset="0"/>
              </a:rPr>
              <a:t>删除一个记录一定不能影响后面的查找；</a:t>
            </a:r>
          </a:p>
          <a:p>
            <a:pPr lvl="1">
              <a:lnSpc>
                <a:spcPct val="80000"/>
              </a:lnSpc>
            </a:pPr>
            <a:r>
              <a:rPr lang="zh-CN" altLang="en-US" sz="2800" dirty="0">
                <a:latin typeface="Times New Roman" panose="02020603050405020304" pitchFamily="18" charset="0"/>
              </a:rPr>
              <a:t>删除后释放的存储位置应该能够为将来的插入使用。</a:t>
            </a:r>
          </a:p>
          <a:p>
            <a:pPr lvl="2">
              <a:lnSpc>
                <a:spcPct val="80000"/>
              </a:lnSpc>
            </a:pPr>
            <a:r>
              <a:rPr lang="zh-CN" altLang="en-US" sz="2400" b="1" dirty="0" smtClean="0">
                <a:solidFill>
                  <a:schemeClr val="hlink"/>
                </a:solidFill>
                <a:latin typeface="Times New Roman" panose="02020603050405020304" pitchFamily="18" charset="0"/>
              </a:rPr>
              <a:t>不想让散列表中的位置由于删除而永远不可用。</a:t>
            </a:r>
            <a:r>
              <a:rPr lang="zh-CN" altLang="en-US" dirty="0">
                <a:latin typeface="Times New Roman" panose="02020603050405020304" pitchFamily="18" charset="0"/>
              </a:rPr>
              <a:t>   </a:t>
            </a:r>
          </a:p>
          <a:p>
            <a:pPr>
              <a:lnSpc>
                <a:spcPct val="80000"/>
              </a:lnSpc>
            </a:pPr>
            <a:endParaRPr lang="en-US" altLang="zh-CN" sz="3200" dirty="0">
              <a:latin typeface="Times New Roman" panose="02020603050405020304" pitchFamily="18" charset="0"/>
            </a:endParaRPr>
          </a:p>
          <a:p>
            <a:pPr>
              <a:lnSpc>
                <a:spcPct val="80000"/>
              </a:lnSpc>
            </a:pPr>
            <a:r>
              <a:rPr lang="zh-CN" altLang="en-US" sz="3200" dirty="0">
                <a:latin typeface="Times New Roman" panose="02020603050405020304" pitchFamily="18" charset="0"/>
              </a:rPr>
              <a:t>开散列方法（分离的同义词子表）可以真正删除。</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282102" y="0"/>
            <a:ext cx="7886700" cy="731838"/>
          </a:xfrm>
        </p:spPr>
        <p:txBody>
          <a:bodyPr/>
          <a:lstStyle/>
          <a:p>
            <a:r>
              <a:rPr lang="zh-CN" altLang="en-US" sz="4000" dirty="0">
                <a:solidFill>
                  <a:srgbClr val="0000FF"/>
                </a:solidFill>
              </a:rPr>
              <a:t>闭散列法可以真正删除吗</a:t>
            </a:r>
            <a:r>
              <a:rPr lang="en-US" altLang="zh-CN" sz="4000" dirty="0">
                <a:solidFill>
                  <a:srgbClr val="0000FF"/>
                </a:solidFill>
              </a:rPr>
              <a:t>?</a:t>
            </a:r>
            <a:endParaRPr lang="zh-CN" altLang="en-US" sz="4000" dirty="0">
              <a:solidFill>
                <a:srgbClr val="0000FF"/>
              </a:solidFill>
            </a:endParaRPr>
          </a:p>
        </p:txBody>
      </p:sp>
      <p:sp>
        <p:nvSpPr>
          <p:cNvPr id="50178" name="Rectangle 3"/>
          <p:cNvSpPr>
            <a:spLocks noGrp="1" noChangeArrowheads="1"/>
          </p:cNvSpPr>
          <p:nvPr>
            <p:ph type="body" idx="4294967295"/>
          </p:nvPr>
        </p:nvSpPr>
        <p:spPr>
          <a:xfrm>
            <a:off x="1371600" y="1143305"/>
            <a:ext cx="9931940" cy="5238040"/>
          </a:xfrm>
        </p:spPr>
        <p:txBody>
          <a:bodyPr>
            <a:normAutofit/>
          </a:bodyPr>
          <a:lstStyle/>
          <a:p>
            <a:pPr>
              <a:lnSpc>
                <a:spcPct val="80000"/>
              </a:lnSpc>
            </a:pPr>
            <a:r>
              <a:rPr lang="zh-CN" altLang="en-US" dirty="0"/>
              <a:t>把被删除位置的探查序列之后其他记录逐步前移？</a:t>
            </a:r>
          </a:p>
          <a:p>
            <a:pPr>
              <a:lnSpc>
                <a:spcPct val="80000"/>
              </a:lnSpc>
              <a:buFont typeface="Wingdings" panose="05000000000000000000" pitchFamily="2" charset="2"/>
              <a:buNone/>
            </a:pPr>
            <a:r>
              <a:rPr lang="en-US" altLang="zh-CN" dirty="0">
                <a:solidFill>
                  <a:srgbClr val="FF0000"/>
                </a:solidFill>
              </a:rPr>
              <a:t>	</a:t>
            </a:r>
            <a:r>
              <a:rPr lang="en-US" altLang="zh-CN" dirty="0" smtClean="0">
                <a:solidFill>
                  <a:srgbClr val="FF0000"/>
                </a:solidFill>
              </a:rPr>
              <a:t>						——</a:t>
            </a:r>
            <a:r>
              <a:rPr lang="zh-CN" altLang="en-US" dirty="0">
                <a:solidFill>
                  <a:srgbClr val="FF0000"/>
                </a:solidFill>
              </a:rPr>
              <a:t>不可取</a:t>
            </a:r>
          </a:p>
          <a:p>
            <a:pPr lvl="1">
              <a:lnSpc>
                <a:spcPct val="80000"/>
              </a:lnSpc>
            </a:pPr>
            <a:r>
              <a:rPr lang="zh-CN" altLang="en-US" dirty="0"/>
              <a:t>因为一个单元可能处于不只一个探查序列中。</a:t>
            </a:r>
          </a:p>
          <a:p>
            <a:pPr lvl="1">
              <a:lnSpc>
                <a:spcPct val="80000"/>
              </a:lnSpc>
            </a:pPr>
            <a:r>
              <a:rPr lang="zh-CN" altLang="en-US" dirty="0"/>
              <a:t>这可能会把其他同义词表中的记录给挪动了，而造成其他混乱。</a:t>
            </a:r>
          </a:p>
          <a:p>
            <a:pPr>
              <a:lnSpc>
                <a:spcPct val="80000"/>
              </a:lnSpc>
            </a:pPr>
            <a:r>
              <a:rPr lang="zh-CN" altLang="en-US" dirty="0"/>
              <a:t>或者把该探查序列中最后的记录填入到刚刚被删除的单元？</a:t>
            </a:r>
          </a:p>
          <a:p>
            <a:pPr>
              <a:lnSpc>
                <a:spcPct val="80000"/>
              </a:lnSpc>
              <a:buFont typeface="Wingdings" panose="05000000000000000000" pitchFamily="2" charset="2"/>
              <a:buNone/>
            </a:pPr>
            <a:r>
              <a:rPr lang="en-US" altLang="zh-CN" dirty="0">
                <a:solidFill>
                  <a:srgbClr val="FF0000"/>
                </a:solidFill>
              </a:rPr>
              <a:t>	</a:t>
            </a:r>
            <a:r>
              <a:rPr lang="en-US" altLang="zh-CN" dirty="0" smtClean="0">
                <a:solidFill>
                  <a:srgbClr val="FF0000"/>
                </a:solidFill>
              </a:rPr>
              <a:t>						——</a:t>
            </a:r>
            <a:r>
              <a:rPr lang="zh-CN" altLang="en-US" dirty="0">
                <a:solidFill>
                  <a:srgbClr val="FF0000"/>
                </a:solidFill>
              </a:rPr>
              <a:t>不可取</a:t>
            </a:r>
          </a:p>
          <a:p>
            <a:pPr lvl="1">
              <a:lnSpc>
                <a:spcPct val="80000"/>
              </a:lnSpc>
            </a:pPr>
            <a:r>
              <a:rPr lang="zh-CN" altLang="en-US" dirty="0"/>
              <a:t>同上述原因。</a:t>
            </a:r>
            <a:endParaRPr lang="zh-CN" altLang="en-US" dirty="0">
              <a:solidFill>
                <a:schemeClr val="hlink"/>
              </a:solidFill>
            </a:endParaRPr>
          </a:p>
          <a:p>
            <a:pPr lvl="1">
              <a:lnSpc>
                <a:spcPct val="80000"/>
              </a:lnSpc>
            </a:pPr>
            <a:r>
              <a:rPr lang="zh-CN" altLang="en-US" dirty="0"/>
              <a:t>另外查找该探查序列中最后的记录需要额外的查找时间。</a:t>
            </a:r>
          </a:p>
          <a:p>
            <a:pPr>
              <a:lnSpc>
                <a:spcPct val="80000"/>
              </a:lnSpc>
            </a:pPr>
            <a:r>
              <a:rPr lang="zh-CN" altLang="en-US" dirty="0">
                <a:latin typeface="Times New Roman" panose="02020603050405020304" pitchFamily="18" charset="0"/>
              </a:rPr>
              <a:t>闭散列方法</a:t>
            </a:r>
            <a:r>
              <a:rPr lang="zh-CN" altLang="en-US" dirty="0">
                <a:solidFill>
                  <a:schemeClr val="hlink"/>
                </a:solidFill>
                <a:latin typeface="Times New Roman" panose="02020603050405020304" pitchFamily="18" charset="0"/>
              </a:rPr>
              <a:t>不能真正删除，只能作标记</a:t>
            </a:r>
            <a:r>
              <a:rPr lang="en-US" altLang="zh-CN" dirty="0">
                <a:solidFill>
                  <a:schemeClr val="hlink"/>
                </a:solidFill>
                <a:latin typeface="Times New Roman" panose="02020603050405020304" pitchFamily="18" charset="0"/>
              </a:rPr>
              <a:t>(“</a:t>
            </a:r>
            <a:r>
              <a:rPr lang="zh-CN" altLang="en-US" dirty="0">
                <a:solidFill>
                  <a:schemeClr val="hlink"/>
                </a:solidFill>
                <a:latin typeface="Times New Roman" panose="02020603050405020304" pitchFamily="18" charset="0"/>
              </a:rPr>
              <a:t>碑”</a:t>
            </a:r>
            <a:r>
              <a:rPr lang="en-US" altLang="zh-CN" dirty="0">
                <a:solidFill>
                  <a:schemeClr val="hlink"/>
                </a:solidFill>
                <a:latin typeface="Times New Roman" panose="02020603050405020304" pitchFamily="18" charset="0"/>
              </a:rPr>
              <a:t>)</a:t>
            </a:r>
            <a:r>
              <a:rPr lang="zh-CN" altLang="en-US" dirty="0">
                <a:solidFill>
                  <a:schemeClr val="hlink"/>
                </a:solidFill>
                <a:latin typeface="Times New Roman" panose="02020603050405020304" pitchFamily="18" charset="0"/>
              </a:rPr>
              <a:t>。</a:t>
            </a:r>
          </a:p>
          <a:p>
            <a:pPr lvl="1">
              <a:lnSpc>
                <a:spcPct val="80000"/>
              </a:lnSpc>
            </a:pPr>
            <a:r>
              <a:rPr lang="zh-CN" altLang="en-US" dirty="0">
                <a:latin typeface="Times New Roman" panose="02020603050405020304" pitchFamily="18" charset="0"/>
              </a:rPr>
              <a:t>若真正删除了，探查序列将断掉。</a:t>
            </a:r>
          </a:p>
          <a:p>
            <a:pPr lvl="2">
              <a:lnSpc>
                <a:spcPct val="80000"/>
              </a:lnSpc>
            </a:pPr>
            <a:r>
              <a:rPr lang="zh-CN" altLang="en-US" dirty="0">
                <a:latin typeface="Times New Roman" panose="02020603050405020304" pitchFamily="18" charset="0"/>
              </a:rPr>
              <a:t>查找算法 ：“直到某个地址空间未被占用</a:t>
            </a:r>
            <a:r>
              <a:rPr lang="en-US" altLang="zh-CN" dirty="0">
                <a:latin typeface="Times New Roman" panose="02020603050405020304" pitchFamily="18" charset="0"/>
              </a:rPr>
              <a:t>(</a:t>
            </a:r>
            <a:r>
              <a:rPr lang="zh-CN" altLang="en-US" dirty="0">
                <a:latin typeface="Times New Roman" panose="02020603050405020304" pitchFamily="18" charset="0"/>
              </a:rPr>
              <a:t>查找失败</a:t>
            </a:r>
            <a:r>
              <a:rPr lang="en-US" altLang="zh-CN" dirty="0">
                <a:latin typeface="Times New Roman" panose="02020603050405020304" pitchFamily="18" charset="0"/>
              </a:rPr>
              <a:t>)”</a:t>
            </a:r>
          </a:p>
          <a:p>
            <a:pPr lvl="1">
              <a:lnSpc>
                <a:spcPct val="80000"/>
              </a:lnSpc>
            </a:pPr>
            <a:r>
              <a:rPr lang="zh-CN" altLang="en-US" dirty="0">
                <a:solidFill>
                  <a:schemeClr val="hlink"/>
                </a:solidFill>
                <a:latin typeface="Times New Roman" panose="02020603050405020304" pitchFamily="18" charset="0"/>
              </a:rPr>
              <a:t>标记“碑”增加了平均查找长度</a:t>
            </a:r>
            <a:r>
              <a:rPr lang="zh-CN" altLang="en-US" dirty="0">
                <a:latin typeface="Times New Roman" panose="02020603050405020304" pitchFamily="18" charset="0"/>
              </a:rPr>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a:xfrm>
            <a:off x="524669" y="-26993"/>
            <a:ext cx="7886700" cy="784225"/>
          </a:xfrm>
        </p:spPr>
        <p:txBody>
          <a:bodyPr/>
          <a:lstStyle/>
          <a:p>
            <a:r>
              <a:rPr lang="zh-CN" altLang="en-US" sz="4000" dirty="0">
                <a:solidFill>
                  <a:srgbClr val="0000FF"/>
                </a:solidFill>
              </a:rPr>
              <a:t>真正删除导致断线索的示例</a:t>
            </a:r>
          </a:p>
        </p:txBody>
      </p:sp>
      <p:sp>
        <p:nvSpPr>
          <p:cNvPr id="51202" name="Rectangle 3"/>
          <p:cNvSpPr>
            <a:spLocks noGrp="1" noChangeArrowheads="1"/>
          </p:cNvSpPr>
          <p:nvPr>
            <p:ph type="body" idx="4294967295"/>
          </p:nvPr>
        </p:nvSpPr>
        <p:spPr>
          <a:xfrm>
            <a:off x="1827779" y="1035928"/>
            <a:ext cx="8999105" cy="4849813"/>
          </a:xfrm>
        </p:spPr>
        <p:txBody>
          <a:bodyPr>
            <a:noAutofit/>
          </a:bodyPr>
          <a:lstStyle/>
          <a:p>
            <a:pPr>
              <a:lnSpc>
                <a:spcPct val="90000"/>
              </a:lnSpc>
            </a:pPr>
            <a:r>
              <a:rPr lang="zh-CN" altLang="en-US" sz="2400" dirty="0"/>
              <a:t> </a:t>
            </a:r>
            <a:r>
              <a:rPr lang="en-US" altLang="zh-CN" sz="2400" dirty="0"/>
              <a:t>m = 15</a:t>
            </a:r>
            <a:endParaRPr lang="zh-CN" altLang="en-US" sz="2400" dirty="0"/>
          </a:p>
          <a:p>
            <a:pPr>
              <a:lnSpc>
                <a:spcPct val="90000"/>
              </a:lnSpc>
            </a:pPr>
            <a:r>
              <a:rPr lang="en-US" altLang="zh-CN" sz="2400" dirty="0"/>
              <a:t> H(key) = key%13</a:t>
            </a:r>
          </a:p>
          <a:p>
            <a:pPr>
              <a:lnSpc>
                <a:spcPct val="90000"/>
              </a:lnSpc>
            </a:pPr>
            <a:endParaRPr lang="en-US" altLang="zh-CN" sz="2400" dirty="0"/>
          </a:p>
          <a:p>
            <a:pPr>
              <a:lnSpc>
                <a:spcPct val="90000"/>
              </a:lnSpc>
            </a:pPr>
            <a:endParaRPr lang="en-US" altLang="zh-CN" sz="2400" dirty="0"/>
          </a:p>
          <a:p>
            <a:pPr>
              <a:lnSpc>
                <a:spcPct val="90000"/>
              </a:lnSpc>
            </a:pPr>
            <a:endParaRPr lang="zh-CN" altLang="en-US" sz="2400" dirty="0"/>
          </a:p>
          <a:p>
            <a:pPr>
              <a:lnSpc>
                <a:spcPct val="90000"/>
              </a:lnSpc>
            </a:pPr>
            <a:endParaRPr lang="zh-CN" altLang="en-US" sz="2400" dirty="0"/>
          </a:p>
          <a:p>
            <a:pPr>
              <a:lnSpc>
                <a:spcPct val="90000"/>
              </a:lnSpc>
            </a:pPr>
            <a:endParaRPr lang="zh-CN" altLang="en-US" sz="1800" dirty="0"/>
          </a:p>
          <a:p>
            <a:pPr>
              <a:lnSpc>
                <a:spcPct val="90000"/>
              </a:lnSpc>
            </a:pPr>
            <a:endParaRPr lang="zh-CN" altLang="en-US" sz="1800" dirty="0"/>
          </a:p>
          <a:p>
            <a:pPr>
              <a:lnSpc>
                <a:spcPct val="90000"/>
              </a:lnSpc>
            </a:pPr>
            <a:endParaRPr lang="zh-CN" altLang="en-US" sz="1800" dirty="0"/>
          </a:p>
          <a:p>
            <a:pPr marL="0" indent="0">
              <a:lnSpc>
                <a:spcPct val="90000"/>
              </a:lnSpc>
              <a:buNone/>
            </a:pPr>
            <a:endParaRPr lang="zh-CN" altLang="en-US" sz="1600" dirty="0"/>
          </a:p>
          <a:p>
            <a:pPr>
              <a:lnSpc>
                <a:spcPct val="90000"/>
              </a:lnSpc>
            </a:pPr>
            <a:r>
              <a:rPr lang="zh-CN" altLang="en-US" sz="2400" dirty="0"/>
              <a:t>删除</a:t>
            </a:r>
            <a:r>
              <a:rPr lang="en-US" altLang="zh-CN" sz="2400" dirty="0"/>
              <a:t>41</a:t>
            </a:r>
            <a:r>
              <a:rPr lang="zh-CN" altLang="en-US" sz="2400" dirty="0"/>
              <a:t>，查找</a:t>
            </a:r>
            <a:r>
              <a:rPr lang="en-US" altLang="zh-CN" sz="2400" dirty="0"/>
              <a:t>15</a:t>
            </a:r>
            <a:endParaRPr lang="zh-CN" altLang="en-US" sz="2400" dirty="0"/>
          </a:p>
          <a:p>
            <a:pPr lvl="1">
              <a:lnSpc>
                <a:spcPct val="90000"/>
              </a:lnSpc>
            </a:pPr>
            <a:r>
              <a:rPr lang="zh-CN" altLang="en-US" sz="2000" dirty="0"/>
              <a:t>关键字</a:t>
            </a:r>
            <a:r>
              <a:rPr lang="en-US" altLang="zh-CN" sz="2000" dirty="0"/>
              <a:t>41</a:t>
            </a:r>
            <a:r>
              <a:rPr lang="zh-CN" altLang="en-US" sz="2000" dirty="0"/>
              <a:t>和</a:t>
            </a:r>
            <a:r>
              <a:rPr lang="en-US" altLang="zh-CN" sz="2000" dirty="0"/>
              <a:t>15</a:t>
            </a:r>
            <a:r>
              <a:rPr lang="zh-CN" altLang="en-US" sz="2000" dirty="0"/>
              <a:t>的基地址都是第</a:t>
            </a:r>
            <a:r>
              <a:rPr lang="en-US" altLang="zh-CN" sz="2000" dirty="0"/>
              <a:t>2</a:t>
            </a:r>
            <a:r>
              <a:rPr lang="zh-CN" altLang="en-US" sz="2000" dirty="0"/>
              <a:t>个单元，</a:t>
            </a:r>
            <a:r>
              <a:rPr lang="en-US" altLang="zh-CN" sz="2000" dirty="0"/>
              <a:t>15</a:t>
            </a:r>
            <a:r>
              <a:rPr lang="zh-CN" altLang="en-US" sz="2000" dirty="0"/>
              <a:t>被线性探查放到第</a:t>
            </a:r>
            <a:r>
              <a:rPr lang="en-US" altLang="zh-CN" sz="2000" dirty="0"/>
              <a:t>3</a:t>
            </a:r>
            <a:r>
              <a:rPr lang="zh-CN" altLang="en-US" sz="2000" dirty="0"/>
              <a:t>个单元</a:t>
            </a:r>
          </a:p>
          <a:p>
            <a:pPr lvl="1">
              <a:lnSpc>
                <a:spcPct val="90000"/>
              </a:lnSpc>
            </a:pPr>
            <a:r>
              <a:rPr lang="zh-CN" altLang="en-US" sz="2000" dirty="0"/>
              <a:t>如果从表中删除</a:t>
            </a:r>
            <a:r>
              <a:rPr lang="en-US" altLang="zh-CN" sz="2000" dirty="0"/>
              <a:t>41</a:t>
            </a:r>
            <a:r>
              <a:rPr lang="zh-CN" altLang="en-US" sz="2000" dirty="0"/>
              <a:t>，对</a:t>
            </a:r>
            <a:r>
              <a:rPr lang="en-US" altLang="zh-CN" sz="2000" dirty="0"/>
              <a:t>15</a:t>
            </a:r>
            <a:r>
              <a:rPr lang="zh-CN" altLang="en-US" sz="2000" dirty="0"/>
              <a:t>的查找必须仍然探查第</a:t>
            </a:r>
            <a:r>
              <a:rPr lang="en-US" altLang="zh-CN" sz="2000" dirty="0"/>
              <a:t>2</a:t>
            </a:r>
            <a:r>
              <a:rPr lang="zh-CN" altLang="en-US" sz="2000" dirty="0"/>
              <a:t>个单元，断线索</a:t>
            </a:r>
          </a:p>
        </p:txBody>
      </p:sp>
      <p:sp>
        <p:nvSpPr>
          <p:cNvPr id="5120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Times New Roman" panose="02020603050405020304" pitchFamily="18" charset="0"/>
            </a:endParaRPr>
          </a:p>
        </p:txBody>
      </p:sp>
      <p:pic>
        <p:nvPicPr>
          <p:cNvPr id="51204" name="Picture 5" descr="图片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780" y="2488747"/>
            <a:ext cx="81343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729574" y="0"/>
            <a:ext cx="7793038" cy="693737"/>
          </a:xfrm>
        </p:spPr>
        <p:txBody>
          <a:bodyPr>
            <a:normAutofit fontScale="90000"/>
          </a:bodyPr>
          <a:lstStyle/>
          <a:p>
            <a:r>
              <a:rPr lang="zh-CN" altLang="en-US" b="1" dirty="0" smtClean="0">
                <a:solidFill>
                  <a:srgbClr val="0000FF"/>
                </a:solidFill>
              </a:rPr>
              <a:t>引入“碑”</a:t>
            </a:r>
          </a:p>
        </p:txBody>
      </p:sp>
      <p:sp>
        <p:nvSpPr>
          <p:cNvPr id="52226" name="Rectangle 3"/>
          <p:cNvSpPr>
            <a:spLocks noGrp="1" noChangeArrowheads="1"/>
          </p:cNvSpPr>
          <p:nvPr>
            <p:ph type="body" idx="4294967295"/>
          </p:nvPr>
        </p:nvSpPr>
        <p:spPr>
          <a:xfrm>
            <a:off x="807395" y="1409092"/>
            <a:ext cx="10856068" cy="4392613"/>
          </a:xfrm>
        </p:spPr>
        <p:txBody>
          <a:bodyPr>
            <a:normAutofit/>
          </a:bodyPr>
          <a:lstStyle/>
          <a:p>
            <a:pPr>
              <a:lnSpc>
                <a:spcPct val="90000"/>
              </a:lnSpc>
            </a:pPr>
            <a:r>
              <a:rPr lang="zh-CN" altLang="en-US" dirty="0"/>
              <a:t>设置一个特殊的标记位，来记录散列表中的单元状态</a:t>
            </a:r>
          </a:p>
          <a:p>
            <a:pPr lvl="1">
              <a:lnSpc>
                <a:spcPct val="90000"/>
              </a:lnSpc>
            </a:pPr>
            <a:r>
              <a:rPr lang="zh-CN" altLang="en-US" dirty="0">
                <a:solidFill>
                  <a:schemeClr val="hlink"/>
                </a:solidFill>
              </a:rPr>
              <a:t>空单元</a:t>
            </a:r>
            <a:r>
              <a:rPr lang="en-US" altLang="zh-CN" dirty="0">
                <a:solidFill>
                  <a:schemeClr val="hlink"/>
                </a:solidFill>
              </a:rPr>
              <a:t>(“empty”)</a:t>
            </a:r>
          </a:p>
          <a:p>
            <a:pPr lvl="1">
              <a:lnSpc>
                <a:spcPct val="90000"/>
              </a:lnSpc>
            </a:pPr>
            <a:r>
              <a:rPr lang="zh-CN" altLang="en-US" dirty="0">
                <a:solidFill>
                  <a:schemeClr val="hlink"/>
                </a:solidFill>
              </a:rPr>
              <a:t>非空单元，单元被占用（ “</a:t>
            </a:r>
            <a:r>
              <a:rPr lang="en-US" altLang="zh-CN" dirty="0">
                <a:solidFill>
                  <a:schemeClr val="hlink"/>
                </a:solidFill>
              </a:rPr>
              <a:t>Active”</a:t>
            </a:r>
            <a:r>
              <a:rPr lang="zh-CN" altLang="en-US" dirty="0">
                <a:solidFill>
                  <a:schemeClr val="hlink"/>
                </a:solidFill>
              </a:rPr>
              <a:t>）</a:t>
            </a:r>
          </a:p>
          <a:p>
            <a:pPr lvl="1">
              <a:lnSpc>
                <a:spcPct val="90000"/>
              </a:lnSpc>
            </a:pPr>
            <a:r>
              <a:rPr lang="zh-CN" altLang="en-US" dirty="0">
                <a:solidFill>
                  <a:schemeClr val="hlink"/>
                </a:solidFill>
              </a:rPr>
              <a:t>非空单元，该单元已被删除（</a:t>
            </a:r>
            <a:r>
              <a:rPr lang="en-US" altLang="zh-CN" dirty="0">
                <a:solidFill>
                  <a:schemeClr val="hlink"/>
                </a:solidFill>
              </a:rPr>
              <a:t>”Deleted”</a:t>
            </a:r>
            <a:r>
              <a:rPr lang="zh-CN" altLang="en-US" dirty="0">
                <a:solidFill>
                  <a:schemeClr val="hlink"/>
                </a:solidFill>
              </a:rPr>
              <a:t>，</a:t>
            </a:r>
            <a:r>
              <a:rPr lang="zh-CN" altLang="en-US" dirty="0">
                <a:solidFill>
                  <a:srgbClr val="FF0000"/>
                </a:solidFill>
              </a:rPr>
              <a:t>碑</a:t>
            </a:r>
            <a:r>
              <a:rPr lang="en-US" altLang="zh-CN" dirty="0">
                <a:solidFill>
                  <a:srgbClr val="FF0000"/>
                </a:solidFill>
              </a:rPr>
              <a:t> </a:t>
            </a:r>
            <a:r>
              <a:rPr lang="zh-CN" altLang="en-US" dirty="0">
                <a:solidFill>
                  <a:srgbClr val="FF0000"/>
                </a:solidFill>
              </a:rPr>
              <a:t>）</a:t>
            </a:r>
          </a:p>
          <a:p>
            <a:pPr>
              <a:lnSpc>
                <a:spcPct val="90000"/>
              </a:lnSpc>
            </a:pPr>
            <a:r>
              <a:rPr lang="zh-CN" altLang="en-US" dirty="0"/>
              <a:t>是否可以把空单元、已删除这两种状态，用特殊的值标记，以区别于“单元被占用”状态？</a:t>
            </a:r>
          </a:p>
          <a:p>
            <a:pPr lvl="1">
              <a:lnSpc>
                <a:spcPct val="90000"/>
              </a:lnSpc>
            </a:pPr>
            <a:r>
              <a:rPr lang="zh-CN" altLang="en-US" dirty="0"/>
              <a:t>不可以！</a:t>
            </a:r>
          </a:p>
          <a:p>
            <a:pPr lvl="1">
              <a:lnSpc>
                <a:spcPct val="90000"/>
              </a:lnSpc>
            </a:pPr>
            <a:r>
              <a:rPr lang="zh-CN" altLang="en-US" dirty="0"/>
              <a:t>必须区别空单元是查找失败的判断依据，</a:t>
            </a:r>
            <a:r>
              <a:rPr lang="zh-CN" altLang="en-US" dirty="0">
                <a:solidFill>
                  <a:srgbClr val="FF0000"/>
                </a:solidFill>
              </a:rPr>
              <a:t>必须区别空单元</a:t>
            </a:r>
            <a:r>
              <a:rPr lang="zh-CN" altLang="en-US" dirty="0"/>
              <a:t>。</a:t>
            </a:r>
          </a:p>
          <a:p>
            <a:pPr>
              <a:lnSpc>
                <a:spcPct val="90000"/>
              </a:lnSpc>
            </a:pPr>
            <a:r>
              <a:rPr lang="zh-CN" altLang="en-US" dirty="0"/>
              <a:t>被删除标记值称为</a:t>
            </a:r>
            <a:r>
              <a:rPr lang="zh-CN" altLang="en-US" dirty="0">
                <a:solidFill>
                  <a:schemeClr val="hlink"/>
                </a:solidFill>
              </a:rPr>
              <a:t>碑</a:t>
            </a:r>
            <a:r>
              <a:rPr lang="en-US" altLang="zh-CN" dirty="0"/>
              <a:t>( tombstone )</a:t>
            </a:r>
          </a:p>
          <a:p>
            <a:pPr lvl="1">
              <a:lnSpc>
                <a:spcPct val="90000"/>
              </a:lnSpc>
            </a:pPr>
            <a:r>
              <a:rPr lang="zh-CN" altLang="en-US" dirty="0"/>
              <a:t>标志一个记录</a:t>
            </a:r>
            <a:r>
              <a:rPr lang="zh-CN" altLang="en-US" dirty="0">
                <a:solidFill>
                  <a:srgbClr val="FF0000"/>
                </a:solidFill>
              </a:rPr>
              <a:t>曾经</a:t>
            </a:r>
            <a:r>
              <a:rPr lang="zh-CN" altLang="en-US" dirty="0"/>
              <a:t>占用这个单元，但是现在已经不再占用了。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0" y="55563"/>
            <a:ext cx="7793038" cy="766762"/>
          </a:xfrm>
        </p:spPr>
        <p:txBody>
          <a:bodyPr/>
          <a:lstStyle/>
          <a:p>
            <a:r>
              <a:rPr lang="zh-CN" altLang="en-US" sz="4000" dirty="0">
                <a:solidFill>
                  <a:srgbClr val="0000FF"/>
                </a:solidFill>
              </a:rPr>
              <a:t>“碑”对操作的影响</a:t>
            </a:r>
          </a:p>
        </p:txBody>
      </p:sp>
      <p:sp>
        <p:nvSpPr>
          <p:cNvPr id="53250" name="Rectangle 3"/>
          <p:cNvSpPr>
            <a:spLocks noGrp="1" noChangeArrowheads="1"/>
          </p:cNvSpPr>
          <p:nvPr>
            <p:ph type="body" idx="4294967295"/>
          </p:nvPr>
        </p:nvSpPr>
        <p:spPr>
          <a:xfrm>
            <a:off x="1695855" y="1575645"/>
            <a:ext cx="10152434" cy="4041775"/>
          </a:xfrm>
        </p:spPr>
        <p:txBody>
          <a:bodyPr>
            <a:normAutofit/>
          </a:bodyPr>
          <a:lstStyle/>
          <a:p>
            <a:r>
              <a:rPr lang="zh-CN" altLang="en-US" sz="3200" b="1" dirty="0" smtClean="0"/>
              <a:t>查找操作可以不修改</a:t>
            </a:r>
          </a:p>
          <a:p>
            <a:pPr lvl="1"/>
            <a:r>
              <a:rPr lang="zh-CN" altLang="en-US" dirty="0"/>
              <a:t>查找时，如果遇到碑，查找过程会顺着探查序列继续进行。</a:t>
            </a:r>
          </a:p>
          <a:p>
            <a:pPr lvl="1"/>
            <a:r>
              <a:rPr lang="zh-CN" altLang="en-US" dirty="0"/>
              <a:t>可以把碑看成是不等于任何关键字的特殊值，对于算法没有影响</a:t>
            </a:r>
            <a:r>
              <a:rPr lang="zh-CN" altLang="en-US" dirty="0" smtClean="0"/>
              <a:t>。</a:t>
            </a:r>
            <a:endParaRPr lang="en-US" altLang="zh-CN" dirty="0" smtClean="0"/>
          </a:p>
          <a:p>
            <a:pPr lvl="1"/>
            <a:endParaRPr lang="en-US" altLang="zh-CN" dirty="0"/>
          </a:p>
          <a:p>
            <a:r>
              <a:rPr lang="zh-CN" altLang="en-US" sz="3200" b="1" dirty="0" smtClean="0"/>
              <a:t>加入了删除操作后，闭散列的插入操作需要进行修改。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269131" y="0"/>
            <a:ext cx="8661400" cy="738414"/>
          </a:xfrm>
        </p:spPr>
        <p:txBody>
          <a:bodyPr>
            <a:normAutofit/>
          </a:bodyPr>
          <a:lstStyle/>
          <a:p>
            <a:r>
              <a:rPr lang="zh-CN" altLang="en-US" sz="3600" dirty="0">
                <a:solidFill>
                  <a:srgbClr val="0000FF"/>
                </a:solidFill>
                <a:ea typeface="华文新魏" panose="02010800040101010101" pitchFamily="2" charset="-122"/>
              </a:rPr>
              <a:t>用线性探查法组织的散列表的类定义</a:t>
            </a:r>
            <a:r>
              <a:rPr lang="zh-CN" altLang="en-US" dirty="0">
                <a:solidFill>
                  <a:srgbClr val="0000FF"/>
                </a:solidFill>
              </a:rPr>
              <a:t> </a:t>
            </a:r>
          </a:p>
        </p:txBody>
      </p:sp>
      <p:sp>
        <p:nvSpPr>
          <p:cNvPr id="579587" name="Rectangle 3"/>
          <p:cNvSpPr>
            <a:spLocks noGrp="1" noChangeArrowheads="1"/>
          </p:cNvSpPr>
          <p:nvPr>
            <p:ph idx="1"/>
          </p:nvPr>
        </p:nvSpPr>
        <p:spPr>
          <a:xfrm>
            <a:off x="1504735" y="738414"/>
            <a:ext cx="9730712" cy="5575300"/>
          </a:xfrm>
        </p:spPr>
        <p:txBody>
          <a:bodyPr>
            <a:noAutofit/>
          </a:bodyPr>
          <a:lstStyle/>
          <a:p>
            <a:pPr>
              <a:lnSpc>
                <a:spcPct val="105000"/>
              </a:lnSpc>
              <a:spcBef>
                <a:spcPct val="5000"/>
              </a:spcBef>
              <a:buFont typeface="Wingdings" panose="05000000000000000000" pitchFamily="2" charset="2"/>
              <a:buNone/>
            </a:pP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DefaultSize</a:t>
            </a:r>
            <a:r>
              <a:rPr lang="en-US" altLang="zh-CN" sz="1800" dirty="0">
                <a:latin typeface="Times New Roman" panose="02020603050405020304" pitchFamily="18" charset="0"/>
                <a:ea typeface="隶书" panose="02010509060101010101" pitchFamily="49" charset="-122"/>
              </a:rPr>
              <a:t> = 100;</a:t>
            </a:r>
          </a:p>
          <a:p>
            <a:pPr>
              <a:lnSpc>
                <a:spcPct val="105000"/>
              </a:lnSpc>
              <a:spcBef>
                <a:spcPct val="5000"/>
              </a:spcBef>
              <a:buFont typeface="Wingdings" panose="05000000000000000000" pitchFamily="2" charset="2"/>
              <a:buNone/>
            </a:pPr>
            <a:r>
              <a:rPr lang="en-US" altLang="zh-CN" sz="1800" dirty="0" err="1">
                <a:latin typeface="Times New Roman" panose="02020603050405020304" pitchFamily="18" charset="0"/>
                <a:ea typeface="隶书" panose="02010509060101010101" pitchFamily="49" charset="-122"/>
              </a:rPr>
              <a:t>enum</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KindOfStatus</a:t>
            </a:r>
            <a:r>
              <a:rPr lang="en-US" altLang="zh-CN" sz="1800" dirty="0">
                <a:latin typeface="Times New Roman" panose="02020603050405020304" pitchFamily="18" charset="0"/>
                <a:ea typeface="隶书" panose="02010509060101010101" pitchFamily="49" charset="-122"/>
              </a:rPr>
              <a:t> {Active, Empty, Deleted};</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元素分类 </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活动</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空</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删</a:t>
            </a:r>
            <a:r>
              <a:rPr lang="en-US" altLang="zh-CN" sz="1600" dirty="0">
                <a:solidFill>
                  <a:schemeClr val="tx2"/>
                </a:solidFill>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1800" dirty="0">
                <a:latin typeface="Times New Roman" panose="02020603050405020304" pitchFamily="18" charset="0"/>
                <a:ea typeface="隶书" panose="02010509060101010101" pitchFamily="49" charset="-122"/>
              </a:rPr>
              <a:t>template &lt;class E, class K&gt;</a:t>
            </a:r>
          </a:p>
          <a:p>
            <a:pPr>
              <a:lnSpc>
                <a:spcPct val="105000"/>
              </a:lnSpc>
              <a:spcBef>
                <a:spcPct val="5000"/>
              </a:spcBef>
              <a:buFont typeface="Wingdings" panose="05000000000000000000" pitchFamily="2" charset="2"/>
              <a:buNone/>
            </a:pPr>
            <a:r>
              <a:rPr lang="en-US" altLang="zh-CN" sz="1800" dirty="0">
                <a:latin typeface="Times New Roman" panose="02020603050405020304" pitchFamily="18" charset="0"/>
                <a:ea typeface="隶书" panose="02010509060101010101" pitchFamily="49" charset="-122"/>
              </a:rPr>
              <a:t>class </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 {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散列表类定义</a:t>
            </a:r>
          </a:p>
          <a:p>
            <a:pPr>
              <a:lnSpc>
                <a:spcPct val="105000"/>
              </a:lnSpc>
              <a:spcBef>
                <a:spcPct val="5000"/>
              </a:spcBef>
              <a:buFont typeface="Wingdings" panose="05000000000000000000" pitchFamily="2" charset="2"/>
              <a:buNone/>
            </a:pPr>
            <a:r>
              <a:rPr lang="en-US" altLang="zh-CN" sz="1800" dirty="0">
                <a:latin typeface="Times New Roman" panose="02020603050405020304" pitchFamily="18" charset="0"/>
                <a:ea typeface="隶书" panose="02010509060101010101" pitchFamily="49" charset="-122"/>
              </a:rPr>
              <a:t>public:</a:t>
            </a:r>
          </a:p>
          <a:p>
            <a:pPr>
              <a:lnSpc>
                <a:spcPct val="105000"/>
              </a:lnSpc>
              <a:spcBef>
                <a:spcPct val="5000"/>
              </a:spcBef>
              <a:buFont typeface="Wingdings" panose="05000000000000000000" pitchFamily="2" charset="2"/>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d,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sz</a:t>
            </a:r>
            <a:r>
              <a:rPr lang="en-US" altLang="zh-CN" sz="1800" dirty="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DefaultSize</a:t>
            </a:r>
            <a:r>
              <a:rPr lang="en-US" altLang="zh-CN" sz="1800" dirty="0">
                <a:latin typeface="Times New Roman" panose="02020603050405020304" pitchFamily="18" charset="0"/>
                <a:ea typeface="隶书" panose="02010509060101010101" pitchFamily="49" charset="-122"/>
              </a:rPr>
              <a:t>);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1800" dirty="0">
                <a:latin typeface="Times New Roman" panose="02020603050405020304" pitchFamily="18" charset="0"/>
                <a:ea typeface="隶书" panose="02010509060101010101" pitchFamily="49" charset="-122"/>
              </a:rPr>
              <a:t>     </a:t>
            </a:r>
            <a:r>
              <a:rPr lang="zh-CN" altLang="en-US" sz="1800" dirty="0">
                <a:latin typeface="Times New Roman" panose="02020603050405020304" pitchFamily="18" charset="0"/>
              </a:rPr>
              <a:t>～</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 { delete []</a:t>
            </a:r>
            <a:r>
              <a:rPr lang="en-US" altLang="zh-CN" sz="1800" dirty="0" err="1">
                <a:latin typeface="Times New Roman" panose="02020603050405020304" pitchFamily="18" charset="0"/>
                <a:ea typeface="隶书" panose="02010509060101010101" pitchFamily="49" charset="-122"/>
              </a:rPr>
              <a:t>ht</a:t>
            </a:r>
            <a:r>
              <a:rPr lang="en-US" altLang="zh-CN" sz="1800" dirty="0">
                <a:latin typeface="Times New Roman" panose="02020603050405020304" pitchFamily="18" charset="0"/>
                <a:ea typeface="隶书" panose="02010509060101010101" pitchFamily="49" charset="-122"/>
              </a:rPr>
              <a:t>;  delete []info; }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析构函数</a:t>
            </a:r>
            <a:endParaRPr lang="en-US" altLang="zh-CN" sz="1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&lt;E, K&gt;&amp; operator = </a:t>
            </a:r>
            <a:r>
              <a:rPr lang="en-US" altLang="zh-CN" sz="1800" dirty="0" smtClean="0">
                <a:latin typeface="Times New Roman" panose="02020603050405020304" pitchFamily="18" charset="0"/>
                <a:ea typeface="隶书" panose="02010509060101010101" pitchFamily="49" charset="-122"/>
              </a:rPr>
              <a:t>(</a:t>
            </a: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&lt;E, K&gt;&amp; ht2);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表</a:t>
            </a:r>
            <a:r>
              <a:rPr lang="zh-CN" altLang="en-US" sz="1800" dirty="0" smtClean="0">
                <a:solidFill>
                  <a:schemeClr val="tx2"/>
                </a:solidFill>
                <a:latin typeface="Times New Roman" panose="02020603050405020304" pitchFamily="18" charset="0"/>
                <a:ea typeface="隶书" panose="02010509060101010101" pitchFamily="49" charset="-122"/>
              </a:rPr>
              <a:t>赋值</a:t>
            </a:r>
            <a:endParaRPr lang="en-US" altLang="zh-CN" sz="18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bool</a:t>
            </a:r>
            <a:r>
              <a:rPr lang="en-US" altLang="zh-CN" sz="1800" dirty="0">
                <a:latin typeface="Times New Roman" panose="02020603050405020304" pitchFamily="18" charset="0"/>
                <a:ea typeface="隶书" panose="02010509060101010101" pitchFamily="49" charset="-122"/>
              </a:rPr>
              <a:t> Search (K k1, E&amp; e1) </a:t>
            </a: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搜索</a:t>
            </a:r>
            <a:r>
              <a:rPr lang="en-US" altLang="zh-CN" sz="1800" dirty="0">
                <a:solidFill>
                  <a:schemeClr val="tx2"/>
                </a:solidFill>
                <a:latin typeface="Times New Roman" panose="02020603050405020304" pitchFamily="18" charset="0"/>
                <a:ea typeface="隶书" panose="02010509060101010101" pitchFamily="49" charset="-122"/>
              </a:rPr>
              <a:t>k1</a:t>
            </a:r>
          </a:p>
          <a:p>
            <a:pPr>
              <a:spcBef>
                <a:spcPct val="500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bool</a:t>
            </a:r>
            <a:r>
              <a:rPr lang="en-US" altLang="zh-CN" sz="1800" dirty="0">
                <a:latin typeface="Times New Roman" panose="02020603050405020304" pitchFamily="18" charset="0"/>
                <a:ea typeface="隶书" panose="02010509060101010101" pitchFamily="49" charset="-122"/>
              </a:rPr>
              <a:t> Insert (</a:t>
            </a: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E&amp; e1);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插入</a:t>
            </a:r>
            <a:r>
              <a:rPr lang="en-US" altLang="zh-CN" sz="1800" dirty="0">
                <a:solidFill>
                  <a:schemeClr val="tx2"/>
                </a:solidFill>
                <a:latin typeface="Times New Roman" panose="02020603050405020304" pitchFamily="18" charset="0"/>
                <a:ea typeface="隶书" panose="02010509060101010101" pitchFamily="49" charset="-122"/>
              </a:rPr>
              <a:t>e1</a:t>
            </a:r>
          </a:p>
          <a:p>
            <a:pPr>
              <a:spcBef>
                <a:spcPct val="500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bool</a:t>
            </a:r>
            <a:r>
              <a:rPr lang="en-US" altLang="zh-CN" sz="1800" dirty="0">
                <a:latin typeface="Times New Roman" panose="02020603050405020304" pitchFamily="18" charset="0"/>
                <a:ea typeface="隶书" panose="02010509060101010101" pitchFamily="49" charset="-122"/>
              </a:rPr>
              <a:t> Remove (</a:t>
            </a: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E&amp; e1);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删除</a:t>
            </a:r>
            <a:r>
              <a:rPr lang="en-US" altLang="zh-CN" sz="1800" dirty="0">
                <a:solidFill>
                  <a:schemeClr val="tx2"/>
                </a:solidFill>
                <a:latin typeface="Times New Roman" panose="02020603050405020304" pitchFamily="18" charset="0"/>
                <a:ea typeface="隶书" panose="02010509060101010101" pitchFamily="49" charset="-122"/>
              </a:rPr>
              <a:t>e1</a:t>
            </a:r>
          </a:p>
          <a:p>
            <a:pPr>
              <a:spcBef>
                <a:spcPct val="5000"/>
              </a:spcBef>
              <a:buNone/>
            </a:pPr>
            <a:r>
              <a:rPr lang="en-US" altLang="zh-CN" sz="1800" dirty="0">
                <a:latin typeface="Times New Roman" panose="02020603050405020304" pitchFamily="18" charset="0"/>
                <a:ea typeface="隶书" panose="02010509060101010101" pitchFamily="49" charset="-122"/>
              </a:rPr>
              <a:t>     void </a:t>
            </a:r>
            <a:r>
              <a:rPr lang="en-US" altLang="zh-CN" sz="1800" dirty="0" err="1">
                <a:latin typeface="Times New Roman" panose="02020603050405020304" pitchFamily="18" charset="0"/>
                <a:ea typeface="隶书" panose="02010509060101010101" pitchFamily="49" charset="-122"/>
              </a:rPr>
              <a:t>makeEmpty</a:t>
            </a:r>
            <a:r>
              <a:rPr lang="en-US" altLang="zh-CN" sz="1800" dirty="0">
                <a:latin typeface="Times New Roman" panose="02020603050405020304" pitchFamily="18" charset="0"/>
                <a:ea typeface="隶书" panose="02010509060101010101" pitchFamily="49" charset="-122"/>
              </a:rPr>
              <a:t> ();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置表空</a:t>
            </a:r>
          </a:p>
          <a:p>
            <a:pPr>
              <a:spcBef>
                <a:spcPct val="5000"/>
              </a:spcBef>
              <a:buNone/>
            </a:pPr>
            <a:r>
              <a:rPr lang="en-US" altLang="zh-CN" sz="1800" dirty="0">
                <a:latin typeface="Times New Roman" panose="02020603050405020304" pitchFamily="18" charset="0"/>
                <a:ea typeface="隶书" panose="02010509060101010101" pitchFamily="49" charset="-122"/>
              </a:rPr>
              <a:t>private:</a:t>
            </a:r>
          </a:p>
          <a:p>
            <a:pPr>
              <a:spcBef>
                <a:spcPct val="500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divitor</a:t>
            </a:r>
            <a:r>
              <a:rPr lang="en-US" altLang="zh-CN" sz="1800" dirty="0">
                <a:latin typeface="Times New Roman" panose="02020603050405020304" pitchFamily="18" charset="0"/>
                <a:ea typeface="隶书" panose="02010509060101010101" pitchFamily="49" charset="-122"/>
              </a:rPr>
              <a:t>;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散列函数的除数</a:t>
            </a:r>
          </a:p>
          <a:p>
            <a:pPr>
              <a:spcBef>
                <a:spcPct val="500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n, </a:t>
            </a:r>
            <a:r>
              <a:rPr lang="en-US" altLang="zh-CN" sz="1800" dirty="0" err="1">
                <a:latin typeface="Times New Roman" panose="02020603050405020304" pitchFamily="18" charset="0"/>
                <a:ea typeface="隶书" panose="02010509060101010101" pitchFamily="49" charset="-122"/>
              </a:rPr>
              <a:t>TableSize</a:t>
            </a:r>
            <a:r>
              <a:rPr lang="en-US" altLang="zh-CN" sz="1800" dirty="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	</a:t>
            </a:r>
            <a:r>
              <a:rPr lang="en-US" altLang="zh-CN" sz="1800"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当前桶数及最大桶数</a:t>
            </a:r>
          </a:p>
          <a:p>
            <a:pPr>
              <a:spcBef>
                <a:spcPct val="5000"/>
              </a:spcBef>
              <a:buNone/>
            </a:pPr>
            <a:r>
              <a:rPr lang="zh-CN" altLang="en-US" sz="1800"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E *</a:t>
            </a:r>
            <a:r>
              <a:rPr lang="en-US" altLang="zh-CN" sz="1800" dirty="0" err="1">
                <a:latin typeface="Times New Roman" panose="02020603050405020304" pitchFamily="18" charset="0"/>
                <a:ea typeface="隶书" panose="02010509060101010101" pitchFamily="49" charset="-122"/>
              </a:rPr>
              <a:t>ht</a:t>
            </a:r>
            <a:r>
              <a:rPr lang="en-US" altLang="zh-CN" sz="1800" dirty="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	</a:t>
            </a:r>
            <a:r>
              <a:rPr lang="en-US" altLang="zh-CN" sz="1800"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散列表存储数组</a:t>
            </a:r>
          </a:p>
          <a:p>
            <a:pPr>
              <a:lnSpc>
                <a:spcPct val="105000"/>
              </a:lnSpc>
              <a:spcBef>
                <a:spcPct val="500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KindOfStatus</a:t>
            </a:r>
            <a:r>
              <a:rPr lang="en-US" altLang="zh-CN" sz="1800" dirty="0">
                <a:latin typeface="Times New Roman" panose="02020603050405020304" pitchFamily="18" charset="0"/>
                <a:ea typeface="隶书" panose="02010509060101010101" pitchFamily="49" charset="-122"/>
              </a:rPr>
              <a:t> *info;	</a:t>
            </a:r>
            <a:r>
              <a:rPr lang="en-US" altLang="zh-CN" sz="1800" dirty="0" smtClean="0">
                <a:latin typeface="Times New Roman" panose="02020603050405020304" pitchFamily="18" charset="0"/>
                <a:ea typeface="隶书" panose="02010509060101010101" pitchFamily="49" charset="-122"/>
              </a:rPr>
              <a:t>	</a:t>
            </a:r>
            <a:r>
              <a:rPr lang="en-US" altLang="zh-CN" sz="1800"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状态数组</a:t>
            </a:r>
          </a:p>
          <a:p>
            <a:pPr>
              <a:spcBef>
                <a:spcPct val="500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FindPos</a:t>
            </a:r>
            <a:r>
              <a:rPr lang="en-US" altLang="zh-CN" sz="1800" dirty="0">
                <a:latin typeface="Times New Roman" panose="02020603050405020304" pitchFamily="18" charset="0"/>
                <a:ea typeface="隶书" panose="02010509060101010101" pitchFamily="49" charset="-122"/>
              </a:rPr>
              <a:t> (K k1) </a:t>
            </a: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	</a:t>
            </a:r>
            <a:r>
              <a:rPr lang="en-US" altLang="zh-CN" sz="1800"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散列函数</a:t>
            </a:r>
            <a:endParaRPr lang="en-US" altLang="zh-CN" sz="1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1800" dirty="0">
                <a:solidFill>
                  <a:schemeClr val="tx2"/>
                </a:solidFill>
                <a:latin typeface="Times New Roman" panose="02020603050405020304" pitchFamily="18" charset="0"/>
                <a:ea typeface="隶书" panose="02010509060101010101" pitchFamily="49" charset="-122"/>
              </a:rPr>
              <a:t>	 </a:t>
            </a:r>
            <a:r>
              <a:rPr lang="en-US" altLang="zh-CN" sz="1800" dirty="0" err="1" smtClean="0">
                <a:latin typeface="Times New Roman" panose="02020603050405020304" pitchFamily="18" charset="0"/>
                <a:ea typeface="隶书" panose="02010509060101010101" pitchFamily="49" charset="-122"/>
              </a:rPr>
              <a:t>int</a:t>
            </a:r>
            <a:r>
              <a:rPr lang="en-US" altLang="zh-CN" sz="1800" dirty="0" smtClean="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operator == (E&amp; e1) { return *this == e1; </a:t>
            </a:r>
            <a:r>
              <a:rPr lang="en-US" altLang="zh-CN" sz="1800" dirty="0" smtClean="0">
                <a:latin typeface="Times New Roman" panose="02020603050405020304" pitchFamily="18" charset="0"/>
                <a:ea typeface="隶书" panose="02010509060101010101" pitchFamily="49" charset="-122"/>
              </a:rPr>
              <a:t>}</a:t>
            </a:r>
            <a:r>
              <a:rPr lang="en-US" altLang="zh-CN" sz="1800" dirty="0">
                <a:solidFill>
                  <a:schemeClr val="tx2"/>
                </a:solidFill>
                <a:latin typeface="Times New Roman" panose="02020603050405020304" pitchFamily="18" charset="0"/>
                <a:ea typeface="隶书" panose="02010509060101010101" pitchFamily="49" charset="-122"/>
              </a:rPr>
              <a:t> </a:t>
            </a:r>
            <a:r>
              <a:rPr lang="en-US" altLang="zh-CN" sz="1800" dirty="0" smtClean="0">
                <a:solidFill>
                  <a:schemeClr val="tx2"/>
                </a:solidFill>
                <a:latin typeface="Times New Roman" panose="02020603050405020304" pitchFamily="18" charset="0"/>
                <a:ea typeface="隶书" panose="02010509060101010101" pitchFamily="49" charset="-122"/>
              </a:rPr>
              <a:t>	//</a:t>
            </a:r>
            <a:r>
              <a:rPr lang="zh-CN" altLang="en-US" sz="1800" dirty="0">
                <a:solidFill>
                  <a:schemeClr val="tx2"/>
                </a:solidFill>
                <a:latin typeface="Times New Roman" panose="02020603050405020304" pitchFamily="18" charset="0"/>
                <a:ea typeface="隶书" panose="02010509060101010101" pitchFamily="49" charset="-122"/>
              </a:rPr>
              <a:t>重载函数：元素判</a:t>
            </a:r>
            <a:r>
              <a:rPr lang="zh-CN" altLang="en-US" sz="1800" dirty="0" smtClean="0">
                <a:solidFill>
                  <a:schemeClr val="tx2"/>
                </a:solidFill>
                <a:latin typeface="Times New Roman" panose="02020603050405020304" pitchFamily="18" charset="0"/>
                <a:ea typeface="隶书" panose="02010509060101010101" pitchFamily="49" charset="-122"/>
              </a:rPr>
              <a:t>等</a:t>
            </a:r>
            <a:endParaRPr lang="en-US" altLang="zh-CN" sz="1800" dirty="0">
              <a:latin typeface="Times New Roman" panose="02020603050405020304" pitchFamily="18" charset="0"/>
              <a:ea typeface="隶书" panose="02010509060101010101" pitchFamily="49" charset="-122"/>
            </a:endParaRPr>
          </a:p>
          <a:p>
            <a:pPr>
              <a:spcBef>
                <a:spcPct val="500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smtClean="0">
                <a:latin typeface="Times New Roman" panose="02020603050405020304" pitchFamily="18" charset="0"/>
                <a:ea typeface="隶书" panose="02010509060101010101" pitchFamily="49" charset="-122"/>
              </a:rPr>
              <a:t>int</a:t>
            </a:r>
            <a:r>
              <a:rPr lang="en-US" altLang="zh-CN" sz="1800" dirty="0" smtClean="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operator != (E&amp; e1) { return *this != e1; </a:t>
            </a:r>
            <a:r>
              <a:rPr lang="en-US" altLang="zh-CN" sz="1800" dirty="0" smtClean="0">
                <a:latin typeface="Times New Roman" panose="02020603050405020304" pitchFamily="18" charset="0"/>
                <a:ea typeface="隶书" panose="02010509060101010101" pitchFamily="49" charset="-122"/>
              </a:rPr>
              <a:t>}		//</a:t>
            </a:r>
            <a:r>
              <a:rPr lang="zh-CN" altLang="en-US" sz="1800" dirty="0">
                <a:solidFill>
                  <a:schemeClr val="tx2"/>
                </a:solidFill>
                <a:latin typeface="Times New Roman" panose="02020603050405020304" pitchFamily="18" charset="0"/>
                <a:ea typeface="隶书" panose="02010509060101010101" pitchFamily="49" charset="-122"/>
              </a:rPr>
              <a:t>重载函数：元素判不等</a:t>
            </a:r>
            <a:endParaRPr lang="en-US" altLang="zh-CN" sz="1800" dirty="0">
              <a:latin typeface="Times New Roman" panose="02020603050405020304" pitchFamily="18" charset="0"/>
              <a:ea typeface="隶书" panose="02010509060101010101" pitchFamily="49" charset="-122"/>
            </a:endParaRPr>
          </a:p>
          <a:p>
            <a:pPr>
              <a:spcBef>
                <a:spcPct val="5000"/>
              </a:spcBef>
              <a:buNone/>
            </a:pPr>
            <a:endParaRPr lang="zh-CN" altLang="en-US" sz="1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1800" dirty="0">
                <a:latin typeface="Times New Roman" panose="02020603050405020304" pitchFamily="18" charset="0"/>
                <a:ea typeface="隶书" panose="02010509060101010101" pitchFamily="49" charset="-122"/>
              </a:rPr>
              <a:t>};</a:t>
            </a:r>
            <a:r>
              <a:rPr lang="zh-CN" altLang="en-US" sz="1800"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idx="1"/>
          </p:nvPr>
        </p:nvSpPr>
        <p:spPr>
          <a:xfrm>
            <a:off x="2032000" y="647700"/>
            <a:ext cx="8229600" cy="5803900"/>
          </a:xfrm>
        </p:spPr>
        <p:txBody>
          <a:bodyPr/>
          <a:lstStyle/>
          <a:p>
            <a:pPr>
              <a:spcBef>
                <a:spcPct val="5000"/>
              </a:spcBef>
              <a:buFont typeface="Wingdings" panose="05000000000000000000" pitchFamily="2" charset="2"/>
              <a:buNone/>
            </a:pPr>
            <a:endParaRPr lang="en-US" altLang="zh-CN" sz="2800"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template&lt;class E, class K&gt;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HashTable</a:t>
            </a:r>
            <a:r>
              <a:rPr lang="en-US" altLang="zh-CN" sz="2800" dirty="0">
                <a:latin typeface="Times New Roman" panose="02020603050405020304" pitchFamily="18" charset="0"/>
                <a:ea typeface="隶书" panose="02010509060101010101" pitchFamily="49" charset="-122"/>
              </a:rPr>
              <a:t>&lt;E, K&gt;::</a:t>
            </a:r>
            <a:r>
              <a:rPr lang="en-US" altLang="zh-CN" sz="2800" dirty="0" err="1">
                <a:latin typeface="Times New Roman" panose="02020603050405020304" pitchFamily="18" charset="0"/>
                <a:ea typeface="隶书" panose="02010509060101010101" pitchFamily="49" charset="-122"/>
              </a:rPr>
              <a:t>HashTable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d,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sz</a:t>
            </a:r>
            <a:r>
              <a:rPr lang="en-US" altLang="zh-CN" sz="2800"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divitor</a:t>
            </a:r>
            <a:r>
              <a:rPr lang="en-US" altLang="zh-CN" sz="2800" dirty="0">
                <a:latin typeface="Times New Roman" panose="02020603050405020304" pitchFamily="18" charset="0"/>
                <a:ea typeface="隶书" panose="02010509060101010101" pitchFamily="49" charset="-122"/>
              </a:rPr>
              <a:t> = d;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除数</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TableSize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sz</a:t>
            </a:r>
            <a:r>
              <a:rPr lang="en-US" altLang="zh-CN" sz="2800" dirty="0">
                <a:latin typeface="Times New Roman" panose="02020603050405020304" pitchFamily="18" charset="0"/>
                <a:ea typeface="隶书" panose="02010509060101010101" pitchFamily="49" charset="-122"/>
              </a:rPr>
              <a:t>;  n = 0;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表长</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ht</a:t>
            </a:r>
            <a:r>
              <a:rPr lang="en-US" altLang="zh-CN" sz="2800" dirty="0">
                <a:latin typeface="Times New Roman" panose="02020603050405020304" pitchFamily="18" charset="0"/>
                <a:ea typeface="隶书" panose="02010509060101010101" pitchFamily="49" charset="-122"/>
              </a:rPr>
              <a:t> = new E[</a:t>
            </a:r>
            <a:r>
              <a:rPr lang="en-US" altLang="zh-CN" sz="2800" dirty="0" err="1">
                <a:latin typeface="Times New Roman" panose="02020603050405020304" pitchFamily="18" charset="0"/>
                <a:ea typeface="隶书" panose="02010509060101010101" pitchFamily="49" charset="-122"/>
              </a:rPr>
              <a:t>TableSize</a:t>
            </a: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表存储空间</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info = new </a:t>
            </a:r>
            <a:r>
              <a:rPr lang="en-US" altLang="zh-CN" sz="2800" dirty="0" err="1">
                <a:latin typeface="Times New Roman" panose="02020603050405020304" pitchFamily="18" charset="0"/>
                <a:ea typeface="隶书" panose="02010509060101010101" pitchFamily="49" charset="-122"/>
              </a:rPr>
              <a:t>KindOfstatus</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TableSize</a:t>
            </a:r>
            <a:r>
              <a:rPr lang="en-US" altLang="zh-CN" sz="2800"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800" dirty="0">
                <a:latin typeface="Times New Roman" panose="02020603050405020304" pitchFamily="18" charset="0"/>
                <a:ea typeface="隶书" panose="02010509060101010101" pitchFamily="49" charset="-122"/>
              </a:rPr>
              <a:t>     for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TableSize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empty;</a:t>
            </a:r>
          </a:p>
          <a:p>
            <a:pPr>
              <a:lnSpc>
                <a:spcPct val="105000"/>
              </a:lnSpc>
              <a:spcBef>
                <a:spcPct val="5000"/>
              </a:spcBef>
              <a:buNone/>
            </a:pPr>
            <a:r>
              <a:rPr lang="en-US" altLang="zh-CN" sz="2800"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9" name="Rectangle 3"/>
          <p:cNvSpPr>
            <a:spLocks noGrp="1" noChangeArrowheads="1"/>
          </p:cNvSpPr>
          <p:nvPr>
            <p:ph type="title"/>
          </p:nvPr>
        </p:nvSpPr>
        <p:spPr>
          <a:xfrm>
            <a:off x="736060" y="0"/>
            <a:ext cx="8229600" cy="690563"/>
          </a:xfrm>
        </p:spPr>
        <p:txBody>
          <a:bodyPr/>
          <a:lstStyle/>
          <a:p>
            <a:r>
              <a:rPr lang="zh-CN" altLang="en-US" sz="3600" dirty="0">
                <a:solidFill>
                  <a:srgbClr val="0000FF"/>
                </a:solidFill>
                <a:ea typeface="华文新魏" panose="02010800040101010101" pitchFamily="2" charset="-122"/>
              </a:rPr>
              <a:t>使用线性探查法的搜索算法</a:t>
            </a:r>
          </a:p>
        </p:txBody>
      </p:sp>
      <p:sp>
        <p:nvSpPr>
          <p:cNvPr id="582658" name="Rectangle 2"/>
          <p:cNvSpPr>
            <a:spLocks noGrp="1" noChangeArrowheads="1"/>
          </p:cNvSpPr>
          <p:nvPr>
            <p:ph idx="1"/>
          </p:nvPr>
        </p:nvSpPr>
        <p:spPr>
          <a:xfrm>
            <a:off x="1642584" y="845072"/>
            <a:ext cx="9320488" cy="5760009"/>
          </a:xfrm>
        </p:spPr>
        <p:txBody>
          <a:bodyPr/>
          <a:lstStyle/>
          <a:p>
            <a:pPr>
              <a:lnSpc>
                <a:spcPct val="105000"/>
              </a:lnSpc>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template &lt;class E, class K&gt;</a:t>
            </a:r>
          </a:p>
          <a:p>
            <a:pPr>
              <a:lnSpc>
                <a:spcPct val="105000"/>
              </a:lnSpc>
              <a:spcBef>
                <a:spcPct val="5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HashTable</a:t>
            </a:r>
            <a:r>
              <a:rPr lang="en-US" altLang="zh-CN" sz="2400" dirty="0">
                <a:latin typeface="Times New Roman" panose="02020603050405020304" pitchFamily="18" charset="0"/>
                <a:ea typeface="隶书" panose="02010509060101010101" pitchFamily="49" charset="-122"/>
              </a:rPr>
              <a:t>&lt;E, K&gt;::</a:t>
            </a:r>
            <a:r>
              <a:rPr lang="en-US" altLang="zh-CN" sz="2400" dirty="0" err="1">
                <a:latin typeface="Times New Roman" panose="02020603050405020304" pitchFamily="18" charset="0"/>
                <a:ea typeface="隶书" panose="02010509060101010101" pitchFamily="49" charset="-122"/>
              </a:rPr>
              <a:t>FindPos</a:t>
            </a:r>
            <a:r>
              <a:rPr lang="en-US" altLang="zh-CN" sz="2400" dirty="0">
                <a:latin typeface="Times New Roman" panose="02020603050405020304" pitchFamily="18" charset="0"/>
                <a:ea typeface="隶书" panose="02010509060101010101" pitchFamily="49" charset="-122"/>
              </a:rPr>
              <a:t> (K k1) </a:t>
            </a:r>
            <a:r>
              <a:rPr lang="en-US" altLang="zh-CN" sz="2400" dirty="0" err="1">
                <a:latin typeface="Times New Roman" panose="02020603050405020304" pitchFamily="18" charset="0"/>
                <a:ea typeface="隶书" panose="02010509060101010101" pitchFamily="49" charset="-122"/>
              </a:rPr>
              <a:t>const</a:t>
            </a:r>
            <a:r>
              <a:rPr lang="en-US" altLang="zh-CN" sz="2400" dirty="0">
                <a:latin typeface="Times New Roman" panose="02020603050405020304" pitchFamily="18" charset="0"/>
                <a:ea typeface="隶书" panose="02010509060101010101" pitchFamily="49" charset="-122"/>
              </a:rPr>
              <a:t> {</a:t>
            </a:r>
          </a:p>
          <a:p>
            <a:pPr>
              <a:lnSpc>
                <a:spcPct val="105000"/>
              </a:lnSpc>
              <a:spcBef>
                <a:spcPct val="5000"/>
              </a:spcBef>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搜索在一个散列表中关键码与</a:t>
            </a:r>
            <a:r>
              <a:rPr lang="en-US" altLang="zh-CN" sz="2400" dirty="0">
                <a:solidFill>
                  <a:schemeClr val="tx2"/>
                </a:solidFill>
                <a:latin typeface="Times New Roman" panose="02020603050405020304" pitchFamily="18" charset="0"/>
                <a:ea typeface="隶书" panose="02010509060101010101" pitchFamily="49" charset="-122"/>
              </a:rPr>
              <a:t>k1</a:t>
            </a:r>
            <a:r>
              <a:rPr lang="zh-CN" altLang="en-US" sz="2400" dirty="0">
                <a:solidFill>
                  <a:schemeClr val="tx2"/>
                </a:solidFill>
                <a:latin typeface="Times New Roman" panose="02020603050405020304" pitchFamily="18" charset="0"/>
                <a:ea typeface="隶书" panose="02010509060101010101" pitchFamily="49" charset="-122"/>
              </a:rPr>
              <a:t>匹配的元素，搜索成功，</a:t>
            </a:r>
          </a:p>
          <a:p>
            <a:pPr>
              <a:lnSpc>
                <a:spcPct val="105000"/>
              </a:lnSpc>
              <a:spcBef>
                <a:spcPct val="5000"/>
              </a:spcBef>
              <a:buFont typeface="Wingdings" panose="05000000000000000000" pitchFamily="2" charset="2"/>
              <a:buNone/>
            </a:pP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smtClean="0">
                <a:solidFill>
                  <a:schemeClr val="tx2"/>
                </a:solidFill>
                <a:latin typeface="Times New Roman" panose="02020603050405020304" pitchFamily="18" charset="0"/>
                <a:ea typeface="隶书" panose="02010509060101010101" pitchFamily="49" charset="-122"/>
              </a:rPr>
              <a:t>则</a:t>
            </a:r>
            <a:r>
              <a:rPr lang="zh-CN" altLang="en-US" sz="2400" dirty="0">
                <a:solidFill>
                  <a:schemeClr val="tx2"/>
                </a:solidFill>
                <a:latin typeface="Times New Roman" panose="02020603050405020304" pitchFamily="18" charset="0"/>
                <a:ea typeface="隶书" panose="02010509060101010101" pitchFamily="49" charset="-122"/>
              </a:rPr>
              <a:t>函数返回该元素的位置，否则</a:t>
            </a:r>
            <a:r>
              <a:rPr lang="zh-CN" altLang="en-US" sz="2400" dirty="0" smtClean="0">
                <a:solidFill>
                  <a:schemeClr val="tx2"/>
                </a:solidFill>
                <a:latin typeface="Times New Roman" panose="02020603050405020304" pitchFamily="18" charset="0"/>
                <a:ea typeface="隶书" panose="02010509060101010101" pitchFamily="49" charset="-122"/>
              </a:rPr>
              <a:t>返回插入</a:t>
            </a:r>
            <a:r>
              <a:rPr lang="zh-CN" altLang="en-US" sz="2400" dirty="0">
                <a:solidFill>
                  <a:schemeClr val="tx2"/>
                </a:solidFill>
                <a:latin typeface="Times New Roman" panose="02020603050405020304" pitchFamily="18" charset="0"/>
                <a:ea typeface="隶书" panose="02010509060101010101" pitchFamily="49" charset="-122"/>
              </a:rPr>
              <a:t>点（如果有足够的空间）</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k1 % </a:t>
            </a:r>
            <a:r>
              <a:rPr lang="en-US" altLang="zh-CN" sz="2400" dirty="0" err="1">
                <a:latin typeface="Times New Roman" panose="02020603050405020304" pitchFamily="18" charset="0"/>
                <a:ea typeface="隶书" panose="02010509060101010101" pitchFamily="49" charset="-122"/>
              </a:rPr>
              <a:t>divitor</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计算初始桶号</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j =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//j</a:t>
            </a:r>
            <a:r>
              <a:rPr lang="zh-CN" altLang="en-US" sz="2400" dirty="0">
                <a:solidFill>
                  <a:schemeClr val="tx2"/>
                </a:solidFill>
                <a:latin typeface="Times New Roman" panose="02020603050405020304" pitchFamily="18" charset="0"/>
                <a:ea typeface="隶书" panose="02010509060101010101" pitchFamily="49" charset="-122"/>
              </a:rPr>
              <a:t>是检测下一空桶下标</a:t>
            </a:r>
            <a:endParaRPr lang="en-US" altLang="zh-CN" sz="2400" dirty="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     do {</a:t>
            </a: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          if (info[j] == Empty || </a:t>
            </a:r>
            <a:r>
              <a:rPr lang="en-US" altLang="zh-CN" sz="2400" dirty="0">
                <a:solidFill>
                  <a:srgbClr val="FF0000"/>
                </a:solidFill>
                <a:latin typeface="Times New Roman" panose="02020603050405020304" pitchFamily="18" charset="0"/>
                <a:ea typeface="隶书" panose="02010509060101010101" pitchFamily="49" charset="-122"/>
              </a:rPr>
              <a:t>info[j] == Active &amp;&amp; </a:t>
            </a:r>
            <a:r>
              <a:rPr lang="en-US" altLang="zh-CN" sz="2400" dirty="0" err="1">
                <a:solidFill>
                  <a:srgbClr val="FF0000"/>
                </a:solidFill>
                <a:latin typeface="Times New Roman" panose="02020603050405020304" pitchFamily="18" charset="0"/>
                <a:ea typeface="隶书" panose="02010509060101010101" pitchFamily="49" charset="-122"/>
              </a:rPr>
              <a:t>ht</a:t>
            </a:r>
            <a:r>
              <a:rPr lang="en-US" altLang="zh-CN" sz="2400" dirty="0">
                <a:solidFill>
                  <a:srgbClr val="FF0000"/>
                </a:solidFill>
                <a:latin typeface="Times New Roman" panose="02020603050405020304" pitchFamily="18" charset="0"/>
                <a:ea typeface="隶书" panose="02010509060101010101" pitchFamily="49" charset="-122"/>
              </a:rPr>
              <a:t>[j] == k1</a:t>
            </a:r>
            <a:r>
              <a:rPr lang="en-US" altLang="zh-CN" sz="2400" dirty="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j;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找到初始桶号</a:t>
            </a:r>
          </a:p>
          <a:p>
            <a:pPr>
              <a:lnSpc>
                <a:spcPct val="105000"/>
              </a:lnSpc>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j = (j+1) % </a:t>
            </a:r>
            <a:r>
              <a:rPr lang="en-US" altLang="zh-CN" sz="2400" dirty="0" err="1">
                <a:latin typeface="Times New Roman" panose="02020603050405020304" pitchFamily="18" charset="0"/>
                <a:ea typeface="隶书" panose="02010509060101010101" pitchFamily="49" charset="-122"/>
              </a:rPr>
              <a:t>TableSize</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找下一个空桶</a:t>
            </a:r>
            <a:r>
              <a:rPr lang="zh-CN" altLang="en-US" sz="2400" dirty="0">
                <a:latin typeface="Times New Roman" panose="02020603050405020304" pitchFamily="18" charset="0"/>
                <a:ea typeface="隶书" panose="02010509060101010101" pitchFamily="49" charset="-122"/>
              </a:rPr>
              <a:t> </a:t>
            </a:r>
          </a:p>
          <a:p>
            <a:pPr>
              <a:lnSpc>
                <a:spcPct val="105000"/>
              </a:lnSpc>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 while (j !=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     return j;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转一圈回到开始点</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表已满</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失败</a:t>
            </a: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a:t>
            </a:r>
            <a:endParaRPr lang="zh-CN" altLang="en-US" sz="24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4"/>
          <p:cNvSpPr>
            <a:spLocks noGrp="1" noChangeArrowheads="1"/>
          </p:cNvSpPr>
          <p:nvPr>
            <p:ph type="title"/>
          </p:nvPr>
        </p:nvSpPr>
        <p:spPr>
          <a:xfrm>
            <a:off x="736061" y="76022"/>
            <a:ext cx="7699443" cy="628115"/>
          </a:xfrm>
        </p:spPr>
        <p:txBody>
          <a:bodyPr/>
          <a:lstStyle/>
          <a:p>
            <a:r>
              <a:rPr kumimoji="1" lang="zh-CN" altLang="en-US" sz="3600" dirty="0">
                <a:ea typeface="华文新魏" panose="02010800040101010101" pitchFamily="2" charset="-122"/>
              </a:rPr>
              <a:t>用位向量实现集合抽象数据类型</a:t>
            </a:r>
          </a:p>
        </p:txBody>
      </p:sp>
      <p:sp>
        <p:nvSpPr>
          <p:cNvPr id="120837" name="Rectangle 5"/>
          <p:cNvSpPr>
            <a:spLocks noGrp="1" noChangeArrowheads="1"/>
          </p:cNvSpPr>
          <p:nvPr>
            <p:ph idx="1"/>
          </p:nvPr>
        </p:nvSpPr>
        <p:spPr>
          <a:xfrm>
            <a:off x="1291684" y="1306277"/>
            <a:ext cx="10245320" cy="4967287"/>
          </a:xfrm>
        </p:spPr>
        <p:txBody>
          <a:bodyPr/>
          <a:lstStyle/>
          <a:p>
            <a:pPr>
              <a:buClr>
                <a:srgbClr val="800080"/>
              </a:buClr>
              <a:buSzPct val="50000"/>
            </a:pPr>
            <a:r>
              <a:rPr kumimoji="1" lang="zh-CN" altLang="en-US" sz="3000" dirty="0">
                <a:latin typeface="Times New Roman" panose="02020603050405020304" pitchFamily="18" charset="0"/>
                <a:ea typeface="仿宋_GB2312" pitchFamily="49" charset="-122"/>
              </a:rPr>
              <a:t>当集合是全集合 </a:t>
            </a:r>
            <a:r>
              <a:rPr kumimoji="1" lang="en-US" altLang="zh-CN" sz="3000" dirty="0">
                <a:latin typeface="Times New Roman" panose="02020603050405020304" pitchFamily="18" charset="0"/>
                <a:ea typeface="仿宋_GB2312" pitchFamily="49" charset="-122"/>
              </a:rPr>
              <a:t>{ 0, 1, 2, …, </a:t>
            </a:r>
            <a:r>
              <a:rPr kumimoji="1" lang="en-US" altLang="zh-CN" sz="3000" i="1" dirty="0">
                <a:latin typeface="Times New Roman" panose="02020603050405020304" pitchFamily="18" charset="0"/>
                <a:ea typeface="仿宋_GB2312" pitchFamily="49" charset="-122"/>
              </a:rPr>
              <a:t>n</a:t>
            </a:r>
            <a:r>
              <a:rPr kumimoji="1" lang="en-US" altLang="zh-CN" sz="3000" dirty="0">
                <a:latin typeface="Times New Roman" panose="02020603050405020304" pitchFamily="18" charset="0"/>
                <a:ea typeface="仿宋_GB2312" pitchFamily="49" charset="-122"/>
              </a:rPr>
              <a:t> } </a:t>
            </a:r>
            <a:r>
              <a:rPr kumimoji="1" lang="zh-CN" altLang="en-US" sz="3000" dirty="0">
                <a:latin typeface="Times New Roman" panose="02020603050405020304" pitchFamily="18" charset="0"/>
                <a:ea typeface="仿宋_GB2312" pitchFamily="49" charset="-122"/>
              </a:rPr>
              <a:t>的一个子集，且 </a:t>
            </a:r>
            <a:r>
              <a:rPr kumimoji="1" lang="en-US" altLang="zh-CN" sz="3000" i="1" dirty="0">
                <a:latin typeface="Times New Roman" panose="02020603050405020304" pitchFamily="18" charset="0"/>
                <a:ea typeface="仿宋_GB2312" pitchFamily="49" charset="-122"/>
              </a:rPr>
              <a:t>n </a:t>
            </a:r>
            <a:r>
              <a:rPr kumimoji="1" lang="zh-CN" altLang="en-US" sz="3000" dirty="0">
                <a:latin typeface="Times New Roman" panose="02020603050405020304" pitchFamily="18" charset="0"/>
                <a:ea typeface="仿宋_GB2312" pitchFamily="49" charset="-122"/>
              </a:rPr>
              <a:t>是不大的整数时，可用位</a:t>
            </a:r>
            <a:r>
              <a:rPr kumimoji="1" lang="en-US" altLang="zh-CN" sz="3000" dirty="0">
                <a:latin typeface="Times New Roman" panose="02020603050405020304" pitchFamily="18" charset="0"/>
                <a:ea typeface="仿宋_GB2312" pitchFamily="49" charset="-122"/>
              </a:rPr>
              <a:t>(0, 1)</a:t>
            </a:r>
            <a:r>
              <a:rPr kumimoji="1" lang="zh-CN" altLang="en-US" sz="3000" dirty="0">
                <a:latin typeface="Times New Roman" panose="02020603050405020304" pitchFamily="18" charset="0"/>
                <a:ea typeface="仿宋_GB2312" pitchFamily="49" charset="-122"/>
              </a:rPr>
              <a:t>向量来实现集合。</a:t>
            </a:r>
          </a:p>
          <a:p>
            <a:pPr>
              <a:buClr>
                <a:srgbClr val="800080"/>
              </a:buClr>
              <a:buSzPct val="50000"/>
            </a:pPr>
            <a:r>
              <a:rPr kumimoji="1" lang="zh-CN" altLang="en-US" sz="3000" dirty="0">
                <a:latin typeface="Times New Roman" panose="02020603050405020304" pitchFamily="18" charset="0"/>
                <a:ea typeface="仿宋_GB2312" pitchFamily="49" charset="-122"/>
              </a:rPr>
              <a:t>当全集合是由有限个可枚举的成员组成时，可建立全集合成员与整数 </a:t>
            </a:r>
            <a:r>
              <a:rPr kumimoji="1" lang="en-US" altLang="zh-CN" sz="3000" dirty="0">
                <a:latin typeface="Times New Roman" panose="02020603050405020304" pitchFamily="18" charset="0"/>
                <a:ea typeface="仿宋_GB2312" pitchFamily="49" charset="-122"/>
              </a:rPr>
              <a:t>0, 1, 2, …</a:t>
            </a:r>
            <a:r>
              <a:rPr kumimoji="1" lang="zh-CN" altLang="en-US" sz="3000" dirty="0">
                <a:latin typeface="Times New Roman" panose="02020603050405020304" pitchFamily="18" charset="0"/>
                <a:ea typeface="仿宋_GB2312" pitchFamily="49" charset="-122"/>
              </a:rPr>
              <a:t>的一一对应关系，用位向量来表示该集合的子集。</a:t>
            </a:r>
          </a:p>
          <a:p>
            <a:pPr>
              <a:buClr>
                <a:srgbClr val="800080"/>
              </a:buClr>
              <a:buSzPct val="50000"/>
            </a:pPr>
            <a:r>
              <a:rPr kumimoji="1" lang="zh-CN" altLang="en-US" sz="3000" dirty="0">
                <a:latin typeface="Times New Roman" panose="02020603050405020304" pitchFamily="18" charset="0"/>
                <a:ea typeface="仿宋_GB2312" pitchFamily="49" charset="-122"/>
              </a:rPr>
              <a:t>一个二进位两个取值</a:t>
            </a:r>
            <a:r>
              <a:rPr kumimoji="1" lang="en-US" altLang="zh-CN" sz="3000" dirty="0">
                <a:latin typeface="Times New Roman" panose="02020603050405020304" pitchFamily="18" charset="0"/>
                <a:ea typeface="仿宋_GB2312" pitchFamily="49" charset="-122"/>
              </a:rPr>
              <a:t>1</a:t>
            </a:r>
            <a:r>
              <a:rPr kumimoji="1" lang="zh-CN" altLang="en-US" sz="3000" dirty="0">
                <a:latin typeface="Times New Roman" panose="02020603050405020304" pitchFamily="18" charset="0"/>
                <a:ea typeface="仿宋_GB2312" pitchFamily="49" charset="-122"/>
              </a:rPr>
              <a:t>或</a:t>
            </a:r>
            <a:r>
              <a:rPr kumimoji="1" lang="en-US" altLang="zh-CN" sz="3000" dirty="0">
                <a:latin typeface="Times New Roman" panose="02020603050405020304" pitchFamily="18" charset="0"/>
                <a:ea typeface="仿宋_GB2312" pitchFamily="49" charset="-122"/>
              </a:rPr>
              <a:t>0</a:t>
            </a:r>
            <a:r>
              <a:rPr kumimoji="1" lang="zh-CN" altLang="en-US" sz="3000" dirty="0">
                <a:latin typeface="Times New Roman" panose="02020603050405020304" pitchFamily="18" charset="0"/>
                <a:ea typeface="仿宋_GB2312" pitchFamily="49" charset="-122"/>
              </a:rPr>
              <a:t>，分别表示在集合与不在集合。如果采用</a:t>
            </a:r>
            <a:r>
              <a:rPr kumimoji="1" lang="en-US" altLang="zh-CN" sz="3000" dirty="0">
                <a:latin typeface="Times New Roman" panose="02020603050405020304" pitchFamily="18" charset="0"/>
                <a:ea typeface="仿宋_GB2312" pitchFamily="49" charset="-122"/>
              </a:rPr>
              <a:t>16</a:t>
            </a:r>
            <a:r>
              <a:rPr kumimoji="1" lang="zh-CN" altLang="en-US" sz="3000" dirty="0">
                <a:latin typeface="Times New Roman" panose="02020603050405020304" pitchFamily="18" charset="0"/>
                <a:ea typeface="仿宋_GB2312" pitchFamily="49" charset="-122"/>
              </a:rPr>
              <a:t>位无符号短整数数组</a:t>
            </a:r>
            <a:r>
              <a:rPr kumimoji="1" lang="en-US" altLang="zh-CN" sz="3000" dirty="0" err="1">
                <a:latin typeface="Times New Roman" panose="02020603050405020304" pitchFamily="18" charset="0"/>
                <a:ea typeface="仿宋_GB2312" pitchFamily="49" charset="-122"/>
              </a:rPr>
              <a:t>bitVector</a:t>
            </a:r>
            <a:r>
              <a:rPr kumimoji="1" lang="en-US" altLang="zh-CN" sz="3000" dirty="0">
                <a:latin typeface="Times New Roman" panose="02020603050405020304" pitchFamily="18" charset="0"/>
                <a:ea typeface="仿宋_GB2312" pitchFamily="49" charset="-122"/>
              </a:rPr>
              <a:t>[ ]</a:t>
            </a:r>
            <a:r>
              <a:rPr kumimoji="1" lang="zh-CN" altLang="en-US" sz="3000" dirty="0">
                <a:latin typeface="Times New Roman" panose="02020603050405020304" pitchFamily="18" charset="0"/>
                <a:ea typeface="仿宋_GB2312" pitchFamily="49" charset="-122"/>
              </a:rPr>
              <a:t>作为集合的存储，就要考虑如何求出元素 </a:t>
            </a:r>
            <a:r>
              <a:rPr kumimoji="1" lang="en-US" altLang="zh-CN" sz="3000" dirty="0" err="1">
                <a:latin typeface="Times New Roman" panose="02020603050405020304" pitchFamily="18" charset="0"/>
                <a:ea typeface="仿宋_GB2312" pitchFamily="49" charset="-122"/>
              </a:rPr>
              <a:t>i</a:t>
            </a:r>
            <a:r>
              <a:rPr kumimoji="1" lang="en-US" altLang="zh-CN" sz="3000" dirty="0">
                <a:latin typeface="Times New Roman" panose="02020603050405020304" pitchFamily="18" charset="0"/>
                <a:ea typeface="仿宋_GB2312" pitchFamily="49" charset="-122"/>
              </a:rPr>
              <a:t> </a:t>
            </a:r>
            <a:r>
              <a:rPr kumimoji="1" lang="zh-CN" altLang="en-US" sz="3000" dirty="0">
                <a:latin typeface="Times New Roman" panose="02020603050405020304" pitchFamily="18" charset="0"/>
                <a:ea typeface="仿宋_GB2312" pitchFamily="49" charset="-122"/>
              </a:rPr>
              <a:t>在</a:t>
            </a:r>
            <a:r>
              <a:rPr kumimoji="1" lang="en-US" altLang="zh-CN" sz="3000" dirty="0" err="1">
                <a:latin typeface="Times New Roman" panose="02020603050405020304" pitchFamily="18" charset="0"/>
                <a:ea typeface="仿宋_GB2312" pitchFamily="49" charset="-122"/>
              </a:rPr>
              <a:t>bitVector</a:t>
            </a:r>
            <a:r>
              <a:rPr kumimoji="1" lang="zh-CN" altLang="en-US" sz="3000" dirty="0">
                <a:latin typeface="Times New Roman" panose="02020603050405020304" pitchFamily="18" charset="0"/>
                <a:ea typeface="仿宋_GB2312" pitchFamily="49" charset="-122"/>
              </a:rPr>
              <a:t>数组中的相应位置。</a:t>
            </a:r>
          </a:p>
        </p:txBody>
      </p:sp>
      <p:sp>
        <p:nvSpPr>
          <p:cNvPr id="2" name="云形标注 1"/>
          <p:cNvSpPr/>
          <p:nvPr/>
        </p:nvSpPr>
        <p:spPr bwMode="auto">
          <a:xfrm>
            <a:off x="7642810" y="57249"/>
            <a:ext cx="1940669" cy="593387"/>
          </a:xfrm>
          <a:prstGeom prst="cloudCallout">
            <a:avLst>
              <a:gd name="adj1" fmla="val -67951"/>
              <a:gd name="adj2" fmla="val 30532"/>
            </a:avLst>
          </a:prstGeom>
          <a:solidFill>
            <a:srgbClr val="00B050"/>
          </a:solidFill>
          <a:ln>
            <a:noFill/>
          </a:ln>
        </p:spPr>
        <p:txBody>
          <a:bodyPr vert="horz" wrap="square" lIns="91440" tIns="45720" rIns="91440" bIns="45720" numCol="1" rtlCol="0" anchor="b" anchorCtr="0" compatLnSpc="1"/>
          <a:lstStyle/>
          <a:p>
            <a:pPr algn="ctr" fontAlgn="base">
              <a:spcBef>
                <a:spcPct val="0"/>
              </a:spcBef>
              <a:spcAft>
                <a:spcPct val="0"/>
              </a:spcAft>
            </a:pPr>
            <a:r>
              <a:rPr kumimoji="1" lang="zh-CN" altLang="en-US" sz="2000" b="1" dirty="0">
                <a:solidFill>
                  <a:schemeClr val="bg1"/>
                </a:solidFill>
                <a:latin typeface="Tahoma" panose="020B0604030504040204" pitchFamily="34" charset="0"/>
                <a:ea typeface="黑体" panose="02010609060101010101" pitchFamily="49" charset="-122"/>
              </a:rPr>
              <a:t>自学内容</a:t>
            </a:r>
          </a:p>
        </p:txBody>
      </p:sp>
      <p:sp>
        <p:nvSpPr>
          <p:cNvPr id="5" name="AutoShape 61">
            <a:hlinkClick r:id="rId2" action="ppaction://hlinksldjump"/>
          </p:cNvPr>
          <p:cNvSpPr>
            <a:spLocks noChangeArrowheads="1"/>
          </p:cNvSpPr>
          <p:nvPr/>
        </p:nvSpPr>
        <p:spPr bwMode="auto">
          <a:xfrm>
            <a:off x="0" y="6273564"/>
            <a:ext cx="1512888" cy="576263"/>
          </a:xfrm>
          <a:prstGeom prst="flowChartAlternateProcess">
            <a:avLst/>
          </a:prstGeom>
          <a:gradFill rotWithShape="1">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AU" altLang="zh-CN" sz="2800" dirty="0">
                <a:latin typeface="Times New Roman" pitchFamily="18" charset="0"/>
              </a:rPr>
              <a:t>Next</a:t>
            </a:r>
            <a:endParaRPr lang="zh-CN" altLang="en-US" sz="280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idx="1"/>
          </p:nvPr>
        </p:nvSpPr>
        <p:spPr>
          <a:xfrm>
            <a:off x="68364" y="881699"/>
            <a:ext cx="8229600" cy="5665788"/>
          </a:xfrm>
        </p:spPr>
        <p:txBody>
          <a:bodyPr>
            <a:normAutofit/>
          </a:bodyPr>
          <a:lstStyle/>
          <a:p>
            <a:pPr>
              <a:lnSpc>
                <a:spcPct val="80000"/>
              </a:lnSpc>
              <a:buFont typeface="Wingdings" panose="05000000000000000000" pitchFamily="2" charset="2"/>
              <a:buNone/>
            </a:pPr>
            <a:r>
              <a:rPr lang="en-US" altLang="zh-CN" sz="2400" dirty="0" err="1" smtClean="0">
                <a:latin typeface="Times New Roman" panose="02020603050405020304" pitchFamily="18" charset="0"/>
                <a:ea typeface="隶书" panose="02010509060101010101" pitchFamily="49" charset="-122"/>
              </a:rPr>
              <a:t>bool</a:t>
            </a:r>
            <a:r>
              <a:rPr lang="en-US" altLang="zh-CN" sz="2400" dirty="0" smtClean="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HashTable</a:t>
            </a:r>
            <a:r>
              <a:rPr lang="en-US" altLang="zh-CN" sz="2400" dirty="0">
                <a:latin typeface="Times New Roman" panose="02020603050405020304" pitchFamily="18" charset="0"/>
                <a:ea typeface="隶书" panose="02010509060101010101" pitchFamily="49" charset="-122"/>
              </a:rPr>
              <a:t>&lt;E, K&gt;::Search (K k1, E&amp; e1) {</a:t>
            </a:r>
          </a:p>
          <a:p>
            <a:pPr>
              <a:lnSpc>
                <a:spcPct val="80000"/>
              </a:lnSpc>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使用线性探查法在散列表</a:t>
            </a:r>
            <a:r>
              <a:rPr lang="en-US" altLang="zh-CN" sz="2400" dirty="0" err="1">
                <a:solidFill>
                  <a:schemeClr val="tx2"/>
                </a:solidFill>
                <a:latin typeface="Times New Roman" panose="02020603050405020304" pitchFamily="18" charset="0"/>
                <a:ea typeface="隶书" panose="02010509060101010101" pitchFamily="49" charset="-122"/>
              </a:rPr>
              <a:t>ht</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每个桶容纳一个元素</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smtClean="0">
                <a:solidFill>
                  <a:schemeClr val="tx2"/>
                </a:solidFill>
                <a:latin typeface="Times New Roman" panose="02020603050405020304" pitchFamily="18" charset="0"/>
                <a:ea typeface="隶书" panose="02010509060101010101" pitchFamily="49" charset="-122"/>
              </a:rPr>
              <a:t>中</a:t>
            </a:r>
            <a:r>
              <a:rPr lang="zh-CN" altLang="en-US" sz="2400" dirty="0">
                <a:solidFill>
                  <a:schemeClr val="tx2"/>
                </a:solidFill>
                <a:latin typeface="Times New Roman" panose="02020603050405020304" pitchFamily="18" charset="0"/>
                <a:ea typeface="隶书" panose="02010509060101010101" pitchFamily="49" charset="-122"/>
              </a:rPr>
              <a:t>搜索</a:t>
            </a:r>
            <a:r>
              <a:rPr lang="en-US" altLang="zh-CN" sz="2400" dirty="0">
                <a:solidFill>
                  <a:schemeClr val="tx2"/>
                </a:solidFill>
                <a:latin typeface="Times New Roman" panose="02020603050405020304" pitchFamily="18" charset="0"/>
                <a:ea typeface="隶书" panose="02010509060101010101" pitchFamily="49" charset="-122"/>
              </a:rPr>
              <a:t>k1</a:t>
            </a:r>
          </a:p>
          <a:p>
            <a:pPr>
              <a:lnSpc>
                <a:spcPct val="80000"/>
              </a:lnSpc>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FindPos</a:t>
            </a:r>
            <a:r>
              <a:rPr lang="en-US" altLang="zh-CN" sz="2400" dirty="0">
                <a:latin typeface="Times New Roman" panose="02020603050405020304" pitchFamily="18" charset="0"/>
                <a:ea typeface="隶书" panose="02010509060101010101" pitchFamily="49" charset="-122"/>
              </a:rPr>
              <a:t> (k1)</a:t>
            </a:r>
            <a:r>
              <a:rPr lang="zh-CN" altLang="en-US"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搜索</a:t>
            </a:r>
            <a:endParaRPr lang="en-US" altLang="zh-CN" sz="2400" dirty="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     if (info[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 ||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k1) return false;</a:t>
            </a: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	 e1 =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return true;</a:t>
            </a: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a:t>
            </a:r>
            <a:endParaRPr lang="zh-CN" altLang="en-US" sz="2400" dirty="0">
              <a:solidFill>
                <a:schemeClr val="tx2"/>
              </a:solidFill>
              <a:latin typeface="Times New Roman" panose="02020603050405020304" pitchFamily="18" charset="0"/>
              <a:ea typeface="隶书" panose="02010509060101010101" pitchFamily="49" charset="-122"/>
            </a:endParaRPr>
          </a:p>
        </p:txBody>
      </p:sp>
      <p:sp>
        <p:nvSpPr>
          <p:cNvPr id="3" name="内容占位符 2"/>
          <p:cNvSpPr txBox="1">
            <a:spLocks/>
          </p:cNvSpPr>
          <p:nvPr/>
        </p:nvSpPr>
        <p:spPr>
          <a:xfrm>
            <a:off x="5283731" y="3142034"/>
            <a:ext cx="6798025" cy="37159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600" dirty="0" smtClean="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清空散列表</a:t>
            </a:r>
          </a:p>
          <a:p>
            <a:pPr marL="0" indent="0">
              <a:buFont typeface="Wingdings" panose="05000000000000000000" pitchFamily="2" charset="2"/>
              <a:buNone/>
            </a:pPr>
            <a:r>
              <a:rPr lang="en-US" altLang="zh-CN" sz="2400" dirty="0" smtClean="0">
                <a:latin typeface="Times New Roman" panose="02020603050405020304" pitchFamily="18" charset="0"/>
              </a:rPr>
              <a:t>template &lt;</a:t>
            </a:r>
            <a:r>
              <a:rPr lang="en-US" altLang="zh-CN" sz="2400" dirty="0" err="1" smtClean="0">
                <a:latin typeface="Times New Roman" panose="02020603050405020304" pitchFamily="18" charset="0"/>
              </a:rPr>
              <a:t>typename</a:t>
            </a:r>
            <a:r>
              <a:rPr lang="en-US" altLang="zh-CN" sz="2400" dirty="0" smtClean="0">
                <a:latin typeface="Times New Roman" panose="02020603050405020304" pitchFamily="18" charset="0"/>
              </a:rPr>
              <a:t> E, </a:t>
            </a:r>
            <a:r>
              <a:rPr lang="en-US" altLang="zh-CN" sz="2400" dirty="0" err="1" smtClean="0">
                <a:latin typeface="Times New Roman" panose="02020603050405020304" pitchFamily="18" charset="0"/>
              </a:rPr>
              <a:t>typename</a:t>
            </a:r>
            <a:r>
              <a:rPr lang="en-US" altLang="zh-CN" sz="2400" dirty="0" smtClean="0">
                <a:latin typeface="Times New Roman" panose="02020603050405020304" pitchFamily="18" charset="0"/>
              </a:rPr>
              <a:t> K&gt;</a:t>
            </a:r>
          </a:p>
          <a:p>
            <a:pPr marL="0" indent="0">
              <a:buFont typeface="Wingdings" panose="05000000000000000000" pitchFamily="2" charset="2"/>
              <a:buNone/>
            </a:pPr>
            <a:r>
              <a:rPr lang="en-US" altLang="zh-CN" sz="2400" dirty="0" smtClean="0">
                <a:latin typeface="Times New Roman" panose="02020603050405020304" pitchFamily="18" charset="0"/>
              </a:rPr>
              <a:t>void </a:t>
            </a:r>
            <a:r>
              <a:rPr lang="en-US" altLang="zh-CN" sz="2400" dirty="0" err="1" smtClean="0">
                <a:latin typeface="Times New Roman" panose="02020603050405020304" pitchFamily="18" charset="0"/>
              </a:rPr>
              <a:t>HashTable</a:t>
            </a:r>
            <a:r>
              <a:rPr lang="en-US" altLang="zh-CN" sz="2400" dirty="0" smtClean="0">
                <a:latin typeface="Times New Roman" panose="02020603050405020304" pitchFamily="18" charset="0"/>
              </a:rPr>
              <a:t>&lt;E,K&gt;::</a:t>
            </a:r>
            <a:r>
              <a:rPr lang="en-US" altLang="zh-CN" sz="2400" dirty="0" err="1" smtClean="0">
                <a:latin typeface="Times New Roman" panose="02020603050405020304" pitchFamily="18" charset="0"/>
              </a:rPr>
              <a:t>makeEmpty</a:t>
            </a:r>
            <a:r>
              <a:rPr lang="en-US" altLang="zh-CN" sz="2400" dirty="0" smtClean="0">
                <a:latin typeface="Times New Roman" panose="02020603050405020304" pitchFamily="18" charset="0"/>
              </a:rPr>
              <a:t>(){</a:t>
            </a:r>
          </a:p>
          <a:p>
            <a:pPr marL="0" indent="0">
              <a:buFont typeface="Wingdings" panose="05000000000000000000" pitchFamily="2" charset="2"/>
              <a:buNone/>
            </a:pPr>
            <a:r>
              <a:rPr lang="en-US" altLang="zh-CN" sz="2400" dirty="0" smtClean="0">
                <a:latin typeface="Times New Roman" panose="02020603050405020304" pitchFamily="18" charset="0"/>
              </a:rPr>
              <a:t>	for (</a:t>
            </a:r>
            <a:r>
              <a:rPr lang="en-US" altLang="zh-CN" sz="2400" dirty="0" err="1" smtClean="0">
                <a:latin typeface="Times New Roman" panose="02020603050405020304" pitchFamily="18" charset="0"/>
              </a:rPr>
              <a:t>int</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i</a:t>
            </a:r>
            <a:r>
              <a:rPr lang="en-US" altLang="zh-CN" sz="2400" dirty="0" smtClean="0">
                <a:latin typeface="Times New Roman" panose="02020603050405020304" pitchFamily="18" charset="0"/>
              </a:rPr>
              <a:t> = 0; </a:t>
            </a:r>
            <a:r>
              <a:rPr lang="en-US" altLang="zh-CN" sz="2400" dirty="0" err="1" smtClean="0">
                <a:latin typeface="Times New Roman" panose="02020603050405020304" pitchFamily="18" charset="0"/>
              </a:rPr>
              <a:t>i</a:t>
            </a:r>
            <a:r>
              <a:rPr lang="en-US" altLang="zh-CN" sz="2400" dirty="0" smtClean="0">
                <a:latin typeface="Times New Roman" panose="02020603050405020304" pitchFamily="18" charset="0"/>
              </a:rPr>
              <a:t> &lt; </a:t>
            </a:r>
            <a:r>
              <a:rPr lang="en-US" altLang="zh-CN" sz="2400" dirty="0" err="1" smtClean="0">
                <a:latin typeface="Times New Roman" panose="02020603050405020304" pitchFamily="18" charset="0"/>
              </a:rPr>
              <a:t>TableSize</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i</a:t>
            </a:r>
            <a:r>
              <a:rPr lang="en-US" altLang="zh-CN" sz="2400" dirty="0" smtClean="0">
                <a:latin typeface="Times New Roman" panose="02020603050405020304" pitchFamily="18" charset="0"/>
              </a:rPr>
              <a:t>++){</a:t>
            </a:r>
          </a:p>
          <a:p>
            <a:pPr marL="0" indent="0">
              <a:buFont typeface="Wingdings" panose="05000000000000000000" pitchFamily="2" charset="2"/>
              <a:buNone/>
            </a:pPr>
            <a:r>
              <a:rPr lang="en-US" altLang="zh-CN" sz="2400" dirty="0" smtClean="0">
                <a:latin typeface="Times New Roman" panose="02020603050405020304" pitchFamily="18" charset="0"/>
              </a:rPr>
              <a:t>		info[</a:t>
            </a:r>
            <a:r>
              <a:rPr lang="en-US" altLang="zh-CN" sz="2400" dirty="0" err="1" smtClean="0">
                <a:latin typeface="Times New Roman" panose="02020603050405020304" pitchFamily="18" charset="0"/>
              </a:rPr>
              <a:t>i</a:t>
            </a:r>
            <a:r>
              <a:rPr lang="en-US" altLang="zh-CN" sz="2400" dirty="0" smtClean="0">
                <a:latin typeface="Times New Roman" panose="02020603050405020304" pitchFamily="18" charset="0"/>
              </a:rPr>
              <a:t>] = Empty;     //</a:t>
            </a:r>
            <a:r>
              <a:rPr lang="zh-CN" altLang="en-US" sz="2400" dirty="0" smtClean="0">
                <a:latin typeface="Times New Roman" panose="02020603050405020304" pitchFamily="18" charset="0"/>
              </a:rPr>
              <a:t>只需将</a:t>
            </a:r>
            <a:r>
              <a:rPr lang="en-US" altLang="zh-CN" sz="2400" dirty="0" smtClean="0">
                <a:latin typeface="Times New Roman" panose="02020603050405020304" pitchFamily="18" charset="0"/>
              </a:rPr>
              <a:t>info</a:t>
            </a:r>
            <a:r>
              <a:rPr lang="zh-CN" altLang="en-US" sz="2400" dirty="0" smtClean="0">
                <a:latin typeface="Times New Roman" panose="02020603050405020304" pitchFamily="18" charset="0"/>
              </a:rPr>
              <a:t>表清空</a:t>
            </a:r>
          </a:p>
          <a:p>
            <a:pPr marL="0" indent="0">
              <a:buFont typeface="Wingdings" panose="05000000000000000000" pitchFamily="2" charset="2"/>
              <a:buNone/>
            </a:pP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a:t>
            </a:r>
          </a:p>
          <a:p>
            <a:pPr marL="0" indent="0">
              <a:buFont typeface="Wingdings" panose="05000000000000000000" pitchFamily="2" charset="2"/>
              <a:buNone/>
            </a:pP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CurrentSize</a:t>
            </a:r>
            <a:r>
              <a:rPr lang="en-US" altLang="zh-CN" sz="2400" dirty="0" smtClean="0">
                <a:latin typeface="Times New Roman" panose="02020603050405020304" pitchFamily="18" charset="0"/>
              </a:rPr>
              <a:t> = 0;</a:t>
            </a:r>
          </a:p>
          <a:p>
            <a:pPr marL="0" indent="0">
              <a:buFont typeface="Wingdings" panose="05000000000000000000" pitchFamily="2" charset="2"/>
              <a:buNone/>
            </a:pPr>
            <a:r>
              <a:rPr lang="en-US" altLang="zh-CN" sz="2400" dirty="0" smtClean="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0995" y="397136"/>
            <a:ext cx="9279419" cy="6538685"/>
          </a:xfrm>
        </p:spPr>
        <p:txBody>
          <a:bodyPr>
            <a:normAutofit fontScale="92500" lnSpcReduction="10000"/>
          </a:bodyPr>
          <a:lstStyle/>
          <a:p>
            <a:pPr marL="0" indent="0">
              <a:buNone/>
            </a:pPr>
            <a:r>
              <a:rPr lang="en-US" altLang="zh-CN" sz="2200" dirty="0">
                <a:latin typeface="Times New Roman" panose="02020603050405020304" pitchFamily="18" charset="0"/>
              </a:rPr>
              <a:t>template &lt;</a:t>
            </a:r>
            <a:r>
              <a:rPr lang="en-US" altLang="zh-CN" sz="2200" dirty="0" err="1">
                <a:latin typeface="Times New Roman" panose="02020603050405020304" pitchFamily="18" charset="0"/>
              </a:rPr>
              <a:t>typename</a:t>
            </a:r>
            <a:r>
              <a:rPr lang="en-US" altLang="zh-CN" sz="2200" dirty="0">
                <a:latin typeface="Times New Roman" panose="02020603050405020304" pitchFamily="18" charset="0"/>
              </a:rPr>
              <a:t> E, </a:t>
            </a:r>
            <a:r>
              <a:rPr lang="en-US" altLang="zh-CN" sz="2200" dirty="0" err="1">
                <a:latin typeface="Times New Roman" panose="02020603050405020304" pitchFamily="18" charset="0"/>
              </a:rPr>
              <a:t>typename</a:t>
            </a:r>
            <a:r>
              <a:rPr lang="en-US" altLang="zh-CN" sz="2200" dirty="0">
                <a:latin typeface="Times New Roman" panose="02020603050405020304" pitchFamily="18" charset="0"/>
              </a:rPr>
              <a:t> K&gt;</a:t>
            </a:r>
          </a:p>
          <a:p>
            <a:pPr marL="0" indent="0">
              <a:buNone/>
            </a:pPr>
            <a:r>
              <a:rPr lang="en-US" altLang="zh-CN" sz="2200" dirty="0" err="1">
                <a:latin typeface="Times New Roman" panose="02020603050405020304" pitchFamily="18" charset="0"/>
              </a:rPr>
              <a:t>HashTable</a:t>
            </a:r>
            <a:r>
              <a:rPr lang="en-US" altLang="zh-CN" sz="2200" dirty="0">
                <a:latin typeface="Times New Roman" panose="02020603050405020304" pitchFamily="18" charset="0"/>
              </a:rPr>
              <a:t>&lt;E,K&gt;&amp; </a:t>
            </a:r>
            <a:r>
              <a:rPr lang="en-US" altLang="zh-CN" sz="2200" dirty="0" err="1">
                <a:latin typeface="Times New Roman" panose="02020603050405020304" pitchFamily="18" charset="0"/>
              </a:rPr>
              <a:t>HashTable</a:t>
            </a:r>
            <a:r>
              <a:rPr lang="en-US" altLang="zh-CN" sz="2200" dirty="0">
                <a:latin typeface="Times New Roman" panose="02020603050405020304" pitchFamily="18" charset="0"/>
              </a:rPr>
              <a:t>&lt;E,K&gt;::operator = (</a:t>
            </a:r>
            <a:r>
              <a:rPr lang="en-US" altLang="zh-CN" sz="2200" dirty="0" err="1">
                <a:latin typeface="Times New Roman" panose="02020603050405020304" pitchFamily="18" charset="0"/>
              </a:rPr>
              <a:t>const</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HashTable</a:t>
            </a:r>
            <a:r>
              <a:rPr lang="en-US" altLang="zh-CN" sz="2200" dirty="0">
                <a:latin typeface="Times New Roman" panose="02020603050405020304" pitchFamily="18" charset="0"/>
              </a:rPr>
              <a:t>&lt;E,K&gt; &amp;ht2)</a:t>
            </a:r>
          </a:p>
          <a:p>
            <a:pPr marL="0" indent="0">
              <a:buNone/>
            </a:pPr>
            <a:r>
              <a:rPr lang="en-US" altLang="zh-CN" sz="2200" dirty="0" smtClean="0">
                <a:latin typeface="Times New Roman" panose="02020603050405020304" pitchFamily="18" charset="0"/>
              </a:rPr>
              <a:t>{</a:t>
            </a:r>
            <a:r>
              <a:rPr lang="en-US" altLang="zh-CN" sz="2200" dirty="0">
                <a:latin typeface="Times New Roman" panose="02020603050405020304" pitchFamily="18" charset="0"/>
              </a:rPr>
              <a:t>	if (this != &amp;ht2){</a:t>
            </a:r>
          </a:p>
          <a:p>
            <a:pPr marL="0" indent="0">
              <a:buNone/>
            </a:pPr>
            <a:r>
              <a:rPr lang="en-US" altLang="zh-CN" sz="2200" dirty="0">
                <a:latin typeface="Times New Roman" panose="02020603050405020304" pitchFamily="18" charset="0"/>
              </a:rPr>
              <a:t>		delete []</a:t>
            </a:r>
            <a:r>
              <a:rPr lang="en-US" altLang="zh-CN" sz="2200" dirty="0" err="1">
                <a:latin typeface="Times New Roman" panose="02020603050405020304" pitchFamily="18" charset="0"/>
              </a:rPr>
              <a:t>ht</a:t>
            </a:r>
            <a:r>
              <a:rPr lang="en-US" altLang="zh-CN" sz="2200" dirty="0">
                <a:latin typeface="Times New Roman" panose="02020603050405020304" pitchFamily="18" charset="0"/>
              </a:rPr>
              <a:t>;         //</a:t>
            </a:r>
            <a:r>
              <a:rPr lang="zh-CN" altLang="en-US" sz="2200" dirty="0">
                <a:latin typeface="Times New Roman" panose="02020603050405020304" pitchFamily="18" charset="0"/>
              </a:rPr>
              <a:t>先清后复制，因为大小可能不一样</a:t>
            </a:r>
          </a:p>
          <a:p>
            <a:pPr marL="0" indent="0">
              <a:buNone/>
            </a:pPr>
            <a:r>
              <a:rPr lang="zh-CN" altLang="en-US" sz="2200" dirty="0">
                <a:latin typeface="Times New Roman" panose="02020603050405020304" pitchFamily="18" charset="0"/>
              </a:rPr>
              <a:t>		</a:t>
            </a:r>
            <a:r>
              <a:rPr lang="en-US" altLang="zh-CN" sz="2200" dirty="0">
                <a:latin typeface="Times New Roman" panose="02020603050405020304" pitchFamily="18" charset="0"/>
              </a:rPr>
              <a:t>delete []info;</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 = ht2.TableSize;</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ht</a:t>
            </a:r>
            <a:r>
              <a:rPr lang="en-US" altLang="zh-CN" sz="2200" dirty="0">
                <a:latin typeface="Times New Roman" panose="02020603050405020304" pitchFamily="18" charset="0"/>
              </a:rPr>
              <a:t> = new E[</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info = new E[</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for (</a:t>
            </a:r>
            <a:r>
              <a:rPr lang="en-US" altLang="zh-CN" sz="2200" dirty="0" err="1">
                <a:latin typeface="Times New Roman" panose="02020603050405020304" pitchFamily="18" charset="0"/>
              </a:rPr>
              <a:t>int</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0;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&lt; </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ht</a:t>
            </a:r>
            <a:r>
              <a:rPr lang="en-US" altLang="zh-CN" sz="2200" dirty="0">
                <a:latin typeface="Times New Roman" panose="02020603050405020304" pitchFamily="18" charset="0"/>
              </a:rPr>
              <a:t>[</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ht2.ht[</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info[</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ht2.info[</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CurrentSize</a:t>
            </a:r>
            <a:r>
              <a:rPr lang="en-US" altLang="zh-CN" sz="2200" dirty="0">
                <a:latin typeface="Times New Roman" panose="02020603050405020304" pitchFamily="18" charset="0"/>
              </a:rPr>
              <a:t> = ht2.CurrentSize;</a:t>
            </a:r>
          </a:p>
          <a:p>
            <a:pPr marL="0" indent="0">
              <a:buNone/>
            </a:pPr>
            <a:r>
              <a:rPr lang="en-US" altLang="zh-CN" sz="2200" dirty="0">
                <a:latin typeface="Times New Roman" panose="02020603050405020304" pitchFamily="18" charset="0"/>
              </a:rPr>
              <a:t>	}</a:t>
            </a:r>
          </a:p>
          <a:p>
            <a:pPr marL="0" indent="0">
              <a:buNone/>
            </a:pPr>
            <a:r>
              <a:rPr lang="en-US" altLang="zh-CN" sz="2200" dirty="0">
                <a:latin typeface="Times New Roman" panose="02020603050405020304" pitchFamily="18" charset="0"/>
              </a:rPr>
              <a:t>	return *this;</a:t>
            </a:r>
          </a:p>
          <a:p>
            <a:pPr marL="0" indent="0">
              <a:buNone/>
            </a:pPr>
            <a:r>
              <a:rPr lang="en-US" altLang="zh-CN" sz="2200" dirty="0">
                <a:latin typeface="Times New Roman" panose="02020603050405020304" pitchFamily="18" charset="0"/>
              </a:rPr>
              <a:t>}</a:t>
            </a:r>
            <a:endParaRPr lang="zh-CN" altLang="en-US" sz="22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8" name="Rectangle 4"/>
          <p:cNvSpPr>
            <a:spLocks noGrp="1" noChangeArrowheads="1"/>
          </p:cNvSpPr>
          <p:nvPr>
            <p:ph type="title"/>
          </p:nvPr>
        </p:nvSpPr>
        <p:spPr>
          <a:xfrm>
            <a:off x="794194" y="0"/>
            <a:ext cx="8229600" cy="750433"/>
          </a:xfrm>
        </p:spPr>
        <p:txBody>
          <a:bodyPr/>
          <a:lstStyle/>
          <a:p>
            <a:r>
              <a:rPr lang="zh-CN" altLang="en-US" sz="3600" dirty="0">
                <a:solidFill>
                  <a:srgbClr val="0000FF"/>
                </a:solidFill>
                <a:ea typeface="华文新魏" panose="02010800040101010101" pitchFamily="2" charset="-122"/>
              </a:rPr>
              <a:t>使用线性探查法的其他操作</a:t>
            </a:r>
          </a:p>
        </p:txBody>
      </p:sp>
      <p:sp>
        <p:nvSpPr>
          <p:cNvPr id="518146" name="Rectangle 2"/>
          <p:cNvSpPr>
            <a:spLocks noGrp="1" noChangeArrowheads="1"/>
          </p:cNvSpPr>
          <p:nvPr>
            <p:ph idx="1"/>
          </p:nvPr>
        </p:nvSpPr>
        <p:spPr>
          <a:xfrm>
            <a:off x="1921329" y="953633"/>
            <a:ext cx="8191500" cy="5417984"/>
          </a:xfrm>
        </p:spPr>
        <p:txBody>
          <a:bodyPr/>
          <a:lstStyle/>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template &lt;class E, class K&gt;</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bool </a:t>
            </a:r>
            <a:r>
              <a:rPr lang="en-US" altLang="zh-CN" sz="2400" dirty="0" err="1">
                <a:latin typeface="Times New Roman" panose="02020603050405020304" pitchFamily="18" charset="0"/>
                <a:ea typeface="隶书" panose="02010509060101010101" pitchFamily="49" charset="-122"/>
              </a:rPr>
              <a:t>HashTable</a:t>
            </a:r>
            <a:r>
              <a:rPr lang="en-US" altLang="zh-CN" sz="2400" dirty="0">
                <a:latin typeface="Times New Roman" panose="02020603050405020304" pitchFamily="18" charset="0"/>
                <a:ea typeface="隶书" panose="02010509060101010101" pitchFamily="49" charset="-122"/>
              </a:rPr>
              <a:t>&lt;E, K&gt;::Insert (K k1, </a:t>
            </a:r>
            <a:r>
              <a:rPr lang="en-US" altLang="zh-CN" sz="2400" dirty="0" err="1">
                <a:latin typeface="Times New Roman" panose="02020603050405020304" pitchFamily="18" charset="0"/>
                <a:ea typeface="隶书" panose="02010509060101010101" pitchFamily="49" charset="-122"/>
              </a:rPr>
              <a:t>const</a:t>
            </a:r>
            <a:r>
              <a:rPr lang="en-US" altLang="zh-CN" sz="2400" dirty="0">
                <a:latin typeface="Times New Roman" panose="02020603050405020304" pitchFamily="18" charset="0"/>
                <a:ea typeface="隶书" panose="02010509060101010101" pitchFamily="49" charset="-122"/>
              </a:rPr>
              <a:t> E&amp; e1) {</a:t>
            </a:r>
          </a:p>
          <a:p>
            <a:pPr>
              <a:spcBef>
                <a:spcPct val="5000"/>
              </a:spcBef>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在</a:t>
            </a:r>
            <a:r>
              <a:rPr lang="en-US" altLang="zh-CN" sz="2400" dirty="0" err="1">
                <a:solidFill>
                  <a:schemeClr val="tx2"/>
                </a:solidFill>
                <a:latin typeface="Times New Roman" panose="02020603050405020304" pitchFamily="18" charset="0"/>
                <a:ea typeface="隶书" panose="02010509060101010101" pitchFamily="49" charset="-122"/>
              </a:rPr>
              <a:t>ht</a:t>
            </a:r>
            <a:r>
              <a:rPr lang="zh-CN" altLang="en-US" sz="2400" dirty="0">
                <a:solidFill>
                  <a:schemeClr val="tx2"/>
                </a:solidFill>
                <a:latin typeface="Times New Roman" panose="02020603050405020304" pitchFamily="18" charset="0"/>
                <a:ea typeface="隶书" panose="02010509060101010101" pitchFamily="49" charset="-122"/>
              </a:rPr>
              <a:t>表中搜索</a:t>
            </a:r>
            <a:r>
              <a:rPr lang="en-US" altLang="zh-CN" sz="2400" dirty="0">
                <a:solidFill>
                  <a:schemeClr val="tx2"/>
                </a:solidFill>
                <a:latin typeface="Times New Roman" panose="02020603050405020304" pitchFamily="18" charset="0"/>
                <a:ea typeface="隶书" panose="02010509060101010101" pitchFamily="49" charset="-122"/>
              </a:rPr>
              <a:t>k1</a:t>
            </a:r>
            <a:r>
              <a:rPr lang="zh-CN" altLang="en-US" sz="2400" dirty="0">
                <a:solidFill>
                  <a:schemeClr val="tx2"/>
                </a:solidFill>
                <a:latin typeface="Times New Roman" panose="02020603050405020304" pitchFamily="18" charset="0"/>
                <a:ea typeface="隶书" panose="02010509060101010101" pitchFamily="49" charset="-122"/>
              </a:rPr>
              <a:t>。若找到则不再插入</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若未找到</a:t>
            </a:r>
            <a:r>
              <a:rPr lang="en-US" altLang="zh-CN" sz="2400" dirty="0">
                <a:solidFill>
                  <a:schemeClr val="tx2"/>
                </a:solidFill>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但找到位置的标志是</a:t>
            </a:r>
            <a:r>
              <a:rPr lang="en-US" altLang="zh-CN" sz="2400" dirty="0">
                <a:solidFill>
                  <a:schemeClr val="tx2"/>
                </a:solidFill>
                <a:latin typeface="Times New Roman" panose="02020603050405020304" pitchFamily="18" charset="0"/>
                <a:ea typeface="隶书" panose="02010509060101010101" pitchFamily="49" charset="-122"/>
              </a:rPr>
              <a:t>Empty</a:t>
            </a:r>
            <a:r>
              <a:rPr lang="zh-CN" altLang="en-US" sz="2400" dirty="0">
                <a:solidFill>
                  <a:schemeClr val="tx2"/>
                </a:solidFill>
                <a:latin typeface="Times New Roman" panose="02020603050405020304" pitchFamily="18" charset="0"/>
                <a:ea typeface="隶书" panose="02010509060101010101" pitchFamily="49" charset="-122"/>
              </a:rPr>
              <a:t>或</a:t>
            </a:r>
            <a:r>
              <a:rPr lang="en-US" altLang="zh-CN" sz="2400" dirty="0">
                <a:solidFill>
                  <a:schemeClr val="tx2"/>
                </a:solidFill>
                <a:latin typeface="Times New Roman" panose="02020603050405020304" pitchFamily="18" charset="0"/>
                <a:ea typeface="隶书" panose="02010509060101010101" pitchFamily="49" charset="-122"/>
              </a:rPr>
              <a:t>Deleted, x</a:t>
            </a:r>
            <a:r>
              <a:rPr lang="zh-CN" altLang="en-US" sz="2400" dirty="0">
                <a:solidFill>
                  <a:schemeClr val="tx2"/>
                </a:solidFill>
                <a:latin typeface="Times New Roman" panose="02020603050405020304" pitchFamily="18" charset="0"/>
                <a:ea typeface="隶书" panose="02010509060101010101" pitchFamily="49" charset="-122"/>
              </a:rPr>
              <a:t>插入</a:t>
            </a:r>
            <a:endParaRPr lang="en-US" altLang="zh-CN" sz="24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int</a:t>
            </a:r>
            <a:r>
              <a:rPr lang="en-US" altLang="zh-CN" sz="2400" dirty="0" smtClean="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FindPos</a:t>
            </a:r>
            <a:r>
              <a:rPr lang="en-US" altLang="zh-CN" sz="2400" dirty="0">
                <a:latin typeface="Times New Roman" panose="02020603050405020304" pitchFamily="18" charset="0"/>
                <a:ea typeface="隶书" panose="02010509060101010101" pitchFamily="49" charset="-122"/>
              </a:rPr>
              <a:t> (k1);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用散列函数计算桶号</a:t>
            </a:r>
          </a:p>
          <a:p>
            <a:pPr>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if (info[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 {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该桶空</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存放新元素</a:t>
            </a:r>
          </a:p>
          <a:p>
            <a:pPr>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e1;   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a:t>
            </a:r>
          </a:p>
          <a:p>
            <a:pPr>
              <a:spcBef>
                <a:spcPct val="5000"/>
              </a:spcBef>
              <a:buNone/>
            </a:pPr>
            <a:r>
              <a:rPr lang="en-US" altLang="zh-CN" sz="2400" dirty="0">
                <a:latin typeface="Times New Roman" panose="02020603050405020304" pitchFamily="18" charset="0"/>
                <a:ea typeface="隶书" panose="02010509060101010101" pitchFamily="49" charset="-122"/>
              </a:rPr>
              <a:t>          n++;   return true;}</a:t>
            </a:r>
          </a:p>
          <a:p>
            <a:pPr>
              <a:spcBef>
                <a:spcPct val="5000"/>
              </a:spcBef>
              <a:buNone/>
            </a:pPr>
            <a:r>
              <a:rPr lang="en-US" altLang="zh-CN" sz="2400" dirty="0">
                <a:latin typeface="Times New Roman" panose="02020603050405020304" pitchFamily="18" charset="0"/>
                <a:ea typeface="隶书" panose="02010509060101010101" pitchFamily="49" charset="-122"/>
              </a:rPr>
              <a:t>     if (info[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 &amp;&amp;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e1) </a:t>
            </a: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cout</a:t>
            </a:r>
            <a:r>
              <a:rPr lang="en-US" altLang="zh-CN" sz="2400" dirty="0">
                <a:latin typeface="Times New Roman" panose="02020603050405020304" pitchFamily="18" charset="0"/>
                <a:ea typeface="隶书" panose="02010509060101010101" pitchFamily="49" charset="-122"/>
              </a:rPr>
              <a:t> &lt;&lt; “</a:t>
            </a:r>
            <a:r>
              <a:rPr lang="zh-CN" altLang="en-US" sz="2400" dirty="0">
                <a:latin typeface="Times New Roman" panose="02020603050405020304" pitchFamily="18" charset="0"/>
                <a:ea typeface="隶书" panose="02010509060101010101" pitchFamily="49" charset="-122"/>
              </a:rPr>
              <a:t>表中已有此元素，不能插入！</a:t>
            </a:r>
            <a:r>
              <a:rPr lang="en-US" altLang="zh-CN" sz="2400" dirty="0">
                <a:latin typeface="Times New Roman" panose="02020603050405020304" pitchFamily="18" charset="0"/>
                <a:ea typeface="隶书" panose="02010509060101010101" pitchFamily="49" charset="-122"/>
              </a:rPr>
              <a:t>\n”;   </a:t>
            </a:r>
          </a:p>
          <a:p>
            <a:pPr>
              <a:spcBef>
                <a:spcPct val="5000"/>
              </a:spcBef>
              <a:buNone/>
            </a:pPr>
            <a:r>
              <a:rPr lang="en-US" altLang="zh-CN" sz="2400" dirty="0">
                <a:latin typeface="Times New Roman" panose="02020603050405020304" pitchFamily="18" charset="0"/>
                <a:ea typeface="隶书" panose="02010509060101010101" pitchFamily="49" charset="-122"/>
              </a:rPr>
              <a:t>     else </a:t>
            </a:r>
            <a:r>
              <a:rPr lang="en-US" altLang="zh-CN" sz="2400" dirty="0" err="1">
                <a:latin typeface="Times New Roman" panose="02020603050405020304" pitchFamily="18" charset="0"/>
                <a:ea typeface="隶书" panose="02010509060101010101" pitchFamily="49" charset="-122"/>
              </a:rPr>
              <a:t>cout</a:t>
            </a:r>
            <a:r>
              <a:rPr lang="en-US" altLang="zh-CN" sz="2400" dirty="0">
                <a:latin typeface="Times New Roman" panose="02020603050405020304" pitchFamily="18" charset="0"/>
                <a:ea typeface="隶书" panose="02010509060101010101" pitchFamily="49" charset="-122"/>
              </a:rPr>
              <a:t> &lt;&lt; “</a:t>
            </a:r>
            <a:r>
              <a:rPr lang="zh-CN" altLang="en-US" sz="2400" dirty="0">
                <a:latin typeface="Times New Roman" panose="02020603050405020304" pitchFamily="18" charset="0"/>
                <a:ea typeface="隶书" panose="02010509060101010101" pitchFamily="49" charset="-122"/>
              </a:rPr>
              <a:t>表已满，不能插入！</a:t>
            </a:r>
            <a:r>
              <a:rPr lang="en-US" altLang="zh-CN" sz="2400" dirty="0">
                <a:latin typeface="Times New Roman" panose="02020603050405020304" pitchFamily="18" charset="0"/>
                <a:ea typeface="隶书" panose="02010509060101010101" pitchFamily="49" charset="-122"/>
              </a:rPr>
              <a:t>\n”;</a:t>
            </a:r>
          </a:p>
          <a:p>
            <a:pPr>
              <a:spcBef>
                <a:spcPct val="5000"/>
              </a:spcBef>
              <a:buNone/>
            </a:pPr>
            <a:r>
              <a:rPr lang="en-US" altLang="zh-CN" sz="2400" dirty="0">
                <a:latin typeface="Times New Roman" panose="02020603050405020304" pitchFamily="18" charset="0"/>
                <a:ea typeface="隶书" panose="02010509060101010101" pitchFamily="49" charset="-122"/>
              </a:rPr>
              <a:t>     return false;</a:t>
            </a:r>
          </a:p>
          <a:p>
            <a:pPr>
              <a:spcBef>
                <a:spcPct val="5000"/>
              </a:spcBef>
              <a:buNone/>
            </a:pPr>
            <a:r>
              <a:rPr lang="en-US" altLang="zh-CN" sz="2400" dirty="0">
                <a:latin typeface="Times New Roman" panose="02020603050405020304" pitchFamily="18" charset="0"/>
                <a:ea typeface="隶书" panose="02010509060101010101" pitchFamily="49" charset="-122"/>
              </a:rPr>
              <a:t>};</a:t>
            </a:r>
            <a:r>
              <a:rPr lang="zh-CN" altLang="en-US" sz="2400"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5" name="Rectangle 3"/>
          <p:cNvSpPr>
            <a:spLocks noGrp="1" noChangeArrowheads="1"/>
          </p:cNvSpPr>
          <p:nvPr>
            <p:ph idx="1"/>
          </p:nvPr>
        </p:nvSpPr>
        <p:spPr>
          <a:xfrm>
            <a:off x="2096310" y="923623"/>
            <a:ext cx="8229600" cy="5595937"/>
          </a:xfrm>
        </p:spPr>
        <p:txBody>
          <a:bodyPr/>
          <a:lstStyle/>
          <a:p>
            <a:pPr>
              <a:spcBef>
                <a:spcPct val="5000"/>
              </a:spcBef>
              <a:buNone/>
            </a:pPr>
            <a:r>
              <a:rPr lang="en-US" altLang="zh-CN" sz="2800" dirty="0">
                <a:latin typeface="Times New Roman" panose="02020603050405020304" pitchFamily="18" charset="0"/>
                <a:ea typeface="隶书" panose="02010509060101010101" pitchFamily="49" charset="-122"/>
              </a:rPr>
              <a:t>template &lt;class E, </a:t>
            </a:r>
            <a:r>
              <a:rPr lang="en-US" altLang="zh-CN" sz="2800" dirty="0" err="1">
                <a:latin typeface="Times New Roman" panose="02020603050405020304" pitchFamily="18" charset="0"/>
                <a:ea typeface="隶书" panose="02010509060101010101" pitchFamily="49" charset="-122"/>
              </a:rPr>
              <a:t>classK</a:t>
            </a:r>
            <a:r>
              <a:rPr lang="en-US" altLang="zh-CN" sz="2800"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HashTable</a:t>
            </a:r>
            <a:r>
              <a:rPr lang="en-US" altLang="zh-CN" sz="2800" dirty="0">
                <a:latin typeface="Times New Roman" panose="02020603050405020304" pitchFamily="18" charset="0"/>
                <a:ea typeface="隶书" panose="02010509060101010101" pitchFamily="49" charset="-122"/>
              </a:rPr>
              <a:t>&lt;E, K&gt;::Remove (K k1, E&amp; e1) {</a:t>
            </a:r>
          </a:p>
          <a:p>
            <a:pPr>
              <a:spcBef>
                <a:spcPct val="5000"/>
              </a:spcBef>
              <a:buFont typeface="Wingdings" panose="05000000000000000000" pitchFamily="2" charset="2"/>
              <a:buNone/>
            </a:pP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在</a:t>
            </a:r>
            <a:r>
              <a:rPr lang="en-US" altLang="zh-CN" sz="2800" dirty="0" err="1">
                <a:solidFill>
                  <a:schemeClr val="tx2"/>
                </a:solidFill>
                <a:latin typeface="Times New Roman" panose="02020603050405020304" pitchFamily="18" charset="0"/>
                <a:ea typeface="隶书" panose="02010509060101010101" pitchFamily="49" charset="-122"/>
              </a:rPr>
              <a:t>ht</a:t>
            </a:r>
            <a:r>
              <a:rPr lang="zh-CN" altLang="en-US" sz="2800" dirty="0">
                <a:solidFill>
                  <a:schemeClr val="tx2"/>
                </a:solidFill>
                <a:latin typeface="Times New Roman" panose="02020603050405020304" pitchFamily="18" charset="0"/>
                <a:ea typeface="隶书" panose="02010509060101010101" pitchFamily="49" charset="-122"/>
              </a:rPr>
              <a:t>表中删除元素</a:t>
            </a:r>
            <a:r>
              <a:rPr lang="en-US" altLang="zh-CN" sz="2800" dirty="0">
                <a:solidFill>
                  <a:schemeClr val="tx2"/>
                </a:solidFill>
                <a:latin typeface="Times New Roman" panose="02020603050405020304" pitchFamily="18" charset="0"/>
                <a:ea typeface="隶书" panose="02010509060101010101" pitchFamily="49" charset="-122"/>
              </a:rPr>
              <a:t>key, </a:t>
            </a:r>
            <a:r>
              <a:rPr lang="zh-CN" altLang="en-US" sz="2800" dirty="0">
                <a:solidFill>
                  <a:schemeClr val="tx2"/>
                </a:solidFill>
                <a:latin typeface="Times New Roman" panose="02020603050405020304" pitchFamily="18" charset="0"/>
                <a:ea typeface="隶书" panose="02010509060101010101" pitchFamily="49" charset="-122"/>
              </a:rPr>
              <a:t>并在引用参数</a:t>
            </a:r>
            <a:r>
              <a:rPr lang="en-US" altLang="zh-CN" sz="2800" dirty="0">
                <a:solidFill>
                  <a:schemeClr val="tx2"/>
                </a:solidFill>
                <a:latin typeface="Times New Roman" panose="02020603050405020304" pitchFamily="18" charset="0"/>
                <a:ea typeface="隶书" panose="02010509060101010101" pitchFamily="49" charset="-122"/>
              </a:rPr>
              <a:t>e1</a:t>
            </a:r>
            <a:r>
              <a:rPr lang="zh-CN" altLang="en-US" sz="2800" dirty="0">
                <a:solidFill>
                  <a:schemeClr val="tx2"/>
                </a:solidFill>
                <a:latin typeface="Times New Roman" panose="02020603050405020304" pitchFamily="18" charset="0"/>
                <a:ea typeface="隶书" panose="02010509060101010101" pitchFamily="49" charset="-122"/>
              </a:rPr>
              <a:t>中得到它</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FindPos</a:t>
            </a:r>
            <a:r>
              <a:rPr lang="en-US" altLang="zh-CN" sz="2800" dirty="0">
                <a:latin typeface="Times New Roman" panose="02020603050405020304" pitchFamily="18" charset="0"/>
                <a:ea typeface="隶书" panose="02010509060101010101" pitchFamily="49" charset="-122"/>
              </a:rPr>
              <a:t> (k1);</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Active)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找到要删元素</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且是活动元素</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Deleted;  n</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做逻辑删除标志</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并不真正物理删除</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return true;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else return false;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Rectangle 3"/>
          <p:cNvSpPr>
            <a:spLocks noGrp="1" noChangeArrowheads="1"/>
          </p:cNvSpPr>
          <p:nvPr>
            <p:ph type="body" idx="4294967295"/>
          </p:nvPr>
        </p:nvSpPr>
        <p:spPr>
          <a:xfrm>
            <a:off x="506168" y="799947"/>
            <a:ext cx="11050291" cy="3492500"/>
          </a:xfrm>
        </p:spPr>
        <p:txBody>
          <a:bodyPr>
            <a:normAutofit/>
          </a:bodyPr>
          <a:lstStyle/>
          <a:p>
            <a:pPr eaLnBrk="1" hangingPunct="1">
              <a:lnSpc>
                <a:spcPct val="90000"/>
              </a:lnSpc>
              <a:buFont typeface="Wingdings" panose="05000000000000000000" pitchFamily="2" charset="2"/>
              <a:buNone/>
            </a:pPr>
            <a:r>
              <a:rPr lang="zh-CN" altLang="en-US" sz="2800" dirty="0" smtClean="0">
                <a:solidFill>
                  <a:schemeClr val="folHlink"/>
                </a:solidFill>
                <a:latin typeface="Times New Roman" panose="02020603050405020304" pitchFamily="18" charset="0"/>
              </a:rPr>
              <a:t>    </a:t>
            </a:r>
            <a:r>
              <a:rPr lang="zh-CN" altLang="en-US" sz="2800" dirty="0">
                <a:solidFill>
                  <a:schemeClr val="folHlink"/>
                </a:solidFill>
                <a:latin typeface="Times New Roman" panose="02020603050405020304" pitchFamily="18" charset="0"/>
              </a:rPr>
              <a:t>基本思想</a:t>
            </a:r>
            <a:r>
              <a:rPr lang="zh-CN" altLang="en-US" sz="2800" dirty="0">
                <a:latin typeface="Times New Roman" panose="02020603050405020304" pitchFamily="18" charset="0"/>
              </a:rPr>
              <a:t>：为每一个</a:t>
            </a:r>
            <a:r>
              <a:rPr lang="en-US" altLang="zh-CN" sz="2800" dirty="0">
                <a:latin typeface="Times New Roman" panose="02020603050405020304" pitchFamily="18" charset="0"/>
              </a:rPr>
              <a:t>Hash</a:t>
            </a:r>
            <a:r>
              <a:rPr lang="zh-CN" altLang="en-US" sz="2800" dirty="0">
                <a:latin typeface="Times New Roman" panose="02020603050405020304" pitchFamily="18" charset="0"/>
              </a:rPr>
              <a:t>地址建立一个链表，凡散列地址为</a:t>
            </a:r>
            <a:r>
              <a:rPr lang="en-US" altLang="zh-CN" sz="2800" dirty="0" err="1">
                <a:latin typeface="Times New Roman" panose="02020603050405020304" pitchFamily="18" charset="0"/>
              </a:rPr>
              <a:t>i</a:t>
            </a:r>
            <a:r>
              <a:rPr lang="zh-CN" altLang="en-US" sz="2800" dirty="0">
                <a:latin typeface="Times New Roman" panose="02020603050405020304" pitchFamily="18" charset="0"/>
              </a:rPr>
              <a:t>的记录都插入到第</a:t>
            </a:r>
            <a:r>
              <a:rPr lang="en-US" altLang="zh-CN" sz="2800" dirty="0" err="1">
                <a:latin typeface="Times New Roman" panose="02020603050405020304" pitchFamily="18" charset="0"/>
              </a:rPr>
              <a:t>i</a:t>
            </a:r>
            <a:r>
              <a:rPr lang="zh-CN" altLang="en-US" sz="2800" dirty="0">
                <a:latin typeface="Times New Roman" panose="02020603050405020304" pitchFamily="18" charset="0"/>
              </a:rPr>
              <a:t>个链表中。</a:t>
            </a:r>
          </a:p>
          <a:p>
            <a:pPr eaLnBrk="1" hangingPunct="1">
              <a:lnSpc>
                <a:spcPct val="90000"/>
              </a:lnSpc>
              <a:buFont typeface="Wingdings" panose="05000000000000000000" pitchFamily="2" charset="2"/>
              <a:buNone/>
            </a:pPr>
            <a:endParaRPr lang="zh-CN" altLang="en-US" sz="12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smtClean="0">
                <a:latin typeface="Times New Roman" panose="02020603050405020304" pitchFamily="18" charset="0"/>
              </a:rPr>
              <a:t>   例</a:t>
            </a:r>
            <a:r>
              <a:rPr lang="zh-CN" altLang="en-US" sz="2800" dirty="0">
                <a:latin typeface="Times New Roman" panose="02020603050405020304" pitchFamily="18" charset="0"/>
              </a:rPr>
              <a:t>：</a:t>
            </a:r>
            <a:r>
              <a:rPr lang="zh-CN" altLang="en-US" sz="2400" dirty="0">
                <a:latin typeface="Times New Roman" panose="02020603050405020304" pitchFamily="18" charset="0"/>
              </a:rPr>
              <a:t>一组关键字：</a:t>
            </a: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6</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8</a:t>
            </a: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        2      18      4       6        25     23     14     3</a:t>
            </a:r>
          </a:p>
        </p:txBody>
      </p:sp>
      <p:grpSp>
        <p:nvGrpSpPr>
          <p:cNvPr id="44035" name="组合 44034"/>
          <p:cNvGrpSpPr/>
          <p:nvPr/>
        </p:nvGrpSpPr>
        <p:grpSpPr bwMode="auto">
          <a:xfrm>
            <a:off x="3631930" y="3721221"/>
            <a:ext cx="6567758" cy="3096985"/>
            <a:chOff x="30" y="-27"/>
            <a:chExt cx="3464" cy="2043"/>
          </a:xfrm>
        </p:grpSpPr>
        <p:sp>
          <p:nvSpPr>
            <p:cNvPr id="2" name="Text Box 20"/>
            <p:cNvSpPr txBox="1">
              <a:spLocks noChangeArrowheads="1"/>
            </p:cNvSpPr>
            <p:nvPr/>
          </p:nvSpPr>
          <p:spPr bwMode="auto">
            <a:xfrm>
              <a:off x="30" y="-27"/>
              <a:ext cx="409"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dirty="0">
                  <a:solidFill>
                    <a:schemeClr val="hlink"/>
                  </a:solidFill>
                  <a:latin typeface="Times New Roman" panose="02020603050405020304" pitchFamily="18" charset="0"/>
                </a:rPr>
                <a:t>0</a:t>
              </a:r>
            </a:p>
            <a:p>
              <a:pPr algn="just" eaLnBrk="0" hangingPunct="0"/>
              <a:r>
                <a:rPr lang="en-US" altLang="zh-CN" sz="2800" b="1" dirty="0">
                  <a:solidFill>
                    <a:schemeClr val="hlink"/>
                  </a:solidFill>
                  <a:latin typeface="Times New Roman" panose="02020603050405020304" pitchFamily="18" charset="0"/>
                </a:rPr>
                <a:t>1</a:t>
              </a:r>
            </a:p>
            <a:p>
              <a:pPr algn="just" eaLnBrk="0" hangingPunct="0"/>
              <a:r>
                <a:rPr lang="en-US" altLang="zh-CN" sz="2800" b="1" dirty="0">
                  <a:solidFill>
                    <a:schemeClr val="hlink"/>
                  </a:solidFill>
                  <a:latin typeface="Times New Roman" panose="02020603050405020304" pitchFamily="18" charset="0"/>
                </a:rPr>
                <a:t>2</a:t>
              </a:r>
            </a:p>
            <a:p>
              <a:pPr algn="just" eaLnBrk="0" hangingPunct="0"/>
              <a:r>
                <a:rPr lang="en-US" altLang="zh-CN" sz="2800" b="1" dirty="0">
                  <a:solidFill>
                    <a:schemeClr val="hlink"/>
                  </a:solidFill>
                  <a:latin typeface="Times New Roman" panose="02020603050405020304" pitchFamily="18" charset="0"/>
                </a:rPr>
                <a:t>3</a:t>
              </a:r>
            </a:p>
            <a:p>
              <a:pPr algn="just" eaLnBrk="0" hangingPunct="0"/>
              <a:r>
                <a:rPr lang="en-US" altLang="zh-CN" sz="2800" b="1" dirty="0">
                  <a:solidFill>
                    <a:schemeClr val="hlink"/>
                  </a:solidFill>
                  <a:latin typeface="Times New Roman" panose="02020603050405020304" pitchFamily="18" charset="0"/>
                </a:rPr>
                <a:t>4</a:t>
              </a:r>
            </a:p>
            <a:p>
              <a:pPr algn="just" eaLnBrk="0" hangingPunct="0"/>
              <a:r>
                <a:rPr lang="en-US" altLang="zh-CN" sz="2800" b="1" dirty="0">
                  <a:solidFill>
                    <a:schemeClr val="hlink"/>
                  </a:solidFill>
                  <a:latin typeface="Times New Roman" panose="02020603050405020304" pitchFamily="18" charset="0"/>
                </a:rPr>
                <a:t>5</a:t>
              </a:r>
            </a:p>
            <a:p>
              <a:pPr algn="just" eaLnBrk="0" hangingPunct="0"/>
              <a:r>
                <a:rPr lang="en-US" altLang="zh-CN" sz="2800" b="1" dirty="0">
                  <a:solidFill>
                    <a:schemeClr val="hlink"/>
                  </a:solidFill>
                  <a:latin typeface="Times New Roman" panose="02020603050405020304" pitchFamily="18" charset="0"/>
                </a:rPr>
                <a:t>6</a:t>
              </a:r>
            </a:p>
          </p:txBody>
        </p:sp>
        <p:grpSp>
          <p:nvGrpSpPr>
            <p:cNvPr id="44036" name="组合 44036"/>
            <p:cNvGrpSpPr/>
            <p:nvPr/>
          </p:nvGrpSpPr>
          <p:grpSpPr bwMode="auto">
            <a:xfrm>
              <a:off x="228" y="48"/>
              <a:ext cx="492" cy="1920"/>
              <a:chOff x="0" y="0"/>
              <a:chExt cx="681" cy="1736"/>
            </a:xfrm>
          </p:grpSpPr>
          <p:sp>
            <p:nvSpPr>
              <p:cNvPr id="44037" name="Line 5"/>
              <p:cNvSpPr>
                <a:spLocks noChangeShapeType="1"/>
              </p:cNvSpPr>
              <p:nvPr/>
            </p:nvSpPr>
            <p:spPr bwMode="auto">
              <a:xfrm>
                <a:off x="0" y="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38" name="Line 6"/>
              <p:cNvSpPr>
                <a:spLocks noChangeShapeType="1"/>
              </p:cNvSpPr>
              <p:nvPr/>
            </p:nvSpPr>
            <p:spPr bwMode="auto">
              <a:xfrm>
                <a:off x="0" y="24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39" name="Line 7"/>
              <p:cNvSpPr>
                <a:spLocks noChangeShapeType="1"/>
              </p:cNvSpPr>
              <p:nvPr/>
            </p:nvSpPr>
            <p:spPr bwMode="auto">
              <a:xfrm>
                <a:off x="0" y="49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0" name="Line 8"/>
              <p:cNvSpPr>
                <a:spLocks noChangeShapeType="1"/>
              </p:cNvSpPr>
              <p:nvPr/>
            </p:nvSpPr>
            <p:spPr bwMode="auto">
              <a:xfrm>
                <a:off x="0" y="744"/>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1" name="Line 9"/>
              <p:cNvSpPr>
                <a:spLocks noChangeShapeType="1"/>
              </p:cNvSpPr>
              <p:nvPr/>
            </p:nvSpPr>
            <p:spPr bwMode="auto">
              <a:xfrm>
                <a:off x="0" y="992"/>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2" name="Line 10"/>
              <p:cNvSpPr>
                <a:spLocks noChangeShapeType="1"/>
              </p:cNvSpPr>
              <p:nvPr/>
            </p:nvSpPr>
            <p:spPr bwMode="auto">
              <a:xfrm>
                <a:off x="0" y="124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3" name="Line 11"/>
              <p:cNvSpPr>
                <a:spLocks noChangeShapeType="1"/>
              </p:cNvSpPr>
              <p:nvPr/>
            </p:nvSpPr>
            <p:spPr bwMode="auto">
              <a:xfrm>
                <a:off x="0" y="148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4" name="Line 12"/>
              <p:cNvSpPr>
                <a:spLocks noChangeShapeType="1"/>
              </p:cNvSpPr>
              <p:nvPr/>
            </p:nvSpPr>
            <p:spPr bwMode="auto">
              <a:xfrm>
                <a:off x="0" y="173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5" name="Line 13"/>
              <p:cNvSpPr>
                <a:spLocks noChangeShapeType="1"/>
              </p:cNvSpPr>
              <p:nvPr/>
            </p:nvSpPr>
            <p:spPr bwMode="auto">
              <a:xfrm>
                <a:off x="681"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6" name="Line 14"/>
              <p:cNvSpPr>
                <a:spLocks noChangeShapeType="1"/>
              </p:cNvSpPr>
              <p:nvPr/>
            </p:nvSpPr>
            <p:spPr bwMode="auto">
              <a:xfrm>
                <a:off x="0"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7" name="Text Box 21"/>
              <p:cNvSpPr txBox="1">
                <a:spLocks noChangeArrowheads="1"/>
              </p:cNvSpPr>
              <p:nvPr/>
            </p:nvSpPr>
            <p:spPr bwMode="auto">
              <a:xfrm>
                <a:off x="137" y="224"/>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Λ</a:t>
                </a:r>
              </a:p>
            </p:txBody>
          </p:sp>
          <p:sp>
            <p:nvSpPr>
              <p:cNvPr id="44048" name="Text Box 22"/>
              <p:cNvSpPr txBox="1">
                <a:spLocks noChangeArrowheads="1"/>
              </p:cNvSpPr>
              <p:nvPr/>
            </p:nvSpPr>
            <p:spPr bwMode="auto">
              <a:xfrm>
                <a:off x="137" y="1199"/>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Λ</a:t>
                </a:r>
              </a:p>
            </p:txBody>
          </p:sp>
        </p:grpSp>
        <p:grpSp>
          <p:nvGrpSpPr>
            <p:cNvPr id="44049" name="组合 44049"/>
            <p:cNvGrpSpPr/>
            <p:nvPr/>
          </p:nvGrpSpPr>
          <p:grpSpPr bwMode="auto">
            <a:xfrm>
              <a:off x="584" y="0"/>
              <a:ext cx="1231" cy="372"/>
              <a:chOff x="0" y="0"/>
              <a:chExt cx="1597" cy="372"/>
            </a:xfrm>
          </p:grpSpPr>
          <p:sp>
            <p:nvSpPr>
              <p:cNvPr id="44050" name="Line 15"/>
              <p:cNvSpPr>
                <a:spLocks noChangeShapeType="1"/>
              </p:cNvSpPr>
              <p:nvPr/>
            </p:nvSpPr>
            <p:spPr bwMode="auto">
              <a:xfrm>
                <a:off x="0" y="177"/>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1" name="Rectangle 24"/>
              <p:cNvSpPr>
                <a:spLocks noChangeArrowheads="1"/>
              </p:cNvSpPr>
              <p:nvPr/>
            </p:nvSpPr>
            <p:spPr bwMode="auto">
              <a:xfrm>
                <a:off x="548"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52" name="Line 25"/>
              <p:cNvSpPr>
                <a:spLocks noChangeShapeType="1"/>
              </p:cNvSpPr>
              <p:nvPr/>
            </p:nvSpPr>
            <p:spPr bwMode="auto">
              <a:xfrm>
                <a:off x="957"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3" name="Text Box 26"/>
              <p:cNvSpPr txBox="1">
                <a:spLocks noChangeArrowheads="1"/>
              </p:cNvSpPr>
              <p:nvPr/>
            </p:nvSpPr>
            <p:spPr bwMode="auto">
              <a:xfrm>
                <a:off x="548" y="0"/>
                <a:ext cx="104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14   Λ</a:t>
                </a:r>
              </a:p>
            </p:txBody>
          </p:sp>
        </p:grpSp>
        <p:grpSp>
          <p:nvGrpSpPr>
            <p:cNvPr id="44054" name="组合 44054"/>
            <p:cNvGrpSpPr/>
            <p:nvPr/>
          </p:nvGrpSpPr>
          <p:grpSpPr bwMode="auto">
            <a:xfrm>
              <a:off x="584" y="532"/>
              <a:ext cx="1045" cy="372"/>
              <a:chOff x="0" y="0"/>
              <a:chExt cx="1396" cy="372"/>
            </a:xfrm>
          </p:grpSpPr>
          <p:sp>
            <p:nvSpPr>
              <p:cNvPr id="44055" name="Line 16"/>
              <p:cNvSpPr>
                <a:spLocks noChangeShapeType="1"/>
              </p:cNvSpPr>
              <p:nvPr/>
            </p:nvSpPr>
            <p:spPr bwMode="auto">
              <a:xfrm>
                <a:off x="0" y="13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6" name="Rectangle 27"/>
              <p:cNvSpPr>
                <a:spLocks noChangeArrowheads="1"/>
              </p:cNvSpPr>
              <p:nvPr/>
            </p:nvSpPr>
            <p:spPr bwMode="auto">
              <a:xfrm>
                <a:off x="579"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57" name="Line 28"/>
              <p:cNvSpPr>
                <a:spLocks noChangeShapeType="1"/>
              </p:cNvSpPr>
              <p:nvPr/>
            </p:nvSpPr>
            <p:spPr bwMode="auto">
              <a:xfrm>
                <a:off x="987"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8" name="Text Box 29"/>
              <p:cNvSpPr txBox="1">
                <a:spLocks noChangeArrowheads="1"/>
              </p:cNvSpPr>
              <p:nvPr/>
            </p:nvSpPr>
            <p:spPr bwMode="auto">
              <a:xfrm>
                <a:off x="661"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23</a:t>
                </a:r>
              </a:p>
            </p:txBody>
          </p:sp>
        </p:grpSp>
        <p:grpSp>
          <p:nvGrpSpPr>
            <p:cNvPr id="44059" name="组合 44059"/>
            <p:cNvGrpSpPr/>
            <p:nvPr/>
          </p:nvGrpSpPr>
          <p:grpSpPr bwMode="auto">
            <a:xfrm>
              <a:off x="1498" y="515"/>
              <a:ext cx="1151" cy="373"/>
              <a:chOff x="0" y="0"/>
              <a:chExt cx="1537" cy="373"/>
            </a:xfrm>
          </p:grpSpPr>
          <p:sp>
            <p:nvSpPr>
              <p:cNvPr id="44060" name="Line 30"/>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1" name="Rectangle 32"/>
              <p:cNvSpPr>
                <a:spLocks noChangeArrowheads="1"/>
              </p:cNvSpPr>
              <p:nvPr/>
            </p:nvSpPr>
            <p:spPr bwMode="auto">
              <a:xfrm>
                <a:off x="556"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62" name="Line 33"/>
              <p:cNvSpPr>
                <a:spLocks noChangeShapeType="1"/>
              </p:cNvSpPr>
              <p:nvPr/>
            </p:nvSpPr>
            <p:spPr bwMode="auto">
              <a:xfrm>
                <a:off x="965"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3" name="Text Box 34"/>
              <p:cNvSpPr txBox="1">
                <a:spLocks noChangeArrowheads="1"/>
              </p:cNvSpPr>
              <p:nvPr/>
            </p:nvSpPr>
            <p:spPr bwMode="auto">
              <a:xfrm>
                <a:off x="556" y="0"/>
                <a:ext cx="981"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2     Λ</a:t>
                </a:r>
              </a:p>
            </p:txBody>
          </p:sp>
        </p:grpSp>
        <p:grpSp>
          <p:nvGrpSpPr>
            <p:cNvPr id="44064" name="组合 44064"/>
            <p:cNvGrpSpPr/>
            <p:nvPr/>
          </p:nvGrpSpPr>
          <p:grpSpPr bwMode="auto">
            <a:xfrm>
              <a:off x="597" y="864"/>
              <a:ext cx="1037" cy="336"/>
              <a:chOff x="0" y="0"/>
              <a:chExt cx="1392" cy="336"/>
            </a:xfrm>
          </p:grpSpPr>
          <p:sp>
            <p:nvSpPr>
              <p:cNvPr id="44065" name="Line 19"/>
              <p:cNvSpPr>
                <a:spLocks noChangeShapeType="1"/>
              </p:cNvSpPr>
              <p:nvPr/>
            </p:nvSpPr>
            <p:spPr bwMode="auto">
              <a:xfrm>
                <a:off x="0" y="144"/>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6" name="Rectangle 36"/>
              <p:cNvSpPr>
                <a:spLocks noChangeArrowheads="1"/>
              </p:cNvSpPr>
              <p:nvPr/>
            </p:nvSpPr>
            <p:spPr bwMode="auto">
              <a:xfrm>
                <a:off x="566"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67" name="Line 37"/>
              <p:cNvSpPr>
                <a:spLocks noChangeShapeType="1"/>
              </p:cNvSpPr>
              <p:nvPr/>
            </p:nvSpPr>
            <p:spPr bwMode="auto">
              <a:xfrm>
                <a:off x="975"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8" name="Text Box 38"/>
              <p:cNvSpPr txBox="1">
                <a:spLocks noChangeArrowheads="1"/>
              </p:cNvSpPr>
              <p:nvPr/>
            </p:nvSpPr>
            <p:spPr bwMode="auto">
              <a:xfrm>
                <a:off x="662" y="0"/>
                <a:ext cx="73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3    Λ</a:t>
                </a:r>
              </a:p>
            </p:txBody>
          </p:sp>
        </p:grpSp>
        <p:grpSp>
          <p:nvGrpSpPr>
            <p:cNvPr id="44069" name="组合 44069"/>
            <p:cNvGrpSpPr/>
            <p:nvPr/>
          </p:nvGrpSpPr>
          <p:grpSpPr bwMode="auto">
            <a:xfrm>
              <a:off x="584" y="1633"/>
              <a:ext cx="1141" cy="383"/>
              <a:chOff x="0" y="0"/>
              <a:chExt cx="1454" cy="372"/>
            </a:xfrm>
          </p:grpSpPr>
          <p:sp>
            <p:nvSpPr>
              <p:cNvPr id="44070" name="Line 17"/>
              <p:cNvSpPr>
                <a:spLocks noChangeShapeType="1"/>
              </p:cNvSpPr>
              <p:nvPr/>
            </p:nvSpPr>
            <p:spPr bwMode="auto">
              <a:xfrm>
                <a:off x="0" y="19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1" name="Rectangle 54"/>
              <p:cNvSpPr>
                <a:spLocks noChangeArrowheads="1"/>
              </p:cNvSpPr>
              <p:nvPr/>
            </p:nvSpPr>
            <p:spPr bwMode="auto">
              <a:xfrm>
                <a:off x="567"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72" name="Line 55"/>
              <p:cNvSpPr>
                <a:spLocks noChangeShapeType="1"/>
              </p:cNvSpPr>
              <p:nvPr/>
            </p:nvSpPr>
            <p:spPr bwMode="auto">
              <a:xfrm>
                <a:off x="976"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3" name="Text Box 56"/>
              <p:cNvSpPr txBox="1">
                <a:spLocks noChangeArrowheads="1"/>
              </p:cNvSpPr>
              <p:nvPr/>
            </p:nvSpPr>
            <p:spPr bwMode="auto">
              <a:xfrm>
                <a:off x="637" y="0"/>
                <a:ext cx="81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6     Λ</a:t>
                </a:r>
              </a:p>
            </p:txBody>
          </p:sp>
        </p:grpSp>
        <p:sp>
          <p:nvSpPr>
            <p:cNvPr id="44074" name="Line 18"/>
            <p:cNvSpPr>
              <a:spLocks noChangeShapeType="1"/>
            </p:cNvSpPr>
            <p:nvPr/>
          </p:nvSpPr>
          <p:spPr bwMode="auto">
            <a:xfrm>
              <a:off x="1504" y="1287"/>
              <a:ext cx="399"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5" name="Rectangle 40"/>
            <p:cNvSpPr>
              <a:spLocks noChangeArrowheads="1"/>
            </p:cNvSpPr>
            <p:nvPr/>
          </p:nvSpPr>
          <p:spPr bwMode="auto">
            <a:xfrm>
              <a:off x="1903" y="1151"/>
              <a:ext cx="597" cy="294"/>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76" name="Line 41"/>
            <p:cNvSpPr>
              <a:spLocks noChangeShapeType="1"/>
            </p:cNvSpPr>
            <p:nvPr/>
          </p:nvSpPr>
          <p:spPr bwMode="auto">
            <a:xfrm>
              <a:off x="2201" y="1151"/>
              <a:ext cx="0" cy="29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7" name="Text Box 42"/>
            <p:cNvSpPr txBox="1">
              <a:spLocks noChangeArrowheads="1"/>
            </p:cNvSpPr>
            <p:nvPr/>
          </p:nvSpPr>
          <p:spPr bwMode="auto">
            <a:xfrm>
              <a:off x="1861" y="1089"/>
              <a:ext cx="49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 4</a:t>
              </a:r>
            </a:p>
          </p:txBody>
        </p:sp>
        <p:grpSp>
          <p:nvGrpSpPr>
            <p:cNvPr id="44078" name="组合 44078"/>
            <p:cNvGrpSpPr/>
            <p:nvPr/>
          </p:nvGrpSpPr>
          <p:grpSpPr bwMode="auto">
            <a:xfrm>
              <a:off x="2395" y="1089"/>
              <a:ext cx="1099" cy="442"/>
              <a:chOff x="0" y="0"/>
              <a:chExt cx="1503" cy="372"/>
            </a:xfrm>
          </p:grpSpPr>
          <p:sp>
            <p:nvSpPr>
              <p:cNvPr id="44079" name="Line 48"/>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0" name="Rectangle 50"/>
              <p:cNvSpPr>
                <a:spLocks noChangeArrowheads="1"/>
              </p:cNvSpPr>
              <p:nvPr/>
            </p:nvSpPr>
            <p:spPr bwMode="auto">
              <a:xfrm>
                <a:off x="542"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81" name="Line 51"/>
              <p:cNvSpPr>
                <a:spLocks noChangeShapeType="1"/>
              </p:cNvSpPr>
              <p:nvPr/>
            </p:nvSpPr>
            <p:spPr bwMode="auto">
              <a:xfrm>
                <a:off x="951"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2" name="Text Box 52"/>
              <p:cNvSpPr txBox="1">
                <a:spLocks noChangeArrowheads="1"/>
              </p:cNvSpPr>
              <p:nvPr/>
            </p:nvSpPr>
            <p:spPr bwMode="auto">
              <a:xfrm>
                <a:off x="542" y="0"/>
                <a:ext cx="96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18   Λ</a:t>
                </a:r>
              </a:p>
            </p:txBody>
          </p:sp>
        </p:grpSp>
        <p:grpSp>
          <p:nvGrpSpPr>
            <p:cNvPr id="44083" name="组合 44083"/>
            <p:cNvGrpSpPr/>
            <p:nvPr/>
          </p:nvGrpSpPr>
          <p:grpSpPr bwMode="auto">
            <a:xfrm>
              <a:off x="627" y="1118"/>
              <a:ext cx="996" cy="442"/>
              <a:chOff x="0" y="0"/>
              <a:chExt cx="1362" cy="372"/>
            </a:xfrm>
          </p:grpSpPr>
          <p:sp>
            <p:nvSpPr>
              <p:cNvPr id="44084" name="Line 73"/>
              <p:cNvSpPr>
                <a:spLocks noChangeShapeType="1"/>
              </p:cNvSpPr>
              <p:nvPr/>
            </p:nvSpPr>
            <p:spPr bwMode="auto">
              <a:xfrm>
                <a:off x="0" y="15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5" name="Rectangle 74"/>
              <p:cNvSpPr>
                <a:spLocks noChangeArrowheads="1"/>
              </p:cNvSpPr>
              <p:nvPr/>
            </p:nvSpPr>
            <p:spPr bwMode="auto">
              <a:xfrm>
                <a:off x="545" y="52"/>
                <a:ext cx="817" cy="24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
            <p:nvSpPr>
              <p:cNvPr id="44086" name="Line 75"/>
              <p:cNvSpPr>
                <a:spLocks noChangeShapeType="1"/>
              </p:cNvSpPr>
              <p:nvPr/>
            </p:nvSpPr>
            <p:spPr bwMode="auto">
              <a:xfrm>
                <a:off x="953"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7" name="Text Box 76"/>
              <p:cNvSpPr txBox="1">
                <a:spLocks noChangeArrowheads="1"/>
              </p:cNvSpPr>
              <p:nvPr/>
            </p:nvSpPr>
            <p:spPr bwMode="auto">
              <a:xfrm>
                <a:off x="613"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25</a:t>
                </a:r>
              </a:p>
            </p:txBody>
          </p:sp>
        </p:grpSp>
      </p:grpSp>
      <p:sp>
        <p:nvSpPr>
          <p:cNvPr id="44088" name="Text Box 58"/>
          <p:cNvSpPr txBox="1">
            <a:spLocks noChangeArrowheads="1"/>
          </p:cNvSpPr>
          <p:nvPr/>
        </p:nvSpPr>
        <p:spPr bwMode="auto">
          <a:xfrm>
            <a:off x="3024188" y="4168549"/>
            <a:ext cx="52546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0000"/>
                </a:solidFill>
                <a:latin typeface="Times New Roman" panose="02020603050405020304" pitchFamily="18" charset="0"/>
              </a:rPr>
              <a:t>构造的散列表</a:t>
            </a:r>
          </a:p>
        </p:txBody>
      </p:sp>
      <p:sp>
        <p:nvSpPr>
          <p:cNvPr id="44089" name="Rectangle 64"/>
          <p:cNvSpPr>
            <a:spLocks noChangeArrowheads="1"/>
          </p:cNvSpPr>
          <p:nvPr/>
        </p:nvSpPr>
        <p:spPr bwMode="auto">
          <a:xfrm>
            <a:off x="7192874" y="3550007"/>
            <a:ext cx="4979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latin typeface="Times New Roman" panose="02020603050405020304" pitchFamily="18" charset="0"/>
              </a:rPr>
              <a:t>设散列函数</a:t>
            </a:r>
            <a:r>
              <a:rPr lang="en-US" altLang="zh-CN" b="1" dirty="0">
                <a:latin typeface="Times New Roman" panose="02020603050405020304" pitchFamily="18" charset="0"/>
              </a:rPr>
              <a:t>H(</a:t>
            </a:r>
            <a:r>
              <a:rPr lang="en-US" altLang="zh-CN" b="1" dirty="0" err="1">
                <a:latin typeface="Times New Roman" panose="02020603050405020304" pitchFamily="18" charset="0"/>
              </a:rPr>
              <a:t>key</a:t>
            </a:r>
            <a:r>
              <a:rPr lang="en-US" altLang="zh-CN" b="1" baseline="-25000" dirty="0" err="1">
                <a:latin typeface="Times New Roman" panose="02020603050405020304" pitchFamily="18" charset="0"/>
              </a:rPr>
              <a:t>i</a:t>
            </a:r>
            <a:r>
              <a:rPr lang="en-US" altLang="zh-CN" b="1" dirty="0">
                <a:latin typeface="Times New Roman" panose="02020603050405020304" pitchFamily="18" charset="0"/>
              </a:rPr>
              <a:t>)=</a:t>
            </a:r>
            <a:r>
              <a:rPr lang="en-US" altLang="zh-CN" b="1" dirty="0" err="1">
                <a:latin typeface="Times New Roman" panose="02020603050405020304" pitchFamily="18" charset="0"/>
              </a:rPr>
              <a:t>key</a:t>
            </a:r>
            <a:r>
              <a:rPr lang="en-US" altLang="zh-CN" b="1" baseline="-25000" dirty="0" err="1">
                <a:latin typeface="Times New Roman" panose="02020603050405020304" pitchFamily="18" charset="0"/>
              </a:rPr>
              <a:t>i</a:t>
            </a:r>
            <a:r>
              <a:rPr lang="en-US" altLang="zh-CN" b="1" dirty="0">
                <a:latin typeface="Times New Roman" panose="02020603050405020304" pitchFamily="18" charset="0"/>
              </a:rPr>
              <a:t> % 7</a:t>
            </a:r>
            <a:r>
              <a:rPr lang="zh-CN" altLang="en-US" b="1" dirty="0">
                <a:latin typeface="Times New Roman" panose="02020603050405020304" pitchFamily="18" charset="0"/>
              </a:rPr>
              <a:t>， 散列表为</a:t>
            </a:r>
            <a:r>
              <a:rPr lang="en-US" altLang="zh-CN" b="1" dirty="0" err="1">
                <a:latin typeface="Times New Roman" panose="02020603050405020304" pitchFamily="18" charset="0"/>
              </a:rPr>
              <a:t>ht</a:t>
            </a:r>
            <a:r>
              <a:rPr lang="en-US" altLang="zh-CN" b="1" dirty="0">
                <a:latin typeface="Times New Roman" panose="02020603050405020304" pitchFamily="18" charset="0"/>
              </a:rPr>
              <a:t>[7]</a:t>
            </a:r>
            <a:r>
              <a:rPr lang="zh-CN" altLang="en-US" b="1" dirty="0">
                <a:latin typeface="Times New Roman" panose="02020603050405020304" pitchFamily="18" charset="0"/>
              </a:rPr>
              <a:t>。</a:t>
            </a:r>
          </a:p>
        </p:txBody>
      </p:sp>
      <p:sp>
        <p:nvSpPr>
          <p:cNvPr id="3" name="矩形 2"/>
          <p:cNvSpPr/>
          <p:nvPr/>
        </p:nvSpPr>
        <p:spPr>
          <a:xfrm>
            <a:off x="676090" y="52654"/>
            <a:ext cx="3518912" cy="646331"/>
          </a:xfrm>
          <a:prstGeom prst="rect">
            <a:avLst/>
          </a:prstGeom>
        </p:spPr>
        <p:txBody>
          <a:bodyPr wrap="none">
            <a:spAutoFit/>
          </a:bodyPr>
          <a:lstStyle/>
          <a:p>
            <a:pPr>
              <a:lnSpc>
                <a:spcPct val="90000"/>
              </a:lnSpc>
            </a:pPr>
            <a:r>
              <a:rPr lang="en-US" altLang="zh-CN" sz="4000" dirty="0">
                <a:solidFill>
                  <a:srgbClr val="0000FF"/>
                </a:solidFill>
                <a:latin typeface="Times New Roman" panose="02020603050405020304" pitchFamily="18" charset="0"/>
              </a:rPr>
              <a:t>6.5.4. </a:t>
            </a:r>
            <a:r>
              <a:rPr lang="zh-CN" altLang="en-US" sz="4000" dirty="0">
                <a:solidFill>
                  <a:srgbClr val="0000FF"/>
                </a:solidFill>
                <a:latin typeface="Times New Roman" panose="02020603050405020304" pitchFamily="18" charset="0"/>
              </a:rPr>
              <a:t>开散列法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blinds(horizontal)">
                                      <p:cBhvr>
                                        <p:cTn id="7"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877111" y="0"/>
            <a:ext cx="8229600" cy="652699"/>
          </a:xfrm>
        </p:spPr>
        <p:txBody>
          <a:bodyPr>
            <a:normAutofit fontScale="90000"/>
          </a:bodyPr>
          <a:lstStyle/>
          <a:p>
            <a:r>
              <a:rPr lang="zh-CN" altLang="en-US" sz="4000" dirty="0">
                <a:solidFill>
                  <a:srgbClr val="0000FF"/>
                </a:solidFill>
                <a:ea typeface="华文新魏" panose="02010800040101010101" pitchFamily="2" charset="-122"/>
              </a:rPr>
              <a:t>使用开散列法的散列表类定义</a:t>
            </a:r>
            <a:r>
              <a:rPr lang="zh-CN" altLang="en-US" dirty="0">
                <a:solidFill>
                  <a:srgbClr val="0000FF"/>
                </a:solidFill>
              </a:rPr>
              <a:t> </a:t>
            </a:r>
          </a:p>
        </p:txBody>
      </p:sp>
      <p:sp>
        <p:nvSpPr>
          <p:cNvPr id="591875" name="Rectangle 3"/>
          <p:cNvSpPr>
            <a:spLocks noGrp="1" noChangeArrowheads="1"/>
          </p:cNvSpPr>
          <p:nvPr>
            <p:ph idx="1"/>
          </p:nvPr>
        </p:nvSpPr>
        <p:spPr>
          <a:xfrm>
            <a:off x="1854200" y="914400"/>
            <a:ext cx="8229600" cy="5003800"/>
          </a:xfrm>
        </p:spPr>
        <p:txBody>
          <a:bodyPr>
            <a:noAutofit/>
          </a:bodyPr>
          <a:lstStyle/>
          <a:p>
            <a:pPr>
              <a:spcBef>
                <a:spcPct val="5000"/>
              </a:spcBef>
              <a:buFont typeface="Wingdings" panose="05000000000000000000" pitchFamily="2" charset="2"/>
              <a:buNone/>
            </a:pP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defaultSize</a:t>
            </a:r>
            <a:r>
              <a:rPr lang="en-US" altLang="zh-CN" sz="1800" dirty="0">
                <a:latin typeface="Times New Roman" panose="02020603050405020304" pitchFamily="18" charset="0"/>
                <a:ea typeface="隶书" panose="02010509060101010101" pitchFamily="49" charset="-122"/>
              </a:rPr>
              <a:t> = 100;</a:t>
            </a:r>
          </a:p>
          <a:p>
            <a:pPr>
              <a:spcBef>
                <a:spcPct val="5000"/>
              </a:spcBef>
              <a:buFont typeface="Wingdings" panose="05000000000000000000" pitchFamily="2" charset="2"/>
              <a:buNone/>
            </a:pPr>
            <a:r>
              <a:rPr lang="en-US" altLang="zh-CN" sz="1800" dirty="0">
                <a:latin typeface="Times New Roman" panose="02020603050405020304" pitchFamily="18" charset="0"/>
                <a:ea typeface="隶书" panose="02010509060101010101" pitchFamily="49" charset="-122"/>
              </a:rPr>
              <a:t>template &lt;class E, class K&gt;</a:t>
            </a:r>
          </a:p>
          <a:p>
            <a:pPr>
              <a:spcBef>
                <a:spcPct val="5000"/>
              </a:spcBef>
              <a:buFont typeface="Wingdings" panose="05000000000000000000" pitchFamily="2" charset="2"/>
              <a:buNone/>
            </a:pPr>
            <a:r>
              <a:rPr lang="en-US" altLang="zh-CN" sz="1800" dirty="0" err="1">
                <a:latin typeface="Times New Roman" panose="02020603050405020304" pitchFamily="18" charset="0"/>
                <a:ea typeface="隶书" panose="02010509060101010101" pitchFamily="49" charset="-122"/>
              </a:rPr>
              <a:t>struct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ChainNode</a:t>
            </a:r>
            <a:r>
              <a:rPr lang="en-US" altLang="zh-CN" sz="1800" dirty="0">
                <a:latin typeface="Times New Roman" panose="02020603050405020304" pitchFamily="18" charset="0"/>
                <a:ea typeface="隶书" panose="02010509060101010101" pitchFamily="49" charset="-122"/>
              </a:rPr>
              <a:t> {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各桶中同义词子表的链结点定义</a:t>
            </a:r>
          </a:p>
          <a:p>
            <a:pPr>
              <a:spcBef>
                <a:spcPct val="5000"/>
              </a:spcBef>
              <a:buFont typeface="Wingdings" panose="05000000000000000000" pitchFamily="2" charset="2"/>
              <a:buNone/>
            </a:pPr>
            <a:r>
              <a:rPr lang="zh-CN" altLang="en-US" sz="1800"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E data;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元素</a:t>
            </a:r>
          </a:p>
          <a:p>
            <a:pPr>
              <a:spcBef>
                <a:spcPct val="5000"/>
              </a:spcBef>
              <a:buFont typeface="Wingdings" panose="05000000000000000000" pitchFamily="2" charset="2"/>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ChainNode</a:t>
            </a:r>
            <a:r>
              <a:rPr lang="en-US" altLang="zh-CN" sz="1800" dirty="0">
                <a:latin typeface="Times New Roman" panose="02020603050405020304" pitchFamily="18" charset="0"/>
                <a:ea typeface="隶书" panose="02010509060101010101" pitchFamily="49" charset="-122"/>
              </a:rPr>
              <a:t>&lt;E, K&gt; *link;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链指针</a:t>
            </a:r>
          </a:p>
          <a:p>
            <a:pPr>
              <a:spcBef>
                <a:spcPct val="5000"/>
              </a:spcBef>
              <a:buFont typeface="Wingdings" panose="05000000000000000000" pitchFamily="2" charset="2"/>
              <a:buNone/>
            </a:pPr>
            <a:r>
              <a:rPr lang="en-US" altLang="zh-CN" sz="1800" dirty="0">
                <a:latin typeface="Times New Roman" panose="02020603050405020304" pitchFamily="18" charset="0"/>
                <a:ea typeface="隶书" panose="02010509060101010101" pitchFamily="49" charset="-122"/>
              </a:rPr>
              <a:t>};</a:t>
            </a:r>
          </a:p>
          <a:p>
            <a:pPr>
              <a:spcBef>
                <a:spcPct val="5000"/>
              </a:spcBef>
              <a:buNone/>
            </a:pPr>
            <a:r>
              <a:rPr lang="en-US" altLang="zh-CN" sz="1800" dirty="0">
                <a:latin typeface="Times New Roman" panose="02020603050405020304" pitchFamily="18" charset="0"/>
                <a:ea typeface="隶书" panose="02010509060101010101" pitchFamily="49" charset="-122"/>
                <a:sym typeface="+mn-ea"/>
              </a:rPr>
              <a:t>template &lt;class E, class K&gt;</a:t>
            </a:r>
            <a:endParaRPr lang="en-US" altLang="zh-CN" sz="1800" dirty="0">
              <a:latin typeface="Times New Roman" panose="02020603050405020304" pitchFamily="18" charset="0"/>
              <a:ea typeface="隶书" panose="02010509060101010101" pitchFamily="49" charset="-122"/>
            </a:endParaRPr>
          </a:p>
          <a:p>
            <a:pPr>
              <a:spcBef>
                <a:spcPct val="5000"/>
              </a:spcBef>
              <a:buNone/>
            </a:pPr>
            <a:r>
              <a:rPr lang="en-US" altLang="zh-CN" sz="1800" dirty="0">
                <a:latin typeface="Times New Roman" panose="02020603050405020304" pitchFamily="18" charset="0"/>
                <a:ea typeface="隶书" panose="02010509060101010101" pitchFamily="49" charset="-122"/>
                <a:sym typeface="+mn-ea"/>
              </a:rPr>
              <a:t>class </a:t>
            </a:r>
            <a:r>
              <a:rPr lang="en-US" altLang="zh-CN" sz="1800" dirty="0" err="1">
                <a:latin typeface="Times New Roman" panose="02020603050405020304" pitchFamily="18" charset="0"/>
                <a:ea typeface="隶书" panose="02010509060101010101" pitchFamily="49" charset="-122"/>
                <a:sym typeface="+mn-ea"/>
              </a:rPr>
              <a:t>HashTable</a:t>
            </a:r>
            <a:r>
              <a:rPr lang="en-US" altLang="zh-CN" sz="1800" dirty="0">
                <a:latin typeface="Times New Roman" panose="02020603050405020304" pitchFamily="18" charset="0"/>
                <a:ea typeface="隶书" panose="02010509060101010101" pitchFamily="49" charset="-122"/>
                <a:sym typeface="+mn-ea"/>
              </a:rPr>
              <a:t> {	       			</a:t>
            </a:r>
            <a:r>
              <a:rPr lang="en-US" altLang="zh-CN" sz="1800" dirty="0">
                <a:solidFill>
                  <a:schemeClr val="tx2"/>
                </a:solidFill>
                <a:latin typeface="Times New Roman" panose="02020603050405020304" pitchFamily="18" charset="0"/>
                <a:ea typeface="隶书" panose="02010509060101010101" pitchFamily="49" charset="-122"/>
                <a:sym typeface="+mn-ea"/>
              </a:rPr>
              <a:t>//</a:t>
            </a:r>
            <a:r>
              <a:rPr lang="zh-CN" altLang="en-US" sz="1800" dirty="0">
                <a:solidFill>
                  <a:schemeClr val="tx2"/>
                </a:solidFill>
                <a:latin typeface="Times New Roman" panose="02020603050405020304" pitchFamily="18" charset="0"/>
                <a:ea typeface="隶书" panose="02010509060101010101" pitchFamily="49" charset="-122"/>
                <a:sym typeface="+mn-ea"/>
              </a:rPr>
              <a:t>散列表</a:t>
            </a:r>
            <a:r>
              <a:rPr lang="en-US" altLang="zh-CN" sz="1800" dirty="0">
                <a:solidFill>
                  <a:schemeClr val="tx2"/>
                </a:solidFill>
                <a:latin typeface="Times New Roman" panose="02020603050405020304" pitchFamily="18" charset="0"/>
                <a:ea typeface="隶书" panose="02010509060101010101" pitchFamily="49" charset="-122"/>
                <a:sym typeface="+mn-ea"/>
              </a:rPr>
              <a:t>(</a:t>
            </a:r>
            <a:r>
              <a:rPr lang="zh-CN" altLang="en-US" sz="1800" dirty="0">
                <a:solidFill>
                  <a:schemeClr val="tx2"/>
                </a:solidFill>
                <a:latin typeface="Times New Roman" panose="02020603050405020304" pitchFamily="18" charset="0"/>
                <a:ea typeface="隶书" panose="02010509060101010101" pitchFamily="49" charset="-122"/>
                <a:sym typeface="+mn-ea"/>
              </a:rPr>
              <a:t>表头指针向量</a:t>
            </a:r>
            <a:r>
              <a:rPr lang="en-US" altLang="zh-CN" sz="1800" dirty="0">
                <a:solidFill>
                  <a:schemeClr val="tx2"/>
                </a:solidFill>
                <a:latin typeface="Times New Roman" panose="02020603050405020304" pitchFamily="18" charset="0"/>
                <a:ea typeface="隶书" panose="02010509060101010101" pitchFamily="49" charset="-122"/>
                <a:sym typeface="+mn-ea"/>
              </a:rPr>
              <a:t>)</a:t>
            </a:r>
            <a:r>
              <a:rPr lang="zh-CN" altLang="en-US" sz="1800" dirty="0">
                <a:solidFill>
                  <a:schemeClr val="tx2"/>
                </a:solidFill>
                <a:latin typeface="Times New Roman" panose="02020603050405020304" pitchFamily="18" charset="0"/>
                <a:ea typeface="隶书" panose="02010509060101010101" pitchFamily="49" charset="-122"/>
                <a:sym typeface="+mn-ea"/>
              </a:rPr>
              <a:t>定义</a:t>
            </a:r>
            <a:endParaRPr lang="zh-CN" altLang="en-US" sz="1800" dirty="0">
              <a:solidFill>
                <a:schemeClr val="tx2"/>
              </a:solidFill>
              <a:latin typeface="Times New Roman" panose="02020603050405020304" pitchFamily="18" charset="0"/>
              <a:ea typeface="隶书" panose="02010509060101010101" pitchFamily="49" charset="-122"/>
            </a:endParaRPr>
          </a:p>
          <a:p>
            <a:pPr>
              <a:spcBef>
                <a:spcPct val="0"/>
              </a:spcBef>
              <a:buNone/>
            </a:pPr>
            <a:r>
              <a:rPr lang="en-US" altLang="zh-CN" sz="1800" dirty="0">
                <a:latin typeface="Times New Roman" panose="02020603050405020304" pitchFamily="18" charset="0"/>
                <a:ea typeface="隶书" panose="02010509060101010101" pitchFamily="49" charset="-122"/>
              </a:rPr>
              <a:t>public:</a:t>
            </a:r>
          </a:p>
          <a:p>
            <a:pPr>
              <a:spcBef>
                <a:spcPct val="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d,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sz</a:t>
            </a:r>
            <a:r>
              <a:rPr lang="en-US" altLang="zh-CN" sz="1800" dirty="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defaultSize</a:t>
            </a:r>
            <a:r>
              <a:rPr lang="en-US" altLang="zh-CN" sz="1800" dirty="0">
                <a:latin typeface="Times New Roman" panose="02020603050405020304" pitchFamily="18" charset="0"/>
                <a:ea typeface="隶书" panose="02010509060101010101" pitchFamily="49" charset="-122"/>
              </a:rPr>
              <a:t>);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散列表的构造函数</a:t>
            </a:r>
            <a:endParaRPr lang="en-US" altLang="zh-CN" sz="1800" dirty="0">
              <a:latin typeface="Times New Roman" panose="02020603050405020304" pitchFamily="18" charset="0"/>
              <a:ea typeface="隶书" panose="02010509060101010101" pitchFamily="49" charset="-122"/>
            </a:endParaRPr>
          </a:p>
          <a:p>
            <a:pPr>
              <a:spcBef>
                <a:spcPct val="0"/>
              </a:spcBef>
              <a:buNone/>
            </a:pPr>
            <a:r>
              <a:rPr lang="en-US" altLang="zh-CN" sz="1800" dirty="0">
                <a:latin typeface="Times New Roman" panose="02020603050405020304" pitchFamily="18" charset="0"/>
              </a:rPr>
              <a:t>     </a:t>
            </a:r>
            <a:r>
              <a:rPr lang="zh-CN" altLang="en-US" sz="1800" dirty="0">
                <a:latin typeface="Times New Roman" panose="02020603050405020304" pitchFamily="18" charset="0"/>
              </a:rPr>
              <a:t>～</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 { delete [] </a:t>
            </a:r>
            <a:r>
              <a:rPr lang="en-US" altLang="zh-CN" sz="1800" dirty="0" err="1">
                <a:latin typeface="Times New Roman" panose="02020603050405020304" pitchFamily="18" charset="0"/>
                <a:ea typeface="隶书" panose="02010509060101010101" pitchFamily="49" charset="-122"/>
              </a:rPr>
              <a:t>ht</a:t>
            </a:r>
            <a:r>
              <a:rPr lang="en-US" altLang="zh-CN" sz="1800" dirty="0">
                <a:latin typeface="Times New Roman" panose="02020603050405020304" pitchFamily="18" charset="0"/>
                <a:ea typeface="隶书" panose="02010509060101010101" pitchFamily="49" charset="-122"/>
              </a:rPr>
              <a:t>; }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析构函数</a:t>
            </a:r>
          </a:p>
          <a:p>
            <a:pPr>
              <a:spcBef>
                <a:spcPct val="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bool</a:t>
            </a:r>
            <a:r>
              <a:rPr lang="en-US" altLang="zh-CN" sz="1800" dirty="0">
                <a:latin typeface="Times New Roman" panose="02020603050405020304" pitchFamily="18" charset="0"/>
                <a:ea typeface="隶书" panose="02010509060101010101" pitchFamily="49" charset="-122"/>
              </a:rPr>
              <a:t> Search (K k1, E&amp; e1);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搜索</a:t>
            </a:r>
          </a:p>
          <a:p>
            <a:pPr>
              <a:spcBef>
                <a:spcPct val="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bool</a:t>
            </a:r>
            <a:r>
              <a:rPr lang="en-US" altLang="zh-CN" sz="1800" dirty="0">
                <a:latin typeface="Times New Roman" panose="02020603050405020304" pitchFamily="18" charset="0"/>
                <a:ea typeface="隶书" panose="02010509060101010101" pitchFamily="49" charset="-122"/>
              </a:rPr>
              <a:t> Insert (K k1, E&amp; e1);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插入</a:t>
            </a:r>
          </a:p>
          <a:p>
            <a:pPr>
              <a:spcBef>
                <a:spcPct val="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bool</a:t>
            </a:r>
            <a:r>
              <a:rPr lang="en-US" altLang="zh-CN" sz="1800" dirty="0">
                <a:latin typeface="Times New Roman" panose="02020603050405020304" pitchFamily="18" charset="0"/>
                <a:ea typeface="隶书" panose="02010509060101010101" pitchFamily="49" charset="-122"/>
              </a:rPr>
              <a:t> Remove (K k1, E&amp; e1);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删除</a:t>
            </a:r>
          </a:p>
          <a:p>
            <a:pPr>
              <a:spcBef>
                <a:spcPct val="0"/>
              </a:spcBef>
              <a:buNone/>
            </a:pPr>
            <a:r>
              <a:rPr lang="en-US" altLang="zh-CN" sz="1800" dirty="0">
                <a:latin typeface="Times New Roman" panose="02020603050405020304" pitchFamily="18" charset="0"/>
                <a:ea typeface="隶书" panose="02010509060101010101" pitchFamily="49" charset="-122"/>
              </a:rPr>
              <a:t>private:</a:t>
            </a:r>
          </a:p>
          <a:p>
            <a:pPr>
              <a:spcBef>
                <a:spcPct val="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divisor;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除数（必须是质数）</a:t>
            </a:r>
            <a:r>
              <a:rPr lang="zh-CN" altLang="en-US" sz="1800" dirty="0">
                <a:latin typeface="Times New Roman" panose="02020603050405020304" pitchFamily="18" charset="0"/>
                <a:ea typeface="隶书" panose="02010509060101010101" pitchFamily="49" charset="-122"/>
              </a:rPr>
              <a:t> </a:t>
            </a:r>
          </a:p>
          <a:p>
            <a:pPr>
              <a:spcBef>
                <a:spcPct val="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TableSize</a:t>
            </a:r>
            <a:r>
              <a:rPr lang="en-US" altLang="zh-CN" sz="1800" dirty="0">
                <a:latin typeface="Times New Roman" panose="02020603050405020304" pitchFamily="18" charset="0"/>
                <a:ea typeface="隶书" panose="02010509060101010101" pitchFamily="49" charset="-122"/>
              </a:rPr>
              <a:t>;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容量</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桶的个数</a:t>
            </a:r>
            <a:r>
              <a:rPr lang="en-US" altLang="zh-CN" sz="1800" dirty="0">
                <a:solidFill>
                  <a:schemeClr val="tx2"/>
                </a:solidFill>
                <a:latin typeface="Times New Roman" panose="02020603050405020304" pitchFamily="18" charset="0"/>
                <a:ea typeface="隶书" panose="02010509060101010101" pitchFamily="49" charset="-122"/>
              </a:rPr>
              <a:t>)</a:t>
            </a:r>
          </a:p>
          <a:p>
            <a:pPr>
              <a:spcBef>
                <a:spcPct val="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ChainNode</a:t>
            </a:r>
            <a:r>
              <a:rPr lang="en-US" altLang="zh-CN" sz="1800" dirty="0">
                <a:latin typeface="Times New Roman" panose="02020603050405020304" pitchFamily="18" charset="0"/>
                <a:ea typeface="隶书" panose="02010509060101010101" pitchFamily="49" charset="-122"/>
              </a:rPr>
              <a:t>&lt;E, K&gt; **</a:t>
            </a:r>
            <a:r>
              <a:rPr lang="en-US" altLang="zh-CN" sz="1800" dirty="0" err="1">
                <a:latin typeface="Times New Roman" panose="02020603050405020304" pitchFamily="18" charset="0"/>
                <a:ea typeface="隶书" panose="02010509060101010101" pitchFamily="49" charset="-122"/>
              </a:rPr>
              <a:t>ht</a:t>
            </a:r>
            <a:r>
              <a:rPr lang="en-US" altLang="zh-CN" sz="1800" dirty="0">
                <a:latin typeface="Times New Roman" panose="02020603050405020304" pitchFamily="18" charset="0"/>
                <a:ea typeface="隶书" panose="02010509060101010101" pitchFamily="49" charset="-122"/>
              </a:rPr>
              <a:t>;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散列表定义</a:t>
            </a:r>
          </a:p>
          <a:p>
            <a:pPr>
              <a:spcBef>
                <a:spcPct val="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smtClean="0">
                <a:latin typeface="Times New Roman" panose="02020603050405020304" pitchFamily="18" charset="0"/>
                <a:ea typeface="隶书" panose="02010509060101010101" pitchFamily="49" charset="-122"/>
              </a:rPr>
              <a:t>ChainNode</a:t>
            </a:r>
            <a:r>
              <a:rPr lang="en-US" altLang="zh-CN" sz="1800" dirty="0" smtClean="0">
                <a:latin typeface="Times New Roman" panose="02020603050405020304" pitchFamily="18" charset="0"/>
                <a:ea typeface="隶书" panose="02010509060101010101" pitchFamily="49" charset="-122"/>
              </a:rPr>
              <a:t>&lt;E</a:t>
            </a:r>
            <a:r>
              <a:rPr lang="en-US" altLang="zh-CN" sz="1800" dirty="0">
                <a:latin typeface="Times New Roman" panose="02020603050405020304" pitchFamily="18" charset="0"/>
                <a:ea typeface="隶书" panose="02010509060101010101" pitchFamily="49" charset="-122"/>
              </a:rPr>
              <a:t>, K&gt; *</a:t>
            </a:r>
            <a:r>
              <a:rPr lang="en-US" altLang="zh-CN" sz="1800" dirty="0" err="1">
                <a:latin typeface="Times New Roman" panose="02020603050405020304" pitchFamily="18" charset="0"/>
                <a:ea typeface="隶书" panose="02010509060101010101" pitchFamily="49" charset="-122"/>
              </a:rPr>
              <a:t>FindPos</a:t>
            </a:r>
            <a:r>
              <a:rPr lang="en-US" altLang="zh-CN" sz="1800" dirty="0">
                <a:latin typeface="Times New Roman" panose="02020603050405020304" pitchFamily="18" charset="0"/>
                <a:ea typeface="隶书" panose="02010509060101010101" pitchFamily="49" charset="-122"/>
              </a:rPr>
              <a:t> (K k1);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a:t>
            </a:r>
          </a:p>
          <a:p>
            <a:pPr>
              <a:spcBef>
                <a:spcPct val="0"/>
              </a:spcBef>
              <a:buNone/>
            </a:pPr>
            <a:r>
              <a:rPr lang="en-US" altLang="zh-CN" sz="1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1800"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zh-CN" altLang="en-US" sz="18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7" name="Rectangle 3"/>
          <p:cNvSpPr>
            <a:spLocks noGrp="1" noChangeArrowheads="1"/>
          </p:cNvSpPr>
          <p:nvPr>
            <p:ph idx="1"/>
          </p:nvPr>
        </p:nvSpPr>
        <p:spPr>
          <a:xfrm>
            <a:off x="4686606" y="3121085"/>
            <a:ext cx="7511873" cy="3707735"/>
          </a:xfrm>
        </p:spPr>
        <p:txBody>
          <a:bodyPr>
            <a:normAutofit/>
          </a:bodyPr>
          <a:lstStyle/>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sym typeface="+mn-ea"/>
              </a:rPr>
              <a:t>template &lt;class </a:t>
            </a:r>
            <a:r>
              <a:rPr lang="en-US" altLang="zh-CN" sz="2400" dirty="0">
                <a:latin typeface="Times New Roman" panose="02020603050405020304" pitchFamily="18" charset="0"/>
                <a:ea typeface="隶书" panose="02010509060101010101" pitchFamily="49" charset="-122"/>
                <a:sym typeface="+mn-ea"/>
              </a:rPr>
              <a:t>E</a:t>
            </a:r>
            <a:r>
              <a:rPr lang="en-US" altLang="zh-CN" sz="2400" b="1" dirty="0">
                <a:latin typeface="Times New Roman" panose="02020603050405020304" pitchFamily="18" charset="0"/>
                <a:ea typeface="隶书" panose="02010509060101010101" pitchFamily="49" charset="-122"/>
                <a:sym typeface="+mn-ea"/>
              </a:rPr>
              <a:t>, class </a:t>
            </a:r>
            <a:r>
              <a:rPr lang="en-US" altLang="zh-CN" sz="2400" dirty="0">
                <a:latin typeface="Times New Roman" panose="02020603050405020304" pitchFamily="18" charset="0"/>
                <a:ea typeface="隶书" panose="02010509060101010101" pitchFamily="49" charset="-122"/>
                <a:sym typeface="+mn-ea"/>
              </a:rPr>
              <a:t>K</a:t>
            </a:r>
            <a:r>
              <a:rPr lang="en-US" altLang="zh-CN" sz="2400" b="1" dirty="0">
                <a:latin typeface="Times New Roman" panose="02020603050405020304" pitchFamily="18" charset="0"/>
                <a:ea typeface="隶书" panose="02010509060101010101" pitchFamily="49" charset="-122"/>
                <a:sym typeface="+mn-ea"/>
              </a:rPr>
              <a:t>&gt;</a:t>
            </a:r>
            <a:endParaRPr lang="en-US" altLang="zh-CN" sz="2400" b="1" dirty="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sym typeface="+mn-ea"/>
              </a:rPr>
              <a:t>ChainNode</a:t>
            </a:r>
            <a:r>
              <a:rPr lang="en-US" altLang="zh-CN" sz="2400" dirty="0">
                <a:latin typeface="Times New Roman" panose="02020603050405020304" pitchFamily="18" charset="0"/>
                <a:ea typeface="隶书" panose="02010509060101010101" pitchFamily="49" charset="-122"/>
                <a:sym typeface="+mn-ea"/>
              </a:rPr>
              <a:t>&lt;E, K&gt; *</a:t>
            </a:r>
            <a:r>
              <a:rPr lang="en-US" altLang="zh-CN" sz="2400" dirty="0" err="1">
                <a:latin typeface="Times New Roman" panose="02020603050405020304" pitchFamily="18" charset="0"/>
                <a:ea typeface="隶书" panose="02010509060101010101" pitchFamily="49" charset="-122"/>
                <a:sym typeface="+mn-ea"/>
              </a:rPr>
              <a:t>HashTable</a:t>
            </a:r>
            <a:r>
              <a:rPr lang="en-US" altLang="zh-CN" sz="2400" dirty="0">
                <a:latin typeface="Times New Roman" panose="02020603050405020304" pitchFamily="18" charset="0"/>
                <a:ea typeface="隶书" panose="02010509060101010101" pitchFamily="49" charset="-122"/>
                <a:sym typeface="+mn-ea"/>
              </a:rPr>
              <a:t>&lt;E, K&gt;::</a:t>
            </a:r>
            <a:r>
              <a:rPr lang="en-US" altLang="zh-CN" sz="2400" dirty="0" err="1">
                <a:latin typeface="Times New Roman" panose="02020603050405020304" pitchFamily="18" charset="0"/>
                <a:ea typeface="隶书" panose="02010509060101010101" pitchFamily="49" charset="-122"/>
                <a:sym typeface="+mn-ea"/>
              </a:rPr>
              <a:t>FindPos</a:t>
            </a:r>
            <a:r>
              <a:rPr lang="en-US" altLang="zh-CN" sz="2400" dirty="0">
                <a:latin typeface="Times New Roman" panose="02020603050405020304" pitchFamily="18" charset="0"/>
                <a:ea typeface="隶书" panose="02010509060101010101" pitchFamily="49" charset="-122"/>
                <a:sym typeface="+mn-ea"/>
              </a:rPr>
              <a:t>(K k1)  </a:t>
            </a:r>
            <a:endParaRPr lang="en-US" altLang="zh-CN" sz="2400" dirty="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sym typeface="+mn-ea"/>
              </a:rPr>
              <a:t>{</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在散列表</a:t>
            </a:r>
            <a:r>
              <a:rPr lang="en-US" altLang="zh-CN" sz="2400" dirty="0" err="1">
                <a:solidFill>
                  <a:schemeClr val="tx2"/>
                </a:solidFill>
                <a:latin typeface="Times New Roman" panose="02020603050405020304" pitchFamily="18" charset="0"/>
                <a:ea typeface="隶书" panose="02010509060101010101" pitchFamily="49" charset="-122"/>
              </a:rPr>
              <a:t>ht</a:t>
            </a:r>
            <a:r>
              <a:rPr lang="zh-CN" altLang="en-US" sz="2400" dirty="0">
                <a:solidFill>
                  <a:schemeClr val="tx2"/>
                </a:solidFill>
                <a:latin typeface="Times New Roman" panose="02020603050405020304" pitchFamily="18" charset="0"/>
                <a:ea typeface="隶书" panose="02010509060101010101" pitchFamily="49" charset="-122"/>
              </a:rPr>
              <a:t>中搜索关键码为</a:t>
            </a:r>
            <a:r>
              <a:rPr lang="en-US" altLang="zh-CN" sz="2400" dirty="0">
                <a:solidFill>
                  <a:schemeClr val="tx2"/>
                </a:solidFill>
                <a:latin typeface="Times New Roman" panose="02020603050405020304" pitchFamily="18" charset="0"/>
                <a:ea typeface="隶书" panose="02010509060101010101" pitchFamily="49" charset="-122"/>
              </a:rPr>
              <a:t>k1</a:t>
            </a:r>
            <a:r>
              <a:rPr lang="zh-CN" altLang="en-US" sz="2400" dirty="0">
                <a:solidFill>
                  <a:schemeClr val="tx2"/>
                </a:solidFill>
                <a:latin typeface="Times New Roman" panose="02020603050405020304" pitchFamily="18" charset="0"/>
                <a:ea typeface="隶书" panose="02010509060101010101" pitchFamily="49" charset="-122"/>
              </a:rPr>
              <a:t>的元素。函数返回</a:t>
            </a:r>
          </a:p>
          <a:p>
            <a:pPr>
              <a:lnSpc>
                <a:spcPct val="105000"/>
              </a:lnSpc>
              <a:spcBef>
                <a:spcPct val="5000"/>
              </a:spcBef>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一个指向散列表中某位置的指针</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j = k1 % divisor;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计算散列地址</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ChainNode</a:t>
            </a:r>
            <a:r>
              <a:rPr lang="en-US" altLang="zh-CN" sz="2400" dirty="0">
                <a:latin typeface="Times New Roman" panose="02020603050405020304" pitchFamily="18" charset="0"/>
                <a:ea typeface="隶书" panose="02010509060101010101" pitchFamily="49" charset="-122"/>
              </a:rPr>
              <a:t>&lt;E, K&gt; *p =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[j</a:t>
            </a:r>
            <a:r>
              <a:rPr lang="en-US" altLang="zh-CN" sz="2400" dirty="0" smtClean="0">
                <a:latin typeface="Times New Roman" panose="02020603050405020304" pitchFamily="18" charset="0"/>
                <a:ea typeface="隶书" panose="02010509060101010101" pitchFamily="49" charset="-122"/>
              </a:rPr>
              <a:t>];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扫描第</a:t>
            </a:r>
            <a:r>
              <a:rPr lang="en-US" altLang="zh-CN" sz="2400" dirty="0">
                <a:solidFill>
                  <a:schemeClr val="tx2"/>
                </a:solidFill>
                <a:latin typeface="Times New Roman" panose="02020603050405020304" pitchFamily="18" charset="0"/>
                <a:ea typeface="隶书" panose="02010509060101010101" pitchFamily="49" charset="-122"/>
              </a:rPr>
              <a:t>j</a:t>
            </a:r>
            <a:r>
              <a:rPr lang="zh-CN" altLang="en-US" sz="2400" dirty="0">
                <a:solidFill>
                  <a:schemeClr val="tx2"/>
                </a:solidFill>
                <a:latin typeface="Times New Roman" panose="02020603050405020304" pitchFamily="18" charset="0"/>
                <a:ea typeface="隶书" panose="02010509060101010101" pitchFamily="49" charset="-122"/>
              </a:rPr>
              <a:t>链的同义词子表</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while (p != NULL &amp;&amp;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 != k1) 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p>
          <a:p>
            <a:pPr>
              <a:lnSpc>
                <a:spcPct val="105000"/>
              </a:lnSpc>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return p;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返回</a:t>
            </a:r>
          </a:p>
          <a:p>
            <a:pPr>
              <a:lnSpc>
                <a:spcPct val="105000"/>
              </a:lnSpc>
              <a:spcBef>
                <a:spcPct val="500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a:t>
            </a:r>
            <a:endParaRPr lang="en-US" altLang="zh-CN" sz="2400" dirty="0">
              <a:latin typeface="Times New Roman" panose="02020603050405020304" pitchFamily="18" charset="0"/>
              <a:ea typeface="隶书" panose="02010509060101010101" pitchFamily="49" charset="-122"/>
            </a:endParaRPr>
          </a:p>
        </p:txBody>
      </p:sp>
      <p:sp>
        <p:nvSpPr>
          <p:cNvPr id="3" name="Rectangle 3"/>
          <p:cNvSpPr txBox="1">
            <a:spLocks noChangeArrowheads="1"/>
          </p:cNvSpPr>
          <p:nvPr/>
        </p:nvSpPr>
        <p:spPr>
          <a:xfrm>
            <a:off x="117813" y="720660"/>
            <a:ext cx="8229600" cy="25575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spcBef>
                <a:spcPct val="500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template &lt;class E, class K&gt;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smtClean="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en-US" altLang="zh-CN" sz="2400" dirty="0" err="1" smtClean="0">
                <a:latin typeface="Times New Roman" panose="02020603050405020304" pitchFamily="18" charset="0"/>
                <a:ea typeface="隶书" panose="02010509060101010101" pitchFamily="49" charset="-122"/>
              </a:rPr>
              <a:t>HashTable</a:t>
            </a:r>
            <a:r>
              <a:rPr lang="en-US" altLang="zh-CN" sz="2400" dirty="0" smtClean="0">
                <a:latin typeface="Times New Roman" panose="02020603050405020304" pitchFamily="18" charset="0"/>
                <a:ea typeface="隶书" panose="02010509060101010101" pitchFamily="49" charset="-122"/>
              </a:rPr>
              <a:t>&lt;E, K&gt;::</a:t>
            </a:r>
            <a:r>
              <a:rPr lang="en-US" altLang="zh-CN" sz="2400" dirty="0" err="1" smtClean="0">
                <a:latin typeface="Times New Roman" panose="02020603050405020304" pitchFamily="18" charset="0"/>
                <a:ea typeface="隶书" panose="02010509060101010101" pitchFamily="49" charset="-122"/>
              </a:rPr>
              <a:t>HashTable</a:t>
            </a:r>
            <a:r>
              <a:rPr lang="en-US" altLang="zh-CN" sz="2400"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int</a:t>
            </a:r>
            <a:r>
              <a:rPr lang="en-US" altLang="zh-CN" sz="2400" dirty="0" smtClean="0">
                <a:latin typeface="Times New Roman" panose="02020603050405020304" pitchFamily="18" charset="0"/>
                <a:ea typeface="隶书" panose="02010509060101010101" pitchFamily="49" charset="-122"/>
              </a:rPr>
              <a:t> d, </a:t>
            </a:r>
            <a:r>
              <a:rPr lang="en-US" altLang="zh-CN" sz="2400" dirty="0" err="1" smtClean="0">
                <a:latin typeface="Times New Roman" panose="02020603050405020304" pitchFamily="18" charset="0"/>
                <a:ea typeface="隶书" panose="02010509060101010101" pitchFamily="49" charset="-122"/>
              </a:rPr>
              <a:t>int</a:t>
            </a:r>
            <a:r>
              <a:rPr lang="en-US" altLang="zh-CN" sz="2400"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sz</a:t>
            </a:r>
            <a:r>
              <a:rPr lang="en-US" altLang="zh-CN" sz="2400" dirty="0" smtClean="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     divisor = d;  </a:t>
            </a:r>
            <a:r>
              <a:rPr lang="en-US" altLang="zh-CN" sz="2400" dirty="0" err="1" smtClean="0">
                <a:latin typeface="Times New Roman" panose="02020603050405020304" pitchFamily="18" charset="0"/>
                <a:ea typeface="隶书" panose="02010509060101010101" pitchFamily="49" charset="-122"/>
              </a:rPr>
              <a:t>TableSize</a:t>
            </a:r>
            <a:r>
              <a:rPr lang="en-US" altLang="zh-CN" sz="2400" dirty="0" smtClean="0">
                <a:latin typeface="Times New Roman" panose="02020603050405020304" pitchFamily="18" charset="0"/>
                <a:ea typeface="隶书" panose="02010509060101010101" pitchFamily="49" charset="-122"/>
              </a:rPr>
              <a:t> = </a:t>
            </a:r>
            <a:r>
              <a:rPr lang="en-US" altLang="zh-CN" sz="2400" dirty="0" err="1" smtClean="0">
                <a:latin typeface="Times New Roman" panose="02020603050405020304" pitchFamily="18" charset="0"/>
                <a:ea typeface="隶书" panose="02010509060101010101" pitchFamily="49" charset="-122"/>
              </a:rPr>
              <a:t>sz</a:t>
            </a:r>
            <a:r>
              <a:rPr lang="en-US" altLang="zh-CN" sz="2400" dirty="0" smtClean="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ht</a:t>
            </a:r>
            <a:r>
              <a:rPr lang="en-US" altLang="zh-CN" sz="2400" dirty="0" smtClean="0">
                <a:latin typeface="Times New Roman" panose="02020603050405020304" pitchFamily="18" charset="0"/>
                <a:ea typeface="隶书" panose="02010509060101010101" pitchFamily="49" charset="-122"/>
              </a:rPr>
              <a:t> = new </a:t>
            </a:r>
            <a:r>
              <a:rPr lang="en-US" altLang="zh-CN" sz="2400" dirty="0" err="1" smtClean="0">
                <a:latin typeface="Times New Roman" panose="02020603050405020304" pitchFamily="18" charset="0"/>
                <a:ea typeface="隶书" panose="02010509060101010101" pitchFamily="49" charset="-122"/>
              </a:rPr>
              <a:t>ChainNode</a:t>
            </a:r>
            <a:r>
              <a:rPr lang="en-US" altLang="zh-CN" sz="2400" dirty="0" smtClean="0">
                <a:latin typeface="Times New Roman" panose="02020603050405020304" pitchFamily="18" charset="0"/>
                <a:ea typeface="隶书" panose="02010509060101010101" pitchFamily="49" charset="-122"/>
              </a:rPr>
              <a:t>&lt;E, K&gt;*[</a:t>
            </a:r>
            <a:r>
              <a:rPr lang="en-US" altLang="zh-CN" sz="2400" dirty="0" err="1" smtClean="0">
                <a:latin typeface="Times New Roman" panose="02020603050405020304" pitchFamily="18" charset="0"/>
                <a:ea typeface="隶书" panose="02010509060101010101" pitchFamily="49" charset="-122"/>
              </a:rPr>
              <a:t>sz</a:t>
            </a:r>
            <a:r>
              <a:rPr lang="en-US" altLang="zh-CN" sz="2400" dirty="0" smtClean="0">
                <a:latin typeface="Times New Roman" panose="02020603050405020304" pitchFamily="18" charset="0"/>
                <a:ea typeface="隶书" panose="02010509060101010101" pitchFamily="49" charset="-122"/>
              </a:rPr>
              <a:t>];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smtClean="0">
                <a:solidFill>
                  <a:schemeClr val="tx2"/>
                </a:solidFill>
                <a:latin typeface="Times New Roman" panose="02020603050405020304" pitchFamily="18" charset="0"/>
                <a:ea typeface="隶书" panose="02010509060101010101" pitchFamily="49" charset="-122"/>
              </a:rPr>
              <a:t>创建头结点</a:t>
            </a:r>
          </a:p>
          <a:p>
            <a:pPr>
              <a:lnSpc>
                <a:spcPct val="105000"/>
              </a:lnSpc>
              <a:spcBef>
                <a:spcPct val="5000"/>
              </a:spcBef>
              <a:buFont typeface="Wingdings" panose="05000000000000000000" pitchFamily="2" charset="2"/>
              <a:buNone/>
            </a:pPr>
            <a:r>
              <a:rPr lang="zh-CN" altLang="en-US" sz="2400" dirty="0" smtClean="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assert (</a:t>
            </a:r>
            <a:r>
              <a:rPr lang="en-US" altLang="zh-CN" sz="2400" dirty="0" err="1" smtClean="0">
                <a:latin typeface="Times New Roman" panose="02020603050405020304" pitchFamily="18" charset="0"/>
                <a:ea typeface="隶书" panose="02010509060101010101" pitchFamily="49" charset="-122"/>
              </a:rPr>
              <a:t>ht</a:t>
            </a:r>
            <a:r>
              <a:rPr lang="en-US" altLang="zh-CN" sz="2400" dirty="0" smtClean="0">
                <a:latin typeface="Times New Roman" panose="02020603050405020304" pitchFamily="18" charset="0"/>
                <a:ea typeface="隶书" panose="02010509060101010101" pitchFamily="49" charset="-122"/>
              </a:rPr>
              <a:t> != NULL);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smtClean="0">
                <a:solidFill>
                  <a:schemeClr val="tx2"/>
                </a:solidFill>
                <a:latin typeface="Times New Roman" panose="02020603050405020304" pitchFamily="18" charset="0"/>
                <a:ea typeface="隶书" panose="02010509060101010101" pitchFamily="49" charset="-122"/>
              </a:rPr>
              <a:t>判断存储分配成功否</a:t>
            </a:r>
          </a:p>
          <a:p>
            <a:pPr>
              <a:lnSpc>
                <a:spcPct val="105000"/>
              </a:lnSpc>
              <a:spcBef>
                <a:spcPct val="500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a:t>
            </a:r>
            <a:r>
              <a:rPr lang="zh-CN" altLang="en-US" sz="2400" dirty="0" smtClean="0">
                <a:latin typeface="Times New Roman" panose="02020603050405020304" pitchFamily="18" charset="0"/>
                <a:ea typeface="隶书" panose="02010509060101010101" pitchFamily="49" charset="-122"/>
              </a:rPr>
              <a:t>；</a:t>
            </a:r>
            <a:endParaRPr lang="zh-CN" altLang="en-US" sz="2000" dirty="0" smtClean="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endParaRPr lang="en-US" altLang="zh-CN" sz="2400" dirty="0">
              <a:latin typeface="Times New Roman" panose="02020603050405020304" pitchFamily="18" charset="0"/>
              <a:ea typeface="隶书" panose="02010509060101010101" pitchFamily="49" charset="-122"/>
            </a:endParaRPr>
          </a:p>
        </p:txBody>
      </p:sp>
      <p:sp>
        <p:nvSpPr>
          <p:cNvPr id="2" name="矩形 1"/>
          <p:cNvSpPr/>
          <p:nvPr/>
        </p:nvSpPr>
        <p:spPr>
          <a:xfrm>
            <a:off x="583660" y="4397957"/>
            <a:ext cx="3297676" cy="1311128"/>
          </a:xfrm>
          <a:prstGeom prst="rect">
            <a:avLst/>
          </a:prstGeom>
        </p:spPr>
        <p:txBody>
          <a:bodyPr wrap="square">
            <a:spAutoFit/>
          </a:bodyPr>
          <a:lstStyle/>
          <a:p>
            <a:pPr>
              <a:lnSpc>
                <a:spcPct val="110000"/>
              </a:lnSpc>
              <a:buClr>
                <a:srgbClr val="800080"/>
              </a:buClr>
              <a:buSzPct val="50000"/>
            </a:pPr>
            <a:r>
              <a:rPr lang="zh-CN" altLang="en-US" sz="2400" dirty="0">
                <a:solidFill>
                  <a:srgbClr val="0000FF"/>
                </a:solidFill>
                <a:latin typeface="Times New Roman" panose="02020603050405020304" pitchFamily="18" charset="0"/>
                <a:ea typeface="仿宋_GB2312" pitchFamily="49" charset="-122"/>
              </a:rPr>
              <a:t>其他如插入、删除操作可参照单链表的插入、删除等算法来实现。 </a:t>
            </a:r>
          </a:p>
        </p:txBody>
      </p:sp>
      <p:cxnSp>
        <p:nvCxnSpPr>
          <p:cNvPr id="5" name="直接连接符 4"/>
          <p:cNvCxnSpPr/>
          <p:nvPr/>
        </p:nvCxnSpPr>
        <p:spPr>
          <a:xfrm flipV="1">
            <a:off x="0" y="3101629"/>
            <a:ext cx="12192000" cy="89043"/>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2"/>
          <p:cNvSpPr>
            <a:spLocks noGrp="1" noChangeArrowheads="1"/>
          </p:cNvSpPr>
          <p:nvPr>
            <p:ph type="title"/>
          </p:nvPr>
        </p:nvSpPr>
        <p:spPr>
          <a:xfrm>
            <a:off x="774969" y="23205"/>
            <a:ext cx="8229600" cy="600177"/>
          </a:xfrm>
        </p:spPr>
        <p:txBody>
          <a:bodyPr/>
          <a:lstStyle/>
          <a:p>
            <a:r>
              <a:rPr lang="zh-CN" altLang="en-US" sz="3600" dirty="0">
                <a:solidFill>
                  <a:srgbClr val="0000FF"/>
                </a:solidFill>
                <a:ea typeface="华文新魏" panose="02010800040101010101" pitchFamily="2" charset="-122"/>
              </a:rPr>
              <a:t>用开散列法定义的散列表的操作</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61"/>
            <a:ext cx="7793037" cy="840971"/>
          </a:xfrm>
        </p:spPr>
        <p:txBody>
          <a:bodyPr/>
          <a:lstStyle/>
          <a:p>
            <a:r>
              <a:rPr lang="en-US" altLang="zh-CN" sz="4000" dirty="0"/>
              <a:t>Linux</a:t>
            </a:r>
            <a:r>
              <a:rPr lang="zh-CN" altLang="en-US" sz="4000" dirty="0"/>
              <a:t>中的经典路由查找算法</a:t>
            </a:r>
          </a:p>
        </p:txBody>
      </p:sp>
      <p:pic>
        <p:nvPicPr>
          <p:cNvPr id="23554" name="Picture 2" descr="http://hi.csdn.net/attachment/201107/10/0_131028255508Mx.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224" y="899336"/>
            <a:ext cx="4681674" cy="5924597"/>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ttp://hi.csdn.net/attachment/201107/10/2050_1310285306O3l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8426" y="918792"/>
            <a:ext cx="3239378" cy="2532481"/>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http://hi.csdn.net/attachment/201107/10/2050_1310285323mDQ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0596" y="4075114"/>
            <a:ext cx="3246541" cy="251051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p:cNvCxnSpPr/>
          <p:nvPr/>
        </p:nvCxnSpPr>
        <p:spPr bwMode="auto">
          <a:xfrm flipV="1">
            <a:off x="5979267" y="2227634"/>
            <a:ext cx="1070043" cy="16340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7" name="直接箭头连接符 6"/>
          <p:cNvCxnSpPr/>
          <p:nvPr/>
        </p:nvCxnSpPr>
        <p:spPr bwMode="auto">
          <a:xfrm>
            <a:off x="5988994" y="3884650"/>
            <a:ext cx="1070042" cy="148463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0" name="矩形 9"/>
          <p:cNvSpPr/>
          <p:nvPr/>
        </p:nvSpPr>
        <p:spPr>
          <a:xfrm>
            <a:off x="5843079" y="6549772"/>
            <a:ext cx="4834647" cy="307777"/>
          </a:xfrm>
          <a:prstGeom prst="rect">
            <a:avLst/>
          </a:prstGeom>
        </p:spPr>
        <p:txBody>
          <a:bodyPr wrap="square">
            <a:spAutoFit/>
          </a:bodyPr>
          <a:lstStyle/>
          <a:p>
            <a:r>
              <a:rPr lang="zh-CN" altLang="en-US" sz="1400" dirty="0"/>
              <a:t>https://blog.csdn.net/iteye_5014/article/details/82092362</a:t>
            </a:r>
          </a:p>
        </p:txBody>
      </p:sp>
    </p:spTree>
    <p:extLst>
      <p:ext uri="{BB962C8B-B14F-4D97-AF65-F5344CB8AC3E}">
        <p14:creationId xmlns:p14="http://schemas.microsoft.com/office/powerpoint/2010/main" val="293285069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a:xfrm>
            <a:off x="612843" y="0"/>
            <a:ext cx="7793038" cy="723900"/>
          </a:xfrm>
        </p:spPr>
        <p:txBody>
          <a:bodyPr/>
          <a:lstStyle/>
          <a:p>
            <a:r>
              <a:rPr lang="en-US" altLang="zh-CN" sz="3600" dirty="0">
                <a:solidFill>
                  <a:srgbClr val="0000FF"/>
                </a:solidFill>
              </a:rPr>
              <a:t> </a:t>
            </a:r>
            <a:r>
              <a:rPr lang="zh-CN" altLang="en-US" sz="3600" dirty="0">
                <a:solidFill>
                  <a:srgbClr val="0000FF"/>
                </a:solidFill>
              </a:rPr>
              <a:t>散列方法的效率分析</a:t>
            </a:r>
          </a:p>
        </p:txBody>
      </p:sp>
      <p:sp>
        <p:nvSpPr>
          <p:cNvPr id="63490" name="Rectangle 3"/>
          <p:cNvSpPr>
            <a:spLocks noGrp="1" noChangeArrowheads="1"/>
          </p:cNvSpPr>
          <p:nvPr>
            <p:ph type="body" idx="4294967295"/>
          </p:nvPr>
        </p:nvSpPr>
        <p:spPr>
          <a:xfrm>
            <a:off x="1070046" y="1369941"/>
            <a:ext cx="10340500" cy="4606925"/>
          </a:xfrm>
        </p:spPr>
        <p:txBody>
          <a:bodyPr>
            <a:noAutofit/>
          </a:bodyPr>
          <a:lstStyle/>
          <a:p>
            <a:r>
              <a:rPr lang="zh-CN" altLang="en-US" dirty="0"/>
              <a:t>衡量标准：插入、删除和查找操作</a:t>
            </a:r>
            <a:r>
              <a:rPr lang="zh-CN" altLang="en-US" dirty="0">
                <a:solidFill>
                  <a:srgbClr val="D60093"/>
                </a:solidFill>
              </a:rPr>
              <a:t>所需要的记录访问次数或判断碑的次数</a:t>
            </a:r>
            <a:endParaRPr lang="zh-CN" altLang="en-US" dirty="0"/>
          </a:p>
          <a:p>
            <a:r>
              <a:rPr lang="zh-CN" altLang="en-US" dirty="0"/>
              <a:t>散列表的插入和删除操作</a:t>
            </a:r>
            <a:r>
              <a:rPr lang="zh-CN" altLang="en-US" dirty="0">
                <a:solidFill>
                  <a:srgbClr val="D60093"/>
                </a:solidFill>
              </a:rPr>
              <a:t>都是基于查找进行</a:t>
            </a:r>
            <a:r>
              <a:rPr lang="zh-CN" altLang="en-US" dirty="0"/>
              <a:t>的</a:t>
            </a:r>
          </a:p>
          <a:p>
            <a:pPr lvl="1"/>
            <a:r>
              <a:rPr lang="zh-CN" altLang="en-US" dirty="0">
                <a:solidFill>
                  <a:srgbClr val="D60093"/>
                </a:solidFill>
              </a:rPr>
              <a:t>删除：</a:t>
            </a:r>
            <a:r>
              <a:rPr lang="zh-CN" altLang="en-US" dirty="0"/>
              <a:t>必须先找到该记录</a:t>
            </a:r>
          </a:p>
          <a:p>
            <a:pPr lvl="1"/>
            <a:r>
              <a:rPr lang="zh-CN" altLang="en-US" dirty="0">
                <a:solidFill>
                  <a:srgbClr val="D60093"/>
                </a:solidFill>
              </a:rPr>
              <a:t>插入：</a:t>
            </a:r>
            <a:r>
              <a:rPr lang="zh-CN" altLang="en-US" dirty="0"/>
              <a:t>必须找到探查序列的尾部，即对这条记录进行一次不成功的查找</a:t>
            </a:r>
          </a:p>
          <a:p>
            <a:pPr lvl="2"/>
            <a:r>
              <a:rPr lang="zh-CN" altLang="en-US" dirty="0"/>
              <a:t>对于不考虑删除的情况，是尾部的空单元</a:t>
            </a:r>
          </a:p>
          <a:p>
            <a:pPr lvl="2"/>
            <a:r>
              <a:rPr lang="zh-CN" altLang="en-US" dirty="0"/>
              <a:t>对于考虑删除的情况，也要找到尾部，才能确定是否有重复记录</a:t>
            </a:r>
          </a:p>
          <a:p>
            <a:r>
              <a:rPr lang="zh-CN" altLang="en-US" dirty="0">
                <a:solidFill>
                  <a:schemeClr val="hlink"/>
                </a:solidFill>
              </a:rPr>
              <a:t>查找算法分析</a:t>
            </a:r>
          </a:p>
          <a:p>
            <a:pPr lvl="1"/>
            <a:r>
              <a:rPr lang="zh-CN" altLang="en-US" dirty="0"/>
              <a:t>平均查找长度</a:t>
            </a:r>
            <a:r>
              <a:rPr lang="en-US" altLang="zh-CN" dirty="0"/>
              <a:t>ASL</a:t>
            </a:r>
          </a:p>
          <a:p>
            <a:pPr lvl="2"/>
            <a:r>
              <a:rPr lang="zh-CN" altLang="en-US" dirty="0"/>
              <a:t>成功的查找</a:t>
            </a:r>
          </a:p>
          <a:p>
            <a:pPr lvl="2"/>
            <a:r>
              <a:rPr lang="zh-CN" altLang="en-US" dirty="0"/>
              <a:t>不成功的查找</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4514" name="组合 64513"/>
          <p:cNvGrpSpPr/>
          <p:nvPr/>
        </p:nvGrpSpPr>
        <p:grpSpPr bwMode="auto">
          <a:xfrm>
            <a:off x="1676400" y="2989263"/>
            <a:ext cx="8891588" cy="1657350"/>
            <a:chOff x="0" y="0"/>
            <a:chExt cx="5664" cy="1044"/>
          </a:xfrm>
        </p:grpSpPr>
        <p:graphicFrame>
          <p:nvGraphicFramePr>
            <p:cNvPr id="2" name="对象 64514"/>
            <p:cNvGraphicFramePr>
              <a:graphicFrameLocks noChangeAspect="1"/>
            </p:cNvGraphicFramePr>
            <p:nvPr/>
          </p:nvGraphicFramePr>
          <p:xfrm>
            <a:off x="816" y="0"/>
            <a:ext cx="1296" cy="672"/>
          </p:xfrm>
          <a:graphic>
            <a:graphicData uri="http://schemas.openxmlformats.org/presentationml/2006/ole">
              <mc:AlternateContent xmlns:mc="http://schemas.openxmlformats.org/markup-compatibility/2006">
                <mc:Choice xmlns:v="urn:schemas-microsoft-com:vml" Requires="v">
                  <p:oleObj spid="_x0000_s20642" r:id="rId3" imgW="827405" imgH="445770" progId="Equation.3">
                    <p:embed/>
                  </p:oleObj>
                </mc:Choice>
                <mc:Fallback>
                  <p:oleObj r:id="rId3" imgW="827405" imgH="445770" progId="Equation.3">
                    <p:embed/>
                    <p:pic>
                      <p:nvPicPr>
                        <p:cNvPr id="0" name="图片 204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0"/>
                          <a:ext cx="129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15" name="对象 64515"/>
            <p:cNvGraphicFramePr>
              <a:graphicFrameLocks noChangeAspect="1"/>
            </p:cNvGraphicFramePr>
            <p:nvPr>
              <p:extLst>
                <p:ext uri="{D42A27DB-BD31-4B8C-83A1-F6EECF244321}">
                  <p14:modId xmlns:p14="http://schemas.microsoft.com/office/powerpoint/2010/main" val="2801442525"/>
                </p:ext>
              </p:extLst>
            </p:nvPr>
          </p:nvGraphicFramePr>
          <p:xfrm>
            <a:off x="1024" y="547"/>
            <a:ext cx="3499" cy="497"/>
          </p:xfrm>
          <a:graphic>
            <a:graphicData uri="http://schemas.openxmlformats.org/presentationml/2006/ole">
              <mc:AlternateContent xmlns:mc="http://schemas.openxmlformats.org/markup-compatibility/2006">
                <mc:Choice xmlns:v="urn:schemas-microsoft-com:vml" Requires="v">
                  <p:oleObj spid="_x0000_s20643" r:id="rId5" imgW="2843530" imgH="393700" progId="Equation.3">
                    <p:embed/>
                  </p:oleObj>
                </mc:Choice>
                <mc:Fallback>
                  <p:oleObj r:id="rId5" imgW="2843530" imgH="393700" progId="Equation.3">
                    <p:embed/>
                    <p:pic>
                      <p:nvPicPr>
                        <p:cNvPr id="0" name="图片 204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4" y="547"/>
                          <a:ext cx="3499"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516" name="Text Box 41"/>
            <p:cNvSpPr txBox="1">
              <a:spLocks noChangeArrowheads="1"/>
            </p:cNvSpPr>
            <p:nvPr/>
          </p:nvSpPr>
          <p:spPr bwMode="auto">
            <a:xfrm>
              <a:off x="0" y="192"/>
              <a:ext cx="10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latin typeface="Tahoma" panose="020B0604030504040204" pitchFamily="34" charset="0"/>
                </a:rPr>
                <a:t>利用公式</a:t>
              </a:r>
            </a:p>
          </p:txBody>
        </p:sp>
        <p:sp>
          <p:nvSpPr>
            <p:cNvPr id="64517" name="Text Box 42"/>
            <p:cNvSpPr txBox="1">
              <a:spLocks noChangeArrowheads="1"/>
            </p:cNvSpPr>
            <p:nvPr/>
          </p:nvSpPr>
          <p:spPr bwMode="auto">
            <a:xfrm>
              <a:off x="1922" y="192"/>
              <a:ext cx="37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latin typeface="Times New Roman" panose="02020603050405020304" pitchFamily="18" charset="0"/>
                </a:rPr>
                <a:t>，设查找每个记录的概率相等，即</a:t>
              </a:r>
              <a:r>
                <a:rPr lang="en-US" altLang="zh-CN" i="1" dirty="0">
                  <a:latin typeface="Times New Roman" panose="02020603050405020304" pitchFamily="18" charset="0"/>
                </a:rPr>
                <a:t>P</a:t>
              </a:r>
              <a:r>
                <a:rPr lang="en-US" altLang="zh-CN" baseline="-30000" dirty="0">
                  <a:latin typeface="Times New Roman" panose="02020603050405020304" pitchFamily="18" charset="0"/>
                </a:rPr>
                <a:t>i</a:t>
              </a:r>
              <a:r>
                <a:rPr lang="en-US" altLang="zh-CN" dirty="0">
                  <a:latin typeface="Times New Roman" panose="02020603050405020304" pitchFamily="18" charset="0"/>
                </a:rPr>
                <a:t>=1/6</a:t>
              </a:r>
              <a:r>
                <a:rPr lang="zh-CN" altLang="en-US" dirty="0">
                  <a:latin typeface="Times New Roman" panose="02020603050405020304" pitchFamily="18" charset="0"/>
                </a:rPr>
                <a:t>， </a:t>
              </a:r>
            </a:p>
          </p:txBody>
        </p:sp>
        <p:sp>
          <p:nvSpPr>
            <p:cNvPr id="64518" name="Text Box 43"/>
            <p:cNvSpPr txBox="1">
              <a:spLocks noChangeArrowheads="1"/>
            </p:cNvSpPr>
            <p:nvPr/>
          </p:nvSpPr>
          <p:spPr bwMode="auto">
            <a:xfrm>
              <a:off x="0" y="720"/>
              <a:ext cx="24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latin typeface="Times New Roman" panose="02020603050405020304" pitchFamily="18" charset="0"/>
                </a:rPr>
                <a:t>则</a:t>
              </a:r>
              <a:r>
                <a:rPr lang="zh-CN" altLang="en-US" b="1">
                  <a:latin typeface="Times New Roman" panose="02020603050405020304" pitchFamily="18" charset="0"/>
                </a:rPr>
                <a:t>查找成功的</a:t>
              </a:r>
            </a:p>
          </p:txBody>
        </p:sp>
      </p:grpSp>
      <p:sp>
        <p:nvSpPr>
          <p:cNvPr id="64520" name="Rectangle 8"/>
          <p:cNvSpPr>
            <a:spLocks noChangeArrowheads="1"/>
          </p:cNvSpPr>
          <p:nvPr/>
        </p:nvSpPr>
        <p:spPr bwMode="auto">
          <a:xfrm>
            <a:off x="2073229" y="5842327"/>
            <a:ext cx="83849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latin typeface="Times New Roman" panose="02020603050405020304" pitchFamily="18" charset="0"/>
              </a:rPr>
              <a:t>查找不成功的</a:t>
            </a:r>
            <a:r>
              <a:rPr lang="en-US" altLang="zh-CN" sz="2000" b="1" i="1" dirty="0" err="1">
                <a:latin typeface="Times New Roman" panose="02020603050405020304" pitchFamily="18" charset="0"/>
              </a:rPr>
              <a:t>ASL</a:t>
            </a:r>
            <a:r>
              <a:rPr lang="en-US" altLang="zh-CN" sz="2000" b="1" i="1" baseline="-25000" dirty="0" err="1">
                <a:latin typeface="Times New Roman" panose="02020603050405020304" pitchFamily="18" charset="0"/>
              </a:rPr>
              <a:t>failure</a:t>
            </a:r>
            <a:r>
              <a:rPr lang="en-US" altLang="zh-CN" sz="2000" dirty="0">
                <a:latin typeface="Times New Roman" panose="02020603050405020304" pitchFamily="18" charset="0"/>
              </a:rPr>
              <a:t>=(</a:t>
            </a:r>
            <a:r>
              <a:rPr lang="en-US" altLang="zh-CN" sz="2000" dirty="0">
                <a:solidFill>
                  <a:schemeClr val="hlink"/>
                </a:solidFill>
                <a:latin typeface="Times New Roman" panose="02020603050405020304" pitchFamily="18" charset="0"/>
              </a:rPr>
              <a:t>1+7+6+5+4+3+2</a:t>
            </a:r>
            <a:r>
              <a:rPr lang="en-US" altLang="zh-CN" sz="2000" dirty="0">
                <a:latin typeface="Times New Roman" panose="02020603050405020304" pitchFamily="18" charset="0"/>
              </a:rPr>
              <a:t>)/</a:t>
            </a:r>
            <a:r>
              <a:rPr lang="en-US" altLang="zh-CN" sz="2000" u="sng" dirty="0">
                <a:solidFill>
                  <a:schemeClr val="hlink"/>
                </a:solidFill>
                <a:latin typeface="Times New Roman" panose="02020603050405020304" pitchFamily="18" charset="0"/>
              </a:rPr>
              <a:t>7</a:t>
            </a:r>
            <a:r>
              <a:rPr lang="en-US" altLang="zh-CN" sz="2000" dirty="0">
                <a:latin typeface="Times New Roman" panose="02020603050405020304" pitchFamily="18" charset="0"/>
              </a:rPr>
              <a:t>=28/7=4</a:t>
            </a:r>
            <a:endParaRPr lang="zh-CN" altLang="en-US" sz="2000" dirty="0">
              <a:latin typeface="Times New Roman" panose="02020603050405020304" pitchFamily="18" charset="0"/>
            </a:endParaRPr>
          </a:p>
        </p:txBody>
      </p:sp>
      <p:graphicFrame>
        <p:nvGraphicFramePr>
          <p:cNvPr id="64521" name="表格 64520"/>
          <p:cNvGraphicFramePr/>
          <p:nvPr>
            <p:extLst>
              <p:ext uri="{D42A27DB-BD31-4B8C-83A1-F6EECF244321}">
                <p14:modId xmlns:p14="http://schemas.microsoft.com/office/powerpoint/2010/main" val="3711876936"/>
              </p:ext>
            </p:extLst>
          </p:nvPr>
        </p:nvGraphicFramePr>
        <p:xfrm>
          <a:off x="2162175" y="4822828"/>
          <a:ext cx="7721347" cy="865231"/>
        </p:xfrm>
        <a:graphic>
          <a:graphicData uri="http://schemas.openxmlformats.org/drawingml/2006/table">
            <a:tbl>
              <a:tblPr/>
              <a:tblGrid>
                <a:gridCol w="2342802">
                  <a:extLst>
                    <a:ext uri="{9D8B030D-6E8A-4147-A177-3AD203B41FA5}">
                      <a16:colId xmlns:a16="http://schemas.microsoft.com/office/drawing/2014/main" val="20000"/>
                    </a:ext>
                  </a:extLst>
                </a:gridCol>
                <a:gridCol w="767935">
                  <a:extLst>
                    <a:ext uri="{9D8B030D-6E8A-4147-A177-3AD203B41FA5}">
                      <a16:colId xmlns:a16="http://schemas.microsoft.com/office/drawing/2014/main" val="20001"/>
                    </a:ext>
                  </a:extLst>
                </a:gridCol>
                <a:gridCol w="767935">
                  <a:extLst>
                    <a:ext uri="{9D8B030D-6E8A-4147-A177-3AD203B41FA5}">
                      <a16:colId xmlns:a16="http://schemas.microsoft.com/office/drawing/2014/main" val="20002"/>
                    </a:ext>
                  </a:extLst>
                </a:gridCol>
                <a:gridCol w="767935">
                  <a:extLst>
                    <a:ext uri="{9D8B030D-6E8A-4147-A177-3AD203B41FA5}">
                      <a16:colId xmlns:a16="http://schemas.microsoft.com/office/drawing/2014/main" val="20003"/>
                    </a:ext>
                  </a:extLst>
                </a:gridCol>
                <a:gridCol w="767935">
                  <a:extLst>
                    <a:ext uri="{9D8B030D-6E8A-4147-A177-3AD203B41FA5}">
                      <a16:colId xmlns:a16="http://schemas.microsoft.com/office/drawing/2014/main" val="20004"/>
                    </a:ext>
                  </a:extLst>
                </a:gridCol>
                <a:gridCol w="767935">
                  <a:extLst>
                    <a:ext uri="{9D8B030D-6E8A-4147-A177-3AD203B41FA5}">
                      <a16:colId xmlns:a16="http://schemas.microsoft.com/office/drawing/2014/main" val="20005"/>
                    </a:ext>
                  </a:extLst>
                </a:gridCol>
                <a:gridCol w="767935">
                  <a:extLst>
                    <a:ext uri="{9D8B030D-6E8A-4147-A177-3AD203B41FA5}">
                      <a16:colId xmlns:a16="http://schemas.microsoft.com/office/drawing/2014/main" val="20006"/>
                    </a:ext>
                  </a:extLst>
                </a:gridCol>
                <a:gridCol w="770935">
                  <a:extLst>
                    <a:ext uri="{9D8B030D-6E8A-4147-A177-3AD203B41FA5}">
                      <a16:colId xmlns:a16="http://schemas.microsoft.com/office/drawing/2014/main" val="20007"/>
                    </a:ext>
                  </a:extLst>
                </a:gridCol>
              </a:tblGrid>
              <a:tr h="34698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下标</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0</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5</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6</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8991">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查找失败探查次数</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7</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6</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5</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4550" name="表格 64549"/>
          <p:cNvGraphicFramePr/>
          <p:nvPr>
            <p:extLst>
              <p:ext uri="{D42A27DB-BD31-4B8C-83A1-F6EECF244321}">
                <p14:modId xmlns:p14="http://schemas.microsoft.com/office/powerpoint/2010/main" val="411147797"/>
              </p:ext>
            </p:extLst>
          </p:nvPr>
        </p:nvGraphicFramePr>
        <p:xfrm>
          <a:off x="2352240" y="1636682"/>
          <a:ext cx="7702297" cy="1323726"/>
        </p:xfrm>
        <a:graphic>
          <a:graphicData uri="http://schemas.openxmlformats.org/drawingml/2006/table">
            <a:tbl>
              <a:tblPr/>
              <a:tblGrid>
                <a:gridCol w="2247900">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834879">
                  <a:extLst>
                    <a:ext uri="{9D8B030D-6E8A-4147-A177-3AD203B41FA5}">
                      <a16:colId xmlns:a16="http://schemas.microsoft.com/office/drawing/2014/main" val="20002"/>
                    </a:ext>
                  </a:extLst>
                </a:gridCol>
                <a:gridCol w="893988">
                  <a:extLst>
                    <a:ext uri="{9D8B030D-6E8A-4147-A177-3AD203B41FA5}">
                      <a16:colId xmlns:a16="http://schemas.microsoft.com/office/drawing/2014/main" val="20003"/>
                    </a:ext>
                  </a:extLst>
                </a:gridCol>
                <a:gridCol w="940984">
                  <a:extLst>
                    <a:ext uri="{9D8B030D-6E8A-4147-A177-3AD203B41FA5}">
                      <a16:colId xmlns:a16="http://schemas.microsoft.com/office/drawing/2014/main" val="20004"/>
                    </a:ext>
                  </a:extLst>
                </a:gridCol>
                <a:gridCol w="938687">
                  <a:extLst>
                    <a:ext uri="{9D8B030D-6E8A-4147-A177-3AD203B41FA5}">
                      <a16:colId xmlns:a16="http://schemas.microsoft.com/office/drawing/2014/main" val="20005"/>
                    </a:ext>
                  </a:extLst>
                </a:gridCol>
                <a:gridCol w="940984">
                  <a:extLst>
                    <a:ext uri="{9D8B030D-6E8A-4147-A177-3AD203B41FA5}">
                      <a16:colId xmlns:a16="http://schemas.microsoft.com/office/drawing/2014/main" val="20006"/>
                    </a:ext>
                  </a:extLst>
                </a:gridCol>
              </a:tblGrid>
              <a:tr h="35907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dirty="0">
                          <a:latin typeface="Times New Roman" panose="02020603050405020304" pitchFamily="18" charset="0"/>
                          <a:ea typeface="Times New Roman" panose="02020603050405020304" pitchFamily="18" charset="0"/>
                        </a:rPr>
                        <a:t>关键字</a:t>
                      </a:r>
                      <a:endParaRPr lang="zh-CN" altLang="en-US"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9</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11</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16</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907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散列地址</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2000" b="1" dirty="0" smtClean="0">
                          <a:latin typeface="Times New Roman" panose="02020603050405020304" pitchFamily="18" charset="0"/>
                        </a:rPr>
                        <a:t>5</a:t>
                      </a:r>
                      <a:endParaRPr lang="zh-CN" altLang="en-US" sz="2000" b="1" dirty="0">
                        <a:latin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2000" b="1" dirty="0" smtClean="0">
                          <a:latin typeface="Times New Roman" panose="02020603050405020304" pitchFamily="18" charset="0"/>
                        </a:rPr>
                        <a:t>6</a:t>
                      </a:r>
                      <a:endParaRPr lang="zh-CN" altLang="en-US" sz="2000" b="1" dirty="0">
                        <a:latin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1246">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查找成功探查次数</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64583" name="组合 64583"/>
          <p:cNvGrpSpPr/>
          <p:nvPr/>
        </p:nvGrpSpPr>
        <p:grpSpPr bwMode="auto">
          <a:xfrm>
            <a:off x="2044973" y="436495"/>
            <a:ext cx="8116888" cy="990600"/>
            <a:chOff x="287" y="0"/>
            <a:chExt cx="5113" cy="624"/>
          </a:xfrm>
        </p:grpSpPr>
        <p:grpSp>
          <p:nvGrpSpPr>
            <p:cNvPr id="64584" name="组合 64584"/>
            <p:cNvGrpSpPr/>
            <p:nvPr/>
          </p:nvGrpSpPr>
          <p:grpSpPr bwMode="auto">
            <a:xfrm>
              <a:off x="1821" y="0"/>
              <a:ext cx="3579" cy="624"/>
              <a:chOff x="0" y="0"/>
              <a:chExt cx="4848" cy="624"/>
            </a:xfrm>
          </p:grpSpPr>
          <p:sp>
            <p:nvSpPr>
              <p:cNvPr id="64585" name="Text Box 6"/>
              <p:cNvSpPr txBox="1">
                <a:spLocks noChangeArrowheads="1"/>
              </p:cNvSpPr>
              <p:nvPr/>
            </p:nvSpPr>
            <p:spPr bwMode="auto">
              <a:xfrm>
                <a:off x="1367"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9</a:t>
                </a:r>
              </a:p>
            </p:txBody>
          </p:sp>
          <p:sp>
            <p:nvSpPr>
              <p:cNvPr id="64586" name="Text Box 7"/>
              <p:cNvSpPr txBox="1">
                <a:spLocks noChangeArrowheads="1"/>
              </p:cNvSpPr>
              <p:nvPr/>
            </p:nvSpPr>
            <p:spPr bwMode="auto">
              <a:xfrm>
                <a:off x="2567"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11</a:t>
                </a:r>
              </a:p>
            </p:txBody>
          </p:sp>
          <p:sp>
            <p:nvSpPr>
              <p:cNvPr id="64587" name="Text Box 8"/>
              <p:cNvSpPr txBox="1">
                <a:spLocks noChangeArrowheads="1"/>
              </p:cNvSpPr>
              <p:nvPr/>
            </p:nvSpPr>
            <p:spPr bwMode="auto">
              <a:xfrm>
                <a:off x="1968"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6600"/>
                    </a:solidFill>
                    <a:latin typeface="Times New Roman" panose="02020603050405020304" pitchFamily="18" charset="0"/>
                  </a:rPr>
                  <a:t>2</a:t>
                </a:r>
                <a:endParaRPr lang="en-US" altLang="zh-CN" sz="2000" b="1" baseline="-25000">
                  <a:solidFill>
                    <a:srgbClr val="FF6600"/>
                  </a:solidFill>
                  <a:latin typeface="Times New Roman" panose="02020603050405020304" pitchFamily="18" charset="0"/>
                </a:endParaRPr>
              </a:p>
            </p:txBody>
          </p:sp>
          <p:sp>
            <p:nvSpPr>
              <p:cNvPr id="64588" name="Text Box 9"/>
              <p:cNvSpPr txBox="1">
                <a:spLocks noChangeArrowheads="1"/>
              </p:cNvSpPr>
              <p:nvPr/>
            </p:nvSpPr>
            <p:spPr bwMode="auto">
              <a:xfrm>
                <a:off x="3168"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6600"/>
                    </a:solidFill>
                    <a:latin typeface="Times New Roman" panose="02020603050405020304" pitchFamily="18" charset="0"/>
                  </a:rPr>
                  <a:t>16</a:t>
                </a:r>
              </a:p>
            </p:txBody>
          </p:sp>
          <p:sp>
            <p:nvSpPr>
              <p:cNvPr id="64589" name="Text Box 10"/>
              <p:cNvSpPr txBox="1">
                <a:spLocks noChangeArrowheads="1"/>
              </p:cNvSpPr>
              <p:nvPr/>
            </p:nvSpPr>
            <p:spPr bwMode="auto">
              <a:xfrm>
                <a:off x="3792" y="288"/>
                <a:ext cx="31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6600"/>
                    </a:solidFill>
                    <a:latin typeface="Times New Roman" panose="02020603050405020304" pitchFamily="18" charset="0"/>
                  </a:rPr>
                  <a:t>3</a:t>
                </a:r>
              </a:p>
            </p:txBody>
          </p:sp>
          <p:sp>
            <p:nvSpPr>
              <p:cNvPr id="64590" name="Text Box 11"/>
              <p:cNvSpPr txBox="1">
                <a:spLocks noChangeArrowheads="1"/>
              </p:cNvSpPr>
              <p:nvPr/>
            </p:nvSpPr>
            <p:spPr bwMode="auto">
              <a:xfrm>
                <a:off x="783"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a:t>
                </a:r>
              </a:p>
            </p:txBody>
          </p:sp>
          <p:grpSp>
            <p:nvGrpSpPr>
              <p:cNvPr id="64591" name="组合 64591"/>
              <p:cNvGrpSpPr/>
              <p:nvPr/>
            </p:nvGrpSpPr>
            <p:grpSpPr bwMode="auto">
              <a:xfrm>
                <a:off x="0" y="0"/>
                <a:ext cx="4848" cy="624"/>
                <a:chOff x="0" y="0"/>
                <a:chExt cx="4848" cy="624"/>
              </a:xfrm>
            </p:grpSpPr>
            <p:sp>
              <p:nvSpPr>
                <p:cNvPr id="64592" name="Rectangle 13"/>
                <p:cNvSpPr>
                  <a:spLocks noChangeArrowheads="1"/>
                </p:cNvSpPr>
                <p:nvPr/>
              </p:nvSpPr>
              <p:spPr bwMode="auto">
                <a:xfrm>
                  <a:off x="0" y="251"/>
                  <a:ext cx="4848" cy="3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2000" b="1">
                    <a:latin typeface="Tahoma" panose="020B0604030504040204" pitchFamily="34" charset="0"/>
                  </a:endParaRPr>
                </a:p>
              </p:txBody>
            </p:sp>
            <p:sp>
              <p:nvSpPr>
                <p:cNvPr id="64593" name="Line 14"/>
                <p:cNvSpPr>
                  <a:spLocks noChangeShapeType="1"/>
                </p:cNvSpPr>
                <p:nvPr/>
              </p:nvSpPr>
              <p:spPr bwMode="auto">
                <a:xfrm>
                  <a:off x="55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4" name="Line 15"/>
                <p:cNvSpPr>
                  <a:spLocks noChangeShapeType="1"/>
                </p:cNvSpPr>
                <p:nvPr/>
              </p:nvSpPr>
              <p:spPr bwMode="auto">
                <a:xfrm>
                  <a:off x="1149"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5" name="Line 16"/>
                <p:cNvSpPr>
                  <a:spLocks noChangeShapeType="1"/>
                </p:cNvSpPr>
                <p:nvPr/>
              </p:nvSpPr>
              <p:spPr bwMode="auto">
                <a:xfrm>
                  <a:off x="1742"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6" name="Line 17"/>
                <p:cNvSpPr>
                  <a:spLocks noChangeShapeType="1"/>
                </p:cNvSpPr>
                <p:nvPr/>
              </p:nvSpPr>
              <p:spPr bwMode="auto">
                <a:xfrm>
                  <a:off x="2333"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7" name="Line 18"/>
                <p:cNvSpPr>
                  <a:spLocks noChangeShapeType="1"/>
                </p:cNvSpPr>
                <p:nvPr/>
              </p:nvSpPr>
              <p:spPr bwMode="auto">
                <a:xfrm>
                  <a:off x="2950"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8" name="Line 19"/>
                <p:cNvSpPr>
                  <a:spLocks noChangeShapeType="1"/>
                </p:cNvSpPr>
                <p:nvPr/>
              </p:nvSpPr>
              <p:spPr bwMode="auto">
                <a:xfrm>
                  <a:off x="3567"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9" name="Line 20"/>
                <p:cNvSpPr>
                  <a:spLocks noChangeShapeType="1"/>
                </p:cNvSpPr>
                <p:nvPr/>
              </p:nvSpPr>
              <p:spPr bwMode="auto">
                <a:xfrm>
                  <a:off x="420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600" name="Text Box 21"/>
                <p:cNvSpPr txBox="1">
                  <a:spLocks noChangeArrowheads="1"/>
                </p:cNvSpPr>
                <p:nvPr/>
              </p:nvSpPr>
              <p:spPr bwMode="auto">
                <a:xfrm>
                  <a:off x="783"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a:t>
                  </a:r>
                </a:p>
              </p:txBody>
            </p:sp>
            <p:sp>
              <p:nvSpPr>
                <p:cNvPr id="64601" name="Text Box 22"/>
                <p:cNvSpPr txBox="1">
                  <a:spLocks noChangeArrowheads="1"/>
                </p:cNvSpPr>
                <p:nvPr/>
              </p:nvSpPr>
              <p:spPr bwMode="auto">
                <a:xfrm>
                  <a:off x="21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0</a:t>
                  </a:r>
                </a:p>
              </p:txBody>
            </p:sp>
            <p:sp>
              <p:nvSpPr>
                <p:cNvPr id="64602" name="Text Box 23"/>
                <p:cNvSpPr txBox="1">
                  <a:spLocks noChangeArrowheads="1"/>
                </p:cNvSpPr>
                <p:nvPr/>
              </p:nvSpPr>
              <p:spPr bwMode="auto">
                <a:xfrm>
                  <a:off x="1409"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2</a:t>
                  </a:r>
                </a:p>
              </p:txBody>
            </p:sp>
            <p:sp>
              <p:nvSpPr>
                <p:cNvPr id="64603" name="Text Box 24"/>
                <p:cNvSpPr txBox="1">
                  <a:spLocks noChangeArrowheads="1"/>
                </p:cNvSpPr>
                <p:nvPr/>
              </p:nvSpPr>
              <p:spPr bwMode="auto">
                <a:xfrm>
                  <a:off x="2036"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3</a:t>
                  </a:r>
                </a:p>
              </p:txBody>
            </p:sp>
            <p:sp>
              <p:nvSpPr>
                <p:cNvPr id="64604" name="Text Box 25"/>
                <p:cNvSpPr txBox="1">
                  <a:spLocks noChangeArrowheads="1"/>
                </p:cNvSpPr>
                <p:nvPr/>
              </p:nvSpPr>
              <p:spPr bwMode="auto">
                <a:xfrm>
                  <a:off x="2580"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4</a:t>
                  </a:r>
                </a:p>
              </p:txBody>
            </p:sp>
            <p:sp>
              <p:nvSpPr>
                <p:cNvPr id="64605" name="Text Box 26"/>
                <p:cNvSpPr txBox="1">
                  <a:spLocks noChangeArrowheads="1"/>
                </p:cNvSpPr>
                <p:nvPr/>
              </p:nvSpPr>
              <p:spPr bwMode="auto">
                <a:xfrm>
                  <a:off x="317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5</a:t>
                  </a:r>
                </a:p>
              </p:txBody>
            </p:sp>
            <p:sp>
              <p:nvSpPr>
                <p:cNvPr id="64606" name="Text Box 27"/>
                <p:cNvSpPr txBox="1">
                  <a:spLocks noChangeArrowheads="1"/>
                </p:cNvSpPr>
                <p:nvPr/>
              </p:nvSpPr>
              <p:spPr bwMode="auto">
                <a:xfrm>
                  <a:off x="3813"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6</a:t>
                  </a:r>
                </a:p>
              </p:txBody>
            </p:sp>
            <p:sp>
              <p:nvSpPr>
                <p:cNvPr id="64607" name="Text Box 28"/>
                <p:cNvSpPr txBox="1">
                  <a:spLocks noChangeArrowheads="1"/>
                </p:cNvSpPr>
                <p:nvPr/>
              </p:nvSpPr>
              <p:spPr bwMode="auto">
                <a:xfrm>
                  <a:off x="4454"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7</a:t>
                  </a:r>
                </a:p>
              </p:txBody>
            </p:sp>
          </p:grpSp>
        </p:grpSp>
        <p:sp>
          <p:nvSpPr>
            <p:cNvPr id="64608" name="Text Box 94"/>
            <p:cNvSpPr txBox="1">
              <a:spLocks noChangeArrowheads="1"/>
            </p:cNvSpPr>
            <p:nvPr/>
          </p:nvSpPr>
          <p:spPr bwMode="auto">
            <a:xfrm>
              <a:off x="287" y="1"/>
              <a:ext cx="1513"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2800" dirty="0" err="1">
                  <a:latin typeface="Times New Roman" panose="02020603050405020304" pitchFamily="18" charset="0"/>
                </a:rPr>
                <a:t>ht</a:t>
              </a:r>
              <a:r>
                <a:rPr lang="en-US" altLang="zh-CN" sz="2800" dirty="0">
                  <a:latin typeface="Times New Roman" panose="02020603050405020304" pitchFamily="18" charset="0"/>
                </a:rPr>
                <a:t>[8]</a:t>
              </a:r>
            </a:p>
            <a:p>
              <a:pPr algn="r"/>
              <a:r>
                <a:rPr lang="en-US" altLang="zh-CN" sz="2800" dirty="0">
                  <a:latin typeface="Times New Roman" panose="02020603050405020304" pitchFamily="18" charset="0"/>
                </a:rPr>
                <a:t>H(key)=</a:t>
              </a:r>
              <a:r>
                <a:rPr lang="en-US" altLang="zh-CN" sz="2800" dirty="0" err="1" smtClean="0">
                  <a:latin typeface="Times New Roman" panose="02020603050405020304" pitchFamily="18" charset="0"/>
                </a:rPr>
                <a:t>key%7</a:t>
              </a:r>
              <a:endParaRPr lang="en-US" altLang="zh-CN" sz="2800" dirty="0">
                <a:latin typeface="Times New Roman" panose="02020603050405020304" pitchFamily="18" charset="0"/>
              </a:endParaRPr>
            </a:p>
          </p:txBody>
        </p:sp>
      </p:grpSp>
      <p:sp>
        <p:nvSpPr>
          <p:cNvPr id="64609" name="Text Box 95"/>
          <p:cNvSpPr txBox="1">
            <a:spLocks noChangeArrowheads="1"/>
          </p:cNvSpPr>
          <p:nvPr/>
        </p:nvSpPr>
        <p:spPr bwMode="auto">
          <a:xfrm>
            <a:off x="2326361" y="41579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a:latin typeface="Times New Roman" panose="02020603050405020304" pitchFamily="18" charset="0"/>
              </a:rPr>
              <a:t>例</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50"/>
                                        </p:tgtEl>
                                        <p:attrNameLst>
                                          <p:attrName>style.visibility</p:attrName>
                                        </p:attrNameLst>
                                      </p:cBhvr>
                                      <p:to>
                                        <p:strVal val="visible"/>
                                      </p:to>
                                    </p:set>
                                    <p:animEffect transition="in" filter="blinds(horizontal)">
                                      <p:cBhvr>
                                        <p:cTn id="7" dur="500"/>
                                        <p:tgtEl>
                                          <p:spTgt spid="645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4"/>
                                        </p:tgtEl>
                                        <p:attrNameLst>
                                          <p:attrName>style.visibility</p:attrName>
                                        </p:attrNameLst>
                                      </p:cBhvr>
                                      <p:to>
                                        <p:strVal val="visible"/>
                                      </p:to>
                                    </p:set>
                                    <p:animEffect transition="in" filter="blinds(horizontal)">
                                      <p:cBhvr>
                                        <p:cTn id="12" dur="500"/>
                                        <p:tgtEl>
                                          <p:spTgt spid="645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521"/>
                                        </p:tgtEl>
                                        <p:attrNameLst>
                                          <p:attrName>style.visibility</p:attrName>
                                        </p:attrNameLst>
                                      </p:cBhvr>
                                      <p:to>
                                        <p:strVal val="visible"/>
                                      </p:to>
                                    </p:set>
                                    <p:animEffect transition="in" filter="blinds(horizontal)">
                                      <p:cBhvr>
                                        <p:cTn id="17" dur="500"/>
                                        <p:tgtEl>
                                          <p:spTgt spid="645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520"/>
                                        </p:tgtEl>
                                        <p:attrNameLst>
                                          <p:attrName>style.visibility</p:attrName>
                                        </p:attrNameLst>
                                      </p:cBhvr>
                                      <p:to>
                                        <p:strVal val="visible"/>
                                      </p:to>
                                    </p:set>
                                    <p:animEffect transition="in" filter="blinds(horizontal)">
                                      <p:cBhvr>
                                        <p:cTn id="22" dur="500"/>
                                        <p:tgtEl>
                                          <p:spTgt spid="64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title"/>
          </p:nvPr>
        </p:nvSpPr>
        <p:spPr>
          <a:xfrm>
            <a:off x="659482" y="77822"/>
            <a:ext cx="8627745" cy="617693"/>
          </a:xfrm>
        </p:spPr>
        <p:txBody>
          <a:bodyPr/>
          <a:lstStyle/>
          <a:p>
            <a:pPr algn="l"/>
            <a:r>
              <a:rPr kumimoji="1" lang="zh-CN" altLang="en-US" sz="3200" dirty="0">
                <a:solidFill>
                  <a:srgbClr val="0000FF"/>
                </a:solidFill>
                <a:latin typeface="Times New Roman" panose="02020603050405020304" pitchFamily="18" charset="0"/>
                <a:ea typeface="华文新魏" panose="02010800040101010101" pitchFamily="2" charset="-122"/>
              </a:rPr>
              <a:t>集合的位向量</a:t>
            </a:r>
            <a:r>
              <a:rPr kumimoji="1" lang="en-US" altLang="zh-CN" sz="3200" dirty="0">
                <a:solidFill>
                  <a:srgbClr val="0000FF"/>
                </a:solidFill>
                <a:latin typeface="Times New Roman" panose="02020603050405020304" pitchFamily="18" charset="0"/>
                <a:ea typeface="华文新魏" panose="02010800040101010101" pitchFamily="2" charset="-122"/>
              </a:rPr>
              <a:t>(bit Vector)</a:t>
            </a:r>
            <a:r>
              <a:rPr kumimoji="1" lang="zh-CN" altLang="en-US" sz="3200" dirty="0">
                <a:solidFill>
                  <a:srgbClr val="0000FF"/>
                </a:solidFill>
                <a:latin typeface="Times New Roman" panose="02020603050405020304" pitchFamily="18" charset="0"/>
                <a:ea typeface="华文新魏" panose="02010800040101010101" pitchFamily="2" charset="-122"/>
              </a:rPr>
              <a:t>类的定义</a:t>
            </a:r>
          </a:p>
        </p:txBody>
      </p:sp>
      <p:sp>
        <p:nvSpPr>
          <p:cNvPr id="121860" name="Rectangle 4"/>
          <p:cNvSpPr>
            <a:spLocks noGrp="1" noChangeArrowheads="1"/>
          </p:cNvSpPr>
          <p:nvPr>
            <p:ph idx="1"/>
          </p:nvPr>
        </p:nvSpPr>
        <p:spPr>
          <a:xfrm>
            <a:off x="1488634" y="756965"/>
            <a:ext cx="10204013" cy="4194409"/>
          </a:xfrm>
        </p:spPr>
        <p:txBody>
          <a:bodyPr>
            <a:noAutofit/>
          </a:bodyPr>
          <a:lstStyle/>
          <a:p>
            <a:pPr>
              <a:spcBef>
                <a:spcPct val="0"/>
              </a:spcBef>
              <a:buFont typeface="Wingdings" panose="05000000000000000000" pitchFamily="2" charset="2"/>
              <a:buNone/>
            </a:pPr>
            <a:r>
              <a:rPr lang="en-US" altLang="zh-CN" sz="1600" dirty="0" err="1" smtClean="0">
                <a:latin typeface="Times New Roman" panose="02020603050405020304" pitchFamily="18" charset="0"/>
                <a:ea typeface="隶书" panose="02010509060101010101" pitchFamily="49" charset="-122"/>
              </a:rPr>
              <a:t>const</a:t>
            </a:r>
            <a:r>
              <a:rPr lang="en-US" altLang="zh-CN" sz="1600" dirty="0" smtClean="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DefaultSize</a:t>
            </a:r>
            <a:r>
              <a:rPr lang="en-US" altLang="zh-CN" sz="1600" dirty="0">
                <a:latin typeface="Times New Roman" panose="02020603050405020304" pitchFamily="18" charset="0"/>
                <a:ea typeface="隶书" panose="02010509060101010101" pitchFamily="49" charset="-122"/>
              </a:rPr>
              <a:t> = 50;</a:t>
            </a:r>
          </a:p>
          <a:p>
            <a:pPr>
              <a:spcBef>
                <a:spcPct val="0"/>
              </a:spcBef>
              <a:buFont typeface="Wingdings" panose="05000000000000000000" pitchFamily="2" charset="2"/>
              <a:buNone/>
            </a:pPr>
            <a:r>
              <a:rPr lang="en-US" altLang="zh-CN" sz="1600" dirty="0">
                <a:latin typeface="Times New Roman" panose="02020603050405020304" pitchFamily="18" charset="0"/>
                <a:ea typeface="隶书" panose="02010509060101010101" pitchFamily="49" charset="-122"/>
              </a:rPr>
              <a:t>class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用位向量来存储集合元素</a:t>
            </a:r>
            <a:r>
              <a:rPr lang="en-US" altLang="zh-CN" sz="1600" dirty="0">
                <a:solidFill>
                  <a:schemeClr val="tx2"/>
                </a:solidFill>
                <a:latin typeface="Times New Roman" panose="02020603050405020304" pitchFamily="18" charset="0"/>
                <a:ea typeface="隶书" panose="02010509060101010101" pitchFamily="49" charset="-122"/>
              </a:rPr>
              <a:t>, </a:t>
            </a:r>
            <a:r>
              <a:rPr lang="zh-CN" altLang="en-US" sz="1600" dirty="0">
                <a:solidFill>
                  <a:schemeClr val="tx2"/>
                </a:solidFill>
                <a:latin typeface="Times New Roman" panose="02020603050405020304" pitchFamily="18" charset="0"/>
                <a:ea typeface="隶书" panose="02010509060101010101" pitchFamily="49" charset="-122"/>
              </a:rPr>
              <a:t>集合元素的范围在</a:t>
            </a:r>
            <a:r>
              <a:rPr lang="en-US" altLang="zh-CN" sz="1600" dirty="0">
                <a:solidFill>
                  <a:schemeClr val="tx2"/>
                </a:solidFill>
                <a:latin typeface="Times New Roman" panose="02020603050405020304" pitchFamily="18" charset="0"/>
                <a:ea typeface="隶书" panose="02010509060101010101" pitchFamily="49" charset="-122"/>
              </a:rPr>
              <a:t>0</a:t>
            </a:r>
            <a:r>
              <a:rPr lang="zh-CN" altLang="en-US" sz="1600" dirty="0" smtClean="0">
                <a:solidFill>
                  <a:schemeClr val="tx2"/>
                </a:solidFill>
                <a:latin typeface="Times New Roman" panose="02020603050405020304" pitchFamily="18" charset="0"/>
                <a:ea typeface="隶书" panose="02010509060101010101" pitchFamily="49" charset="-122"/>
              </a:rPr>
              <a:t>到</a:t>
            </a:r>
            <a:r>
              <a:rPr lang="en-US" altLang="zh-CN" sz="1600" dirty="0" smtClean="0">
                <a:solidFill>
                  <a:schemeClr val="tx2"/>
                </a:solidFill>
                <a:latin typeface="Times New Roman" panose="02020603050405020304" pitchFamily="18" charset="0"/>
                <a:ea typeface="隶书" panose="02010509060101010101" pitchFamily="49" charset="-122"/>
              </a:rPr>
              <a:t>setSize-1</a:t>
            </a:r>
            <a:r>
              <a:rPr lang="zh-CN" altLang="en-US" sz="1600" dirty="0">
                <a:solidFill>
                  <a:schemeClr val="tx2"/>
                </a:solidFill>
                <a:latin typeface="Times New Roman" panose="02020603050405020304" pitchFamily="18" charset="0"/>
                <a:ea typeface="隶书" panose="02010509060101010101" pitchFamily="49" charset="-122"/>
              </a:rPr>
              <a:t>之间。数组采用</a:t>
            </a:r>
            <a:r>
              <a:rPr lang="en-US" altLang="zh-CN" sz="1600" dirty="0">
                <a:solidFill>
                  <a:schemeClr val="tx2"/>
                </a:solidFill>
                <a:latin typeface="Times New Roman" panose="02020603050405020304" pitchFamily="18" charset="0"/>
                <a:ea typeface="隶书" panose="02010509060101010101" pitchFamily="49" charset="-122"/>
              </a:rPr>
              <a:t>16</a:t>
            </a:r>
            <a:r>
              <a:rPr lang="zh-CN" altLang="en-US" sz="1600" dirty="0">
                <a:solidFill>
                  <a:schemeClr val="tx2"/>
                </a:solidFill>
                <a:latin typeface="Times New Roman" panose="02020603050405020304" pitchFamily="18" charset="0"/>
                <a:ea typeface="隶书" panose="02010509060101010101" pitchFamily="49" charset="-122"/>
              </a:rPr>
              <a:t>位无符号短整数实现</a:t>
            </a:r>
          </a:p>
          <a:p>
            <a:pPr>
              <a:spcBef>
                <a:spcPct val="0"/>
              </a:spcBef>
              <a:buFont typeface="Wingdings" panose="05000000000000000000" pitchFamily="2" charset="2"/>
              <a:buNone/>
            </a:pPr>
            <a:r>
              <a:rPr lang="en-US" altLang="zh-CN" sz="1600" dirty="0">
                <a:latin typeface="Times New Roman" panose="02020603050405020304" pitchFamily="18" charset="0"/>
                <a:ea typeface="隶书" panose="02010509060101010101" pitchFamily="49" charset="-122"/>
              </a:rPr>
              <a:t>public:</a:t>
            </a:r>
          </a:p>
          <a:p>
            <a:pPr>
              <a:spcBef>
                <a:spcPct val="0"/>
              </a:spcBef>
              <a:buFont typeface="Wingdings" panose="05000000000000000000" pitchFamily="2" charset="2"/>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sz</a:t>
            </a:r>
            <a:r>
              <a:rPr lang="en-US" altLang="zh-CN" sz="1600" dirty="0">
                <a:latin typeface="Times New Roman" panose="02020603050405020304" pitchFamily="18" charset="0"/>
                <a:ea typeface="隶书" panose="02010509060101010101" pitchFamily="49" charset="-122"/>
              </a:rPr>
              <a:t> = </a:t>
            </a:r>
            <a:r>
              <a:rPr lang="en-US" altLang="zh-CN" sz="1600" dirty="0" err="1">
                <a:latin typeface="Times New Roman" panose="02020603050405020304" pitchFamily="18" charset="0"/>
                <a:ea typeface="隶书" panose="02010509060101010101" pitchFamily="49" charset="-122"/>
              </a:rPr>
              <a:t>DefaultSize</a:t>
            </a: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构造函数</a:t>
            </a:r>
          </a:p>
          <a:p>
            <a:pPr>
              <a:spcBef>
                <a:spcPct val="0"/>
              </a:spcBef>
              <a:buFont typeface="Wingdings" panose="05000000000000000000" pitchFamily="2" charset="2"/>
              <a:buNone/>
            </a:pPr>
            <a:r>
              <a:rPr lang="zh-CN" altLang="en-US"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复制构造函数</a:t>
            </a:r>
          </a:p>
          <a:p>
            <a:pPr>
              <a:spcBef>
                <a:spcPct val="0"/>
              </a:spcBef>
              <a:buFont typeface="Wingdings" panose="05000000000000000000" pitchFamily="2" charset="2"/>
              <a:buNone/>
            </a:pPr>
            <a:r>
              <a:rPr lang="zh-CN" altLang="en-US" sz="1600" dirty="0">
                <a:latin typeface="Times New Roman" panose="02020603050405020304" pitchFamily="18" charset="0"/>
                <a:ea typeface="隶书" panose="02010509060101010101" pitchFamily="49" charset="-122"/>
              </a:rPr>
              <a:t>     </a:t>
            </a:r>
            <a:r>
              <a:rPr lang="zh-CN" altLang="en-US" sz="1600" dirty="0">
                <a:latin typeface="Times New Roman" panose="02020603050405020304" pitchFamily="18" charset="0"/>
              </a:rPr>
              <a:t>～</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 () { delete [ ]</a:t>
            </a:r>
            <a:r>
              <a:rPr lang="en-US" altLang="zh-CN" sz="1600" dirty="0" err="1">
                <a:latin typeface="Times New Roman" panose="02020603050405020304" pitchFamily="18" charset="0"/>
                <a:ea typeface="隶书" panose="02010509060101010101" pitchFamily="49" charset="-122"/>
              </a:rPr>
              <a:t>bitVector</a:t>
            </a:r>
            <a:r>
              <a:rPr lang="en-US" altLang="zh-CN" sz="1600" dirty="0">
                <a:latin typeface="Times New Roman" panose="02020603050405020304" pitchFamily="18" charset="0"/>
                <a:ea typeface="隶书" panose="02010509060101010101" pitchFamily="49" charset="-122"/>
              </a:rPr>
              <a:t>; }	</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析构函数</a:t>
            </a:r>
          </a:p>
          <a:p>
            <a:pPr>
              <a:spcBef>
                <a:spcPct val="0"/>
              </a:spcBef>
              <a:buFont typeface="Wingdings" panose="05000000000000000000" pitchFamily="2" charset="2"/>
              <a:buNone/>
            </a:pPr>
            <a:r>
              <a:rPr lang="zh-CN" altLang="en-US"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getMember</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T x);		</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取集合元素</a:t>
            </a:r>
            <a:r>
              <a:rPr lang="en-US" altLang="zh-CN" sz="1600" dirty="0" smtClean="0">
                <a:solidFill>
                  <a:schemeClr val="tx2"/>
                </a:solidFill>
                <a:latin typeface="Times New Roman" panose="02020603050405020304" pitchFamily="18" charset="0"/>
                <a:ea typeface="隶书" panose="02010509060101010101" pitchFamily="49" charset="-122"/>
              </a:rPr>
              <a:t>x</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	void </a:t>
            </a:r>
            <a:r>
              <a:rPr lang="en-US" altLang="zh-CN" sz="1600" dirty="0" err="1">
                <a:latin typeface="Times New Roman" panose="02020603050405020304" pitchFamily="18" charset="0"/>
                <a:ea typeface="隶书" panose="02010509060101010101" pitchFamily="49" charset="-122"/>
              </a:rPr>
              <a:t>putMember</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T x,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v);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改集合元素</a:t>
            </a:r>
            <a:r>
              <a:rPr lang="en-US" altLang="zh-CN" sz="1600" dirty="0">
                <a:solidFill>
                  <a:schemeClr val="tx2"/>
                </a:solidFill>
                <a:latin typeface="Times New Roman" panose="02020603050405020304" pitchFamily="18" charset="0"/>
                <a:ea typeface="隶书" panose="02010509060101010101" pitchFamily="49" charset="-122"/>
              </a:rPr>
              <a:t>x</a:t>
            </a:r>
          </a:p>
          <a:p>
            <a:pPr>
              <a:spcBef>
                <a:spcPct val="0"/>
              </a:spcBef>
              <a:buNone/>
            </a:pPr>
            <a:r>
              <a:rPr lang="en-US" altLang="zh-CN" sz="1600" dirty="0">
                <a:latin typeface="Times New Roman" panose="02020603050405020304" pitchFamily="18" charset="0"/>
                <a:ea typeface="隶书" panose="02010509060101010101" pitchFamily="49" charset="-122"/>
              </a:rPr>
              <a:t>     void </a:t>
            </a:r>
            <a:r>
              <a:rPr lang="en-US" altLang="zh-CN" sz="1600" dirty="0" err="1">
                <a:latin typeface="Times New Roman" panose="02020603050405020304" pitchFamily="18" charset="0"/>
                <a:ea typeface="隶书" panose="02010509060101010101" pitchFamily="49" charset="-122"/>
              </a:rPr>
              <a:t>makeEmpty</a:t>
            </a:r>
            <a:r>
              <a:rPr lang="en-US" altLang="zh-CN" sz="1600" dirty="0">
                <a:latin typeface="Times New Roman" panose="02020603050405020304" pitchFamily="18" charset="0"/>
                <a:ea typeface="隶书" panose="02010509060101010101" pitchFamily="49" charset="-122"/>
              </a:rPr>
              <a:t> () { </a:t>
            </a:r>
            <a:r>
              <a:rPr lang="zh-CN" altLang="en-US" sz="1600" dirty="0" smtClean="0">
                <a:latin typeface="Times New Roman" panose="02020603050405020304" pitchFamily="18" charset="0"/>
                <a:ea typeface="隶书" panose="02010509060101010101" pitchFamily="49" charset="-122"/>
              </a:rPr>
              <a:t> </a:t>
            </a:r>
            <a:r>
              <a:rPr lang="en-US" altLang="zh-CN" sz="1600" dirty="0">
                <a:latin typeface="Times New Roman" panose="02020603050405020304" pitchFamily="18" charset="0"/>
                <a:ea typeface="隶书" panose="02010509060101010101" pitchFamily="49" charset="-122"/>
              </a:rPr>
              <a:t>for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a:t>
            </a:r>
            <a:r>
              <a:rPr lang="en-US" altLang="zh-CN" sz="1600" dirty="0">
                <a:latin typeface="Times New Roman" panose="02020603050405020304" pitchFamily="18" charset="0"/>
                <a:ea typeface="隶书" panose="02010509060101010101" pitchFamily="49" charset="-122"/>
              </a:rPr>
              <a:t> = 0; </a:t>
            </a:r>
            <a:r>
              <a:rPr lang="en-US" altLang="zh-CN" sz="1600" dirty="0" err="1">
                <a:latin typeface="Times New Roman" panose="02020603050405020304" pitchFamily="18" charset="0"/>
                <a:ea typeface="隶书" panose="02010509060101010101" pitchFamily="49" charset="-122"/>
              </a:rPr>
              <a:t>i</a:t>
            </a:r>
            <a:r>
              <a:rPr lang="en-US" altLang="zh-CN" sz="1600" dirty="0">
                <a:latin typeface="Times New Roman" panose="02020603050405020304" pitchFamily="18" charset="0"/>
                <a:ea typeface="隶书" panose="02010509060101010101" pitchFamily="49" charset="-122"/>
              </a:rPr>
              <a:t> &lt; </a:t>
            </a:r>
            <a:r>
              <a:rPr lang="en-US" altLang="zh-CN" sz="1600" dirty="0" err="1">
                <a:latin typeface="Times New Roman" panose="02020603050405020304" pitchFamily="18" charset="0"/>
                <a:ea typeface="隶书" panose="02010509060101010101" pitchFamily="49" charset="-122"/>
              </a:rPr>
              <a:t>vectorSize</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a:t>
            </a:r>
            <a:r>
              <a:rPr lang="en-US" altLang="zh-CN" sz="1600" dirty="0" smtClean="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bitVector</a:t>
            </a:r>
            <a:r>
              <a:rPr lang="en-US" altLang="zh-CN" sz="1600" dirty="0">
                <a:latin typeface="Times New Roman" panose="02020603050405020304" pitchFamily="18" charset="0"/>
                <a:ea typeface="隶书" panose="02010509060101010101" pitchFamily="49" charset="-122"/>
              </a:rPr>
              <a:t>[</a:t>
            </a:r>
            <a:r>
              <a:rPr lang="en-US" altLang="zh-CN" sz="1600" dirty="0" err="1">
                <a:latin typeface="Times New Roman" panose="02020603050405020304" pitchFamily="18" charset="0"/>
                <a:ea typeface="隶书" panose="02010509060101010101" pitchFamily="49" charset="-122"/>
              </a:rPr>
              <a:t>i</a:t>
            </a:r>
            <a:r>
              <a:rPr lang="en-US" altLang="zh-CN" sz="1600" dirty="0">
                <a:latin typeface="Times New Roman" panose="02020603050405020304" pitchFamily="18" charset="0"/>
                <a:ea typeface="隶书" panose="02010509060101010101" pitchFamily="49" charset="-122"/>
              </a:rPr>
              <a:t>] = 0</a:t>
            </a:r>
            <a:r>
              <a:rPr lang="en-US" altLang="zh-CN" sz="1600" dirty="0" smtClean="0">
                <a:latin typeface="Times New Roman" panose="02020603050405020304" pitchFamily="18" charset="0"/>
                <a:ea typeface="隶书" panose="02010509060101010101" pitchFamily="49" charset="-122"/>
              </a:rPr>
              <a:t>;    }</a:t>
            </a:r>
            <a:r>
              <a:rPr lang="en-US" altLang="zh-CN" sz="1600" dirty="0">
                <a:solidFill>
                  <a:schemeClr val="tx2"/>
                </a:solidFill>
                <a:latin typeface="Times New Roman" panose="02020603050405020304" pitchFamily="18" charset="0"/>
                <a:ea typeface="隶书" panose="02010509060101010101" pitchFamily="49" charset="-122"/>
              </a:rPr>
              <a:t> //</a:t>
            </a:r>
            <a:r>
              <a:rPr lang="zh-CN" altLang="en-US" sz="1600" dirty="0">
                <a:solidFill>
                  <a:schemeClr val="tx2"/>
                </a:solidFill>
                <a:latin typeface="Times New Roman" panose="02020603050405020304" pitchFamily="18" charset="0"/>
                <a:ea typeface="隶书" panose="02010509060101010101" pitchFamily="49" charset="-122"/>
              </a:rPr>
              <a:t>置空集</a:t>
            </a:r>
            <a:r>
              <a:rPr lang="zh-CN" altLang="en-US" sz="1600" dirty="0" smtClean="0">
                <a:solidFill>
                  <a:schemeClr val="tx2"/>
                </a:solidFill>
                <a:latin typeface="Times New Roman" panose="02020603050405020304" pitchFamily="18" charset="0"/>
                <a:ea typeface="隶书" panose="02010509060101010101" pitchFamily="49" charset="-122"/>
              </a:rPr>
              <a:t>合</a:t>
            </a:r>
            <a:endParaRPr lang="en-US" altLang="zh-CN" sz="1600" dirty="0">
              <a:latin typeface="Times New Roman" panose="02020603050405020304" pitchFamily="18" charset="0"/>
              <a:ea typeface="隶书" panose="02010509060101010101" pitchFamily="49" charset="-122"/>
            </a:endParaRP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bool</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addMember</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T x);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加入新成员</a:t>
            </a:r>
            <a:r>
              <a:rPr lang="en-US" altLang="zh-CN" sz="1600" dirty="0">
                <a:solidFill>
                  <a:schemeClr val="tx2"/>
                </a:solidFill>
                <a:latin typeface="Times New Roman" panose="02020603050405020304" pitchFamily="18" charset="0"/>
                <a:ea typeface="隶书" panose="02010509060101010101" pitchFamily="49" charset="-122"/>
              </a:rPr>
              <a:t>x</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bool</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delMember</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T x);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删除老成员</a:t>
            </a:r>
            <a:r>
              <a:rPr lang="en-US" altLang="zh-CN" sz="1600" dirty="0">
                <a:solidFill>
                  <a:schemeClr val="tx2"/>
                </a:solidFill>
                <a:latin typeface="Times New Roman" panose="02020603050405020304" pitchFamily="18" charset="0"/>
                <a:ea typeface="隶书" panose="02010509060101010101" pitchFamily="49" charset="-122"/>
              </a:rPr>
              <a:t>x</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operator =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	</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 operator +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 operator *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 operator </a:t>
            </a:r>
            <a:r>
              <a:rPr lang="en-US" altLang="zh-CN" sz="1600" dirty="0">
                <a:latin typeface="Courier New" panose="02070309020205020404" pitchFamily="49" charset="0"/>
                <a:ea typeface="隶书" panose="02010509060101010101" pitchFamily="49" charset="-122"/>
              </a:rPr>
              <a: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bool</a:t>
            </a:r>
            <a:r>
              <a:rPr lang="en-US" altLang="zh-CN" sz="1600" dirty="0">
                <a:latin typeface="Times New Roman" panose="02020603050405020304" pitchFamily="18" charset="0"/>
                <a:ea typeface="隶书" panose="02010509060101010101" pitchFamily="49" charset="-122"/>
              </a:rPr>
              <a:t> Contains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T x);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判</a:t>
            </a:r>
            <a:r>
              <a:rPr lang="en-US" altLang="zh-CN" sz="1600" dirty="0">
                <a:solidFill>
                  <a:schemeClr val="tx2"/>
                </a:solidFill>
                <a:latin typeface="Times New Roman" panose="02020603050405020304" pitchFamily="18" charset="0"/>
                <a:ea typeface="隶书" panose="02010509060101010101" pitchFamily="49" charset="-122"/>
              </a:rPr>
              <a:t>x</a:t>
            </a:r>
            <a:r>
              <a:rPr lang="zh-CN" altLang="en-US" sz="1600" dirty="0">
                <a:solidFill>
                  <a:schemeClr val="tx2"/>
                </a:solidFill>
                <a:latin typeface="Times New Roman" panose="02020603050405020304" pitchFamily="18" charset="0"/>
                <a:ea typeface="隶书" panose="02010509060101010101" pitchFamily="49" charset="-122"/>
              </a:rPr>
              <a:t>是否集合</a:t>
            </a:r>
            <a:r>
              <a:rPr lang="en-US" altLang="zh-CN" sz="1600" dirty="0">
                <a:solidFill>
                  <a:schemeClr val="tx2"/>
                </a:solidFill>
                <a:latin typeface="Times New Roman" panose="02020603050405020304" pitchFamily="18" charset="0"/>
                <a:ea typeface="隶书" panose="02010509060101010101" pitchFamily="49" charset="-122"/>
              </a:rPr>
              <a:t>this</a:t>
            </a:r>
            <a:r>
              <a:rPr lang="zh-CN" altLang="en-US" sz="1600" dirty="0">
                <a:solidFill>
                  <a:schemeClr val="tx2"/>
                </a:solidFill>
                <a:latin typeface="Times New Roman" panose="02020603050405020304" pitchFamily="18" charset="0"/>
                <a:ea typeface="隶书" panose="02010509060101010101" pitchFamily="49" charset="-122"/>
              </a:rPr>
              <a:t>的</a:t>
            </a:r>
            <a:r>
              <a:rPr lang="zh-CN" altLang="en-US" sz="1600" dirty="0" smtClean="0">
                <a:solidFill>
                  <a:schemeClr val="tx2"/>
                </a:solidFill>
                <a:latin typeface="Times New Roman" panose="02020603050405020304" pitchFamily="18" charset="0"/>
                <a:ea typeface="隶书" panose="02010509060101010101" pitchFamily="49" charset="-122"/>
              </a:rPr>
              <a:t>成员</a:t>
            </a:r>
            <a:endParaRPr lang="en-US" altLang="zh-CN" sz="1600" dirty="0" smtClean="0">
              <a:solidFill>
                <a:schemeClr val="tx2"/>
              </a:solidFill>
              <a:latin typeface="Times New Roman" panose="02020603050405020304" pitchFamily="18" charset="0"/>
              <a:ea typeface="隶书" panose="02010509060101010101" pitchFamily="49" charset="-122"/>
            </a:endParaRP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	</a:t>
            </a:r>
            <a:r>
              <a:rPr lang="en-US" altLang="zh-CN" sz="1600" dirty="0" err="1" smtClean="0">
                <a:latin typeface="Times New Roman" panose="02020603050405020304" pitchFamily="18" charset="0"/>
                <a:ea typeface="隶书" panose="02010509060101010101" pitchFamily="49" charset="-122"/>
              </a:rPr>
              <a:t>bool</a:t>
            </a:r>
            <a:r>
              <a:rPr lang="en-US" altLang="zh-CN" sz="1600" dirty="0" smtClean="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subSet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判</a:t>
            </a:r>
            <a:r>
              <a:rPr lang="en-US" altLang="zh-CN" sz="1600" dirty="0">
                <a:solidFill>
                  <a:schemeClr val="tx2"/>
                </a:solidFill>
                <a:latin typeface="Times New Roman" panose="02020603050405020304" pitchFamily="18" charset="0"/>
                <a:ea typeface="隶书" panose="02010509060101010101" pitchFamily="49" charset="-122"/>
              </a:rPr>
              <a:t>this</a:t>
            </a:r>
            <a:r>
              <a:rPr lang="zh-CN" altLang="en-US" sz="1600" dirty="0">
                <a:solidFill>
                  <a:schemeClr val="tx2"/>
                </a:solidFill>
                <a:latin typeface="Times New Roman" panose="02020603050405020304" pitchFamily="18" charset="0"/>
                <a:ea typeface="隶书" panose="02010509060101010101" pitchFamily="49" charset="-122"/>
              </a:rPr>
              <a:t>是否</a:t>
            </a:r>
            <a:r>
              <a:rPr lang="en-US" altLang="zh-CN" sz="1600" dirty="0">
                <a:solidFill>
                  <a:schemeClr val="tx2"/>
                </a:solidFill>
                <a:latin typeface="Times New Roman" panose="02020603050405020304" pitchFamily="18" charset="0"/>
                <a:ea typeface="隶书" panose="02010509060101010101" pitchFamily="49" charset="-122"/>
              </a:rPr>
              <a:t>R</a:t>
            </a:r>
            <a:r>
              <a:rPr lang="zh-CN" altLang="en-US" sz="1600" dirty="0">
                <a:solidFill>
                  <a:schemeClr val="tx2"/>
                </a:solidFill>
                <a:latin typeface="Times New Roman" panose="02020603050405020304" pitchFamily="18" charset="0"/>
                <a:ea typeface="隶书" panose="02010509060101010101" pitchFamily="49" charset="-122"/>
              </a:rPr>
              <a:t>的子集</a:t>
            </a:r>
          </a:p>
          <a:p>
            <a:pPr>
              <a:spcBef>
                <a:spcPct val="0"/>
              </a:spcBef>
              <a:buNone/>
            </a:pPr>
            <a:r>
              <a:rPr lang="zh-CN" altLang="en-US"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bool</a:t>
            </a:r>
            <a:r>
              <a:rPr lang="en-US" altLang="zh-CN" sz="1600" dirty="0">
                <a:latin typeface="Times New Roman" panose="02020603050405020304" pitchFamily="18" charset="0"/>
                <a:ea typeface="隶书" panose="02010509060101010101" pitchFamily="49" charset="-122"/>
              </a:rPr>
              <a:t> operator ==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判集合</a:t>
            </a:r>
            <a:r>
              <a:rPr lang="en-US" altLang="zh-CN" sz="1600" dirty="0">
                <a:solidFill>
                  <a:schemeClr val="tx2"/>
                </a:solidFill>
                <a:latin typeface="Times New Roman" panose="02020603050405020304" pitchFamily="18" charset="0"/>
                <a:ea typeface="隶书" panose="02010509060101010101" pitchFamily="49" charset="-122"/>
              </a:rPr>
              <a:t>this</a:t>
            </a:r>
            <a:r>
              <a:rPr lang="zh-CN" altLang="en-US" sz="1600" dirty="0">
                <a:solidFill>
                  <a:schemeClr val="tx2"/>
                </a:solidFill>
                <a:latin typeface="Times New Roman" panose="02020603050405020304" pitchFamily="18" charset="0"/>
                <a:ea typeface="隶书" panose="02010509060101010101" pitchFamily="49" charset="-122"/>
              </a:rPr>
              <a:t>与</a:t>
            </a:r>
            <a:r>
              <a:rPr lang="en-US" altLang="zh-CN" sz="1600" dirty="0">
                <a:solidFill>
                  <a:schemeClr val="tx2"/>
                </a:solidFill>
                <a:latin typeface="Times New Roman" panose="02020603050405020304" pitchFamily="18" charset="0"/>
                <a:ea typeface="隶书" panose="02010509060101010101" pitchFamily="49" charset="-122"/>
              </a:rPr>
              <a:t>R</a:t>
            </a:r>
            <a:r>
              <a:rPr lang="zh-CN" altLang="en-US" sz="1600" dirty="0">
                <a:solidFill>
                  <a:schemeClr val="tx2"/>
                </a:solidFill>
                <a:latin typeface="Times New Roman" panose="02020603050405020304" pitchFamily="18" charset="0"/>
                <a:ea typeface="隶书" panose="02010509060101010101" pitchFamily="49" charset="-122"/>
              </a:rPr>
              <a:t>相等</a:t>
            </a:r>
          </a:p>
          <a:p>
            <a:pPr>
              <a:spcBef>
                <a:spcPct val="0"/>
              </a:spcBef>
              <a:buNone/>
            </a:pPr>
            <a:r>
              <a:rPr lang="zh-CN" altLang="en-US" sz="1600" dirty="0">
                <a:latin typeface="Times New Roman" panose="02020603050405020304" pitchFamily="18" charset="0"/>
                <a:ea typeface="隶书" panose="02010509060101010101" pitchFamily="49" charset="-122"/>
              </a:rPr>
              <a:t>     </a:t>
            </a:r>
            <a:r>
              <a:rPr lang="en-US" altLang="zh-CN" sz="1600" dirty="0">
                <a:latin typeface="Times New Roman" panose="02020603050405020304" pitchFamily="18" charset="0"/>
                <a:ea typeface="隶书" panose="02010509060101010101" pitchFamily="49" charset="-122"/>
              </a:rPr>
              <a:t>friend </a:t>
            </a:r>
            <a:r>
              <a:rPr lang="en-US" altLang="zh-CN" sz="1600" dirty="0" err="1">
                <a:latin typeface="Times New Roman" panose="02020603050405020304" pitchFamily="18" charset="0"/>
                <a:ea typeface="隶书" panose="02010509060101010101" pitchFamily="49" charset="-122"/>
              </a:rPr>
              <a:t>istream</a:t>
            </a:r>
            <a:r>
              <a:rPr lang="en-US" altLang="zh-CN" sz="1600" dirty="0">
                <a:latin typeface="Times New Roman" panose="02020603050405020304" pitchFamily="18" charset="0"/>
                <a:ea typeface="隶书" panose="02010509060101010101" pitchFamily="49" charset="-122"/>
              </a:rPr>
              <a:t>&amp; operator &gt;&gt; (</a:t>
            </a:r>
            <a:r>
              <a:rPr lang="en-US" altLang="zh-CN" sz="1600" dirty="0" err="1">
                <a:latin typeface="Times New Roman" panose="02020603050405020304" pitchFamily="18" charset="0"/>
                <a:ea typeface="隶书" panose="02010509060101010101" pitchFamily="49" charset="-122"/>
              </a:rPr>
              <a:t>istream</a:t>
            </a:r>
            <a:r>
              <a:rPr lang="en-US" altLang="zh-CN" sz="1600" dirty="0">
                <a:latin typeface="Times New Roman" panose="02020603050405020304" pitchFamily="18" charset="0"/>
                <a:ea typeface="隶书" panose="02010509060101010101" pitchFamily="49" charset="-122"/>
              </a:rPr>
              <a:t>&amp; in,  </a:t>
            </a:r>
            <a:r>
              <a:rPr lang="en-US" altLang="zh-CN" sz="1600" dirty="0" err="1" smtClean="0">
                <a:latin typeface="Times New Roman" panose="02020603050405020304" pitchFamily="18" charset="0"/>
                <a:ea typeface="隶书" panose="02010509060101010101" pitchFamily="49" charset="-122"/>
              </a:rPr>
              <a:t>bitSet</a:t>
            </a:r>
            <a:r>
              <a:rPr lang="en-US" altLang="zh-CN" sz="1600" dirty="0" smtClean="0">
                <a:latin typeface="Times New Roman" panose="02020603050405020304" pitchFamily="18" charset="0"/>
                <a:ea typeface="隶书" panose="02010509060101010101" pitchFamily="49" charset="-122"/>
              </a:rPr>
              <a:t>&lt;T</a:t>
            </a:r>
            <a:r>
              <a:rPr lang="en-US" altLang="zh-CN" sz="1600" dirty="0">
                <a:latin typeface="Times New Roman" panose="02020603050405020304" pitchFamily="18" charset="0"/>
                <a:ea typeface="隶书" panose="02010509060101010101" pitchFamily="49" charset="-122"/>
              </a:rPr>
              <a:t>&gt;&amp; R);		   </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输入</a:t>
            </a:r>
          </a:p>
          <a:p>
            <a:pPr>
              <a:spcBef>
                <a:spcPct val="0"/>
              </a:spcBef>
              <a:buNone/>
            </a:pPr>
            <a:r>
              <a:rPr lang="zh-CN" altLang="en-US" sz="1600" dirty="0">
                <a:latin typeface="Times New Roman" panose="02020603050405020304" pitchFamily="18" charset="0"/>
                <a:ea typeface="隶书" panose="02010509060101010101" pitchFamily="49" charset="-122"/>
              </a:rPr>
              <a:t>     </a:t>
            </a:r>
            <a:r>
              <a:rPr lang="en-US" altLang="zh-CN" sz="1600" dirty="0">
                <a:latin typeface="Times New Roman" panose="02020603050405020304" pitchFamily="18" charset="0"/>
                <a:ea typeface="隶书" panose="02010509060101010101" pitchFamily="49" charset="-122"/>
              </a:rPr>
              <a:t>friend </a:t>
            </a:r>
            <a:r>
              <a:rPr lang="en-US" altLang="zh-CN" sz="1600" dirty="0" err="1">
                <a:latin typeface="Times New Roman" panose="02020603050405020304" pitchFamily="18" charset="0"/>
                <a:ea typeface="隶书" panose="02010509060101010101" pitchFamily="49" charset="-122"/>
              </a:rPr>
              <a:t>ostream</a:t>
            </a:r>
            <a:r>
              <a:rPr lang="en-US" altLang="zh-CN" sz="1600" dirty="0">
                <a:latin typeface="Times New Roman" panose="02020603050405020304" pitchFamily="18" charset="0"/>
                <a:ea typeface="隶书" panose="02010509060101010101" pitchFamily="49" charset="-122"/>
              </a:rPr>
              <a:t>&amp; operator &lt;&lt; (</a:t>
            </a:r>
            <a:r>
              <a:rPr lang="en-US" altLang="zh-CN" sz="1600" dirty="0" err="1">
                <a:latin typeface="Times New Roman" panose="02020603050405020304" pitchFamily="18" charset="0"/>
                <a:ea typeface="隶书" panose="02010509060101010101" pitchFamily="49" charset="-122"/>
              </a:rPr>
              <a:t>ostream</a:t>
            </a:r>
            <a:r>
              <a:rPr lang="en-US" altLang="zh-CN" sz="1600" dirty="0">
                <a:latin typeface="Times New Roman" panose="02020603050405020304" pitchFamily="18" charset="0"/>
                <a:ea typeface="隶书" panose="02010509060101010101" pitchFamily="49" charset="-122"/>
              </a:rPr>
              <a:t>&amp; out, </a:t>
            </a:r>
            <a:r>
              <a:rPr lang="en-US" altLang="zh-CN" sz="1600" dirty="0" smtClean="0">
                <a:latin typeface="Times New Roman" panose="02020603050405020304" pitchFamily="18" charset="0"/>
                <a:ea typeface="隶书" panose="02010509060101010101" pitchFamily="49" charset="-122"/>
              </a:rPr>
              <a:t> </a:t>
            </a:r>
            <a:r>
              <a:rPr lang="en-US" altLang="zh-CN" sz="1600" dirty="0" err="1" smtClean="0">
                <a:latin typeface="Times New Roman" panose="02020603050405020304" pitchFamily="18" charset="0"/>
                <a:ea typeface="隶书" panose="02010509060101010101" pitchFamily="49" charset="-122"/>
              </a:rPr>
              <a:t>bitSet</a:t>
            </a:r>
            <a:r>
              <a:rPr lang="en-US" altLang="zh-CN" sz="1600" dirty="0" smtClean="0">
                <a:latin typeface="Times New Roman" panose="02020603050405020304" pitchFamily="18" charset="0"/>
                <a:ea typeface="隶书" panose="02010509060101010101" pitchFamily="49" charset="-122"/>
              </a:rPr>
              <a:t>&lt;T</a:t>
            </a:r>
            <a:r>
              <a:rPr lang="en-US" altLang="zh-CN" sz="1600" dirty="0">
                <a:latin typeface="Times New Roman" panose="02020603050405020304" pitchFamily="18" charset="0"/>
                <a:ea typeface="隶书" panose="02010509060101010101" pitchFamily="49" charset="-122"/>
              </a:rPr>
              <a:t>&gt;&amp; R);		   </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输出</a:t>
            </a:r>
          </a:p>
          <a:p>
            <a:pPr>
              <a:spcBef>
                <a:spcPct val="0"/>
              </a:spcBef>
              <a:buNone/>
            </a:pPr>
            <a:r>
              <a:rPr lang="en-US" altLang="zh-CN" sz="1600" dirty="0">
                <a:latin typeface="Times New Roman" panose="02020603050405020304" pitchFamily="18" charset="0"/>
                <a:ea typeface="隶书" panose="02010509060101010101" pitchFamily="49" charset="-122"/>
              </a:rPr>
              <a:t>private:</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setSize</a:t>
            </a: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集合大小</a:t>
            </a:r>
          </a:p>
          <a:p>
            <a:pPr>
              <a:spcBef>
                <a:spcPct val="0"/>
              </a:spcBef>
              <a:buNone/>
            </a:pPr>
            <a:r>
              <a:rPr lang="zh-CN" altLang="en-US"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vecterSize</a:t>
            </a: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位数组大小</a:t>
            </a:r>
          </a:p>
          <a:p>
            <a:pPr>
              <a:spcBef>
                <a:spcPct val="0"/>
              </a:spcBef>
              <a:buNone/>
            </a:pPr>
            <a:r>
              <a:rPr lang="zh-CN" altLang="en-US" sz="1600" dirty="0">
                <a:latin typeface="Times New Roman" panose="02020603050405020304" pitchFamily="18" charset="0"/>
                <a:ea typeface="隶书" panose="02010509060101010101" pitchFamily="49" charset="-122"/>
              </a:rPr>
              <a:t>     </a:t>
            </a:r>
            <a:r>
              <a:rPr lang="en-US" altLang="zh-CN" sz="1600" dirty="0">
                <a:latin typeface="Times New Roman" panose="02020603050405020304" pitchFamily="18" charset="0"/>
                <a:ea typeface="隶书" panose="02010509060101010101" pitchFamily="49" charset="-122"/>
              </a:rPr>
              <a:t>unsigned short *</a:t>
            </a:r>
            <a:r>
              <a:rPr lang="en-US" altLang="zh-CN" sz="1600" dirty="0" err="1">
                <a:latin typeface="Times New Roman" panose="02020603050405020304" pitchFamily="18" charset="0"/>
                <a:ea typeface="隶书" panose="02010509060101010101" pitchFamily="49" charset="-122"/>
              </a:rPr>
              <a:t>bitVector</a:t>
            </a: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              	//</a:t>
            </a:r>
            <a:r>
              <a:rPr lang="zh-CN" altLang="en-US" sz="1600" dirty="0">
                <a:solidFill>
                  <a:schemeClr val="tx2"/>
                </a:solidFill>
                <a:latin typeface="Times New Roman" panose="02020603050405020304" pitchFamily="18" charset="0"/>
                <a:ea typeface="隶书" panose="02010509060101010101" pitchFamily="49" charset="-122"/>
              </a:rPr>
              <a:t>存储集合元素的位数组</a:t>
            </a:r>
          </a:p>
          <a:p>
            <a:pPr>
              <a:spcBef>
                <a:spcPct val="0"/>
              </a:spcBef>
              <a:buNone/>
            </a:pPr>
            <a:r>
              <a:rPr lang="en-US" altLang="zh-CN" sz="1600" dirty="0" smtClean="0">
                <a:latin typeface="Times New Roman" panose="02020603050405020304" pitchFamily="18" charset="0"/>
                <a:ea typeface="隶书" panose="02010509060101010101" pitchFamily="49" charset="-122"/>
              </a:rPr>
              <a:t>}</a:t>
            </a:r>
            <a:endParaRPr lang="en-US" altLang="zh-CN" sz="16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noChangeArrowheads="1"/>
          </p:cNvSpPr>
          <p:nvPr>
            <p:ph type="body" idx="4294967295"/>
          </p:nvPr>
        </p:nvSpPr>
        <p:spPr>
          <a:xfrm>
            <a:off x="1536975" y="4973041"/>
            <a:ext cx="7772400" cy="1506185"/>
          </a:xfrm>
        </p:spPr>
        <p:txBody>
          <a:bodyPr>
            <a:normAutofit lnSpcReduction="10000"/>
          </a:bodyPr>
          <a:lstStyle/>
          <a:p>
            <a:pPr eaLnBrk="1" hangingPunct="1">
              <a:buFont typeface="Wingdings" panose="05000000000000000000" pitchFamily="2" charset="2"/>
              <a:buNone/>
            </a:pPr>
            <a:endParaRPr lang="en-US" altLang="zh-CN" sz="2800" dirty="0">
              <a:latin typeface="Times New Roman" panose="02020603050405020304" pitchFamily="18" charset="0"/>
            </a:endParaRPr>
          </a:p>
          <a:p>
            <a:pPr eaLnBrk="1" hangingPunct="1">
              <a:buFont typeface="Wingdings" panose="05000000000000000000" pitchFamily="2" charset="2"/>
              <a:buNone/>
            </a:pPr>
            <a:r>
              <a:rPr lang="zh-CN" altLang="en-US" sz="2800" i="1" dirty="0">
                <a:latin typeface="Times New Roman" panose="02020603050405020304" pitchFamily="18" charset="0"/>
              </a:rPr>
              <a:t>        </a:t>
            </a:r>
            <a:r>
              <a:rPr lang="en-US" altLang="zh-CN" sz="2800" i="1" dirty="0" err="1">
                <a:latin typeface="Times New Roman" panose="02020603050405020304" pitchFamily="18" charset="0"/>
              </a:rPr>
              <a:t>ASL</a:t>
            </a:r>
            <a:r>
              <a:rPr lang="en-US" altLang="zh-CN" sz="2800" i="1" baseline="-25000" dirty="0" err="1">
                <a:latin typeface="Times New Roman" panose="02020603050405020304" pitchFamily="18" charset="0"/>
              </a:rPr>
              <a:t>success</a:t>
            </a:r>
            <a:r>
              <a:rPr lang="en-US" altLang="zh-CN" sz="2800" dirty="0">
                <a:latin typeface="Times New Roman" panose="02020603050405020304" pitchFamily="18" charset="0"/>
              </a:rPr>
              <a:t>=(1*5+2*2+3*1)/8=12/8=1.5</a:t>
            </a:r>
          </a:p>
          <a:p>
            <a:pPr eaLnBrk="1" hangingPunct="1">
              <a:buFont typeface="Wingdings" panose="05000000000000000000" pitchFamily="2" charset="2"/>
              <a:buNone/>
            </a:pPr>
            <a:r>
              <a:rPr lang="en-US" altLang="zh-CN" sz="2800" i="1" dirty="0">
                <a:latin typeface="Times New Roman" panose="02020603050405020304" pitchFamily="18" charset="0"/>
              </a:rPr>
              <a:t>        </a:t>
            </a:r>
            <a:r>
              <a:rPr lang="en-US" altLang="zh-CN" sz="2800" i="1" dirty="0" err="1">
                <a:latin typeface="Times New Roman" panose="02020603050405020304" pitchFamily="18" charset="0"/>
              </a:rPr>
              <a:t>ASL</a:t>
            </a:r>
            <a:r>
              <a:rPr lang="en-US" altLang="zh-CN" sz="2800" i="1" baseline="-25000" dirty="0" err="1">
                <a:latin typeface="Times New Roman" panose="02020603050405020304" pitchFamily="18" charset="0"/>
              </a:rPr>
              <a:t>failure</a:t>
            </a:r>
            <a:r>
              <a:rPr lang="en-US" altLang="zh-CN" sz="2800" i="1" baseline="-25000" dirty="0">
                <a:latin typeface="Times New Roman" panose="02020603050405020304" pitchFamily="18" charset="0"/>
              </a:rPr>
              <a:t> </a:t>
            </a:r>
            <a:r>
              <a:rPr lang="en-US" altLang="zh-CN" sz="2800" dirty="0">
                <a:latin typeface="Times New Roman" panose="02020603050405020304" pitchFamily="18" charset="0"/>
              </a:rPr>
              <a:t>=(2+1+3+2+4+1+2)/7=15/7</a:t>
            </a:r>
          </a:p>
        </p:txBody>
      </p:sp>
      <p:sp>
        <p:nvSpPr>
          <p:cNvPr id="65538" name="Text Box 20"/>
          <p:cNvSpPr txBox="1">
            <a:spLocks noChangeArrowheads="1"/>
          </p:cNvSpPr>
          <p:nvPr/>
        </p:nvSpPr>
        <p:spPr bwMode="auto">
          <a:xfrm>
            <a:off x="2286000" y="1881951"/>
            <a:ext cx="6492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FF6600"/>
                </a:solidFill>
                <a:latin typeface="Times New Roman" panose="02020603050405020304" pitchFamily="18" charset="0"/>
              </a:rPr>
              <a:t>0</a:t>
            </a:r>
          </a:p>
          <a:p>
            <a:pPr algn="just" eaLnBrk="0" hangingPunct="0"/>
            <a:r>
              <a:rPr lang="en-US" altLang="zh-CN" sz="2800" b="1">
                <a:solidFill>
                  <a:srgbClr val="FF6600"/>
                </a:solidFill>
                <a:latin typeface="Times New Roman" panose="02020603050405020304" pitchFamily="18" charset="0"/>
              </a:rPr>
              <a:t>1</a:t>
            </a:r>
          </a:p>
          <a:p>
            <a:pPr algn="just" eaLnBrk="0" hangingPunct="0"/>
            <a:r>
              <a:rPr lang="en-US" altLang="zh-CN" sz="2800" b="1">
                <a:solidFill>
                  <a:srgbClr val="FF6600"/>
                </a:solidFill>
                <a:latin typeface="Times New Roman" panose="02020603050405020304" pitchFamily="18" charset="0"/>
              </a:rPr>
              <a:t>2</a:t>
            </a:r>
          </a:p>
          <a:p>
            <a:pPr algn="just" eaLnBrk="0" hangingPunct="0"/>
            <a:r>
              <a:rPr lang="en-US" altLang="zh-CN" sz="2800" b="1">
                <a:solidFill>
                  <a:srgbClr val="FF6600"/>
                </a:solidFill>
                <a:latin typeface="Times New Roman" panose="02020603050405020304" pitchFamily="18" charset="0"/>
              </a:rPr>
              <a:t>3</a:t>
            </a:r>
          </a:p>
          <a:p>
            <a:pPr algn="just" eaLnBrk="0" hangingPunct="0"/>
            <a:r>
              <a:rPr lang="en-US" altLang="zh-CN" sz="2800" b="1">
                <a:solidFill>
                  <a:srgbClr val="FF6600"/>
                </a:solidFill>
                <a:latin typeface="Times New Roman" panose="02020603050405020304" pitchFamily="18" charset="0"/>
              </a:rPr>
              <a:t>4</a:t>
            </a:r>
          </a:p>
          <a:p>
            <a:pPr algn="just" eaLnBrk="0" hangingPunct="0"/>
            <a:r>
              <a:rPr lang="en-US" altLang="zh-CN" sz="2800" b="1">
                <a:solidFill>
                  <a:srgbClr val="FF6600"/>
                </a:solidFill>
                <a:latin typeface="Times New Roman" panose="02020603050405020304" pitchFamily="18" charset="0"/>
              </a:rPr>
              <a:t>5</a:t>
            </a:r>
          </a:p>
          <a:p>
            <a:pPr algn="just" eaLnBrk="0" hangingPunct="0"/>
            <a:r>
              <a:rPr lang="en-US" altLang="zh-CN" sz="2800" b="1">
                <a:solidFill>
                  <a:srgbClr val="FF6600"/>
                </a:solidFill>
                <a:latin typeface="Times New Roman" panose="02020603050405020304" pitchFamily="18" charset="0"/>
              </a:rPr>
              <a:t>6</a:t>
            </a:r>
          </a:p>
        </p:txBody>
      </p:sp>
      <p:grpSp>
        <p:nvGrpSpPr>
          <p:cNvPr id="65539" name="组合 65539"/>
          <p:cNvGrpSpPr/>
          <p:nvPr/>
        </p:nvGrpSpPr>
        <p:grpSpPr bwMode="auto">
          <a:xfrm>
            <a:off x="2771775" y="1881951"/>
            <a:ext cx="1081088" cy="3048000"/>
            <a:chOff x="0" y="0"/>
            <a:chExt cx="681" cy="1736"/>
          </a:xfrm>
        </p:grpSpPr>
        <p:sp>
          <p:nvSpPr>
            <p:cNvPr id="65540" name="Line 5"/>
            <p:cNvSpPr>
              <a:spLocks noChangeShapeType="1"/>
            </p:cNvSpPr>
            <p:nvPr/>
          </p:nvSpPr>
          <p:spPr bwMode="auto">
            <a:xfrm>
              <a:off x="0" y="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1" name="Line 6"/>
            <p:cNvSpPr>
              <a:spLocks noChangeShapeType="1"/>
            </p:cNvSpPr>
            <p:nvPr/>
          </p:nvSpPr>
          <p:spPr bwMode="auto">
            <a:xfrm>
              <a:off x="0" y="24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2" name="Line 7"/>
            <p:cNvSpPr>
              <a:spLocks noChangeShapeType="1"/>
            </p:cNvSpPr>
            <p:nvPr/>
          </p:nvSpPr>
          <p:spPr bwMode="auto">
            <a:xfrm>
              <a:off x="0" y="49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3" name="Line 8"/>
            <p:cNvSpPr>
              <a:spLocks noChangeShapeType="1"/>
            </p:cNvSpPr>
            <p:nvPr/>
          </p:nvSpPr>
          <p:spPr bwMode="auto">
            <a:xfrm>
              <a:off x="0" y="744"/>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4" name="Line 9"/>
            <p:cNvSpPr>
              <a:spLocks noChangeShapeType="1"/>
            </p:cNvSpPr>
            <p:nvPr/>
          </p:nvSpPr>
          <p:spPr bwMode="auto">
            <a:xfrm>
              <a:off x="0" y="992"/>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5" name="Line 10"/>
            <p:cNvSpPr>
              <a:spLocks noChangeShapeType="1"/>
            </p:cNvSpPr>
            <p:nvPr/>
          </p:nvSpPr>
          <p:spPr bwMode="auto">
            <a:xfrm>
              <a:off x="0" y="124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6" name="Line 11"/>
            <p:cNvSpPr>
              <a:spLocks noChangeShapeType="1"/>
            </p:cNvSpPr>
            <p:nvPr/>
          </p:nvSpPr>
          <p:spPr bwMode="auto">
            <a:xfrm>
              <a:off x="0" y="148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7" name="Line 12"/>
            <p:cNvSpPr>
              <a:spLocks noChangeShapeType="1"/>
            </p:cNvSpPr>
            <p:nvPr/>
          </p:nvSpPr>
          <p:spPr bwMode="auto">
            <a:xfrm>
              <a:off x="0" y="173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8" name="Line 13"/>
            <p:cNvSpPr>
              <a:spLocks noChangeShapeType="1"/>
            </p:cNvSpPr>
            <p:nvPr/>
          </p:nvSpPr>
          <p:spPr bwMode="auto">
            <a:xfrm>
              <a:off x="681"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9" name="Line 14"/>
            <p:cNvSpPr>
              <a:spLocks noChangeShapeType="1"/>
            </p:cNvSpPr>
            <p:nvPr/>
          </p:nvSpPr>
          <p:spPr bwMode="auto">
            <a:xfrm>
              <a:off x="0"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0" name="Text Box 21"/>
            <p:cNvSpPr txBox="1">
              <a:spLocks noChangeArrowheads="1"/>
            </p:cNvSpPr>
            <p:nvPr/>
          </p:nvSpPr>
          <p:spPr bwMode="auto">
            <a:xfrm>
              <a:off x="137" y="224"/>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Λ</a:t>
              </a:r>
            </a:p>
          </p:txBody>
        </p:sp>
        <p:sp>
          <p:nvSpPr>
            <p:cNvPr id="65551" name="Text Box 22"/>
            <p:cNvSpPr txBox="1">
              <a:spLocks noChangeArrowheads="1"/>
            </p:cNvSpPr>
            <p:nvPr/>
          </p:nvSpPr>
          <p:spPr bwMode="auto">
            <a:xfrm>
              <a:off x="137" y="1199"/>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Λ</a:t>
              </a:r>
            </a:p>
          </p:txBody>
        </p:sp>
      </p:grpSp>
      <p:grpSp>
        <p:nvGrpSpPr>
          <p:cNvPr id="65552" name="组合 65552"/>
          <p:cNvGrpSpPr/>
          <p:nvPr/>
        </p:nvGrpSpPr>
        <p:grpSpPr bwMode="auto">
          <a:xfrm>
            <a:off x="3636964" y="1805751"/>
            <a:ext cx="2535237" cy="590550"/>
            <a:chOff x="0" y="0"/>
            <a:chExt cx="1597" cy="372"/>
          </a:xfrm>
        </p:grpSpPr>
        <p:sp>
          <p:nvSpPr>
            <p:cNvPr id="65553" name="Line 15"/>
            <p:cNvSpPr>
              <a:spLocks noChangeShapeType="1"/>
            </p:cNvSpPr>
            <p:nvPr/>
          </p:nvSpPr>
          <p:spPr bwMode="auto">
            <a:xfrm>
              <a:off x="0" y="177"/>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4" name="Rectangle 24"/>
            <p:cNvSpPr>
              <a:spLocks noChangeArrowheads="1"/>
            </p:cNvSpPr>
            <p:nvPr/>
          </p:nvSpPr>
          <p:spPr bwMode="auto">
            <a:xfrm>
              <a:off x="548"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55" name="Line 25"/>
            <p:cNvSpPr>
              <a:spLocks noChangeShapeType="1"/>
            </p:cNvSpPr>
            <p:nvPr/>
          </p:nvSpPr>
          <p:spPr bwMode="auto">
            <a:xfrm>
              <a:off x="957"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6" name="Text Box 26"/>
            <p:cNvSpPr txBox="1">
              <a:spLocks noChangeArrowheads="1"/>
            </p:cNvSpPr>
            <p:nvPr/>
          </p:nvSpPr>
          <p:spPr bwMode="auto">
            <a:xfrm>
              <a:off x="548" y="0"/>
              <a:ext cx="104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14   Λ</a:t>
              </a:r>
            </a:p>
          </p:txBody>
        </p:sp>
      </p:grpSp>
      <p:grpSp>
        <p:nvGrpSpPr>
          <p:cNvPr id="65557" name="组合 65557"/>
          <p:cNvGrpSpPr/>
          <p:nvPr/>
        </p:nvGrpSpPr>
        <p:grpSpPr bwMode="auto">
          <a:xfrm>
            <a:off x="3636963" y="2650301"/>
            <a:ext cx="2216150" cy="590550"/>
            <a:chOff x="0" y="0"/>
            <a:chExt cx="1396" cy="372"/>
          </a:xfrm>
        </p:grpSpPr>
        <p:sp>
          <p:nvSpPr>
            <p:cNvPr id="65558" name="Line 16"/>
            <p:cNvSpPr>
              <a:spLocks noChangeShapeType="1"/>
            </p:cNvSpPr>
            <p:nvPr/>
          </p:nvSpPr>
          <p:spPr bwMode="auto">
            <a:xfrm>
              <a:off x="0" y="13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9" name="Rectangle 27"/>
            <p:cNvSpPr>
              <a:spLocks noChangeArrowheads="1"/>
            </p:cNvSpPr>
            <p:nvPr/>
          </p:nvSpPr>
          <p:spPr bwMode="auto">
            <a:xfrm>
              <a:off x="579"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60" name="Line 28"/>
            <p:cNvSpPr>
              <a:spLocks noChangeShapeType="1"/>
            </p:cNvSpPr>
            <p:nvPr/>
          </p:nvSpPr>
          <p:spPr bwMode="auto">
            <a:xfrm>
              <a:off x="987"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1" name="Text Box 29"/>
            <p:cNvSpPr txBox="1">
              <a:spLocks noChangeArrowheads="1"/>
            </p:cNvSpPr>
            <p:nvPr/>
          </p:nvSpPr>
          <p:spPr bwMode="auto">
            <a:xfrm>
              <a:off x="661"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23</a:t>
              </a:r>
            </a:p>
          </p:txBody>
        </p:sp>
      </p:grpSp>
      <p:grpSp>
        <p:nvGrpSpPr>
          <p:cNvPr id="65562" name="组合 65562"/>
          <p:cNvGrpSpPr/>
          <p:nvPr/>
        </p:nvGrpSpPr>
        <p:grpSpPr bwMode="auto">
          <a:xfrm>
            <a:off x="5637214" y="2623315"/>
            <a:ext cx="2439987" cy="592137"/>
            <a:chOff x="0" y="0"/>
            <a:chExt cx="1537" cy="373"/>
          </a:xfrm>
        </p:grpSpPr>
        <p:sp>
          <p:nvSpPr>
            <p:cNvPr id="65563" name="Line 30"/>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4" name="Rectangle 32"/>
            <p:cNvSpPr>
              <a:spLocks noChangeArrowheads="1"/>
            </p:cNvSpPr>
            <p:nvPr/>
          </p:nvSpPr>
          <p:spPr bwMode="auto">
            <a:xfrm>
              <a:off x="556"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65" name="Line 33"/>
            <p:cNvSpPr>
              <a:spLocks noChangeShapeType="1"/>
            </p:cNvSpPr>
            <p:nvPr/>
          </p:nvSpPr>
          <p:spPr bwMode="auto">
            <a:xfrm>
              <a:off x="965"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6" name="Text Box 34"/>
            <p:cNvSpPr txBox="1">
              <a:spLocks noChangeArrowheads="1"/>
            </p:cNvSpPr>
            <p:nvPr/>
          </p:nvSpPr>
          <p:spPr bwMode="auto">
            <a:xfrm>
              <a:off x="556" y="0"/>
              <a:ext cx="981"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2      Λ</a:t>
              </a:r>
            </a:p>
          </p:txBody>
        </p:sp>
      </p:grpSp>
      <p:grpSp>
        <p:nvGrpSpPr>
          <p:cNvPr id="65567" name="组合 65567"/>
          <p:cNvGrpSpPr/>
          <p:nvPr/>
        </p:nvGrpSpPr>
        <p:grpSpPr bwMode="auto">
          <a:xfrm>
            <a:off x="3657600" y="3177351"/>
            <a:ext cx="2209800" cy="533400"/>
            <a:chOff x="0" y="0"/>
            <a:chExt cx="1392" cy="336"/>
          </a:xfrm>
        </p:grpSpPr>
        <p:sp>
          <p:nvSpPr>
            <p:cNvPr id="65568" name="Line 19"/>
            <p:cNvSpPr>
              <a:spLocks noChangeShapeType="1"/>
            </p:cNvSpPr>
            <p:nvPr/>
          </p:nvSpPr>
          <p:spPr bwMode="auto">
            <a:xfrm>
              <a:off x="0" y="144"/>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9" name="Rectangle 36"/>
            <p:cNvSpPr>
              <a:spLocks noChangeArrowheads="1"/>
            </p:cNvSpPr>
            <p:nvPr/>
          </p:nvSpPr>
          <p:spPr bwMode="auto">
            <a:xfrm>
              <a:off x="566"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70" name="Line 37"/>
            <p:cNvSpPr>
              <a:spLocks noChangeShapeType="1"/>
            </p:cNvSpPr>
            <p:nvPr/>
          </p:nvSpPr>
          <p:spPr bwMode="auto">
            <a:xfrm>
              <a:off x="975"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1" name="Text Box 38"/>
            <p:cNvSpPr txBox="1">
              <a:spLocks noChangeArrowheads="1"/>
            </p:cNvSpPr>
            <p:nvPr/>
          </p:nvSpPr>
          <p:spPr bwMode="auto">
            <a:xfrm>
              <a:off x="662" y="0"/>
              <a:ext cx="73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3    Λ</a:t>
              </a:r>
            </a:p>
          </p:txBody>
        </p:sp>
      </p:grpSp>
      <p:grpSp>
        <p:nvGrpSpPr>
          <p:cNvPr id="65572" name="组合 65572"/>
          <p:cNvGrpSpPr/>
          <p:nvPr/>
        </p:nvGrpSpPr>
        <p:grpSpPr bwMode="auto">
          <a:xfrm>
            <a:off x="5610226" y="3653601"/>
            <a:ext cx="2162175" cy="590550"/>
            <a:chOff x="0" y="0"/>
            <a:chExt cx="1362" cy="372"/>
          </a:xfrm>
        </p:grpSpPr>
        <p:sp>
          <p:nvSpPr>
            <p:cNvPr id="65573" name="Line 18"/>
            <p:cNvSpPr>
              <a:spLocks noChangeShapeType="1"/>
            </p:cNvSpPr>
            <p:nvPr/>
          </p:nvSpPr>
          <p:spPr bwMode="auto">
            <a:xfrm>
              <a:off x="0" y="167"/>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4" name="Rectangle 40"/>
            <p:cNvSpPr>
              <a:spLocks noChangeArrowheads="1"/>
            </p:cNvSpPr>
            <p:nvPr/>
          </p:nvSpPr>
          <p:spPr bwMode="auto">
            <a:xfrm>
              <a:off x="545"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75" name="Line 41"/>
            <p:cNvSpPr>
              <a:spLocks noChangeShapeType="1"/>
            </p:cNvSpPr>
            <p:nvPr/>
          </p:nvSpPr>
          <p:spPr bwMode="auto">
            <a:xfrm>
              <a:off x="953"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6" name="Text Box 42"/>
            <p:cNvSpPr txBox="1">
              <a:spLocks noChangeArrowheads="1"/>
            </p:cNvSpPr>
            <p:nvPr/>
          </p:nvSpPr>
          <p:spPr bwMode="auto">
            <a:xfrm>
              <a:off x="613"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4</a:t>
              </a:r>
            </a:p>
          </p:txBody>
        </p:sp>
      </p:grpSp>
      <p:grpSp>
        <p:nvGrpSpPr>
          <p:cNvPr id="65577" name="组合 65577"/>
          <p:cNvGrpSpPr/>
          <p:nvPr/>
        </p:nvGrpSpPr>
        <p:grpSpPr bwMode="auto">
          <a:xfrm>
            <a:off x="7543801" y="3653601"/>
            <a:ext cx="2386013" cy="590550"/>
            <a:chOff x="0" y="0"/>
            <a:chExt cx="1503" cy="372"/>
          </a:xfrm>
        </p:grpSpPr>
        <p:sp>
          <p:nvSpPr>
            <p:cNvPr id="65578" name="Line 48"/>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9" name="Rectangle 50"/>
            <p:cNvSpPr>
              <a:spLocks noChangeArrowheads="1"/>
            </p:cNvSpPr>
            <p:nvPr/>
          </p:nvSpPr>
          <p:spPr bwMode="auto">
            <a:xfrm>
              <a:off x="542"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80" name="Line 51"/>
            <p:cNvSpPr>
              <a:spLocks noChangeShapeType="1"/>
            </p:cNvSpPr>
            <p:nvPr/>
          </p:nvSpPr>
          <p:spPr bwMode="auto">
            <a:xfrm>
              <a:off x="951"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1" name="Text Box 52"/>
            <p:cNvSpPr txBox="1">
              <a:spLocks noChangeArrowheads="1"/>
            </p:cNvSpPr>
            <p:nvPr/>
          </p:nvSpPr>
          <p:spPr bwMode="auto">
            <a:xfrm>
              <a:off x="542" y="0"/>
              <a:ext cx="96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 18   Λ</a:t>
              </a:r>
            </a:p>
          </p:txBody>
        </p:sp>
      </p:grpSp>
      <p:grpSp>
        <p:nvGrpSpPr>
          <p:cNvPr id="65582" name="组合 65582"/>
          <p:cNvGrpSpPr/>
          <p:nvPr/>
        </p:nvGrpSpPr>
        <p:grpSpPr bwMode="auto">
          <a:xfrm>
            <a:off x="3636964" y="4415601"/>
            <a:ext cx="2308225" cy="590550"/>
            <a:chOff x="0" y="0"/>
            <a:chExt cx="1454" cy="372"/>
          </a:xfrm>
        </p:grpSpPr>
        <p:sp>
          <p:nvSpPr>
            <p:cNvPr id="65583" name="Line 17"/>
            <p:cNvSpPr>
              <a:spLocks noChangeShapeType="1"/>
            </p:cNvSpPr>
            <p:nvPr/>
          </p:nvSpPr>
          <p:spPr bwMode="auto">
            <a:xfrm>
              <a:off x="0" y="19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4" name="Rectangle 54"/>
            <p:cNvSpPr>
              <a:spLocks noChangeArrowheads="1"/>
            </p:cNvSpPr>
            <p:nvPr/>
          </p:nvSpPr>
          <p:spPr bwMode="auto">
            <a:xfrm>
              <a:off x="567"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85" name="Line 55"/>
            <p:cNvSpPr>
              <a:spLocks noChangeShapeType="1"/>
            </p:cNvSpPr>
            <p:nvPr/>
          </p:nvSpPr>
          <p:spPr bwMode="auto">
            <a:xfrm>
              <a:off x="976"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6" name="Text Box 56"/>
            <p:cNvSpPr txBox="1">
              <a:spLocks noChangeArrowheads="1"/>
            </p:cNvSpPr>
            <p:nvPr/>
          </p:nvSpPr>
          <p:spPr bwMode="auto">
            <a:xfrm>
              <a:off x="637" y="0"/>
              <a:ext cx="81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6    Λ</a:t>
              </a:r>
            </a:p>
          </p:txBody>
        </p:sp>
      </p:grpSp>
      <p:grpSp>
        <p:nvGrpSpPr>
          <p:cNvPr id="65587" name="组合 65587"/>
          <p:cNvGrpSpPr/>
          <p:nvPr/>
        </p:nvGrpSpPr>
        <p:grpSpPr bwMode="auto">
          <a:xfrm>
            <a:off x="3705226" y="3691701"/>
            <a:ext cx="2162175" cy="590550"/>
            <a:chOff x="0" y="0"/>
            <a:chExt cx="1362" cy="372"/>
          </a:xfrm>
        </p:grpSpPr>
        <p:sp>
          <p:nvSpPr>
            <p:cNvPr id="65588" name="Line 73"/>
            <p:cNvSpPr>
              <a:spLocks noChangeShapeType="1"/>
            </p:cNvSpPr>
            <p:nvPr/>
          </p:nvSpPr>
          <p:spPr bwMode="auto">
            <a:xfrm>
              <a:off x="0" y="15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9" name="Rectangle 74"/>
            <p:cNvSpPr>
              <a:spLocks noChangeArrowheads="1"/>
            </p:cNvSpPr>
            <p:nvPr/>
          </p:nvSpPr>
          <p:spPr bwMode="auto">
            <a:xfrm>
              <a:off x="545" y="52"/>
              <a:ext cx="817" cy="24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
          <p:nvSpPr>
            <p:cNvPr id="65590" name="Line 75"/>
            <p:cNvSpPr>
              <a:spLocks noChangeShapeType="1"/>
            </p:cNvSpPr>
            <p:nvPr/>
          </p:nvSpPr>
          <p:spPr bwMode="auto">
            <a:xfrm>
              <a:off x="953"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91" name="Text Box 76"/>
            <p:cNvSpPr txBox="1">
              <a:spLocks noChangeArrowheads="1"/>
            </p:cNvSpPr>
            <p:nvPr/>
          </p:nvSpPr>
          <p:spPr bwMode="auto">
            <a:xfrm>
              <a:off x="613"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25</a:t>
              </a:r>
            </a:p>
          </p:txBody>
        </p:sp>
      </p:grpSp>
      <p:sp>
        <p:nvSpPr>
          <p:cNvPr id="65592" name="Rectangle 57"/>
          <p:cNvSpPr>
            <a:spLocks noChangeArrowheads="1"/>
          </p:cNvSpPr>
          <p:nvPr/>
        </p:nvSpPr>
        <p:spPr bwMode="auto">
          <a:xfrm>
            <a:off x="1530939" y="400391"/>
            <a:ext cx="79914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latin typeface="Times New Roman" panose="02020603050405020304" pitchFamily="18" charset="0"/>
              </a:rPr>
              <a:t>例</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：一组关键字：</a:t>
            </a:r>
            <a:r>
              <a:rPr lang="en-US" altLang="zh-CN" sz="2400" b="1" dirty="0">
                <a:latin typeface="Times New Roman" panose="02020603050405020304" pitchFamily="18" charset="0"/>
              </a:rPr>
              <a:t>H(</a:t>
            </a:r>
            <a:r>
              <a:rPr lang="en-US" altLang="zh-CN" sz="2400" b="1" dirty="0" err="1">
                <a:latin typeface="Times New Roman" panose="02020603050405020304" pitchFamily="18" charset="0"/>
              </a:rPr>
              <a:t>key</a:t>
            </a:r>
            <a:r>
              <a:rPr lang="en-US" altLang="zh-CN" sz="2400" b="1" baseline="-25000" dirty="0" err="1">
                <a:latin typeface="Times New Roman" panose="02020603050405020304" pitchFamily="18" charset="0"/>
              </a:rPr>
              <a:t>i</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key</a:t>
            </a:r>
            <a:r>
              <a:rPr lang="en-US" altLang="zh-CN" sz="2400" b="1" baseline="-25000" dirty="0" err="1">
                <a:latin typeface="Times New Roman" panose="02020603050405020304" pitchFamily="18" charset="0"/>
              </a:rPr>
              <a:t>i</a:t>
            </a:r>
            <a:r>
              <a:rPr lang="en-US" altLang="zh-CN" sz="2400" b="1" dirty="0">
                <a:latin typeface="Times New Roman" panose="02020603050405020304" pitchFamily="18" charset="0"/>
              </a:rPr>
              <a:t> % 7</a:t>
            </a:r>
            <a:r>
              <a:rPr lang="zh-CN" altLang="en-US" sz="2400" b="1" dirty="0">
                <a:latin typeface="Times New Roman" panose="02020603050405020304" pitchFamily="18" charset="0"/>
              </a:rPr>
              <a:t>， 散列表</a:t>
            </a:r>
            <a:r>
              <a:rPr lang="en-US" altLang="zh-CN" sz="2400" b="1" dirty="0" err="1">
                <a:latin typeface="Times New Roman" panose="02020603050405020304" pitchFamily="18" charset="0"/>
              </a:rPr>
              <a:t>ht</a:t>
            </a:r>
            <a:r>
              <a:rPr lang="en-US" altLang="zh-CN" sz="2400" b="1" dirty="0">
                <a:latin typeface="Times New Roman" panose="02020603050405020304" pitchFamily="18" charset="0"/>
              </a:rPr>
              <a:t>[7]</a:t>
            </a:r>
          </a:p>
          <a:p>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3</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4</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5</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6</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7</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8</a:t>
            </a:r>
          </a:p>
          <a:p>
            <a:r>
              <a:rPr lang="en-US" altLang="zh-CN" sz="2400" b="1" dirty="0">
                <a:latin typeface="Times New Roman" panose="02020603050405020304" pitchFamily="18" charset="0"/>
              </a:rPr>
              <a:t>         2      18      4        6       25     23     14      3</a:t>
            </a:r>
          </a:p>
        </p:txBody>
      </p:sp>
      <p:sp>
        <p:nvSpPr>
          <p:cNvPr id="58" name="爆炸形 2 57"/>
          <p:cNvSpPr/>
          <p:nvPr/>
        </p:nvSpPr>
        <p:spPr>
          <a:xfrm>
            <a:off x="7231063" y="641198"/>
            <a:ext cx="3513136" cy="2263103"/>
          </a:xfrm>
          <a:prstGeom prst="irregularSeal2">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eaLnBrk="1" hangingPunct="1">
              <a:defRPr/>
            </a:pPr>
            <a:r>
              <a:rPr lang="zh-CN" altLang="en-US" sz="2400" dirty="0">
                <a:solidFill>
                  <a:schemeClr val="bg1"/>
                </a:solidFill>
                <a:effectLst>
                  <a:outerShdw blurRad="38100" dist="38100" dir="2700000" algn="tl">
                    <a:srgbClr val="000000">
                      <a:alpha val="43137"/>
                    </a:srgbClr>
                  </a:outerShdw>
                </a:effectLst>
                <a:latin typeface="楷体_GB2312" pitchFamily="49" charset="-122"/>
              </a:rPr>
              <a:t>如果插入操作在链表表尾，计算</a:t>
            </a:r>
            <a:r>
              <a:rPr lang="en-US" altLang="zh-CN" sz="2400" dirty="0">
                <a:solidFill>
                  <a:schemeClr val="bg1"/>
                </a:solidFill>
                <a:effectLst>
                  <a:outerShdw blurRad="38100" dist="38100" dir="2700000" algn="tl">
                    <a:srgbClr val="000000">
                      <a:alpha val="43137"/>
                    </a:srgbClr>
                  </a:outerShdw>
                </a:effectLst>
                <a:latin typeface="楷体_GB2312" pitchFamily="49" charset="-122"/>
              </a:rPr>
              <a:t>ASL</a:t>
            </a:r>
            <a:endParaRPr lang="zh-CN" altLang="en-US" sz="2400" dirty="0">
              <a:solidFill>
                <a:schemeClr val="bg1"/>
              </a:solidFill>
              <a:effectLst>
                <a:outerShdw blurRad="38100" dist="38100" dir="2700000" algn="tl">
                  <a:srgbClr val="000000">
                    <a:alpha val="43137"/>
                  </a:srgbClr>
                </a:outerShdw>
              </a:effectLst>
              <a:latin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37">
                                            <p:txEl>
                                              <p:pRg st="1" end="1"/>
                                            </p:txEl>
                                          </p:spTgt>
                                        </p:tgtEl>
                                        <p:attrNameLst>
                                          <p:attrName>style.visibility</p:attrName>
                                        </p:attrNameLst>
                                      </p:cBhvr>
                                      <p:to>
                                        <p:strVal val="visible"/>
                                      </p:to>
                                    </p:set>
                                    <p:anim calcmode="lin" valueType="num">
                                      <p:cBhvr additive="base">
                                        <p:cTn id="7" dur="500" fill="hold"/>
                                        <p:tgtEl>
                                          <p:spTgt spid="6553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37">
                                            <p:txEl>
                                              <p:pRg st="2" end="2"/>
                                            </p:txEl>
                                          </p:spTgt>
                                        </p:tgtEl>
                                        <p:attrNameLst>
                                          <p:attrName>style.visibility</p:attrName>
                                        </p:attrNameLst>
                                      </p:cBhvr>
                                      <p:to>
                                        <p:strVal val="visible"/>
                                      </p:to>
                                    </p:set>
                                    <p:anim calcmode="lin" valueType="num">
                                      <p:cBhvr additive="base">
                                        <p:cTn id="13" dur="500" fill="hold"/>
                                        <p:tgtEl>
                                          <p:spTgt spid="6553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1000"/>
                                        <p:tgtEl>
                                          <p:spTgt spid="58"/>
                                        </p:tgtEl>
                                      </p:cBhvr>
                                    </p:animEffect>
                                    <p:anim calcmode="lin" valueType="num">
                                      <p:cBhvr>
                                        <p:cTn id="20" dur="1000" fill="hold"/>
                                        <p:tgtEl>
                                          <p:spTgt spid="58"/>
                                        </p:tgtEl>
                                        <p:attrNameLst>
                                          <p:attrName>ppt_x</p:attrName>
                                        </p:attrNameLst>
                                      </p:cBhvr>
                                      <p:tavLst>
                                        <p:tav tm="0">
                                          <p:val>
                                            <p:strVal val="#ppt_x"/>
                                          </p:val>
                                        </p:tav>
                                        <p:tav tm="100000">
                                          <p:val>
                                            <p:strVal val="#ppt_x"/>
                                          </p:val>
                                        </p:tav>
                                      </p:tavLst>
                                    </p:anim>
                                    <p:anim calcmode="lin" valueType="num">
                                      <p:cBhvr>
                                        <p:cTn id="2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7" grpId="0" build="p"/>
      <p:bldP spid="58"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787940" y="0"/>
            <a:ext cx="7886700" cy="762000"/>
          </a:xfrm>
        </p:spPr>
        <p:txBody>
          <a:bodyPr/>
          <a:lstStyle/>
          <a:p>
            <a:r>
              <a:rPr lang="zh-CN" altLang="en-US" sz="4000" dirty="0">
                <a:solidFill>
                  <a:srgbClr val="0000FF"/>
                </a:solidFill>
              </a:rPr>
              <a:t>装载因子</a:t>
            </a:r>
            <a:r>
              <a:rPr lang="en-US" altLang="zh-CN" sz="4000" dirty="0">
                <a:solidFill>
                  <a:srgbClr val="0000FF"/>
                </a:solidFill>
              </a:rPr>
              <a:t>α= n/m</a:t>
            </a:r>
            <a:endParaRPr lang="zh-CN" altLang="en-US" sz="4000" dirty="0">
              <a:solidFill>
                <a:srgbClr val="0000FF"/>
              </a:solidFill>
            </a:endParaRPr>
          </a:p>
        </p:txBody>
      </p:sp>
      <p:sp>
        <p:nvSpPr>
          <p:cNvPr id="66562" name="Rectangle 3"/>
          <p:cNvSpPr>
            <a:spLocks noGrp="1" noChangeArrowheads="1"/>
          </p:cNvSpPr>
          <p:nvPr>
            <p:ph type="body" idx="4294967295"/>
          </p:nvPr>
        </p:nvSpPr>
        <p:spPr>
          <a:xfrm>
            <a:off x="1108954" y="1572700"/>
            <a:ext cx="9980579" cy="4351338"/>
          </a:xfrm>
        </p:spPr>
        <p:txBody>
          <a:bodyPr>
            <a:normAutofit/>
          </a:bodyPr>
          <a:lstStyle/>
          <a:p>
            <a:pPr>
              <a:lnSpc>
                <a:spcPct val="90000"/>
              </a:lnSpc>
            </a:pPr>
            <a:r>
              <a:rPr lang="zh-CN" altLang="en-US" sz="3200" b="1" dirty="0" smtClean="0"/>
              <a:t>散列方法预期的代价</a:t>
            </a:r>
            <a:r>
              <a:rPr lang="zh-CN" altLang="en-US" sz="3200" b="1" dirty="0" smtClean="0">
                <a:solidFill>
                  <a:srgbClr val="FF0000"/>
                </a:solidFill>
              </a:rPr>
              <a:t>与装载因子</a:t>
            </a:r>
            <a:r>
              <a:rPr lang="en-US" altLang="zh-CN" sz="3200" b="1" dirty="0" smtClean="0">
                <a:solidFill>
                  <a:srgbClr val="FF0000"/>
                </a:solidFill>
              </a:rPr>
              <a:t>α= n/m</a:t>
            </a:r>
            <a:r>
              <a:rPr lang="zh-CN" altLang="en-US" sz="3200" b="1" dirty="0" smtClean="0">
                <a:solidFill>
                  <a:srgbClr val="FF0000"/>
                </a:solidFill>
              </a:rPr>
              <a:t>有关</a:t>
            </a:r>
            <a:r>
              <a:rPr lang="zh-CN" altLang="en-US" sz="3200" b="1" dirty="0" smtClean="0"/>
              <a:t>。</a:t>
            </a:r>
          </a:p>
          <a:p>
            <a:pPr lvl="1">
              <a:lnSpc>
                <a:spcPct val="90000"/>
              </a:lnSpc>
            </a:pPr>
            <a:r>
              <a:rPr lang="en-US" altLang="zh-CN" sz="2800" b="1" dirty="0" smtClean="0"/>
              <a:t>α</a:t>
            </a:r>
            <a:r>
              <a:rPr lang="zh-CN" altLang="en-US" sz="2800" b="1" dirty="0" smtClean="0"/>
              <a:t> 较小时，散列表比较空，所插入的记录比较容易插入到其空闲的基地址。</a:t>
            </a:r>
          </a:p>
          <a:p>
            <a:pPr lvl="1">
              <a:lnSpc>
                <a:spcPct val="90000"/>
              </a:lnSpc>
            </a:pPr>
            <a:r>
              <a:rPr lang="en-US" altLang="zh-CN" sz="2800" b="1" dirty="0" smtClean="0"/>
              <a:t>α</a:t>
            </a:r>
            <a:r>
              <a:rPr lang="zh-CN" altLang="en-US" sz="2800" b="1" dirty="0" smtClean="0"/>
              <a:t> 较大时，插入记录很可能要靠冲突解决策略来寻找探查序列中合适的另一个单元。</a:t>
            </a:r>
            <a:endParaRPr lang="en-US" altLang="zh-CN" sz="2800" b="1" dirty="0" smtClean="0"/>
          </a:p>
          <a:p>
            <a:pPr lvl="1">
              <a:lnSpc>
                <a:spcPct val="90000"/>
              </a:lnSpc>
            </a:pPr>
            <a:endParaRPr lang="zh-CN" altLang="en-US" sz="2800" b="1" dirty="0" smtClean="0"/>
          </a:p>
          <a:p>
            <a:pPr>
              <a:lnSpc>
                <a:spcPct val="90000"/>
              </a:lnSpc>
            </a:pPr>
            <a:r>
              <a:rPr lang="zh-CN" altLang="en-US" sz="3200" b="1" dirty="0" smtClean="0"/>
              <a:t>随着</a:t>
            </a:r>
            <a:r>
              <a:rPr lang="en-US" altLang="zh-CN" sz="3200" b="1" dirty="0" smtClean="0"/>
              <a:t>α</a:t>
            </a:r>
            <a:r>
              <a:rPr lang="zh-CN" altLang="en-US" sz="3200" b="1" dirty="0" smtClean="0"/>
              <a:t>增加，越来越多的记录有可能放到离其基地址更远的地方。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noGrp="1" noChangeArrowheads="1"/>
          </p:cNvSpPr>
          <p:nvPr>
            <p:ph type="body" idx="4294967295"/>
          </p:nvPr>
        </p:nvSpPr>
        <p:spPr>
          <a:xfrm>
            <a:off x="0" y="114300"/>
            <a:ext cx="8686800" cy="1447800"/>
          </a:xfrm>
        </p:spPr>
        <p:txBody>
          <a:bodyPr/>
          <a:lstStyle/>
          <a:p>
            <a:pPr eaLnBrk="1" hangingPunct="1">
              <a:buFont typeface="Wingdings" panose="05000000000000000000" pitchFamily="2" charset="2"/>
              <a:buNone/>
            </a:pPr>
            <a:r>
              <a:rPr lang="en-US" altLang="zh-CN" sz="4000" dirty="0">
                <a:solidFill>
                  <a:srgbClr val="0000FF"/>
                </a:solidFill>
                <a:latin typeface="Times New Roman" panose="02020603050405020304" pitchFamily="18" charset="0"/>
              </a:rPr>
              <a:t>ASL</a:t>
            </a:r>
            <a:r>
              <a:rPr lang="zh-CN" altLang="en-US" sz="4000" dirty="0">
                <a:solidFill>
                  <a:srgbClr val="0000FF"/>
                </a:solidFill>
                <a:latin typeface="Times New Roman" panose="02020603050405020304" pitchFamily="18" charset="0"/>
              </a:rPr>
              <a:t>与装载因子</a:t>
            </a:r>
            <a:r>
              <a:rPr lang="en-US" altLang="zh-CN" sz="4000" dirty="0">
                <a:solidFill>
                  <a:srgbClr val="0000FF"/>
                </a:solidFill>
                <a:latin typeface="Times New Roman" panose="02020603050405020304" pitchFamily="18" charset="0"/>
              </a:rPr>
              <a:t>α</a:t>
            </a:r>
            <a:r>
              <a:rPr lang="zh-CN" altLang="en-US" sz="4000" dirty="0">
                <a:solidFill>
                  <a:srgbClr val="0000FF"/>
                </a:solidFill>
                <a:latin typeface="Times New Roman" panose="02020603050405020304" pitchFamily="18" charset="0"/>
              </a:rPr>
              <a:t>间的关系</a:t>
            </a:r>
          </a:p>
        </p:txBody>
      </p:sp>
      <p:grpSp>
        <p:nvGrpSpPr>
          <p:cNvPr id="67586" name="组合 67586"/>
          <p:cNvGrpSpPr/>
          <p:nvPr/>
        </p:nvGrpSpPr>
        <p:grpSpPr bwMode="auto">
          <a:xfrm>
            <a:off x="1871526" y="1420813"/>
            <a:ext cx="8567874" cy="3733800"/>
            <a:chOff x="-75" y="0"/>
            <a:chExt cx="5691" cy="2352"/>
          </a:xfrm>
        </p:grpSpPr>
        <p:graphicFrame>
          <p:nvGraphicFramePr>
            <p:cNvPr id="67587" name="对象 67587"/>
            <p:cNvGraphicFramePr>
              <a:graphicFrameLocks noChangeAspect="1"/>
            </p:cNvGraphicFramePr>
            <p:nvPr/>
          </p:nvGraphicFramePr>
          <p:xfrm>
            <a:off x="3349" y="358"/>
            <a:ext cx="1320" cy="1738"/>
          </p:xfrm>
          <a:graphic>
            <a:graphicData uri="http://schemas.openxmlformats.org/presentationml/2006/ole">
              <mc:AlternateContent xmlns:mc="http://schemas.openxmlformats.org/markup-compatibility/2006">
                <mc:Choice xmlns:v="urn:schemas-microsoft-com:vml" Requires="v">
                  <p:oleObj spid="_x0000_s21662" r:id="rId4" imgW="827405" imgH="929640" progId="Equation.3">
                    <p:embed/>
                  </p:oleObj>
                </mc:Choice>
                <mc:Fallback>
                  <p:oleObj r:id="rId4" imgW="827405" imgH="929640" progId="Equation.3">
                    <p:embed/>
                    <p:pic>
                      <p:nvPicPr>
                        <p:cNvPr id="0" name="图片 215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 y="358"/>
                          <a:ext cx="1320"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588" name="对象 67588"/>
            <p:cNvGraphicFramePr>
              <a:graphicFrameLocks noChangeAspect="1"/>
            </p:cNvGraphicFramePr>
            <p:nvPr/>
          </p:nvGraphicFramePr>
          <p:xfrm>
            <a:off x="1179" y="460"/>
            <a:ext cx="1132" cy="614"/>
          </p:xfrm>
          <a:graphic>
            <a:graphicData uri="http://schemas.openxmlformats.org/presentationml/2006/ole">
              <mc:AlternateContent xmlns:mc="http://schemas.openxmlformats.org/markup-compatibility/2006">
                <mc:Choice xmlns:v="urn:schemas-microsoft-com:vml" Requires="v">
                  <p:oleObj spid="_x0000_s21663" r:id="rId6" imgW="661670" imgH="356235" progId="Equation.3">
                    <p:embed/>
                  </p:oleObj>
                </mc:Choice>
                <mc:Fallback>
                  <p:oleObj r:id="rId6" imgW="661670" imgH="356235" progId="Equation.3">
                    <p:embed/>
                    <p:pic>
                      <p:nvPicPr>
                        <p:cNvPr id="0" name="图片 215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9" y="460"/>
                          <a:ext cx="1132"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89" name="Line 22"/>
            <p:cNvSpPr>
              <a:spLocks noChangeShapeType="1"/>
            </p:cNvSpPr>
            <p:nvPr/>
          </p:nvSpPr>
          <p:spPr bwMode="auto">
            <a:xfrm>
              <a:off x="1393" y="1414"/>
              <a:ext cx="147"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590" name="Line 23"/>
            <p:cNvSpPr>
              <a:spLocks noChangeShapeType="1"/>
            </p:cNvSpPr>
            <p:nvPr/>
          </p:nvSpPr>
          <p:spPr bwMode="auto">
            <a:xfrm>
              <a:off x="1506" y="1985"/>
              <a:ext cx="180"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591" name="Rectangle 24"/>
            <p:cNvSpPr>
              <a:spLocks noChangeArrowheads="1"/>
            </p:cNvSpPr>
            <p:nvPr/>
          </p:nvSpPr>
          <p:spPr bwMode="auto">
            <a:xfrm>
              <a:off x="1542" y="2017"/>
              <a:ext cx="11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2</a:t>
              </a:r>
              <a:endParaRPr lang="en-US" altLang="zh-CN">
                <a:latin typeface="Tahoma" panose="020B0604030504040204" pitchFamily="34" charset="0"/>
              </a:endParaRPr>
            </a:p>
          </p:txBody>
        </p:sp>
        <p:sp>
          <p:nvSpPr>
            <p:cNvPr id="67592" name="Rectangle 25"/>
            <p:cNvSpPr>
              <a:spLocks noChangeArrowheads="1"/>
            </p:cNvSpPr>
            <p:nvPr/>
          </p:nvSpPr>
          <p:spPr bwMode="auto">
            <a:xfrm>
              <a:off x="1196" y="1849"/>
              <a:ext cx="11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7593" name="Rectangle 26"/>
            <p:cNvSpPr>
              <a:spLocks noChangeArrowheads="1"/>
            </p:cNvSpPr>
            <p:nvPr/>
          </p:nvSpPr>
          <p:spPr bwMode="auto">
            <a:xfrm>
              <a:off x="2271" y="1278"/>
              <a:ext cx="7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a:t>
              </a:r>
              <a:endParaRPr lang="en-US" altLang="zh-CN">
                <a:latin typeface="Tahoma" panose="020B0604030504040204" pitchFamily="34" charset="0"/>
              </a:endParaRPr>
            </a:p>
          </p:txBody>
        </p:sp>
        <p:sp>
          <p:nvSpPr>
            <p:cNvPr id="67594" name="Rectangle 27"/>
            <p:cNvSpPr>
              <a:spLocks noChangeArrowheads="1"/>
            </p:cNvSpPr>
            <p:nvPr/>
          </p:nvSpPr>
          <p:spPr bwMode="auto">
            <a:xfrm>
              <a:off x="1820" y="1278"/>
              <a:ext cx="11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7595" name="Rectangle 28"/>
            <p:cNvSpPr>
              <a:spLocks noChangeArrowheads="1"/>
            </p:cNvSpPr>
            <p:nvPr/>
          </p:nvSpPr>
          <p:spPr bwMode="auto">
            <a:xfrm>
              <a:off x="1585" y="1278"/>
              <a:ext cx="25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ln(</a:t>
              </a:r>
              <a:endParaRPr lang="en-US" altLang="zh-CN">
                <a:latin typeface="Tahoma" panose="020B0604030504040204" pitchFamily="34" charset="0"/>
              </a:endParaRPr>
            </a:p>
          </p:txBody>
        </p:sp>
        <p:sp>
          <p:nvSpPr>
            <p:cNvPr id="67596" name="Rectangle 29"/>
            <p:cNvSpPr>
              <a:spLocks noChangeArrowheads="1"/>
            </p:cNvSpPr>
            <p:nvPr/>
          </p:nvSpPr>
          <p:spPr bwMode="auto">
            <a:xfrm>
              <a:off x="1376" y="1391"/>
              <a:ext cx="12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latin typeface="Times New Roman" panose="02020603050405020304" pitchFamily="18" charset="0"/>
                </a:rPr>
                <a:t>α</a:t>
              </a:r>
            </a:p>
          </p:txBody>
        </p:sp>
        <p:sp>
          <p:nvSpPr>
            <p:cNvPr id="67597" name="Rectangle 30"/>
            <p:cNvSpPr>
              <a:spLocks noChangeArrowheads="1"/>
            </p:cNvSpPr>
            <p:nvPr/>
          </p:nvSpPr>
          <p:spPr bwMode="auto">
            <a:xfrm>
              <a:off x="1409" y="1143"/>
              <a:ext cx="11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7598" name="Rectangle 31"/>
            <p:cNvSpPr>
              <a:spLocks noChangeArrowheads="1"/>
            </p:cNvSpPr>
            <p:nvPr/>
          </p:nvSpPr>
          <p:spPr bwMode="auto">
            <a:xfrm>
              <a:off x="1504" y="1689"/>
              <a:ext cx="14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i="1">
                  <a:solidFill>
                    <a:srgbClr val="000000"/>
                  </a:solidFill>
                  <a:latin typeface="Symbol" panose="05050102010706020507" pitchFamily="18" charset="2"/>
                </a:rPr>
                <a:t>a</a:t>
              </a:r>
              <a:endParaRPr lang="en-US" altLang="zh-CN">
                <a:latin typeface="Tahoma" panose="020B0604030504040204" pitchFamily="34" charset="0"/>
              </a:endParaRPr>
            </a:p>
          </p:txBody>
        </p:sp>
        <p:sp>
          <p:nvSpPr>
            <p:cNvPr id="67599" name="Rectangle 32"/>
            <p:cNvSpPr>
              <a:spLocks noChangeArrowheads="1"/>
            </p:cNvSpPr>
            <p:nvPr/>
          </p:nvSpPr>
          <p:spPr bwMode="auto">
            <a:xfrm>
              <a:off x="2101" y="1253"/>
              <a:ext cx="14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i="1">
                  <a:solidFill>
                    <a:srgbClr val="000000"/>
                  </a:solidFill>
                  <a:latin typeface="Symbol" panose="05050102010706020507" pitchFamily="18" charset="2"/>
                </a:rPr>
                <a:t>a</a:t>
              </a:r>
              <a:endParaRPr lang="en-US" altLang="zh-CN">
                <a:latin typeface="Tahoma" panose="020B0604030504040204" pitchFamily="34" charset="0"/>
              </a:endParaRPr>
            </a:p>
          </p:txBody>
        </p:sp>
        <p:sp>
          <p:nvSpPr>
            <p:cNvPr id="67600" name="Rectangle 33"/>
            <p:cNvSpPr>
              <a:spLocks noChangeArrowheads="1"/>
            </p:cNvSpPr>
            <p:nvPr/>
          </p:nvSpPr>
          <p:spPr bwMode="auto">
            <a:xfrm>
              <a:off x="1332" y="1824"/>
              <a:ext cx="12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67601" name="Rectangle 34"/>
            <p:cNvSpPr>
              <a:spLocks noChangeArrowheads="1"/>
            </p:cNvSpPr>
            <p:nvPr/>
          </p:nvSpPr>
          <p:spPr bwMode="auto">
            <a:xfrm>
              <a:off x="1955" y="1253"/>
              <a:ext cx="12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67602" name="Rectangle 35"/>
            <p:cNvSpPr>
              <a:spLocks noChangeArrowheads="1"/>
            </p:cNvSpPr>
            <p:nvPr/>
          </p:nvSpPr>
          <p:spPr bwMode="auto">
            <a:xfrm>
              <a:off x="1222" y="1253"/>
              <a:ext cx="12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67603" name="Line 12"/>
            <p:cNvSpPr>
              <a:spLocks noChangeShapeType="1"/>
            </p:cNvSpPr>
            <p:nvPr/>
          </p:nvSpPr>
          <p:spPr bwMode="auto">
            <a:xfrm>
              <a:off x="0" y="358"/>
              <a:ext cx="537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604" name="Line 13"/>
            <p:cNvSpPr>
              <a:spLocks noChangeShapeType="1"/>
            </p:cNvSpPr>
            <p:nvPr/>
          </p:nvSpPr>
          <p:spPr bwMode="auto">
            <a:xfrm>
              <a:off x="849" y="0"/>
              <a:ext cx="0" cy="23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605" name="Line 14"/>
            <p:cNvSpPr>
              <a:spLocks noChangeShapeType="1"/>
            </p:cNvSpPr>
            <p:nvPr/>
          </p:nvSpPr>
          <p:spPr bwMode="auto">
            <a:xfrm>
              <a:off x="3019" y="0"/>
              <a:ext cx="0" cy="23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606" name="Text Box 15"/>
            <p:cNvSpPr txBox="1">
              <a:spLocks noChangeArrowheads="1"/>
            </p:cNvSpPr>
            <p:nvPr/>
          </p:nvSpPr>
          <p:spPr bwMode="auto">
            <a:xfrm>
              <a:off x="849" y="0"/>
              <a:ext cx="22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hlink"/>
                  </a:solidFill>
                  <a:latin typeface="Tahoma" panose="020B0604030504040204" pitchFamily="34" charset="0"/>
                </a:rPr>
                <a:t>查找成功的平均查找长度</a:t>
              </a:r>
            </a:p>
          </p:txBody>
        </p:sp>
        <p:sp>
          <p:nvSpPr>
            <p:cNvPr id="67607" name="Text Box 16"/>
            <p:cNvSpPr txBox="1">
              <a:spLocks noChangeArrowheads="1"/>
            </p:cNvSpPr>
            <p:nvPr/>
          </p:nvSpPr>
          <p:spPr bwMode="auto">
            <a:xfrm>
              <a:off x="3019" y="0"/>
              <a:ext cx="25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hlink"/>
                  </a:solidFill>
                  <a:latin typeface="Tahoma" panose="020B0604030504040204" pitchFamily="34" charset="0"/>
                </a:rPr>
                <a:t>查找不成功的平均查找长度</a:t>
              </a:r>
            </a:p>
          </p:txBody>
        </p:sp>
        <p:sp>
          <p:nvSpPr>
            <p:cNvPr id="67608" name="Text Box 17"/>
            <p:cNvSpPr txBox="1">
              <a:spLocks noChangeArrowheads="1"/>
            </p:cNvSpPr>
            <p:nvPr/>
          </p:nvSpPr>
          <p:spPr bwMode="auto">
            <a:xfrm>
              <a:off x="0" y="614"/>
              <a:ext cx="9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folHlink"/>
                  </a:solidFill>
                  <a:latin typeface="Times New Roman" panose="02020603050405020304" pitchFamily="18" charset="0"/>
                </a:rPr>
                <a:t>线性探查</a:t>
              </a:r>
              <a:r>
                <a:rPr lang="zh-CN" altLang="en-US">
                  <a:latin typeface="Tahoma" panose="020B0604030504040204" pitchFamily="34" charset="0"/>
                </a:rPr>
                <a:t> </a:t>
              </a:r>
            </a:p>
          </p:txBody>
        </p:sp>
        <p:sp>
          <p:nvSpPr>
            <p:cNvPr id="67609" name="Text Box 18"/>
            <p:cNvSpPr txBox="1">
              <a:spLocks noChangeArrowheads="1"/>
            </p:cNvSpPr>
            <p:nvPr/>
          </p:nvSpPr>
          <p:spPr bwMode="auto">
            <a:xfrm>
              <a:off x="-75" y="1273"/>
              <a:ext cx="8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chemeClr val="folHlink"/>
                  </a:solidFill>
                  <a:latin typeface="Times New Roman" panose="02020603050405020304" pitchFamily="18" charset="0"/>
                </a:rPr>
                <a:t>伪随机探查</a:t>
              </a:r>
              <a:r>
                <a:rPr lang="zh-CN" altLang="en-US" dirty="0">
                  <a:latin typeface="Tahoma" panose="020B0604030504040204" pitchFamily="34" charset="0"/>
                </a:rPr>
                <a:t> </a:t>
              </a:r>
            </a:p>
          </p:txBody>
        </p:sp>
        <p:sp>
          <p:nvSpPr>
            <p:cNvPr id="67610" name="Text Box 19"/>
            <p:cNvSpPr txBox="1">
              <a:spLocks noChangeArrowheads="1"/>
            </p:cNvSpPr>
            <p:nvPr/>
          </p:nvSpPr>
          <p:spPr bwMode="auto">
            <a:xfrm>
              <a:off x="4" y="1896"/>
              <a:ext cx="7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dirty="0">
                  <a:solidFill>
                    <a:schemeClr val="folHlink"/>
                  </a:solidFill>
                  <a:latin typeface="Times New Roman" panose="02020603050405020304" pitchFamily="18" charset="0"/>
                </a:rPr>
                <a:t>开散列法</a:t>
              </a:r>
              <a:r>
                <a:rPr lang="zh-CN" altLang="en-US" dirty="0">
                  <a:latin typeface="Tahoma" panose="020B0604030504040204" pitchFamily="34" charset="0"/>
                </a:rPr>
                <a:t> </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Rectangle 2"/>
          <p:cNvSpPr>
            <a:spLocks noGrp="1" noChangeArrowheads="1"/>
          </p:cNvSpPr>
          <p:nvPr>
            <p:ph type="title" idx="4294967295"/>
          </p:nvPr>
        </p:nvSpPr>
        <p:spPr>
          <a:xfrm>
            <a:off x="0" y="785813"/>
            <a:ext cx="7886700" cy="1325562"/>
          </a:xfrm>
        </p:spPr>
        <p:txBody>
          <a:bodyPr/>
          <a:lstStyle/>
          <a:p>
            <a:r>
              <a:rPr lang="en-US" altLang="zh-CN" smtClean="0"/>
              <a:t> </a:t>
            </a:r>
          </a:p>
        </p:txBody>
      </p:sp>
      <p:sp>
        <p:nvSpPr>
          <p:cNvPr id="69634" name="Rectangle 3"/>
          <p:cNvSpPr>
            <a:spLocks noGrp="1" noChangeArrowheads="1"/>
          </p:cNvSpPr>
          <p:nvPr>
            <p:ph type="body" idx="4294967295"/>
          </p:nvPr>
        </p:nvSpPr>
        <p:spPr>
          <a:xfrm>
            <a:off x="496113" y="5688823"/>
            <a:ext cx="11381362" cy="877864"/>
          </a:xfrm>
        </p:spPr>
        <p:txBody>
          <a:bodyPr>
            <a:noAutofit/>
          </a:bodyPr>
          <a:lstStyle/>
          <a:p>
            <a:pPr>
              <a:lnSpc>
                <a:spcPct val="80000"/>
              </a:lnSpc>
            </a:pPr>
            <a:r>
              <a:rPr lang="zh-CN" altLang="en-US" sz="2400" dirty="0" smtClean="0">
                <a:latin typeface="Times New Roman" panose="02020603050405020304" pitchFamily="18" charset="0"/>
              </a:rPr>
              <a:t>用</a:t>
            </a:r>
            <a:r>
              <a:rPr lang="zh-CN" altLang="en-US" sz="2400" dirty="0">
                <a:latin typeface="Times New Roman" panose="02020603050405020304" pitchFamily="18" charset="0"/>
              </a:rPr>
              <a:t>几种不同方法解决冲突时散列表的平均查找长度。实线</a:t>
            </a:r>
            <a:r>
              <a:rPr lang="en-US" altLang="zh-CN" sz="2400" dirty="0">
                <a:latin typeface="Times New Roman" panose="02020603050405020304" pitchFamily="18" charset="0"/>
              </a:rPr>
              <a:t>(1,2,3)</a:t>
            </a:r>
            <a:r>
              <a:rPr lang="zh-CN" altLang="en-US" sz="2400" dirty="0">
                <a:latin typeface="Times New Roman" panose="02020603050405020304" pitchFamily="18" charset="0"/>
              </a:rPr>
              <a:t>显示的是查找成功或删除的时间代价</a:t>
            </a:r>
            <a:r>
              <a:rPr lang="en-US" altLang="zh-CN" sz="2400" dirty="0">
                <a:latin typeface="Times New Roman" panose="02020603050405020304" pitchFamily="18" charset="0"/>
              </a:rPr>
              <a:t>ASL</a:t>
            </a:r>
            <a:r>
              <a:rPr lang="zh-CN" altLang="en-US" sz="2400" dirty="0">
                <a:latin typeface="Times New Roman" panose="02020603050405020304" pitchFamily="18" charset="0"/>
              </a:rPr>
              <a:t>，虚线</a:t>
            </a:r>
            <a:r>
              <a:rPr lang="en-US" altLang="zh-CN" sz="2400" dirty="0">
                <a:latin typeface="Times New Roman" panose="02020603050405020304" pitchFamily="18" charset="0"/>
              </a:rPr>
              <a:t>(1’,2’,3’)</a:t>
            </a:r>
            <a:r>
              <a:rPr lang="zh-CN" altLang="en-US" sz="2400" dirty="0">
                <a:latin typeface="Times New Roman" panose="02020603050405020304" pitchFamily="18" charset="0"/>
              </a:rPr>
              <a:t>显示的是查找失败或插入的时间代价</a:t>
            </a:r>
            <a:r>
              <a:rPr lang="en-US" altLang="zh-CN" sz="2400" dirty="0">
                <a:latin typeface="Times New Roman" panose="02020603050405020304" pitchFamily="18" charset="0"/>
              </a:rPr>
              <a:t>ASL</a:t>
            </a:r>
            <a:r>
              <a:rPr lang="zh-CN" altLang="en-US" sz="2400" dirty="0">
                <a:latin typeface="Times New Roman" panose="02020603050405020304" pitchFamily="18" charset="0"/>
              </a:rPr>
              <a:t>。 </a:t>
            </a:r>
          </a:p>
        </p:txBody>
      </p:sp>
      <p:sp>
        <p:nvSpPr>
          <p:cNvPr id="69635" name="Rectangle 4"/>
          <p:cNvSpPr>
            <a:spLocks noChangeArrowheads="1"/>
          </p:cNvSpPr>
          <p:nvPr/>
        </p:nvSpPr>
        <p:spPr bwMode="auto">
          <a:xfrm>
            <a:off x="1524001" y="23624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Times New Roman" panose="02020603050405020304" pitchFamily="18" charset="0"/>
            </a:endParaRPr>
          </a:p>
        </p:txBody>
      </p:sp>
      <p:sp>
        <p:nvSpPr>
          <p:cNvPr id="69636" name="Rectangle 5"/>
          <p:cNvSpPr>
            <a:spLocks noChangeArrowheads="1"/>
          </p:cNvSpPr>
          <p:nvPr/>
        </p:nvSpPr>
        <p:spPr bwMode="auto">
          <a:xfrm>
            <a:off x="7793038" y="825729"/>
            <a:ext cx="2874962"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457200" indent="-457200" defTabSz="-635">
              <a:tabLst>
                <a:tab pos="861695" algn="l"/>
              </a:tabLst>
              <a:defRPr sz="2400">
                <a:solidFill>
                  <a:schemeClr val="tx1"/>
                </a:solidFill>
                <a:latin typeface="Times New Roman" panose="02020603050405020304" pitchFamily="18" charset="0"/>
                <a:ea typeface="宋体" panose="02010600030101010101" pitchFamily="2" charset="-122"/>
              </a:defRPr>
            </a:lvl1pPr>
            <a:lvl2pPr defTabSz="-635">
              <a:tabLst>
                <a:tab pos="861695" algn="l"/>
              </a:tabLst>
              <a:defRPr sz="2400">
                <a:solidFill>
                  <a:schemeClr val="tx1"/>
                </a:solidFill>
                <a:latin typeface="Times New Roman" panose="02020603050405020304" pitchFamily="18" charset="0"/>
                <a:ea typeface="宋体" panose="02010600030101010101" pitchFamily="2" charset="-122"/>
              </a:defRPr>
            </a:lvl2pPr>
            <a:lvl3pPr defTabSz="-635">
              <a:tabLst>
                <a:tab pos="861695" algn="l"/>
              </a:tabLst>
              <a:defRPr sz="2400">
                <a:solidFill>
                  <a:schemeClr val="tx1"/>
                </a:solidFill>
                <a:latin typeface="Times New Roman" panose="02020603050405020304" pitchFamily="18" charset="0"/>
                <a:ea typeface="宋体" panose="02010600030101010101" pitchFamily="2" charset="-122"/>
              </a:defRPr>
            </a:lvl3pPr>
            <a:lvl4pPr defTabSz="-635">
              <a:tabLst>
                <a:tab pos="861695" algn="l"/>
              </a:tabLst>
              <a:defRPr sz="2400">
                <a:solidFill>
                  <a:schemeClr val="tx1"/>
                </a:solidFill>
                <a:latin typeface="Times New Roman" panose="02020603050405020304" pitchFamily="18" charset="0"/>
                <a:ea typeface="宋体" panose="02010600030101010101" pitchFamily="2" charset="-122"/>
              </a:defRPr>
            </a:lvl4pPr>
            <a:lvl5pPr defTabSz="-635">
              <a:tabLst>
                <a:tab pos="861695" algn="l"/>
              </a:tabLst>
              <a:defRPr sz="2400">
                <a:solidFill>
                  <a:schemeClr val="tx1"/>
                </a:solidFill>
                <a:latin typeface="Times New Roman" panose="02020603050405020304" pitchFamily="18" charset="0"/>
                <a:ea typeface="宋体" panose="02010600030101010101" pitchFamily="2" charset="-122"/>
              </a:defRPr>
            </a:lvl5pPr>
            <a:lvl6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6pPr>
            <a:lvl7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7pPr>
            <a:lvl8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8pPr>
            <a:lvl9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1. </a:t>
            </a:r>
            <a:r>
              <a:rPr lang="zh-CN" altLang="en-US" sz="2800" b="1">
                <a:latin typeface="Tahoma" panose="020B0604030504040204" pitchFamily="34" charset="0"/>
              </a:rPr>
              <a:t>开散列法 </a:t>
            </a:r>
          </a:p>
          <a:p>
            <a:pP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2. </a:t>
            </a:r>
            <a:r>
              <a:rPr lang="zh-CN" altLang="en-US" sz="2800" b="1">
                <a:latin typeface="Tahoma" panose="020B0604030504040204" pitchFamily="34" charset="0"/>
              </a:rPr>
              <a:t>双散列探查法 </a:t>
            </a:r>
          </a:p>
          <a:p>
            <a:pP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 </a:t>
            </a:r>
            <a:r>
              <a:rPr lang="zh-CN" altLang="en-US" sz="2800" b="1">
                <a:latin typeface="Tahoma" panose="020B0604030504040204" pitchFamily="34" charset="0"/>
              </a:rPr>
              <a:t>线性探查法</a:t>
            </a:r>
            <a:r>
              <a:rPr lang="zh-CN" altLang="en-US" sz="3200" b="1">
                <a:latin typeface="Tahoma" panose="020B0604030504040204" pitchFamily="34" charset="0"/>
              </a:rPr>
              <a:t> </a:t>
            </a:r>
          </a:p>
        </p:txBody>
      </p:sp>
      <p:pic>
        <p:nvPicPr>
          <p:cNvPr id="69637" name="Picture 6" descr="图片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726990"/>
            <a:ext cx="77057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Text Box 9"/>
          <p:cNvSpPr txBox="1">
            <a:spLocks noChangeArrowheads="1"/>
          </p:cNvSpPr>
          <p:nvPr/>
        </p:nvSpPr>
        <p:spPr bwMode="auto">
          <a:xfrm>
            <a:off x="5665788" y="1546453"/>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anose="02020603050405020304" pitchFamily="18" charset="0"/>
              </a:rPr>
              <a:t>’</a:t>
            </a:r>
          </a:p>
        </p:txBody>
      </p:sp>
      <p:sp>
        <p:nvSpPr>
          <p:cNvPr id="69639" name="Text Box 10"/>
          <p:cNvSpPr txBox="1">
            <a:spLocks noChangeArrowheads="1"/>
          </p:cNvSpPr>
          <p:nvPr/>
        </p:nvSpPr>
        <p:spPr bwMode="auto">
          <a:xfrm>
            <a:off x="5176838" y="156074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anose="02020603050405020304" pitchFamily="18" charset="0"/>
              </a:rPr>
              <a:t>’</a:t>
            </a:r>
          </a:p>
        </p:txBody>
      </p:sp>
      <p:sp>
        <p:nvSpPr>
          <p:cNvPr id="69640" name="Text Box 11"/>
          <p:cNvSpPr txBox="1">
            <a:spLocks noChangeArrowheads="1"/>
          </p:cNvSpPr>
          <p:nvPr/>
        </p:nvSpPr>
        <p:spPr bwMode="auto">
          <a:xfrm>
            <a:off x="8154988" y="4972278"/>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anose="02020603050405020304" pitchFamily="18" charset="0"/>
              </a:rPr>
              <a:t>’</a:t>
            </a:r>
          </a:p>
        </p:txBody>
      </p:sp>
      <p:sp>
        <p:nvSpPr>
          <p:cNvPr id="69642" name="Line 12"/>
          <p:cNvSpPr>
            <a:spLocks noChangeShapeType="1"/>
          </p:cNvSpPr>
          <p:nvPr/>
        </p:nvSpPr>
        <p:spPr bwMode="auto">
          <a:xfrm flipV="1">
            <a:off x="5808663" y="1905228"/>
            <a:ext cx="0" cy="360045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42"/>
                                        </p:tgtEl>
                                        <p:attrNameLst>
                                          <p:attrName>style.visibility</p:attrName>
                                        </p:attrNameLst>
                                      </p:cBhvr>
                                      <p:to>
                                        <p:strVal val="visible"/>
                                      </p:to>
                                    </p:set>
                                    <p:animEffect transition="in" filter="blinds(horizontal)">
                                      <p:cBhvr>
                                        <p:cTn id="7" dur="500"/>
                                        <p:tgtEl>
                                          <p:spTgt spid="69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953310" y="1477558"/>
            <a:ext cx="10700425" cy="4724400"/>
          </a:xfrm>
        </p:spPr>
        <p:txBody>
          <a:bodyPr>
            <a:normAutofit/>
          </a:bodyPr>
          <a:lstStyle/>
          <a:p>
            <a:r>
              <a:rPr lang="zh-CN" altLang="en-US" sz="3200" dirty="0">
                <a:latin typeface="Times New Roman" panose="02020603050405020304" pitchFamily="18" charset="0"/>
              </a:rPr>
              <a:t>散列方法的代价一般接近于访问一个记录的时间，</a:t>
            </a:r>
            <a:r>
              <a:rPr lang="zh-CN" altLang="en-US" sz="3200" dirty="0">
                <a:solidFill>
                  <a:schemeClr val="hlink"/>
                </a:solidFill>
                <a:latin typeface="Times New Roman" panose="02020603050405020304" pitchFamily="18" charset="0"/>
              </a:rPr>
              <a:t>效率非常高</a:t>
            </a:r>
            <a:r>
              <a:rPr lang="zh-CN" altLang="en-US" sz="3200" dirty="0">
                <a:latin typeface="Times New Roman" panose="02020603050405020304" pitchFamily="18" charset="0"/>
              </a:rPr>
              <a:t>，比需要</a:t>
            </a:r>
            <a:r>
              <a:rPr lang="en-US" altLang="zh-CN" sz="3200" dirty="0">
                <a:latin typeface="Times New Roman" panose="02020603050405020304" pitchFamily="18" charset="0"/>
              </a:rPr>
              <a:t>log </a:t>
            </a:r>
            <a:r>
              <a:rPr lang="en-US" altLang="zh-CN" sz="3200" i="1" dirty="0">
                <a:latin typeface="Times New Roman" panose="02020603050405020304" pitchFamily="18" charset="0"/>
              </a:rPr>
              <a:t>n</a:t>
            </a:r>
            <a:r>
              <a:rPr lang="zh-CN" altLang="en-US" sz="3200" dirty="0">
                <a:latin typeface="Times New Roman" panose="02020603050405020304" pitchFamily="18" charset="0"/>
              </a:rPr>
              <a:t>次记录访问的二分查找好得多。</a:t>
            </a:r>
          </a:p>
          <a:p>
            <a:pPr lvl="1"/>
            <a:r>
              <a:rPr lang="zh-CN" altLang="en-US" sz="2800" dirty="0">
                <a:solidFill>
                  <a:schemeClr val="hlink"/>
                </a:solidFill>
                <a:latin typeface="Times New Roman" panose="02020603050405020304" pitchFamily="18" charset="0"/>
              </a:rPr>
              <a:t>不依赖于</a:t>
            </a:r>
            <a:r>
              <a:rPr lang="en-US" altLang="zh-CN" sz="2800" dirty="0">
                <a:solidFill>
                  <a:schemeClr val="hlink"/>
                </a:solidFill>
                <a:latin typeface="Times New Roman" panose="02020603050405020304" pitchFamily="18" charset="0"/>
              </a:rPr>
              <a:t>n，</a:t>
            </a:r>
            <a:r>
              <a:rPr lang="zh-CN" altLang="en-US" sz="2800" dirty="0">
                <a:solidFill>
                  <a:schemeClr val="hlink"/>
                </a:solidFill>
                <a:latin typeface="Times New Roman" panose="02020603050405020304" pitchFamily="18" charset="0"/>
              </a:rPr>
              <a:t>只依赖于装载因子</a:t>
            </a:r>
            <a:r>
              <a:rPr lang="en-US" altLang="zh-CN" sz="2800" i="1" dirty="0">
                <a:solidFill>
                  <a:schemeClr val="hlink"/>
                </a:solidFill>
                <a:latin typeface="Times New Roman" panose="02020603050405020304" pitchFamily="18" charset="0"/>
              </a:rPr>
              <a:t>α=n/m</a:t>
            </a:r>
            <a:r>
              <a:rPr lang="zh-CN" altLang="en-US" sz="2800" i="1" dirty="0">
                <a:latin typeface="Times New Roman" panose="02020603050405020304" pitchFamily="18" charset="0"/>
              </a:rPr>
              <a:t>。</a:t>
            </a:r>
            <a:r>
              <a:rPr lang="zh-CN" altLang="en-US" sz="2800" dirty="0">
                <a:latin typeface="Times New Roman" panose="02020603050405020304" pitchFamily="18" charset="0"/>
              </a:rPr>
              <a:t>   </a:t>
            </a:r>
          </a:p>
          <a:p>
            <a:pPr lvl="1"/>
            <a:r>
              <a:rPr lang="zh-CN" altLang="en-US" sz="2800" dirty="0">
                <a:latin typeface="Times New Roman" panose="02020603050405020304" pitchFamily="18" charset="0"/>
              </a:rPr>
              <a:t>随着</a:t>
            </a:r>
            <a:r>
              <a:rPr lang="en-US" altLang="zh-CN" sz="2800" dirty="0">
                <a:latin typeface="Times New Roman" panose="02020603050405020304" pitchFamily="18" charset="0"/>
              </a:rPr>
              <a:t>α</a:t>
            </a:r>
            <a:r>
              <a:rPr lang="zh-CN" altLang="en-US" sz="2800" dirty="0">
                <a:latin typeface="Times New Roman" panose="02020603050405020304" pitchFamily="18" charset="0"/>
              </a:rPr>
              <a:t>增加，预期的代价也会增加。</a:t>
            </a:r>
          </a:p>
          <a:p>
            <a:pPr lvl="1"/>
            <a:r>
              <a:rPr lang="en-US" altLang="zh-CN" sz="2800" dirty="0">
                <a:latin typeface="Times New Roman" panose="02020603050405020304" pitchFamily="18" charset="0"/>
              </a:rPr>
              <a:t>α</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0.5</a:t>
            </a:r>
            <a:r>
              <a:rPr lang="zh-CN" altLang="en-US" sz="2800" dirty="0">
                <a:latin typeface="Times New Roman" panose="02020603050405020304" pitchFamily="18" charset="0"/>
              </a:rPr>
              <a:t>时，大部分操作的分析预期代价都小于</a:t>
            </a:r>
            <a:r>
              <a:rPr lang="en-US" altLang="zh-CN" sz="2800" dirty="0">
                <a:latin typeface="Times New Roman" panose="02020603050405020304" pitchFamily="18" charset="0"/>
              </a:rPr>
              <a:t>2</a:t>
            </a:r>
            <a:r>
              <a:rPr lang="zh-CN" altLang="en-US" sz="2800" dirty="0">
                <a:latin typeface="Times New Roman" panose="02020603050405020304" pitchFamily="18" charset="0"/>
              </a:rPr>
              <a:t>。</a:t>
            </a:r>
          </a:p>
          <a:p>
            <a:pPr lvl="1"/>
            <a:r>
              <a:rPr lang="zh-CN" altLang="en-US" sz="2800" dirty="0">
                <a:solidFill>
                  <a:schemeClr val="hlink"/>
                </a:solidFill>
                <a:latin typeface="Times New Roman" panose="02020603050405020304" pitchFamily="18" charset="0"/>
              </a:rPr>
              <a:t>一般</a:t>
            </a:r>
            <a:r>
              <a:rPr lang="en-US" altLang="zh-CN" sz="2800" dirty="0">
                <a:solidFill>
                  <a:schemeClr val="hlink"/>
                </a:solidFill>
                <a:latin typeface="Times New Roman" panose="02020603050405020304" pitchFamily="18" charset="0"/>
              </a:rPr>
              <a:t>α</a:t>
            </a:r>
            <a:r>
              <a:rPr lang="zh-CN" altLang="en-US" sz="2800" dirty="0">
                <a:solidFill>
                  <a:schemeClr val="hlink"/>
                </a:solidFill>
                <a:latin typeface="Times New Roman" panose="02020603050405020304" pitchFamily="18" charset="0"/>
              </a:rPr>
              <a:t>控制在</a:t>
            </a:r>
            <a:r>
              <a:rPr lang="en-US" altLang="zh-CN" sz="2800" dirty="0">
                <a:solidFill>
                  <a:schemeClr val="hlink"/>
                </a:solidFill>
                <a:latin typeface="Times New Roman" panose="02020603050405020304" pitchFamily="18" charset="0"/>
              </a:rPr>
              <a:t>0.6~0.9</a:t>
            </a:r>
            <a:r>
              <a:rPr lang="zh-CN" altLang="en-US" sz="2800" dirty="0">
                <a:solidFill>
                  <a:schemeClr val="hlink"/>
                </a:solidFill>
                <a:latin typeface="Times New Roman" panose="02020603050405020304" pitchFamily="18" charset="0"/>
              </a:rPr>
              <a:t>范围内</a:t>
            </a:r>
            <a:r>
              <a:rPr lang="zh-CN" altLang="en-US" sz="2800" dirty="0">
                <a:latin typeface="Times New Roman" panose="02020603050405020304" pitchFamily="18" charset="0"/>
              </a:rPr>
              <a:t>。</a:t>
            </a:r>
          </a:p>
          <a:p>
            <a:r>
              <a:rPr lang="zh-CN" altLang="en-US" sz="3200" dirty="0">
                <a:latin typeface="Times New Roman" panose="02020603050405020304" pitchFamily="18" charset="0"/>
              </a:rPr>
              <a:t>实际经验也表明散列表装载因子</a:t>
            </a:r>
            <a:r>
              <a:rPr lang="en-US" altLang="zh-CN" sz="3200" i="1" dirty="0">
                <a:solidFill>
                  <a:schemeClr val="hlink"/>
                </a:solidFill>
                <a:latin typeface="Times New Roman" panose="02020603050405020304" pitchFamily="18" charset="0"/>
              </a:rPr>
              <a:t>α</a:t>
            </a:r>
            <a:r>
              <a:rPr lang="zh-CN" altLang="en-US" sz="3200" dirty="0">
                <a:latin typeface="Times New Roman" panose="02020603050405020304" pitchFamily="18" charset="0"/>
              </a:rPr>
              <a:t>的临界值是</a:t>
            </a:r>
            <a:r>
              <a:rPr lang="en-US" altLang="zh-CN" sz="3200" dirty="0">
                <a:latin typeface="Times New Roman" panose="02020603050405020304" pitchFamily="18" charset="0"/>
              </a:rPr>
              <a:t>0.5</a:t>
            </a:r>
            <a:r>
              <a:rPr lang="zh-CN" altLang="en-US" sz="3200" dirty="0">
                <a:latin typeface="Times New Roman" panose="02020603050405020304" pitchFamily="18" charset="0"/>
              </a:rPr>
              <a:t>（将近半满）</a:t>
            </a:r>
          </a:p>
          <a:p>
            <a:pPr lvl="1"/>
            <a:r>
              <a:rPr lang="zh-CN" altLang="en-US" sz="2800" dirty="0">
                <a:latin typeface="Times New Roman" panose="02020603050405020304" pitchFamily="18" charset="0"/>
              </a:rPr>
              <a:t>大于这个临界值，性能就会急剧下降。</a:t>
            </a:r>
          </a:p>
        </p:txBody>
      </p:sp>
      <p:sp>
        <p:nvSpPr>
          <p:cNvPr id="4" name="Rectangle 4"/>
          <p:cNvSpPr>
            <a:spLocks noChangeArrowheads="1"/>
          </p:cNvSpPr>
          <p:nvPr/>
        </p:nvSpPr>
        <p:spPr bwMode="auto">
          <a:xfrm>
            <a:off x="693536" y="-25025"/>
            <a:ext cx="7793037" cy="72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4000" b="1" dirty="0">
                <a:solidFill>
                  <a:srgbClr val="0000FF"/>
                </a:solidFill>
                <a:latin typeface="Tahoma" panose="020B0604030504040204" pitchFamily="34" charset="0"/>
              </a:rPr>
              <a:t>散列方法的效率分析（续）</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a:xfrm>
            <a:off x="0" y="365125"/>
            <a:ext cx="7886700" cy="1325563"/>
          </a:xfrm>
        </p:spPr>
        <p:txBody>
          <a:bodyPr/>
          <a:lstStyle/>
          <a:p>
            <a:r>
              <a:rPr lang="en-US" altLang="zh-CN" smtClean="0"/>
              <a:t> </a:t>
            </a:r>
          </a:p>
        </p:txBody>
      </p:sp>
      <p:sp>
        <p:nvSpPr>
          <p:cNvPr id="71682" name="Rectangle 3"/>
          <p:cNvSpPr>
            <a:spLocks noGrp="1" noChangeArrowheads="1"/>
          </p:cNvSpPr>
          <p:nvPr>
            <p:ph type="body" idx="4294967295"/>
          </p:nvPr>
        </p:nvSpPr>
        <p:spPr>
          <a:xfrm>
            <a:off x="980805" y="1303845"/>
            <a:ext cx="10497834" cy="4535488"/>
          </a:xfrm>
        </p:spPr>
        <p:txBody>
          <a:bodyPr>
            <a:noAutofit/>
          </a:bodyPr>
          <a:lstStyle/>
          <a:p>
            <a:pPr>
              <a:lnSpc>
                <a:spcPct val="90000"/>
              </a:lnSpc>
            </a:pPr>
            <a:r>
              <a:rPr lang="zh-CN" altLang="en-US" sz="3200" dirty="0"/>
              <a:t>散列表的插入和删除操作如果很频繁，将降低散列表的查找效率。</a:t>
            </a:r>
          </a:p>
          <a:p>
            <a:pPr lvl="1">
              <a:lnSpc>
                <a:spcPct val="90000"/>
              </a:lnSpc>
            </a:pPr>
            <a:r>
              <a:rPr lang="zh-CN" altLang="en-US" sz="2800" dirty="0"/>
              <a:t>大量的插入操作，将使得装载因子增加；</a:t>
            </a:r>
          </a:p>
          <a:p>
            <a:pPr lvl="2">
              <a:lnSpc>
                <a:spcPct val="90000"/>
              </a:lnSpc>
            </a:pPr>
            <a:r>
              <a:rPr lang="zh-CN" altLang="en-US" sz="2400" dirty="0"/>
              <a:t>从而增加了同义词子表的长度，也就是增加了平均查找长度。</a:t>
            </a:r>
          </a:p>
          <a:p>
            <a:pPr lvl="1">
              <a:lnSpc>
                <a:spcPct val="90000"/>
              </a:lnSpc>
            </a:pPr>
            <a:r>
              <a:rPr lang="zh-CN" altLang="en-US" sz="2800" dirty="0"/>
              <a:t>大量的删除操作，也将增加碑的数量；</a:t>
            </a:r>
          </a:p>
          <a:p>
            <a:pPr lvl="2">
              <a:lnSpc>
                <a:spcPct val="90000"/>
              </a:lnSpc>
            </a:pPr>
            <a:r>
              <a:rPr lang="zh-CN" altLang="en-US" sz="2400" dirty="0"/>
              <a:t>这将增加记录本身到其基地址的平均长度。</a:t>
            </a:r>
          </a:p>
          <a:p>
            <a:pPr lvl="1">
              <a:lnSpc>
                <a:spcPct val="90000"/>
              </a:lnSpc>
            </a:pPr>
            <a:r>
              <a:rPr lang="zh-CN" altLang="en-US" sz="2800" dirty="0"/>
              <a:t>实际应用中，对于插入和删除操作比较频繁的散列表，可以定期对表进行重新散列，从而提高效率。</a:t>
            </a:r>
          </a:p>
          <a:p>
            <a:pPr lvl="2">
              <a:lnSpc>
                <a:spcPct val="90000"/>
              </a:lnSpc>
            </a:pPr>
            <a:r>
              <a:rPr lang="zh-CN" altLang="en-US" sz="2400" dirty="0"/>
              <a:t>把所有记录重新插入到一个新的表中。</a:t>
            </a:r>
          </a:p>
          <a:p>
            <a:pPr lvl="3">
              <a:lnSpc>
                <a:spcPct val="90000"/>
              </a:lnSpc>
            </a:pPr>
            <a:r>
              <a:rPr lang="zh-CN" altLang="en-US" sz="2000" dirty="0"/>
              <a:t>清除碑</a:t>
            </a:r>
          </a:p>
          <a:p>
            <a:pPr lvl="3">
              <a:lnSpc>
                <a:spcPct val="90000"/>
              </a:lnSpc>
            </a:pPr>
            <a:r>
              <a:rPr lang="zh-CN" altLang="en-US" sz="2000" dirty="0"/>
              <a:t>把最频繁访问的记录放到其基地址。</a:t>
            </a:r>
          </a:p>
        </p:txBody>
      </p:sp>
      <p:sp>
        <p:nvSpPr>
          <p:cNvPr id="71683" name="Rectangle 4"/>
          <p:cNvSpPr>
            <a:spLocks noChangeArrowheads="1"/>
          </p:cNvSpPr>
          <p:nvPr/>
        </p:nvSpPr>
        <p:spPr bwMode="auto">
          <a:xfrm>
            <a:off x="751902" y="0"/>
            <a:ext cx="7793037" cy="71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4000" b="1" dirty="0">
                <a:solidFill>
                  <a:srgbClr val="0000FF"/>
                </a:solidFill>
                <a:latin typeface="Tahoma" panose="020B0604030504040204" pitchFamily="34" charset="0"/>
              </a:rPr>
              <a:t>散列方法的效率分析（续）</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a:xfrm>
            <a:off x="758758" y="0"/>
            <a:ext cx="7793038" cy="693738"/>
          </a:xfrm>
        </p:spPr>
        <p:txBody>
          <a:bodyPr>
            <a:normAutofit/>
          </a:bodyPr>
          <a:lstStyle/>
          <a:p>
            <a:r>
              <a:rPr lang="zh-CN" altLang="en-US" sz="4000" dirty="0">
                <a:solidFill>
                  <a:srgbClr val="0000FF"/>
                </a:solidFill>
              </a:rPr>
              <a:t>散列查找小结</a:t>
            </a:r>
          </a:p>
        </p:txBody>
      </p:sp>
      <p:sp>
        <p:nvSpPr>
          <p:cNvPr id="72706" name="Rectangle 3"/>
          <p:cNvSpPr>
            <a:spLocks noGrp="1" noChangeArrowheads="1"/>
          </p:cNvSpPr>
          <p:nvPr>
            <p:ph type="body" idx="4294967295"/>
          </p:nvPr>
        </p:nvSpPr>
        <p:spPr>
          <a:xfrm>
            <a:off x="849547" y="900583"/>
            <a:ext cx="11154383" cy="4876800"/>
          </a:xfrm>
        </p:spPr>
        <p:txBody>
          <a:bodyPr>
            <a:noAutofit/>
          </a:bodyPr>
          <a:lstStyle/>
          <a:p>
            <a:pPr>
              <a:lnSpc>
                <a:spcPct val="80000"/>
              </a:lnSpc>
            </a:pPr>
            <a:r>
              <a:rPr lang="zh-CN" altLang="en-US" dirty="0"/>
              <a:t>把数据重新组织到一个散列表中。</a:t>
            </a:r>
          </a:p>
          <a:p>
            <a:pPr>
              <a:lnSpc>
                <a:spcPct val="80000"/>
              </a:lnSpc>
            </a:pPr>
            <a:r>
              <a:rPr lang="zh-CN" altLang="en-US" dirty="0"/>
              <a:t>根据关键字的值来确定表中每个记录的位置。</a:t>
            </a:r>
          </a:p>
          <a:p>
            <a:pPr>
              <a:lnSpc>
                <a:spcPct val="80000"/>
              </a:lnSpc>
            </a:pPr>
            <a:r>
              <a:rPr lang="zh-CN" altLang="en-US" dirty="0"/>
              <a:t>散列函数的选择</a:t>
            </a:r>
          </a:p>
          <a:p>
            <a:pPr>
              <a:lnSpc>
                <a:spcPct val="80000"/>
              </a:lnSpc>
            </a:pPr>
            <a:r>
              <a:rPr lang="zh-CN" altLang="en-US" dirty="0"/>
              <a:t>冲突策略（探查序列）</a:t>
            </a:r>
            <a:endParaRPr lang="zh-CN" altLang="en-US" sz="2400" dirty="0"/>
          </a:p>
          <a:p>
            <a:pPr>
              <a:lnSpc>
                <a:spcPct val="80000"/>
              </a:lnSpc>
            </a:pPr>
            <a:r>
              <a:rPr lang="zh-CN" altLang="en-US" dirty="0"/>
              <a:t>散列查找的效率</a:t>
            </a:r>
          </a:p>
          <a:p>
            <a:pPr lvl="1">
              <a:lnSpc>
                <a:spcPct val="80000"/>
              </a:lnSpc>
            </a:pPr>
            <a:r>
              <a:rPr lang="en-US" altLang="zh-CN" dirty="0"/>
              <a:t>ASL</a:t>
            </a:r>
            <a:r>
              <a:rPr lang="zh-CN" altLang="en-US" dirty="0"/>
              <a:t>不随表目数量的增加而增加；</a:t>
            </a:r>
          </a:p>
          <a:p>
            <a:pPr lvl="1">
              <a:lnSpc>
                <a:spcPct val="80000"/>
              </a:lnSpc>
            </a:pPr>
            <a:r>
              <a:rPr lang="en-US" altLang="zh-CN" dirty="0"/>
              <a:t>ASL</a:t>
            </a:r>
            <a:r>
              <a:rPr lang="zh-CN" altLang="en-US" dirty="0"/>
              <a:t>随装载因子</a:t>
            </a:r>
            <a:r>
              <a:rPr lang="en-US" altLang="zh-CN" dirty="0">
                <a:latin typeface="Times New Roman" panose="02020603050405020304" pitchFamily="18" charset="0"/>
              </a:rPr>
              <a:t>α</a:t>
            </a:r>
            <a:r>
              <a:rPr lang="zh-CN" altLang="en-US" dirty="0"/>
              <a:t>的增大而增加；</a:t>
            </a:r>
          </a:p>
          <a:p>
            <a:pPr lvl="1">
              <a:lnSpc>
                <a:spcPct val="80000"/>
              </a:lnSpc>
            </a:pPr>
            <a:r>
              <a:rPr lang="zh-CN" altLang="en-US" dirty="0"/>
              <a:t>如果安排得好，平均查找长度可以小于2。</a:t>
            </a:r>
          </a:p>
          <a:p>
            <a:pPr>
              <a:lnSpc>
                <a:spcPct val="80000"/>
              </a:lnSpc>
            </a:pPr>
            <a:r>
              <a:rPr lang="zh-CN" altLang="en-US" dirty="0"/>
              <a:t>散列法是一种很受欢迎的高效查找方法。</a:t>
            </a:r>
          </a:p>
          <a:p>
            <a:pPr>
              <a:lnSpc>
                <a:spcPct val="80000"/>
              </a:lnSpc>
            </a:pPr>
            <a:r>
              <a:rPr lang="zh-CN" altLang="en-US" dirty="0"/>
              <a:t>缺点：</a:t>
            </a:r>
          </a:p>
          <a:p>
            <a:pPr lvl="1">
              <a:lnSpc>
                <a:spcPct val="80000"/>
              </a:lnSpc>
            </a:pPr>
            <a:r>
              <a:rPr lang="zh-CN" altLang="en-US" dirty="0"/>
              <a:t>不适合进行范围查询；</a:t>
            </a:r>
          </a:p>
          <a:p>
            <a:pPr lvl="1">
              <a:lnSpc>
                <a:spcPct val="80000"/>
              </a:lnSpc>
            </a:pPr>
            <a:r>
              <a:rPr lang="zh-CN" altLang="en-US" dirty="0"/>
              <a:t>一般也不允许出现重复关键字；</a:t>
            </a:r>
          </a:p>
          <a:p>
            <a:pPr>
              <a:lnSpc>
                <a:spcPct val="80000"/>
              </a:lnSpc>
            </a:pPr>
            <a:r>
              <a:rPr lang="zh-CN" altLang="en-US" dirty="0"/>
              <a:t>当散列方法不适合于基于磁盘的应用程序时，我们可以选择</a:t>
            </a:r>
            <a:r>
              <a:rPr lang="en-US" altLang="zh-CN" dirty="0"/>
              <a:t>B</a:t>
            </a:r>
            <a:r>
              <a:rPr lang="zh-CN" altLang="en-US" dirty="0"/>
              <a:t>树方法。</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6256" y="2381413"/>
            <a:ext cx="3338714" cy="24377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8758" y="0"/>
            <a:ext cx="7793038" cy="6937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00CC"/>
                </a:solidFill>
                <a:latin typeface="+mj-lt"/>
                <a:ea typeface="+mj-ea"/>
                <a:cs typeface="+mj-cs"/>
              </a:defRPr>
            </a:lvl1pPr>
          </a:lstStyle>
          <a:p>
            <a:r>
              <a:rPr lang="zh-CN" altLang="en-US" sz="4000" dirty="0" smtClean="0">
                <a:solidFill>
                  <a:srgbClr val="0000FF"/>
                </a:solidFill>
              </a:rPr>
              <a:t>一点思考</a:t>
            </a:r>
            <a:endParaRPr lang="zh-CN" altLang="en-US" sz="4000" dirty="0">
              <a:solidFill>
                <a:srgbClr val="0000FF"/>
              </a:solidFill>
            </a:endParaRPr>
          </a:p>
        </p:txBody>
      </p:sp>
      <p:sp>
        <p:nvSpPr>
          <p:cNvPr id="3" name="Rectangle 3"/>
          <p:cNvSpPr txBox="1">
            <a:spLocks noChangeArrowheads="1"/>
          </p:cNvSpPr>
          <p:nvPr/>
        </p:nvSpPr>
        <p:spPr>
          <a:xfrm>
            <a:off x="980805" y="1303845"/>
            <a:ext cx="10497834" cy="4535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dirty="0" smtClean="0"/>
              <a:t>目前学习了哪些数据结构可用于索引？</a:t>
            </a:r>
            <a:endParaRPr lang="en-US" altLang="zh-CN" dirty="0" smtClean="0"/>
          </a:p>
          <a:p>
            <a:r>
              <a:rPr lang="zh-CN" altLang="en-US" dirty="0" smtClean="0"/>
              <a:t>跳表</a:t>
            </a:r>
            <a:endParaRPr lang="en-US" altLang="zh-CN" dirty="0" smtClean="0"/>
          </a:p>
          <a:p>
            <a:r>
              <a:rPr lang="zh-CN" altLang="en-US" dirty="0"/>
              <a:t>哈希</a:t>
            </a:r>
            <a:r>
              <a:rPr lang="zh-CN" altLang="en-US" dirty="0" smtClean="0"/>
              <a:t>表</a:t>
            </a:r>
            <a:endParaRPr lang="en-US" altLang="zh-CN" dirty="0" smtClean="0"/>
          </a:p>
          <a:p>
            <a:r>
              <a:rPr lang="en-US" altLang="zh-CN" dirty="0" smtClean="0"/>
              <a:t>B+</a:t>
            </a:r>
            <a:r>
              <a:rPr lang="zh-CN" altLang="en-US" dirty="0" smtClean="0"/>
              <a:t>树</a:t>
            </a:r>
            <a:endParaRPr lang="en-US" altLang="zh-CN" dirty="0" smtClean="0"/>
          </a:p>
          <a:p>
            <a:r>
              <a:rPr lang="en-US" altLang="zh-CN" dirty="0" err="1" smtClean="0"/>
              <a:t>RB</a:t>
            </a:r>
            <a:r>
              <a:rPr lang="zh-CN" altLang="en-US" dirty="0" smtClean="0"/>
              <a:t>树</a:t>
            </a:r>
            <a:endParaRPr lang="en-US" altLang="zh-CN" dirty="0" smtClean="0"/>
          </a:p>
          <a:p>
            <a:r>
              <a:rPr lang="en-US" altLang="zh-CN" dirty="0" smtClean="0"/>
              <a:t>…</a:t>
            </a:r>
          </a:p>
          <a:p>
            <a:endParaRPr lang="zh-CN" altLang="en-US" dirty="0"/>
          </a:p>
        </p:txBody>
      </p:sp>
    </p:spTree>
    <p:extLst>
      <p:ext uri="{BB962C8B-B14F-4D97-AF65-F5344CB8AC3E}">
        <p14:creationId xmlns:p14="http://schemas.microsoft.com/office/powerpoint/2010/main" val="208742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6"/>
          <p:cNvSpPr txBox="1">
            <a:spLocks noChangeArrowheads="1"/>
          </p:cNvSpPr>
          <p:nvPr/>
        </p:nvSpPr>
        <p:spPr bwMode="auto">
          <a:xfrm>
            <a:off x="911225" y="57150"/>
            <a:ext cx="3168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kumimoji="0" lang="en-US" altLang="zh-CN" sz="3200" dirty="0">
                <a:solidFill>
                  <a:srgbClr val="0000FF"/>
                </a:solidFill>
                <a:latin typeface="Corbel" panose="020B0503020204020204" pitchFamily="34" charset="0"/>
                <a:ea typeface="宋体" panose="02010600030101010101" pitchFamily="2" charset="-122"/>
              </a:rPr>
              <a:t>Summary</a:t>
            </a:r>
          </a:p>
        </p:txBody>
      </p:sp>
      <p:sp>
        <p:nvSpPr>
          <p:cNvPr id="216067" name="Text Box 7"/>
          <p:cNvSpPr txBox="1">
            <a:spLocks noChangeArrowheads="1"/>
          </p:cNvSpPr>
          <p:nvPr/>
        </p:nvSpPr>
        <p:spPr bwMode="auto">
          <a:xfrm>
            <a:off x="4727576" y="979967"/>
            <a:ext cx="3743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kumimoji="0" lang="zh-CN" altLang="en-US" sz="3200" b="0" dirty="0">
                <a:solidFill>
                  <a:srgbClr val="0000FF"/>
                </a:solidFill>
                <a:latin typeface="Arial" panose="020B0604020202020204" pitchFamily="34" charset="0"/>
              </a:rPr>
              <a:t>课堂小结</a:t>
            </a:r>
          </a:p>
        </p:txBody>
      </p:sp>
      <p:sp>
        <p:nvSpPr>
          <p:cNvPr id="216068" name="Line 19"/>
          <p:cNvSpPr>
            <a:spLocks noChangeShapeType="1"/>
          </p:cNvSpPr>
          <p:nvPr/>
        </p:nvSpPr>
        <p:spPr bwMode="auto">
          <a:xfrm>
            <a:off x="2855914" y="3500438"/>
            <a:ext cx="6624637" cy="0"/>
          </a:xfrm>
          <a:prstGeom prst="line">
            <a:avLst/>
          </a:prstGeom>
          <a:noFill/>
          <a:ln w="38100" cap="rnd">
            <a:solidFill>
              <a:srgbClr val="0085A4"/>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6069" name="Line 20"/>
          <p:cNvSpPr>
            <a:spLocks noChangeShapeType="1"/>
          </p:cNvSpPr>
          <p:nvPr/>
        </p:nvSpPr>
        <p:spPr bwMode="auto">
          <a:xfrm>
            <a:off x="2855914" y="4941888"/>
            <a:ext cx="6624637" cy="0"/>
          </a:xfrm>
          <a:prstGeom prst="line">
            <a:avLst/>
          </a:prstGeom>
          <a:noFill/>
          <a:ln w="38100" cap="rnd">
            <a:solidFill>
              <a:srgbClr val="0085A4"/>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6070" name="AutoShape 3"/>
          <p:cNvSpPr>
            <a:spLocks noChangeArrowheads="1"/>
          </p:cNvSpPr>
          <p:nvPr/>
        </p:nvSpPr>
        <p:spPr bwMode="auto">
          <a:xfrm>
            <a:off x="1992313" y="2060576"/>
            <a:ext cx="8280400" cy="4392613"/>
          </a:xfrm>
          <a:prstGeom prst="roundRect">
            <a:avLst>
              <a:gd name="adj" fmla="val 4481"/>
            </a:avLst>
          </a:prstGeom>
          <a:noFill/>
          <a:ln w="38100" cap="rnd" algn="ctr">
            <a:solidFill>
              <a:srgbClr val="0085A4"/>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endParaRPr kumimoji="0" lang="zh-CN" altLang="zh-CN" sz="1800" b="0">
              <a:latin typeface="文泉驿微米黑" pitchFamily="34" charset="-122"/>
              <a:ea typeface="文泉驿微米黑" pitchFamily="34" charset="-122"/>
            </a:endParaRPr>
          </a:p>
        </p:txBody>
      </p:sp>
      <p:sp>
        <p:nvSpPr>
          <p:cNvPr id="216071" name="Text Box 11"/>
          <p:cNvSpPr txBox="1">
            <a:spLocks noChangeArrowheads="1"/>
          </p:cNvSpPr>
          <p:nvPr/>
        </p:nvSpPr>
        <p:spPr bwMode="auto">
          <a:xfrm>
            <a:off x="6527800" y="2205038"/>
            <a:ext cx="3168650"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10000"/>
              </a:spcBef>
            </a:pPr>
            <a:r>
              <a:rPr kumimoji="0" lang="en-US" altLang="zh-CN" sz="2400">
                <a:latin typeface="楷体_GB2312" pitchFamily="49" charset="-122"/>
                <a:ea typeface="楷体_GB2312" pitchFamily="49" charset="-122"/>
              </a:rPr>
              <a:t>| </a:t>
            </a:r>
            <a:r>
              <a:rPr kumimoji="0" lang="zh-CN" altLang="en-US" sz="2400">
                <a:latin typeface="楷体_GB2312" pitchFamily="49" charset="-122"/>
                <a:ea typeface="楷体_GB2312" pitchFamily="49" charset="-122"/>
              </a:rPr>
              <a:t>概念</a:t>
            </a:r>
          </a:p>
          <a:p>
            <a:pPr eaLnBrk="1" hangingPunct="1">
              <a:spcBef>
                <a:spcPct val="10000"/>
              </a:spcBef>
            </a:pPr>
            <a:r>
              <a:rPr kumimoji="0" lang="en-US" altLang="zh-CN" sz="2400">
                <a:latin typeface="楷体_GB2312" pitchFamily="49" charset="-122"/>
                <a:ea typeface="楷体_GB2312" pitchFamily="49" charset="-122"/>
              </a:rPr>
              <a:t>| </a:t>
            </a:r>
            <a:r>
              <a:rPr kumimoji="0" lang="zh-CN" altLang="en-US" sz="2400">
                <a:latin typeface="楷体_GB2312" pitchFamily="49" charset="-122"/>
                <a:ea typeface="楷体_GB2312" pitchFamily="49" charset="-122"/>
              </a:rPr>
              <a:t>定义与运算</a:t>
            </a:r>
            <a:endParaRPr kumimoji="0" lang="en-US" altLang="zh-CN" sz="2400">
              <a:latin typeface="楷体_GB2312" pitchFamily="49" charset="-122"/>
              <a:ea typeface="楷体_GB2312" pitchFamily="49" charset="-122"/>
            </a:endParaRPr>
          </a:p>
          <a:p>
            <a:pPr eaLnBrk="1" hangingPunct="1">
              <a:spcBef>
                <a:spcPct val="10000"/>
              </a:spcBef>
            </a:pPr>
            <a:endParaRPr kumimoji="0" lang="zh-CN" altLang="en-US" sz="2400">
              <a:latin typeface="楷体_GB2312" pitchFamily="49" charset="-122"/>
              <a:ea typeface="楷体_GB2312" pitchFamily="49" charset="-122"/>
            </a:endParaRPr>
          </a:p>
        </p:txBody>
      </p:sp>
      <p:grpSp>
        <p:nvGrpSpPr>
          <p:cNvPr id="216072" name="Group 15"/>
          <p:cNvGrpSpPr>
            <a:grpSpLocks/>
          </p:cNvGrpSpPr>
          <p:nvPr/>
        </p:nvGrpSpPr>
        <p:grpSpPr bwMode="auto">
          <a:xfrm>
            <a:off x="2351089" y="2349500"/>
            <a:ext cx="4752975" cy="935038"/>
            <a:chOff x="521" y="1480"/>
            <a:chExt cx="2994" cy="589"/>
          </a:xfrm>
        </p:grpSpPr>
        <p:sp>
          <p:nvSpPr>
            <p:cNvPr id="216081" name="AutoShape 16"/>
            <p:cNvSpPr>
              <a:spLocks noChangeArrowheads="1"/>
            </p:cNvSpPr>
            <p:nvPr/>
          </p:nvSpPr>
          <p:spPr bwMode="auto">
            <a:xfrm>
              <a:off x="885" y="1480"/>
              <a:ext cx="1995" cy="589"/>
            </a:xfrm>
            <a:prstGeom prst="flowChartAlternateProcess">
              <a:avLst/>
            </a:prstGeom>
            <a:noFill/>
            <a:ln w="28575">
              <a:solidFill>
                <a:srgbClr val="0085A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endParaRPr kumimoji="0" lang="zh-CN" altLang="zh-CN" sz="2800">
                <a:solidFill>
                  <a:srgbClr val="C62400"/>
                </a:solidFill>
                <a:latin typeface="Arial" panose="020B0604020202020204" pitchFamily="34" charset="0"/>
              </a:endParaRPr>
            </a:p>
          </p:txBody>
        </p:sp>
        <p:sp>
          <p:nvSpPr>
            <p:cNvPr id="216082" name="Text Box 17"/>
            <p:cNvSpPr txBox="1">
              <a:spLocks noChangeArrowheads="1"/>
            </p:cNvSpPr>
            <p:nvPr/>
          </p:nvSpPr>
          <p:spPr bwMode="auto">
            <a:xfrm>
              <a:off x="521" y="1616"/>
              <a:ext cx="299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just" eaLnBrk="1" hangingPunct="1">
                <a:spcBef>
                  <a:spcPct val="50000"/>
                </a:spcBef>
              </a:pPr>
              <a:r>
                <a:rPr kumimoji="0" lang="zh-CN" altLang="en-US" sz="2800" dirty="0">
                  <a:solidFill>
                    <a:srgbClr val="C62400"/>
                  </a:solidFill>
                  <a:latin typeface="Arial" panose="020B0604020202020204" pitchFamily="34" charset="0"/>
                </a:rPr>
                <a:t>     集合、并查集、字典</a:t>
              </a:r>
            </a:p>
          </p:txBody>
        </p:sp>
      </p:grpSp>
      <p:grpSp>
        <p:nvGrpSpPr>
          <p:cNvPr id="216073" name="Group 18"/>
          <p:cNvGrpSpPr>
            <a:grpSpLocks/>
          </p:cNvGrpSpPr>
          <p:nvPr/>
        </p:nvGrpSpPr>
        <p:grpSpPr bwMode="auto">
          <a:xfrm>
            <a:off x="2424114" y="3789364"/>
            <a:ext cx="4319587" cy="935037"/>
            <a:chOff x="567" y="2387"/>
            <a:chExt cx="2721" cy="589"/>
          </a:xfrm>
        </p:grpSpPr>
        <p:sp>
          <p:nvSpPr>
            <p:cNvPr id="216079" name="AutoShape 19"/>
            <p:cNvSpPr>
              <a:spLocks noChangeArrowheads="1"/>
            </p:cNvSpPr>
            <p:nvPr/>
          </p:nvSpPr>
          <p:spPr bwMode="auto">
            <a:xfrm>
              <a:off x="871" y="2387"/>
              <a:ext cx="2009" cy="589"/>
            </a:xfrm>
            <a:prstGeom prst="flowChartAlternateProcess">
              <a:avLst/>
            </a:prstGeom>
            <a:noFill/>
            <a:ln w="28575">
              <a:solidFill>
                <a:srgbClr val="0085A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endParaRPr kumimoji="0" lang="zh-CN" altLang="zh-CN" sz="2800">
                <a:solidFill>
                  <a:srgbClr val="C62400"/>
                </a:solidFill>
                <a:latin typeface="Arial" panose="020B0604020202020204" pitchFamily="34" charset="0"/>
              </a:endParaRPr>
            </a:p>
          </p:txBody>
        </p:sp>
        <p:sp>
          <p:nvSpPr>
            <p:cNvPr id="216080" name="Text Box 20"/>
            <p:cNvSpPr txBox="1">
              <a:spLocks noChangeArrowheads="1"/>
            </p:cNvSpPr>
            <p:nvPr/>
          </p:nvSpPr>
          <p:spPr bwMode="auto">
            <a:xfrm>
              <a:off x="567" y="2523"/>
              <a:ext cx="27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kumimoji="0" lang="en-US" altLang="zh-CN" sz="2800" dirty="0">
                  <a:solidFill>
                    <a:srgbClr val="C62400"/>
                  </a:solidFill>
                  <a:latin typeface="Arial" panose="020B0604020202020204" pitchFamily="34" charset="0"/>
                </a:rPr>
                <a:t>	</a:t>
              </a:r>
              <a:r>
                <a:rPr kumimoji="0" lang="zh-CN" altLang="en-US" sz="2800" dirty="0">
                  <a:solidFill>
                    <a:srgbClr val="C62400"/>
                  </a:solidFill>
                  <a:latin typeface="Arial" panose="020B0604020202020204" pitchFamily="34" charset="0"/>
                </a:rPr>
                <a:t>        跳表</a:t>
              </a:r>
            </a:p>
          </p:txBody>
        </p:sp>
      </p:grpSp>
      <p:grpSp>
        <p:nvGrpSpPr>
          <p:cNvPr id="216074" name="Group 21"/>
          <p:cNvGrpSpPr>
            <a:grpSpLocks/>
          </p:cNvGrpSpPr>
          <p:nvPr/>
        </p:nvGrpSpPr>
        <p:grpSpPr bwMode="auto">
          <a:xfrm>
            <a:off x="2495550" y="5208589"/>
            <a:ext cx="4248150" cy="935037"/>
            <a:chOff x="612" y="3281"/>
            <a:chExt cx="2676" cy="589"/>
          </a:xfrm>
        </p:grpSpPr>
        <p:sp>
          <p:nvSpPr>
            <p:cNvPr id="216077" name="AutoShape 22"/>
            <p:cNvSpPr>
              <a:spLocks noChangeArrowheads="1"/>
            </p:cNvSpPr>
            <p:nvPr/>
          </p:nvSpPr>
          <p:spPr bwMode="auto">
            <a:xfrm>
              <a:off x="857" y="3281"/>
              <a:ext cx="2023" cy="589"/>
            </a:xfrm>
            <a:prstGeom prst="flowChartAlternateProcess">
              <a:avLst/>
            </a:prstGeom>
            <a:noFill/>
            <a:ln w="28575">
              <a:solidFill>
                <a:srgbClr val="0085A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endParaRPr kumimoji="0" lang="zh-CN" altLang="zh-CN" sz="2800">
                <a:solidFill>
                  <a:srgbClr val="C62400"/>
                </a:solidFill>
                <a:latin typeface="Arial" panose="020B0604020202020204" pitchFamily="34" charset="0"/>
              </a:endParaRPr>
            </a:p>
          </p:txBody>
        </p:sp>
        <p:sp>
          <p:nvSpPr>
            <p:cNvPr id="216078" name="Text Box 23"/>
            <p:cNvSpPr txBox="1">
              <a:spLocks noChangeArrowheads="1"/>
            </p:cNvSpPr>
            <p:nvPr/>
          </p:nvSpPr>
          <p:spPr bwMode="auto">
            <a:xfrm>
              <a:off x="612" y="3385"/>
              <a:ext cx="26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r>
                <a:rPr kumimoji="0" lang="zh-CN" altLang="en-US" sz="2800" dirty="0">
                  <a:solidFill>
                    <a:srgbClr val="C62400"/>
                  </a:solidFill>
                  <a:latin typeface="Arial" panose="020B0604020202020204" pitchFamily="34" charset="0"/>
                </a:rPr>
                <a:t>                 哈希</a:t>
              </a:r>
              <a:endParaRPr kumimoji="0" lang="en-US" altLang="zh-CN" sz="2800" b="0" dirty="0">
                <a:latin typeface="Arial" panose="020B0604020202020204" pitchFamily="34" charset="0"/>
              </a:endParaRPr>
            </a:p>
          </p:txBody>
        </p:sp>
      </p:grpSp>
      <p:sp>
        <p:nvSpPr>
          <p:cNvPr id="216075" name="Text Box 11"/>
          <p:cNvSpPr txBox="1">
            <a:spLocks noChangeArrowheads="1"/>
          </p:cNvSpPr>
          <p:nvPr/>
        </p:nvSpPr>
        <p:spPr bwMode="auto">
          <a:xfrm>
            <a:off x="6527800" y="3597276"/>
            <a:ext cx="3168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10000"/>
              </a:spcBef>
            </a:pPr>
            <a:r>
              <a:rPr kumimoji="0" lang="en-US" altLang="zh-CN" sz="2400" dirty="0">
                <a:latin typeface="楷体_GB2312" pitchFamily="49" charset="-122"/>
                <a:ea typeface="楷体_GB2312" pitchFamily="49" charset="-122"/>
              </a:rPr>
              <a:t>| </a:t>
            </a:r>
            <a:r>
              <a:rPr kumimoji="0" lang="zh-CN" altLang="en-US" sz="2400" dirty="0">
                <a:latin typeface="楷体_GB2312" pitchFamily="49" charset="-122"/>
                <a:ea typeface="楷体_GB2312" pitchFamily="49" charset="-122"/>
              </a:rPr>
              <a:t>索引</a:t>
            </a:r>
            <a:endParaRPr kumimoji="0" lang="en-US" altLang="zh-CN" sz="2400" dirty="0">
              <a:latin typeface="楷体_GB2312" pitchFamily="49" charset="-122"/>
              <a:ea typeface="楷体_GB2312" pitchFamily="49" charset="-122"/>
            </a:endParaRPr>
          </a:p>
        </p:txBody>
      </p:sp>
      <p:sp>
        <p:nvSpPr>
          <p:cNvPr id="216076" name="Text Box 11"/>
          <p:cNvSpPr txBox="1">
            <a:spLocks noChangeArrowheads="1"/>
          </p:cNvSpPr>
          <p:nvPr/>
        </p:nvSpPr>
        <p:spPr bwMode="auto">
          <a:xfrm>
            <a:off x="6527800" y="5106988"/>
            <a:ext cx="316865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10000"/>
              </a:spcBef>
            </a:pPr>
            <a:r>
              <a:rPr kumimoji="0" lang="en-US" altLang="zh-CN" sz="2400" dirty="0">
                <a:latin typeface="楷体_GB2312" pitchFamily="49" charset="-122"/>
                <a:ea typeface="楷体_GB2312" pitchFamily="49" charset="-122"/>
              </a:rPr>
              <a:t>| </a:t>
            </a:r>
            <a:r>
              <a:rPr kumimoji="0" lang="zh-CN" altLang="en-US" sz="2400" dirty="0">
                <a:latin typeface="楷体_GB2312" pitchFamily="49" charset="-122"/>
                <a:ea typeface="楷体_GB2312" pitchFamily="49" charset="-122"/>
              </a:rPr>
              <a:t>哈希函数</a:t>
            </a:r>
          </a:p>
          <a:p>
            <a:pPr eaLnBrk="1" hangingPunct="1">
              <a:spcBef>
                <a:spcPct val="10000"/>
              </a:spcBef>
            </a:pPr>
            <a:r>
              <a:rPr kumimoji="0" lang="en-US" altLang="zh-CN" sz="2400" dirty="0">
                <a:latin typeface="楷体_GB2312" pitchFamily="49" charset="-122"/>
                <a:ea typeface="楷体_GB2312" pitchFamily="49" charset="-122"/>
              </a:rPr>
              <a:t>| </a:t>
            </a:r>
            <a:r>
              <a:rPr kumimoji="0" lang="zh-CN" altLang="en-US" sz="2400" dirty="0">
                <a:latin typeface="楷体_GB2312" pitchFamily="49" charset="-122"/>
                <a:ea typeface="楷体_GB2312" pitchFamily="49" charset="-122"/>
              </a:rPr>
              <a:t>冲突</a:t>
            </a:r>
          </a:p>
        </p:txBody>
      </p:sp>
    </p:spTree>
    <p:extLst>
      <p:ext uri="{BB962C8B-B14F-4D97-AF65-F5344CB8AC3E}">
        <p14:creationId xmlns:p14="http://schemas.microsoft.com/office/powerpoint/2010/main" val="1437092289"/>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Text Box 3"/>
          <p:cNvSpPr txBox="1">
            <a:spLocks noChangeArrowheads="1"/>
          </p:cNvSpPr>
          <p:nvPr/>
        </p:nvSpPr>
        <p:spPr bwMode="auto">
          <a:xfrm>
            <a:off x="5015880" y="1052736"/>
            <a:ext cx="3743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kumimoji="0" lang="zh-CN" altLang="en-US" sz="3200" b="0" dirty="0">
                <a:solidFill>
                  <a:srgbClr val="0000FF"/>
                </a:solidFill>
              </a:rPr>
              <a:t>课后练习</a:t>
            </a:r>
          </a:p>
        </p:txBody>
      </p:sp>
      <p:sp>
        <p:nvSpPr>
          <p:cNvPr id="6" name="Text Box 8"/>
          <p:cNvSpPr txBox="1">
            <a:spLocks noChangeArrowheads="1"/>
          </p:cNvSpPr>
          <p:nvPr/>
        </p:nvSpPr>
        <p:spPr bwMode="auto">
          <a:xfrm>
            <a:off x="1991544" y="4923745"/>
            <a:ext cx="100809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kumimoji="0" lang="zh-CN" altLang="en-US" b="1" dirty="0">
                <a:latin typeface="楷体_GB2312" pitchFamily="49" charset="-122"/>
                <a:ea typeface="楷体_GB2312" pitchFamily="49" charset="-122"/>
              </a:rPr>
              <a:t>编程</a:t>
            </a:r>
            <a:r>
              <a:rPr kumimoji="0" lang="zh-CN" altLang="en-US" b="1" dirty="0" smtClean="0">
                <a:latin typeface="楷体_GB2312" pitchFamily="49" charset="-122"/>
                <a:ea typeface="楷体_GB2312" pitchFamily="49" charset="-122"/>
              </a:rPr>
              <a:t>题</a:t>
            </a:r>
            <a:endParaRPr kumimoji="0" lang="en-US" altLang="zh-CN" b="1" dirty="0">
              <a:latin typeface="楷体_GB2312" pitchFamily="49" charset="-122"/>
              <a:ea typeface="楷体_GB2312" pitchFamily="49" charset="-122"/>
            </a:endParaRPr>
          </a:p>
        </p:txBody>
      </p:sp>
      <p:sp>
        <p:nvSpPr>
          <p:cNvPr id="7" name="Text Box 8"/>
          <p:cNvSpPr txBox="1">
            <a:spLocks noChangeArrowheads="1"/>
          </p:cNvSpPr>
          <p:nvPr/>
        </p:nvSpPr>
        <p:spPr bwMode="auto">
          <a:xfrm>
            <a:off x="1983277" y="3555593"/>
            <a:ext cx="72006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kumimoji="1" sz="4000" b="1" kern="1200">
                <a:solidFill>
                  <a:schemeClr val="tx1"/>
                </a:solidFill>
                <a:latin typeface="Tahoma" panose="020B0604030504040204" pitchFamily="34" charset="0"/>
                <a:ea typeface="黑体" panose="02010609060101010101" pitchFamily="49" charset="-122"/>
                <a:cs typeface="+mn-cs"/>
              </a:defRPr>
            </a:lvl1pPr>
            <a:lvl2pPr marL="457200" algn="l" rtl="0" eaLnBrk="0" fontAlgn="base" hangingPunct="0">
              <a:spcBef>
                <a:spcPct val="0"/>
              </a:spcBef>
              <a:spcAft>
                <a:spcPct val="0"/>
              </a:spcAft>
              <a:defRPr kumimoji="1" sz="4000" b="1" kern="1200">
                <a:solidFill>
                  <a:schemeClr val="tx1"/>
                </a:solidFill>
                <a:latin typeface="Tahoma" panose="020B0604030504040204" pitchFamily="34" charset="0"/>
                <a:ea typeface="黑体" panose="02010609060101010101" pitchFamily="49" charset="-122"/>
                <a:cs typeface="+mn-cs"/>
              </a:defRPr>
            </a:lvl2pPr>
            <a:lvl3pPr marL="914400" algn="l" rtl="0" eaLnBrk="0" fontAlgn="base" hangingPunct="0">
              <a:spcBef>
                <a:spcPct val="0"/>
              </a:spcBef>
              <a:spcAft>
                <a:spcPct val="0"/>
              </a:spcAft>
              <a:defRPr kumimoji="1" sz="4000" b="1" kern="1200">
                <a:solidFill>
                  <a:schemeClr val="tx1"/>
                </a:solidFill>
                <a:latin typeface="Tahoma" panose="020B0604030504040204" pitchFamily="34" charset="0"/>
                <a:ea typeface="黑体" panose="02010609060101010101" pitchFamily="49" charset="-122"/>
                <a:cs typeface="+mn-cs"/>
              </a:defRPr>
            </a:lvl3pPr>
            <a:lvl4pPr marL="1371600" algn="l" rtl="0" eaLnBrk="0" fontAlgn="base" hangingPunct="0">
              <a:spcBef>
                <a:spcPct val="0"/>
              </a:spcBef>
              <a:spcAft>
                <a:spcPct val="0"/>
              </a:spcAft>
              <a:defRPr kumimoji="1" sz="4000" b="1" kern="1200">
                <a:solidFill>
                  <a:schemeClr val="tx1"/>
                </a:solidFill>
                <a:latin typeface="Tahoma" panose="020B0604030504040204" pitchFamily="34" charset="0"/>
                <a:ea typeface="黑体" panose="02010609060101010101" pitchFamily="49" charset="-122"/>
                <a:cs typeface="+mn-cs"/>
              </a:defRPr>
            </a:lvl4pPr>
            <a:lvl5pPr marL="1828800" algn="l" rtl="0" eaLnBrk="0" fontAlgn="base" hangingPunct="0">
              <a:spcBef>
                <a:spcPct val="0"/>
              </a:spcBef>
              <a:spcAft>
                <a:spcPct val="0"/>
              </a:spcAft>
              <a:defRPr kumimoji="1" sz="4000" b="1" kern="1200">
                <a:solidFill>
                  <a:schemeClr val="tx1"/>
                </a:solidFill>
                <a:latin typeface="Tahoma" panose="020B0604030504040204" pitchFamily="34" charset="0"/>
                <a:ea typeface="黑体" panose="02010609060101010101" pitchFamily="49" charset="-122"/>
                <a:cs typeface="+mn-cs"/>
              </a:defRPr>
            </a:lvl5pPr>
            <a:lvl6pPr marL="2286000" algn="l" defTabSz="914400" rtl="0" eaLnBrk="1" latinLnBrk="0" hangingPunct="1">
              <a:defRPr kumimoji="1" sz="4000" b="1" kern="1200">
                <a:solidFill>
                  <a:schemeClr val="tx1"/>
                </a:solidFill>
                <a:latin typeface="Tahoma" panose="020B0604030504040204" pitchFamily="34" charset="0"/>
                <a:ea typeface="黑体" panose="02010609060101010101" pitchFamily="49" charset="-122"/>
                <a:cs typeface="+mn-cs"/>
              </a:defRPr>
            </a:lvl6pPr>
            <a:lvl7pPr marL="2743200" algn="l" defTabSz="914400" rtl="0" eaLnBrk="1" latinLnBrk="0" hangingPunct="1">
              <a:defRPr kumimoji="1" sz="4000" b="1" kern="1200">
                <a:solidFill>
                  <a:schemeClr val="tx1"/>
                </a:solidFill>
                <a:latin typeface="Tahoma" panose="020B0604030504040204" pitchFamily="34" charset="0"/>
                <a:ea typeface="黑体" panose="02010609060101010101" pitchFamily="49" charset="-122"/>
                <a:cs typeface="+mn-cs"/>
              </a:defRPr>
            </a:lvl7pPr>
            <a:lvl8pPr marL="3200400" algn="l" defTabSz="914400" rtl="0" eaLnBrk="1" latinLnBrk="0" hangingPunct="1">
              <a:defRPr kumimoji="1" sz="4000" b="1" kern="1200">
                <a:solidFill>
                  <a:schemeClr val="tx1"/>
                </a:solidFill>
                <a:latin typeface="Tahoma" panose="020B0604030504040204" pitchFamily="34" charset="0"/>
                <a:ea typeface="黑体" panose="02010609060101010101" pitchFamily="49" charset="-122"/>
                <a:cs typeface="+mn-cs"/>
              </a:defRPr>
            </a:lvl8pPr>
            <a:lvl9pPr marL="3657600" algn="l" defTabSz="914400" rtl="0" eaLnBrk="1" latinLnBrk="0" hangingPunct="1">
              <a:defRPr kumimoji="1" sz="4000" b="1" kern="1200">
                <a:solidFill>
                  <a:schemeClr val="tx1"/>
                </a:solidFill>
                <a:latin typeface="Tahoma" panose="020B0604030504040204" pitchFamily="34" charset="0"/>
                <a:ea typeface="黑体" panose="02010609060101010101" pitchFamily="49" charset="-122"/>
                <a:cs typeface="+mn-cs"/>
              </a:defRPr>
            </a:lvl9pPr>
          </a:lstStyle>
          <a:p>
            <a:pPr eaLnBrk="1" hangingPunct="1">
              <a:spcBef>
                <a:spcPct val="50000"/>
              </a:spcBef>
            </a:pPr>
            <a:r>
              <a:rPr kumimoji="0" lang="zh-CN" altLang="en-US" sz="2800" dirty="0" smtClean="0">
                <a:latin typeface="楷体_GB2312" pitchFamily="49" charset="-122"/>
                <a:ea typeface="楷体_GB2312" pitchFamily="49" charset="-122"/>
              </a:rPr>
              <a:t>练习题   </a:t>
            </a:r>
            <a:r>
              <a:rPr kumimoji="0" lang="zh-CN" altLang="en-US" sz="2800" dirty="0">
                <a:latin typeface="楷体_GB2312" pitchFamily="49" charset="-122"/>
                <a:ea typeface="楷体_GB2312" pitchFamily="49" charset="-122"/>
              </a:rPr>
              <a:t>课后</a:t>
            </a:r>
            <a:r>
              <a:rPr kumimoji="0" lang="zh-CN" altLang="en-US" sz="2800" dirty="0" smtClean="0">
                <a:latin typeface="楷体_GB2312" pitchFamily="49" charset="-122"/>
                <a:ea typeface="楷体_GB2312" pitchFamily="49" charset="-122"/>
              </a:rPr>
              <a:t>习题：四</a:t>
            </a:r>
            <a:r>
              <a:rPr kumimoji="0" lang="en-US" altLang="zh-CN" sz="2800" dirty="0" smtClean="0">
                <a:latin typeface="楷体_GB2312" pitchFamily="49" charset="-122"/>
                <a:ea typeface="楷体_GB2312" pitchFamily="49" charset="-122"/>
              </a:rPr>
              <a:t>-7</a:t>
            </a:r>
            <a:endParaRPr kumimoji="0" lang="en-US" altLang="zh-CN" sz="2800" b="0" dirty="0">
              <a:ea typeface="楷体_GB2312" pitchFamily="49" charset="-122"/>
            </a:endParaRPr>
          </a:p>
        </p:txBody>
      </p:sp>
      <p:sp>
        <p:nvSpPr>
          <p:cNvPr id="8" name="Text Box 7"/>
          <p:cNvSpPr txBox="1">
            <a:spLocks noChangeArrowheads="1"/>
          </p:cNvSpPr>
          <p:nvPr/>
        </p:nvSpPr>
        <p:spPr bwMode="auto">
          <a:xfrm>
            <a:off x="1954383" y="2271074"/>
            <a:ext cx="7886033" cy="924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kumimoji="1" sz="4000" b="1" kern="1200">
                <a:solidFill>
                  <a:schemeClr val="tx1"/>
                </a:solidFill>
                <a:latin typeface="Tahoma" panose="020B0604030504040204" pitchFamily="34" charset="0"/>
                <a:ea typeface="黑体" panose="02010609060101010101" pitchFamily="49" charset="-122"/>
                <a:cs typeface="+mn-cs"/>
              </a:defRPr>
            </a:lvl1pPr>
            <a:lvl2pPr marL="457200" algn="l" rtl="0" eaLnBrk="0" fontAlgn="base" hangingPunct="0">
              <a:spcBef>
                <a:spcPct val="0"/>
              </a:spcBef>
              <a:spcAft>
                <a:spcPct val="0"/>
              </a:spcAft>
              <a:defRPr kumimoji="1" sz="4000" b="1" kern="1200">
                <a:solidFill>
                  <a:schemeClr val="tx1"/>
                </a:solidFill>
                <a:latin typeface="Tahoma" panose="020B0604030504040204" pitchFamily="34" charset="0"/>
                <a:ea typeface="黑体" panose="02010609060101010101" pitchFamily="49" charset="-122"/>
                <a:cs typeface="+mn-cs"/>
              </a:defRPr>
            </a:lvl2pPr>
            <a:lvl3pPr marL="914400" algn="l" rtl="0" eaLnBrk="0" fontAlgn="base" hangingPunct="0">
              <a:spcBef>
                <a:spcPct val="0"/>
              </a:spcBef>
              <a:spcAft>
                <a:spcPct val="0"/>
              </a:spcAft>
              <a:defRPr kumimoji="1" sz="4000" b="1" kern="1200">
                <a:solidFill>
                  <a:schemeClr val="tx1"/>
                </a:solidFill>
                <a:latin typeface="Tahoma" panose="020B0604030504040204" pitchFamily="34" charset="0"/>
                <a:ea typeface="黑体" panose="02010609060101010101" pitchFamily="49" charset="-122"/>
                <a:cs typeface="+mn-cs"/>
              </a:defRPr>
            </a:lvl3pPr>
            <a:lvl4pPr marL="1371600" algn="l" rtl="0" eaLnBrk="0" fontAlgn="base" hangingPunct="0">
              <a:spcBef>
                <a:spcPct val="0"/>
              </a:spcBef>
              <a:spcAft>
                <a:spcPct val="0"/>
              </a:spcAft>
              <a:defRPr kumimoji="1" sz="4000" b="1" kern="1200">
                <a:solidFill>
                  <a:schemeClr val="tx1"/>
                </a:solidFill>
                <a:latin typeface="Tahoma" panose="020B0604030504040204" pitchFamily="34" charset="0"/>
                <a:ea typeface="黑体" panose="02010609060101010101" pitchFamily="49" charset="-122"/>
                <a:cs typeface="+mn-cs"/>
              </a:defRPr>
            </a:lvl4pPr>
            <a:lvl5pPr marL="1828800" algn="l" rtl="0" eaLnBrk="0" fontAlgn="base" hangingPunct="0">
              <a:spcBef>
                <a:spcPct val="0"/>
              </a:spcBef>
              <a:spcAft>
                <a:spcPct val="0"/>
              </a:spcAft>
              <a:defRPr kumimoji="1" sz="4000" b="1" kern="1200">
                <a:solidFill>
                  <a:schemeClr val="tx1"/>
                </a:solidFill>
                <a:latin typeface="Tahoma" panose="020B0604030504040204" pitchFamily="34" charset="0"/>
                <a:ea typeface="黑体" panose="02010609060101010101" pitchFamily="49" charset="-122"/>
                <a:cs typeface="+mn-cs"/>
              </a:defRPr>
            </a:lvl5pPr>
            <a:lvl6pPr marL="2286000" algn="l" defTabSz="914400" rtl="0" eaLnBrk="1" latinLnBrk="0" hangingPunct="1">
              <a:defRPr kumimoji="1" sz="4000" b="1" kern="1200">
                <a:solidFill>
                  <a:schemeClr val="tx1"/>
                </a:solidFill>
                <a:latin typeface="Tahoma" panose="020B0604030504040204" pitchFamily="34" charset="0"/>
                <a:ea typeface="黑体" panose="02010609060101010101" pitchFamily="49" charset="-122"/>
                <a:cs typeface="+mn-cs"/>
              </a:defRPr>
            </a:lvl6pPr>
            <a:lvl7pPr marL="2743200" algn="l" defTabSz="914400" rtl="0" eaLnBrk="1" latinLnBrk="0" hangingPunct="1">
              <a:defRPr kumimoji="1" sz="4000" b="1" kern="1200">
                <a:solidFill>
                  <a:schemeClr val="tx1"/>
                </a:solidFill>
                <a:latin typeface="Tahoma" panose="020B0604030504040204" pitchFamily="34" charset="0"/>
                <a:ea typeface="黑体" panose="02010609060101010101" pitchFamily="49" charset="-122"/>
                <a:cs typeface="+mn-cs"/>
              </a:defRPr>
            </a:lvl7pPr>
            <a:lvl8pPr marL="3200400" algn="l" defTabSz="914400" rtl="0" eaLnBrk="1" latinLnBrk="0" hangingPunct="1">
              <a:defRPr kumimoji="1" sz="4000" b="1" kern="1200">
                <a:solidFill>
                  <a:schemeClr val="tx1"/>
                </a:solidFill>
                <a:latin typeface="Tahoma" panose="020B0604030504040204" pitchFamily="34" charset="0"/>
                <a:ea typeface="黑体" panose="02010609060101010101" pitchFamily="49" charset="-122"/>
                <a:cs typeface="+mn-cs"/>
              </a:defRPr>
            </a:lvl8pPr>
            <a:lvl9pPr marL="3657600" algn="l" defTabSz="914400" rtl="0" eaLnBrk="1" latinLnBrk="0" hangingPunct="1">
              <a:defRPr kumimoji="1" sz="4000" b="1" kern="1200">
                <a:solidFill>
                  <a:schemeClr val="tx1"/>
                </a:solidFill>
                <a:latin typeface="Tahoma" panose="020B0604030504040204" pitchFamily="34" charset="0"/>
                <a:ea typeface="黑体" panose="02010609060101010101" pitchFamily="49" charset="-122"/>
                <a:cs typeface="+mn-cs"/>
              </a:defRPr>
            </a:lvl9pPr>
          </a:lstStyle>
          <a:p>
            <a:pPr eaLnBrk="1" hangingPunct="1">
              <a:lnSpc>
                <a:spcPts val="2400"/>
              </a:lnSpc>
              <a:spcBef>
                <a:spcPct val="50000"/>
              </a:spcBef>
            </a:pPr>
            <a:r>
              <a:rPr kumimoji="0" lang="zh-CN" altLang="en-US" sz="2800" dirty="0" smtClean="0">
                <a:latin typeface="楷体_GB2312" pitchFamily="49" charset="-122"/>
                <a:ea typeface="楷体_GB2312" pitchFamily="49" charset="-122"/>
              </a:rPr>
              <a:t>思考题   课后习题（选择</a:t>
            </a:r>
            <a:r>
              <a:rPr kumimoji="0" lang="zh-CN" altLang="en-US" sz="2800" dirty="0">
                <a:latin typeface="楷体_GB2312" pitchFamily="49" charset="-122"/>
                <a:ea typeface="楷体_GB2312" pitchFamily="49" charset="-122"/>
              </a:rPr>
              <a:t>、填空、</a:t>
            </a:r>
            <a:r>
              <a:rPr kumimoji="0" lang="zh-CN" altLang="en-US" sz="2800" dirty="0" smtClean="0">
                <a:latin typeface="楷体_GB2312" pitchFamily="49" charset="-122"/>
                <a:ea typeface="楷体_GB2312" pitchFamily="49" charset="-122"/>
              </a:rPr>
              <a:t>判断题）</a:t>
            </a:r>
            <a:endParaRPr kumimoji="0" lang="en-US" altLang="zh-CN" sz="2800" dirty="0" smtClean="0">
              <a:latin typeface="楷体_GB2312" pitchFamily="49" charset="-122"/>
              <a:ea typeface="楷体_GB2312" pitchFamily="49" charset="-122"/>
            </a:endParaRPr>
          </a:p>
          <a:p>
            <a:pPr eaLnBrk="1" hangingPunct="1">
              <a:lnSpc>
                <a:spcPts val="2400"/>
              </a:lnSpc>
              <a:spcBef>
                <a:spcPct val="50000"/>
              </a:spcBef>
            </a:pPr>
            <a:r>
              <a:rPr kumimoji="0" lang="en-US" altLang="zh-CN" sz="2800" dirty="0">
                <a:latin typeface="楷体_GB2312" pitchFamily="49" charset="-122"/>
                <a:ea typeface="楷体_GB2312" pitchFamily="49" charset="-122"/>
              </a:rPr>
              <a:t> </a:t>
            </a:r>
            <a:r>
              <a:rPr kumimoji="0" lang="en-US" altLang="zh-CN" sz="2800" dirty="0" smtClean="0">
                <a:latin typeface="楷体_GB2312" pitchFamily="49" charset="-122"/>
                <a:ea typeface="楷体_GB2312" pitchFamily="49" charset="-122"/>
              </a:rPr>
              <a:t>       </a:t>
            </a:r>
            <a:endParaRPr kumimoji="0" lang="en-US" altLang="zh-CN" sz="2800" b="0" dirty="0">
              <a:ea typeface="楷体_GB2312" pitchFamily="49" charset="-122"/>
            </a:endParaRPr>
          </a:p>
        </p:txBody>
      </p:sp>
    </p:spTree>
    <p:extLst>
      <p:ext uri="{BB962C8B-B14F-4D97-AF65-F5344CB8AC3E}">
        <p14:creationId xmlns:p14="http://schemas.microsoft.com/office/powerpoint/2010/main" val="238061130"/>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a:xfrm>
            <a:off x="759758" y="0"/>
            <a:ext cx="8229600" cy="681781"/>
          </a:xfrm>
        </p:spPr>
        <p:txBody>
          <a:bodyPr/>
          <a:lstStyle/>
          <a:p>
            <a:r>
              <a:rPr lang="zh-CN" altLang="en-US" sz="3600" dirty="0">
                <a:ea typeface="仿宋_GB2312" pitchFamily="49" charset="-122"/>
              </a:rPr>
              <a:t>使用示例</a:t>
            </a:r>
          </a:p>
        </p:txBody>
      </p:sp>
      <p:sp>
        <p:nvSpPr>
          <p:cNvPr id="123909" name="Rectangle 5"/>
          <p:cNvSpPr>
            <a:spLocks noGrp="1" noChangeArrowheads="1"/>
          </p:cNvSpPr>
          <p:nvPr>
            <p:ph idx="1"/>
          </p:nvPr>
        </p:nvSpPr>
        <p:spPr>
          <a:xfrm>
            <a:off x="1694100" y="951516"/>
            <a:ext cx="8967415" cy="5002212"/>
          </a:xfrm>
        </p:spPr>
        <p:txBody>
          <a:bodyPr>
            <a:noAutofit/>
          </a:bodyPr>
          <a:lstStyle/>
          <a:p>
            <a:pPr>
              <a:spcBef>
                <a:spcPct val="15000"/>
              </a:spcBef>
              <a:buFont typeface="Wingdings" panose="05000000000000000000" pitchFamily="2" charset="2"/>
              <a:buNone/>
            </a:pPr>
            <a:r>
              <a:rPr lang="en-US" altLang="zh-CN" sz="2400" dirty="0" err="1">
                <a:solidFill>
                  <a:srgbClr val="000099"/>
                </a:solidFill>
                <a:latin typeface="Times New Roman" panose="02020603050405020304" pitchFamily="18" charset="0"/>
                <a:ea typeface="隶书" panose="02010509060101010101" pitchFamily="49" charset="-122"/>
              </a:rPr>
              <a:t>bitSet</a:t>
            </a:r>
            <a:r>
              <a:rPr lang="en-US" altLang="zh-CN" sz="2400" dirty="0">
                <a:solidFill>
                  <a:srgbClr val="000099"/>
                </a:solidFill>
                <a:latin typeface="Times New Roman" panose="02020603050405020304" pitchFamily="18" charset="0"/>
                <a:ea typeface="隶书" panose="02010509060101010101" pitchFamily="49" charset="-122"/>
              </a:rPr>
              <a:t>&lt;</a:t>
            </a:r>
            <a:r>
              <a:rPr lang="en-US" altLang="zh-CN" sz="2400" dirty="0" err="1">
                <a:solidFill>
                  <a:srgbClr val="000099"/>
                </a:solidFill>
                <a:latin typeface="Times New Roman" panose="02020603050405020304" pitchFamily="18" charset="0"/>
                <a:ea typeface="隶书" panose="02010509060101010101" pitchFamily="49" charset="-122"/>
              </a:rPr>
              <a:t>int</a:t>
            </a:r>
            <a:r>
              <a:rPr lang="en-US" altLang="zh-CN" sz="2400" dirty="0">
                <a:solidFill>
                  <a:srgbClr val="000099"/>
                </a:solidFill>
                <a:latin typeface="Times New Roman" panose="02020603050405020304" pitchFamily="18" charset="0"/>
                <a:ea typeface="隶书" panose="02010509060101010101" pitchFamily="49" charset="-122"/>
              </a:rPr>
              <a:t>&gt; s1(20), s2(20), s3(20), s4(20), s5(20);  </a:t>
            </a:r>
            <a:r>
              <a:rPr lang="en-US" altLang="zh-CN" sz="2400" dirty="0" err="1">
                <a:solidFill>
                  <a:srgbClr val="000099"/>
                </a:solidFill>
                <a:latin typeface="Times New Roman" panose="02020603050405020304" pitchFamily="18" charset="0"/>
                <a:ea typeface="隶书" panose="02010509060101010101" pitchFamily="49" charset="-122"/>
              </a:rPr>
              <a:t>int</a:t>
            </a:r>
            <a:r>
              <a:rPr lang="en-US" altLang="zh-CN" sz="2400" dirty="0">
                <a:solidFill>
                  <a:srgbClr val="000099"/>
                </a:solidFill>
                <a:latin typeface="Times New Roman" panose="02020603050405020304" pitchFamily="18" charset="0"/>
                <a:ea typeface="隶书" panose="02010509060101010101" pitchFamily="49" charset="-122"/>
              </a:rPr>
              <a:t> index, equal; </a:t>
            </a:r>
          </a:p>
          <a:p>
            <a:pPr>
              <a:spcBef>
                <a:spcPct val="15000"/>
              </a:spcBef>
              <a:buFont typeface="Wingdings" panose="05000000000000000000" pitchFamily="2" charset="2"/>
              <a:buNone/>
            </a:pPr>
            <a:r>
              <a:rPr lang="en-US" altLang="zh-CN" sz="2400" dirty="0">
                <a:solidFill>
                  <a:srgbClr val="000099"/>
                </a:solidFill>
                <a:latin typeface="Times New Roman" panose="02020603050405020304" pitchFamily="18" charset="0"/>
                <a:ea typeface="隶书" panose="02010509060101010101" pitchFamily="49" charset="-122"/>
              </a:rPr>
              <a:t>for (</a:t>
            </a:r>
            <a:r>
              <a:rPr lang="en-US" altLang="zh-CN" sz="2400" dirty="0" err="1">
                <a:solidFill>
                  <a:srgbClr val="000099"/>
                </a:solidFill>
                <a:latin typeface="Times New Roman" panose="02020603050405020304" pitchFamily="18" charset="0"/>
                <a:ea typeface="隶书" panose="02010509060101010101" pitchFamily="49" charset="-122"/>
              </a:rPr>
              <a:t>int</a:t>
            </a:r>
            <a:r>
              <a:rPr lang="en-US" altLang="zh-CN" sz="2400" dirty="0">
                <a:solidFill>
                  <a:srgbClr val="000099"/>
                </a:solidFill>
                <a:latin typeface="Times New Roman" panose="02020603050405020304" pitchFamily="18" charset="0"/>
                <a:ea typeface="隶书" panose="02010509060101010101" pitchFamily="49" charset="-122"/>
              </a:rPr>
              <a:t> k = 0;  k &lt; 10; k++) </a:t>
            </a:r>
            <a:r>
              <a:rPr lang="en-US" altLang="en-US" sz="2400" dirty="0">
                <a:solidFill>
                  <a:srgbClr val="000099"/>
                </a:solidFill>
                <a:latin typeface="Times New Roman" panose="02020603050405020304" pitchFamily="18" charset="0"/>
                <a:ea typeface="隶书" panose="02010509060101010101" pitchFamily="49" charset="-122"/>
              </a:rPr>
              <a:t>{</a:t>
            </a:r>
            <a:r>
              <a:rPr lang="en-US" altLang="zh-CN" sz="2400" dirty="0">
                <a:solidFill>
                  <a:srgbClr val="000099"/>
                </a:solidFill>
                <a:latin typeface="Times New Roman" panose="02020603050405020304" pitchFamily="18" charset="0"/>
                <a:ea typeface="隶书" panose="02010509060101010101" pitchFamily="49" charset="-122"/>
              </a:rPr>
              <a:t>         </a:t>
            </a:r>
            <a:r>
              <a:rPr lang="en-US" altLang="zh-CN" sz="2400" dirty="0">
                <a:solidFill>
                  <a:srgbClr val="CC0000"/>
                </a:solidFill>
                <a:latin typeface="Times New Roman" panose="02020603050405020304" pitchFamily="18" charset="0"/>
                <a:ea typeface="隶书" panose="02010509060101010101" pitchFamily="49" charset="-122"/>
              </a:rPr>
              <a:t>//</a:t>
            </a:r>
            <a:r>
              <a:rPr lang="zh-CN" altLang="en-US" sz="2400" dirty="0">
                <a:solidFill>
                  <a:srgbClr val="CC0000"/>
                </a:solidFill>
                <a:latin typeface="Times New Roman" panose="02020603050405020304" pitchFamily="18" charset="0"/>
                <a:ea typeface="隶书" panose="02010509060101010101" pitchFamily="49" charset="-122"/>
              </a:rPr>
              <a:t>集合赋值</a:t>
            </a:r>
            <a:endParaRPr lang="en-US" altLang="en-US" sz="2400" dirty="0">
              <a:solidFill>
                <a:srgbClr val="CC0000"/>
              </a:solidFill>
              <a:latin typeface="Times New Roman" panose="02020603050405020304" pitchFamily="18" charset="0"/>
              <a:ea typeface="隶书" panose="02010509060101010101" pitchFamily="49" charset="-122"/>
            </a:endParaRPr>
          </a:p>
          <a:p>
            <a:pPr>
              <a:spcBef>
                <a:spcPct val="15000"/>
              </a:spcBef>
              <a:buFont typeface="Wingdings" panose="05000000000000000000" pitchFamily="2" charset="2"/>
              <a:buNone/>
            </a:pPr>
            <a:r>
              <a:rPr lang="zh-CN" altLang="en-US" sz="2400" dirty="0">
                <a:solidFill>
                  <a:srgbClr val="000099"/>
                </a:solidFill>
                <a:latin typeface="Times New Roman" panose="02020603050405020304" pitchFamily="18" charset="0"/>
                <a:ea typeface="隶书" panose="02010509060101010101" pitchFamily="49" charset="-122"/>
              </a:rPr>
              <a:t>      </a:t>
            </a:r>
            <a:r>
              <a:rPr lang="en-US" altLang="zh-CN" sz="2400" dirty="0">
                <a:solidFill>
                  <a:srgbClr val="000099"/>
                </a:solidFill>
                <a:latin typeface="Times New Roman" panose="02020603050405020304" pitchFamily="18" charset="0"/>
                <a:ea typeface="隶书" panose="02010509060101010101" pitchFamily="49" charset="-122"/>
              </a:rPr>
              <a:t>s1.AddMember (k);</a:t>
            </a:r>
          </a:p>
          <a:p>
            <a:pPr>
              <a:spcBef>
                <a:spcPct val="15000"/>
              </a:spcBef>
              <a:buFont typeface="Wingdings" panose="05000000000000000000" pitchFamily="2" charset="2"/>
              <a:buNone/>
            </a:pPr>
            <a:r>
              <a:rPr lang="en-US" altLang="zh-CN" sz="2400" dirty="0">
                <a:solidFill>
                  <a:srgbClr val="000099"/>
                </a:solidFill>
                <a:latin typeface="Times New Roman" panose="02020603050405020304" pitchFamily="18" charset="0"/>
                <a:ea typeface="隶书" panose="02010509060101010101" pitchFamily="49" charset="-122"/>
              </a:rPr>
              <a:t>      s2.AddMember(k+7);</a:t>
            </a:r>
          </a:p>
          <a:p>
            <a:pPr>
              <a:spcBef>
                <a:spcPct val="15000"/>
              </a:spcBef>
              <a:buFont typeface="Wingdings" panose="05000000000000000000" pitchFamily="2" charset="2"/>
              <a:buNone/>
            </a:pPr>
            <a:r>
              <a:rPr lang="en-US" altLang="zh-CN" sz="2400" dirty="0">
                <a:solidFill>
                  <a:srgbClr val="000099"/>
                </a:solidFill>
                <a:latin typeface="Times New Roman" panose="02020603050405020304" pitchFamily="18" charset="0"/>
                <a:ea typeface="隶书" panose="02010509060101010101" pitchFamily="49" charset="-122"/>
              </a:rPr>
              <a:t>}</a:t>
            </a:r>
            <a:r>
              <a:rPr lang="en-US" altLang="zh-CN" sz="2400" dirty="0">
                <a:solidFill>
                  <a:schemeClr val="tx2"/>
                </a:solidFill>
                <a:latin typeface="Times New Roman" panose="02020603050405020304" pitchFamily="18" charset="0"/>
                <a:ea typeface="隶书" panose="02010509060101010101" pitchFamily="49" charset="-122"/>
              </a:rPr>
              <a:t>//s1: {0, 1, 2, …, 9},  s2: {7, 8, 9, …, 16}</a:t>
            </a:r>
          </a:p>
          <a:p>
            <a:pPr>
              <a:spcBef>
                <a:spcPct val="15000"/>
              </a:spcBef>
              <a:buFont typeface="Wingdings" panose="05000000000000000000" pitchFamily="2" charset="2"/>
              <a:buNone/>
            </a:pPr>
            <a:r>
              <a:rPr kumimoji="1" lang="en-US" altLang="zh-CN" sz="2400" dirty="0" smtClean="0">
                <a:solidFill>
                  <a:srgbClr val="000099"/>
                </a:solidFill>
                <a:latin typeface="Times New Roman" panose="02020603050405020304" pitchFamily="18" charset="0"/>
                <a:ea typeface="隶书" panose="02010509060101010101" pitchFamily="49" charset="-122"/>
              </a:rPr>
              <a:t>s3 </a:t>
            </a:r>
            <a:r>
              <a:rPr kumimoji="1" lang="en-US" altLang="zh-CN" sz="2400" dirty="0">
                <a:solidFill>
                  <a:srgbClr val="000099"/>
                </a:solidFill>
                <a:latin typeface="Times New Roman" panose="02020603050405020304" pitchFamily="18" charset="0"/>
                <a:ea typeface="隶书" panose="02010509060101010101" pitchFamily="49" charset="-122"/>
              </a:rPr>
              <a:t>= s1+s2;</a:t>
            </a:r>
            <a:r>
              <a:rPr kumimoji="1" lang="en-US" altLang="zh-CN" sz="2400" dirty="0">
                <a:solidFill>
                  <a:schemeClr val="hlink"/>
                </a:solidFill>
                <a:latin typeface="Times New Roman" panose="02020603050405020304" pitchFamily="18" charset="0"/>
                <a:ea typeface="隶书" panose="02010509060101010101" pitchFamily="49" charset="-122"/>
              </a:rPr>
              <a:t>     </a:t>
            </a:r>
            <a:r>
              <a:rPr kumimoji="1" lang="en-US" altLang="zh-CN" sz="2400" dirty="0">
                <a:solidFill>
                  <a:srgbClr val="CC0000"/>
                </a:solidFill>
                <a:latin typeface="Times New Roman" panose="02020603050405020304" pitchFamily="18" charset="0"/>
                <a:ea typeface="隶书" panose="02010509060101010101" pitchFamily="49" charset="-122"/>
              </a:rPr>
              <a:t>//</a:t>
            </a:r>
            <a:r>
              <a:rPr kumimoji="1" lang="zh-CN" altLang="zh-CN" sz="2400" dirty="0">
                <a:solidFill>
                  <a:srgbClr val="CC0000"/>
                </a:solidFill>
                <a:latin typeface="Times New Roman" panose="02020603050405020304" pitchFamily="18" charset="0"/>
                <a:ea typeface="隶书" panose="02010509060101010101" pitchFamily="49" charset="-122"/>
              </a:rPr>
              <a:t>求</a:t>
            </a:r>
            <a:r>
              <a:rPr kumimoji="1" lang="en-US" altLang="zh-CN" sz="2400" dirty="0">
                <a:solidFill>
                  <a:srgbClr val="CC0000"/>
                </a:solidFill>
                <a:latin typeface="Times New Roman" panose="02020603050405020304" pitchFamily="18" charset="0"/>
                <a:ea typeface="隶书" panose="02010509060101010101" pitchFamily="49" charset="-122"/>
              </a:rPr>
              <a:t>s1</a:t>
            </a:r>
            <a:r>
              <a:rPr kumimoji="1" lang="zh-CN" altLang="zh-CN" sz="2400" dirty="0">
                <a:solidFill>
                  <a:srgbClr val="CC0000"/>
                </a:solidFill>
                <a:latin typeface="Times New Roman" panose="02020603050405020304" pitchFamily="18" charset="0"/>
                <a:ea typeface="隶书" panose="02010509060101010101" pitchFamily="49" charset="-122"/>
              </a:rPr>
              <a:t>与</a:t>
            </a:r>
            <a:r>
              <a:rPr kumimoji="1" lang="en-US" altLang="zh-CN" sz="2400" dirty="0">
                <a:solidFill>
                  <a:srgbClr val="CC0000"/>
                </a:solidFill>
                <a:latin typeface="Times New Roman" panose="02020603050405020304" pitchFamily="18" charset="0"/>
                <a:ea typeface="隶书" panose="02010509060101010101" pitchFamily="49" charset="-122"/>
              </a:rPr>
              <a:t>s2</a:t>
            </a:r>
            <a:r>
              <a:rPr kumimoji="1" lang="zh-CN" altLang="zh-CN" sz="2400" dirty="0">
                <a:solidFill>
                  <a:srgbClr val="CC0000"/>
                </a:solidFill>
                <a:latin typeface="Times New Roman" panose="02020603050405020304" pitchFamily="18" charset="0"/>
                <a:ea typeface="隶书" panose="02010509060101010101" pitchFamily="49" charset="-122"/>
              </a:rPr>
              <a:t>的并</a:t>
            </a:r>
            <a:r>
              <a:rPr kumimoji="1" lang="zh-CN" altLang="zh-CN" sz="2400" dirty="0">
                <a:solidFill>
                  <a:srgbClr val="008080"/>
                </a:solidFill>
                <a:latin typeface="Times New Roman" panose="02020603050405020304" pitchFamily="18" charset="0"/>
                <a:ea typeface="隶书" panose="02010509060101010101" pitchFamily="49" charset="-122"/>
              </a:rPr>
              <a:t> </a:t>
            </a:r>
            <a:r>
              <a:rPr kumimoji="1" lang="zh-CN" altLang="zh-CN" sz="2400" dirty="0">
                <a:solidFill>
                  <a:schemeClr val="tx2"/>
                </a:solidFill>
                <a:latin typeface="Times New Roman" panose="02020603050405020304" pitchFamily="18" charset="0"/>
                <a:ea typeface="隶书" panose="02010509060101010101" pitchFamily="49" charset="-122"/>
              </a:rPr>
              <a:t>{0</a:t>
            </a:r>
            <a:r>
              <a:rPr kumimoji="1" lang="en-US" altLang="zh-CN" sz="2400" dirty="0">
                <a:solidFill>
                  <a:schemeClr val="tx2"/>
                </a:solidFill>
                <a:latin typeface="Times New Roman" panose="02020603050405020304" pitchFamily="18" charset="0"/>
                <a:ea typeface="隶书" panose="02010509060101010101" pitchFamily="49" charset="-122"/>
              </a:rPr>
              <a:t>, 1, …, 16}</a:t>
            </a:r>
            <a:endParaRPr kumimoji="1" lang="en-US" altLang="zh-CN" sz="2400" dirty="0">
              <a:solidFill>
                <a:schemeClr val="hlink"/>
              </a:solidFill>
              <a:latin typeface="Times New Roman" panose="02020603050405020304" pitchFamily="18" charset="0"/>
              <a:ea typeface="隶书" panose="02010509060101010101" pitchFamily="49" charset="-122"/>
            </a:endParaRPr>
          </a:p>
          <a:p>
            <a:pPr>
              <a:spcBef>
                <a:spcPct val="15000"/>
              </a:spcBef>
              <a:buFont typeface="Wingdings" panose="05000000000000000000" pitchFamily="2" charset="2"/>
              <a:buNone/>
            </a:pPr>
            <a:r>
              <a:rPr kumimoji="1" lang="en-US" altLang="zh-CN" sz="2400" dirty="0" smtClean="0">
                <a:solidFill>
                  <a:srgbClr val="000099"/>
                </a:solidFill>
                <a:latin typeface="Times New Roman" panose="02020603050405020304" pitchFamily="18" charset="0"/>
                <a:ea typeface="隶书" panose="02010509060101010101" pitchFamily="49" charset="-122"/>
              </a:rPr>
              <a:t>s4 </a:t>
            </a:r>
            <a:r>
              <a:rPr kumimoji="1" lang="en-US" altLang="zh-CN" sz="2400" dirty="0">
                <a:solidFill>
                  <a:srgbClr val="000099"/>
                </a:solidFill>
                <a:latin typeface="Times New Roman" panose="02020603050405020304" pitchFamily="18" charset="0"/>
                <a:ea typeface="隶书" panose="02010509060101010101" pitchFamily="49" charset="-122"/>
              </a:rPr>
              <a:t>= s1*s2;</a:t>
            </a:r>
            <a:r>
              <a:rPr kumimoji="1" lang="en-US" altLang="zh-CN" sz="2400" dirty="0">
                <a:solidFill>
                  <a:schemeClr val="hlink"/>
                </a:solidFill>
                <a:latin typeface="Times New Roman" panose="02020603050405020304" pitchFamily="18" charset="0"/>
                <a:ea typeface="隶书" panose="02010509060101010101" pitchFamily="49" charset="-122"/>
              </a:rPr>
              <a:t>     </a:t>
            </a:r>
            <a:r>
              <a:rPr kumimoji="1" lang="en-US" altLang="zh-CN" sz="2400" dirty="0">
                <a:solidFill>
                  <a:srgbClr val="CC0000"/>
                </a:solidFill>
                <a:latin typeface="Times New Roman" panose="02020603050405020304" pitchFamily="18" charset="0"/>
                <a:ea typeface="隶书" panose="02010509060101010101" pitchFamily="49" charset="-122"/>
              </a:rPr>
              <a:t>//</a:t>
            </a:r>
            <a:r>
              <a:rPr kumimoji="1" lang="zh-CN" altLang="en-US" sz="2400" dirty="0">
                <a:solidFill>
                  <a:srgbClr val="CC0000"/>
                </a:solidFill>
                <a:latin typeface="Times New Roman" panose="02020603050405020304" pitchFamily="18" charset="0"/>
                <a:ea typeface="隶书" panose="02010509060101010101" pitchFamily="49" charset="-122"/>
              </a:rPr>
              <a:t>求</a:t>
            </a:r>
            <a:r>
              <a:rPr kumimoji="1" lang="en-US" altLang="zh-CN" sz="2400" dirty="0">
                <a:solidFill>
                  <a:srgbClr val="CC0000"/>
                </a:solidFill>
                <a:latin typeface="Times New Roman" panose="02020603050405020304" pitchFamily="18" charset="0"/>
                <a:ea typeface="隶书" panose="02010509060101010101" pitchFamily="49" charset="-122"/>
              </a:rPr>
              <a:t>s1</a:t>
            </a:r>
            <a:r>
              <a:rPr kumimoji="1" lang="zh-CN" altLang="en-US" sz="2400" dirty="0">
                <a:solidFill>
                  <a:srgbClr val="CC0000"/>
                </a:solidFill>
                <a:latin typeface="Times New Roman" panose="02020603050405020304" pitchFamily="18" charset="0"/>
                <a:ea typeface="隶书" panose="02010509060101010101" pitchFamily="49" charset="-122"/>
              </a:rPr>
              <a:t>与</a:t>
            </a:r>
            <a:r>
              <a:rPr kumimoji="1" lang="en-US" altLang="zh-CN" sz="2400" dirty="0">
                <a:solidFill>
                  <a:srgbClr val="CC0000"/>
                </a:solidFill>
                <a:latin typeface="Times New Roman" panose="02020603050405020304" pitchFamily="18" charset="0"/>
                <a:ea typeface="隶书" panose="02010509060101010101" pitchFamily="49" charset="-122"/>
              </a:rPr>
              <a:t>s2</a:t>
            </a:r>
            <a:r>
              <a:rPr kumimoji="1" lang="zh-CN" altLang="en-US" sz="2400" dirty="0">
                <a:solidFill>
                  <a:srgbClr val="CC0000"/>
                </a:solidFill>
                <a:latin typeface="Times New Roman" panose="02020603050405020304" pitchFamily="18" charset="0"/>
                <a:ea typeface="隶书" panose="02010509060101010101" pitchFamily="49" charset="-122"/>
              </a:rPr>
              <a:t>的交</a:t>
            </a:r>
            <a:r>
              <a:rPr kumimoji="1" lang="zh-CN" altLang="en-US" sz="2400" dirty="0">
                <a:solidFill>
                  <a:srgbClr val="008080"/>
                </a:solidFill>
                <a:latin typeface="Times New Roman" panose="02020603050405020304" pitchFamily="18" charset="0"/>
                <a:ea typeface="隶书" panose="02010509060101010101" pitchFamily="49" charset="-122"/>
              </a:rPr>
              <a:t> </a:t>
            </a:r>
            <a:r>
              <a:rPr kumimoji="1" lang="en-US" altLang="zh-CN" sz="2400" dirty="0">
                <a:solidFill>
                  <a:schemeClr val="tx2"/>
                </a:solidFill>
                <a:latin typeface="Times New Roman" panose="02020603050405020304" pitchFamily="18" charset="0"/>
                <a:ea typeface="隶书" panose="02010509060101010101" pitchFamily="49" charset="-122"/>
              </a:rPr>
              <a:t>{7, 8, 9}</a:t>
            </a:r>
            <a:r>
              <a:rPr kumimoji="1" lang="en-US" altLang="zh-CN" sz="2400" dirty="0">
                <a:solidFill>
                  <a:schemeClr val="hlink"/>
                </a:solidFill>
                <a:latin typeface="Times New Roman" panose="02020603050405020304" pitchFamily="18" charset="0"/>
                <a:ea typeface="隶书" panose="02010509060101010101" pitchFamily="49" charset="-122"/>
              </a:rPr>
              <a:t> </a:t>
            </a:r>
          </a:p>
          <a:p>
            <a:pPr>
              <a:spcBef>
                <a:spcPct val="15000"/>
              </a:spcBef>
              <a:buFont typeface="Wingdings" panose="05000000000000000000" pitchFamily="2" charset="2"/>
              <a:buNone/>
            </a:pPr>
            <a:r>
              <a:rPr kumimoji="1" lang="en-US" altLang="zh-CN" sz="2400" dirty="0" smtClean="0">
                <a:solidFill>
                  <a:srgbClr val="000099"/>
                </a:solidFill>
                <a:latin typeface="Times New Roman" panose="02020603050405020304" pitchFamily="18" charset="0"/>
                <a:ea typeface="隶书" panose="02010509060101010101" pitchFamily="49" charset="-122"/>
              </a:rPr>
              <a:t>s5 </a:t>
            </a:r>
            <a:r>
              <a:rPr kumimoji="1" lang="en-US" altLang="zh-CN" sz="2400" dirty="0">
                <a:solidFill>
                  <a:srgbClr val="000099"/>
                </a:solidFill>
                <a:latin typeface="Times New Roman" panose="02020603050405020304" pitchFamily="18" charset="0"/>
                <a:ea typeface="隶书" panose="02010509060101010101" pitchFamily="49" charset="-122"/>
              </a:rPr>
              <a:t>= s1</a:t>
            </a:r>
            <a:r>
              <a:rPr kumimoji="1" lang="en-US" altLang="zh-CN" sz="2400" dirty="0">
                <a:solidFill>
                  <a:srgbClr val="000099"/>
                </a:solidFill>
                <a:latin typeface="Courier New" panose="02070309020205020404" pitchFamily="49" charset="0"/>
                <a:ea typeface="隶书" panose="02010509060101010101" pitchFamily="49" charset="-122"/>
              </a:rPr>
              <a:t>-</a:t>
            </a:r>
            <a:r>
              <a:rPr kumimoji="1" lang="en-US" altLang="zh-CN" sz="2400" dirty="0">
                <a:solidFill>
                  <a:srgbClr val="000099"/>
                </a:solidFill>
                <a:latin typeface="Times New Roman" panose="02020603050405020304" pitchFamily="18" charset="0"/>
                <a:ea typeface="隶书" panose="02010509060101010101" pitchFamily="49" charset="-122"/>
              </a:rPr>
              <a:t>s2;</a:t>
            </a:r>
            <a:r>
              <a:rPr kumimoji="1" lang="en-US" altLang="zh-CN" sz="2400" dirty="0">
                <a:solidFill>
                  <a:schemeClr val="hlink"/>
                </a:solidFill>
                <a:latin typeface="Times New Roman" panose="02020603050405020304" pitchFamily="18" charset="0"/>
                <a:ea typeface="隶书" panose="02010509060101010101" pitchFamily="49" charset="-122"/>
              </a:rPr>
              <a:t>   </a:t>
            </a:r>
            <a:r>
              <a:rPr kumimoji="1" lang="en-US" altLang="zh-CN" sz="2400" dirty="0">
                <a:solidFill>
                  <a:schemeClr val="tx2"/>
                </a:solidFill>
                <a:latin typeface="Times New Roman" panose="02020603050405020304" pitchFamily="18" charset="0"/>
                <a:ea typeface="隶书" panose="02010509060101010101" pitchFamily="49" charset="-122"/>
              </a:rPr>
              <a:t>  /</a:t>
            </a:r>
            <a:r>
              <a:rPr kumimoji="1" lang="en-US" altLang="zh-CN" sz="2400" dirty="0">
                <a:solidFill>
                  <a:srgbClr val="CC0000"/>
                </a:solidFill>
                <a:latin typeface="Times New Roman" panose="02020603050405020304" pitchFamily="18" charset="0"/>
                <a:ea typeface="隶书" panose="02010509060101010101" pitchFamily="49" charset="-122"/>
              </a:rPr>
              <a:t>/</a:t>
            </a:r>
            <a:r>
              <a:rPr kumimoji="1" lang="zh-CN" altLang="zh-CN" sz="2400" dirty="0">
                <a:solidFill>
                  <a:srgbClr val="CC0000"/>
                </a:solidFill>
                <a:latin typeface="Times New Roman" panose="02020603050405020304" pitchFamily="18" charset="0"/>
                <a:ea typeface="隶书" panose="02010509060101010101" pitchFamily="49" charset="-122"/>
              </a:rPr>
              <a:t>求</a:t>
            </a:r>
            <a:r>
              <a:rPr kumimoji="1" lang="en-US" altLang="zh-CN" sz="2400" dirty="0">
                <a:solidFill>
                  <a:srgbClr val="CC0000"/>
                </a:solidFill>
                <a:latin typeface="Times New Roman" panose="02020603050405020304" pitchFamily="18" charset="0"/>
                <a:ea typeface="隶书" panose="02010509060101010101" pitchFamily="49" charset="-122"/>
              </a:rPr>
              <a:t>s1</a:t>
            </a:r>
            <a:r>
              <a:rPr kumimoji="1" lang="zh-CN" altLang="zh-CN" sz="2400" dirty="0">
                <a:solidFill>
                  <a:srgbClr val="CC0000"/>
                </a:solidFill>
                <a:latin typeface="Times New Roman" panose="02020603050405020304" pitchFamily="18" charset="0"/>
                <a:ea typeface="隶书" panose="02010509060101010101" pitchFamily="49" charset="-122"/>
              </a:rPr>
              <a:t>与</a:t>
            </a:r>
            <a:r>
              <a:rPr kumimoji="1" lang="en-US" altLang="zh-CN" sz="2400" dirty="0">
                <a:solidFill>
                  <a:srgbClr val="CC0000"/>
                </a:solidFill>
                <a:latin typeface="Times New Roman" panose="02020603050405020304" pitchFamily="18" charset="0"/>
                <a:ea typeface="隶书" panose="02010509060101010101" pitchFamily="49" charset="-122"/>
              </a:rPr>
              <a:t>s2</a:t>
            </a:r>
            <a:r>
              <a:rPr kumimoji="1" lang="zh-CN" altLang="zh-CN" sz="2400" dirty="0">
                <a:solidFill>
                  <a:srgbClr val="CC0000"/>
                </a:solidFill>
                <a:latin typeface="Times New Roman" panose="02020603050405020304" pitchFamily="18" charset="0"/>
                <a:ea typeface="隶书" panose="02010509060101010101" pitchFamily="49" charset="-122"/>
              </a:rPr>
              <a:t>的差</a:t>
            </a:r>
            <a:r>
              <a:rPr kumimoji="1" lang="zh-CN" altLang="zh-CN" sz="2400" dirty="0">
                <a:solidFill>
                  <a:srgbClr val="008080"/>
                </a:solidFill>
                <a:latin typeface="Times New Roman" panose="02020603050405020304" pitchFamily="18" charset="0"/>
                <a:ea typeface="隶书" panose="02010509060101010101" pitchFamily="49" charset="-122"/>
              </a:rPr>
              <a:t> </a:t>
            </a:r>
            <a:r>
              <a:rPr kumimoji="1" lang="zh-CN" altLang="zh-CN" sz="2400" dirty="0">
                <a:solidFill>
                  <a:schemeClr val="tx2"/>
                </a:solidFill>
                <a:latin typeface="Times New Roman" panose="02020603050405020304" pitchFamily="18" charset="0"/>
                <a:ea typeface="隶书" panose="02010509060101010101" pitchFamily="49" charset="-122"/>
              </a:rPr>
              <a:t>{0</a:t>
            </a:r>
            <a:r>
              <a:rPr kumimoji="1" lang="en-US" altLang="zh-CN" sz="2400" dirty="0">
                <a:solidFill>
                  <a:schemeClr val="tx2"/>
                </a:solidFill>
                <a:latin typeface="Times New Roman" panose="02020603050405020304" pitchFamily="18" charset="0"/>
                <a:ea typeface="隶书" panose="02010509060101010101" pitchFamily="49" charset="-122"/>
              </a:rPr>
              <a:t>, 1, …, 6</a:t>
            </a:r>
            <a:r>
              <a:rPr kumimoji="1" lang="en-US" altLang="zh-CN" sz="2400" dirty="0" smtClean="0">
                <a:solidFill>
                  <a:schemeClr val="tx2"/>
                </a:solidFill>
                <a:latin typeface="Times New Roman" panose="02020603050405020304" pitchFamily="18" charset="0"/>
                <a:ea typeface="隶书" panose="02010509060101010101" pitchFamily="49" charset="-122"/>
              </a:rPr>
              <a:t>}</a:t>
            </a:r>
          </a:p>
          <a:p>
            <a:pPr>
              <a:buNone/>
            </a:pPr>
            <a:r>
              <a:rPr lang="en-US" altLang="zh-CN" sz="2400" dirty="0">
                <a:solidFill>
                  <a:schemeClr val="tx2"/>
                </a:solidFill>
                <a:latin typeface="Times New Roman" panose="02020603050405020304" pitchFamily="18" charset="0"/>
                <a:ea typeface="隶书" panose="02010509060101010101" pitchFamily="49" charset="-122"/>
              </a:rPr>
              <a:t>//s1: {0, 1, 2, 3, 4, 5, 6, 7, 8, 9}</a:t>
            </a:r>
          </a:p>
          <a:p>
            <a:pPr>
              <a:buNone/>
            </a:pPr>
            <a:r>
              <a:rPr kumimoji="1" lang="en-US" altLang="zh-CN" sz="2400" dirty="0" smtClean="0">
                <a:solidFill>
                  <a:srgbClr val="000099"/>
                </a:solidFill>
                <a:latin typeface="Times New Roman" panose="02020603050405020304" pitchFamily="18" charset="0"/>
                <a:ea typeface="隶书" panose="02010509060101010101" pitchFamily="49" charset="-122"/>
              </a:rPr>
              <a:t>index </a:t>
            </a:r>
            <a:r>
              <a:rPr kumimoji="1" lang="en-US" altLang="zh-CN" sz="2400" dirty="0">
                <a:solidFill>
                  <a:srgbClr val="000099"/>
                </a:solidFill>
                <a:latin typeface="Times New Roman" panose="02020603050405020304" pitchFamily="18" charset="0"/>
                <a:ea typeface="隶书" panose="02010509060101010101" pitchFamily="49" charset="-122"/>
              </a:rPr>
              <a:t>= s1.SubSet (s4);   </a:t>
            </a:r>
            <a:r>
              <a:rPr kumimoji="1" lang="en-US" altLang="zh-CN" sz="2400" dirty="0">
                <a:solidFill>
                  <a:srgbClr val="CC0000"/>
                </a:solidFill>
                <a:latin typeface="Times New Roman" panose="02020603050405020304" pitchFamily="18" charset="0"/>
                <a:ea typeface="隶书" panose="02010509060101010101" pitchFamily="49" charset="-122"/>
              </a:rPr>
              <a:t>//</a:t>
            </a:r>
            <a:r>
              <a:rPr kumimoji="1" lang="zh-CN" altLang="en-US" sz="2400" dirty="0">
                <a:solidFill>
                  <a:srgbClr val="CC0000"/>
                </a:solidFill>
                <a:latin typeface="Times New Roman" panose="02020603050405020304" pitchFamily="18" charset="0"/>
                <a:ea typeface="隶书" panose="02010509060101010101" pitchFamily="49" charset="-122"/>
              </a:rPr>
              <a:t>判断</a:t>
            </a:r>
            <a:r>
              <a:rPr kumimoji="1" lang="en-US" altLang="zh-CN" sz="2400" dirty="0">
                <a:solidFill>
                  <a:srgbClr val="CC0000"/>
                </a:solidFill>
                <a:latin typeface="Times New Roman" panose="02020603050405020304" pitchFamily="18" charset="0"/>
                <a:ea typeface="隶书" panose="02010509060101010101" pitchFamily="49" charset="-122"/>
              </a:rPr>
              <a:t>s1</a:t>
            </a:r>
            <a:r>
              <a:rPr kumimoji="1" lang="zh-CN" altLang="zh-CN" sz="2400" dirty="0">
                <a:solidFill>
                  <a:srgbClr val="CC0000"/>
                </a:solidFill>
                <a:latin typeface="Times New Roman" panose="02020603050405020304" pitchFamily="18" charset="0"/>
                <a:ea typeface="隶书" panose="02010509060101010101" pitchFamily="49" charset="-122"/>
              </a:rPr>
              <a:t>是否为</a:t>
            </a:r>
            <a:r>
              <a:rPr kumimoji="1" lang="en-US" altLang="zh-CN" sz="2400" dirty="0">
                <a:solidFill>
                  <a:srgbClr val="CC0000"/>
                </a:solidFill>
                <a:latin typeface="Times New Roman" panose="02020603050405020304" pitchFamily="18" charset="0"/>
                <a:ea typeface="隶书" panose="02010509060101010101" pitchFamily="49" charset="-122"/>
              </a:rPr>
              <a:t>s4</a:t>
            </a:r>
            <a:r>
              <a:rPr kumimoji="1" lang="zh-CN" altLang="zh-CN" sz="2400" dirty="0">
                <a:solidFill>
                  <a:srgbClr val="CC0000"/>
                </a:solidFill>
                <a:latin typeface="Times New Roman" panose="02020603050405020304" pitchFamily="18" charset="0"/>
                <a:ea typeface="隶书" panose="02010509060101010101" pitchFamily="49" charset="-122"/>
              </a:rPr>
              <a:t>子集</a:t>
            </a:r>
            <a:endParaRPr kumimoji="1" lang="zh-CN" altLang="en-US" sz="2400" dirty="0">
              <a:solidFill>
                <a:srgbClr val="CC0000"/>
              </a:solidFill>
              <a:latin typeface="Times New Roman" panose="02020603050405020304" pitchFamily="18" charset="0"/>
              <a:ea typeface="隶书" panose="02010509060101010101" pitchFamily="49" charset="-122"/>
            </a:endParaRPr>
          </a:p>
          <a:p>
            <a:pPr>
              <a:buNone/>
            </a:pPr>
            <a:r>
              <a:rPr lang="en-US" altLang="zh-CN" sz="2400" dirty="0" err="1" smtClean="0">
                <a:solidFill>
                  <a:srgbClr val="000099"/>
                </a:solidFill>
                <a:latin typeface="Times New Roman" panose="02020603050405020304" pitchFamily="18" charset="0"/>
                <a:ea typeface="隶书" panose="02010509060101010101" pitchFamily="49" charset="-122"/>
              </a:rPr>
              <a:t>cout</a:t>
            </a:r>
            <a:r>
              <a:rPr lang="en-US" altLang="zh-CN" sz="2400" dirty="0" smtClean="0">
                <a:solidFill>
                  <a:srgbClr val="000099"/>
                </a:solidFill>
                <a:latin typeface="Times New Roman" panose="02020603050405020304" pitchFamily="18" charset="0"/>
                <a:ea typeface="隶书" panose="02010509060101010101" pitchFamily="49" charset="-122"/>
              </a:rPr>
              <a:t> </a:t>
            </a:r>
            <a:r>
              <a:rPr lang="en-US" altLang="zh-CN" sz="2400" dirty="0">
                <a:solidFill>
                  <a:srgbClr val="000099"/>
                </a:solidFill>
                <a:latin typeface="Times New Roman" panose="02020603050405020304" pitchFamily="18" charset="0"/>
                <a:ea typeface="隶书" panose="02010509060101010101" pitchFamily="49" charset="-122"/>
              </a:rPr>
              <a:t>&lt;&lt; index &lt;&lt; </a:t>
            </a:r>
            <a:r>
              <a:rPr lang="en-US" altLang="zh-CN" sz="2400" dirty="0" err="1">
                <a:solidFill>
                  <a:srgbClr val="000099"/>
                </a:solidFill>
                <a:latin typeface="Times New Roman" panose="02020603050405020304" pitchFamily="18" charset="0"/>
                <a:ea typeface="隶书" panose="02010509060101010101" pitchFamily="49" charset="-122"/>
              </a:rPr>
              <a:t>endl</a:t>
            </a:r>
            <a:r>
              <a:rPr lang="en-US" altLang="zh-CN" sz="2400" dirty="0">
                <a:solidFill>
                  <a:srgbClr val="000099"/>
                </a:solidFill>
                <a:latin typeface="Times New Roman" panose="02020603050405020304" pitchFamily="18" charset="0"/>
                <a:ea typeface="隶书" panose="02010509060101010101" pitchFamily="49" charset="-122"/>
              </a:rPr>
              <a:t>;</a:t>
            </a:r>
            <a:r>
              <a:rPr lang="en-US" altLang="zh-CN" sz="2400" dirty="0">
                <a:solidFill>
                  <a:schemeClr val="hlink"/>
                </a:solidFill>
                <a:latin typeface="Times New Roman" panose="02020603050405020304" pitchFamily="18" charset="0"/>
                <a:ea typeface="隶书" panose="02010509060101010101" pitchFamily="49" charset="-122"/>
              </a:rPr>
              <a:t>   </a:t>
            </a:r>
            <a:r>
              <a:rPr lang="en-US" altLang="zh-CN" sz="2400" dirty="0">
                <a:solidFill>
                  <a:srgbClr val="CC0000"/>
                </a:solidFill>
                <a:latin typeface="Times New Roman" panose="02020603050405020304" pitchFamily="18" charset="0"/>
                <a:ea typeface="隶书" panose="02010509060101010101" pitchFamily="49" charset="-122"/>
              </a:rPr>
              <a:t>//</a:t>
            </a:r>
            <a:r>
              <a:rPr lang="zh-CN" altLang="en-US" sz="2400" dirty="0">
                <a:solidFill>
                  <a:srgbClr val="CC0000"/>
                </a:solidFill>
                <a:latin typeface="Times New Roman" panose="02020603050405020304" pitchFamily="18" charset="0"/>
                <a:ea typeface="隶书" panose="02010509060101010101" pitchFamily="49" charset="-122"/>
              </a:rPr>
              <a:t>结果，</a:t>
            </a:r>
            <a:r>
              <a:rPr kumimoji="1" lang="en-US" altLang="zh-CN" sz="2400" dirty="0">
                <a:solidFill>
                  <a:schemeClr val="tx2"/>
                </a:solidFill>
                <a:latin typeface="Times New Roman" panose="02020603050405020304" pitchFamily="18" charset="0"/>
                <a:ea typeface="隶书" panose="02010509060101010101" pitchFamily="49" charset="-122"/>
              </a:rPr>
              <a:t>index = 0</a:t>
            </a:r>
          </a:p>
          <a:p>
            <a:pPr>
              <a:buNone/>
            </a:pPr>
            <a:r>
              <a:rPr lang="en-US" altLang="zh-CN" sz="2400" dirty="0" smtClean="0">
                <a:solidFill>
                  <a:schemeClr val="tx2"/>
                </a:solidFill>
                <a:latin typeface="Times New Roman" panose="02020603050405020304" pitchFamily="18" charset="0"/>
                <a:ea typeface="隶书" panose="02010509060101010101" pitchFamily="49" charset="-122"/>
              </a:rPr>
              <a:t>//</a:t>
            </a:r>
            <a:r>
              <a:rPr lang="en-US" altLang="zh-CN" sz="2400" dirty="0">
                <a:solidFill>
                  <a:schemeClr val="tx2"/>
                </a:solidFill>
                <a:latin typeface="Times New Roman" panose="02020603050405020304" pitchFamily="18" charset="0"/>
                <a:ea typeface="隶书" panose="02010509060101010101" pitchFamily="49" charset="-122"/>
              </a:rPr>
              <a:t>s1: {0, 1, 2, 3, 4, 5, 6, 7, 8, 9}</a:t>
            </a:r>
          </a:p>
          <a:p>
            <a:pPr>
              <a:buNone/>
            </a:pPr>
            <a:r>
              <a:rPr lang="en-US" altLang="zh-CN" sz="2400" dirty="0" smtClean="0">
                <a:solidFill>
                  <a:schemeClr val="tx2"/>
                </a:solidFill>
                <a:latin typeface="Times New Roman" panose="02020603050405020304" pitchFamily="18" charset="0"/>
                <a:ea typeface="隶书" panose="02010509060101010101" pitchFamily="49" charset="-122"/>
              </a:rPr>
              <a:t>//</a:t>
            </a:r>
            <a:r>
              <a:rPr lang="en-US" altLang="zh-CN" sz="2400" dirty="0">
                <a:solidFill>
                  <a:schemeClr val="tx2"/>
                </a:solidFill>
                <a:latin typeface="Times New Roman" panose="02020603050405020304" pitchFamily="18" charset="0"/>
                <a:ea typeface="隶书" panose="02010509060101010101" pitchFamily="49" charset="-122"/>
              </a:rPr>
              <a:t>s4: {7, 8, 9}</a:t>
            </a:r>
            <a:endParaRPr kumimoji="1" lang="en-US" altLang="zh-CN" sz="2400" dirty="0">
              <a:solidFill>
                <a:schemeClr val="tx2"/>
              </a:solidFill>
              <a:latin typeface="Times New Roman" panose="02020603050405020304" pitchFamily="18" charset="0"/>
              <a:ea typeface="隶书" panose="02010509060101010101" pitchFamily="49" charset="-122"/>
            </a:endParaRPr>
          </a:p>
          <a:p>
            <a:pPr>
              <a:buNone/>
            </a:pPr>
            <a:r>
              <a:rPr lang="en-US" altLang="zh-CN" sz="2400" dirty="0">
                <a:solidFill>
                  <a:schemeClr val="hlink"/>
                </a:solidFill>
                <a:latin typeface="Times New Roman" panose="02020603050405020304" pitchFamily="18" charset="0"/>
                <a:ea typeface="隶书" panose="02010509060101010101" pitchFamily="49" charset="-122"/>
              </a:rPr>
              <a:t>    </a:t>
            </a:r>
            <a:r>
              <a:rPr lang="en-US" altLang="zh-CN" sz="2400" dirty="0">
                <a:solidFill>
                  <a:srgbClr val="000099"/>
                </a:solidFill>
                <a:latin typeface="Times New Roman" panose="02020603050405020304" pitchFamily="18" charset="0"/>
                <a:ea typeface="隶书" panose="02010509060101010101" pitchFamily="49" charset="-122"/>
              </a:rPr>
              <a:t>equal = s1 </a:t>
            </a:r>
            <a:r>
              <a:rPr lang="en-US" altLang="zh-CN" sz="2400" i="1" dirty="0">
                <a:solidFill>
                  <a:srgbClr val="000099"/>
                </a:solidFill>
                <a:latin typeface="Times New Roman" panose="02020603050405020304" pitchFamily="18" charset="0"/>
                <a:ea typeface="隶书" panose="02010509060101010101" pitchFamily="49" charset="-122"/>
              </a:rPr>
              <a:t>==</a:t>
            </a:r>
            <a:r>
              <a:rPr lang="en-US" altLang="zh-CN" sz="2400" dirty="0">
                <a:solidFill>
                  <a:srgbClr val="000099"/>
                </a:solidFill>
                <a:latin typeface="Times New Roman" panose="02020603050405020304" pitchFamily="18" charset="0"/>
                <a:ea typeface="隶书" panose="02010509060101010101" pitchFamily="49" charset="-122"/>
              </a:rPr>
              <a:t> s2;             </a:t>
            </a:r>
            <a:r>
              <a:rPr lang="en-US" altLang="zh-CN" sz="2400" dirty="0">
                <a:solidFill>
                  <a:srgbClr val="CC0000"/>
                </a:solidFill>
                <a:latin typeface="Times New Roman" panose="02020603050405020304" pitchFamily="18" charset="0"/>
                <a:ea typeface="隶书" panose="02010509060101010101" pitchFamily="49" charset="-122"/>
              </a:rPr>
              <a:t>//</a:t>
            </a:r>
            <a:r>
              <a:rPr lang="zh-CN" altLang="en-US" sz="2400" dirty="0">
                <a:solidFill>
                  <a:srgbClr val="CC0000"/>
                </a:solidFill>
                <a:latin typeface="Times New Roman" panose="02020603050405020304" pitchFamily="18" charset="0"/>
                <a:ea typeface="隶书" panose="02010509060101010101" pitchFamily="49" charset="-122"/>
              </a:rPr>
              <a:t>集合</a:t>
            </a:r>
            <a:r>
              <a:rPr kumimoji="1" lang="en-US" altLang="zh-CN" sz="2400" dirty="0">
                <a:solidFill>
                  <a:srgbClr val="CC0000"/>
                </a:solidFill>
                <a:latin typeface="Times New Roman" panose="02020603050405020304" pitchFamily="18" charset="0"/>
                <a:ea typeface="隶书" panose="02010509060101010101" pitchFamily="49" charset="-122"/>
              </a:rPr>
              <a:t>s1</a:t>
            </a:r>
            <a:r>
              <a:rPr kumimoji="1" lang="zh-CN" altLang="zh-CN" sz="2400" dirty="0">
                <a:solidFill>
                  <a:srgbClr val="CC0000"/>
                </a:solidFill>
                <a:latin typeface="Times New Roman" panose="02020603050405020304" pitchFamily="18" charset="0"/>
                <a:ea typeface="隶书" panose="02010509060101010101" pitchFamily="49" charset="-122"/>
              </a:rPr>
              <a:t>与</a:t>
            </a:r>
            <a:r>
              <a:rPr kumimoji="1" lang="en-US" altLang="zh-CN" sz="2400" dirty="0">
                <a:solidFill>
                  <a:srgbClr val="CC0000"/>
                </a:solidFill>
                <a:latin typeface="Times New Roman" panose="02020603050405020304" pitchFamily="18" charset="0"/>
                <a:ea typeface="隶书" panose="02010509060101010101" pitchFamily="49" charset="-122"/>
              </a:rPr>
              <a:t>s2</a:t>
            </a:r>
            <a:r>
              <a:rPr lang="zh-CN" altLang="en-US" sz="2400" dirty="0">
                <a:solidFill>
                  <a:srgbClr val="CC0000"/>
                </a:solidFill>
                <a:latin typeface="Times New Roman" panose="02020603050405020304" pitchFamily="18" charset="0"/>
                <a:ea typeface="隶书" panose="02010509060101010101" pitchFamily="49" charset="-122"/>
              </a:rPr>
              <a:t>比较相等</a:t>
            </a:r>
            <a:endParaRPr kumimoji="1" lang="zh-CN" altLang="en-US" sz="2400" dirty="0">
              <a:solidFill>
                <a:srgbClr val="CC0000"/>
              </a:solidFill>
              <a:latin typeface="Times New Roman" panose="02020603050405020304" pitchFamily="18" charset="0"/>
              <a:ea typeface="隶书" panose="02010509060101010101" pitchFamily="49" charset="-122"/>
            </a:endParaRPr>
          </a:p>
          <a:p>
            <a:pPr>
              <a:buNone/>
            </a:pPr>
            <a:r>
              <a:rPr kumimoji="1" lang="zh-CN" altLang="en-US" sz="2400" dirty="0">
                <a:solidFill>
                  <a:srgbClr val="000099"/>
                </a:solidFill>
                <a:latin typeface="Times New Roman" panose="02020603050405020304" pitchFamily="18" charset="0"/>
                <a:ea typeface="隶书" panose="02010509060101010101" pitchFamily="49" charset="-122"/>
              </a:rPr>
              <a:t>    </a:t>
            </a:r>
            <a:r>
              <a:rPr kumimoji="1" lang="en-US" altLang="zh-CN" sz="2400" dirty="0" err="1">
                <a:solidFill>
                  <a:srgbClr val="000099"/>
                </a:solidFill>
                <a:latin typeface="Times New Roman" panose="02020603050405020304" pitchFamily="18" charset="0"/>
                <a:ea typeface="隶书" panose="02010509060101010101" pitchFamily="49" charset="-122"/>
              </a:rPr>
              <a:t>cout</a:t>
            </a:r>
            <a:r>
              <a:rPr kumimoji="1" lang="en-US" altLang="zh-CN" sz="2400" dirty="0">
                <a:solidFill>
                  <a:srgbClr val="000099"/>
                </a:solidFill>
                <a:latin typeface="Times New Roman" panose="02020603050405020304" pitchFamily="18" charset="0"/>
                <a:ea typeface="隶书" panose="02010509060101010101" pitchFamily="49" charset="-122"/>
              </a:rPr>
              <a:t> &lt;&lt; equal &lt;&lt; </a:t>
            </a:r>
            <a:r>
              <a:rPr kumimoji="1" lang="en-US" altLang="zh-CN" sz="2400" dirty="0" err="1">
                <a:solidFill>
                  <a:srgbClr val="000099"/>
                </a:solidFill>
                <a:latin typeface="Times New Roman" panose="02020603050405020304" pitchFamily="18" charset="0"/>
                <a:ea typeface="隶书" panose="02010509060101010101" pitchFamily="49" charset="-122"/>
              </a:rPr>
              <a:t>endl</a:t>
            </a:r>
            <a:r>
              <a:rPr kumimoji="1" lang="en-US" altLang="zh-CN" sz="2400" dirty="0">
                <a:solidFill>
                  <a:srgbClr val="000099"/>
                </a:solidFill>
                <a:latin typeface="Times New Roman" panose="02020603050405020304" pitchFamily="18" charset="0"/>
                <a:ea typeface="隶书" panose="02010509060101010101" pitchFamily="49" charset="-122"/>
              </a:rPr>
              <a:t>;</a:t>
            </a:r>
            <a:r>
              <a:rPr kumimoji="1" lang="en-US" altLang="zh-CN" sz="2400" dirty="0">
                <a:solidFill>
                  <a:srgbClr val="0000FF"/>
                </a:solidFill>
                <a:latin typeface="Times New Roman" panose="02020603050405020304" pitchFamily="18" charset="0"/>
                <a:ea typeface="隶书" panose="02010509060101010101" pitchFamily="49" charset="-122"/>
              </a:rPr>
              <a:t>   </a:t>
            </a:r>
            <a:r>
              <a:rPr kumimoji="1" lang="en-US" altLang="zh-CN" sz="2400" dirty="0">
                <a:solidFill>
                  <a:srgbClr val="CC0000"/>
                </a:solidFill>
                <a:latin typeface="Times New Roman" panose="02020603050405020304" pitchFamily="18" charset="0"/>
                <a:ea typeface="隶书" panose="02010509060101010101" pitchFamily="49" charset="-122"/>
              </a:rPr>
              <a:t>//</a:t>
            </a:r>
            <a:r>
              <a:rPr kumimoji="1" lang="zh-CN" altLang="zh-CN" sz="2400" dirty="0">
                <a:solidFill>
                  <a:srgbClr val="CC0000"/>
                </a:solidFill>
                <a:latin typeface="Times New Roman" panose="02020603050405020304" pitchFamily="18" charset="0"/>
                <a:ea typeface="隶书" panose="02010509060101010101" pitchFamily="49" charset="-122"/>
              </a:rPr>
              <a:t>为0</a:t>
            </a:r>
            <a:r>
              <a:rPr kumimoji="1" lang="en-US" altLang="zh-CN" sz="2400" dirty="0">
                <a:solidFill>
                  <a:srgbClr val="CC0000"/>
                </a:solidFill>
                <a:latin typeface="Times New Roman" panose="02020603050405020304" pitchFamily="18" charset="0"/>
                <a:ea typeface="隶书" panose="02010509060101010101" pitchFamily="49" charset="-122"/>
              </a:rPr>
              <a:t>, </a:t>
            </a:r>
            <a:r>
              <a:rPr kumimoji="1" lang="zh-CN" altLang="en-US" sz="2400" dirty="0">
                <a:solidFill>
                  <a:srgbClr val="CC0000"/>
                </a:solidFill>
                <a:latin typeface="Times New Roman" panose="02020603050405020304" pitchFamily="18" charset="0"/>
                <a:ea typeface="隶书" panose="02010509060101010101" pitchFamily="49" charset="-122"/>
              </a:rPr>
              <a:t>两集合不等</a:t>
            </a:r>
          </a:p>
          <a:p>
            <a:pPr>
              <a:spcBef>
                <a:spcPct val="15000"/>
              </a:spcBef>
              <a:buFont typeface="Wingdings" panose="05000000000000000000" pitchFamily="2" charset="2"/>
              <a:buNone/>
            </a:pPr>
            <a:endParaRPr lang="en-US" altLang="zh-CN" sz="24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title"/>
          </p:nvPr>
        </p:nvSpPr>
        <p:spPr>
          <a:xfrm>
            <a:off x="716606" y="72957"/>
            <a:ext cx="8461375" cy="595574"/>
          </a:xfrm>
        </p:spPr>
        <p:txBody>
          <a:bodyPr>
            <a:noAutofit/>
          </a:bodyPr>
          <a:lstStyle/>
          <a:p>
            <a:pPr algn="l"/>
            <a:r>
              <a:rPr kumimoji="1" lang="zh-CN" altLang="en-US" sz="4000" dirty="0">
                <a:solidFill>
                  <a:srgbClr val="0000FF"/>
                </a:solidFill>
                <a:ea typeface="华文新魏" panose="02010800040101010101" pitchFamily="2" charset="-122"/>
              </a:rPr>
              <a:t>构造函数的实现</a:t>
            </a:r>
          </a:p>
        </p:txBody>
      </p:sp>
      <p:sp>
        <p:nvSpPr>
          <p:cNvPr id="125956" name="Rectangle 4"/>
          <p:cNvSpPr>
            <a:spLocks noGrp="1" noChangeArrowheads="1"/>
          </p:cNvSpPr>
          <p:nvPr>
            <p:ph idx="1"/>
          </p:nvPr>
        </p:nvSpPr>
        <p:spPr>
          <a:xfrm>
            <a:off x="114638" y="840536"/>
            <a:ext cx="8229600" cy="4967287"/>
          </a:xfrm>
        </p:spPr>
        <p:txBody>
          <a:bodyPr>
            <a:normAutofit/>
          </a:bodyPr>
          <a:lstStyle/>
          <a:p>
            <a:pPr>
              <a:lnSpc>
                <a:spcPts val="2500"/>
              </a:lnSpc>
              <a:spcBef>
                <a:spcPts val="6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template &lt;class T&gt;</a:t>
            </a:r>
          </a:p>
          <a:p>
            <a:pPr>
              <a:lnSpc>
                <a:spcPts val="2500"/>
              </a:lnSpc>
              <a:spcBef>
                <a:spcPts val="600"/>
              </a:spcBef>
              <a:buFont typeface="Wingdings" panose="05000000000000000000" pitchFamily="2" charset="2"/>
              <a:buNone/>
            </a:pPr>
            <a:r>
              <a:rPr lang="en-US" altLang="zh-CN" sz="2000" dirty="0" err="1">
                <a:latin typeface="Times New Roman" panose="02020603050405020304" pitchFamily="18" charset="0"/>
                <a:ea typeface="隶书" panose="02010509060101010101" pitchFamily="49" charset="-122"/>
              </a:rPr>
              <a:t>bitSet</a:t>
            </a:r>
            <a:r>
              <a:rPr lang="en-US" altLang="zh-CN" sz="2000" dirty="0">
                <a:latin typeface="Times New Roman" panose="02020603050405020304" pitchFamily="18" charset="0"/>
                <a:ea typeface="隶书" panose="02010509060101010101" pitchFamily="49" charset="-122"/>
              </a:rPr>
              <a:t>&lt;T&gt;::</a:t>
            </a:r>
            <a:r>
              <a:rPr lang="en-US" altLang="zh-CN" sz="2000" dirty="0" err="1">
                <a:latin typeface="Times New Roman" panose="02020603050405020304" pitchFamily="18" charset="0"/>
                <a:ea typeface="隶书" panose="02010509060101010101" pitchFamily="49" charset="-122"/>
              </a:rPr>
              <a:t>bitSet</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int</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sz</a:t>
            </a:r>
            <a:r>
              <a:rPr lang="en-US" altLang="zh-CN" sz="2000" dirty="0">
                <a:latin typeface="Times New Roman" panose="02020603050405020304" pitchFamily="18" charset="0"/>
                <a:ea typeface="隶书" panose="02010509060101010101" pitchFamily="49" charset="-122"/>
              </a:rPr>
              <a:t>) : </a:t>
            </a:r>
            <a:r>
              <a:rPr lang="en-US" altLang="zh-CN" sz="2000" dirty="0" err="1">
                <a:latin typeface="Times New Roman" panose="02020603050405020304" pitchFamily="18" charset="0"/>
                <a:ea typeface="隶书" panose="02010509060101010101" pitchFamily="49" charset="-122"/>
              </a:rPr>
              <a:t>setSize</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sz</a:t>
            </a:r>
            <a:r>
              <a:rPr lang="en-US" altLang="zh-CN" sz="2000" dirty="0">
                <a:latin typeface="Times New Roman" panose="02020603050405020304" pitchFamily="18" charset="0"/>
                <a:ea typeface="隶书" panose="02010509060101010101" pitchFamily="49" charset="-122"/>
              </a:rPr>
              <a:t>) {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构造函数</a:t>
            </a:r>
          </a:p>
          <a:p>
            <a:pPr>
              <a:lnSpc>
                <a:spcPts val="2500"/>
              </a:lnSpc>
              <a:spcBef>
                <a:spcPts val="6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assert (</a:t>
            </a:r>
            <a:r>
              <a:rPr lang="en-US" altLang="zh-CN" sz="2000" dirty="0" err="1">
                <a:latin typeface="Times New Roman" panose="02020603050405020304" pitchFamily="18" charset="0"/>
                <a:ea typeface="隶书" panose="02010509060101010101" pitchFamily="49" charset="-122"/>
              </a:rPr>
              <a:t>setSize</a:t>
            </a:r>
            <a:r>
              <a:rPr lang="en-US" altLang="zh-CN" sz="2000" dirty="0">
                <a:latin typeface="Times New Roman" panose="02020603050405020304" pitchFamily="18" charset="0"/>
                <a:ea typeface="隶书" panose="02010509060101010101" pitchFamily="49" charset="-122"/>
              </a:rPr>
              <a:t> &gt; 0);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检查参数的合理性</a:t>
            </a:r>
          </a:p>
          <a:p>
            <a:pPr>
              <a:lnSpc>
                <a:spcPts val="2500"/>
              </a:lnSpc>
              <a:spcBef>
                <a:spcPts val="6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vectorSize</a:t>
            </a:r>
            <a:r>
              <a:rPr lang="en-US" altLang="zh-CN" sz="2000" dirty="0">
                <a:latin typeface="Times New Roman" panose="02020603050405020304" pitchFamily="18" charset="0"/>
                <a:ea typeface="隶书" panose="02010509060101010101" pitchFamily="49" charset="-122"/>
              </a:rPr>
              <a:t> = (setSize+15) &gt;&gt; 4;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存储数组大小</a:t>
            </a:r>
          </a:p>
          <a:p>
            <a:pPr>
              <a:lnSpc>
                <a:spcPts val="2500"/>
              </a:lnSpc>
              <a:spcBef>
                <a:spcPts val="6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bitVector</a:t>
            </a:r>
            <a:r>
              <a:rPr lang="en-US" altLang="zh-CN" sz="2000" dirty="0">
                <a:latin typeface="Times New Roman" panose="02020603050405020304" pitchFamily="18" charset="0"/>
                <a:ea typeface="隶书" panose="02010509060101010101" pitchFamily="49" charset="-122"/>
              </a:rPr>
              <a:t> = new </a:t>
            </a:r>
            <a:r>
              <a:rPr lang="en-US" altLang="zh-CN" sz="2000" dirty="0" err="1">
                <a:latin typeface="Times New Roman" panose="02020603050405020304" pitchFamily="18" charset="0"/>
                <a:ea typeface="隶书" panose="02010509060101010101" pitchFamily="49" charset="-122"/>
              </a:rPr>
              <a:t>int</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vectorSize</a:t>
            </a:r>
            <a:r>
              <a:rPr lang="en-US" altLang="zh-CN" sz="2000" dirty="0">
                <a:latin typeface="Times New Roman" panose="02020603050405020304" pitchFamily="18" charset="0"/>
                <a:ea typeface="隶书" panose="02010509060101010101" pitchFamily="49" charset="-122"/>
              </a:rPr>
              <a:t>];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分配空间</a:t>
            </a:r>
          </a:p>
          <a:p>
            <a:pPr>
              <a:lnSpc>
                <a:spcPts val="2500"/>
              </a:lnSpc>
              <a:spcBef>
                <a:spcPts val="6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assert (</a:t>
            </a:r>
            <a:r>
              <a:rPr lang="en-US" altLang="zh-CN" sz="2000" dirty="0" err="1">
                <a:latin typeface="Times New Roman" panose="02020603050405020304" pitchFamily="18" charset="0"/>
                <a:ea typeface="隶书" panose="02010509060101010101" pitchFamily="49" charset="-122"/>
              </a:rPr>
              <a:t>bitVector</a:t>
            </a:r>
            <a:r>
              <a:rPr lang="en-US" altLang="zh-CN" sz="2000" dirty="0">
                <a:latin typeface="Times New Roman" panose="02020603050405020304" pitchFamily="18" charset="0"/>
                <a:ea typeface="隶书" panose="02010509060101010101" pitchFamily="49" charset="-122"/>
              </a:rPr>
              <a:t> != NULL</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检查存储分配是否成功</a:t>
            </a:r>
          </a:p>
          <a:p>
            <a:pPr>
              <a:lnSpc>
                <a:spcPts val="2500"/>
              </a:lnSpc>
              <a:spcBef>
                <a:spcPts val="600"/>
              </a:spcBef>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for (</a:t>
            </a:r>
            <a:r>
              <a:rPr lang="en-US" altLang="zh-CN" sz="2000" dirty="0" err="1">
                <a:latin typeface="Times New Roman" panose="02020603050405020304" pitchFamily="18" charset="0"/>
                <a:ea typeface="隶书" panose="02010509060101010101" pitchFamily="49" charset="-122"/>
              </a:rPr>
              <a:t>int</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i</a:t>
            </a:r>
            <a:r>
              <a:rPr lang="en-US" altLang="zh-CN" sz="2000" dirty="0">
                <a:latin typeface="Times New Roman" panose="02020603050405020304" pitchFamily="18" charset="0"/>
                <a:ea typeface="隶书" panose="02010509060101010101" pitchFamily="49" charset="-122"/>
              </a:rPr>
              <a:t> = 0; </a:t>
            </a:r>
            <a:r>
              <a:rPr lang="en-US" altLang="zh-CN" sz="2000" dirty="0" err="1">
                <a:latin typeface="Times New Roman" panose="02020603050405020304" pitchFamily="18" charset="0"/>
                <a:ea typeface="隶书" panose="02010509060101010101" pitchFamily="49" charset="-122"/>
              </a:rPr>
              <a:t>i</a:t>
            </a:r>
            <a:r>
              <a:rPr lang="en-US" altLang="zh-CN" sz="2000" dirty="0">
                <a:latin typeface="Times New Roman" panose="02020603050405020304" pitchFamily="18" charset="0"/>
                <a:ea typeface="隶书" panose="02010509060101010101" pitchFamily="49" charset="-122"/>
              </a:rPr>
              <a:t> &lt; </a:t>
            </a:r>
            <a:r>
              <a:rPr lang="en-US" altLang="zh-CN" sz="2000" dirty="0" err="1">
                <a:latin typeface="Times New Roman" panose="02020603050405020304" pitchFamily="18" charset="0"/>
                <a:ea typeface="隶书" panose="02010509060101010101" pitchFamily="49" charset="-122"/>
              </a:rPr>
              <a:t>vectorSize</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i</a:t>
            </a:r>
            <a:r>
              <a:rPr lang="en-US" altLang="zh-CN" sz="2000" dirty="0" smtClean="0">
                <a:latin typeface="Times New Roman" panose="02020603050405020304" pitchFamily="18" charset="0"/>
                <a:ea typeface="隶书" panose="02010509060101010101" pitchFamily="49" charset="-122"/>
              </a:rPr>
              <a:t>++)</a:t>
            </a:r>
            <a:r>
              <a:rPr lang="en-US" altLang="zh-CN" sz="2000" dirty="0">
                <a:solidFill>
                  <a:schemeClr val="tx2"/>
                </a:solidFill>
                <a:latin typeface="Times New Roman" panose="02020603050405020304" pitchFamily="18" charset="0"/>
                <a:ea typeface="隶书" panose="02010509060101010101" pitchFamily="49" charset="-122"/>
              </a:rPr>
              <a:t> //</a:t>
            </a:r>
            <a:r>
              <a:rPr lang="zh-CN" altLang="en-US" sz="2000" dirty="0" smtClean="0">
                <a:solidFill>
                  <a:schemeClr val="tx2"/>
                </a:solidFill>
                <a:latin typeface="Times New Roman" panose="02020603050405020304" pitchFamily="18" charset="0"/>
                <a:ea typeface="隶书" panose="02010509060101010101" pitchFamily="49" charset="-122"/>
              </a:rPr>
              <a:t>初始化</a:t>
            </a:r>
            <a:endParaRPr lang="en-US" altLang="zh-CN" sz="2000" dirty="0">
              <a:latin typeface="Times New Roman" panose="02020603050405020304" pitchFamily="18" charset="0"/>
              <a:ea typeface="隶书" panose="02010509060101010101" pitchFamily="49" charset="-122"/>
            </a:endParaRPr>
          </a:p>
          <a:p>
            <a:pPr>
              <a:lnSpc>
                <a:spcPts val="2500"/>
              </a:lnSpc>
              <a:spcBef>
                <a:spcPts val="6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bitVector</a:t>
            </a:r>
            <a:r>
              <a:rPr lang="en-US" altLang="zh-CN" sz="2000" dirty="0">
                <a:latin typeface="Times New Roman" panose="02020603050405020304" pitchFamily="18" charset="0"/>
                <a:ea typeface="隶书" panose="02010509060101010101" pitchFamily="49" charset="-122"/>
              </a:rPr>
              <a:t>[</a:t>
            </a:r>
            <a:r>
              <a:rPr lang="en-US" altLang="zh-CN" sz="2000" dirty="0" err="1">
                <a:latin typeface="Times New Roman" panose="02020603050405020304" pitchFamily="18" charset="0"/>
                <a:ea typeface="隶书" panose="02010509060101010101" pitchFamily="49" charset="-122"/>
              </a:rPr>
              <a:t>i</a:t>
            </a:r>
            <a:r>
              <a:rPr lang="en-US" altLang="zh-CN" sz="2000" dirty="0">
                <a:latin typeface="Times New Roman" panose="02020603050405020304" pitchFamily="18" charset="0"/>
                <a:ea typeface="隶书" panose="02010509060101010101" pitchFamily="49" charset="-122"/>
              </a:rPr>
              <a:t>] = 0;			</a:t>
            </a:r>
            <a:endParaRPr lang="en-US" altLang="zh-CN" sz="2000" dirty="0" smtClean="0">
              <a:latin typeface="Times New Roman" panose="02020603050405020304" pitchFamily="18" charset="0"/>
              <a:ea typeface="隶书" panose="02010509060101010101" pitchFamily="49" charset="-122"/>
            </a:endParaRPr>
          </a:p>
          <a:p>
            <a:pPr>
              <a:lnSpc>
                <a:spcPts val="2500"/>
              </a:lnSpc>
              <a:spcBef>
                <a:spcPts val="6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a:t>
            </a:r>
            <a:endParaRPr lang="en-US" altLang="zh-CN" sz="2000" dirty="0">
              <a:latin typeface="Times New Roman" panose="02020603050405020304" pitchFamily="18" charset="0"/>
              <a:ea typeface="隶书" panose="02010509060101010101" pitchFamily="49" charset="-122"/>
            </a:endParaRPr>
          </a:p>
        </p:txBody>
      </p:sp>
      <p:sp>
        <p:nvSpPr>
          <p:cNvPr id="4" name="Rectangle 4"/>
          <p:cNvSpPr txBox="1">
            <a:spLocks noChangeArrowheads="1"/>
          </p:cNvSpPr>
          <p:nvPr/>
        </p:nvSpPr>
        <p:spPr>
          <a:xfrm>
            <a:off x="5681693" y="3297787"/>
            <a:ext cx="6555699" cy="365749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500"/>
              </a:lnSpc>
              <a:spcBef>
                <a:spcPts val="6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template &lt;class T&gt;</a:t>
            </a:r>
          </a:p>
          <a:p>
            <a:pPr>
              <a:lnSpc>
                <a:spcPts val="2500"/>
              </a:lnSpc>
              <a:spcBef>
                <a:spcPts val="600"/>
              </a:spcBef>
              <a:buNone/>
            </a:pPr>
            <a:r>
              <a:rPr lang="en-US" altLang="zh-CN" sz="2000" dirty="0" err="1" smtClean="0">
                <a:latin typeface="Times New Roman" panose="02020603050405020304" pitchFamily="18" charset="0"/>
                <a:ea typeface="隶书" panose="02010509060101010101" pitchFamily="49" charset="-122"/>
              </a:rPr>
              <a:t>bitSet</a:t>
            </a:r>
            <a:r>
              <a:rPr lang="en-US" altLang="zh-CN" sz="2000" dirty="0" smtClean="0">
                <a:latin typeface="Times New Roman" panose="02020603050405020304" pitchFamily="18" charset="0"/>
                <a:ea typeface="隶书" panose="02010509060101010101" pitchFamily="49" charset="-122"/>
              </a:rPr>
              <a:t>&lt;T&gt;::</a:t>
            </a:r>
            <a:r>
              <a:rPr lang="en-US" altLang="zh-CN" sz="2000" dirty="0" err="1" smtClean="0">
                <a:latin typeface="Times New Roman" panose="02020603050405020304" pitchFamily="18" charset="0"/>
                <a:ea typeface="隶书" panose="02010509060101010101" pitchFamily="49" charset="-122"/>
              </a:rPr>
              <a:t>bitSet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const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bitSet</a:t>
            </a:r>
            <a:r>
              <a:rPr lang="en-US" altLang="zh-CN" sz="2000" dirty="0" smtClean="0">
                <a:latin typeface="Times New Roman" panose="02020603050405020304" pitchFamily="18" charset="0"/>
                <a:ea typeface="隶书" panose="02010509060101010101" pitchFamily="49" charset="-122"/>
              </a:rPr>
              <a:t>&lt;T&gt;&amp; R)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复制构造</a:t>
            </a:r>
            <a:r>
              <a:rPr lang="zh-CN" altLang="en-US" sz="2000" dirty="0" smtClean="0">
                <a:solidFill>
                  <a:schemeClr val="tx2"/>
                </a:solidFill>
                <a:latin typeface="Times New Roman" panose="02020603050405020304" pitchFamily="18" charset="0"/>
                <a:ea typeface="隶书" panose="02010509060101010101" pitchFamily="49" charset="-122"/>
              </a:rPr>
              <a:t>函数</a:t>
            </a:r>
            <a:endParaRPr lang="en-US" altLang="zh-CN" sz="2000" dirty="0" smtClean="0">
              <a:latin typeface="Times New Roman" panose="02020603050405020304" pitchFamily="18" charset="0"/>
              <a:ea typeface="隶书" panose="02010509060101010101" pitchFamily="49" charset="-122"/>
            </a:endParaRPr>
          </a:p>
          <a:p>
            <a:pPr>
              <a:lnSpc>
                <a:spcPts val="2500"/>
              </a:lnSpc>
              <a:spcBef>
                <a:spcPts val="600"/>
              </a:spcBef>
              <a:buFont typeface="Wingdings" panose="05000000000000000000" pitchFamily="2" charset="2"/>
              <a:buNone/>
            </a:pPr>
            <a:r>
              <a:rPr lang="en-US" altLang="zh-CN" sz="2000" dirty="0" err="1" smtClean="0">
                <a:latin typeface="Times New Roman" panose="02020603050405020304" pitchFamily="18" charset="0"/>
                <a:ea typeface="隶书" panose="02010509060101010101" pitchFamily="49" charset="-122"/>
              </a:rPr>
              <a:t>setSize</a:t>
            </a:r>
            <a:r>
              <a:rPr lang="en-US" altLang="zh-CN" sz="2000" dirty="0" smtClean="0">
                <a:latin typeface="Times New Roman" panose="02020603050405020304" pitchFamily="18" charset="0"/>
                <a:ea typeface="隶书" panose="02010509060101010101" pitchFamily="49" charset="-122"/>
              </a:rPr>
              <a:t> = </a:t>
            </a:r>
            <a:r>
              <a:rPr lang="en-US" altLang="zh-CN" sz="2000" dirty="0" err="1" smtClean="0">
                <a:latin typeface="Times New Roman" panose="02020603050405020304" pitchFamily="18" charset="0"/>
                <a:ea typeface="隶书" panose="02010509060101010101" pitchFamily="49" charset="-122"/>
              </a:rPr>
              <a:t>R.setSize</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集合元素个数</a:t>
            </a:r>
          </a:p>
          <a:p>
            <a:pPr>
              <a:lnSpc>
                <a:spcPts val="2500"/>
              </a:lnSpc>
              <a:spcBef>
                <a:spcPts val="6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vectorSize</a:t>
            </a:r>
            <a:r>
              <a:rPr lang="en-US" altLang="zh-CN" sz="2000" dirty="0" smtClean="0">
                <a:latin typeface="Times New Roman" panose="02020603050405020304" pitchFamily="18" charset="0"/>
                <a:ea typeface="隶书" panose="02010509060101010101" pitchFamily="49" charset="-122"/>
              </a:rPr>
              <a:t> = </a:t>
            </a:r>
            <a:r>
              <a:rPr lang="en-US" altLang="zh-CN" sz="2000" dirty="0" err="1" smtClean="0">
                <a:latin typeface="Times New Roman" panose="02020603050405020304" pitchFamily="18" charset="0"/>
                <a:ea typeface="隶书" panose="02010509060101010101" pitchFamily="49" charset="-122"/>
              </a:rPr>
              <a:t>R.vectorSize</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存储数组大小</a:t>
            </a:r>
          </a:p>
          <a:p>
            <a:pPr>
              <a:lnSpc>
                <a:spcPts val="2500"/>
              </a:lnSpc>
              <a:spcBef>
                <a:spcPts val="6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bitVector</a:t>
            </a:r>
            <a:r>
              <a:rPr lang="en-US" altLang="zh-CN" sz="2000" dirty="0" smtClean="0">
                <a:latin typeface="Times New Roman" panose="02020603050405020304" pitchFamily="18" charset="0"/>
                <a:ea typeface="隶书" panose="02010509060101010101" pitchFamily="49" charset="-122"/>
              </a:rPr>
              <a:t> = new </a:t>
            </a:r>
            <a:r>
              <a:rPr lang="en-US" altLang="zh-CN" sz="2000" dirty="0" err="1" smtClean="0">
                <a:latin typeface="Times New Roman" panose="02020603050405020304" pitchFamily="18" charset="0"/>
                <a:ea typeface="隶书" panose="02010509060101010101" pitchFamily="49" charset="-122"/>
              </a:rPr>
              <a:t>int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vectorSize</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分配空间</a:t>
            </a:r>
          </a:p>
          <a:p>
            <a:pPr>
              <a:lnSpc>
                <a:spcPts val="2500"/>
              </a:lnSpc>
              <a:spcBef>
                <a:spcPts val="6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assert (</a:t>
            </a:r>
            <a:r>
              <a:rPr lang="en-US" altLang="zh-CN" sz="2000" dirty="0" err="1" smtClean="0">
                <a:latin typeface="Times New Roman" panose="02020603050405020304" pitchFamily="18" charset="0"/>
                <a:ea typeface="隶书" panose="02010509060101010101" pitchFamily="49" charset="-122"/>
              </a:rPr>
              <a:t>bitVector</a:t>
            </a:r>
            <a:r>
              <a:rPr lang="en-US" altLang="zh-CN" sz="2000" dirty="0" smtClean="0">
                <a:latin typeface="Times New Roman" panose="02020603050405020304" pitchFamily="18" charset="0"/>
                <a:ea typeface="隶书" panose="02010509060101010101" pitchFamily="49" charset="-122"/>
              </a:rPr>
              <a:t> != NULL);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检查存储分配是否成功</a:t>
            </a:r>
          </a:p>
          <a:p>
            <a:pPr>
              <a:lnSpc>
                <a:spcPts val="2500"/>
              </a:lnSpc>
              <a:spcBef>
                <a:spcPts val="6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for (</a:t>
            </a:r>
            <a:r>
              <a:rPr lang="en-US" altLang="zh-CN" sz="2000" dirty="0" err="1" smtClean="0">
                <a:latin typeface="Times New Roman" panose="02020603050405020304" pitchFamily="18" charset="0"/>
                <a:ea typeface="隶书" panose="02010509060101010101" pitchFamily="49" charset="-122"/>
              </a:rPr>
              <a:t>int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i</a:t>
            </a:r>
            <a:r>
              <a:rPr lang="en-US" altLang="zh-CN" sz="2000" dirty="0" smtClean="0">
                <a:latin typeface="Times New Roman" panose="02020603050405020304" pitchFamily="18" charset="0"/>
                <a:ea typeface="隶书" panose="02010509060101010101" pitchFamily="49" charset="-122"/>
              </a:rPr>
              <a:t> = 0; </a:t>
            </a:r>
            <a:r>
              <a:rPr lang="en-US" altLang="zh-CN" sz="2000" dirty="0" err="1" smtClean="0">
                <a:latin typeface="Times New Roman" panose="02020603050405020304" pitchFamily="18" charset="0"/>
                <a:ea typeface="隶书" panose="02010509060101010101" pitchFamily="49" charset="-122"/>
              </a:rPr>
              <a:t>i</a:t>
            </a:r>
            <a:r>
              <a:rPr lang="en-US" altLang="zh-CN" sz="2000" dirty="0" smtClean="0">
                <a:latin typeface="Times New Roman" panose="02020603050405020304" pitchFamily="18" charset="0"/>
                <a:ea typeface="隶书" panose="02010509060101010101" pitchFamily="49" charset="-122"/>
              </a:rPr>
              <a:t> &lt; </a:t>
            </a:r>
            <a:r>
              <a:rPr lang="en-US" altLang="zh-CN" sz="2000" dirty="0" err="1" smtClean="0">
                <a:latin typeface="Times New Roman" panose="02020603050405020304" pitchFamily="18" charset="0"/>
                <a:ea typeface="隶书" panose="02010509060101010101" pitchFamily="49" charset="-122"/>
              </a:rPr>
              <a:t>vectorSize</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i</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初始化</a:t>
            </a:r>
          </a:p>
          <a:p>
            <a:pPr>
              <a:lnSpc>
                <a:spcPts val="2500"/>
              </a:lnSpc>
              <a:spcBef>
                <a:spcPts val="6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bitVector</a:t>
            </a:r>
            <a:r>
              <a:rPr lang="en-US" altLang="zh-CN" sz="2000" dirty="0" smtClean="0">
                <a:latin typeface="Times New Roman" panose="02020603050405020304" pitchFamily="18" charset="0"/>
                <a:ea typeface="隶书" panose="02010509060101010101" pitchFamily="49" charset="-122"/>
              </a:rPr>
              <a:t>[</a:t>
            </a:r>
            <a:r>
              <a:rPr lang="en-US" altLang="zh-CN" sz="2000" dirty="0" err="1" smtClean="0">
                <a:latin typeface="Times New Roman" panose="02020603050405020304" pitchFamily="18" charset="0"/>
                <a:ea typeface="隶书" panose="02010509060101010101" pitchFamily="49" charset="-122"/>
              </a:rPr>
              <a:t>i</a:t>
            </a:r>
            <a:r>
              <a:rPr lang="en-US" altLang="zh-CN" sz="2000" dirty="0" smtClean="0">
                <a:latin typeface="Times New Roman" panose="02020603050405020304" pitchFamily="18" charset="0"/>
                <a:ea typeface="隶书" panose="02010509060101010101" pitchFamily="49" charset="-122"/>
              </a:rPr>
              <a:t>] = </a:t>
            </a:r>
            <a:r>
              <a:rPr lang="en-US" altLang="zh-CN" sz="2000" dirty="0" err="1" smtClean="0">
                <a:latin typeface="Times New Roman" panose="02020603050405020304" pitchFamily="18" charset="0"/>
                <a:ea typeface="隶书" panose="02010509060101010101" pitchFamily="49" charset="-122"/>
              </a:rPr>
              <a:t>R.bitVector</a:t>
            </a:r>
            <a:r>
              <a:rPr lang="en-US" altLang="zh-CN" sz="2000" dirty="0" smtClean="0">
                <a:latin typeface="Times New Roman" panose="02020603050405020304" pitchFamily="18" charset="0"/>
                <a:ea typeface="隶书" panose="02010509060101010101" pitchFamily="49" charset="-122"/>
              </a:rPr>
              <a:t>[</a:t>
            </a:r>
            <a:r>
              <a:rPr lang="en-US" altLang="zh-CN" sz="2000" dirty="0" err="1" smtClean="0">
                <a:latin typeface="Times New Roman" panose="02020603050405020304" pitchFamily="18" charset="0"/>
                <a:ea typeface="隶书" panose="02010509060101010101" pitchFamily="49" charset="-122"/>
              </a:rPr>
              <a:t>i</a:t>
            </a:r>
            <a:r>
              <a:rPr lang="en-US" altLang="zh-CN" sz="2000" dirty="0" smtClean="0">
                <a:latin typeface="Times New Roman" panose="02020603050405020304" pitchFamily="18" charset="0"/>
                <a:ea typeface="隶书" panose="02010509060101010101" pitchFamily="49" charset="-122"/>
              </a:rPr>
              <a:t>];	</a:t>
            </a:r>
          </a:p>
          <a:p>
            <a:pPr>
              <a:lnSpc>
                <a:spcPts val="2500"/>
              </a:lnSpc>
              <a:spcBef>
                <a:spcPts val="6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a:t>
            </a:r>
            <a:endParaRPr lang="en-US" altLang="zh-CN" sz="20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784698" y="0"/>
            <a:ext cx="8229600" cy="686907"/>
          </a:xfrm>
        </p:spPr>
        <p:txBody>
          <a:bodyPr/>
          <a:lstStyle/>
          <a:p>
            <a:pPr algn="l"/>
            <a:r>
              <a:rPr lang="zh-CN" altLang="en-US" sz="4000" dirty="0">
                <a:solidFill>
                  <a:srgbClr val="0000FF"/>
                </a:solidFill>
                <a:ea typeface="华文新魏" panose="02010800040101010101" pitchFamily="2" charset="-122"/>
              </a:rPr>
              <a:t>映射函数的实现</a:t>
            </a:r>
          </a:p>
        </p:txBody>
      </p:sp>
      <p:sp>
        <p:nvSpPr>
          <p:cNvPr id="322563" name="Rectangle 3"/>
          <p:cNvSpPr>
            <a:spLocks noGrp="1" noChangeArrowheads="1"/>
          </p:cNvSpPr>
          <p:nvPr>
            <p:ph idx="1"/>
          </p:nvPr>
        </p:nvSpPr>
        <p:spPr>
          <a:xfrm>
            <a:off x="2114551" y="1304932"/>
            <a:ext cx="8229600" cy="5076825"/>
          </a:xfrm>
        </p:spPr>
        <p:txBody>
          <a:bodyPr/>
          <a:lstStyle/>
          <a:p>
            <a:pPr>
              <a:spcBef>
                <a:spcPct val="5000"/>
              </a:spcBef>
              <a:buFont typeface="Wingdings" panose="05000000000000000000" pitchFamily="2" charset="2"/>
              <a:buNone/>
            </a:pPr>
            <a:r>
              <a:rPr lang="en-US" altLang="zh-CN" sz="2900">
                <a:latin typeface="Times New Roman" panose="02020603050405020304" pitchFamily="18" charset="0"/>
                <a:ea typeface="隶书" panose="02010509060101010101" pitchFamily="49" charset="-122"/>
              </a:rPr>
              <a:t>template &lt;class T&gt;</a:t>
            </a:r>
          </a:p>
          <a:p>
            <a:pPr>
              <a:spcBef>
                <a:spcPct val="5000"/>
              </a:spcBef>
              <a:buFont typeface="Wingdings" panose="05000000000000000000" pitchFamily="2" charset="2"/>
              <a:buNone/>
            </a:pPr>
            <a:r>
              <a:rPr lang="en-US" altLang="zh-CN" sz="2900">
                <a:latin typeface="Times New Roman" panose="02020603050405020304" pitchFamily="18" charset="0"/>
                <a:ea typeface="隶书" panose="02010509060101010101" pitchFamily="49" charset="-122"/>
              </a:rPr>
              <a:t>int bitSet&lt;T&gt;::getMember (const T x) {</a:t>
            </a:r>
          </a:p>
          <a:p>
            <a:pPr>
              <a:spcBef>
                <a:spcPct val="5000"/>
              </a:spcBef>
              <a:buFont typeface="Wingdings" panose="05000000000000000000" pitchFamily="2" charset="2"/>
              <a:buNone/>
            </a:pPr>
            <a:r>
              <a:rPr lang="en-US" altLang="zh-CN" sz="2900">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读取集合元素</a:t>
            </a:r>
            <a:r>
              <a:rPr lang="en-US" altLang="zh-CN" sz="2900">
                <a:solidFill>
                  <a:schemeClr val="tx2"/>
                </a:solidFill>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900">
                <a:latin typeface="Times New Roman" panose="02020603050405020304" pitchFamily="18" charset="0"/>
                <a:ea typeface="隶书" panose="02010509060101010101" pitchFamily="49" charset="-122"/>
              </a:rPr>
              <a:t>     int ad = x/16,  id = x%16;	 </a:t>
            </a:r>
            <a:r>
              <a:rPr lang="en-US" altLang="zh-CN" sz="2900">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计算数组元素下标</a:t>
            </a:r>
            <a:r>
              <a:rPr lang="zh-CN" altLang="en-US" sz="290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zh-CN" altLang="en-US" sz="2900">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unsigned short elem = bitVector [ad];			</a:t>
            </a:r>
            <a:r>
              <a:rPr lang="en-US" altLang="zh-CN" sz="2900">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取</a:t>
            </a:r>
            <a:r>
              <a:rPr lang="en-US" altLang="zh-CN" sz="2900">
                <a:solidFill>
                  <a:schemeClr val="tx2"/>
                </a:solidFill>
                <a:latin typeface="Times New Roman" panose="02020603050405020304" pitchFamily="18" charset="0"/>
                <a:ea typeface="隶书" panose="02010509060101010101" pitchFamily="49" charset="-122"/>
              </a:rPr>
              <a:t>x</a:t>
            </a:r>
            <a:r>
              <a:rPr lang="zh-CN" altLang="en-US" sz="2900">
                <a:solidFill>
                  <a:schemeClr val="tx2"/>
                </a:solidFill>
                <a:latin typeface="Times New Roman" panose="02020603050405020304" pitchFamily="18" charset="0"/>
                <a:ea typeface="隶书" panose="02010509060101010101" pitchFamily="49" charset="-122"/>
              </a:rPr>
              <a:t>所在数组元素</a:t>
            </a:r>
          </a:p>
          <a:p>
            <a:pPr>
              <a:spcBef>
                <a:spcPct val="5000"/>
              </a:spcBef>
              <a:buFont typeface="Wingdings" panose="05000000000000000000" pitchFamily="2" charset="2"/>
              <a:buNone/>
            </a:pPr>
            <a:r>
              <a:rPr lang="zh-CN" altLang="en-US" sz="2900">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return int ((elem &gt;&gt; (16</a:t>
            </a:r>
            <a:r>
              <a:rPr lang="en-US" altLang="zh-CN" sz="2900">
                <a:latin typeface="Courier New" panose="02070309020205020404" pitchFamily="49" charset="0"/>
                <a:ea typeface="隶书" panose="02010509060101010101" pitchFamily="49" charset="-122"/>
              </a:rPr>
              <a:t>-</a:t>
            </a:r>
            <a:r>
              <a:rPr lang="en-US" altLang="zh-CN" sz="2900">
                <a:latin typeface="Times New Roman" panose="02020603050405020304" pitchFamily="18" charset="0"/>
                <a:ea typeface="隶书" panose="02010509060101010101" pitchFamily="49" charset="-122"/>
              </a:rPr>
              <a:t>id)) % 1);			</a:t>
            </a:r>
            <a:r>
              <a:rPr lang="en-US" altLang="zh-CN" sz="2900">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取第</a:t>
            </a:r>
            <a:r>
              <a:rPr lang="en-US" altLang="zh-CN" sz="2900">
                <a:solidFill>
                  <a:schemeClr val="tx2"/>
                </a:solidFill>
                <a:latin typeface="Times New Roman" panose="02020603050405020304" pitchFamily="18" charset="0"/>
                <a:ea typeface="隶书" panose="02010509060101010101" pitchFamily="49" charset="-122"/>
              </a:rPr>
              <a:t>id</a:t>
            </a:r>
            <a:r>
              <a:rPr lang="zh-CN" altLang="en-US" sz="2900">
                <a:solidFill>
                  <a:schemeClr val="tx2"/>
                </a:solidFill>
                <a:latin typeface="Times New Roman" panose="02020603050405020304" pitchFamily="18" charset="0"/>
                <a:ea typeface="隶书" panose="02010509060101010101" pitchFamily="49" charset="-122"/>
              </a:rPr>
              <a:t>位的值</a:t>
            </a:r>
          </a:p>
          <a:p>
            <a:pPr>
              <a:spcBef>
                <a:spcPct val="5000"/>
              </a:spcBef>
              <a:buFont typeface="Wingdings" panose="05000000000000000000" pitchFamily="2" charset="2"/>
              <a:buNone/>
            </a:pPr>
            <a:r>
              <a:rPr lang="en-US" altLang="zh-CN" sz="290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idx="1"/>
          </p:nvPr>
        </p:nvSpPr>
        <p:spPr>
          <a:xfrm>
            <a:off x="1001950" y="1172797"/>
            <a:ext cx="10612876" cy="5616575"/>
          </a:xfrm>
        </p:spPr>
        <p:txBody>
          <a:bodyPr/>
          <a:lstStyle/>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void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putMember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 x,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v) {</a:t>
            </a:r>
          </a:p>
          <a:p>
            <a:pPr>
              <a:spcBef>
                <a:spcPct val="5000"/>
              </a:spcBef>
              <a:buFont typeface="Wingdings" panose="05000000000000000000" pitchFamily="2" charset="2"/>
              <a:buNone/>
            </a:pP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将值</a:t>
            </a:r>
            <a:r>
              <a:rPr lang="en-US" altLang="zh-CN" sz="2800" dirty="0">
                <a:solidFill>
                  <a:schemeClr val="tx2"/>
                </a:solidFill>
                <a:latin typeface="Times New Roman" panose="02020603050405020304" pitchFamily="18" charset="0"/>
                <a:ea typeface="隶书" panose="02010509060101010101" pitchFamily="49" charset="-122"/>
              </a:rPr>
              <a:t>v</a:t>
            </a:r>
            <a:r>
              <a:rPr lang="zh-CN" altLang="en-US" sz="2800" dirty="0">
                <a:solidFill>
                  <a:schemeClr val="tx2"/>
                </a:solidFill>
                <a:latin typeface="Times New Roman" panose="02020603050405020304" pitchFamily="18" charset="0"/>
                <a:ea typeface="隶书" panose="02010509060101010101" pitchFamily="49" charset="-122"/>
              </a:rPr>
              <a:t>送入集合元素</a:t>
            </a:r>
            <a:r>
              <a:rPr lang="en-US" altLang="zh-CN" sz="2800" dirty="0">
                <a:solidFill>
                  <a:schemeClr val="tx2"/>
                </a:solidFill>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ad = x/16,  id = x%16;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计算数组元素下标</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unsigned short </a:t>
            </a:r>
            <a:r>
              <a:rPr lang="en-US" altLang="zh-CN" sz="2800" dirty="0" err="1">
                <a:latin typeface="Times New Roman" panose="02020603050405020304" pitchFamily="18" charset="0"/>
                <a:ea typeface="隶书" panose="02010509060101010101" pitchFamily="49" charset="-122"/>
              </a:rPr>
              <a:t>elem</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 [ad</a:t>
            </a:r>
            <a:r>
              <a:rPr lang="en-US" altLang="zh-CN" sz="2800" dirty="0" smtClean="0">
                <a:latin typeface="Times New Roman" panose="02020603050405020304" pitchFamily="18" charset="0"/>
                <a:ea typeface="隶书" panose="02010509060101010101" pitchFamily="49" charset="-122"/>
              </a:rPr>
              <a:t>]; </a:t>
            </a:r>
            <a:r>
              <a:rPr lang="en-US" altLang="zh-CN" sz="2800" dirty="0" smtClean="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取</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所在数组元素</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temp = </a:t>
            </a:r>
            <a:r>
              <a:rPr lang="en-US" altLang="zh-CN" sz="2800" dirty="0" err="1">
                <a:latin typeface="Times New Roman" panose="02020603050405020304" pitchFamily="18" charset="0"/>
                <a:ea typeface="隶书" panose="02010509060101010101" pitchFamily="49" charset="-122"/>
              </a:rPr>
              <a:t>elem</a:t>
            </a:r>
            <a:r>
              <a:rPr lang="en-US" altLang="zh-CN" sz="2800" dirty="0">
                <a:latin typeface="Times New Roman" panose="02020603050405020304" pitchFamily="18" charset="0"/>
                <a:ea typeface="隶书" panose="02010509060101010101" pitchFamily="49" charset="-122"/>
              </a:rPr>
              <a:t> &gt;&gt; (16</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id);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右移</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该位移至末尾</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if (temp%2 == 0 &amp;&amp; v == 1) </a:t>
            </a:r>
            <a:r>
              <a:rPr lang="en-US" altLang="zh-CN" sz="2800" dirty="0" err="1">
                <a:latin typeface="Times New Roman" panose="02020603050405020304" pitchFamily="18" charset="0"/>
                <a:ea typeface="隶书" panose="02010509060101010101" pitchFamily="49" charset="-122"/>
              </a:rPr>
              <a:t>elem</a:t>
            </a:r>
            <a:r>
              <a:rPr lang="en-US" altLang="zh-CN" sz="2800" dirty="0">
                <a:latin typeface="Times New Roman" panose="02020603050405020304" pitchFamily="18" charset="0"/>
                <a:ea typeface="隶书" panose="02010509060101010101" pitchFamily="49" charset="-122"/>
              </a:rPr>
              <a:t> = elem+1</a:t>
            </a:r>
            <a:r>
              <a:rPr lang="en-US" altLang="zh-CN" sz="2800" dirty="0" smtClean="0">
                <a:latin typeface="Times New Roman" panose="02020603050405020304" pitchFamily="18" charset="0"/>
                <a:ea typeface="隶书" panose="02010509060101010101" pitchFamily="49" charset="-122"/>
              </a:rPr>
              <a:t>; </a:t>
            </a:r>
            <a:r>
              <a:rPr lang="en-US" altLang="zh-CN" sz="2800" dirty="0" smtClean="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根据</a:t>
            </a:r>
            <a:r>
              <a:rPr lang="en-US" altLang="zh-CN" sz="2800" dirty="0">
                <a:solidFill>
                  <a:schemeClr val="tx2"/>
                </a:solidFill>
                <a:latin typeface="Times New Roman" panose="02020603050405020304" pitchFamily="18" charset="0"/>
                <a:ea typeface="隶书" panose="02010509060101010101" pitchFamily="49" charset="-122"/>
              </a:rPr>
              <a:t>v</a:t>
            </a:r>
            <a:r>
              <a:rPr lang="zh-CN" altLang="en-US" sz="2800" dirty="0">
                <a:solidFill>
                  <a:schemeClr val="tx2"/>
                </a:solidFill>
                <a:latin typeface="Times New Roman" panose="02020603050405020304" pitchFamily="18" charset="0"/>
                <a:ea typeface="隶书" panose="02010509060101010101" pitchFamily="49" charset="-122"/>
              </a:rPr>
              <a:t>的值</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修改该位</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zh-CN" altLang="en-US" sz="2800" dirty="0" smtClean="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else </a:t>
            </a:r>
            <a:r>
              <a:rPr lang="en-US" altLang="zh-CN" sz="2800" dirty="0">
                <a:latin typeface="Times New Roman" panose="02020603050405020304" pitchFamily="18" charset="0"/>
                <a:ea typeface="隶书" panose="02010509060101010101" pitchFamily="49" charset="-122"/>
              </a:rPr>
              <a:t>if (temp%2 == 1 &amp;&amp; v == 0) </a:t>
            </a:r>
            <a:r>
              <a:rPr lang="en-US" altLang="zh-CN" sz="2800" dirty="0" err="1">
                <a:latin typeface="Times New Roman" panose="02020603050405020304" pitchFamily="18" charset="0"/>
                <a:ea typeface="隶书" panose="02010509060101010101" pitchFamily="49" charset="-122"/>
              </a:rPr>
              <a:t>elem</a:t>
            </a:r>
            <a:r>
              <a:rPr lang="en-US" altLang="zh-CN" sz="2800" dirty="0">
                <a:latin typeface="Times New Roman" panose="02020603050405020304" pitchFamily="18" charset="0"/>
                <a:ea typeface="隶书" panose="02010509060101010101" pitchFamily="49" charset="-122"/>
              </a:rPr>
              <a:t> = elem</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1;</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[ad] = </a:t>
            </a:r>
            <a:r>
              <a:rPr lang="en-US" altLang="zh-CN" sz="2800" dirty="0" err="1">
                <a:latin typeface="Times New Roman" panose="02020603050405020304" pitchFamily="18" charset="0"/>
                <a:ea typeface="隶书" panose="02010509060101010101" pitchFamily="49" charset="-122"/>
              </a:rPr>
              <a:t>elem</a:t>
            </a:r>
            <a:r>
              <a:rPr lang="en-US" altLang="zh-CN" sz="2800" dirty="0">
                <a:latin typeface="Times New Roman" panose="02020603050405020304" pitchFamily="18" charset="0"/>
                <a:ea typeface="隶书" panose="02010509060101010101" pitchFamily="49" charset="-122"/>
              </a:rPr>
              <a:t> &lt;&lt; (16</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id);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送回</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idx="1"/>
          </p:nvPr>
        </p:nvSpPr>
        <p:spPr>
          <a:xfrm>
            <a:off x="99806" y="855881"/>
            <a:ext cx="6252350" cy="5868987"/>
          </a:xfrm>
        </p:spPr>
        <p:txBody>
          <a:bodyPr/>
          <a:lstStyle/>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addMember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 x)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assert (x &gt;= 0 &amp;&amp; x &lt; </a:t>
            </a:r>
            <a:r>
              <a:rPr lang="en-US" altLang="zh-CN" sz="2800" dirty="0" err="1">
                <a:latin typeface="Times New Roman" panose="02020603050405020304" pitchFamily="18" charset="0"/>
                <a:ea typeface="隶书" panose="02010509060101010101" pitchFamily="49" charset="-122"/>
              </a:rPr>
              <a:t>setSize</a:t>
            </a:r>
            <a:r>
              <a:rPr lang="en-US" altLang="zh-CN" sz="2800" dirty="0">
                <a:latin typeface="Times New Roman" panose="02020603050405020304" pitchFamily="18" charset="0"/>
                <a:ea typeface="隶书" panose="02010509060101010101" pitchFamily="49" charset="-122"/>
              </a:rPr>
              <a:t>);</a:t>
            </a:r>
            <a:endParaRPr lang="en-US" altLang="zh-CN" sz="28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a:t>
            </a:r>
            <a:r>
              <a:rPr lang="en-US" altLang="zh-CN" sz="2800" dirty="0" err="1">
                <a:latin typeface="Times New Roman" panose="02020603050405020304" pitchFamily="18" charset="0"/>
                <a:ea typeface="隶书" panose="02010509060101010101" pitchFamily="49" charset="-122"/>
              </a:rPr>
              <a:t>getMember</a:t>
            </a:r>
            <a:r>
              <a:rPr lang="en-US" altLang="zh-CN" sz="2800" dirty="0">
                <a:latin typeface="Times New Roman" panose="02020603050405020304" pitchFamily="18" charset="0"/>
                <a:ea typeface="隶书" panose="02010509060101010101" pitchFamily="49" charset="-122"/>
              </a:rPr>
              <a:t>(x) == 0)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putMember</a:t>
            </a:r>
            <a:r>
              <a:rPr lang="en-US" altLang="zh-CN" sz="2800" dirty="0">
                <a:latin typeface="Times New Roman" panose="02020603050405020304" pitchFamily="18" charset="0"/>
                <a:ea typeface="隶书" panose="02010509060101010101" pitchFamily="49" charset="-122"/>
              </a:rPr>
              <a:t>(x, 1);</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return true;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return false;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1400" dirty="0">
                <a:latin typeface="Times New Roman" panose="02020603050405020304" pitchFamily="18" charset="0"/>
                <a:ea typeface="隶书" panose="02010509060101010101" pitchFamily="49" charset="-122"/>
              </a:rPr>
              <a:t>	</a:t>
            </a:r>
          </a:p>
        </p:txBody>
      </p:sp>
      <p:sp>
        <p:nvSpPr>
          <p:cNvPr id="3" name="Rectangle 2"/>
          <p:cNvSpPr txBox="1">
            <a:spLocks noChangeArrowheads="1"/>
          </p:cNvSpPr>
          <p:nvPr/>
        </p:nvSpPr>
        <p:spPr>
          <a:xfrm>
            <a:off x="6058244" y="2475551"/>
            <a:ext cx="6101336" cy="439217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template &lt;class T&gt;</a:t>
            </a:r>
          </a:p>
          <a:p>
            <a:pPr>
              <a:spcBef>
                <a:spcPct val="5000"/>
              </a:spcBef>
              <a:buFont typeface="Wingdings" panose="05000000000000000000" pitchFamily="2" charset="2"/>
              <a:buNone/>
            </a:pPr>
            <a:r>
              <a:rPr lang="en-US" altLang="zh-CN" dirty="0" err="1" smtClean="0">
                <a:latin typeface="Times New Roman" panose="02020603050405020304" pitchFamily="18" charset="0"/>
                <a:ea typeface="隶书" panose="02010509060101010101" pitchFamily="49" charset="-122"/>
              </a:rPr>
              <a:t>bool</a:t>
            </a:r>
            <a:r>
              <a:rPr lang="en-US" altLang="zh-CN" dirty="0" smtClean="0">
                <a:latin typeface="Times New Roman" panose="02020603050405020304" pitchFamily="18" charset="0"/>
                <a:ea typeface="隶书" panose="02010509060101010101" pitchFamily="49" charset="-122"/>
              </a:rPr>
              <a:t> </a:t>
            </a:r>
            <a:r>
              <a:rPr lang="en-US" altLang="zh-CN" dirty="0" err="1" smtClean="0">
                <a:latin typeface="Times New Roman" panose="02020603050405020304" pitchFamily="18" charset="0"/>
                <a:ea typeface="隶书" panose="02010509060101010101" pitchFamily="49" charset="-122"/>
              </a:rPr>
              <a:t>bitSet</a:t>
            </a:r>
            <a:r>
              <a:rPr lang="en-US" altLang="zh-CN" dirty="0" smtClean="0">
                <a:latin typeface="Times New Roman" panose="02020603050405020304" pitchFamily="18" charset="0"/>
                <a:ea typeface="隶书" panose="02010509060101010101" pitchFamily="49" charset="-122"/>
              </a:rPr>
              <a:t>&lt;T&gt;::</a:t>
            </a:r>
            <a:r>
              <a:rPr lang="en-US" altLang="zh-CN" dirty="0" err="1" smtClean="0">
                <a:latin typeface="Times New Roman" panose="02020603050405020304" pitchFamily="18" charset="0"/>
                <a:ea typeface="隶书" panose="02010509060101010101" pitchFamily="49" charset="-122"/>
              </a:rPr>
              <a:t>delMember</a:t>
            </a:r>
            <a:r>
              <a:rPr lang="en-US" altLang="zh-CN" dirty="0" smtClean="0">
                <a:latin typeface="Times New Roman" panose="02020603050405020304" pitchFamily="18" charset="0"/>
                <a:ea typeface="隶书" panose="02010509060101010101" pitchFamily="49" charset="-122"/>
              </a:rPr>
              <a:t> (</a:t>
            </a:r>
            <a:r>
              <a:rPr lang="en-US" altLang="zh-CN" dirty="0" err="1" smtClean="0">
                <a:latin typeface="Times New Roman" panose="02020603050405020304" pitchFamily="18" charset="0"/>
                <a:ea typeface="隶书" panose="02010509060101010101" pitchFamily="49" charset="-122"/>
              </a:rPr>
              <a:t>const</a:t>
            </a:r>
            <a:r>
              <a:rPr lang="en-US" altLang="zh-CN" dirty="0" smtClean="0">
                <a:latin typeface="Times New Roman" panose="02020603050405020304" pitchFamily="18" charset="0"/>
                <a:ea typeface="隶书" panose="02010509060101010101" pitchFamily="49" charset="-122"/>
              </a:rPr>
              <a:t> T x) {</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assert (x &gt;= 0 &amp;&amp; x &lt; </a:t>
            </a:r>
            <a:r>
              <a:rPr lang="en-US" altLang="zh-CN" dirty="0" err="1" smtClean="0">
                <a:latin typeface="Times New Roman" panose="02020603050405020304" pitchFamily="18" charset="0"/>
                <a:ea typeface="隶书" panose="02010509060101010101" pitchFamily="49" charset="-122"/>
              </a:rPr>
              <a:t>setSize</a:t>
            </a:r>
            <a:r>
              <a:rPr lang="en-US" altLang="zh-CN" dirty="0" smtClean="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if (</a:t>
            </a:r>
            <a:r>
              <a:rPr lang="en-US" altLang="zh-CN" dirty="0" err="1" smtClean="0">
                <a:latin typeface="Times New Roman" panose="02020603050405020304" pitchFamily="18" charset="0"/>
                <a:ea typeface="隶书" panose="02010509060101010101" pitchFamily="49" charset="-122"/>
              </a:rPr>
              <a:t>getMember</a:t>
            </a:r>
            <a:r>
              <a:rPr lang="en-US" altLang="zh-CN" dirty="0" smtClean="0">
                <a:latin typeface="Times New Roman" panose="02020603050405020304" pitchFamily="18" charset="0"/>
                <a:ea typeface="隶书" panose="02010509060101010101" pitchFamily="49" charset="-122"/>
              </a:rPr>
              <a:t>(x) == 1) {</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a:t>
            </a:r>
            <a:r>
              <a:rPr lang="en-US" altLang="zh-CN" dirty="0" err="1" smtClean="0">
                <a:latin typeface="Times New Roman" panose="02020603050405020304" pitchFamily="18" charset="0"/>
                <a:ea typeface="隶书" panose="02010509060101010101" pitchFamily="49" charset="-122"/>
              </a:rPr>
              <a:t>putMember</a:t>
            </a:r>
            <a:r>
              <a:rPr lang="en-US" altLang="zh-CN" dirty="0" smtClean="0">
                <a:latin typeface="Times New Roman" panose="02020603050405020304" pitchFamily="18" charset="0"/>
                <a:ea typeface="隶书" panose="02010509060101010101" pitchFamily="49" charset="-122"/>
              </a:rPr>
              <a:t>(x, 0);</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return true;</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return false;</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4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idx="1"/>
          </p:nvPr>
        </p:nvSpPr>
        <p:spPr>
          <a:xfrm>
            <a:off x="1923982" y="1071530"/>
            <a:ext cx="8229600" cy="4954905"/>
          </a:xfrm>
        </p:spPr>
        <p:txBody>
          <a:bodyPr/>
          <a:lstStyle/>
          <a:p>
            <a:pPr>
              <a:spcBef>
                <a:spcPct val="5000"/>
              </a:spcBef>
              <a:buNone/>
            </a:pPr>
            <a:r>
              <a:rPr lang="en-US" altLang="zh-CN" sz="2800" dirty="0">
                <a:latin typeface="Times New Roman" panose="02020603050405020304" pitchFamily="18" charset="0"/>
                <a:ea typeface="隶书" panose="02010509060101010101" pitchFamily="49" charset="-122"/>
              </a:rPr>
              <a:t>template&lt;class T&gt;</a:t>
            </a:r>
          </a:p>
          <a:p>
            <a:pPr>
              <a:spcBef>
                <a:spcPct val="5000"/>
              </a:spcBef>
              <a:buNone/>
            </a:pP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&lt;T&gt;::operator +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&lt;T&gt;&amp;R)</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的并</a:t>
            </a:r>
            <a:endParaRPr lang="zh-CN" altLang="en-US" sz="2800" dirty="0">
              <a:latin typeface="Times New Roman" panose="02020603050405020304" pitchFamily="18" charset="0"/>
              <a:ea typeface="隶书" panose="02010509060101010101" pitchFamily="49" charset="-122"/>
            </a:endParaRPr>
          </a:p>
          <a:p>
            <a:pPr>
              <a:spcBef>
                <a:spcPct val="5000"/>
              </a:spcBef>
              <a:buNone/>
            </a:pPr>
            <a:r>
              <a:rPr lang="en-US" altLang="zh-CN" sz="2800" dirty="0">
                <a:latin typeface="Times New Roman" panose="02020603050405020304" pitchFamily="18" charset="0"/>
                <a:ea typeface="隶书" panose="02010509060101010101" pitchFamily="49" charset="-122"/>
              </a:rPr>
              <a:t>     assert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 </a:t>
            </a:r>
          </a:p>
          <a:p>
            <a:pPr>
              <a:spcBef>
                <a:spcPct val="5000"/>
              </a:spcBef>
              <a:buNone/>
            </a:pPr>
            <a:r>
              <a:rPr lang="en-US" altLang="zh-CN" sz="2800" dirty="0">
                <a:latin typeface="Times New Roman" panose="02020603050405020304" pitchFamily="18" charset="0"/>
                <a:ea typeface="隶书" panose="02010509060101010101" pitchFamily="49" charset="-122"/>
              </a:rPr>
              <a:t>     set temp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for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temp.bitVector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return </a:t>
            </a:r>
            <a:r>
              <a:rPr lang="en-US" altLang="zh-CN" sz="2800" dirty="0">
                <a:latin typeface="Times New Roman" panose="02020603050405020304" pitchFamily="18" charset="0"/>
                <a:ea typeface="隶书" panose="02010509060101010101" pitchFamily="49" charset="-122"/>
              </a:rPr>
              <a:t>temp;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按位求</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或</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由第三个集合返回</a:t>
            </a:r>
          </a:p>
          <a:p>
            <a:pPr>
              <a:lnSpc>
                <a:spcPct val="80000"/>
              </a:lnSpc>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endParaRPr lang="en-US" altLang="zh-CN" sz="20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idx="1"/>
          </p:nvPr>
        </p:nvSpPr>
        <p:spPr>
          <a:xfrm>
            <a:off x="2042795" y="1505586"/>
            <a:ext cx="8624570" cy="5238115"/>
          </a:xfrm>
        </p:spPr>
        <p:txBody>
          <a:bodyPr/>
          <a:lstStyle/>
          <a:p>
            <a:pPr>
              <a:spcBef>
                <a:spcPct val="5000"/>
              </a:spcBef>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None/>
            </a:pP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&lt;T&gt;::operator *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&lt;T&gt;&amp; R)</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的交</a:t>
            </a:r>
            <a:endParaRPr lang="en-US" altLang="zh-CN" sz="2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800" dirty="0">
                <a:solidFill>
                  <a:schemeClr val="tx2"/>
                </a:solidFill>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assert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set temp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for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temp.bitVector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&amp;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return temp;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按位求“与”</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由第三个集合返回</a:t>
            </a:r>
            <a:endParaRPr lang="zh-CN" altLang="en-US" sz="2800"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21013" y="90184"/>
            <a:ext cx="3097213" cy="5778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r>
              <a:rPr lang="zh-CN" altLang="en-US" sz="3200" dirty="0"/>
              <a:t>第五</a:t>
            </a:r>
            <a:r>
              <a:rPr lang="zh-CN" altLang="en-US" sz="3200" dirty="0" smtClean="0"/>
              <a:t>章 要点</a:t>
            </a:r>
            <a:r>
              <a:rPr lang="zh-CN" altLang="en-US" sz="3200" dirty="0"/>
              <a:t>回顾</a:t>
            </a:r>
          </a:p>
        </p:txBody>
      </p:sp>
      <p:sp>
        <p:nvSpPr>
          <p:cNvPr id="8195" name="Rectangle 3"/>
          <p:cNvSpPr>
            <a:spLocks noGrp="1" noChangeArrowheads="1"/>
          </p:cNvSpPr>
          <p:nvPr>
            <p:ph type="body" idx="4294967295"/>
          </p:nvPr>
        </p:nvSpPr>
        <p:spPr>
          <a:xfrm>
            <a:off x="1301360" y="986715"/>
            <a:ext cx="7772400" cy="4114800"/>
          </a:xfrm>
        </p:spPr>
        <p:txBody>
          <a:bodyPr/>
          <a:lstStyle/>
          <a:p>
            <a:pPr>
              <a:defRPr/>
            </a:pPr>
            <a:r>
              <a:rPr lang="zh-CN" altLang="en-US" b="1" dirty="0" smtClean="0"/>
              <a:t>树及二叉树</a:t>
            </a:r>
            <a:endParaRPr lang="en-US" altLang="zh-CN" b="1" dirty="0" smtClean="0"/>
          </a:p>
          <a:p>
            <a:pPr>
              <a:defRPr/>
            </a:pPr>
            <a:r>
              <a:rPr lang="zh-CN" altLang="en-US" b="1" dirty="0" smtClean="0"/>
              <a:t>二叉树的遍历</a:t>
            </a:r>
            <a:endParaRPr lang="en-US" altLang="zh-CN" b="1" dirty="0" smtClean="0"/>
          </a:p>
          <a:p>
            <a:pPr>
              <a:defRPr/>
            </a:pPr>
            <a:r>
              <a:rPr lang="zh-CN" altLang="en-US" b="1" dirty="0" smtClean="0"/>
              <a:t>树与森林</a:t>
            </a:r>
            <a:endParaRPr lang="en-US" altLang="zh-CN" b="1" dirty="0" smtClean="0"/>
          </a:p>
          <a:p>
            <a:pPr>
              <a:defRPr/>
            </a:pPr>
            <a:r>
              <a:rPr lang="zh-CN" altLang="en-US" b="1" dirty="0" smtClean="0"/>
              <a:t>两种特别的树</a:t>
            </a:r>
            <a:endParaRPr lang="en-US" altLang="zh-CN" b="1" dirty="0" smtClean="0"/>
          </a:p>
          <a:p>
            <a:pPr lvl="1">
              <a:defRPr/>
            </a:pPr>
            <a:r>
              <a:rPr lang="zh-CN" altLang="en-US" b="1" dirty="0"/>
              <a:t>堆</a:t>
            </a:r>
            <a:endParaRPr lang="en-US" altLang="zh-CN" b="1" dirty="0"/>
          </a:p>
          <a:p>
            <a:pPr lvl="1">
              <a:defRPr/>
            </a:pPr>
            <a:r>
              <a:rPr lang="en-US" altLang="zh-CN" b="1" dirty="0"/>
              <a:t>Huffman</a:t>
            </a:r>
            <a:r>
              <a:rPr lang="zh-CN" altLang="en-US" b="1" dirty="0" smtClean="0"/>
              <a:t>树</a:t>
            </a:r>
            <a:endParaRPr lang="en-US" altLang="zh-CN" b="1" dirty="0"/>
          </a:p>
        </p:txBody>
      </p:sp>
      <p:pic>
        <p:nvPicPr>
          <p:cNvPr id="2" name="图片 1"/>
          <p:cNvPicPr>
            <a:picLocks noChangeAspect="1"/>
          </p:cNvPicPr>
          <p:nvPr/>
        </p:nvPicPr>
        <p:blipFill>
          <a:blip r:embed="rId2"/>
          <a:stretch>
            <a:fillRect/>
          </a:stretch>
        </p:blipFill>
        <p:spPr>
          <a:xfrm>
            <a:off x="5994632" y="986715"/>
            <a:ext cx="4851360" cy="3492603"/>
          </a:xfrm>
          <a:prstGeom prst="rect">
            <a:avLst/>
          </a:prstGeom>
        </p:spPr>
      </p:pic>
      <p:sp>
        <p:nvSpPr>
          <p:cNvPr id="3" name="文本框 2"/>
          <p:cNvSpPr txBox="1"/>
          <p:nvPr/>
        </p:nvSpPr>
        <p:spPr>
          <a:xfrm>
            <a:off x="6675868" y="1556792"/>
            <a:ext cx="1733202" cy="707886"/>
          </a:xfrm>
          <a:prstGeom prst="rect">
            <a:avLst/>
          </a:prstGeom>
          <a:noFill/>
        </p:spPr>
        <p:txBody>
          <a:bodyPr wrap="square" rtlCol="0">
            <a:spAutoFit/>
          </a:bodyPr>
          <a:lstStyle/>
          <a:p>
            <a:r>
              <a:rPr lang="zh-CN" altLang="en-US" sz="2000" dirty="0" smtClean="0">
                <a:solidFill>
                  <a:schemeClr val="bg1"/>
                </a:solidFill>
              </a:rPr>
              <a:t>树</a:t>
            </a:r>
            <a:r>
              <a:rPr lang="en-US" altLang="zh-CN" sz="2000" dirty="0" smtClean="0">
                <a:solidFill>
                  <a:schemeClr val="bg1"/>
                </a:solidFill>
              </a:rPr>
              <a:t>/</a:t>
            </a:r>
            <a:r>
              <a:rPr lang="zh-CN" altLang="en-US" sz="2000" dirty="0" smtClean="0">
                <a:solidFill>
                  <a:schemeClr val="bg1"/>
                </a:solidFill>
              </a:rPr>
              <a:t>森林有</a:t>
            </a:r>
            <a:r>
              <a:rPr lang="zh-CN" altLang="en-US" sz="2000" dirty="0">
                <a:solidFill>
                  <a:schemeClr val="bg1"/>
                </a:solidFill>
              </a:rPr>
              <a:t>哪些应用？</a:t>
            </a:r>
          </a:p>
        </p:txBody>
      </p:sp>
      <p:pic>
        <p:nvPicPr>
          <p:cNvPr id="11" name="内容占位符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8105383" y="4585601"/>
            <a:ext cx="2632861" cy="2171983"/>
          </a:xfrm>
          <a:prstGeom prst="rect">
            <a:avLst/>
          </a:prstGeom>
        </p:spPr>
      </p:pic>
      <p:pic>
        <p:nvPicPr>
          <p:cNvPr id="12" name="Picture 2" descr="http://img.ddvip.com/2013/0321/20130321102228142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255" y="4585600"/>
            <a:ext cx="2372834" cy="219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4" name="Picture 2" descr="https://timgsa.baidu.com/timg?image&amp;quality=80&amp;size=b9999_10000&amp;sec=1571285474843&amp;di=21e133db87ae1e8908b265c6255f06b1&amp;imgtype=0&amp;src=http%3A%2F%2Fwww.cainiaoxueyuan.com%2Fwp-content%2Fuploads%2F2019%2F03%2F9362346b1ac49fc28f13dc012e5939a7.gif"/>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63819" y="4732617"/>
            <a:ext cx="3419453" cy="190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81172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idx="1"/>
          </p:nvPr>
        </p:nvSpPr>
        <p:spPr>
          <a:xfrm>
            <a:off x="2043430" y="1569085"/>
            <a:ext cx="8229600" cy="4884420"/>
          </a:xfrm>
        </p:spPr>
        <p:txBody>
          <a:bodyPr/>
          <a:lstStyle/>
          <a:p>
            <a:pPr>
              <a:spcBef>
                <a:spcPct val="5000"/>
              </a:spcBef>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None/>
            </a:pP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&lt;T&gt;::operator </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&lt;T&gt;&amp; R)</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的差</a:t>
            </a:r>
            <a:endParaRPr lang="en-US" altLang="zh-CN" sz="2800" dirty="0">
              <a:latin typeface="Times New Roman" panose="02020603050405020304" pitchFamily="18" charset="0"/>
              <a:ea typeface="隶书" panose="02010509060101010101" pitchFamily="49" charset="-122"/>
            </a:endParaRPr>
          </a:p>
          <a:p>
            <a:pPr>
              <a:spcBef>
                <a:spcPct val="5000"/>
              </a:spcBef>
              <a:buNone/>
            </a:pPr>
            <a:r>
              <a:rPr lang="en-US" altLang="zh-CN" sz="2800" dirty="0">
                <a:latin typeface="Times New Roman" panose="02020603050405020304" pitchFamily="18" charset="0"/>
                <a:ea typeface="隶书" panose="02010509060101010101" pitchFamily="49" charset="-122"/>
              </a:rPr>
              <a:t>     assert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 </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 set </a:t>
            </a:r>
            <a:r>
              <a:rPr lang="en-US" altLang="zh-CN" sz="2800" dirty="0">
                <a:latin typeface="Times New Roman" panose="02020603050405020304" pitchFamily="18" charset="0"/>
                <a:ea typeface="隶书" panose="02010509060101010101" pitchFamily="49" charset="-122"/>
              </a:rPr>
              <a:t>temp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for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temp.bitVector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&amp;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return temp;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由第三个集合返回</a:t>
            </a:r>
          </a:p>
          <a:p>
            <a:pPr>
              <a:spcBef>
                <a:spcPct val="5000"/>
              </a:spcBef>
              <a:buNone/>
            </a:pP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idx="1"/>
          </p:nvPr>
        </p:nvSpPr>
        <p:spPr>
          <a:xfrm>
            <a:off x="2057400" y="1501776"/>
            <a:ext cx="8229600" cy="5356225"/>
          </a:xfrm>
        </p:spPr>
        <p:txBody>
          <a:bodyPr/>
          <a:lstStyle/>
          <a:p>
            <a:pPr>
              <a:spcBef>
                <a:spcPct val="5000"/>
              </a:spcBef>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None/>
            </a:pPr>
            <a:r>
              <a:rPr lang="en-US" altLang="zh-CN" sz="2800"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 ::Contains(</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 x) </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判断</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是否是集合</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的成员</a:t>
            </a:r>
            <a:endParaRPr lang="en-US" altLang="zh-CN" sz="2800" dirty="0">
              <a:latin typeface="Times New Roman" panose="02020603050405020304" pitchFamily="18" charset="0"/>
              <a:ea typeface="隶书" panose="02010509060101010101" pitchFamily="49" charset="-122"/>
            </a:endParaRPr>
          </a:p>
          <a:p>
            <a:pPr>
              <a:spcBef>
                <a:spcPct val="5000"/>
              </a:spcBef>
              <a:buNone/>
            </a:pPr>
            <a:r>
              <a:rPr lang="en-US" altLang="zh-CN" sz="2800" dirty="0">
                <a:latin typeface="Times New Roman" panose="02020603050405020304" pitchFamily="18" charset="0"/>
                <a:ea typeface="隶书" panose="02010509060101010101" pitchFamily="49" charset="-122"/>
              </a:rPr>
              <a:t>     assert (x&gt;=0&amp;&amp;x&lt;=</a:t>
            </a:r>
            <a:r>
              <a:rPr lang="en-US" altLang="zh-CN" sz="2800" dirty="0" err="1">
                <a:latin typeface="Times New Roman" panose="02020603050405020304" pitchFamily="18" charset="0"/>
                <a:ea typeface="隶书" panose="02010509060101010101" pitchFamily="49" charset="-122"/>
              </a:rPr>
              <a:t>setSize</a:t>
            </a: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判断元素</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是否合理</a:t>
            </a:r>
            <a:endParaRPr lang="en-US" altLang="zh-CN" sz="2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800" dirty="0">
                <a:latin typeface="Times New Roman" panose="02020603050405020304" pitchFamily="18" charset="0"/>
                <a:ea typeface="隶书" panose="02010509060101010101" pitchFamily="49" charset="-122"/>
              </a:rPr>
              <a:t>	 return (</a:t>
            </a:r>
            <a:r>
              <a:rPr lang="en-US" altLang="zh-CN" sz="2800" dirty="0" err="1">
                <a:latin typeface="Times New Roman" panose="02020603050405020304" pitchFamily="18" charset="0"/>
                <a:ea typeface="隶书" panose="02010509060101010101" pitchFamily="49" charset="-122"/>
              </a:rPr>
              <a:t>getMember</a:t>
            </a:r>
            <a:r>
              <a:rPr lang="en-US" altLang="zh-CN" sz="2800" dirty="0">
                <a:latin typeface="Times New Roman" panose="02020603050405020304" pitchFamily="18" charset="0"/>
                <a:ea typeface="隶书" panose="02010509060101010101" pitchFamily="49" charset="-122"/>
              </a:rPr>
              <a:t>(x)= =1)?</a:t>
            </a:r>
            <a:r>
              <a:rPr lang="en-US" altLang="zh-CN" sz="2800" dirty="0" err="1">
                <a:latin typeface="Times New Roman" panose="02020603050405020304" pitchFamily="18" charset="0"/>
                <a:ea typeface="隶书" panose="02010509060101010101" pitchFamily="49" charset="-122"/>
              </a:rPr>
              <a:t>true:false</a:t>
            </a: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返回相关信息</a:t>
            </a:r>
          </a:p>
          <a:p>
            <a:pPr>
              <a:spcBef>
                <a:spcPct val="5000"/>
              </a:spcBef>
              <a:buNone/>
            </a:pP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90" name="Group 42"/>
          <p:cNvGrpSpPr/>
          <p:nvPr/>
        </p:nvGrpSpPr>
        <p:grpSpPr bwMode="auto">
          <a:xfrm>
            <a:off x="3836583" y="743837"/>
            <a:ext cx="6019802" cy="1849440"/>
            <a:chOff x="1469" y="346"/>
            <a:chExt cx="3792" cy="1165"/>
          </a:xfrm>
        </p:grpSpPr>
        <p:sp>
          <p:nvSpPr>
            <p:cNvPr id="130051" name="Rectangle 3" descr="羊皮纸"/>
            <p:cNvSpPr>
              <a:spLocks noChangeArrowheads="1"/>
            </p:cNvSpPr>
            <p:nvPr/>
          </p:nvSpPr>
          <p:spPr bwMode="auto">
            <a:xfrm>
              <a:off x="2093" y="375"/>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52" name="Line 4"/>
            <p:cNvSpPr>
              <a:spLocks noChangeShapeType="1"/>
            </p:cNvSpPr>
            <p:nvPr/>
          </p:nvSpPr>
          <p:spPr bwMode="auto">
            <a:xfrm>
              <a:off x="2381"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3" name="Line 5"/>
            <p:cNvSpPr>
              <a:spLocks noChangeShapeType="1"/>
            </p:cNvSpPr>
            <p:nvPr/>
          </p:nvSpPr>
          <p:spPr bwMode="auto">
            <a:xfrm>
              <a:off x="2669"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4" name="Line 6"/>
            <p:cNvSpPr>
              <a:spLocks noChangeShapeType="1"/>
            </p:cNvSpPr>
            <p:nvPr/>
          </p:nvSpPr>
          <p:spPr bwMode="auto">
            <a:xfrm>
              <a:off x="2957"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5" name="Line 7"/>
            <p:cNvSpPr>
              <a:spLocks noChangeShapeType="1"/>
            </p:cNvSpPr>
            <p:nvPr/>
          </p:nvSpPr>
          <p:spPr bwMode="auto">
            <a:xfrm>
              <a:off x="3245"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6" name="Line 8"/>
            <p:cNvSpPr>
              <a:spLocks noChangeShapeType="1"/>
            </p:cNvSpPr>
            <p:nvPr/>
          </p:nvSpPr>
          <p:spPr bwMode="auto">
            <a:xfrm>
              <a:off x="3533"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7" name="Line 9"/>
            <p:cNvSpPr>
              <a:spLocks noChangeShapeType="1"/>
            </p:cNvSpPr>
            <p:nvPr/>
          </p:nvSpPr>
          <p:spPr bwMode="auto">
            <a:xfrm>
              <a:off x="3821"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8" name="Line 10"/>
            <p:cNvSpPr>
              <a:spLocks noChangeShapeType="1"/>
            </p:cNvSpPr>
            <p:nvPr/>
          </p:nvSpPr>
          <p:spPr bwMode="auto">
            <a:xfrm>
              <a:off x="4109"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9" name="Line 11"/>
            <p:cNvSpPr>
              <a:spLocks noChangeShapeType="1"/>
            </p:cNvSpPr>
            <p:nvPr/>
          </p:nvSpPr>
          <p:spPr bwMode="auto">
            <a:xfrm>
              <a:off x="4397"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0" name="Line 12"/>
            <p:cNvSpPr>
              <a:spLocks noChangeShapeType="1"/>
            </p:cNvSpPr>
            <p:nvPr/>
          </p:nvSpPr>
          <p:spPr bwMode="auto">
            <a:xfrm>
              <a:off x="4685"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1" name="Line 13"/>
            <p:cNvSpPr>
              <a:spLocks noChangeShapeType="1"/>
            </p:cNvSpPr>
            <p:nvPr/>
          </p:nvSpPr>
          <p:spPr bwMode="auto">
            <a:xfrm>
              <a:off x="4973"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2" name="Rectangle 14" descr="羊皮纸"/>
            <p:cNvSpPr>
              <a:spLocks noChangeArrowheads="1"/>
            </p:cNvSpPr>
            <p:nvPr/>
          </p:nvSpPr>
          <p:spPr bwMode="auto">
            <a:xfrm>
              <a:off x="2093" y="759"/>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63" name="Line 15"/>
            <p:cNvSpPr>
              <a:spLocks noChangeShapeType="1"/>
            </p:cNvSpPr>
            <p:nvPr/>
          </p:nvSpPr>
          <p:spPr bwMode="auto">
            <a:xfrm>
              <a:off x="2381"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4" name="Line 16"/>
            <p:cNvSpPr>
              <a:spLocks noChangeShapeType="1"/>
            </p:cNvSpPr>
            <p:nvPr/>
          </p:nvSpPr>
          <p:spPr bwMode="auto">
            <a:xfrm>
              <a:off x="2669"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5" name="Line 17"/>
            <p:cNvSpPr>
              <a:spLocks noChangeShapeType="1"/>
            </p:cNvSpPr>
            <p:nvPr/>
          </p:nvSpPr>
          <p:spPr bwMode="auto">
            <a:xfrm>
              <a:off x="2957"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6" name="Line 18"/>
            <p:cNvSpPr>
              <a:spLocks noChangeShapeType="1"/>
            </p:cNvSpPr>
            <p:nvPr/>
          </p:nvSpPr>
          <p:spPr bwMode="auto">
            <a:xfrm>
              <a:off x="3245"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7" name="Line 19"/>
            <p:cNvSpPr>
              <a:spLocks noChangeShapeType="1"/>
            </p:cNvSpPr>
            <p:nvPr/>
          </p:nvSpPr>
          <p:spPr bwMode="auto">
            <a:xfrm>
              <a:off x="3533"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8" name="Line 20"/>
            <p:cNvSpPr>
              <a:spLocks noChangeShapeType="1"/>
            </p:cNvSpPr>
            <p:nvPr/>
          </p:nvSpPr>
          <p:spPr bwMode="auto">
            <a:xfrm>
              <a:off x="3821"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9" name="Line 21"/>
            <p:cNvSpPr>
              <a:spLocks noChangeShapeType="1"/>
            </p:cNvSpPr>
            <p:nvPr/>
          </p:nvSpPr>
          <p:spPr bwMode="auto">
            <a:xfrm>
              <a:off x="4109"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0" name="Line 22"/>
            <p:cNvSpPr>
              <a:spLocks noChangeShapeType="1"/>
            </p:cNvSpPr>
            <p:nvPr/>
          </p:nvSpPr>
          <p:spPr bwMode="auto">
            <a:xfrm>
              <a:off x="4397"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1" name="Line 23"/>
            <p:cNvSpPr>
              <a:spLocks noChangeShapeType="1"/>
            </p:cNvSpPr>
            <p:nvPr/>
          </p:nvSpPr>
          <p:spPr bwMode="auto">
            <a:xfrm>
              <a:off x="4685"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2" name="Line 24"/>
            <p:cNvSpPr>
              <a:spLocks noChangeShapeType="1"/>
            </p:cNvSpPr>
            <p:nvPr/>
          </p:nvSpPr>
          <p:spPr bwMode="auto">
            <a:xfrm>
              <a:off x="4973"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3" name="Rectangle 25" descr="羊皮纸"/>
            <p:cNvSpPr>
              <a:spLocks noChangeArrowheads="1"/>
            </p:cNvSpPr>
            <p:nvPr/>
          </p:nvSpPr>
          <p:spPr bwMode="auto">
            <a:xfrm>
              <a:off x="2093" y="1191"/>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74" name="Line 26"/>
            <p:cNvSpPr>
              <a:spLocks noChangeShapeType="1"/>
            </p:cNvSpPr>
            <p:nvPr/>
          </p:nvSpPr>
          <p:spPr bwMode="auto">
            <a:xfrm>
              <a:off x="2381"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5" name="Line 27"/>
            <p:cNvSpPr>
              <a:spLocks noChangeShapeType="1"/>
            </p:cNvSpPr>
            <p:nvPr/>
          </p:nvSpPr>
          <p:spPr bwMode="auto">
            <a:xfrm>
              <a:off x="2669"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6" name="Line 28"/>
            <p:cNvSpPr>
              <a:spLocks noChangeShapeType="1"/>
            </p:cNvSpPr>
            <p:nvPr/>
          </p:nvSpPr>
          <p:spPr bwMode="auto">
            <a:xfrm>
              <a:off x="2957"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7" name="Line 29"/>
            <p:cNvSpPr>
              <a:spLocks noChangeShapeType="1"/>
            </p:cNvSpPr>
            <p:nvPr/>
          </p:nvSpPr>
          <p:spPr bwMode="auto">
            <a:xfrm>
              <a:off x="3245"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8" name="Line 30"/>
            <p:cNvSpPr>
              <a:spLocks noChangeShapeType="1"/>
            </p:cNvSpPr>
            <p:nvPr/>
          </p:nvSpPr>
          <p:spPr bwMode="auto">
            <a:xfrm>
              <a:off x="3533"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9" name="Line 31"/>
            <p:cNvSpPr>
              <a:spLocks noChangeShapeType="1"/>
            </p:cNvSpPr>
            <p:nvPr/>
          </p:nvSpPr>
          <p:spPr bwMode="auto">
            <a:xfrm>
              <a:off x="3821"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0" name="Line 32"/>
            <p:cNvSpPr>
              <a:spLocks noChangeShapeType="1"/>
            </p:cNvSpPr>
            <p:nvPr/>
          </p:nvSpPr>
          <p:spPr bwMode="auto">
            <a:xfrm>
              <a:off x="4109"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1" name="Line 33"/>
            <p:cNvSpPr>
              <a:spLocks noChangeShapeType="1"/>
            </p:cNvSpPr>
            <p:nvPr/>
          </p:nvSpPr>
          <p:spPr bwMode="auto">
            <a:xfrm>
              <a:off x="4397"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2" name="Line 34"/>
            <p:cNvSpPr>
              <a:spLocks noChangeShapeType="1"/>
            </p:cNvSpPr>
            <p:nvPr/>
          </p:nvSpPr>
          <p:spPr bwMode="auto">
            <a:xfrm>
              <a:off x="4685"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3" name="Line 35"/>
            <p:cNvSpPr>
              <a:spLocks noChangeShapeType="1"/>
            </p:cNvSpPr>
            <p:nvPr/>
          </p:nvSpPr>
          <p:spPr bwMode="auto">
            <a:xfrm>
              <a:off x="4973"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4" name="Text Box 36"/>
            <p:cNvSpPr txBox="1">
              <a:spLocks noChangeArrowheads="1"/>
            </p:cNvSpPr>
            <p:nvPr/>
          </p:nvSpPr>
          <p:spPr bwMode="auto">
            <a:xfrm>
              <a:off x="1603" y="375"/>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0085" name="Text Box 37"/>
            <p:cNvSpPr txBox="1">
              <a:spLocks noChangeArrowheads="1"/>
            </p:cNvSpPr>
            <p:nvPr/>
          </p:nvSpPr>
          <p:spPr bwMode="auto">
            <a:xfrm>
              <a:off x="1814" y="752"/>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130086" name="Text Box 38"/>
            <p:cNvSpPr txBox="1">
              <a:spLocks noChangeArrowheads="1"/>
            </p:cNvSpPr>
            <p:nvPr/>
          </p:nvSpPr>
          <p:spPr bwMode="auto">
            <a:xfrm>
              <a:off x="1469" y="1104"/>
              <a:ext cx="6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temp</a:t>
              </a:r>
              <a:endParaRPr kumimoji="1" lang="en-US" altLang="zh-CN" sz="2400">
                <a:solidFill>
                  <a:srgbClr val="000099"/>
                </a:solidFill>
                <a:latin typeface="Times New Roman" panose="02020603050405020304" pitchFamily="18" charset="0"/>
              </a:endParaRPr>
            </a:p>
          </p:txBody>
        </p:sp>
        <p:sp>
          <p:nvSpPr>
            <p:cNvPr id="130087" name="Text Box 39"/>
            <p:cNvSpPr txBox="1">
              <a:spLocks noChangeArrowheads="1"/>
            </p:cNvSpPr>
            <p:nvPr/>
          </p:nvSpPr>
          <p:spPr bwMode="auto">
            <a:xfrm>
              <a:off x="2137" y="346"/>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0  1   1  1   0  0  0   0   1  1  0</a:t>
              </a:r>
              <a:endParaRPr kumimoji="1" lang="en-US" altLang="zh-CN" sz="2400">
                <a:solidFill>
                  <a:srgbClr val="000099"/>
                </a:solidFill>
                <a:latin typeface="Times New Roman" panose="02020603050405020304" pitchFamily="18" charset="0"/>
              </a:endParaRPr>
            </a:p>
          </p:txBody>
        </p:sp>
        <p:sp>
          <p:nvSpPr>
            <p:cNvPr id="130088" name="Text Box 40"/>
            <p:cNvSpPr txBox="1">
              <a:spLocks noChangeArrowheads="1"/>
            </p:cNvSpPr>
            <p:nvPr/>
          </p:nvSpPr>
          <p:spPr bwMode="auto">
            <a:xfrm>
              <a:off x="2141" y="711"/>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0  0   1  0   0  1  0   1   0  1  0</a:t>
              </a:r>
              <a:endParaRPr kumimoji="1" lang="en-US" altLang="zh-CN" sz="2400">
                <a:solidFill>
                  <a:srgbClr val="000099"/>
                </a:solidFill>
                <a:latin typeface="Times New Roman" panose="02020603050405020304" pitchFamily="18" charset="0"/>
              </a:endParaRPr>
            </a:p>
          </p:txBody>
        </p:sp>
        <p:sp>
          <p:nvSpPr>
            <p:cNvPr id="130089" name="Text Box 41"/>
            <p:cNvSpPr txBox="1">
              <a:spLocks noChangeArrowheads="1"/>
            </p:cNvSpPr>
            <p:nvPr/>
          </p:nvSpPr>
          <p:spPr bwMode="auto">
            <a:xfrm>
              <a:off x="2141" y="1143"/>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a:t>
              </a:r>
              <a:r>
                <a:rPr kumimoji="1" lang="en-US" altLang="zh-CN" sz="3200" b="1">
                  <a:solidFill>
                    <a:srgbClr val="CC3300"/>
                  </a:solidFill>
                  <a:latin typeface="Times New Roman" panose="02020603050405020304" pitchFamily="18" charset="0"/>
                </a:rPr>
                <a:t>1   1  1</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1</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1   1  1</a:t>
              </a:r>
              <a:r>
                <a:rPr kumimoji="1" lang="en-US" altLang="zh-CN" sz="3200" b="1">
                  <a:solidFill>
                    <a:srgbClr val="009900"/>
                  </a:solidFill>
                  <a:latin typeface="Times New Roman" panose="02020603050405020304" pitchFamily="18" charset="0"/>
                </a:rPr>
                <a:t>  0</a:t>
              </a:r>
              <a:endParaRPr kumimoji="1" lang="en-US" altLang="zh-CN" sz="2400">
                <a:solidFill>
                  <a:srgbClr val="000099"/>
                </a:solidFill>
                <a:latin typeface="Times New Roman" panose="02020603050405020304" pitchFamily="18" charset="0"/>
              </a:endParaRPr>
            </a:p>
          </p:txBody>
        </p:sp>
      </p:grpSp>
      <p:grpSp>
        <p:nvGrpSpPr>
          <p:cNvPr id="130091" name="Group 43"/>
          <p:cNvGrpSpPr/>
          <p:nvPr/>
        </p:nvGrpSpPr>
        <p:grpSpPr bwMode="auto">
          <a:xfrm>
            <a:off x="3836583" y="2723452"/>
            <a:ext cx="6019802" cy="1849440"/>
            <a:chOff x="720" y="2755"/>
            <a:chExt cx="3792" cy="1165"/>
          </a:xfrm>
        </p:grpSpPr>
        <p:sp>
          <p:nvSpPr>
            <p:cNvPr id="130092" name="Rectangle 44" descr="羊皮纸"/>
            <p:cNvSpPr>
              <a:spLocks noChangeArrowheads="1"/>
            </p:cNvSpPr>
            <p:nvPr/>
          </p:nvSpPr>
          <p:spPr bwMode="auto">
            <a:xfrm>
              <a:off x="1344" y="2784"/>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93" name="Line 45"/>
            <p:cNvSpPr>
              <a:spLocks noChangeShapeType="1"/>
            </p:cNvSpPr>
            <p:nvPr/>
          </p:nvSpPr>
          <p:spPr bwMode="auto">
            <a:xfrm>
              <a:off x="163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4" name="Line 46"/>
            <p:cNvSpPr>
              <a:spLocks noChangeShapeType="1"/>
            </p:cNvSpPr>
            <p:nvPr/>
          </p:nvSpPr>
          <p:spPr bwMode="auto">
            <a:xfrm>
              <a:off x="192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5" name="Line 47"/>
            <p:cNvSpPr>
              <a:spLocks noChangeShapeType="1"/>
            </p:cNvSpPr>
            <p:nvPr/>
          </p:nvSpPr>
          <p:spPr bwMode="auto">
            <a:xfrm>
              <a:off x="220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6" name="Line 48"/>
            <p:cNvSpPr>
              <a:spLocks noChangeShapeType="1"/>
            </p:cNvSpPr>
            <p:nvPr/>
          </p:nvSpPr>
          <p:spPr bwMode="auto">
            <a:xfrm>
              <a:off x="249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7" name="Line 49"/>
            <p:cNvSpPr>
              <a:spLocks noChangeShapeType="1"/>
            </p:cNvSpPr>
            <p:nvPr/>
          </p:nvSpPr>
          <p:spPr bwMode="auto">
            <a:xfrm>
              <a:off x="278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8" name="Line 50"/>
            <p:cNvSpPr>
              <a:spLocks noChangeShapeType="1"/>
            </p:cNvSpPr>
            <p:nvPr/>
          </p:nvSpPr>
          <p:spPr bwMode="auto">
            <a:xfrm>
              <a:off x="307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9" name="Line 51"/>
            <p:cNvSpPr>
              <a:spLocks noChangeShapeType="1"/>
            </p:cNvSpPr>
            <p:nvPr/>
          </p:nvSpPr>
          <p:spPr bwMode="auto">
            <a:xfrm>
              <a:off x="336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0" name="Line 52"/>
            <p:cNvSpPr>
              <a:spLocks noChangeShapeType="1"/>
            </p:cNvSpPr>
            <p:nvPr/>
          </p:nvSpPr>
          <p:spPr bwMode="auto">
            <a:xfrm>
              <a:off x="364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1" name="Line 53"/>
            <p:cNvSpPr>
              <a:spLocks noChangeShapeType="1"/>
            </p:cNvSpPr>
            <p:nvPr/>
          </p:nvSpPr>
          <p:spPr bwMode="auto">
            <a:xfrm>
              <a:off x="393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2" name="Line 54"/>
            <p:cNvSpPr>
              <a:spLocks noChangeShapeType="1"/>
            </p:cNvSpPr>
            <p:nvPr/>
          </p:nvSpPr>
          <p:spPr bwMode="auto">
            <a:xfrm>
              <a:off x="422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3" name="Rectangle 55" descr="羊皮纸"/>
            <p:cNvSpPr>
              <a:spLocks noChangeArrowheads="1"/>
            </p:cNvSpPr>
            <p:nvPr/>
          </p:nvSpPr>
          <p:spPr bwMode="auto">
            <a:xfrm>
              <a:off x="1344" y="3168"/>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04" name="Line 56"/>
            <p:cNvSpPr>
              <a:spLocks noChangeShapeType="1"/>
            </p:cNvSpPr>
            <p:nvPr/>
          </p:nvSpPr>
          <p:spPr bwMode="auto">
            <a:xfrm>
              <a:off x="163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5" name="Line 57"/>
            <p:cNvSpPr>
              <a:spLocks noChangeShapeType="1"/>
            </p:cNvSpPr>
            <p:nvPr/>
          </p:nvSpPr>
          <p:spPr bwMode="auto">
            <a:xfrm>
              <a:off x="192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6" name="Line 58"/>
            <p:cNvSpPr>
              <a:spLocks noChangeShapeType="1"/>
            </p:cNvSpPr>
            <p:nvPr/>
          </p:nvSpPr>
          <p:spPr bwMode="auto">
            <a:xfrm>
              <a:off x="220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7" name="Line 59"/>
            <p:cNvSpPr>
              <a:spLocks noChangeShapeType="1"/>
            </p:cNvSpPr>
            <p:nvPr/>
          </p:nvSpPr>
          <p:spPr bwMode="auto">
            <a:xfrm>
              <a:off x="249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8" name="Line 60"/>
            <p:cNvSpPr>
              <a:spLocks noChangeShapeType="1"/>
            </p:cNvSpPr>
            <p:nvPr/>
          </p:nvSpPr>
          <p:spPr bwMode="auto">
            <a:xfrm>
              <a:off x="278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9" name="Line 61"/>
            <p:cNvSpPr>
              <a:spLocks noChangeShapeType="1"/>
            </p:cNvSpPr>
            <p:nvPr/>
          </p:nvSpPr>
          <p:spPr bwMode="auto">
            <a:xfrm>
              <a:off x="307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0" name="Line 62"/>
            <p:cNvSpPr>
              <a:spLocks noChangeShapeType="1"/>
            </p:cNvSpPr>
            <p:nvPr/>
          </p:nvSpPr>
          <p:spPr bwMode="auto">
            <a:xfrm>
              <a:off x="336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1" name="Line 63"/>
            <p:cNvSpPr>
              <a:spLocks noChangeShapeType="1"/>
            </p:cNvSpPr>
            <p:nvPr/>
          </p:nvSpPr>
          <p:spPr bwMode="auto">
            <a:xfrm>
              <a:off x="364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2" name="Line 64"/>
            <p:cNvSpPr>
              <a:spLocks noChangeShapeType="1"/>
            </p:cNvSpPr>
            <p:nvPr/>
          </p:nvSpPr>
          <p:spPr bwMode="auto">
            <a:xfrm>
              <a:off x="393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3" name="Line 65"/>
            <p:cNvSpPr>
              <a:spLocks noChangeShapeType="1"/>
            </p:cNvSpPr>
            <p:nvPr/>
          </p:nvSpPr>
          <p:spPr bwMode="auto">
            <a:xfrm>
              <a:off x="422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4" name="Rectangle 66" descr="羊皮纸"/>
            <p:cNvSpPr>
              <a:spLocks noChangeArrowheads="1"/>
            </p:cNvSpPr>
            <p:nvPr/>
          </p:nvSpPr>
          <p:spPr bwMode="auto">
            <a:xfrm>
              <a:off x="1344" y="3600"/>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15" name="Line 67"/>
            <p:cNvSpPr>
              <a:spLocks noChangeShapeType="1"/>
            </p:cNvSpPr>
            <p:nvPr/>
          </p:nvSpPr>
          <p:spPr bwMode="auto">
            <a:xfrm>
              <a:off x="163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6" name="Line 68"/>
            <p:cNvSpPr>
              <a:spLocks noChangeShapeType="1"/>
            </p:cNvSpPr>
            <p:nvPr/>
          </p:nvSpPr>
          <p:spPr bwMode="auto">
            <a:xfrm>
              <a:off x="192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7" name="Line 69"/>
            <p:cNvSpPr>
              <a:spLocks noChangeShapeType="1"/>
            </p:cNvSpPr>
            <p:nvPr/>
          </p:nvSpPr>
          <p:spPr bwMode="auto">
            <a:xfrm>
              <a:off x="220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8" name="Line 70"/>
            <p:cNvSpPr>
              <a:spLocks noChangeShapeType="1"/>
            </p:cNvSpPr>
            <p:nvPr/>
          </p:nvSpPr>
          <p:spPr bwMode="auto">
            <a:xfrm>
              <a:off x="249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9" name="Line 71"/>
            <p:cNvSpPr>
              <a:spLocks noChangeShapeType="1"/>
            </p:cNvSpPr>
            <p:nvPr/>
          </p:nvSpPr>
          <p:spPr bwMode="auto">
            <a:xfrm>
              <a:off x="278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0" name="Line 72"/>
            <p:cNvSpPr>
              <a:spLocks noChangeShapeType="1"/>
            </p:cNvSpPr>
            <p:nvPr/>
          </p:nvSpPr>
          <p:spPr bwMode="auto">
            <a:xfrm>
              <a:off x="307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1" name="Line 73"/>
            <p:cNvSpPr>
              <a:spLocks noChangeShapeType="1"/>
            </p:cNvSpPr>
            <p:nvPr/>
          </p:nvSpPr>
          <p:spPr bwMode="auto">
            <a:xfrm>
              <a:off x="336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2" name="Line 74"/>
            <p:cNvSpPr>
              <a:spLocks noChangeShapeType="1"/>
            </p:cNvSpPr>
            <p:nvPr/>
          </p:nvSpPr>
          <p:spPr bwMode="auto">
            <a:xfrm>
              <a:off x="364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3" name="Line 75"/>
            <p:cNvSpPr>
              <a:spLocks noChangeShapeType="1"/>
            </p:cNvSpPr>
            <p:nvPr/>
          </p:nvSpPr>
          <p:spPr bwMode="auto">
            <a:xfrm>
              <a:off x="393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4" name="Line 76"/>
            <p:cNvSpPr>
              <a:spLocks noChangeShapeType="1"/>
            </p:cNvSpPr>
            <p:nvPr/>
          </p:nvSpPr>
          <p:spPr bwMode="auto">
            <a:xfrm>
              <a:off x="422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5" name="Text Box 77"/>
            <p:cNvSpPr txBox="1">
              <a:spLocks noChangeArrowheads="1"/>
            </p:cNvSpPr>
            <p:nvPr/>
          </p:nvSpPr>
          <p:spPr bwMode="auto">
            <a:xfrm>
              <a:off x="854" y="2784"/>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0126" name="Text Box 78"/>
            <p:cNvSpPr txBox="1">
              <a:spLocks noChangeArrowheads="1"/>
            </p:cNvSpPr>
            <p:nvPr/>
          </p:nvSpPr>
          <p:spPr bwMode="auto">
            <a:xfrm>
              <a:off x="1060" y="316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130127" name="Text Box 79"/>
            <p:cNvSpPr txBox="1">
              <a:spLocks noChangeArrowheads="1"/>
            </p:cNvSpPr>
            <p:nvPr/>
          </p:nvSpPr>
          <p:spPr bwMode="auto">
            <a:xfrm>
              <a:off x="720" y="3513"/>
              <a:ext cx="6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temp</a:t>
              </a:r>
              <a:endParaRPr kumimoji="1" lang="en-US" altLang="zh-CN" sz="2400">
                <a:solidFill>
                  <a:srgbClr val="000099"/>
                </a:solidFill>
                <a:latin typeface="Times New Roman" panose="02020603050405020304" pitchFamily="18" charset="0"/>
              </a:endParaRPr>
            </a:p>
          </p:txBody>
        </p:sp>
        <p:sp>
          <p:nvSpPr>
            <p:cNvPr id="130128" name="Text Box 80"/>
            <p:cNvSpPr txBox="1">
              <a:spLocks noChangeArrowheads="1"/>
            </p:cNvSpPr>
            <p:nvPr/>
          </p:nvSpPr>
          <p:spPr bwMode="auto">
            <a:xfrm>
              <a:off x="1388" y="2755"/>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0  1   1  1   0  0  0   0   1  1  0</a:t>
              </a:r>
              <a:endParaRPr kumimoji="1" lang="en-US" altLang="zh-CN" sz="2400">
                <a:solidFill>
                  <a:srgbClr val="000099"/>
                </a:solidFill>
                <a:latin typeface="Times New Roman" panose="02020603050405020304" pitchFamily="18" charset="0"/>
              </a:endParaRPr>
            </a:p>
          </p:txBody>
        </p:sp>
        <p:sp>
          <p:nvSpPr>
            <p:cNvPr id="130129" name="Text Box 81"/>
            <p:cNvSpPr txBox="1">
              <a:spLocks noChangeArrowheads="1"/>
            </p:cNvSpPr>
            <p:nvPr/>
          </p:nvSpPr>
          <p:spPr bwMode="auto">
            <a:xfrm>
              <a:off x="1392" y="3120"/>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0  0   1  0   0  1  0   1   0  1  0</a:t>
              </a:r>
              <a:endParaRPr kumimoji="1" lang="en-US" altLang="zh-CN" sz="2400">
                <a:solidFill>
                  <a:srgbClr val="000099"/>
                </a:solidFill>
                <a:latin typeface="Times New Roman" panose="02020603050405020304" pitchFamily="18" charset="0"/>
              </a:endParaRPr>
            </a:p>
          </p:txBody>
        </p:sp>
        <p:sp>
          <p:nvSpPr>
            <p:cNvPr id="130130" name="Text Box 82"/>
            <p:cNvSpPr txBox="1">
              <a:spLocks noChangeArrowheads="1"/>
            </p:cNvSpPr>
            <p:nvPr/>
          </p:nvSpPr>
          <p:spPr bwMode="auto">
            <a:xfrm>
              <a:off x="1392" y="3552"/>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a:t>
              </a:r>
              <a:r>
                <a:rPr kumimoji="1" lang="en-US" altLang="zh-CN" sz="3200" b="1">
                  <a:solidFill>
                    <a:srgbClr val="CC3300"/>
                  </a:solidFill>
                  <a:latin typeface="Times New Roman" panose="02020603050405020304" pitchFamily="18" charset="0"/>
                </a:rPr>
                <a:t>0   1  0</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0</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0</a:t>
              </a:r>
              <a:endParaRPr kumimoji="1" lang="en-US" altLang="zh-CN" sz="2400">
                <a:solidFill>
                  <a:srgbClr val="000099"/>
                </a:solidFill>
                <a:latin typeface="Times New Roman" panose="02020603050405020304" pitchFamily="18" charset="0"/>
              </a:endParaRPr>
            </a:p>
          </p:txBody>
        </p:sp>
      </p:grpSp>
      <p:grpSp>
        <p:nvGrpSpPr>
          <p:cNvPr id="130131" name="Group 83"/>
          <p:cNvGrpSpPr/>
          <p:nvPr/>
        </p:nvGrpSpPr>
        <p:grpSpPr bwMode="auto">
          <a:xfrm>
            <a:off x="3836583" y="4703064"/>
            <a:ext cx="6019802" cy="1849440"/>
            <a:chOff x="720" y="2755"/>
            <a:chExt cx="3792" cy="1165"/>
          </a:xfrm>
        </p:grpSpPr>
        <p:sp>
          <p:nvSpPr>
            <p:cNvPr id="130132" name="Rectangle 84" descr="羊皮纸"/>
            <p:cNvSpPr>
              <a:spLocks noChangeArrowheads="1"/>
            </p:cNvSpPr>
            <p:nvPr/>
          </p:nvSpPr>
          <p:spPr bwMode="auto">
            <a:xfrm>
              <a:off x="1344" y="2784"/>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33" name="Line 85"/>
            <p:cNvSpPr>
              <a:spLocks noChangeShapeType="1"/>
            </p:cNvSpPr>
            <p:nvPr/>
          </p:nvSpPr>
          <p:spPr bwMode="auto">
            <a:xfrm>
              <a:off x="163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4" name="Line 86"/>
            <p:cNvSpPr>
              <a:spLocks noChangeShapeType="1"/>
            </p:cNvSpPr>
            <p:nvPr/>
          </p:nvSpPr>
          <p:spPr bwMode="auto">
            <a:xfrm>
              <a:off x="192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5" name="Line 87"/>
            <p:cNvSpPr>
              <a:spLocks noChangeShapeType="1"/>
            </p:cNvSpPr>
            <p:nvPr/>
          </p:nvSpPr>
          <p:spPr bwMode="auto">
            <a:xfrm>
              <a:off x="220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6" name="Line 88"/>
            <p:cNvSpPr>
              <a:spLocks noChangeShapeType="1"/>
            </p:cNvSpPr>
            <p:nvPr/>
          </p:nvSpPr>
          <p:spPr bwMode="auto">
            <a:xfrm>
              <a:off x="249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7" name="Line 89"/>
            <p:cNvSpPr>
              <a:spLocks noChangeShapeType="1"/>
            </p:cNvSpPr>
            <p:nvPr/>
          </p:nvSpPr>
          <p:spPr bwMode="auto">
            <a:xfrm>
              <a:off x="278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8" name="Line 90"/>
            <p:cNvSpPr>
              <a:spLocks noChangeShapeType="1"/>
            </p:cNvSpPr>
            <p:nvPr/>
          </p:nvSpPr>
          <p:spPr bwMode="auto">
            <a:xfrm>
              <a:off x="307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9" name="Line 91"/>
            <p:cNvSpPr>
              <a:spLocks noChangeShapeType="1"/>
            </p:cNvSpPr>
            <p:nvPr/>
          </p:nvSpPr>
          <p:spPr bwMode="auto">
            <a:xfrm>
              <a:off x="336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0" name="Line 92"/>
            <p:cNvSpPr>
              <a:spLocks noChangeShapeType="1"/>
            </p:cNvSpPr>
            <p:nvPr/>
          </p:nvSpPr>
          <p:spPr bwMode="auto">
            <a:xfrm>
              <a:off x="364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1" name="Line 93"/>
            <p:cNvSpPr>
              <a:spLocks noChangeShapeType="1"/>
            </p:cNvSpPr>
            <p:nvPr/>
          </p:nvSpPr>
          <p:spPr bwMode="auto">
            <a:xfrm>
              <a:off x="393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2" name="Line 94"/>
            <p:cNvSpPr>
              <a:spLocks noChangeShapeType="1"/>
            </p:cNvSpPr>
            <p:nvPr/>
          </p:nvSpPr>
          <p:spPr bwMode="auto">
            <a:xfrm>
              <a:off x="422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3" name="Rectangle 95" descr="羊皮纸"/>
            <p:cNvSpPr>
              <a:spLocks noChangeArrowheads="1"/>
            </p:cNvSpPr>
            <p:nvPr/>
          </p:nvSpPr>
          <p:spPr bwMode="auto">
            <a:xfrm>
              <a:off x="1344" y="3168"/>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44" name="Line 96"/>
            <p:cNvSpPr>
              <a:spLocks noChangeShapeType="1"/>
            </p:cNvSpPr>
            <p:nvPr/>
          </p:nvSpPr>
          <p:spPr bwMode="auto">
            <a:xfrm>
              <a:off x="163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5" name="Line 97"/>
            <p:cNvSpPr>
              <a:spLocks noChangeShapeType="1"/>
            </p:cNvSpPr>
            <p:nvPr/>
          </p:nvSpPr>
          <p:spPr bwMode="auto">
            <a:xfrm>
              <a:off x="192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6" name="Line 98"/>
            <p:cNvSpPr>
              <a:spLocks noChangeShapeType="1"/>
            </p:cNvSpPr>
            <p:nvPr/>
          </p:nvSpPr>
          <p:spPr bwMode="auto">
            <a:xfrm>
              <a:off x="220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7" name="Line 99"/>
            <p:cNvSpPr>
              <a:spLocks noChangeShapeType="1"/>
            </p:cNvSpPr>
            <p:nvPr/>
          </p:nvSpPr>
          <p:spPr bwMode="auto">
            <a:xfrm>
              <a:off x="249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8" name="Line 100"/>
            <p:cNvSpPr>
              <a:spLocks noChangeShapeType="1"/>
            </p:cNvSpPr>
            <p:nvPr/>
          </p:nvSpPr>
          <p:spPr bwMode="auto">
            <a:xfrm>
              <a:off x="278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9" name="Line 101"/>
            <p:cNvSpPr>
              <a:spLocks noChangeShapeType="1"/>
            </p:cNvSpPr>
            <p:nvPr/>
          </p:nvSpPr>
          <p:spPr bwMode="auto">
            <a:xfrm>
              <a:off x="307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0" name="Line 102"/>
            <p:cNvSpPr>
              <a:spLocks noChangeShapeType="1"/>
            </p:cNvSpPr>
            <p:nvPr/>
          </p:nvSpPr>
          <p:spPr bwMode="auto">
            <a:xfrm>
              <a:off x="336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1" name="Line 103"/>
            <p:cNvSpPr>
              <a:spLocks noChangeShapeType="1"/>
            </p:cNvSpPr>
            <p:nvPr/>
          </p:nvSpPr>
          <p:spPr bwMode="auto">
            <a:xfrm>
              <a:off x="364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2" name="Line 104"/>
            <p:cNvSpPr>
              <a:spLocks noChangeShapeType="1"/>
            </p:cNvSpPr>
            <p:nvPr/>
          </p:nvSpPr>
          <p:spPr bwMode="auto">
            <a:xfrm>
              <a:off x="393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3" name="Line 105"/>
            <p:cNvSpPr>
              <a:spLocks noChangeShapeType="1"/>
            </p:cNvSpPr>
            <p:nvPr/>
          </p:nvSpPr>
          <p:spPr bwMode="auto">
            <a:xfrm>
              <a:off x="422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4" name="Rectangle 106" descr="羊皮纸"/>
            <p:cNvSpPr>
              <a:spLocks noChangeArrowheads="1"/>
            </p:cNvSpPr>
            <p:nvPr/>
          </p:nvSpPr>
          <p:spPr bwMode="auto">
            <a:xfrm>
              <a:off x="1344" y="3600"/>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55" name="Line 107"/>
            <p:cNvSpPr>
              <a:spLocks noChangeShapeType="1"/>
            </p:cNvSpPr>
            <p:nvPr/>
          </p:nvSpPr>
          <p:spPr bwMode="auto">
            <a:xfrm>
              <a:off x="163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6" name="Line 108"/>
            <p:cNvSpPr>
              <a:spLocks noChangeShapeType="1"/>
            </p:cNvSpPr>
            <p:nvPr/>
          </p:nvSpPr>
          <p:spPr bwMode="auto">
            <a:xfrm>
              <a:off x="192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7" name="Line 109"/>
            <p:cNvSpPr>
              <a:spLocks noChangeShapeType="1"/>
            </p:cNvSpPr>
            <p:nvPr/>
          </p:nvSpPr>
          <p:spPr bwMode="auto">
            <a:xfrm>
              <a:off x="220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8" name="Line 110"/>
            <p:cNvSpPr>
              <a:spLocks noChangeShapeType="1"/>
            </p:cNvSpPr>
            <p:nvPr/>
          </p:nvSpPr>
          <p:spPr bwMode="auto">
            <a:xfrm>
              <a:off x="249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9" name="Line 111"/>
            <p:cNvSpPr>
              <a:spLocks noChangeShapeType="1"/>
            </p:cNvSpPr>
            <p:nvPr/>
          </p:nvSpPr>
          <p:spPr bwMode="auto">
            <a:xfrm>
              <a:off x="278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0" name="Line 112"/>
            <p:cNvSpPr>
              <a:spLocks noChangeShapeType="1"/>
            </p:cNvSpPr>
            <p:nvPr/>
          </p:nvSpPr>
          <p:spPr bwMode="auto">
            <a:xfrm>
              <a:off x="307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1" name="Line 113"/>
            <p:cNvSpPr>
              <a:spLocks noChangeShapeType="1"/>
            </p:cNvSpPr>
            <p:nvPr/>
          </p:nvSpPr>
          <p:spPr bwMode="auto">
            <a:xfrm>
              <a:off x="336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2" name="Line 114"/>
            <p:cNvSpPr>
              <a:spLocks noChangeShapeType="1"/>
            </p:cNvSpPr>
            <p:nvPr/>
          </p:nvSpPr>
          <p:spPr bwMode="auto">
            <a:xfrm>
              <a:off x="364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3" name="Line 115"/>
            <p:cNvSpPr>
              <a:spLocks noChangeShapeType="1"/>
            </p:cNvSpPr>
            <p:nvPr/>
          </p:nvSpPr>
          <p:spPr bwMode="auto">
            <a:xfrm>
              <a:off x="393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4" name="Line 116"/>
            <p:cNvSpPr>
              <a:spLocks noChangeShapeType="1"/>
            </p:cNvSpPr>
            <p:nvPr/>
          </p:nvSpPr>
          <p:spPr bwMode="auto">
            <a:xfrm>
              <a:off x="422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5" name="Text Box 117"/>
            <p:cNvSpPr txBox="1">
              <a:spLocks noChangeArrowheads="1"/>
            </p:cNvSpPr>
            <p:nvPr/>
          </p:nvSpPr>
          <p:spPr bwMode="auto">
            <a:xfrm>
              <a:off x="854" y="2784"/>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0166" name="Text Box 118"/>
            <p:cNvSpPr txBox="1">
              <a:spLocks noChangeArrowheads="1"/>
            </p:cNvSpPr>
            <p:nvPr/>
          </p:nvSpPr>
          <p:spPr bwMode="auto">
            <a:xfrm>
              <a:off x="1043" y="3129"/>
              <a:ext cx="2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R</a:t>
              </a:r>
              <a:endParaRPr kumimoji="1" lang="en-US" altLang="zh-CN" sz="2400" b="1">
                <a:solidFill>
                  <a:srgbClr val="000099"/>
                </a:solidFill>
                <a:latin typeface="Times New Roman" panose="02020603050405020304" pitchFamily="18" charset="0"/>
              </a:endParaRPr>
            </a:p>
          </p:txBody>
        </p:sp>
        <p:sp>
          <p:nvSpPr>
            <p:cNvPr id="130167" name="Text Box 119"/>
            <p:cNvSpPr txBox="1">
              <a:spLocks noChangeArrowheads="1"/>
            </p:cNvSpPr>
            <p:nvPr/>
          </p:nvSpPr>
          <p:spPr bwMode="auto">
            <a:xfrm>
              <a:off x="720" y="3513"/>
              <a:ext cx="6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temp</a:t>
              </a:r>
              <a:endParaRPr kumimoji="1" lang="en-US" altLang="zh-CN" sz="2400">
                <a:solidFill>
                  <a:srgbClr val="000099"/>
                </a:solidFill>
                <a:latin typeface="Times New Roman" panose="02020603050405020304" pitchFamily="18" charset="0"/>
              </a:endParaRPr>
            </a:p>
          </p:txBody>
        </p:sp>
        <p:sp>
          <p:nvSpPr>
            <p:cNvPr id="130168" name="Text Box 120"/>
            <p:cNvSpPr txBox="1">
              <a:spLocks noChangeArrowheads="1"/>
            </p:cNvSpPr>
            <p:nvPr/>
          </p:nvSpPr>
          <p:spPr bwMode="auto">
            <a:xfrm>
              <a:off x="1388" y="2755"/>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0  1   1  1   0  0  0   0   1  1  0</a:t>
              </a:r>
              <a:endParaRPr kumimoji="1" lang="en-US" altLang="zh-CN" sz="2400">
                <a:solidFill>
                  <a:srgbClr val="000099"/>
                </a:solidFill>
                <a:latin typeface="Times New Roman" panose="02020603050405020304" pitchFamily="18" charset="0"/>
              </a:endParaRPr>
            </a:p>
          </p:txBody>
        </p:sp>
        <p:sp>
          <p:nvSpPr>
            <p:cNvPr id="130169" name="Text Box 121"/>
            <p:cNvSpPr txBox="1">
              <a:spLocks noChangeArrowheads="1"/>
            </p:cNvSpPr>
            <p:nvPr/>
          </p:nvSpPr>
          <p:spPr bwMode="auto">
            <a:xfrm>
              <a:off x="1392" y="3120"/>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0  0   1  0   0  1  0   1   0  1  0</a:t>
              </a:r>
              <a:endParaRPr kumimoji="1" lang="en-US" altLang="zh-CN" sz="2400">
                <a:solidFill>
                  <a:srgbClr val="000099"/>
                </a:solidFill>
                <a:latin typeface="Times New Roman" panose="02020603050405020304" pitchFamily="18" charset="0"/>
              </a:endParaRPr>
            </a:p>
          </p:txBody>
        </p:sp>
        <p:sp>
          <p:nvSpPr>
            <p:cNvPr id="130170" name="Text Box 122"/>
            <p:cNvSpPr txBox="1">
              <a:spLocks noChangeArrowheads="1"/>
            </p:cNvSpPr>
            <p:nvPr/>
          </p:nvSpPr>
          <p:spPr bwMode="auto">
            <a:xfrm>
              <a:off x="1392" y="3552"/>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a:t>
              </a:r>
              <a:r>
                <a:rPr kumimoji="1" lang="en-US" altLang="zh-CN" sz="3200" b="1">
                  <a:solidFill>
                    <a:srgbClr val="CC3300"/>
                  </a:solidFill>
                  <a:latin typeface="Times New Roman" panose="02020603050405020304" pitchFamily="18" charset="0"/>
                </a:rPr>
                <a:t>   0  </a:t>
              </a:r>
              <a:r>
                <a:rPr kumimoji="1" lang="en-US" altLang="zh-CN" sz="3200" b="1">
                  <a:solidFill>
                    <a:srgbClr val="009900"/>
                  </a:solidFill>
                  <a:latin typeface="Times New Roman" panose="02020603050405020304" pitchFamily="18" charset="0"/>
                </a:rPr>
                <a:t>1   0  0  0   0   1</a:t>
              </a:r>
              <a:r>
                <a:rPr kumimoji="1" lang="en-US" altLang="zh-CN" sz="3200" b="1">
                  <a:solidFill>
                    <a:srgbClr val="CC3300"/>
                  </a:solidFill>
                  <a:latin typeface="Times New Roman" panose="02020603050405020304" pitchFamily="18" charset="0"/>
                </a:rPr>
                <a:t>  0</a:t>
              </a:r>
              <a:r>
                <a:rPr kumimoji="1" lang="en-US" altLang="zh-CN" sz="3200" b="1">
                  <a:solidFill>
                    <a:srgbClr val="009900"/>
                  </a:solidFill>
                  <a:latin typeface="Times New Roman" panose="02020603050405020304" pitchFamily="18" charset="0"/>
                </a:rPr>
                <a:t>  0</a:t>
              </a:r>
              <a:endParaRPr kumimoji="1" lang="en-US" altLang="zh-CN" sz="2400">
                <a:solidFill>
                  <a:srgbClr val="000099"/>
                </a:solidFill>
                <a:latin typeface="Times New Roman" panose="02020603050405020304" pitchFamily="18" charset="0"/>
              </a:endParaRPr>
            </a:p>
          </p:txBody>
        </p:sp>
      </p:grpSp>
      <p:sp>
        <p:nvSpPr>
          <p:cNvPr id="130171" name="Text Box 123"/>
          <p:cNvSpPr txBox="1">
            <a:spLocks noChangeArrowheads="1"/>
          </p:cNvSpPr>
          <p:nvPr/>
        </p:nvSpPr>
        <p:spPr bwMode="auto">
          <a:xfrm>
            <a:off x="2099862" y="707329"/>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CC0000"/>
                </a:solidFill>
                <a:ea typeface="隶书" panose="02010509060101010101" pitchFamily="49" charset="-122"/>
              </a:rPr>
              <a:t>集合的并</a:t>
            </a:r>
          </a:p>
        </p:txBody>
      </p:sp>
      <p:sp>
        <p:nvSpPr>
          <p:cNvPr id="130172" name="Text Box 124"/>
          <p:cNvSpPr txBox="1">
            <a:spLocks noChangeArrowheads="1"/>
          </p:cNvSpPr>
          <p:nvPr/>
        </p:nvSpPr>
        <p:spPr bwMode="auto">
          <a:xfrm>
            <a:off x="2099862" y="2648841"/>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CC0000"/>
                </a:solidFill>
                <a:ea typeface="隶书" panose="02010509060101010101" pitchFamily="49" charset="-122"/>
              </a:rPr>
              <a:t>集合的交</a:t>
            </a:r>
          </a:p>
        </p:txBody>
      </p:sp>
      <p:sp>
        <p:nvSpPr>
          <p:cNvPr id="130173" name="Text Box 125"/>
          <p:cNvSpPr txBox="1">
            <a:spLocks noChangeArrowheads="1"/>
          </p:cNvSpPr>
          <p:nvPr/>
        </p:nvSpPr>
        <p:spPr bwMode="auto">
          <a:xfrm>
            <a:off x="2099862" y="4591941"/>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CC0000"/>
                </a:solidFill>
                <a:ea typeface="隶书" panose="02010509060101010101" pitchFamily="49" charset="-122"/>
              </a:rPr>
              <a:t>集合的差</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p:cNvSpPr>
            <a:spLocks noGrp="1" noChangeArrowheads="1"/>
          </p:cNvSpPr>
          <p:nvPr>
            <p:ph idx="1"/>
          </p:nvPr>
        </p:nvSpPr>
        <p:spPr>
          <a:xfrm>
            <a:off x="2079625" y="807395"/>
            <a:ext cx="8229600" cy="3632067"/>
          </a:xfrm>
        </p:spPr>
        <p:txBody>
          <a:bodyPr>
            <a:normAutofit lnSpcReduction="10000"/>
          </a:bodyPr>
          <a:lstStyle/>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bool</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subSet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&lt;T&gt;&amp; R) {</a:t>
            </a:r>
          </a:p>
          <a:p>
            <a:pPr>
              <a:spcBef>
                <a:spcPct val="5000"/>
              </a:spcBef>
              <a:buFont typeface="Wingdings" panose="05000000000000000000" pitchFamily="2" charset="2"/>
              <a:buNone/>
            </a:pP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是否</a:t>
            </a:r>
            <a:r>
              <a:rPr lang="en-US" altLang="zh-CN" sz="2800"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的子集</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assert (</a:t>
            </a:r>
            <a:r>
              <a:rPr lang="en-US" altLang="zh-CN" sz="2800" dirty="0" err="1">
                <a:latin typeface="Times New Roman" panose="02020603050405020304" pitchFamily="18" charset="0"/>
                <a:ea typeface="隶书" panose="02010509060101010101" pitchFamily="49" charset="-122"/>
              </a:rPr>
              <a:t>setSize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R.setSize</a:t>
            </a: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for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按位判断</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if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&amp;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return false;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return true;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p:txBody>
      </p:sp>
      <p:grpSp>
        <p:nvGrpSpPr>
          <p:cNvPr id="328740" name="Group 36"/>
          <p:cNvGrpSpPr/>
          <p:nvPr/>
        </p:nvGrpSpPr>
        <p:grpSpPr bwMode="auto">
          <a:xfrm>
            <a:off x="3000378" y="4645636"/>
            <a:ext cx="5848348" cy="1835152"/>
            <a:chOff x="1263" y="2899"/>
            <a:chExt cx="3684" cy="1156"/>
          </a:xfrm>
        </p:grpSpPr>
        <p:sp>
          <p:nvSpPr>
            <p:cNvPr id="328709" name="Rectangle 5" descr="羊皮纸"/>
            <p:cNvSpPr>
              <a:spLocks noChangeArrowheads="1"/>
            </p:cNvSpPr>
            <p:nvPr/>
          </p:nvSpPr>
          <p:spPr bwMode="auto">
            <a:xfrm>
              <a:off x="1746" y="2931"/>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28710" name="Line 6"/>
            <p:cNvSpPr>
              <a:spLocks noChangeShapeType="1"/>
            </p:cNvSpPr>
            <p:nvPr/>
          </p:nvSpPr>
          <p:spPr bwMode="auto">
            <a:xfrm>
              <a:off x="2041"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1" name="Line 7"/>
            <p:cNvSpPr>
              <a:spLocks noChangeShapeType="1"/>
            </p:cNvSpPr>
            <p:nvPr/>
          </p:nvSpPr>
          <p:spPr bwMode="auto">
            <a:xfrm>
              <a:off x="2329"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2" name="Line 8"/>
            <p:cNvSpPr>
              <a:spLocks noChangeShapeType="1"/>
            </p:cNvSpPr>
            <p:nvPr/>
          </p:nvSpPr>
          <p:spPr bwMode="auto">
            <a:xfrm>
              <a:off x="2617"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3" name="Line 9"/>
            <p:cNvSpPr>
              <a:spLocks noChangeShapeType="1"/>
            </p:cNvSpPr>
            <p:nvPr/>
          </p:nvSpPr>
          <p:spPr bwMode="auto">
            <a:xfrm>
              <a:off x="2905"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4" name="Line 10"/>
            <p:cNvSpPr>
              <a:spLocks noChangeShapeType="1"/>
            </p:cNvSpPr>
            <p:nvPr/>
          </p:nvSpPr>
          <p:spPr bwMode="auto">
            <a:xfrm>
              <a:off x="3193"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5" name="Line 11"/>
            <p:cNvSpPr>
              <a:spLocks noChangeShapeType="1"/>
            </p:cNvSpPr>
            <p:nvPr/>
          </p:nvSpPr>
          <p:spPr bwMode="auto">
            <a:xfrm>
              <a:off x="3481"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6" name="Line 12"/>
            <p:cNvSpPr>
              <a:spLocks noChangeShapeType="1"/>
            </p:cNvSpPr>
            <p:nvPr/>
          </p:nvSpPr>
          <p:spPr bwMode="auto">
            <a:xfrm>
              <a:off x="3769"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7" name="Line 13"/>
            <p:cNvSpPr>
              <a:spLocks noChangeShapeType="1"/>
            </p:cNvSpPr>
            <p:nvPr/>
          </p:nvSpPr>
          <p:spPr bwMode="auto">
            <a:xfrm>
              <a:off x="4057"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8" name="Line 14"/>
            <p:cNvSpPr>
              <a:spLocks noChangeShapeType="1"/>
            </p:cNvSpPr>
            <p:nvPr/>
          </p:nvSpPr>
          <p:spPr bwMode="auto">
            <a:xfrm>
              <a:off x="4345"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9" name="Line 15"/>
            <p:cNvSpPr>
              <a:spLocks noChangeShapeType="1"/>
            </p:cNvSpPr>
            <p:nvPr/>
          </p:nvSpPr>
          <p:spPr bwMode="auto">
            <a:xfrm>
              <a:off x="4633"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0" name="Rectangle 16" descr="羊皮纸"/>
            <p:cNvSpPr>
              <a:spLocks noChangeArrowheads="1"/>
            </p:cNvSpPr>
            <p:nvPr/>
          </p:nvSpPr>
          <p:spPr bwMode="auto">
            <a:xfrm>
              <a:off x="1753" y="3364"/>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28721" name="Line 17"/>
            <p:cNvSpPr>
              <a:spLocks noChangeShapeType="1"/>
            </p:cNvSpPr>
            <p:nvPr/>
          </p:nvSpPr>
          <p:spPr bwMode="auto">
            <a:xfrm>
              <a:off x="2041"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2" name="Line 18"/>
            <p:cNvSpPr>
              <a:spLocks noChangeShapeType="1"/>
            </p:cNvSpPr>
            <p:nvPr/>
          </p:nvSpPr>
          <p:spPr bwMode="auto">
            <a:xfrm>
              <a:off x="2329"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3" name="Line 19"/>
            <p:cNvSpPr>
              <a:spLocks noChangeShapeType="1"/>
            </p:cNvSpPr>
            <p:nvPr/>
          </p:nvSpPr>
          <p:spPr bwMode="auto">
            <a:xfrm>
              <a:off x="2617"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4" name="Line 20"/>
            <p:cNvSpPr>
              <a:spLocks noChangeShapeType="1"/>
            </p:cNvSpPr>
            <p:nvPr/>
          </p:nvSpPr>
          <p:spPr bwMode="auto">
            <a:xfrm>
              <a:off x="2905"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5" name="Line 21"/>
            <p:cNvSpPr>
              <a:spLocks noChangeShapeType="1"/>
            </p:cNvSpPr>
            <p:nvPr/>
          </p:nvSpPr>
          <p:spPr bwMode="auto">
            <a:xfrm>
              <a:off x="3193"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6" name="Line 22"/>
            <p:cNvSpPr>
              <a:spLocks noChangeShapeType="1"/>
            </p:cNvSpPr>
            <p:nvPr/>
          </p:nvSpPr>
          <p:spPr bwMode="auto">
            <a:xfrm>
              <a:off x="3481"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7" name="Line 23"/>
            <p:cNvSpPr>
              <a:spLocks noChangeShapeType="1"/>
            </p:cNvSpPr>
            <p:nvPr/>
          </p:nvSpPr>
          <p:spPr bwMode="auto">
            <a:xfrm>
              <a:off x="3769"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8" name="Line 24"/>
            <p:cNvSpPr>
              <a:spLocks noChangeShapeType="1"/>
            </p:cNvSpPr>
            <p:nvPr/>
          </p:nvSpPr>
          <p:spPr bwMode="auto">
            <a:xfrm>
              <a:off x="4057"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9" name="Line 25"/>
            <p:cNvSpPr>
              <a:spLocks noChangeShapeType="1"/>
            </p:cNvSpPr>
            <p:nvPr/>
          </p:nvSpPr>
          <p:spPr bwMode="auto">
            <a:xfrm>
              <a:off x="4345"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30" name="Line 26"/>
            <p:cNvSpPr>
              <a:spLocks noChangeShapeType="1"/>
            </p:cNvSpPr>
            <p:nvPr/>
          </p:nvSpPr>
          <p:spPr bwMode="auto">
            <a:xfrm>
              <a:off x="4633"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31" name="Text Box 27"/>
            <p:cNvSpPr txBox="1">
              <a:spLocks noChangeArrowheads="1"/>
            </p:cNvSpPr>
            <p:nvPr/>
          </p:nvSpPr>
          <p:spPr bwMode="auto">
            <a:xfrm>
              <a:off x="1263" y="2932"/>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328732" name="Text Box 28"/>
            <p:cNvSpPr txBox="1">
              <a:spLocks noChangeArrowheads="1"/>
            </p:cNvSpPr>
            <p:nvPr/>
          </p:nvSpPr>
          <p:spPr bwMode="auto">
            <a:xfrm>
              <a:off x="1468" y="3339"/>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328733" name="Text Box 29"/>
            <p:cNvSpPr txBox="1">
              <a:spLocks noChangeArrowheads="1"/>
            </p:cNvSpPr>
            <p:nvPr/>
          </p:nvSpPr>
          <p:spPr bwMode="auto">
            <a:xfrm>
              <a:off x="1797" y="2899"/>
              <a:ext cx="314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000" b="1">
                  <a:solidFill>
                    <a:srgbClr val="006600"/>
                  </a:solidFill>
                  <a:latin typeface="Times New Roman" panose="02020603050405020304" pitchFamily="18" charset="0"/>
                </a:rPr>
                <a:t>0   0   1   1   1  0   1  0   1   1   0</a:t>
              </a:r>
              <a:endParaRPr kumimoji="1" lang="en-US" altLang="zh-CN" sz="3000">
                <a:solidFill>
                  <a:srgbClr val="006600"/>
                </a:solidFill>
                <a:latin typeface="Times New Roman" panose="02020603050405020304" pitchFamily="18" charset="0"/>
              </a:endParaRPr>
            </a:p>
          </p:txBody>
        </p:sp>
        <p:sp>
          <p:nvSpPr>
            <p:cNvPr id="328734" name="Text Box 30"/>
            <p:cNvSpPr txBox="1">
              <a:spLocks noChangeArrowheads="1"/>
            </p:cNvSpPr>
            <p:nvPr/>
          </p:nvSpPr>
          <p:spPr bwMode="auto">
            <a:xfrm>
              <a:off x="1801" y="3331"/>
              <a:ext cx="314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000" b="1">
                  <a:solidFill>
                    <a:srgbClr val="006600"/>
                  </a:solidFill>
                  <a:latin typeface="Times New Roman" panose="02020603050405020304" pitchFamily="18" charset="0"/>
                </a:rPr>
                <a:t>0   0   1   1   1  0   0  1   0   1   0</a:t>
              </a:r>
              <a:endParaRPr kumimoji="1" lang="en-US" altLang="zh-CN" sz="3000">
                <a:solidFill>
                  <a:srgbClr val="006600"/>
                </a:solidFill>
                <a:latin typeface="Times New Roman" panose="02020603050405020304" pitchFamily="18" charset="0"/>
              </a:endParaRPr>
            </a:p>
          </p:txBody>
        </p:sp>
        <p:sp>
          <p:nvSpPr>
            <p:cNvPr id="328737" name="Text Box 33"/>
            <p:cNvSpPr txBox="1">
              <a:spLocks noChangeArrowheads="1"/>
            </p:cNvSpPr>
            <p:nvPr/>
          </p:nvSpPr>
          <p:spPr bwMode="auto">
            <a:xfrm>
              <a:off x="1791" y="3538"/>
              <a:ext cx="314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000" b="1">
                  <a:solidFill>
                    <a:srgbClr val="CC0000"/>
                  </a:solidFill>
                  <a:latin typeface="Times New Roman" panose="02020603050405020304" pitchFamily="18" charset="0"/>
                </a:rPr>
                <a:t>1   1   0   0   0  1   1  0   1   0   1</a:t>
              </a:r>
              <a:endParaRPr kumimoji="1" lang="en-US" altLang="zh-CN" sz="3000">
                <a:solidFill>
                  <a:srgbClr val="CC0000"/>
                </a:solidFill>
                <a:latin typeface="Times New Roman" panose="02020603050405020304" pitchFamily="18" charset="0"/>
              </a:endParaRPr>
            </a:p>
          </p:txBody>
        </p:sp>
        <p:sp>
          <p:nvSpPr>
            <p:cNvPr id="328739" name="Text Box 35"/>
            <p:cNvSpPr txBox="1">
              <a:spLocks noChangeArrowheads="1"/>
            </p:cNvSpPr>
            <p:nvPr/>
          </p:nvSpPr>
          <p:spPr bwMode="auto">
            <a:xfrm>
              <a:off x="3508" y="3648"/>
              <a:ext cx="2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3600" b="1">
                  <a:solidFill>
                    <a:srgbClr val="CC0000"/>
                  </a:solidFill>
                  <a:sym typeface="Symbol" panose="05050102010706020507" pitchFamily="18" charset="2"/>
                </a:rPr>
                <a:t></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3" name="Rectangle 33"/>
          <p:cNvSpPr>
            <a:spLocks noGrp="1" noChangeArrowheads="1"/>
          </p:cNvSpPr>
          <p:nvPr>
            <p:ph idx="1"/>
          </p:nvPr>
        </p:nvSpPr>
        <p:spPr>
          <a:xfrm>
            <a:off x="2114551" y="710119"/>
            <a:ext cx="8229600" cy="3834894"/>
          </a:xfrm>
        </p:spPr>
        <p:txBody>
          <a:bodyPr/>
          <a:lstStyle/>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&lt;T&gt;::operator ==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&lt;T&gt;&amp; R)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判集合</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相等</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if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 return false;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for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return false;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return true;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对应位全部相等</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p:txBody>
      </p:sp>
      <p:grpSp>
        <p:nvGrpSpPr>
          <p:cNvPr id="133154" name="Group 34"/>
          <p:cNvGrpSpPr/>
          <p:nvPr/>
        </p:nvGrpSpPr>
        <p:grpSpPr bwMode="auto">
          <a:xfrm>
            <a:off x="3060706" y="4566869"/>
            <a:ext cx="5807073" cy="1879600"/>
            <a:chOff x="878" y="2795"/>
            <a:chExt cx="3658" cy="1184"/>
          </a:xfrm>
        </p:grpSpPr>
        <p:sp>
          <p:nvSpPr>
            <p:cNvPr id="133123" name="Rectangle 3" descr="羊皮纸"/>
            <p:cNvSpPr>
              <a:spLocks noChangeArrowheads="1"/>
            </p:cNvSpPr>
            <p:nvPr/>
          </p:nvSpPr>
          <p:spPr bwMode="auto">
            <a:xfrm>
              <a:off x="1368" y="2843"/>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3124" name="Line 4"/>
            <p:cNvSpPr>
              <a:spLocks noChangeShapeType="1"/>
            </p:cNvSpPr>
            <p:nvPr/>
          </p:nvSpPr>
          <p:spPr bwMode="auto">
            <a:xfrm>
              <a:off x="1656"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5" name="Line 5"/>
            <p:cNvSpPr>
              <a:spLocks noChangeShapeType="1"/>
            </p:cNvSpPr>
            <p:nvPr/>
          </p:nvSpPr>
          <p:spPr bwMode="auto">
            <a:xfrm>
              <a:off x="1944"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6" name="Line 6"/>
            <p:cNvSpPr>
              <a:spLocks noChangeShapeType="1"/>
            </p:cNvSpPr>
            <p:nvPr/>
          </p:nvSpPr>
          <p:spPr bwMode="auto">
            <a:xfrm>
              <a:off x="2232"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7" name="Line 7"/>
            <p:cNvSpPr>
              <a:spLocks noChangeShapeType="1"/>
            </p:cNvSpPr>
            <p:nvPr/>
          </p:nvSpPr>
          <p:spPr bwMode="auto">
            <a:xfrm>
              <a:off x="2520"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8" name="Line 8"/>
            <p:cNvSpPr>
              <a:spLocks noChangeShapeType="1"/>
            </p:cNvSpPr>
            <p:nvPr/>
          </p:nvSpPr>
          <p:spPr bwMode="auto">
            <a:xfrm>
              <a:off x="2808"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9" name="Line 9"/>
            <p:cNvSpPr>
              <a:spLocks noChangeShapeType="1"/>
            </p:cNvSpPr>
            <p:nvPr/>
          </p:nvSpPr>
          <p:spPr bwMode="auto">
            <a:xfrm>
              <a:off x="3096"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0" name="Line 10"/>
            <p:cNvSpPr>
              <a:spLocks noChangeShapeType="1"/>
            </p:cNvSpPr>
            <p:nvPr/>
          </p:nvSpPr>
          <p:spPr bwMode="auto">
            <a:xfrm>
              <a:off x="3384"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1" name="Line 11"/>
            <p:cNvSpPr>
              <a:spLocks noChangeShapeType="1"/>
            </p:cNvSpPr>
            <p:nvPr/>
          </p:nvSpPr>
          <p:spPr bwMode="auto">
            <a:xfrm>
              <a:off x="3672"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2" name="Line 12"/>
            <p:cNvSpPr>
              <a:spLocks noChangeShapeType="1"/>
            </p:cNvSpPr>
            <p:nvPr/>
          </p:nvSpPr>
          <p:spPr bwMode="auto">
            <a:xfrm>
              <a:off x="3960"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3" name="Line 13"/>
            <p:cNvSpPr>
              <a:spLocks noChangeShapeType="1"/>
            </p:cNvSpPr>
            <p:nvPr/>
          </p:nvSpPr>
          <p:spPr bwMode="auto">
            <a:xfrm>
              <a:off x="4248"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4" name="Rectangle 14" descr="羊皮纸"/>
            <p:cNvSpPr>
              <a:spLocks noChangeArrowheads="1"/>
            </p:cNvSpPr>
            <p:nvPr/>
          </p:nvSpPr>
          <p:spPr bwMode="auto">
            <a:xfrm>
              <a:off x="1368" y="3275"/>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3135" name="Line 15"/>
            <p:cNvSpPr>
              <a:spLocks noChangeShapeType="1"/>
            </p:cNvSpPr>
            <p:nvPr/>
          </p:nvSpPr>
          <p:spPr bwMode="auto">
            <a:xfrm>
              <a:off x="1656"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6" name="Line 16"/>
            <p:cNvSpPr>
              <a:spLocks noChangeShapeType="1"/>
            </p:cNvSpPr>
            <p:nvPr/>
          </p:nvSpPr>
          <p:spPr bwMode="auto">
            <a:xfrm>
              <a:off x="1944"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7" name="Line 17"/>
            <p:cNvSpPr>
              <a:spLocks noChangeShapeType="1"/>
            </p:cNvSpPr>
            <p:nvPr/>
          </p:nvSpPr>
          <p:spPr bwMode="auto">
            <a:xfrm>
              <a:off x="2232"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8" name="Line 18"/>
            <p:cNvSpPr>
              <a:spLocks noChangeShapeType="1"/>
            </p:cNvSpPr>
            <p:nvPr/>
          </p:nvSpPr>
          <p:spPr bwMode="auto">
            <a:xfrm>
              <a:off x="2520"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9" name="Line 19"/>
            <p:cNvSpPr>
              <a:spLocks noChangeShapeType="1"/>
            </p:cNvSpPr>
            <p:nvPr/>
          </p:nvSpPr>
          <p:spPr bwMode="auto">
            <a:xfrm>
              <a:off x="2808"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0" name="Line 20"/>
            <p:cNvSpPr>
              <a:spLocks noChangeShapeType="1"/>
            </p:cNvSpPr>
            <p:nvPr/>
          </p:nvSpPr>
          <p:spPr bwMode="auto">
            <a:xfrm>
              <a:off x="3096"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1" name="Line 21"/>
            <p:cNvSpPr>
              <a:spLocks noChangeShapeType="1"/>
            </p:cNvSpPr>
            <p:nvPr/>
          </p:nvSpPr>
          <p:spPr bwMode="auto">
            <a:xfrm>
              <a:off x="3384"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2" name="Line 22"/>
            <p:cNvSpPr>
              <a:spLocks noChangeShapeType="1"/>
            </p:cNvSpPr>
            <p:nvPr/>
          </p:nvSpPr>
          <p:spPr bwMode="auto">
            <a:xfrm>
              <a:off x="3672"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3" name="Line 23"/>
            <p:cNvSpPr>
              <a:spLocks noChangeShapeType="1"/>
            </p:cNvSpPr>
            <p:nvPr/>
          </p:nvSpPr>
          <p:spPr bwMode="auto">
            <a:xfrm>
              <a:off x="3960"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4" name="Line 24"/>
            <p:cNvSpPr>
              <a:spLocks noChangeShapeType="1"/>
            </p:cNvSpPr>
            <p:nvPr/>
          </p:nvSpPr>
          <p:spPr bwMode="auto">
            <a:xfrm>
              <a:off x="4248"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5" name="Text Box 25"/>
            <p:cNvSpPr txBox="1">
              <a:spLocks noChangeArrowheads="1"/>
            </p:cNvSpPr>
            <p:nvPr/>
          </p:nvSpPr>
          <p:spPr bwMode="auto">
            <a:xfrm>
              <a:off x="878" y="2843"/>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3146" name="Text Box 26"/>
            <p:cNvSpPr txBox="1">
              <a:spLocks noChangeArrowheads="1"/>
            </p:cNvSpPr>
            <p:nvPr/>
          </p:nvSpPr>
          <p:spPr bwMode="auto">
            <a:xfrm>
              <a:off x="1083" y="325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133147" name="Text Box 27"/>
            <p:cNvSpPr txBox="1">
              <a:spLocks noChangeArrowheads="1"/>
            </p:cNvSpPr>
            <p:nvPr/>
          </p:nvSpPr>
          <p:spPr bwMode="auto">
            <a:xfrm>
              <a:off x="1412" y="2795"/>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66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a:t>
              </a:r>
              <a:r>
                <a:rPr kumimoji="1" lang="en-US" altLang="zh-CN" sz="3200" b="1">
                  <a:solidFill>
                    <a:srgbClr val="CC3300"/>
                  </a:solidFill>
                  <a:latin typeface="Times New Roman" panose="02020603050405020304" pitchFamily="18" charset="0"/>
                </a:rPr>
                <a:t>1</a:t>
              </a:r>
              <a:r>
                <a:rPr kumimoji="1" lang="en-US" altLang="zh-CN" sz="3200" b="1">
                  <a:solidFill>
                    <a:srgbClr val="009900"/>
                  </a:solidFill>
                  <a:latin typeface="Times New Roman" panose="02020603050405020304" pitchFamily="18" charset="0"/>
                </a:rPr>
                <a:t>   </a:t>
              </a:r>
              <a:r>
                <a:rPr kumimoji="1" lang="en-US" altLang="zh-CN" sz="3200" b="1">
                  <a:solidFill>
                    <a:srgbClr val="006600"/>
                  </a:solidFill>
                  <a:latin typeface="Times New Roman" panose="02020603050405020304" pitchFamily="18" charset="0"/>
                </a:rPr>
                <a:t>0  0  0   0   1  1  0</a:t>
              </a:r>
              <a:endParaRPr kumimoji="1" lang="en-US" altLang="zh-CN" sz="2400">
                <a:solidFill>
                  <a:srgbClr val="006600"/>
                </a:solidFill>
                <a:latin typeface="Times New Roman" panose="02020603050405020304" pitchFamily="18" charset="0"/>
              </a:endParaRPr>
            </a:p>
          </p:txBody>
        </p:sp>
        <p:sp>
          <p:nvSpPr>
            <p:cNvPr id="133148" name="Text Box 28"/>
            <p:cNvSpPr txBox="1">
              <a:spLocks noChangeArrowheads="1"/>
            </p:cNvSpPr>
            <p:nvPr/>
          </p:nvSpPr>
          <p:spPr bwMode="auto">
            <a:xfrm>
              <a:off x="1416" y="3227"/>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66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a:t>
              </a:r>
              <a:r>
                <a:rPr kumimoji="1" lang="en-US" altLang="zh-CN" sz="3200" b="1">
                  <a:solidFill>
                    <a:srgbClr val="CC3300"/>
                  </a:solidFill>
                  <a:latin typeface="Times New Roman" panose="02020603050405020304" pitchFamily="18" charset="0"/>
                </a:rPr>
                <a:t>0</a:t>
              </a:r>
              <a:r>
                <a:rPr kumimoji="1" lang="en-US" altLang="zh-CN" sz="3200" b="1">
                  <a:solidFill>
                    <a:srgbClr val="009900"/>
                  </a:solidFill>
                  <a:latin typeface="Times New Roman" panose="02020603050405020304" pitchFamily="18" charset="0"/>
                </a:rPr>
                <a:t>   </a:t>
              </a:r>
              <a:r>
                <a:rPr kumimoji="1" lang="en-US" altLang="zh-CN" sz="3200" b="1">
                  <a:solidFill>
                    <a:srgbClr val="006600"/>
                  </a:solidFill>
                  <a:latin typeface="Times New Roman" panose="02020603050405020304" pitchFamily="18" charset="0"/>
                </a:rPr>
                <a:t>0  1  0   1   0  1  0</a:t>
              </a:r>
              <a:endParaRPr kumimoji="1" lang="en-US" altLang="zh-CN" sz="2400">
                <a:solidFill>
                  <a:srgbClr val="006600"/>
                </a:solidFill>
                <a:latin typeface="Times New Roman" panose="02020603050405020304" pitchFamily="18" charset="0"/>
              </a:endParaRPr>
            </a:p>
          </p:txBody>
        </p:sp>
        <p:sp>
          <p:nvSpPr>
            <p:cNvPr id="133149" name="Line 29"/>
            <p:cNvSpPr>
              <a:spLocks noChangeShapeType="1"/>
            </p:cNvSpPr>
            <p:nvPr/>
          </p:nvSpPr>
          <p:spPr bwMode="auto">
            <a:xfrm flipV="1">
              <a:off x="2376" y="3563"/>
              <a:ext cx="0" cy="336"/>
            </a:xfrm>
            <a:prstGeom prst="line">
              <a:avLst/>
            </a:prstGeom>
            <a:noFill/>
            <a:ln w="28575">
              <a:solidFill>
                <a:srgbClr val="CC33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50" name="Text Box 30"/>
            <p:cNvSpPr txBox="1">
              <a:spLocks noChangeArrowheads="1"/>
            </p:cNvSpPr>
            <p:nvPr/>
          </p:nvSpPr>
          <p:spPr bwMode="auto">
            <a:xfrm>
              <a:off x="2424" y="3611"/>
              <a:ext cx="1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i="1">
                  <a:solidFill>
                    <a:srgbClr val="CC3300"/>
                  </a:solidFill>
                  <a:latin typeface="Times New Roman" panose="02020603050405020304" pitchFamily="18" charset="0"/>
                </a:rPr>
                <a:t>i</a:t>
              </a:r>
              <a:endParaRPr kumimoji="1" lang="en-US" altLang="zh-CN" sz="2400">
                <a:solidFill>
                  <a:srgbClr val="000099"/>
                </a:solidFill>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05" name="Rectangle 37"/>
          <p:cNvSpPr>
            <a:spLocks noGrp="1" noChangeArrowheads="1"/>
          </p:cNvSpPr>
          <p:nvPr>
            <p:ph type="title"/>
          </p:nvPr>
        </p:nvSpPr>
        <p:spPr>
          <a:xfrm>
            <a:off x="564475" y="44529"/>
            <a:ext cx="8229600" cy="612196"/>
          </a:xfrm>
        </p:spPr>
        <p:txBody>
          <a:bodyPr/>
          <a:lstStyle/>
          <a:p>
            <a:pPr algn="l"/>
            <a:r>
              <a:rPr kumimoji="1" lang="zh-CN" altLang="en-US" sz="3200" dirty="0">
                <a:solidFill>
                  <a:srgbClr val="0000FF"/>
                </a:solidFill>
                <a:ea typeface="华文新魏" panose="02010800040101010101" pitchFamily="2" charset="-122"/>
              </a:rPr>
              <a:t>用有序链表实现集合抽象数据类型</a:t>
            </a:r>
          </a:p>
        </p:txBody>
      </p:sp>
      <p:sp>
        <p:nvSpPr>
          <p:cNvPr id="135206" name="Rectangle 38"/>
          <p:cNvSpPr>
            <a:spLocks noGrp="1" noChangeArrowheads="1"/>
          </p:cNvSpPr>
          <p:nvPr>
            <p:ph idx="1"/>
          </p:nvPr>
        </p:nvSpPr>
        <p:spPr>
          <a:xfrm>
            <a:off x="1706562" y="3463082"/>
            <a:ext cx="9431607" cy="2986087"/>
          </a:xfrm>
        </p:spPr>
        <p:txBody>
          <a:bodyPr/>
          <a:lstStyle/>
          <a:p>
            <a:pPr>
              <a:spcBef>
                <a:spcPct val="0"/>
              </a:spcBef>
              <a:buClr>
                <a:srgbClr val="800080"/>
              </a:buClr>
              <a:buSzPct val="50000"/>
            </a:pPr>
            <a:r>
              <a:rPr lang="zh-CN" altLang="en-US" sz="3000" dirty="0">
                <a:latin typeface="Times New Roman" panose="02020603050405020304" pitchFamily="18" charset="0"/>
                <a:ea typeface="仿宋_GB2312" pitchFamily="49" charset="-122"/>
              </a:rPr>
              <a:t>用</a:t>
            </a:r>
            <a:r>
              <a:rPr lang="zh-CN" altLang="en-US" sz="3000" dirty="0">
                <a:solidFill>
                  <a:srgbClr val="0000FF"/>
                </a:solidFill>
                <a:latin typeface="Times New Roman" panose="02020603050405020304" pitchFamily="18" charset="0"/>
                <a:ea typeface="仿宋_GB2312" pitchFamily="49" charset="-122"/>
              </a:rPr>
              <a:t>有序链表</a:t>
            </a:r>
            <a:r>
              <a:rPr lang="zh-CN" altLang="en-US" sz="3000" dirty="0">
                <a:latin typeface="Times New Roman" panose="02020603050405020304" pitchFamily="18" charset="0"/>
                <a:ea typeface="仿宋_GB2312" pitchFamily="49" charset="-122"/>
              </a:rPr>
              <a:t>来表示集合时，链表中的每个结点表示集合的一个成员。</a:t>
            </a:r>
          </a:p>
          <a:p>
            <a:pPr>
              <a:spcBef>
                <a:spcPct val="0"/>
              </a:spcBef>
              <a:buClr>
                <a:srgbClr val="800080"/>
              </a:buClr>
              <a:buSzPct val="50000"/>
            </a:pPr>
            <a:r>
              <a:rPr lang="zh-CN" altLang="en-US" sz="3000" dirty="0">
                <a:latin typeface="Times New Roman" panose="02020603050405020304" pitchFamily="18" charset="0"/>
                <a:ea typeface="仿宋_GB2312" pitchFamily="49" charset="-122"/>
              </a:rPr>
              <a:t>各结点所表示的成员 </a:t>
            </a:r>
            <a:r>
              <a:rPr lang="en-US" altLang="zh-CN" sz="3000" i="1"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0</a:t>
            </a:r>
            <a:r>
              <a:rPr lang="en-US" altLang="zh-CN" sz="3000" dirty="0">
                <a:latin typeface="Times New Roman" panose="02020603050405020304" pitchFamily="18" charset="0"/>
                <a:ea typeface="仿宋_GB2312" pitchFamily="49" charset="-122"/>
              </a:rPr>
              <a:t>, </a:t>
            </a:r>
            <a:r>
              <a:rPr lang="en-US" altLang="zh-CN" sz="3000" i="1"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1</a:t>
            </a:r>
            <a:r>
              <a:rPr lang="en-US" altLang="zh-CN" sz="3000" dirty="0">
                <a:latin typeface="Times New Roman" panose="02020603050405020304" pitchFamily="18" charset="0"/>
                <a:ea typeface="仿宋_GB2312" pitchFamily="49" charset="-122"/>
              </a:rPr>
              <a:t>, …, </a:t>
            </a:r>
            <a:r>
              <a:rPr lang="en-US" altLang="zh-CN" sz="3000" i="1" dirty="0">
                <a:latin typeface="Times New Roman" panose="02020603050405020304" pitchFamily="18" charset="0"/>
                <a:ea typeface="仿宋_GB2312" pitchFamily="49" charset="-122"/>
              </a:rPr>
              <a:t>e</a:t>
            </a:r>
            <a:r>
              <a:rPr lang="en-US" altLang="zh-CN" sz="3000" i="1" baseline="-25000" dirty="0">
                <a:latin typeface="Times New Roman" panose="02020603050405020304" pitchFamily="18" charset="0"/>
                <a:ea typeface="仿宋_GB2312" pitchFamily="49" charset="-122"/>
              </a:rPr>
              <a:t>n</a:t>
            </a:r>
            <a:r>
              <a:rPr lang="en-US" altLang="zh-CN" sz="3000" baseline="-25000" dirty="0">
                <a:latin typeface="Times New Roman" panose="02020603050405020304" pitchFamily="18" charset="0"/>
                <a:ea typeface="仿宋_GB2312" pitchFamily="49" charset="-122"/>
              </a:rPr>
              <a:t> </a:t>
            </a:r>
            <a:r>
              <a:rPr lang="zh-CN" altLang="en-US" sz="3000" dirty="0">
                <a:latin typeface="Times New Roman" panose="02020603050405020304" pitchFamily="18" charset="0"/>
                <a:ea typeface="仿宋_GB2312" pitchFamily="49" charset="-122"/>
              </a:rPr>
              <a:t>在链表中按升序排列，即 </a:t>
            </a:r>
            <a:r>
              <a:rPr lang="en-US" altLang="zh-CN" sz="3000" i="1"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0 </a:t>
            </a:r>
            <a:r>
              <a:rPr lang="en-US" altLang="zh-CN" sz="3000" dirty="0">
                <a:latin typeface="Times New Roman" panose="02020603050405020304" pitchFamily="18" charset="0"/>
                <a:ea typeface="仿宋_GB2312" pitchFamily="49" charset="-122"/>
              </a:rPr>
              <a:t>&lt; </a:t>
            </a:r>
            <a:r>
              <a:rPr lang="en-US" altLang="zh-CN" sz="3000" i="1"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1</a:t>
            </a:r>
            <a:r>
              <a:rPr lang="en-US" altLang="zh-CN" sz="3000" dirty="0">
                <a:latin typeface="Times New Roman" panose="02020603050405020304" pitchFamily="18" charset="0"/>
                <a:ea typeface="仿宋_GB2312" pitchFamily="49" charset="-122"/>
              </a:rPr>
              <a:t> &lt; … &lt; </a:t>
            </a:r>
            <a:r>
              <a:rPr lang="en-US" altLang="zh-CN" sz="3000" i="1" dirty="0">
                <a:latin typeface="Times New Roman" panose="02020603050405020304" pitchFamily="18" charset="0"/>
                <a:ea typeface="仿宋_GB2312" pitchFamily="49" charset="-122"/>
              </a:rPr>
              <a:t>e</a:t>
            </a:r>
            <a:r>
              <a:rPr lang="en-US" altLang="zh-CN" sz="3000" i="1" baseline="-25000" dirty="0">
                <a:latin typeface="Times New Roman" panose="02020603050405020304" pitchFamily="18" charset="0"/>
                <a:ea typeface="仿宋_GB2312" pitchFamily="49" charset="-122"/>
              </a:rPr>
              <a:t>n</a:t>
            </a:r>
            <a:r>
              <a:rPr lang="zh-CN" altLang="en-US" sz="3000" dirty="0">
                <a:latin typeface="Times New Roman" panose="02020603050405020304" pitchFamily="18" charset="0"/>
                <a:ea typeface="仿宋_GB2312" pitchFamily="49" charset="-122"/>
              </a:rPr>
              <a:t>。</a:t>
            </a:r>
          </a:p>
          <a:p>
            <a:pPr>
              <a:spcBef>
                <a:spcPct val="0"/>
              </a:spcBef>
              <a:buClr>
                <a:srgbClr val="800080"/>
              </a:buClr>
              <a:buSzPct val="50000"/>
            </a:pPr>
            <a:r>
              <a:rPr lang="zh-CN" altLang="en-US" sz="3000" dirty="0">
                <a:latin typeface="Times New Roman" panose="02020603050405020304" pitchFamily="18" charset="0"/>
                <a:ea typeface="仿宋_GB2312" pitchFamily="49" charset="-122"/>
              </a:rPr>
              <a:t>集合成员可以无限增加。因此，用有序链表可以表示无穷全集合的子集。</a:t>
            </a:r>
          </a:p>
        </p:txBody>
      </p:sp>
      <p:sp>
        <p:nvSpPr>
          <p:cNvPr id="135171" name="Rectangle 3"/>
          <p:cNvSpPr>
            <a:spLocks noChangeArrowheads="1"/>
          </p:cNvSpPr>
          <p:nvPr/>
        </p:nvSpPr>
        <p:spPr bwMode="auto">
          <a:xfrm>
            <a:off x="2714225" y="2744794"/>
            <a:ext cx="71096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3600" b="1">
                <a:solidFill>
                  <a:srgbClr val="CC0000"/>
                </a:solidFill>
                <a:latin typeface="Times New Roman" panose="02020603050405020304" pitchFamily="18" charset="0"/>
                <a:ea typeface="华文新魏" panose="02010800040101010101" pitchFamily="2" charset="-122"/>
              </a:rPr>
              <a:t>用带表头结点的有序链表表示集合</a:t>
            </a:r>
            <a:endParaRPr kumimoji="1" lang="zh-CN" altLang="en-US" sz="3600">
              <a:solidFill>
                <a:srgbClr val="CC0000"/>
              </a:solidFill>
              <a:latin typeface="Times New Roman" panose="02020603050405020304" pitchFamily="18" charset="0"/>
              <a:ea typeface="华文新魏" panose="02010800040101010101" pitchFamily="2" charset="-122"/>
            </a:endParaRPr>
          </a:p>
        </p:txBody>
      </p:sp>
      <p:grpSp>
        <p:nvGrpSpPr>
          <p:cNvPr id="135207" name="Group 39"/>
          <p:cNvGrpSpPr/>
          <p:nvPr/>
        </p:nvGrpSpPr>
        <p:grpSpPr bwMode="auto">
          <a:xfrm>
            <a:off x="2176463" y="1168405"/>
            <a:ext cx="7772400" cy="1417638"/>
            <a:chOff x="384" y="771"/>
            <a:chExt cx="4896" cy="893"/>
          </a:xfrm>
        </p:grpSpPr>
        <p:sp>
          <p:nvSpPr>
            <p:cNvPr id="135172" name="Rectangle 4"/>
            <p:cNvSpPr>
              <a:spLocks noChangeArrowheads="1"/>
            </p:cNvSpPr>
            <p:nvPr/>
          </p:nvSpPr>
          <p:spPr bwMode="auto">
            <a:xfrm>
              <a:off x="1104" y="902"/>
              <a:ext cx="480"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r>
                <a:rPr lang="en-US" altLang="zh-CN" dirty="0">
                  <a:solidFill>
                    <a:srgbClr val="000099"/>
                  </a:solidFill>
                </a:rPr>
                <a:t>       ^</a:t>
              </a:r>
            </a:p>
            <a:p>
              <a:pPr fontAlgn="base">
                <a:spcBef>
                  <a:spcPct val="0"/>
                </a:spcBef>
                <a:spcAft>
                  <a:spcPct val="0"/>
                </a:spcAft>
              </a:pPr>
              <a:r>
                <a:rPr lang="en-US" altLang="zh-CN" dirty="0">
                  <a:solidFill>
                    <a:srgbClr val="000099"/>
                  </a:solidFill>
                </a:rPr>
                <a:t> </a:t>
              </a:r>
            </a:p>
          </p:txBody>
        </p:sp>
        <p:sp>
          <p:nvSpPr>
            <p:cNvPr id="135173" name="Line 5"/>
            <p:cNvSpPr>
              <a:spLocks noChangeShapeType="1"/>
            </p:cNvSpPr>
            <p:nvPr/>
          </p:nvSpPr>
          <p:spPr bwMode="auto">
            <a:xfrm>
              <a:off x="1392" y="902"/>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4" name="Line 6"/>
            <p:cNvSpPr>
              <a:spLocks noChangeShapeType="1"/>
            </p:cNvSpPr>
            <p:nvPr/>
          </p:nvSpPr>
          <p:spPr bwMode="auto">
            <a:xfrm>
              <a:off x="864" y="927"/>
              <a:ext cx="240" cy="119"/>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5" name="Text Box 7"/>
            <p:cNvSpPr txBox="1">
              <a:spLocks noChangeArrowheads="1"/>
            </p:cNvSpPr>
            <p:nvPr/>
          </p:nvSpPr>
          <p:spPr bwMode="auto">
            <a:xfrm>
              <a:off x="394" y="771"/>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first</a:t>
              </a:r>
              <a:endParaRPr kumimoji="1" lang="en-US" altLang="zh-CN" sz="2400" dirty="0">
                <a:solidFill>
                  <a:srgbClr val="000099"/>
                </a:solidFill>
                <a:latin typeface="Times New Roman" panose="02020603050405020304" pitchFamily="18" charset="0"/>
              </a:endParaRPr>
            </a:p>
          </p:txBody>
        </p:sp>
        <p:sp>
          <p:nvSpPr>
            <p:cNvPr id="135176" name="Rectangle 8"/>
            <p:cNvSpPr>
              <a:spLocks noChangeArrowheads="1"/>
            </p:cNvSpPr>
            <p:nvPr/>
          </p:nvSpPr>
          <p:spPr bwMode="auto">
            <a:xfrm>
              <a:off x="1104"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77" name="Line 9"/>
            <p:cNvSpPr>
              <a:spLocks noChangeShapeType="1"/>
            </p:cNvSpPr>
            <p:nvPr/>
          </p:nvSpPr>
          <p:spPr bwMode="auto">
            <a:xfrm>
              <a:off x="1392"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8" name="Line 10"/>
            <p:cNvSpPr>
              <a:spLocks noChangeShapeType="1"/>
            </p:cNvSpPr>
            <p:nvPr/>
          </p:nvSpPr>
          <p:spPr bwMode="auto">
            <a:xfrm>
              <a:off x="864"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9" name="Text Box 11"/>
            <p:cNvSpPr txBox="1">
              <a:spLocks noChangeArrowheads="1"/>
            </p:cNvSpPr>
            <p:nvPr/>
          </p:nvSpPr>
          <p:spPr bwMode="auto">
            <a:xfrm>
              <a:off x="384" y="1295"/>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first</a:t>
              </a:r>
              <a:endParaRPr kumimoji="1" lang="en-US" altLang="zh-CN" sz="2400" dirty="0">
                <a:solidFill>
                  <a:srgbClr val="000099"/>
                </a:solidFill>
                <a:latin typeface="Times New Roman" panose="02020603050405020304" pitchFamily="18" charset="0"/>
              </a:endParaRPr>
            </a:p>
          </p:txBody>
        </p:sp>
        <p:sp>
          <p:nvSpPr>
            <p:cNvPr id="135180" name="Rectangle 12"/>
            <p:cNvSpPr>
              <a:spLocks noChangeArrowheads="1"/>
            </p:cNvSpPr>
            <p:nvPr/>
          </p:nvSpPr>
          <p:spPr bwMode="auto">
            <a:xfrm>
              <a:off x="1728"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81" name="Line 13"/>
            <p:cNvSpPr>
              <a:spLocks noChangeShapeType="1"/>
            </p:cNvSpPr>
            <p:nvPr/>
          </p:nvSpPr>
          <p:spPr bwMode="auto">
            <a:xfrm>
              <a:off x="2016"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2" name="Line 14"/>
            <p:cNvSpPr>
              <a:spLocks noChangeShapeType="1"/>
            </p:cNvSpPr>
            <p:nvPr/>
          </p:nvSpPr>
          <p:spPr bwMode="auto">
            <a:xfrm>
              <a:off x="1488"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3" name="Rectangle 15"/>
            <p:cNvSpPr>
              <a:spLocks noChangeArrowheads="1"/>
            </p:cNvSpPr>
            <p:nvPr/>
          </p:nvSpPr>
          <p:spPr bwMode="auto">
            <a:xfrm>
              <a:off x="2352"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84" name="Line 16"/>
            <p:cNvSpPr>
              <a:spLocks noChangeShapeType="1"/>
            </p:cNvSpPr>
            <p:nvPr/>
          </p:nvSpPr>
          <p:spPr bwMode="auto">
            <a:xfrm>
              <a:off x="2640"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5" name="Line 17"/>
            <p:cNvSpPr>
              <a:spLocks noChangeShapeType="1"/>
            </p:cNvSpPr>
            <p:nvPr/>
          </p:nvSpPr>
          <p:spPr bwMode="auto">
            <a:xfrm>
              <a:off x="2112"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6" name="Rectangle 18"/>
            <p:cNvSpPr>
              <a:spLocks noChangeArrowheads="1"/>
            </p:cNvSpPr>
            <p:nvPr/>
          </p:nvSpPr>
          <p:spPr bwMode="auto">
            <a:xfrm>
              <a:off x="2976"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87" name="Line 19"/>
            <p:cNvSpPr>
              <a:spLocks noChangeShapeType="1"/>
            </p:cNvSpPr>
            <p:nvPr/>
          </p:nvSpPr>
          <p:spPr bwMode="auto">
            <a:xfrm>
              <a:off x="3264"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8" name="Line 20"/>
            <p:cNvSpPr>
              <a:spLocks noChangeShapeType="1"/>
            </p:cNvSpPr>
            <p:nvPr/>
          </p:nvSpPr>
          <p:spPr bwMode="auto">
            <a:xfrm>
              <a:off x="2736"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9" name="Rectangle 21"/>
            <p:cNvSpPr>
              <a:spLocks noChangeArrowheads="1"/>
            </p:cNvSpPr>
            <p:nvPr/>
          </p:nvSpPr>
          <p:spPr bwMode="auto">
            <a:xfrm>
              <a:off x="3600"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90" name="Line 22"/>
            <p:cNvSpPr>
              <a:spLocks noChangeShapeType="1"/>
            </p:cNvSpPr>
            <p:nvPr/>
          </p:nvSpPr>
          <p:spPr bwMode="auto">
            <a:xfrm>
              <a:off x="3888"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1" name="Line 23"/>
            <p:cNvSpPr>
              <a:spLocks noChangeShapeType="1"/>
            </p:cNvSpPr>
            <p:nvPr/>
          </p:nvSpPr>
          <p:spPr bwMode="auto">
            <a:xfrm>
              <a:off x="3360"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2" name="Rectangle 24"/>
            <p:cNvSpPr>
              <a:spLocks noChangeArrowheads="1"/>
            </p:cNvSpPr>
            <p:nvPr/>
          </p:nvSpPr>
          <p:spPr bwMode="auto">
            <a:xfrm>
              <a:off x="4224"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93" name="Line 25"/>
            <p:cNvSpPr>
              <a:spLocks noChangeShapeType="1"/>
            </p:cNvSpPr>
            <p:nvPr/>
          </p:nvSpPr>
          <p:spPr bwMode="auto">
            <a:xfrm>
              <a:off x="4512"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4" name="Line 26"/>
            <p:cNvSpPr>
              <a:spLocks noChangeShapeType="1"/>
            </p:cNvSpPr>
            <p:nvPr/>
          </p:nvSpPr>
          <p:spPr bwMode="auto">
            <a:xfrm>
              <a:off x="3984"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5" name="Rectangle 27"/>
            <p:cNvSpPr>
              <a:spLocks noChangeArrowheads="1"/>
            </p:cNvSpPr>
            <p:nvPr/>
          </p:nvSpPr>
          <p:spPr bwMode="auto">
            <a:xfrm>
              <a:off x="4848"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96" name="Line 28"/>
            <p:cNvSpPr>
              <a:spLocks noChangeShapeType="1"/>
            </p:cNvSpPr>
            <p:nvPr/>
          </p:nvSpPr>
          <p:spPr bwMode="auto">
            <a:xfrm>
              <a:off x="5136"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7" name="Line 29"/>
            <p:cNvSpPr>
              <a:spLocks noChangeShapeType="1"/>
            </p:cNvSpPr>
            <p:nvPr/>
          </p:nvSpPr>
          <p:spPr bwMode="auto">
            <a:xfrm>
              <a:off x="4608"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8" name="Text Box 30"/>
            <p:cNvSpPr txBox="1">
              <a:spLocks noChangeArrowheads="1"/>
            </p:cNvSpPr>
            <p:nvPr/>
          </p:nvSpPr>
          <p:spPr bwMode="auto">
            <a:xfrm>
              <a:off x="1724"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135199" name="Text Box 31"/>
            <p:cNvSpPr txBox="1">
              <a:spLocks noChangeArrowheads="1"/>
            </p:cNvSpPr>
            <p:nvPr/>
          </p:nvSpPr>
          <p:spPr bwMode="auto">
            <a:xfrm>
              <a:off x="2368"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135200" name="Text Box 32"/>
            <p:cNvSpPr txBox="1">
              <a:spLocks noChangeArrowheads="1"/>
            </p:cNvSpPr>
            <p:nvPr/>
          </p:nvSpPr>
          <p:spPr bwMode="auto">
            <a:xfrm>
              <a:off x="2976"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135201" name="Text Box 33"/>
            <p:cNvSpPr txBox="1">
              <a:spLocks noChangeArrowheads="1"/>
            </p:cNvSpPr>
            <p:nvPr/>
          </p:nvSpPr>
          <p:spPr bwMode="auto">
            <a:xfrm>
              <a:off x="3600"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135202" name="Text Box 34"/>
            <p:cNvSpPr txBox="1">
              <a:spLocks noChangeArrowheads="1"/>
            </p:cNvSpPr>
            <p:nvPr/>
          </p:nvSpPr>
          <p:spPr bwMode="auto">
            <a:xfrm>
              <a:off x="4224"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sp>
          <p:nvSpPr>
            <p:cNvPr id="135203" name="Text Box 35"/>
            <p:cNvSpPr txBox="1">
              <a:spLocks noChangeArrowheads="1"/>
            </p:cNvSpPr>
            <p:nvPr/>
          </p:nvSpPr>
          <p:spPr bwMode="auto">
            <a:xfrm>
              <a:off x="4848" y="1334"/>
              <a:ext cx="4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72^</a:t>
              </a:r>
              <a:endParaRPr kumimoji="1" lang="en-US" altLang="zh-CN" sz="2400">
                <a:solidFill>
                  <a:srgbClr val="000099"/>
                </a:solidFill>
                <a:latin typeface="Times New Roman" panose="02020603050405020304" pitchFamily="18" charset="0"/>
              </a:endParaRPr>
            </a:p>
          </p:txBody>
        </p:sp>
      </p:grpSp>
      <p:sp>
        <p:nvSpPr>
          <p:cNvPr id="38" name="Text Box 7"/>
          <p:cNvSpPr txBox="1">
            <a:spLocks noChangeArrowheads="1"/>
          </p:cNvSpPr>
          <p:nvPr/>
        </p:nvSpPr>
        <p:spPr bwMode="auto">
          <a:xfrm>
            <a:off x="2215698" y="1524691"/>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last</a:t>
            </a:r>
            <a:endParaRPr kumimoji="1" lang="en-US" altLang="zh-CN" sz="2400" dirty="0">
              <a:solidFill>
                <a:srgbClr val="000099"/>
              </a:solidFill>
              <a:latin typeface="Times New Roman" panose="02020603050405020304" pitchFamily="18" charset="0"/>
            </a:endParaRPr>
          </a:p>
        </p:txBody>
      </p:sp>
      <p:sp>
        <p:nvSpPr>
          <p:cNvPr id="39" name="Text Box 7"/>
          <p:cNvSpPr txBox="1">
            <a:spLocks noChangeArrowheads="1"/>
          </p:cNvSpPr>
          <p:nvPr/>
        </p:nvSpPr>
        <p:spPr bwMode="auto">
          <a:xfrm>
            <a:off x="9104984" y="1212186"/>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last</a:t>
            </a:r>
            <a:endParaRPr kumimoji="1" lang="en-US" altLang="zh-CN" sz="2400" dirty="0">
              <a:solidFill>
                <a:srgbClr val="000099"/>
              </a:solidFill>
              <a:latin typeface="Times New Roman" panose="02020603050405020304" pitchFamily="18" charset="0"/>
            </a:endParaRPr>
          </a:p>
        </p:txBody>
      </p:sp>
      <p:sp>
        <p:nvSpPr>
          <p:cNvPr id="40" name="Line 6"/>
          <p:cNvSpPr>
            <a:spLocks noChangeShapeType="1"/>
          </p:cNvSpPr>
          <p:nvPr/>
        </p:nvSpPr>
        <p:spPr bwMode="auto">
          <a:xfrm flipV="1">
            <a:off x="2938463" y="1713604"/>
            <a:ext cx="381000" cy="112026"/>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1" name="Line 6"/>
          <p:cNvSpPr>
            <a:spLocks noChangeShapeType="1"/>
          </p:cNvSpPr>
          <p:nvPr/>
        </p:nvSpPr>
        <p:spPr bwMode="auto">
          <a:xfrm>
            <a:off x="9498920" y="1620174"/>
            <a:ext cx="0" cy="44199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title"/>
          </p:nvPr>
        </p:nvSpPr>
        <p:spPr>
          <a:xfrm>
            <a:off x="706876" y="68094"/>
            <a:ext cx="7772400" cy="592440"/>
          </a:xfrm>
        </p:spPr>
        <p:txBody>
          <a:bodyPr>
            <a:normAutofit fontScale="90000"/>
          </a:bodyPr>
          <a:lstStyle/>
          <a:p>
            <a:pPr algn="l"/>
            <a:r>
              <a:rPr lang="zh-CN" altLang="en-US" sz="4000" dirty="0">
                <a:solidFill>
                  <a:srgbClr val="0000FF"/>
                </a:solidFill>
                <a:ea typeface="华文新魏" panose="02010800040101010101" pitchFamily="2" charset="-122"/>
              </a:rPr>
              <a:t>集合的有序链表类的定义</a:t>
            </a:r>
          </a:p>
        </p:txBody>
      </p:sp>
      <p:sp>
        <p:nvSpPr>
          <p:cNvPr id="136196" name="Rectangle 4"/>
          <p:cNvSpPr>
            <a:spLocks noGrp="1" noChangeArrowheads="1"/>
          </p:cNvSpPr>
          <p:nvPr>
            <p:ph idx="1"/>
          </p:nvPr>
        </p:nvSpPr>
        <p:spPr>
          <a:xfrm>
            <a:off x="7276925" y="2275833"/>
            <a:ext cx="4882650" cy="2870099"/>
          </a:xfrm>
        </p:spPr>
        <p:style>
          <a:lnRef idx="2">
            <a:schemeClr val="dk1"/>
          </a:lnRef>
          <a:fillRef idx="1">
            <a:schemeClr val="lt1"/>
          </a:fillRef>
          <a:effectRef idx="0">
            <a:schemeClr val="dk1"/>
          </a:effectRef>
          <a:fontRef idx="minor">
            <a:schemeClr val="dk1"/>
          </a:fontRef>
        </p:style>
        <p:txBody>
          <a:bodyPr>
            <a:normAutofit/>
          </a:bodyPr>
          <a:lstStyle/>
          <a:p>
            <a:pPr>
              <a:spcBef>
                <a:spcPts val="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template &lt;class T&gt;</a:t>
            </a:r>
          </a:p>
          <a:p>
            <a:pPr>
              <a:spcBef>
                <a:spcPts val="0"/>
              </a:spcBef>
              <a:buFont typeface="Wingdings" panose="05000000000000000000" pitchFamily="2" charset="2"/>
              <a:buNone/>
            </a:pPr>
            <a:r>
              <a:rPr lang="en-US" altLang="zh-CN" sz="2000" dirty="0" err="1">
                <a:latin typeface="Times New Roman" panose="02020603050405020304" pitchFamily="18" charset="0"/>
                <a:ea typeface="隶书" panose="02010509060101010101" pitchFamily="49" charset="-122"/>
              </a:rPr>
              <a:t>struct</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 {	</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集合的结点类定义</a:t>
            </a:r>
          </a:p>
          <a:p>
            <a:pPr>
              <a:spcBef>
                <a:spcPts val="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T data;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每个成员的数据</a:t>
            </a:r>
          </a:p>
          <a:p>
            <a:pPr>
              <a:spcBef>
                <a:spcPts val="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*link;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链接指针</a:t>
            </a:r>
          </a:p>
          <a:p>
            <a:pPr>
              <a:spcBef>
                <a:spcPts val="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 : link (NULL</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构造</a:t>
            </a:r>
            <a:r>
              <a:rPr lang="zh-CN" altLang="en-US" sz="2000" dirty="0" smtClean="0">
                <a:solidFill>
                  <a:schemeClr val="tx2"/>
                </a:solidFill>
                <a:latin typeface="Times New Roman" panose="02020603050405020304" pitchFamily="18" charset="0"/>
                <a:ea typeface="隶书" panose="02010509060101010101" pitchFamily="49" charset="-122"/>
              </a:rPr>
              <a:t>函数</a:t>
            </a:r>
            <a:endParaRPr lang="en-US" altLang="zh-CN" sz="2000" dirty="0" smtClean="0">
              <a:solidFill>
                <a:schemeClr val="tx2"/>
              </a:solidFill>
              <a:latin typeface="Times New Roman" panose="02020603050405020304" pitchFamily="18" charset="0"/>
              <a:ea typeface="隶书" panose="02010509060101010101" pitchFamily="49" charset="-122"/>
            </a:endParaRPr>
          </a:p>
          <a:p>
            <a:pPr>
              <a:spcBef>
                <a:spcPts val="0"/>
              </a:spcBef>
              <a:buNone/>
            </a:pPr>
            <a:r>
              <a:rPr lang="en-US" altLang="zh-CN" sz="2000" dirty="0" smtClean="0">
                <a:solidFill>
                  <a:schemeClr val="tx2"/>
                </a:solidFill>
                <a:latin typeface="Times New Roman" panose="02020603050405020304" pitchFamily="18" charset="0"/>
                <a:ea typeface="隶书" panose="02010509060101010101" pitchFamily="49" charset="-122"/>
              </a:rPr>
              <a:t>	//</a:t>
            </a:r>
            <a:r>
              <a:rPr lang="zh-CN" altLang="en-US" sz="2000" dirty="0">
                <a:solidFill>
                  <a:schemeClr val="tx2"/>
                </a:solidFill>
                <a:latin typeface="Times New Roman" panose="02020603050405020304" pitchFamily="18" charset="0"/>
                <a:ea typeface="隶书" panose="02010509060101010101" pitchFamily="49" charset="-122"/>
              </a:rPr>
              <a:t>构造</a:t>
            </a:r>
            <a:r>
              <a:rPr lang="zh-CN" altLang="en-US" sz="2000" dirty="0" smtClean="0">
                <a:solidFill>
                  <a:schemeClr val="tx2"/>
                </a:solidFill>
                <a:latin typeface="Times New Roman" panose="02020603050405020304" pitchFamily="18" charset="0"/>
                <a:ea typeface="隶书" panose="02010509060101010101" pitchFamily="49" charset="-122"/>
              </a:rPr>
              <a:t>函数</a:t>
            </a:r>
            <a:endParaRPr lang="zh-CN" altLang="en-US" sz="2000" dirty="0">
              <a:solidFill>
                <a:schemeClr val="tx2"/>
              </a:solidFill>
              <a:latin typeface="Times New Roman" panose="02020603050405020304" pitchFamily="18" charset="0"/>
              <a:ea typeface="隶书" panose="02010509060101010101" pitchFamily="49" charset="-122"/>
            </a:endParaRPr>
          </a:p>
          <a:p>
            <a:pPr>
              <a:spcBef>
                <a:spcPts val="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const</a:t>
            </a:r>
            <a:r>
              <a:rPr lang="en-US" altLang="zh-CN" sz="2000" dirty="0">
                <a:latin typeface="Times New Roman" panose="02020603050405020304" pitchFamily="18" charset="0"/>
                <a:ea typeface="隶书" panose="02010509060101010101" pitchFamily="49" charset="-122"/>
              </a:rPr>
              <a:t> T&amp; x,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*next </a:t>
            </a:r>
            <a:endParaRPr lang="en-US" altLang="zh-CN" sz="2000" dirty="0" smtClean="0">
              <a:latin typeface="Times New Roman" panose="02020603050405020304" pitchFamily="18" charset="0"/>
              <a:ea typeface="隶书" panose="02010509060101010101" pitchFamily="49" charset="-122"/>
            </a:endParaRPr>
          </a:p>
          <a:p>
            <a:pPr>
              <a:spcBef>
                <a:spcPts val="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	= </a:t>
            </a:r>
            <a:r>
              <a:rPr lang="en-US" altLang="zh-CN" sz="2000" dirty="0">
                <a:latin typeface="Times New Roman" panose="02020603050405020304" pitchFamily="18" charset="0"/>
                <a:ea typeface="隶书" panose="02010509060101010101" pitchFamily="49" charset="-122"/>
              </a:rPr>
              <a:t>NULL) </a:t>
            </a:r>
            <a:r>
              <a:rPr lang="en-US" altLang="zh-CN" sz="2000" dirty="0" smtClean="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data (x), link (next);	</a:t>
            </a:r>
          </a:p>
          <a:p>
            <a:pPr>
              <a:spcBef>
                <a:spcPts val="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 };</a:t>
            </a:r>
            <a:endParaRPr lang="en-US" altLang="zh-CN" sz="1600" dirty="0">
              <a:latin typeface="Times New Roman" panose="02020603050405020304" pitchFamily="18" charset="0"/>
              <a:ea typeface="隶书" panose="02010509060101010101" pitchFamily="49" charset="-122"/>
            </a:endParaRPr>
          </a:p>
        </p:txBody>
      </p:sp>
      <p:sp>
        <p:nvSpPr>
          <p:cNvPr id="4" name="Rectangle 4"/>
          <p:cNvSpPr txBox="1">
            <a:spLocks noChangeArrowheads="1"/>
          </p:cNvSpPr>
          <p:nvPr/>
        </p:nvSpPr>
        <p:spPr>
          <a:xfrm>
            <a:off x="389199" y="752819"/>
            <a:ext cx="8900504" cy="579437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template &lt;class T&gt;</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class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 {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集合的类定义</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private:</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SetNode</a:t>
            </a:r>
            <a:r>
              <a:rPr lang="en-US" altLang="zh-CN" sz="2000" dirty="0" smtClean="0">
                <a:latin typeface="Times New Roman" panose="02020603050405020304" pitchFamily="18" charset="0"/>
                <a:ea typeface="隶书" panose="02010509060101010101" pitchFamily="49" charset="-122"/>
              </a:rPr>
              <a:t>&lt;T&gt; *first, *last;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有序链表表头指针</a:t>
            </a:r>
            <a:r>
              <a:rPr lang="en-US" altLang="zh-CN" sz="2000" dirty="0" smtClean="0">
                <a:solidFill>
                  <a:schemeClr val="tx2"/>
                </a:solidFill>
                <a:latin typeface="Times New Roman" panose="02020603050405020304" pitchFamily="18" charset="0"/>
                <a:ea typeface="隶书" panose="02010509060101010101" pitchFamily="49" charset="-122"/>
              </a:rPr>
              <a:t>, </a:t>
            </a:r>
            <a:r>
              <a:rPr lang="zh-CN" altLang="en-US" sz="2000" dirty="0" smtClean="0">
                <a:solidFill>
                  <a:schemeClr val="tx2"/>
                </a:solidFill>
                <a:latin typeface="Times New Roman" panose="02020603050405020304" pitchFamily="18" charset="0"/>
                <a:ea typeface="隶书" panose="02010509060101010101" pitchFamily="49" charset="-122"/>
              </a:rPr>
              <a:t>表尾指针</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public:</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 () { first = last = new </a:t>
            </a:r>
            <a:r>
              <a:rPr lang="en-US" altLang="zh-CN" sz="2000" dirty="0" err="1" smtClean="0">
                <a:latin typeface="Times New Roman" panose="02020603050405020304" pitchFamily="18" charset="0"/>
                <a:ea typeface="隶书" panose="02010509060101010101" pitchFamily="49" charset="-122"/>
              </a:rPr>
              <a:t>SetNode</a:t>
            </a:r>
            <a:r>
              <a:rPr lang="en-US" altLang="zh-CN" sz="2000" dirty="0" smtClean="0">
                <a:latin typeface="Times New Roman" panose="02020603050405020304" pitchFamily="18" charset="0"/>
                <a:ea typeface="隶书" panose="02010509060101010101" pitchFamily="49" charset="-122"/>
              </a:rPr>
              <a:t>&lt;T&gt;; }	</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R);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复制构造函数</a:t>
            </a:r>
            <a:r>
              <a:rPr lang="zh-CN" altLang="en-US" sz="2000" dirty="0" smtClean="0">
                <a:latin typeface="Times New Roman" panose="02020603050405020304" pitchFamily="18" charset="0"/>
                <a:ea typeface="隶书" panose="02010509060101010101" pitchFamily="49" charset="-122"/>
              </a:rPr>
              <a:t> </a:t>
            </a:r>
          </a:p>
          <a:p>
            <a:pPr>
              <a:lnSpc>
                <a:spcPts val="2300"/>
              </a:lnSpc>
              <a:spcBef>
                <a:spcPts val="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zh-CN" altLang="en-US" sz="2000" dirty="0" smtClean="0">
                <a:latin typeface="Times New Roman" panose="02020603050405020304" pitchFamily="18" charset="0"/>
              </a:rPr>
              <a:t>～</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 () { </a:t>
            </a:r>
            <a:r>
              <a:rPr lang="en-US" altLang="zh-CN" sz="2000" dirty="0" err="1" smtClean="0">
                <a:latin typeface="Times New Roman" panose="02020603050405020304" pitchFamily="18" charset="0"/>
                <a:ea typeface="隶书" panose="02010509060101010101" pitchFamily="49" charset="-122"/>
              </a:rPr>
              <a:t>makeEmpty</a:t>
            </a:r>
            <a:r>
              <a:rPr lang="en-US" altLang="zh-CN" sz="2000" dirty="0" smtClean="0">
                <a:latin typeface="Times New Roman" panose="02020603050405020304" pitchFamily="18" charset="0"/>
                <a:ea typeface="隶书" panose="02010509060101010101" pitchFamily="49" charset="-122"/>
              </a:rPr>
              <a:t>();  delete first; }	</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void </a:t>
            </a:r>
            <a:r>
              <a:rPr lang="en-US" altLang="zh-CN" sz="2000" dirty="0" err="1" smtClean="0">
                <a:latin typeface="Times New Roman" panose="02020603050405020304" pitchFamily="18" charset="0"/>
                <a:ea typeface="隶书" panose="02010509060101010101" pitchFamily="49" charset="-122"/>
              </a:rPr>
              <a:t>makeEmpty</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置空集合</a:t>
            </a:r>
          </a:p>
          <a:p>
            <a:pPr>
              <a:lnSpc>
                <a:spcPts val="2300"/>
              </a:lnSpc>
              <a:spcBef>
                <a:spcPts val="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addMember</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const</a:t>
            </a:r>
            <a:r>
              <a:rPr lang="en-US" altLang="zh-CN" sz="2000" dirty="0" smtClean="0">
                <a:latin typeface="Times New Roman" panose="02020603050405020304" pitchFamily="18" charset="0"/>
                <a:ea typeface="隶书" panose="02010509060101010101" pitchFamily="49" charset="-122"/>
              </a:rPr>
              <a:t> T&amp; x);</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delMember</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const</a:t>
            </a:r>
            <a:r>
              <a:rPr lang="en-US" altLang="zh-CN" sz="2000" dirty="0" smtClean="0">
                <a:latin typeface="Times New Roman" panose="02020603050405020304" pitchFamily="18" charset="0"/>
                <a:ea typeface="隶书" panose="02010509060101010101" pitchFamily="49" charset="-122"/>
              </a:rPr>
              <a:t> T&amp; x);	</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operator =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R);</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 operator +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R);</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 operator *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R);</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 operator </a:t>
            </a:r>
            <a:r>
              <a:rPr lang="en-US" altLang="zh-CN" sz="2000" dirty="0" smtClean="0">
                <a:latin typeface="Courier New" panose="02070309020205020404" pitchFamily="49" charset="0"/>
                <a:ea typeface="隶书" panose="02010509060101010101" pitchFamily="49" charset="-122"/>
              </a:rPr>
              <a: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R);</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Contains (</a:t>
            </a:r>
            <a:r>
              <a:rPr lang="en-US" altLang="zh-CN" sz="2000" dirty="0" err="1" smtClean="0">
                <a:latin typeface="Times New Roman" panose="02020603050405020304" pitchFamily="18" charset="0"/>
                <a:ea typeface="隶书" panose="02010509060101010101" pitchFamily="49" charset="-122"/>
              </a:rPr>
              <a:t>const</a:t>
            </a:r>
            <a:r>
              <a:rPr lang="en-US" altLang="zh-CN" sz="2000" dirty="0" smtClean="0">
                <a:latin typeface="Times New Roman" panose="02020603050405020304" pitchFamily="18" charset="0"/>
                <a:ea typeface="隶书" panose="02010509060101010101" pitchFamily="49" charset="-122"/>
              </a:rPr>
              <a:t> T x);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判</a:t>
            </a:r>
            <a:r>
              <a:rPr lang="en-US" altLang="zh-CN" sz="2000" dirty="0" smtClean="0">
                <a:solidFill>
                  <a:schemeClr val="tx2"/>
                </a:solidFill>
                <a:latin typeface="Times New Roman" panose="02020603050405020304" pitchFamily="18" charset="0"/>
                <a:ea typeface="隶书" panose="02010509060101010101" pitchFamily="49" charset="-122"/>
              </a:rPr>
              <a:t>x</a:t>
            </a:r>
            <a:r>
              <a:rPr lang="zh-CN" altLang="en-US" sz="2000" dirty="0" smtClean="0">
                <a:solidFill>
                  <a:schemeClr val="tx2"/>
                </a:solidFill>
                <a:latin typeface="Times New Roman" panose="02020603050405020304" pitchFamily="18" charset="0"/>
                <a:ea typeface="隶书" panose="02010509060101010101" pitchFamily="49" charset="-122"/>
              </a:rPr>
              <a:t>是否集合的成员</a:t>
            </a:r>
          </a:p>
          <a:p>
            <a:pPr>
              <a:lnSpc>
                <a:spcPts val="2300"/>
              </a:lnSpc>
              <a:spcBef>
                <a:spcPts val="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operator ==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R);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判集合</a:t>
            </a:r>
            <a:r>
              <a:rPr lang="en-US" altLang="zh-CN" sz="2000" dirty="0" smtClean="0">
                <a:solidFill>
                  <a:schemeClr val="tx2"/>
                </a:solidFill>
                <a:latin typeface="Times New Roman" panose="02020603050405020304" pitchFamily="18" charset="0"/>
                <a:ea typeface="隶书" panose="02010509060101010101" pitchFamily="49" charset="-122"/>
              </a:rPr>
              <a:t>this</a:t>
            </a:r>
            <a:r>
              <a:rPr lang="zh-CN" altLang="en-US" sz="2000" dirty="0" smtClean="0">
                <a:solidFill>
                  <a:schemeClr val="tx2"/>
                </a:solidFill>
                <a:latin typeface="Times New Roman" panose="02020603050405020304" pitchFamily="18" charset="0"/>
                <a:ea typeface="隶书" panose="02010509060101010101" pitchFamily="49" charset="-122"/>
              </a:rPr>
              <a:t>与</a:t>
            </a:r>
            <a:r>
              <a:rPr lang="en-US" altLang="zh-CN" sz="2000" dirty="0" smtClean="0">
                <a:solidFill>
                  <a:schemeClr val="tx2"/>
                </a:solidFill>
                <a:latin typeface="Times New Roman" panose="02020603050405020304" pitchFamily="18" charset="0"/>
                <a:ea typeface="隶书" panose="02010509060101010101" pitchFamily="49" charset="-122"/>
              </a:rPr>
              <a:t>R</a:t>
            </a:r>
            <a:r>
              <a:rPr lang="zh-CN" altLang="en-US" sz="2000" dirty="0" smtClean="0">
                <a:solidFill>
                  <a:schemeClr val="tx2"/>
                </a:solidFill>
                <a:latin typeface="Times New Roman" panose="02020603050405020304" pitchFamily="18" charset="0"/>
                <a:ea typeface="隶书" panose="02010509060101010101" pitchFamily="49" charset="-122"/>
              </a:rPr>
              <a:t>相等</a:t>
            </a:r>
          </a:p>
          <a:p>
            <a:pPr>
              <a:lnSpc>
                <a:spcPts val="2300"/>
              </a:lnSpc>
              <a:spcBef>
                <a:spcPts val="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Min (T&amp; x);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返回集合最小元素的值</a:t>
            </a:r>
          </a:p>
          <a:p>
            <a:pPr>
              <a:lnSpc>
                <a:spcPts val="2300"/>
              </a:lnSpc>
              <a:spcBef>
                <a:spcPts val="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Max (T&amp; x);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返回集合最大元素的值</a:t>
            </a:r>
          </a:p>
          <a:p>
            <a:pPr>
              <a:lnSpc>
                <a:spcPts val="2300"/>
              </a:lnSpc>
              <a:spcBef>
                <a:spcPts val="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subSet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bitSet</a:t>
            </a:r>
            <a:r>
              <a:rPr lang="en-US" altLang="zh-CN" sz="2000" dirty="0" smtClean="0">
                <a:latin typeface="Times New Roman" panose="02020603050405020304" pitchFamily="18" charset="0"/>
                <a:ea typeface="隶书" panose="02010509060101010101" pitchFamily="49" charset="-122"/>
              </a:rPr>
              <a:t>&lt;T&gt;&amp; R);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判</a:t>
            </a:r>
            <a:r>
              <a:rPr lang="en-US" altLang="zh-CN" sz="2000" dirty="0" smtClean="0">
                <a:solidFill>
                  <a:schemeClr val="tx2"/>
                </a:solidFill>
                <a:latin typeface="Times New Roman" panose="02020603050405020304" pitchFamily="18" charset="0"/>
                <a:ea typeface="隶书" panose="02010509060101010101" pitchFamily="49" charset="-122"/>
              </a:rPr>
              <a:t>this</a:t>
            </a:r>
            <a:r>
              <a:rPr lang="zh-CN" altLang="en-US" sz="2000" dirty="0" smtClean="0">
                <a:solidFill>
                  <a:schemeClr val="tx2"/>
                </a:solidFill>
                <a:latin typeface="Times New Roman" panose="02020603050405020304" pitchFamily="18" charset="0"/>
                <a:ea typeface="隶书" panose="02010509060101010101" pitchFamily="49" charset="-122"/>
              </a:rPr>
              <a:t>是否</a:t>
            </a:r>
            <a:r>
              <a:rPr lang="en-US" altLang="zh-CN" sz="2000" dirty="0" smtClean="0">
                <a:solidFill>
                  <a:schemeClr val="tx2"/>
                </a:solidFill>
                <a:latin typeface="Times New Roman" panose="02020603050405020304" pitchFamily="18" charset="0"/>
                <a:ea typeface="隶书" panose="02010509060101010101" pitchFamily="49" charset="-122"/>
              </a:rPr>
              <a:t>R</a:t>
            </a:r>
            <a:r>
              <a:rPr lang="zh-CN" altLang="en-US" sz="2000" dirty="0" smtClean="0">
                <a:solidFill>
                  <a:schemeClr val="tx2"/>
                </a:solidFill>
                <a:latin typeface="Times New Roman" panose="02020603050405020304" pitchFamily="18" charset="0"/>
                <a:ea typeface="隶书" panose="02010509060101010101" pitchFamily="49" charset="-122"/>
              </a:rPr>
              <a:t>的子集</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a:t>
            </a:r>
            <a:endParaRPr lang="en-US" altLang="zh-CN" sz="20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title"/>
          </p:nvPr>
        </p:nvSpPr>
        <p:spPr>
          <a:xfrm>
            <a:off x="823608" y="0"/>
            <a:ext cx="8229600" cy="651240"/>
          </a:xfrm>
        </p:spPr>
        <p:txBody>
          <a:bodyPr/>
          <a:lstStyle/>
          <a:p>
            <a:pPr algn="l"/>
            <a:r>
              <a:rPr lang="zh-CN" altLang="en-US" sz="4000" dirty="0">
                <a:solidFill>
                  <a:srgbClr val="0000FF"/>
                </a:solidFill>
                <a:latin typeface="Times New Roman" panose="02020603050405020304" pitchFamily="18" charset="0"/>
                <a:ea typeface="华文新魏" panose="02010800040101010101" pitchFamily="2" charset="-122"/>
              </a:rPr>
              <a:t>复制构造函数</a:t>
            </a:r>
            <a:endParaRPr kumimoji="1" lang="zh-CN" altLang="en-US" sz="4000" dirty="0">
              <a:solidFill>
                <a:srgbClr val="0000FF"/>
              </a:solidFill>
              <a:latin typeface="Times New Roman" panose="02020603050405020304" pitchFamily="18" charset="0"/>
              <a:ea typeface="华文新魏" panose="02010800040101010101" pitchFamily="2" charset="-122"/>
            </a:endParaRPr>
          </a:p>
        </p:txBody>
      </p:sp>
      <p:sp>
        <p:nvSpPr>
          <p:cNvPr id="140294" name="Rectangle 6"/>
          <p:cNvSpPr>
            <a:spLocks noGrp="1" noChangeArrowheads="1"/>
          </p:cNvSpPr>
          <p:nvPr>
            <p:ph idx="1"/>
          </p:nvPr>
        </p:nvSpPr>
        <p:spPr>
          <a:xfrm>
            <a:off x="2057400" y="1371600"/>
            <a:ext cx="8153400" cy="4953000"/>
          </a:xfrm>
        </p:spPr>
        <p:txBody>
          <a:bodyPr>
            <a:normAutofit lnSpcReduction="10000"/>
          </a:bodyPr>
          <a:lstStyle/>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lgn="just">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&lt;T&gt;&amp; R)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R.first</a:t>
            </a:r>
            <a:r>
              <a:rPr lang="en-US" altLang="zh-CN" sz="2800" dirty="0">
                <a:latin typeface="Times New Roman" panose="02020603050405020304" pitchFamily="18" charset="0"/>
                <a:ea typeface="隶书" panose="02010509060101010101" pitchFamily="49" charset="-122"/>
              </a:rPr>
              <a:t>-&gt;link;</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first=last=new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a:t>
            </a:r>
          </a:p>
          <a:p>
            <a:pPr algn="just">
              <a:spcBef>
                <a:spcPct val="5000"/>
              </a:spcBef>
              <a:buNone/>
            </a:pPr>
            <a:r>
              <a:rPr lang="en-US" altLang="zh-CN" sz="2800" dirty="0">
                <a:latin typeface="Times New Roman" panose="02020603050405020304" pitchFamily="18" charset="0"/>
                <a:ea typeface="隶书" panose="02010509060101010101" pitchFamily="49" charset="-122"/>
              </a:rPr>
              <a:t>   while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 != NULL) </a:t>
            </a:r>
          </a:p>
          <a:p>
            <a:pPr algn="just">
              <a:spcBef>
                <a:spcPct val="5000"/>
              </a:spcBef>
              <a:buNone/>
            </a:pPr>
            <a:r>
              <a:rPr lang="en-US" altLang="zh-CN" sz="2800" dirty="0">
                <a:latin typeface="Times New Roman" panose="02020603050405020304" pitchFamily="18" charset="0"/>
                <a:ea typeface="隶书" panose="02010509060101010101" pitchFamily="49" charset="-122"/>
              </a:rPr>
              <a:t>      {</a:t>
            </a:r>
          </a:p>
          <a:p>
            <a:pPr algn="just">
              <a:spcBef>
                <a:spcPct val="5000"/>
              </a:spcBef>
              <a:buNone/>
            </a:pPr>
            <a:r>
              <a:rPr lang="en-US" altLang="zh-CN" sz="2800" dirty="0">
                <a:latin typeface="Times New Roman" panose="02020603050405020304" pitchFamily="18" charset="0"/>
                <a:ea typeface="隶书" panose="02010509060101010101" pitchFamily="49" charset="-122"/>
              </a:rPr>
              <a:t>         last-&gt;link=new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-&gt;data);</a:t>
            </a:r>
          </a:p>
          <a:p>
            <a:pPr algn="just">
              <a:spcBef>
                <a:spcPct val="5000"/>
              </a:spcBef>
              <a:buNone/>
            </a:pPr>
            <a:r>
              <a:rPr lang="en-US" altLang="zh-CN" sz="2800" dirty="0">
                <a:latin typeface="Times New Roman" panose="02020603050405020304" pitchFamily="18" charset="0"/>
                <a:ea typeface="隶书" panose="02010509060101010101" pitchFamily="49" charset="-122"/>
              </a:rPr>
              <a:t>         last=last-&gt;link;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-&gt;link; </a:t>
            </a:r>
          </a:p>
          <a:p>
            <a:pPr algn="just">
              <a:spcBef>
                <a:spcPct val="5000"/>
              </a:spcBef>
              <a:buNone/>
            </a:pPr>
            <a:r>
              <a:rPr lang="en-US" altLang="zh-CN" sz="2800" dirty="0">
                <a:latin typeface="Times New Roman" panose="02020603050405020304" pitchFamily="18" charset="0"/>
                <a:ea typeface="隶书" panose="02010509060101010101" pitchFamily="49" charset="-122"/>
              </a:rPr>
              <a:t>      }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last-&gt;link = NULL;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1828800" y="1371600"/>
            <a:ext cx="8839200" cy="470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Contains (</a:t>
            </a:r>
            <a:r>
              <a:rPr lang="en-US" altLang="zh-CN" sz="2800" b="1"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a:t>
            </a:r>
            <a:r>
              <a:rPr lang="en-US" altLang="zh-CN" sz="2800" b="1" dirty="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x)</a:t>
            </a:r>
            <a:r>
              <a:rPr lang="en-US" altLang="zh-CN" sz="2800" b="1" dirty="0">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如果</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是集合的成员，则函数返回</a:t>
            </a:r>
            <a:r>
              <a:rPr lang="en-US" altLang="zh-CN" sz="2800" dirty="0">
                <a:solidFill>
                  <a:schemeClr val="tx2"/>
                </a:solidFill>
                <a:latin typeface="Times New Roman" panose="02020603050405020304" pitchFamily="18" charset="0"/>
                <a:ea typeface="隶书" panose="02010509060101010101" pitchFamily="49" charset="-122"/>
              </a:rPr>
              <a:t>true</a:t>
            </a:r>
            <a:r>
              <a:rPr lang="zh-CN" altLang="en-US" sz="2800" dirty="0">
                <a:solidFill>
                  <a:schemeClr val="tx2"/>
                </a:solidFill>
                <a:latin typeface="Times New Roman" panose="02020603050405020304" pitchFamily="18" charset="0"/>
                <a:ea typeface="隶书" panose="02010509060101010101" pitchFamily="49" charset="-122"/>
              </a:rPr>
              <a:t>，否则返回</a:t>
            </a:r>
            <a:r>
              <a:rPr lang="en-US" altLang="zh-CN" sz="2800" dirty="0">
                <a:solidFill>
                  <a:schemeClr val="tx2"/>
                </a:solidFill>
                <a:latin typeface="Times New Roman" panose="02020603050405020304" pitchFamily="18" charset="0"/>
                <a:ea typeface="隶书" panose="02010509060101010101" pitchFamily="49" charset="-122"/>
              </a:rPr>
              <a:t>false</a:t>
            </a:r>
            <a:endParaRPr lang="zh-CN" altLang="en-US" sz="2800" dirty="0">
              <a:solidFill>
                <a:schemeClr val="tx2"/>
              </a:solidFill>
              <a:latin typeface="Times New Roman" panose="02020603050405020304" pitchFamily="18" charset="0"/>
              <a:ea typeface="隶书" panose="02010509060101010101" pitchFamily="49" charset="-122"/>
            </a:endParaRPr>
          </a:p>
          <a:p>
            <a:pPr algn="just">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*temp = first-&gt;link;</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while (temp != NULL &amp;&amp; temp-&gt;data &lt; x)   //</a:t>
            </a:r>
            <a:r>
              <a:rPr lang="zh-CN" altLang="en-US" sz="2800" dirty="0">
                <a:latin typeface="Times New Roman" panose="02020603050405020304" pitchFamily="18" charset="0"/>
                <a:ea typeface="隶书" panose="02010509060101010101" pitchFamily="49" charset="-122"/>
              </a:rPr>
              <a:t>循链扫描</a:t>
            </a:r>
          </a:p>
          <a:p>
            <a:pPr algn="just">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temp = temp-&gt;link;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(temp != NULL &amp;&amp; temp-&gt;data == x) return true;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else return false;</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title"/>
          </p:nvPr>
        </p:nvSpPr>
        <p:spPr>
          <a:xfrm>
            <a:off x="813881" y="89778"/>
            <a:ext cx="8229600" cy="608158"/>
          </a:xfrm>
        </p:spPr>
        <p:txBody>
          <a:bodyPr>
            <a:normAutofit fontScale="90000"/>
          </a:bodyPr>
          <a:lstStyle/>
          <a:p>
            <a:pPr algn="l"/>
            <a:r>
              <a:rPr kumimoji="1" lang="zh-CN" altLang="en-US" sz="4000" dirty="0">
                <a:solidFill>
                  <a:srgbClr val="0000FF"/>
                </a:solidFill>
                <a:latin typeface="Times New Roman" panose="02020603050405020304" pitchFamily="18" charset="0"/>
                <a:ea typeface="华文新魏" panose="02010800040101010101" pitchFamily="2" charset="-122"/>
              </a:rPr>
              <a:t>集合的</a:t>
            </a:r>
            <a:r>
              <a:rPr kumimoji="1" lang="zh-CN" altLang="en-US" sz="4000" dirty="0" smtClean="0">
                <a:solidFill>
                  <a:srgbClr val="0000FF"/>
                </a:solidFill>
                <a:latin typeface="Times New Roman" panose="02020603050405020304" pitchFamily="18" charset="0"/>
                <a:ea typeface="华文新魏" panose="02010800040101010101" pitchFamily="2" charset="-122"/>
              </a:rPr>
              <a:t>加入操作</a:t>
            </a:r>
            <a:endParaRPr kumimoji="1" lang="zh-CN" altLang="en-US" sz="4000" dirty="0">
              <a:solidFill>
                <a:srgbClr val="0000FF"/>
              </a:solidFill>
              <a:latin typeface="Times New Roman" panose="02020603050405020304" pitchFamily="18" charset="0"/>
              <a:ea typeface="华文新魏" panose="02010800040101010101" pitchFamily="2" charset="-122"/>
            </a:endParaRPr>
          </a:p>
        </p:txBody>
      </p:sp>
      <p:sp>
        <p:nvSpPr>
          <p:cNvPr id="140294" name="Rectangle 6"/>
          <p:cNvSpPr>
            <a:spLocks noGrp="1" noChangeArrowheads="1"/>
          </p:cNvSpPr>
          <p:nvPr>
            <p:ph idx="1"/>
          </p:nvPr>
        </p:nvSpPr>
        <p:spPr>
          <a:xfrm>
            <a:off x="1088858" y="991235"/>
            <a:ext cx="10232858" cy="5655310"/>
          </a:xfrm>
        </p:spPr>
        <p:txBody>
          <a:bodyPr>
            <a:normAutofit/>
          </a:bodyPr>
          <a:lstStyle/>
          <a:p>
            <a:pPr algn="l">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template &lt;class T&gt;</a:t>
            </a:r>
          </a:p>
          <a:p>
            <a:pPr algn="l">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bool </a:t>
            </a:r>
            <a:r>
              <a:rPr lang="en-US" altLang="zh-CN" sz="2400" dirty="0" err="1">
                <a:latin typeface="Times New Roman" panose="02020603050405020304" pitchFamily="18" charset="0"/>
                <a:ea typeface="隶书" panose="02010509060101010101" pitchFamily="49" charset="-122"/>
              </a:rPr>
              <a:t>LinkedSet</a:t>
            </a:r>
            <a:r>
              <a:rPr lang="en-US" altLang="zh-CN" sz="2400" dirty="0">
                <a:latin typeface="Times New Roman" panose="02020603050405020304" pitchFamily="18" charset="0"/>
                <a:ea typeface="隶书" panose="02010509060101010101" pitchFamily="49" charset="-122"/>
              </a:rPr>
              <a:t>&lt;T&gt;::</a:t>
            </a:r>
            <a:r>
              <a:rPr lang="en-US" altLang="zh-CN" sz="2400" dirty="0" err="1">
                <a:latin typeface="Times New Roman" panose="02020603050405020304" pitchFamily="18" charset="0"/>
                <a:ea typeface="隶书" panose="02010509060101010101" pitchFamily="49" charset="-122"/>
              </a:rPr>
              <a:t>addMember</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const</a:t>
            </a:r>
            <a:r>
              <a:rPr lang="en-US" altLang="zh-CN" sz="2400" dirty="0">
                <a:latin typeface="Times New Roman" panose="02020603050405020304" pitchFamily="18" charset="0"/>
                <a:ea typeface="隶书" panose="02010509060101010101" pitchFamily="49" charset="-122"/>
              </a:rPr>
              <a:t> T&amp; x) {</a:t>
            </a:r>
          </a:p>
          <a:p>
            <a:pPr algn="l">
              <a:spcBef>
                <a:spcPct val="5000"/>
              </a:spcBef>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把新元素</a:t>
            </a:r>
            <a:r>
              <a:rPr lang="en-US" altLang="zh-CN" sz="2400" dirty="0">
                <a:solidFill>
                  <a:schemeClr val="tx2"/>
                </a:solidFill>
                <a:latin typeface="Times New Roman" panose="02020603050405020304" pitchFamily="18" charset="0"/>
                <a:ea typeface="隶书" panose="02010509060101010101" pitchFamily="49" charset="-122"/>
              </a:rPr>
              <a:t>x</a:t>
            </a:r>
            <a:r>
              <a:rPr lang="zh-CN" altLang="en-US" sz="2400" dirty="0">
                <a:solidFill>
                  <a:schemeClr val="tx2"/>
                </a:solidFill>
                <a:latin typeface="Times New Roman" panose="02020603050405020304" pitchFamily="18" charset="0"/>
                <a:ea typeface="隶书" panose="02010509060101010101" pitchFamily="49" charset="-122"/>
              </a:rPr>
              <a:t>加入到集合之中</a:t>
            </a:r>
          </a:p>
          <a:p>
            <a:pPr algn="l">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SetNode</a:t>
            </a:r>
            <a:r>
              <a:rPr lang="en-US" altLang="zh-CN" sz="2400" dirty="0">
                <a:latin typeface="Times New Roman" panose="02020603050405020304" pitchFamily="18" charset="0"/>
                <a:ea typeface="隶书" panose="02010509060101010101" pitchFamily="49" charset="-122"/>
              </a:rPr>
              <a:t>&lt;T&gt; *p = first</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*pre = first;</a:t>
            </a:r>
          </a:p>
          <a:p>
            <a:pPr algn="l">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 while </a:t>
            </a:r>
            <a:r>
              <a:rPr lang="en-US" altLang="zh-CN" sz="2400" dirty="0">
                <a:latin typeface="Times New Roman" panose="02020603050405020304" pitchFamily="18" charset="0"/>
                <a:ea typeface="隶书" panose="02010509060101010101" pitchFamily="49" charset="-122"/>
              </a:rPr>
              <a:t>(p != NULL &amp;&amp;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 &lt; x)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循链扫描</a:t>
            </a:r>
          </a:p>
          <a:p>
            <a:pPr algn="l">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zh-CN" altLang="en-US" sz="2400" dirty="0" smtClean="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pre = p;  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		</a:t>
            </a:r>
          </a:p>
          <a:p>
            <a:pPr algn="l">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if (p != NULL &amp;&amp;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 == x) return false</a:t>
            </a:r>
            <a:r>
              <a:rPr lang="en-US" altLang="zh-CN" sz="2400" dirty="0" smtClean="0">
                <a:latin typeface="Times New Roman" panose="02020603050405020304" pitchFamily="18" charset="0"/>
                <a:ea typeface="隶书" panose="02010509060101010101" pitchFamily="49" charset="-122"/>
              </a:rPr>
              <a:t>;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集合中已有此元素</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不加入</a:t>
            </a:r>
          </a:p>
          <a:p>
            <a:pPr algn="l">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SetNode</a:t>
            </a:r>
            <a:r>
              <a:rPr lang="en-US" altLang="zh-CN" sz="2400" dirty="0">
                <a:latin typeface="Times New Roman" panose="02020603050405020304" pitchFamily="18" charset="0"/>
                <a:ea typeface="隶书" panose="02010509060101010101" pitchFamily="49" charset="-122"/>
              </a:rPr>
              <a:t>&lt;T&gt; *s = new </a:t>
            </a:r>
            <a:r>
              <a:rPr lang="en-US" altLang="zh-CN" sz="2400" dirty="0" err="1">
                <a:latin typeface="Times New Roman" panose="02020603050405020304" pitchFamily="18" charset="0"/>
                <a:ea typeface="隶书" panose="02010509060101010101" pitchFamily="49" charset="-122"/>
              </a:rPr>
              <a:t>SetNode</a:t>
            </a:r>
            <a:r>
              <a:rPr lang="en-US" altLang="zh-CN" sz="2400" dirty="0">
                <a:latin typeface="Times New Roman" panose="02020603050405020304" pitchFamily="18" charset="0"/>
                <a:ea typeface="隶书" panose="02010509060101010101" pitchFamily="49" charset="-122"/>
              </a:rPr>
              <a:t>(x);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创建结点</a:t>
            </a:r>
          </a:p>
          <a:p>
            <a:pPr algn="l">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s</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 p;  pre</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 s;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链入</a:t>
            </a:r>
            <a:endParaRPr lang="en-US" altLang="zh-CN" sz="2400" dirty="0">
              <a:solidFill>
                <a:schemeClr val="tx2"/>
              </a:solidFill>
              <a:latin typeface="Times New Roman" panose="02020603050405020304" pitchFamily="18" charset="0"/>
              <a:ea typeface="隶书" panose="02010509060101010101" pitchFamily="49" charset="-122"/>
            </a:endParaRPr>
          </a:p>
          <a:p>
            <a:pPr algn="l">
              <a:lnSpc>
                <a:spcPct val="90000"/>
              </a:lnSpc>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 if </a:t>
            </a:r>
            <a:r>
              <a:rPr lang="en-US" altLang="zh-CN" sz="2400" dirty="0">
                <a:latin typeface="Times New Roman" panose="02020603050405020304" pitchFamily="18" charset="0"/>
                <a:ea typeface="隶书" panose="02010509060101010101" pitchFamily="49" charset="-122"/>
              </a:rPr>
              <a:t>(p == NULL) last = s;</a:t>
            </a:r>
            <a:r>
              <a:rPr lang="en-US" altLang="zh-CN" sz="2400" dirty="0">
                <a:solidFill>
                  <a:schemeClr val="tx2"/>
                </a:solidFill>
                <a:latin typeface="Times New Roman" panose="02020603050405020304" pitchFamily="18" charset="0"/>
                <a:ea typeface="隶书" panose="02010509060101010101" pitchFamily="49" charset="-122"/>
                <a:sym typeface="+mn-ea"/>
              </a:rPr>
              <a:t>//</a:t>
            </a:r>
            <a:r>
              <a:rPr lang="zh-CN" altLang="en-US" sz="2400" dirty="0">
                <a:solidFill>
                  <a:schemeClr val="tx2"/>
                </a:solidFill>
                <a:latin typeface="Times New Roman" panose="02020603050405020304" pitchFamily="18" charset="0"/>
                <a:ea typeface="隶书" panose="02010509060101010101" pitchFamily="49" charset="-122"/>
                <a:sym typeface="+mn-ea"/>
              </a:rPr>
              <a:t>链到链尾时改链尾指针</a:t>
            </a:r>
          </a:p>
          <a:p>
            <a:pPr algn="l">
              <a:lnSpc>
                <a:spcPct val="90000"/>
              </a:lnSpc>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return true;</a:t>
            </a:r>
          </a:p>
          <a:p>
            <a:pPr algn="l">
              <a:lnSpc>
                <a:spcPct val="90000"/>
              </a:lnSpc>
              <a:spcBef>
                <a:spcPct val="5000"/>
              </a:spcBef>
              <a:buNone/>
            </a:pPr>
            <a:r>
              <a:rPr lang="en-US" altLang="zh-CN" sz="2400" dirty="0">
                <a:latin typeface="Times New Roman" panose="02020603050405020304" pitchFamily="18" charset="0"/>
                <a:ea typeface="隶书" panose="02010509060101010101" pitchFamily="49" charset="-122"/>
              </a:rPr>
              <a:t>};</a:t>
            </a:r>
            <a:endParaRPr lang="zh-CN" altLang="en-US" sz="2400" dirty="0">
              <a:latin typeface="Times New Roman" panose="02020603050405020304" pitchFamily="18" charset="0"/>
              <a:ea typeface="隶书" panose="02010509060101010101" pitchFamily="49" charset="-122"/>
            </a:endParaRPr>
          </a:p>
        </p:txBody>
      </p:sp>
      <p:sp>
        <p:nvSpPr>
          <p:cNvPr id="4" name="AutoShape 61">
            <a:hlinkClick r:id="rId2" action="ppaction://hlinksldjump"/>
          </p:cNvPr>
          <p:cNvSpPr>
            <a:spLocks noChangeArrowheads="1"/>
          </p:cNvSpPr>
          <p:nvPr/>
        </p:nvSpPr>
        <p:spPr bwMode="auto">
          <a:xfrm>
            <a:off x="0" y="6281737"/>
            <a:ext cx="1512888" cy="576263"/>
          </a:xfrm>
          <a:prstGeom prst="flowChartAlternateProcess">
            <a:avLst/>
          </a:prstGeom>
          <a:gradFill rotWithShape="1">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AU" altLang="zh-CN" sz="2800" dirty="0">
                <a:latin typeface="Times New Roman" pitchFamily="18" charset="0"/>
              </a:rPr>
              <a:t>Next</a:t>
            </a:r>
            <a:endParaRPr lang="zh-CN" altLang="en-US" sz="2800" dirty="0">
              <a:latin typeface="Times New Roman" pitchFamily="18" charset="0"/>
            </a:endParaRPr>
          </a:p>
        </p:txBody>
      </p:sp>
      <p:sp>
        <p:nvSpPr>
          <p:cNvPr id="2" name="圆角矩形标注 1"/>
          <p:cNvSpPr/>
          <p:nvPr/>
        </p:nvSpPr>
        <p:spPr bwMode="auto">
          <a:xfrm>
            <a:off x="7823284" y="2225840"/>
            <a:ext cx="1576137" cy="565485"/>
          </a:xfrm>
          <a:prstGeom prst="wedgeRoundRectCallout">
            <a:avLst>
              <a:gd name="adj1" fmla="val -64344"/>
              <a:gd name="adj2" fmla="val 50000"/>
              <a:gd name="adj3" fmla="val 16667"/>
            </a:avLst>
          </a:prstGeom>
          <a:ln/>
          <a:extLst/>
        </p:spPr>
        <p:style>
          <a:lnRef idx="2">
            <a:schemeClr val="accent6">
              <a:shade val="50000"/>
            </a:schemeClr>
          </a:lnRef>
          <a:fillRef idx="1">
            <a:schemeClr val="accent6"/>
          </a:fillRef>
          <a:effectRef idx="0">
            <a:schemeClr val="accent6"/>
          </a:effectRef>
          <a:fontRef idx="minor">
            <a:schemeClr val="lt1"/>
          </a:fontRef>
        </p:style>
        <p:txBody>
          <a:bodyPr rtlCol="0" anchor="b"/>
          <a:lstStyle/>
          <a:p>
            <a:pPr algn="ctr"/>
            <a:r>
              <a:rPr lang="zh-CN" altLang="en-US" sz="2400" dirty="0">
                <a:solidFill>
                  <a:schemeClr val="bg1"/>
                </a:solidFill>
                <a:latin typeface="Times New Roman" panose="02020603050405020304" pitchFamily="18" charset="0"/>
                <a:ea typeface="仿宋_GB2312" pitchFamily="49" charset="-122"/>
              </a:rPr>
              <a:t>有序链表</a:t>
            </a:r>
            <a:endParaRPr lang="zh-CN" altLang="en-US" sz="2400" dirty="0">
              <a:solidFill>
                <a:schemeClr val="bg1"/>
              </a:solidFill>
              <a:ea typeface="黑体" panose="02010609060101010101" pitchFamily="49" charset="-122"/>
            </a:endParaRPr>
          </a:p>
        </p:txBody>
      </p:sp>
      <p:grpSp>
        <p:nvGrpSpPr>
          <p:cNvPr id="6" name="Group 39"/>
          <p:cNvGrpSpPr/>
          <p:nvPr/>
        </p:nvGrpSpPr>
        <p:grpSpPr bwMode="auto">
          <a:xfrm>
            <a:off x="4089484" y="5663868"/>
            <a:ext cx="7772400" cy="585788"/>
            <a:chOff x="384" y="1295"/>
            <a:chExt cx="4896" cy="369"/>
          </a:xfrm>
        </p:grpSpPr>
        <p:sp>
          <p:nvSpPr>
            <p:cNvPr id="11" name="Rectangle 8"/>
            <p:cNvSpPr>
              <a:spLocks noChangeArrowheads="1"/>
            </p:cNvSpPr>
            <p:nvPr/>
          </p:nvSpPr>
          <p:spPr bwMode="auto">
            <a:xfrm>
              <a:off x="1104"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2" name="Line 9"/>
            <p:cNvSpPr>
              <a:spLocks noChangeShapeType="1"/>
            </p:cNvSpPr>
            <p:nvPr/>
          </p:nvSpPr>
          <p:spPr bwMode="auto">
            <a:xfrm>
              <a:off x="1392"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 name="Line 10"/>
            <p:cNvSpPr>
              <a:spLocks noChangeShapeType="1"/>
            </p:cNvSpPr>
            <p:nvPr/>
          </p:nvSpPr>
          <p:spPr bwMode="auto">
            <a:xfrm>
              <a:off x="864"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4" name="Text Box 11"/>
            <p:cNvSpPr txBox="1">
              <a:spLocks noChangeArrowheads="1"/>
            </p:cNvSpPr>
            <p:nvPr/>
          </p:nvSpPr>
          <p:spPr bwMode="auto">
            <a:xfrm>
              <a:off x="384" y="1295"/>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first</a:t>
              </a:r>
              <a:endParaRPr kumimoji="1" lang="en-US" altLang="zh-CN" sz="2400" dirty="0">
                <a:solidFill>
                  <a:srgbClr val="000099"/>
                </a:solidFill>
                <a:latin typeface="Times New Roman" panose="02020603050405020304" pitchFamily="18" charset="0"/>
              </a:endParaRPr>
            </a:p>
          </p:txBody>
        </p:sp>
        <p:sp>
          <p:nvSpPr>
            <p:cNvPr id="15" name="Rectangle 12"/>
            <p:cNvSpPr>
              <a:spLocks noChangeArrowheads="1"/>
            </p:cNvSpPr>
            <p:nvPr/>
          </p:nvSpPr>
          <p:spPr bwMode="auto">
            <a:xfrm>
              <a:off x="1728"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6" name="Line 13"/>
            <p:cNvSpPr>
              <a:spLocks noChangeShapeType="1"/>
            </p:cNvSpPr>
            <p:nvPr/>
          </p:nvSpPr>
          <p:spPr bwMode="auto">
            <a:xfrm>
              <a:off x="2016"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7" name="Line 14"/>
            <p:cNvSpPr>
              <a:spLocks noChangeShapeType="1"/>
            </p:cNvSpPr>
            <p:nvPr/>
          </p:nvSpPr>
          <p:spPr bwMode="auto">
            <a:xfrm>
              <a:off x="1488"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8" name="Rectangle 15"/>
            <p:cNvSpPr>
              <a:spLocks noChangeArrowheads="1"/>
            </p:cNvSpPr>
            <p:nvPr/>
          </p:nvSpPr>
          <p:spPr bwMode="auto">
            <a:xfrm>
              <a:off x="2352"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9" name="Line 16"/>
            <p:cNvSpPr>
              <a:spLocks noChangeShapeType="1"/>
            </p:cNvSpPr>
            <p:nvPr/>
          </p:nvSpPr>
          <p:spPr bwMode="auto">
            <a:xfrm>
              <a:off x="2640"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0" name="Line 17"/>
            <p:cNvSpPr>
              <a:spLocks noChangeShapeType="1"/>
            </p:cNvSpPr>
            <p:nvPr/>
          </p:nvSpPr>
          <p:spPr bwMode="auto">
            <a:xfrm>
              <a:off x="2112"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1" name="Rectangle 18"/>
            <p:cNvSpPr>
              <a:spLocks noChangeArrowheads="1"/>
            </p:cNvSpPr>
            <p:nvPr/>
          </p:nvSpPr>
          <p:spPr bwMode="auto">
            <a:xfrm>
              <a:off x="2976"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22" name="Line 19"/>
            <p:cNvSpPr>
              <a:spLocks noChangeShapeType="1"/>
            </p:cNvSpPr>
            <p:nvPr/>
          </p:nvSpPr>
          <p:spPr bwMode="auto">
            <a:xfrm>
              <a:off x="3264"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3" name="Line 20"/>
            <p:cNvSpPr>
              <a:spLocks noChangeShapeType="1"/>
            </p:cNvSpPr>
            <p:nvPr/>
          </p:nvSpPr>
          <p:spPr bwMode="auto">
            <a:xfrm>
              <a:off x="2736"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4" name="Rectangle 21"/>
            <p:cNvSpPr>
              <a:spLocks noChangeArrowheads="1"/>
            </p:cNvSpPr>
            <p:nvPr/>
          </p:nvSpPr>
          <p:spPr bwMode="auto">
            <a:xfrm>
              <a:off x="3600"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25" name="Line 22"/>
            <p:cNvSpPr>
              <a:spLocks noChangeShapeType="1"/>
            </p:cNvSpPr>
            <p:nvPr/>
          </p:nvSpPr>
          <p:spPr bwMode="auto">
            <a:xfrm>
              <a:off x="3888"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6" name="Line 23"/>
            <p:cNvSpPr>
              <a:spLocks noChangeShapeType="1"/>
            </p:cNvSpPr>
            <p:nvPr/>
          </p:nvSpPr>
          <p:spPr bwMode="auto">
            <a:xfrm>
              <a:off x="3360"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7" name="Rectangle 24"/>
            <p:cNvSpPr>
              <a:spLocks noChangeArrowheads="1"/>
            </p:cNvSpPr>
            <p:nvPr/>
          </p:nvSpPr>
          <p:spPr bwMode="auto">
            <a:xfrm>
              <a:off x="4224"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28" name="Line 25"/>
            <p:cNvSpPr>
              <a:spLocks noChangeShapeType="1"/>
            </p:cNvSpPr>
            <p:nvPr/>
          </p:nvSpPr>
          <p:spPr bwMode="auto">
            <a:xfrm>
              <a:off x="4512"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9" name="Line 26"/>
            <p:cNvSpPr>
              <a:spLocks noChangeShapeType="1"/>
            </p:cNvSpPr>
            <p:nvPr/>
          </p:nvSpPr>
          <p:spPr bwMode="auto">
            <a:xfrm>
              <a:off x="3984"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0" name="Rectangle 27"/>
            <p:cNvSpPr>
              <a:spLocks noChangeArrowheads="1"/>
            </p:cNvSpPr>
            <p:nvPr/>
          </p:nvSpPr>
          <p:spPr bwMode="auto">
            <a:xfrm>
              <a:off x="4848"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1" name="Line 28"/>
            <p:cNvSpPr>
              <a:spLocks noChangeShapeType="1"/>
            </p:cNvSpPr>
            <p:nvPr/>
          </p:nvSpPr>
          <p:spPr bwMode="auto">
            <a:xfrm>
              <a:off x="5136"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 name="Line 29"/>
            <p:cNvSpPr>
              <a:spLocks noChangeShapeType="1"/>
            </p:cNvSpPr>
            <p:nvPr/>
          </p:nvSpPr>
          <p:spPr bwMode="auto">
            <a:xfrm>
              <a:off x="4608"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 name="Text Box 30"/>
            <p:cNvSpPr txBox="1">
              <a:spLocks noChangeArrowheads="1"/>
            </p:cNvSpPr>
            <p:nvPr/>
          </p:nvSpPr>
          <p:spPr bwMode="auto">
            <a:xfrm>
              <a:off x="1724"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34" name="Text Box 31"/>
            <p:cNvSpPr txBox="1">
              <a:spLocks noChangeArrowheads="1"/>
            </p:cNvSpPr>
            <p:nvPr/>
          </p:nvSpPr>
          <p:spPr bwMode="auto">
            <a:xfrm>
              <a:off x="2368"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35" name="Text Box 32"/>
            <p:cNvSpPr txBox="1">
              <a:spLocks noChangeArrowheads="1"/>
            </p:cNvSpPr>
            <p:nvPr/>
          </p:nvSpPr>
          <p:spPr bwMode="auto">
            <a:xfrm>
              <a:off x="2976"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36" name="Text Box 33"/>
            <p:cNvSpPr txBox="1">
              <a:spLocks noChangeArrowheads="1"/>
            </p:cNvSpPr>
            <p:nvPr/>
          </p:nvSpPr>
          <p:spPr bwMode="auto">
            <a:xfrm>
              <a:off x="3600"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37" name="Text Box 34"/>
            <p:cNvSpPr txBox="1">
              <a:spLocks noChangeArrowheads="1"/>
            </p:cNvSpPr>
            <p:nvPr/>
          </p:nvSpPr>
          <p:spPr bwMode="auto">
            <a:xfrm>
              <a:off x="4224"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sp>
          <p:nvSpPr>
            <p:cNvPr id="38" name="Text Box 35"/>
            <p:cNvSpPr txBox="1">
              <a:spLocks noChangeArrowheads="1"/>
            </p:cNvSpPr>
            <p:nvPr/>
          </p:nvSpPr>
          <p:spPr bwMode="auto">
            <a:xfrm>
              <a:off x="4848" y="1334"/>
              <a:ext cx="4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72^</a:t>
              </a:r>
              <a:endParaRPr kumimoji="1" lang="en-US" altLang="zh-CN" sz="2400">
                <a:solidFill>
                  <a:srgbClr val="000099"/>
                </a:solidFill>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904" y="1309418"/>
            <a:ext cx="838835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931" y="1602310"/>
            <a:ext cx="3608388"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椭圆 5"/>
          <p:cNvSpPr/>
          <p:nvPr/>
        </p:nvSpPr>
        <p:spPr bwMode="auto">
          <a:xfrm>
            <a:off x="6119306" y="3313114"/>
            <a:ext cx="1358022" cy="903827"/>
          </a:xfrm>
          <a:prstGeom prst="ellipse">
            <a:avLst/>
          </a:prstGeom>
          <a:noFill/>
          <a:ln w="5715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lstStyle/>
          <a:p>
            <a:pPr>
              <a:defRPr/>
            </a:pPr>
            <a:endParaRPr lang="zh-CN" altLang="en-US">
              <a:solidFill>
                <a:schemeClr val="tx1"/>
              </a:solidFill>
            </a:endParaRPr>
          </a:p>
        </p:txBody>
      </p:sp>
      <p:sp>
        <p:nvSpPr>
          <p:cNvPr id="12" name="椭圆 5"/>
          <p:cNvSpPr>
            <a:spLocks noChangeArrowheads="1"/>
          </p:cNvSpPr>
          <p:nvPr/>
        </p:nvSpPr>
        <p:spPr bwMode="auto">
          <a:xfrm>
            <a:off x="4872039" y="5153330"/>
            <a:ext cx="1512887" cy="634628"/>
          </a:xfrm>
          <a:prstGeom prst="ellipse">
            <a:avLst/>
          </a:prstGeom>
          <a:noFill/>
          <a:ln w="57150" algn="ctr">
            <a:solidFill>
              <a:srgbClr val="FF0000"/>
            </a:solidFill>
            <a:round/>
            <a:headEnd/>
            <a:tailEnd/>
          </a:ln>
        </p:spPr>
        <p:txBody>
          <a:bodyPr wrap="none"/>
          <a:lstStyle/>
          <a:p>
            <a:pPr>
              <a:defRPr/>
            </a:pPr>
            <a:endParaRPr lang="zh-CN" altLang="en-US"/>
          </a:p>
        </p:txBody>
      </p:sp>
    </p:spTree>
    <p:extLst>
      <p:ext uri="{BB962C8B-B14F-4D97-AF65-F5344CB8AC3E}">
        <p14:creationId xmlns:p14="http://schemas.microsoft.com/office/powerpoint/2010/main" val="9195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title"/>
          </p:nvPr>
        </p:nvSpPr>
        <p:spPr>
          <a:xfrm>
            <a:off x="813881" y="89778"/>
            <a:ext cx="8229600" cy="608158"/>
          </a:xfrm>
        </p:spPr>
        <p:txBody>
          <a:bodyPr>
            <a:normAutofit fontScale="90000"/>
          </a:bodyPr>
          <a:lstStyle/>
          <a:p>
            <a:pPr algn="l"/>
            <a:r>
              <a:rPr kumimoji="1" lang="zh-CN" altLang="en-US" sz="4000" dirty="0">
                <a:solidFill>
                  <a:srgbClr val="0000FF"/>
                </a:solidFill>
                <a:latin typeface="Times New Roman" panose="02020603050405020304" pitchFamily="18" charset="0"/>
                <a:ea typeface="华文新魏" panose="02010800040101010101" pitchFamily="2" charset="-122"/>
              </a:rPr>
              <a:t>集合</a:t>
            </a:r>
            <a:r>
              <a:rPr kumimoji="1" lang="zh-CN" altLang="en-US" sz="4000" dirty="0" smtClean="0">
                <a:solidFill>
                  <a:srgbClr val="0000FF"/>
                </a:solidFill>
                <a:latin typeface="Times New Roman" panose="02020603050405020304" pitchFamily="18" charset="0"/>
                <a:ea typeface="华文新魏" panose="02010800040101010101" pitchFamily="2" charset="-122"/>
              </a:rPr>
              <a:t>的删除操作</a:t>
            </a:r>
            <a:endParaRPr kumimoji="1" lang="zh-CN" altLang="en-US" sz="4000" dirty="0">
              <a:solidFill>
                <a:srgbClr val="0000FF"/>
              </a:solidFill>
              <a:latin typeface="Times New Roman" panose="02020603050405020304" pitchFamily="18" charset="0"/>
              <a:ea typeface="华文新魏" panose="02010800040101010101" pitchFamily="2" charset="-122"/>
            </a:endParaRPr>
          </a:p>
        </p:txBody>
      </p:sp>
      <p:sp>
        <p:nvSpPr>
          <p:cNvPr id="4" name="AutoShape 61">
            <a:hlinkClick r:id="rId2" action="ppaction://hlinksldjump"/>
          </p:cNvPr>
          <p:cNvSpPr>
            <a:spLocks noChangeArrowheads="1"/>
          </p:cNvSpPr>
          <p:nvPr/>
        </p:nvSpPr>
        <p:spPr bwMode="auto">
          <a:xfrm>
            <a:off x="0" y="6281737"/>
            <a:ext cx="1512888" cy="576263"/>
          </a:xfrm>
          <a:prstGeom prst="flowChartAlternateProcess">
            <a:avLst/>
          </a:prstGeom>
          <a:gradFill rotWithShape="1">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AU" altLang="zh-CN" sz="2800" dirty="0">
                <a:latin typeface="Times New Roman" pitchFamily="18" charset="0"/>
              </a:rPr>
              <a:t>Next</a:t>
            </a:r>
            <a:endParaRPr lang="zh-CN" altLang="en-US" sz="2800" dirty="0">
              <a:latin typeface="Times New Roman" pitchFamily="18" charset="0"/>
            </a:endParaRPr>
          </a:p>
        </p:txBody>
      </p:sp>
      <p:sp>
        <p:nvSpPr>
          <p:cNvPr id="2" name="圆角矩形标注 1"/>
          <p:cNvSpPr/>
          <p:nvPr/>
        </p:nvSpPr>
        <p:spPr bwMode="auto">
          <a:xfrm>
            <a:off x="7139322" y="2051382"/>
            <a:ext cx="1576137" cy="565485"/>
          </a:xfrm>
          <a:prstGeom prst="wedgeRoundRectCallout">
            <a:avLst>
              <a:gd name="adj1" fmla="val -64344"/>
              <a:gd name="adj2" fmla="val 50000"/>
              <a:gd name="adj3" fmla="val 16667"/>
            </a:avLst>
          </a:prstGeom>
          <a:ln/>
          <a:extLst/>
        </p:spPr>
        <p:style>
          <a:lnRef idx="2">
            <a:schemeClr val="accent6">
              <a:shade val="50000"/>
            </a:schemeClr>
          </a:lnRef>
          <a:fillRef idx="1">
            <a:schemeClr val="accent6"/>
          </a:fillRef>
          <a:effectRef idx="0">
            <a:schemeClr val="accent6"/>
          </a:effectRef>
          <a:fontRef idx="minor">
            <a:schemeClr val="lt1"/>
          </a:fontRef>
        </p:style>
        <p:txBody>
          <a:bodyPr rtlCol="0" anchor="b"/>
          <a:lstStyle/>
          <a:p>
            <a:pPr algn="ctr"/>
            <a:r>
              <a:rPr lang="zh-CN" altLang="en-US" sz="2400" dirty="0">
                <a:solidFill>
                  <a:schemeClr val="bg1"/>
                </a:solidFill>
                <a:latin typeface="Times New Roman" panose="02020603050405020304" pitchFamily="18" charset="0"/>
                <a:ea typeface="仿宋_GB2312" pitchFamily="49" charset="-122"/>
              </a:rPr>
              <a:t>有序链表</a:t>
            </a:r>
            <a:endParaRPr lang="zh-CN" altLang="en-US" sz="2400" dirty="0">
              <a:solidFill>
                <a:schemeClr val="bg1"/>
              </a:solidFill>
              <a:ea typeface="黑体" panose="02010609060101010101" pitchFamily="49" charset="-122"/>
            </a:endParaRPr>
          </a:p>
        </p:txBody>
      </p:sp>
      <p:grpSp>
        <p:nvGrpSpPr>
          <p:cNvPr id="6" name="Group 39"/>
          <p:cNvGrpSpPr/>
          <p:nvPr/>
        </p:nvGrpSpPr>
        <p:grpSpPr bwMode="auto">
          <a:xfrm>
            <a:off x="4089484" y="5663868"/>
            <a:ext cx="7772400" cy="585788"/>
            <a:chOff x="384" y="1295"/>
            <a:chExt cx="4896" cy="369"/>
          </a:xfrm>
        </p:grpSpPr>
        <p:sp>
          <p:nvSpPr>
            <p:cNvPr id="11" name="Rectangle 8"/>
            <p:cNvSpPr>
              <a:spLocks noChangeArrowheads="1"/>
            </p:cNvSpPr>
            <p:nvPr/>
          </p:nvSpPr>
          <p:spPr bwMode="auto">
            <a:xfrm>
              <a:off x="1104"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2" name="Line 9"/>
            <p:cNvSpPr>
              <a:spLocks noChangeShapeType="1"/>
            </p:cNvSpPr>
            <p:nvPr/>
          </p:nvSpPr>
          <p:spPr bwMode="auto">
            <a:xfrm>
              <a:off x="1392"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 name="Line 10"/>
            <p:cNvSpPr>
              <a:spLocks noChangeShapeType="1"/>
            </p:cNvSpPr>
            <p:nvPr/>
          </p:nvSpPr>
          <p:spPr bwMode="auto">
            <a:xfrm>
              <a:off x="864"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4" name="Text Box 11"/>
            <p:cNvSpPr txBox="1">
              <a:spLocks noChangeArrowheads="1"/>
            </p:cNvSpPr>
            <p:nvPr/>
          </p:nvSpPr>
          <p:spPr bwMode="auto">
            <a:xfrm>
              <a:off x="384" y="1295"/>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first</a:t>
              </a:r>
              <a:endParaRPr kumimoji="1" lang="en-US" altLang="zh-CN" sz="2400" dirty="0">
                <a:solidFill>
                  <a:srgbClr val="000099"/>
                </a:solidFill>
                <a:latin typeface="Times New Roman" panose="02020603050405020304" pitchFamily="18" charset="0"/>
              </a:endParaRPr>
            </a:p>
          </p:txBody>
        </p:sp>
        <p:sp>
          <p:nvSpPr>
            <p:cNvPr id="15" name="Rectangle 12"/>
            <p:cNvSpPr>
              <a:spLocks noChangeArrowheads="1"/>
            </p:cNvSpPr>
            <p:nvPr/>
          </p:nvSpPr>
          <p:spPr bwMode="auto">
            <a:xfrm>
              <a:off x="1728"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6" name="Line 13"/>
            <p:cNvSpPr>
              <a:spLocks noChangeShapeType="1"/>
            </p:cNvSpPr>
            <p:nvPr/>
          </p:nvSpPr>
          <p:spPr bwMode="auto">
            <a:xfrm>
              <a:off x="2016"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7" name="Line 14"/>
            <p:cNvSpPr>
              <a:spLocks noChangeShapeType="1"/>
            </p:cNvSpPr>
            <p:nvPr/>
          </p:nvSpPr>
          <p:spPr bwMode="auto">
            <a:xfrm>
              <a:off x="1488"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8" name="Rectangle 15"/>
            <p:cNvSpPr>
              <a:spLocks noChangeArrowheads="1"/>
            </p:cNvSpPr>
            <p:nvPr/>
          </p:nvSpPr>
          <p:spPr bwMode="auto">
            <a:xfrm>
              <a:off x="2352"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9" name="Line 16"/>
            <p:cNvSpPr>
              <a:spLocks noChangeShapeType="1"/>
            </p:cNvSpPr>
            <p:nvPr/>
          </p:nvSpPr>
          <p:spPr bwMode="auto">
            <a:xfrm>
              <a:off x="2640"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0" name="Line 17"/>
            <p:cNvSpPr>
              <a:spLocks noChangeShapeType="1"/>
            </p:cNvSpPr>
            <p:nvPr/>
          </p:nvSpPr>
          <p:spPr bwMode="auto">
            <a:xfrm>
              <a:off x="2112"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1" name="Rectangle 18"/>
            <p:cNvSpPr>
              <a:spLocks noChangeArrowheads="1"/>
            </p:cNvSpPr>
            <p:nvPr/>
          </p:nvSpPr>
          <p:spPr bwMode="auto">
            <a:xfrm>
              <a:off x="2976"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22" name="Line 19"/>
            <p:cNvSpPr>
              <a:spLocks noChangeShapeType="1"/>
            </p:cNvSpPr>
            <p:nvPr/>
          </p:nvSpPr>
          <p:spPr bwMode="auto">
            <a:xfrm>
              <a:off x="3264"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3" name="Line 20"/>
            <p:cNvSpPr>
              <a:spLocks noChangeShapeType="1"/>
            </p:cNvSpPr>
            <p:nvPr/>
          </p:nvSpPr>
          <p:spPr bwMode="auto">
            <a:xfrm>
              <a:off x="2736"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4" name="Rectangle 21"/>
            <p:cNvSpPr>
              <a:spLocks noChangeArrowheads="1"/>
            </p:cNvSpPr>
            <p:nvPr/>
          </p:nvSpPr>
          <p:spPr bwMode="auto">
            <a:xfrm>
              <a:off x="3600"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25" name="Line 22"/>
            <p:cNvSpPr>
              <a:spLocks noChangeShapeType="1"/>
            </p:cNvSpPr>
            <p:nvPr/>
          </p:nvSpPr>
          <p:spPr bwMode="auto">
            <a:xfrm>
              <a:off x="3888"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6" name="Line 23"/>
            <p:cNvSpPr>
              <a:spLocks noChangeShapeType="1"/>
            </p:cNvSpPr>
            <p:nvPr/>
          </p:nvSpPr>
          <p:spPr bwMode="auto">
            <a:xfrm>
              <a:off x="3360"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7" name="Rectangle 24"/>
            <p:cNvSpPr>
              <a:spLocks noChangeArrowheads="1"/>
            </p:cNvSpPr>
            <p:nvPr/>
          </p:nvSpPr>
          <p:spPr bwMode="auto">
            <a:xfrm>
              <a:off x="4224"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28" name="Line 25"/>
            <p:cNvSpPr>
              <a:spLocks noChangeShapeType="1"/>
            </p:cNvSpPr>
            <p:nvPr/>
          </p:nvSpPr>
          <p:spPr bwMode="auto">
            <a:xfrm>
              <a:off x="4512"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9" name="Line 26"/>
            <p:cNvSpPr>
              <a:spLocks noChangeShapeType="1"/>
            </p:cNvSpPr>
            <p:nvPr/>
          </p:nvSpPr>
          <p:spPr bwMode="auto">
            <a:xfrm>
              <a:off x="3984"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0" name="Rectangle 27"/>
            <p:cNvSpPr>
              <a:spLocks noChangeArrowheads="1"/>
            </p:cNvSpPr>
            <p:nvPr/>
          </p:nvSpPr>
          <p:spPr bwMode="auto">
            <a:xfrm>
              <a:off x="4848"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1" name="Line 28"/>
            <p:cNvSpPr>
              <a:spLocks noChangeShapeType="1"/>
            </p:cNvSpPr>
            <p:nvPr/>
          </p:nvSpPr>
          <p:spPr bwMode="auto">
            <a:xfrm>
              <a:off x="5136"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 name="Line 29"/>
            <p:cNvSpPr>
              <a:spLocks noChangeShapeType="1"/>
            </p:cNvSpPr>
            <p:nvPr/>
          </p:nvSpPr>
          <p:spPr bwMode="auto">
            <a:xfrm>
              <a:off x="4608"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 name="Text Box 30"/>
            <p:cNvSpPr txBox="1">
              <a:spLocks noChangeArrowheads="1"/>
            </p:cNvSpPr>
            <p:nvPr/>
          </p:nvSpPr>
          <p:spPr bwMode="auto">
            <a:xfrm>
              <a:off x="1724"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34" name="Text Box 31"/>
            <p:cNvSpPr txBox="1">
              <a:spLocks noChangeArrowheads="1"/>
            </p:cNvSpPr>
            <p:nvPr/>
          </p:nvSpPr>
          <p:spPr bwMode="auto">
            <a:xfrm>
              <a:off x="2368"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35" name="Text Box 32"/>
            <p:cNvSpPr txBox="1">
              <a:spLocks noChangeArrowheads="1"/>
            </p:cNvSpPr>
            <p:nvPr/>
          </p:nvSpPr>
          <p:spPr bwMode="auto">
            <a:xfrm>
              <a:off x="2976"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36" name="Text Box 33"/>
            <p:cNvSpPr txBox="1">
              <a:spLocks noChangeArrowheads="1"/>
            </p:cNvSpPr>
            <p:nvPr/>
          </p:nvSpPr>
          <p:spPr bwMode="auto">
            <a:xfrm>
              <a:off x="3600"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37" name="Text Box 34"/>
            <p:cNvSpPr txBox="1">
              <a:spLocks noChangeArrowheads="1"/>
            </p:cNvSpPr>
            <p:nvPr/>
          </p:nvSpPr>
          <p:spPr bwMode="auto">
            <a:xfrm>
              <a:off x="4224"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sp>
          <p:nvSpPr>
            <p:cNvPr id="38" name="Text Box 35"/>
            <p:cNvSpPr txBox="1">
              <a:spLocks noChangeArrowheads="1"/>
            </p:cNvSpPr>
            <p:nvPr/>
          </p:nvSpPr>
          <p:spPr bwMode="auto">
            <a:xfrm>
              <a:off x="4848" y="1334"/>
              <a:ext cx="4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72^</a:t>
              </a:r>
              <a:endParaRPr kumimoji="1" lang="en-US" altLang="zh-CN" sz="2400">
                <a:solidFill>
                  <a:srgbClr val="000099"/>
                </a:solidFill>
                <a:latin typeface="Times New Roman" panose="02020603050405020304" pitchFamily="18" charset="0"/>
              </a:endParaRPr>
            </a:p>
          </p:txBody>
        </p:sp>
      </p:grpSp>
      <p:sp>
        <p:nvSpPr>
          <p:cNvPr id="39" name="Rectangle 3"/>
          <p:cNvSpPr>
            <a:spLocks noGrp="1" noChangeArrowheads="1"/>
          </p:cNvSpPr>
          <p:nvPr>
            <p:ph idx="1"/>
          </p:nvPr>
        </p:nvSpPr>
        <p:spPr>
          <a:xfrm>
            <a:off x="856248" y="953698"/>
            <a:ext cx="10515600" cy="5193185"/>
          </a:xfrm>
        </p:spPr>
        <p:txBody>
          <a:bodyPr>
            <a:normAutofit fontScale="92500" lnSpcReduction="10000"/>
          </a:bodyPr>
          <a:lstStyle/>
          <a:p>
            <a:pPr>
              <a:lnSpc>
                <a:spcPct val="90000"/>
              </a:lnSpc>
              <a:buFont typeface="Wingdings" panose="05000000000000000000" pitchFamily="2" charset="2"/>
              <a:buNone/>
            </a:pPr>
            <a:endParaRPr lang="en-US" altLang="zh-CN" sz="1600" dirty="0">
              <a:latin typeface="Times New Roman" panose="02020603050405020304" pitchFamily="18" charset="0"/>
              <a:ea typeface="隶书" panose="02010509060101010101" pitchFamily="49" charset="-122"/>
            </a:endParaRPr>
          </a:p>
          <a:p>
            <a:pPr algn="just">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template &lt;class T&gt;</a:t>
            </a:r>
          </a:p>
          <a:p>
            <a:pPr algn="just">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bool </a:t>
            </a:r>
            <a:r>
              <a:rPr lang="en-US" altLang="zh-CN" sz="2400" dirty="0" err="1">
                <a:latin typeface="Times New Roman" panose="02020603050405020304" pitchFamily="18" charset="0"/>
                <a:ea typeface="隶书" panose="02010509060101010101" pitchFamily="49" charset="-122"/>
              </a:rPr>
              <a:t>LinkedSet</a:t>
            </a:r>
            <a:r>
              <a:rPr lang="en-US" altLang="zh-CN" sz="2400" dirty="0">
                <a:latin typeface="Times New Roman" panose="02020603050405020304" pitchFamily="18" charset="0"/>
                <a:ea typeface="隶书" panose="02010509060101010101" pitchFamily="49" charset="-122"/>
              </a:rPr>
              <a:t>&lt;T&gt;::</a:t>
            </a:r>
            <a:r>
              <a:rPr lang="en-US" altLang="zh-CN" sz="2400" dirty="0" err="1">
                <a:latin typeface="Times New Roman" panose="02020603050405020304" pitchFamily="18" charset="0"/>
                <a:ea typeface="隶书" panose="02010509060101010101" pitchFamily="49" charset="-122"/>
              </a:rPr>
              <a:t>delMember</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const</a:t>
            </a:r>
            <a:r>
              <a:rPr lang="en-US" altLang="zh-CN" sz="2400" dirty="0">
                <a:latin typeface="Times New Roman" panose="02020603050405020304" pitchFamily="18" charset="0"/>
                <a:ea typeface="隶书" panose="02010509060101010101" pitchFamily="49" charset="-122"/>
              </a:rPr>
              <a:t> T&amp; x) {</a:t>
            </a:r>
          </a:p>
          <a:p>
            <a:pPr algn="just">
              <a:spcBef>
                <a:spcPct val="5000"/>
              </a:spcBef>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把集合中成员</a:t>
            </a:r>
            <a:r>
              <a:rPr lang="en-US" altLang="zh-CN" sz="2400" dirty="0">
                <a:solidFill>
                  <a:schemeClr val="tx2"/>
                </a:solidFill>
                <a:latin typeface="Times New Roman" panose="02020603050405020304" pitchFamily="18" charset="0"/>
                <a:ea typeface="隶书" panose="02010509060101010101" pitchFamily="49" charset="-122"/>
              </a:rPr>
              <a:t>x</a:t>
            </a:r>
            <a:r>
              <a:rPr lang="zh-CN" altLang="en-US" sz="2400" dirty="0">
                <a:solidFill>
                  <a:schemeClr val="tx2"/>
                </a:solidFill>
                <a:latin typeface="Times New Roman" panose="02020603050405020304" pitchFamily="18" charset="0"/>
                <a:ea typeface="隶书" panose="02010509060101010101" pitchFamily="49" charset="-122"/>
              </a:rPr>
              <a:t>删去</a:t>
            </a:r>
          </a:p>
          <a:p>
            <a:pPr algn="just">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SetNode</a:t>
            </a:r>
            <a:r>
              <a:rPr lang="en-US" altLang="zh-CN" sz="2400" dirty="0">
                <a:latin typeface="Times New Roman" panose="02020603050405020304" pitchFamily="18" charset="0"/>
                <a:ea typeface="隶书" panose="02010509060101010101" pitchFamily="49" charset="-122"/>
              </a:rPr>
              <a:t>&lt;T&gt; *p = first</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*pre = first;</a:t>
            </a:r>
          </a:p>
          <a:p>
            <a:pPr algn="just">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while (p != NULL &amp;&amp; p-&gt;data &lt; x)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循链扫描</a:t>
            </a:r>
          </a:p>
          <a:p>
            <a:pPr algn="just">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 pre = p;  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a:t>
            </a:r>
          </a:p>
          <a:p>
            <a:pPr algn="just">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if (p != NULL &amp;&amp;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 == x) {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找到</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可删</a:t>
            </a:r>
          </a:p>
          <a:p>
            <a:pPr algn="just">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pre</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重新链接</a:t>
            </a:r>
            <a:endParaRPr lang="en-US" altLang="zh-CN" sz="24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dirty="0">
                <a:latin typeface="Times New Roman" panose="02020603050405020304" pitchFamily="18" charset="0"/>
                <a:ea typeface="隶书" panose="02010509060101010101" pitchFamily="49" charset="-122"/>
              </a:rPr>
              <a:t>          if (p == last) last = pre;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删链尾时改尾指针</a:t>
            </a:r>
          </a:p>
          <a:p>
            <a:pPr>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delete p;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删除含</a:t>
            </a:r>
            <a:r>
              <a:rPr lang="en-US" altLang="zh-CN" sz="2400" dirty="0">
                <a:solidFill>
                  <a:schemeClr val="tx2"/>
                </a:solidFill>
                <a:latin typeface="Times New Roman" panose="02020603050405020304" pitchFamily="18" charset="0"/>
                <a:ea typeface="隶书" panose="02010509060101010101" pitchFamily="49" charset="-122"/>
              </a:rPr>
              <a:t>x</a:t>
            </a:r>
            <a:r>
              <a:rPr lang="zh-CN" altLang="en-US" sz="2400" dirty="0">
                <a:solidFill>
                  <a:schemeClr val="tx2"/>
                </a:solidFill>
                <a:latin typeface="Times New Roman" panose="02020603050405020304" pitchFamily="18" charset="0"/>
                <a:ea typeface="隶书" panose="02010509060101010101" pitchFamily="49" charset="-122"/>
              </a:rPr>
              <a:t>结点</a:t>
            </a:r>
          </a:p>
          <a:p>
            <a:pPr>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return true;						</a:t>
            </a:r>
          </a:p>
          <a:p>
            <a:pPr>
              <a:spcBef>
                <a:spcPct val="5000"/>
              </a:spcBef>
              <a:buNone/>
            </a:pPr>
            <a:r>
              <a:rPr lang="en-US" altLang="zh-CN" sz="2400" dirty="0">
                <a:latin typeface="Times New Roman" panose="02020603050405020304" pitchFamily="18" charset="0"/>
                <a:ea typeface="隶书" panose="02010509060101010101" pitchFamily="49" charset="-122"/>
              </a:rPr>
              <a:t>     }</a:t>
            </a:r>
          </a:p>
          <a:p>
            <a:pPr>
              <a:spcBef>
                <a:spcPct val="5000"/>
              </a:spcBef>
              <a:buNone/>
            </a:pPr>
            <a:r>
              <a:rPr lang="en-US" altLang="zh-CN" sz="2400" dirty="0">
                <a:latin typeface="Times New Roman" panose="02020603050405020304" pitchFamily="18" charset="0"/>
                <a:ea typeface="隶书" panose="02010509060101010101" pitchFamily="49" charset="-122"/>
              </a:rPr>
              <a:t>    else return false;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集合中无此元素</a:t>
            </a:r>
          </a:p>
          <a:p>
            <a:pPr>
              <a:spcBef>
                <a:spcPct val="5000"/>
              </a:spcBef>
              <a:buNone/>
            </a:pPr>
            <a:r>
              <a:rPr lang="en-US" altLang="zh-CN" sz="2400" dirty="0">
                <a:latin typeface="Times New Roman" panose="02020603050405020304" pitchFamily="18" charset="0"/>
                <a:ea typeface="隶书" panose="02010509060101010101" pitchFamily="49" charset="-122"/>
              </a:rPr>
              <a:t>};</a:t>
            </a:r>
            <a:endParaRPr lang="zh-CN" altLang="en-US" sz="2400" dirty="0">
              <a:latin typeface="Times New Roman" panose="02020603050405020304" pitchFamily="18" charset="0"/>
              <a:ea typeface="隶书" panose="02010509060101010101" pitchFamily="49" charset="-122"/>
            </a:endParaRPr>
          </a:p>
        </p:txBody>
      </p:sp>
    </p:spTree>
    <p:extLst>
      <p:ext uri="{BB962C8B-B14F-4D97-AF65-F5344CB8AC3E}">
        <p14:creationId xmlns:p14="http://schemas.microsoft.com/office/powerpoint/2010/main" val="2072483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type="title"/>
          </p:nvPr>
        </p:nvSpPr>
        <p:spPr>
          <a:xfrm>
            <a:off x="737357" y="0"/>
            <a:ext cx="7428230" cy="657908"/>
          </a:xfrm>
        </p:spPr>
        <p:txBody>
          <a:bodyPr>
            <a:normAutofit/>
          </a:bodyPr>
          <a:lstStyle/>
          <a:p>
            <a:pPr algn="l"/>
            <a:r>
              <a:rPr kumimoji="1" lang="zh-CN" altLang="en-US" sz="4000" dirty="0">
                <a:solidFill>
                  <a:srgbClr val="0000FF"/>
                </a:solidFill>
                <a:latin typeface="Times New Roman" panose="02020603050405020304" pitchFamily="18" charset="0"/>
                <a:ea typeface="华文新魏" panose="02010800040101010101" pitchFamily="2" charset="-122"/>
              </a:rPr>
              <a:t>集合的几个重载</a:t>
            </a:r>
            <a:r>
              <a:rPr kumimoji="1" lang="zh-CN" altLang="en-US" sz="4000" dirty="0" smtClean="0">
                <a:solidFill>
                  <a:srgbClr val="0000FF"/>
                </a:solidFill>
                <a:latin typeface="Times New Roman" panose="02020603050405020304" pitchFamily="18" charset="0"/>
                <a:ea typeface="华文新魏" panose="02010800040101010101" pitchFamily="2" charset="-122"/>
              </a:rPr>
              <a:t>函数</a:t>
            </a:r>
            <a:endParaRPr kumimoji="1" lang="zh-CN" altLang="en-US" sz="3600" dirty="0">
              <a:solidFill>
                <a:srgbClr val="0000FF"/>
              </a:solidFill>
              <a:latin typeface="Times New Roman" panose="02020603050405020304" pitchFamily="18" charset="0"/>
              <a:ea typeface="隶书" panose="02010509060101010101" pitchFamily="49" charset="-122"/>
            </a:endParaRPr>
          </a:p>
        </p:txBody>
      </p:sp>
      <p:sp>
        <p:nvSpPr>
          <p:cNvPr id="335876" name="Rectangle 4"/>
          <p:cNvSpPr>
            <a:spLocks noGrp="1" noChangeArrowheads="1"/>
          </p:cNvSpPr>
          <p:nvPr>
            <p:ph idx="1"/>
          </p:nvPr>
        </p:nvSpPr>
        <p:spPr>
          <a:xfrm>
            <a:off x="1773382" y="1085850"/>
            <a:ext cx="8229600" cy="5772151"/>
          </a:xfrm>
        </p:spPr>
        <p:txBody>
          <a:bodyPr/>
          <a:lstStyle/>
          <a:p>
            <a:pPr>
              <a:spcBef>
                <a:spcPct val="5000"/>
              </a:spcBef>
              <a:buFont typeface="Wingdings" panose="05000000000000000000" pitchFamily="2" charset="2"/>
              <a:buNone/>
            </a:pPr>
            <a:endParaRPr lang="en-US" altLang="zh-CN" sz="3600"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en-US" altLang="zh-CN" sz="3600" dirty="0">
              <a:latin typeface="Times New Roman" panose="02020603050405020304" pitchFamily="18" charset="0"/>
              <a:ea typeface="隶书" panose="02010509060101010101" pitchFamily="49" charset="-122"/>
            </a:endParaRPr>
          </a:p>
        </p:txBody>
      </p:sp>
      <p:sp>
        <p:nvSpPr>
          <p:cNvPr id="6" name="Rectangle 3"/>
          <p:cNvSpPr txBox="1">
            <a:spLocks noChangeArrowheads="1"/>
          </p:cNvSpPr>
          <p:nvPr/>
        </p:nvSpPr>
        <p:spPr bwMode="auto">
          <a:xfrm>
            <a:off x="1648461" y="1136016"/>
            <a:ext cx="8645525" cy="554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2400" b="1" dirty="0">
                <a:effectLst/>
                <a:latin typeface="Times New Roman" panose="02020603050405020304" pitchFamily="18" charset="0"/>
                <a:ea typeface="隶书" panose="02010509060101010101" pitchFamily="49" charset="-122"/>
              </a:rPr>
              <a:t>template &lt;class </a:t>
            </a:r>
            <a:r>
              <a:rPr lang="en-US" altLang="zh-CN" sz="2400" dirty="0">
                <a:effectLst/>
                <a:latin typeface="Times New Roman" panose="02020603050405020304" pitchFamily="18" charset="0"/>
                <a:ea typeface="隶书" panose="02010509060101010101" pitchFamily="49" charset="-122"/>
              </a:rPr>
              <a:t>T</a:t>
            </a:r>
            <a:r>
              <a:rPr lang="en-US" altLang="zh-CN" sz="2400" b="1" dirty="0">
                <a:effectLst/>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400" dirty="0" err="1">
                <a:effectLst/>
                <a:latin typeface="Times New Roman" panose="02020603050405020304" pitchFamily="18" charset="0"/>
                <a:ea typeface="隶书" panose="02010509060101010101" pitchFamily="49" charset="-122"/>
              </a:rPr>
              <a:t>LinkedSet</a:t>
            </a:r>
            <a:r>
              <a:rPr lang="en-US" altLang="zh-CN" sz="2400" b="1" dirty="0">
                <a:effectLst/>
                <a:latin typeface="Times New Roman" panose="02020603050405020304" pitchFamily="18" charset="0"/>
                <a:ea typeface="隶书" panose="02010509060101010101" pitchFamily="49" charset="-122"/>
              </a:rPr>
              <a:t>&lt;</a:t>
            </a:r>
            <a:r>
              <a:rPr lang="en-US" altLang="zh-CN" sz="2400" dirty="0">
                <a:effectLst/>
                <a:latin typeface="Times New Roman" panose="02020603050405020304" pitchFamily="18" charset="0"/>
                <a:ea typeface="隶书" panose="02010509060101010101" pitchFamily="49" charset="-122"/>
              </a:rPr>
              <a:t>T</a:t>
            </a:r>
            <a:r>
              <a:rPr lang="en-US" altLang="zh-CN" sz="2400" b="1" dirty="0">
                <a:effectLst/>
                <a:latin typeface="Times New Roman" panose="02020603050405020304" pitchFamily="18" charset="0"/>
                <a:ea typeface="隶书" panose="02010509060101010101" pitchFamily="49" charset="-122"/>
              </a:rPr>
              <a:t>&gt;&amp; </a:t>
            </a:r>
            <a:r>
              <a:rPr lang="en-US" altLang="zh-CN" sz="2400" dirty="0" err="1">
                <a:effectLst/>
                <a:latin typeface="Times New Roman" panose="02020603050405020304" pitchFamily="18" charset="0"/>
                <a:ea typeface="隶书" panose="02010509060101010101" pitchFamily="49" charset="-122"/>
              </a:rPr>
              <a:t>LinkedSet</a:t>
            </a:r>
            <a:r>
              <a:rPr lang="en-US" altLang="zh-CN" sz="2400" b="1" dirty="0">
                <a:effectLst/>
                <a:latin typeface="Times New Roman" panose="02020603050405020304" pitchFamily="18" charset="0"/>
                <a:ea typeface="隶书" panose="02010509060101010101" pitchFamily="49" charset="-122"/>
              </a:rPr>
              <a:t>&lt;</a:t>
            </a:r>
            <a:r>
              <a:rPr lang="en-US" altLang="zh-CN" sz="2400" dirty="0">
                <a:effectLst/>
                <a:latin typeface="Times New Roman" panose="02020603050405020304" pitchFamily="18" charset="0"/>
                <a:ea typeface="隶书" panose="02010509060101010101" pitchFamily="49" charset="-122"/>
              </a:rPr>
              <a:t>T</a:t>
            </a:r>
            <a:r>
              <a:rPr lang="en-US" altLang="zh-CN" sz="2400" b="1" dirty="0">
                <a:effectLst/>
                <a:latin typeface="Times New Roman" panose="02020603050405020304" pitchFamily="18" charset="0"/>
                <a:ea typeface="隶书" panose="02010509060101010101" pitchFamily="49" charset="-122"/>
              </a:rPr>
              <a:t>&gt;::operator =</a:t>
            </a:r>
            <a:r>
              <a:rPr lang="en-US" altLang="zh-CN" sz="2400" dirty="0">
                <a:effectLst/>
                <a:latin typeface="Times New Roman" panose="02020603050405020304" pitchFamily="18" charset="0"/>
                <a:ea typeface="隶书" panose="02010509060101010101" pitchFamily="49" charset="-122"/>
              </a:rPr>
              <a:t>(</a:t>
            </a:r>
            <a:r>
              <a:rPr lang="en-US" altLang="zh-CN" sz="2400" dirty="0" err="1">
                <a:effectLst/>
                <a:latin typeface="Times New Roman" panose="02020603050405020304" pitchFamily="18" charset="0"/>
                <a:ea typeface="隶书" panose="02010509060101010101" pitchFamily="49" charset="-122"/>
              </a:rPr>
              <a:t>LinkedSet</a:t>
            </a:r>
            <a:r>
              <a:rPr lang="en-US" altLang="zh-CN" sz="2400" b="1" dirty="0">
                <a:effectLst/>
                <a:latin typeface="Times New Roman" panose="02020603050405020304" pitchFamily="18" charset="0"/>
                <a:ea typeface="隶书" panose="02010509060101010101" pitchFamily="49" charset="-122"/>
              </a:rPr>
              <a:t>&lt;</a:t>
            </a:r>
            <a:r>
              <a:rPr lang="en-US" altLang="zh-CN" sz="2400" dirty="0">
                <a:effectLst/>
                <a:latin typeface="Times New Roman" panose="02020603050405020304" pitchFamily="18" charset="0"/>
                <a:ea typeface="隶书" panose="02010509060101010101" pitchFamily="49" charset="-122"/>
              </a:rPr>
              <a:t>T</a:t>
            </a:r>
            <a:r>
              <a:rPr lang="en-US" altLang="zh-CN" sz="2400" b="1" dirty="0">
                <a:effectLst/>
                <a:latin typeface="Times New Roman" panose="02020603050405020304" pitchFamily="18" charset="0"/>
                <a:ea typeface="隶书" panose="02010509060101010101" pitchFamily="49" charset="-122"/>
              </a:rPr>
              <a:t>&gt;&amp; </a:t>
            </a:r>
            <a:r>
              <a:rPr lang="en-US" altLang="zh-CN" sz="2400" dirty="0">
                <a:effectLst/>
                <a:latin typeface="Times New Roman" panose="02020603050405020304" pitchFamily="18" charset="0"/>
                <a:ea typeface="隶书" panose="02010509060101010101" pitchFamily="49" charset="-122"/>
              </a:rPr>
              <a:t>R)</a:t>
            </a:r>
            <a:r>
              <a:rPr lang="en-US" altLang="zh-CN" sz="2400" b="1" dirty="0">
                <a:effectLst/>
                <a:latin typeface="Times New Roman" panose="02020603050405020304" pitchFamily="18" charset="0"/>
                <a:ea typeface="隶书" panose="02010509060101010101" pitchFamily="49" charset="-122"/>
              </a:rPr>
              <a:t> {</a:t>
            </a:r>
          </a:p>
          <a:p>
            <a:pPr>
              <a:spcBef>
                <a:spcPct val="5000"/>
              </a:spcBef>
              <a:buNone/>
            </a:pPr>
            <a:r>
              <a:rPr lang="en-US" altLang="zh-CN" sz="2400" b="1" dirty="0">
                <a:solidFill>
                  <a:schemeClr val="tx2"/>
                </a:solidFill>
                <a:effectLst/>
                <a:latin typeface="Times New Roman" panose="02020603050405020304" pitchFamily="18" charset="0"/>
                <a:ea typeface="隶书" panose="02010509060101010101" pitchFamily="49" charset="-122"/>
              </a:rPr>
              <a:t>//</a:t>
            </a:r>
            <a:r>
              <a:rPr lang="zh-CN" altLang="en-US" sz="2400" dirty="0">
                <a:solidFill>
                  <a:schemeClr val="tx2"/>
                </a:solidFill>
                <a:effectLst/>
                <a:latin typeface="Times New Roman" panose="02020603050405020304" pitchFamily="18" charset="0"/>
                <a:ea typeface="隶书" panose="02010509060101010101" pitchFamily="49" charset="-122"/>
              </a:rPr>
              <a:t>复制集合</a:t>
            </a:r>
            <a:r>
              <a:rPr lang="en-US" altLang="zh-CN" sz="2400" b="1" dirty="0">
                <a:solidFill>
                  <a:schemeClr val="tx2"/>
                </a:solidFill>
                <a:effectLst/>
                <a:latin typeface="Times New Roman" panose="02020603050405020304" pitchFamily="18" charset="0"/>
                <a:ea typeface="隶书" panose="02010509060101010101" pitchFamily="49" charset="-122"/>
              </a:rPr>
              <a:t>R</a:t>
            </a:r>
            <a:r>
              <a:rPr lang="zh-CN" altLang="en-US" sz="2400" b="1" dirty="0">
                <a:solidFill>
                  <a:schemeClr val="tx2"/>
                </a:solidFill>
                <a:effectLst/>
                <a:latin typeface="Times New Roman" panose="02020603050405020304" pitchFamily="18" charset="0"/>
                <a:ea typeface="隶书" panose="02010509060101010101" pitchFamily="49" charset="-122"/>
              </a:rPr>
              <a:t>到</a:t>
            </a:r>
            <a:r>
              <a:rPr lang="zh-CN" altLang="en-US" sz="2400" dirty="0">
                <a:solidFill>
                  <a:schemeClr val="tx2"/>
                </a:solidFill>
                <a:effectLst/>
                <a:latin typeface="Times New Roman" panose="02020603050405020304" pitchFamily="18" charset="0"/>
                <a:ea typeface="隶书" panose="02010509060101010101" pitchFamily="49" charset="-122"/>
              </a:rPr>
              <a:t>集合</a:t>
            </a:r>
            <a:r>
              <a:rPr lang="en-US" altLang="zh-CN" sz="2400" b="1" dirty="0">
                <a:solidFill>
                  <a:schemeClr val="tx2"/>
                </a:solidFill>
                <a:effectLst/>
                <a:latin typeface="Times New Roman" panose="02020603050405020304" pitchFamily="18" charset="0"/>
                <a:ea typeface="隶书" panose="02010509060101010101" pitchFamily="49" charset="-122"/>
              </a:rPr>
              <a:t>this</a:t>
            </a:r>
          </a:p>
          <a:p>
            <a:pPr>
              <a:spcBef>
                <a:spcPct val="5000"/>
              </a:spcBef>
              <a:buFont typeface="Wingdings" panose="05000000000000000000" pitchFamily="2" charset="2"/>
              <a:buNone/>
            </a:pPr>
            <a:r>
              <a:rPr lang="en-US" altLang="zh-CN" sz="2400" b="1" dirty="0">
                <a:effectLst/>
                <a:latin typeface="Times New Roman" panose="02020603050405020304" pitchFamily="18" charset="0"/>
                <a:ea typeface="隶书" panose="02010509060101010101" pitchFamily="49" charset="-122"/>
              </a:rPr>
              <a:t>     </a:t>
            </a:r>
            <a:r>
              <a:rPr lang="en-US" altLang="zh-CN" sz="2400" dirty="0" err="1">
                <a:effectLst/>
                <a:latin typeface="Times New Roman" panose="02020603050405020304" pitchFamily="18" charset="0"/>
                <a:ea typeface="隶书" panose="02010509060101010101" pitchFamily="49" charset="-122"/>
              </a:rPr>
              <a:t>SetNode</a:t>
            </a:r>
            <a:r>
              <a:rPr lang="en-US" altLang="zh-CN" sz="2400" b="1" dirty="0">
                <a:effectLst/>
                <a:latin typeface="Times New Roman" panose="02020603050405020304" pitchFamily="18" charset="0"/>
                <a:ea typeface="隶书" panose="02010509060101010101" pitchFamily="49" charset="-122"/>
              </a:rPr>
              <a:t>&lt;</a:t>
            </a:r>
            <a:r>
              <a:rPr lang="en-US" altLang="zh-CN" sz="2400" dirty="0">
                <a:effectLst/>
                <a:latin typeface="Times New Roman" panose="02020603050405020304" pitchFamily="18" charset="0"/>
                <a:ea typeface="隶书" panose="02010509060101010101" pitchFamily="49" charset="-122"/>
              </a:rPr>
              <a:t>T</a:t>
            </a:r>
            <a:r>
              <a:rPr lang="en-US" altLang="zh-CN" sz="2400" b="1" dirty="0">
                <a:effectLst/>
                <a:latin typeface="Times New Roman" panose="02020603050405020304" pitchFamily="18" charset="0"/>
                <a:ea typeface="隶书" panose="02010509060101010101" pitchFamily="49" charset="-122"/>
              </a:rPr>
              <a:t>&gt; *</a:t>
            </a:r>
            <a:r>
              <a:rPr lang="en-US" altLang="zh-CN" sz="2400" dirty="0" err="1">
                <a:effectLst/>
                <a:latin typeface="Times New Roman" panose="02020603050405020304" pitchFamily="18" charset="0"/>
                <a:ea typeface="隶书" panose="02010509060101010101" pitchFamily="49" charset="-122"/>
              </a:rPr>
              <a:t>pb</a:t>
            </a:r>
            <a:r>
              <a:rPr lang="en-US" altLang="zh-CN" sz="2400" dirty="0">
                <a:effectLst/>
                <a:latin typeface="Times New Roman" panose="02020603050405020304" pitchFamily="18" charset="0"/>
                <a:ea typeface="隶书" panose="02010509060101010101" pitchFamily="49" charset="-122"/>
              </a:rPr>
              <a:t> = </a:t>
            </a:r>
            <a:r>
              <a:rPr lang="en-US" altLang="zh-CN" sz="2400" dirty="0" err="1">
                <a:effectLst/>
                <a:latin typeface="Times New Roman" panose="02020603050405020304" pitchFamily="18" charset="0"/>
                <a:ea typeface="隶书" panose="02010509060101010101" pitchFamily="49" charset="-122"/>
              </a:rPr>
              <a:t>R.first</a:t>
            </a:r>
            <a:r>
              <a:rPr lang="en-US" altLang="zh-CN" sz="2400" dirty="0">
                <a:effectLst/>
                <a:latin typeface="楷体_GB2312" pitchFamily="49" charset="-122"/>
                <a:ea typeface="楷体_GB2312" pitchFamily="49" charset="-122"/>
              </a:rPr>
              <a:t>-&gt;</a:t>
            </a:r>
            <a:r>
              <a:rPr lang="en-US" altLang="zh-CN" sz="2400" dirty="0">
                <a:effectLst/>
                <a:latin typeface="Times New Roman" panose="02020603050405020304" pitchFamily="18" charset="0"/>
                <a:ea typeface="隶书" panose="02010509060101010101" pitchFamily="49" charset="-122"/>
              </a:rPr>
              <a:t>link</a:t>
            </a:r>
            <a:r>
              <a:rPr lang="en-US" altLang="zh-CN" sz="2400" b="1" dirty="0">
                <a:effectLst/>
                <a:latin typeface="Times New Roman" panose="02020603050405020304" pitchFamily="18" charset="0"/>
                <a:ea typeface="隶书" panose="02010509060101010101" pitchFamily="49" charset="-122"/>
              </a:rPr>
              <a:t>;	</a:t>
            </a:r>
            <a:r>
              <a:rPr lang="en-US" altLang="zh-CN" sz="2400" b="1" dirty="0">
                <a:solidFill>
                  <a:schemeClr val="tx2"/>
                </a:solidFill>
                <a:effectLst/>
                <a:latin typeface="Times New Roman" panose="02020603050405020304" pitchFamily="18" charset="0"/>
                <a:ea typeface="隶书" panose="02010509060101010101" pitchFamily="49" charset="-122"/>
              </a:rPr>
              <a:t>//</a:t>
            </a:r>
            <a:r>
              <a:rPr lang="zh-CN" altLang="en-US" sz="2400" b="1" dirty="0">
                <a:solidFill>
                  <a:schemeClr val="tx2"/>
                </a:solidFill>
                <a:effectLst/>
                <a:latin typeface="Times New Roman" panose="02020603050405020304" pitchFamily="18" charset="0"/>
                <a:ea typeface="隶书" panose="02010509060101010101" pitchFamily="49" charset="-122"/>
              </a:rPr>
              <a:t>复制源集合</a:t>
            </a:r>
            <a:endParaRPr lang="zh-CN" altLang="en-US" sz="2400" dirty="0">
              <a:solidFill>
                <a:schemeClr val="tx2"/>
              </a:solidFill>
              <a:effectLst/>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400" b="1" dirty="0">
                <a:effectLst/>
                <a:latin typeface="Times New Roman" panose="02020603050405020304" pitchFamily="18" charset="0"/>
                <a:ea typeface="隶书" panose="02010509060101010101" pitchFamily="49" charset="-122"/>
              </a:rPr>
              <a:t>     </a:t>
            </a:r>
            <a:r>
              <a:rPr lang="en-US" altLang="zh-CN" sz="2400" dirty="0" err="1">
                <a:effectLst/>
                <a:latin typeface="Times New Roman" panose="02020603050405020304" pitchFamily="18" charset="0"/>
                <a:ea typeface="隶书" panose="02010509060101010101" pitchFamily="49" charset="-122"/>
              </a:rPr>
              <a:t>SetNode</a:t>
            </a:r>
            <a:r>
              <a:rPr lang="en-US" altLang="zh-CN" sz="2400" b="1" dirty="0">
                <a:effectLst/>
                <a:latin typeface="Times New Roman" panose="02020603050405020304" pitchFamily="18" charset="0"/>
                <a:ea typeface="隶书" panose="02010509060101010101" pitchFamily="49" charset="-122"/>
              </a:rPr>
              <a:t>&lt;</a:t>
            </a:r>
            <a:r>
              <a:rPr lang="en-US" altLang="zh-CN" sz="2400" dirty="0">
                <a:effectLst/>
                <a:latin typeface="Times New Roman" panose="02020603050405020304" pitchFamily="18" charset="0"/>
                <a:ea typeface="隶书" panose="02010509060101010101" pitchFamily="49" charset="-122"/>
              </a:rPr>
              <a:t>T</a:t>
            </a:r>
            <a:r>
              <a:rPr lang="en-US" altLang="zh-CN" sz="2400" b="1" dirty="0">
                <a:effectLst/>
                <a:latin typeface="Times New Roman" panose="02020603050405020304" pitchFamily="18" charset="0"/>
                <a:ea typeface="隶书" panose="02010509060101010101" pitchFamily="49" charset="-122"/>
              </a:rPr>
              <a:t>&gt; *</a:t>
            </a:r>
            <a:r>
              <a:rPr lang="en-US" altLang="zh-CN" sz="2400" dirty="0">
                <a:effectLst/>
                <a:latin typeface="Times New Roman" panose="02020603050405020304" pitchFamily="18" charset="0"/>
                <a:ea typeface="隶书" panose="02010509060101010101" pitchFamily="49" charset="-122"/>
              </a:rPr>
              <a:t>pa = first</a:t>
            </a:r>
            <a:r>
              <a:rPr lang="en-US" altLang="zh-CN" sz="2400" dirty="0">
                <a:effectLst/>
                <a:latin typeface="Times New Roman" panose="02020603050405020304" pitchFamily="18" charset="0"/>
                <a:ea typeface="楷体_GB2312" pitchFamily="49" charset="-122"/>
              </a:rPr>
              <a:t>=new </a:t>
            </a:r>
            <a:r>
              <a:rPr lang="en-US" altLang="zh-CN" sz="2400" dirty="0" err="1">
                <a:effectLst/>
                <a:latin typeface="Times New Roman" panose="02020603050405020304" pitchFamily="18" charset="0"/>
                <a:ea typeface="楷体_GB2312" pitchFamily="49" charset="-122"/>
              </a:rPr>
              <a:t>SetNode</a:t>
            </a:r>
            <a:r>
              <a:rPr lang="en-US" altLang="zh-CN" sz="2400" dirty="0">
                <a:effectLst/>
                <a:latin typeface="Times New Roman" panose="02020603050405020304" pitchFamily="18" charset="0"/>
                <a:ea typeface="楷体_GB2312" pitchFamily="49" charset="-122"/>
              </a:rPr>
              <a:t>&lt;T&gt;</a:t>
            </a:r>
            <a:r>
              <a:rPr lang="en-US" altLang="zh-CN" sz="2400" b="1" dirty="0">
                <a:effectLst/>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b="1" dirty="0">
                <a:solidFill>
                  <a:schemeClr val="tx2"/>
                </a:solidFill>
                <a:effectLst/>
                <a:latin typeface="Times New Roman" panose="02020603050405020304" pitchFamily="18" charset="0"/>
                <a:ea typeface="隶书" panose="02010509060101010101" pitchFamily="49" charset="-122"/>
              </a:rPr>
              <a:t>        //</a:t>
            </a:r>
            <a:r>
              <a:rPr lang="zh-CN" altLang="en-US" sz="2400" b="1" dirty="0">
                <a:solidFill>
                  <a:schemeClr val="tx2"/>
                </a:solidFill>
                <a:effectLst/>
                <a:latin typeface="Times New Roman" panose="02020603050405020304" pitchFamily="18" charset="0"/>
                <a:ea typeface="隶书" panose="02010509060101010101" pitchFamily="49" charset="-122"/>
              </a:rPr>
              <a:t>复制目标集合，创建头节点</a:t>
            </a:r>
            <a:endParaRPr lang="zh-CN" altLang="en-US" sz="2400" dirty="0">
              <a:solidFill>
                <a:schemeClr val="tx2"/>
              </a:solidFill>
              <a:effectLst/>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400" dirty="0">
                <a:effectLst/>
                <a:latin typeface="Times New Roman" panose="02020603050405020304" pitchFamily="18" charset="0"/>
                <a:ea typeface="楷体_GB2312" pitchFamily="49" charset="-122"/>
              </a:rPr>
              <a:t>     while (</a:t>
            </a:r>
            <a:r>
              <a:rPr lang="en-US" altLang="zh-CN" sz="2400" dirty="0" err="1">
                <a:effectLst/>
                <a:latin typeface="Times New Roman" panose="02020603050405020304" pitchFamily="18" charset="0"/>
                <a:ea typeface="楷体_GB2312" pitchFamily="49" charset="-122"/>
              </a:rPr>
              <a:t>pb</a:t>
            </a:r>
            <a:r>
              <a:rPr lang="en-US" altLang="zh-CN" sz="2400" dirty="0">
                <a:effectLst/>
                <a:latin typeface="Times New Roman" panose="02020603050405020304" pitchFamily="18" charset="0"/>
                <a:ea typeface="楷体_GB2312" pitchFamily="49" charset="-122"/>
              </a:rPr>
              <a:t> !=NULL) {</a:t>
            </a:r>
          </a:p>
          <a:p>
            <a:pPr>
              <a:spcBef>
                <a:spcPct val="5000"/>
              </a:spcBef>
              <a:buFont typeface="Wingdings" panose="05000000000000000000" pitchFamily="2" charset="2"/>
              <a:buNone/>
            </a:pPr>
            <a:r>
              <a:rPr lang="en-US" altLang="zh-CN" sz="2400" dirty="0">
                <a:effectLst/>
                <a:latin typeface="Times New Roman" panose="02020603050405020304" pitchFamily="18" charset="0"/>
                <a:ea typeface="楷体_GB2312" pitchFamily="49" charset="-122"/>
              </a:rPr>
              <a:t>               pa-&gt;link = new </a:t>
            </a:r>
            <a:r>
              <a:rPr lang="en-US" altLang="zh-CN" sz="2400" dirty="0" err="1">
                <a:effectLst/>
                <a:latin typeface="Times New Roman" panose="02020603050405020304" pitchFamily="18" charset="0"/>
                <a:ea typeface="楷体_GB2312" pitchFamily="49" charset="-122"/>
              </a:rPr>
              <a:t>SetNode</a:t>
            </a:r>
            <a:r>
              <a:rPr lang="en-US" altLang="zh-CN" sz="2400" dirty="0">
                <a:effectLst/>
                <a:latin typeface="Times New Roman" panose="02020603050405020304" pitchFamily="18" charset="0"/>
                <a:ea typeface="楷体_GB2312" pitchFamily="49" charset="-122"/>
              </a:rPr>
              <a:t>&lt;T&gt;(</a:t>
            </a:r>
            <a:r>
              <a:rPr lang="en-US" altLang="zh-CN" sz="2400" dirty="0" err="1">
                <a:effectLst/>
                <a:latin typeface="Times New Roman" panose="02020603050405020304" pitchFamily="18" charset="0"/>
                <a:ea typeface="楷体_GB2312" pitchFamily="49" charset="-122"/>
              </a:rPr>
              <a:t>pb</a:t>
            </a:r>
            <a:r>
              <a:rPr lang="en-US" altLang="zh-CN" sz="2400" dirty="0">
                <a:effectLst/>
                <a:latin typeface="Times New Roman" panose="02020603050405020304" pitchFamily="18" charset="0"/>
                <a:ea typeface="楷体_GB2312" pitchFamily="49" charset="-122"/>
              </a:rPr>
              <a:t>-&gt;data);</a:t>
            </a:r>
          </a:p>
          <a:p>
            <a:pPr>
              <a:spcBef>
                <a:spcPct val="5000"/>
              </a:spcBef>
              <a:buFont typeface="Wingdings" panose="05000000000000000000" pitchFamily="2" charset="2"/>
              <a:buNone/>
            </a:pPr>
            <a:r>
              <a:rPr lang="en-US" altLang="zh-CN" sz="2400" dirty="0">
                <a:effectLst/>
                <a:latin typeface="Times New Roman" panose="02020603050405020304" pitchFamily="18" charset="0"/>
                <a:ea typeface="楷体_GB2312" pitchFamily="49" charset="-122"/>
              </a:rPr>
              <a:t>               pa = pa-&gt;link;  </a:t>
            </a:r>
            <a:r>
              <a:rPr lang="en-US" altLang="zh-CN" sz="2400" dirty="0" err="1">
                <a:effectLst/>
                <a:latin typeface="Times New Roman" panose="02020603050405020304" pitchFamily="18" charset="0"/>
                <a:ea typeface="楷体_GB2312" pitchFamily="49" charset="-122"/>
              </a:rPr>
              <a:t>pb</a:t>
            </a:r>
            <a:r>
              <a:rPr lang="en-US" altLang="zh-CN" sz="2400" dirty="0">
                <a:effectLst/>
                <a:latin typeface="Times New Roman" panose="02020603050405020304" pitchFamily="18" charset="0"/>
                <a:ea typeface="楷体_GB2312" pitchFamily="49" charset="-122"/>
              </a:rPr>
              <a:t> = </a:t>
            </a:r>
            <a:r>
              <a:rPr lang="en-US" altLang="zh-CN" sz="2400" dirty="0" err="1">
                <a:effectLst/>
                <a:latin typeface="Times New Roman" panose="02020603050405020304" pitchFamily="18" charset="0"/>
                <a:ea typeface="楷体_GB2312" pitchFamily="49" charset="-122"/>
              </a:rPr>
              <a:t>pb</a:t>
            </a:r>
            <a:r>
              <a:rPr lang="en-US" altLang="zh-CN" sz="2400" dirty="0">
                <a:effectLst/>
                <a:latin typeface="Times New Roman" panose="02020603050405020304" pitchFamily="18" charset="0"/>
                <a:ea typeface="楷体_GB2312" pitchFamily="49" charset="-122"/>
              </a:rPr>
              <a:t>-&gt;link;</a:t>
            </a:r>
          </a:p>
          <a:p>
            <a:pPr>
              <a:spcBef>
                <a:spcPct val="5000"/>
              </a:spcBef>
              <a:buFont typeface="Wingdings" panose="05000000000000000000" pitchFamily="2" charset="2"/>
              <a:buNone/>
            </a:pPr>
            <a:r>
              <a:rPr lang="en-US" altLang="zh-CN" sz="2400" dirty="0">
                <a:effectLst/>
                <a:latin typeface="Times New Roman" panose="02020603050405020304" pitchFamily="18" charset="0"/>
                <a:ea typeface="楷体_GB2312" pitchFamily="49" charset="-122"/>
              </a:rPr>
              <a:t>      }</a:t>
            </a:r>
          </a:p>
          <a:p>
            <a:pPr>
              <a:spcBef>
                <a:spcPct val="5000"/>
              </a:spcBef>
              <a:buFont typeface="Wingdings" panose="05000000000000000000" pitchFamily="2" charset="2"/>
              <a:buNone/>
            </a:pPr>
            <a:r>
              <a:rPr lang="en-US" altLang="zh-CN" sz="2400" dirty="0">
                <a:effectLst/>
                <a:latin typeface="Times New Roman" panose="02020603050405020304" pitchFamily="18" charset="0"/>
                <a:ea typeface="楷体_GB2312" pitchFamily="49" charset="-122"/>
              </a:rPr>
              <a:t>      pa-&gt;link=NULL;    last=pa;</a:t>
            </a:r>
          </a:p>
          <a:p>
            <a:pPr>
              <a:spcBef>
                <a:spcPct val="5000"/>
              </a:spcBef>
              <a:buFont typeface="Wingdings" panose="05000000000000000000" pitchFamily="2" charset="2"/>
              <a:buNone/>
            </a:pPr>
            <a:r>
              <a:rPr lang="en-US" altLang="zh-CN" sz="2400" dirty="0">
                <a:effectLst/>
                <a:latin typeface="Times New Roman" panose="02020603050405020304" pitchFamily="18" charset="0"/>
                <a:ea typeface="楷体_GB2312" pitchFamily="49" charset="-122"/>
              </a:rPr>
              <a:t>      return *this;</a:t>
            </a:r>
          </a:p>
          <a:p>
            <a:pPr>
              <a:spcBef>
                <a:spcPct val="5000"/>
              </a:spcBef>
              <a:buFont typeface="Wingdings" panose="05000000000000000000" pitchFamily="2" charset="2"/>
              <a:buNone/>
            </a:pPr>
            <a:r>
              <a:rPr lang="en-US" altLang="zh-CN" sz="2400" dirty="0">
                <a:effectLst/>
                <a:latin typeface="Times New Roman" panose="02020603050405020304" pitchFamily="18" charset="0"/>
                <a:ea typeface="楷体_GB2312" pitchFamily="49" charset="-122"/>
              </a:rPr>
              <a:t>}</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16207" y="22797"/>
            <a:ext cx="6647239" cy="6329359"/>
          </a:xfrm>
        </p:spPr>
        <p:txBody>
          <a:bodyPr>
            <a:normAutofit/>
          </a:bodyPr>
          <a:lstStyle/>
          <a:p>
            <a:pPr>
              <a:spcBef>
                <a:spcPct val="5000"/>
              </a:spcBef>
              <a:buNone/>
            </a:pPr>
            <a:r>
              <a:rPr lang="en-US" altLang="zh-CN" sz="2000" dirty="0">
                <a:latin typeface="Times New Roman" panose="02020603050405020304" pitchFamily="18" charset="0"/>
                <a:ea typeface="隶书" panose="02010509060101010101" pitchFamily="49" charset="-122"/>
              </a:rPr>
              <a:t>template &lt;class T&gt;</a:t>
            </a:r>
          </a:p>
          <a:p>
            <a:pPr>
              <a:spcBef>
                <a:spcPct val="5000"/>
              </a:spcBef>
              <a:buNone/>
            </a:pP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&lt;T&gt;&amp; </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&lt;T&gt;::operator +(</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&lt;T&gt;&amp; R) </a:t>
            </a:r>
            <a:endParaRPr lang="en-US" altLang="zh-CN" sz="2000" dirty="0" smtClean="0">
              <a:latin typeface="Times New Roman" panose="02020603050405020304" pitchFamily="18" charset="0"/>
              <a:ea typeface="隶书" panose="02010509060101010101" pitchFamily="49" charset="-122"/>
            </a:endParaRPr>
          </a:p>
          <a:p>
            <a:pPr>
              <a:spcBef>
                <a:spcPct val="5000"/>
              </a:spcBef>
              <a:buNone/>
            </a:pPr>
            <a:r>
              <a:rPr lang="en-US" altLang="zh-CN" sz="2000" dirty="0" smtClean="0">
                <a:latin typeface="Times New Roman" panose="02020603050405020304" pitchFamily="18" charset="0"/>
                <a:ea typeface="隶书" panose="02010509060101010101" pitchFamily="49" charset="-122"/>
              </a:rPr>
              <a:t>{</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求集合</a:t>
            </a:r>
            <a:r>
              <a:rPr lang="en-US" altLang="zh-CN" sz="2000" dirty="0">
                <a:solidFill>
                  <a:schemeClr val="tx2"/>
                </a:solidFill>
                <a:latin typeface="Times New Roman" panose="02020603050405020304" pitchFamily="18" charset="0"/>
                <a:ea typeface="隶书" panose="02010509060101010101" pitchFamily="49" charset="-122"/>
              </a:rPr>
              <a:t>this</a:t>
            </a:r>
            <a:r>
              <a:rPr lang="zh-CN" altLang="en-US" sz="2000" dirty="0">
                <a:solidFill>
                  <a:schemeClr val="tx2"/>
                </a:solidFill>
                <a:latin typeface="Times New Roman" panose="02020603050405020304" pitchFamily="18" charset="0"/>
                <a:ea typeface="隶书" panose="02010509060101010101" pitchFamily="49" charset="-122"/>
              </a:rPr>
              <a:t>与集合</a:t>
            </a:r>
            <a:r>
              <a:rPr lang="en-US" altLang="zh-CN" sz="2000" dirty="0">
                <a:solidFill>
                  <a:schemeClr val="tx2"/>
                </a:solidFill>
                <a:latin typeface="Times New Roman" panose="02020603050405020304" pitchFamily="18" charset="0"/>
                <a:ea typeface="隶书" panose="02010509060101010101" pitchFamily="49" charset="-122"/>
              </a:rPr>
              <a:t>R</a:t>
            </a:r>
            <a:r>
              <a:rPr lang="zh-CN" altLang="en-US" sz="2000" dirty="0">
                <a:solidFill>
                  <a:schemeClr val="tx2"/>
                </a:solidFill>
                <a:latin typeface="Times New Roman" panose="02020603050405020304" pitchFamily="18" charset="0"/>
                <a:ea typeface="隶书" panose="02010509060101010101" pitchFamily="49" charset="-122"/>
              </a:rPr>
              <a:t>的并</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a:t>
            </a:r>
            <a:r>
              <a:rPr lang="en-US" altLang="zh-CN" sz="2000" dirty="0" err="1">
                <a:latin typeface="Times New Roman" panose="02020603050405020304" pitchFamily="18" charset="0"/>
                <a:ea typeface="隶书" panose="02010509060101010101" pitchFamily="49" charset="-122"/>
              </a:rPr>
              <a:t>R.first</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r>
              <a:rPr lang="en-US" altLang="zh-CN" sz="2000" dirty="0">
                <a:solidFill>
                  <a:schemeClr val="tx2"/>
                </a:solidFill>
                <a:latin typeface="Times New Roman" panose="02020603050405020304" pitchFamily="18" charset="0"/>
                <a:ea typeface="隶书" panose="02010509060101010101" pitchFamily="49" charset="-122"/>
              </a:rPr>
              <a:t>//R</a:t>
            </a:r>
            <a:r>
              <a:rPr lang="zh-CN" altLang="en-US" sz="20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*pa = first</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en-US" altLang="zh-CN" sz="2000" dirty="0">
                <a:solidFill>
                  <a:schemeClr val="tx2"/>
                </a:solidFill>
                <a:latin typeface="Times New Roman" panose="02020603050405020304" pitchFamily="18" charset="0"/>
                <a:ea typeface="隶书" panose="02010509060101010101" pitchFamily="49" charset="-122"/>
              </a:rPr>
              <a:t>this</a:t>
            </a:r>
            <a:r>
              <a:rPr lang="zh-CN" altLang="en-US" sz="20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 temp;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*p, *pc = </a:t>
            </a:r>
            <a:r>
              <a:rPr lang="en-US" altLang="zh-CN" sz="2000" dirty="0" err="1">
                <a:latin typeface="Times New Roman" panose="02020603050405020304" pitchFamily="18" charset="0"/>
                <a:ea typeface="隶书" panose="02010509060101010101" pitchFamily="49" charset="-122"/>
              </a:rPr>
              <a:t>temp.first</a:t>
            </a:r>
            <a:r>
              <a:rPr lang="en-US" altLang="zh-CN" sz="2000" dirty="0">
                <a:latin typeface="Times New Roman" panose="02020603050405020304" pitchFamily="18" charset="0"/>
                <a:ea typeface="隶书" panose="02010509060101010101" pitchFamily="49" charset="-122"/>
              </a:rPr>
              <a:t>;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while (pa != NULL &amp;&amp;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NULL) {</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if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 ==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 {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两集合共有</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pc</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 new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pa =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p>
        </p:txBody>
      </p:sp>
      <p:sp>
        <p:nvSpPr>
          <p:cNvPr id="3" name="Rectangle 2"/>
          <p:cNvSpPr txBox="1">
            <a:spLocks noChangeArrowheads="1"/>
          </p:cNvSpPr>
          <p:nvPr/>
        </p:nvSpPr>
        <p:spPr>
          <a:xfrm>
            <a:off x="6455932" y="66017"/>
            <a:ext cx="5693916" cy="61456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else if (pa</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 &lt; </a:t>
            </a:r>
            <a:r>
              <a:rPr lang="en-US" altLang="zh-CN" sz="2000" dirty="0" err="1" smtClean="0">
                <a:latin typeface="Times New Roman" panose="02020603050405020304" pitchFamily="18" charset="0"/>
                <a:ea typeface="隶书" panose="02010509060101010101" pitchFamily="49" charset="-122"/>
              </a:rPr>
              <a:t>pb</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 {   </a:t>
            </a:r>
            <a:r>
              <a:rPr lang="en-US" altLang="zh-CN" sz="2000" dirty="0" smtClean="0">
                <a:solidFill>
                  <a:schemeClr val="tx2"/>
                </a:solidFill>
                <a:latin typeface="Times New Roman" panose="02020603050405020304" pitchFamily="18" charset="0"/>
                <a:ea typeface="隶书" panose="02010509060101010101" pitchFamily="49" charset="-122"/>
              </a:rPr>
              <a:t>//this</a:t>
            </a:r>
            <a:r>
              <a:rPr lang="zh-CN" altLang="en-US" sz="2000" dirty="0" smtClean="0">
                <a:solidFill>
                  <a:schemeClr val="tx2"/>
                </a:solidFill>
                <a:latin typeface="Times New Roman" panose="02020603050405020304" pitchFamily="18" charset="0"/>
                <a:ea typeface="隶书" panose="02010509060101010101" pitchFamily="49" charset="-122"/>
              </a:rPr>
              <a:t>元素值小</a:t>
            </a:r>
          </a:p>
          <a:p>
            <a:pPr>
              <a:spcBef>
                <a:spcPct val="5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pc</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 new </a:t>
            </a:r>
            <a:r>
              <a:rPr lang="en-US" altLang="zh-CN" sz="2000" dirty="0" err="1" smtClean="0">
                <a:latin typeface="Times New Roman" panose="02020603050405020304" pitchFamily="18" charset="0"/>
                <a:ea typeface="隶书" panose="02010509060101010101" pitchFamily="49" charset="-122"/>
              </a:rPr>
              <a:t>SetNode</a:t>
            </a:r>
            <a:r>
              <a:rPr lang="en-US" altLang="zh-CN" sz="2000" dirty="0" smtClean="0">
                <a:latin typeface="Times New Roman" panose="02020603050405020304" pitchFamily="18" charset="0"/>
                <a:ea typeface="隶书" panose="02010509060101010101" pitchFamily="49" charset="-122"/>
              </a:rPr>
              <a:t>&lt;T&gt;(pa</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a:t>
            </a:r>
          </a:p>
          <a:p>
            <a:pPr>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pa = pa</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a:t>
            </a:r>
          </a:p>
          <a:p>
            <a:pPr>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else {		        </a:t>
            </a:r>
            <a:r>
              <a:rPr lang="en-US" altLang="zh-CN" sz="2000" dirty="0" smtClean="0">
                <a:solidFill>
                  <a:schemeClr val="tx2"/>
                </a:solidFill>
                <a:latin typeface="Times New Roman" panose="02020603050405020304" pitchFamily="18" charset="0"/>
                <a:ea typeface="隶书" panose="02010509060101010101" pitchFamily="49" charset="-122"/>
              </a:rPr>
              <a:t>//R</a:t>
            </a:r>
            <a:r>
              <a:rPr lang="zh-CN" altLang="en-US" sz="2000" dirty="0" smtClean="0">
                <a:solidFill>
                  <a:schemeClr val="tx2"/>
                </a:solidFill>
                <a:latin typeface="Times New Roman" panose="02020603050405020304" pitchFamily="18" charset="0"/>
                <a:ea typeface="隶书" panose="02010509060101010101" pitchFamily="49" charset="-122"/>
              </a:rPr>
              <a:t>集合元素值小</a:t>
            </a:r>
          </a:p>
          <a:p>
            <a:pPr>
              <a:spcBef>
                <a:spcPct val="5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pc</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 new </a:t>
            </a:r>
            <a:r>
              <a:rPr lang="en-US" altLang="zh-CN" sz="2000" dirty="0" err="1" smtClean="0">
                <a:latin typeface="Times New Roman" panose="02020603050405020304" pitchFamily="18" charset="0"/>
                <a:ea typeface="隶书" panose="02010509060101010101" pitchFamily="49" charset="-122"/>
              </a:rPr>
              <a:t>SetNode</a:t>
            </a:r>
            <a:r>
              <a:rPr lang="en-US" altLang="zh-CN" sz="2000" dirty="0" smtClean="0">
                <a:latin typeface="Times New Roman" panose="02020603050405020304" pitchFamily="18" charset="0"/>
                <a:ea typeface="隶书" panose="02010509060101010101" pitchFamily="49" charset="-122"/>
              </a:rPr>
              <a:t>&lt;T&gt;(</a:t>
            </a:r>
            <a:r>
              <a:rPr lang="en-US" altLang="zh-CN" sz="2000" dirty="0" err="1" smtClean="0">
                <a:latin typeface="Times New Roman" panose="02020603050405020304" pitchFamily="18" charset="0"/>
                <a:ea typeface="隶书" panose="02010509060101010101" pitchFamily="49" charset="-122"/>
              </a:rPr>
              <a:t>pb</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pb</a:t>
            </a:r>
            <a:r>
              <a:rPr lang="en-US" altLang="zh-CN" sz="2000" dirty="0" smtClean="0">
                <a:latin typeface="Times New Roman" panose="02020603050405020304" pitchFamily="18" charset="0"/>
                <a:ea typeface="隶书" panose="02010509060101010101" pitchFamily="49" charset="-122"/>
              </a:rPr>
              <a:t> = </a:t>
            </a:r>
            <a:r>
              <a:rPr lang="en-US" altLang="zh-CN" sz="2000" dirty="0" err="1" smtClean="0">
                <a:latin typeface="Times New Roman" panose="02020603050405020304" pitchFamily="18" charset="0"/>
                <a:ea typeface="隶书" panose="02010509060101010101" pitchFamily="49" charset="-122"/>
              </a:rPr>
              <a:t>pb</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pc = pc</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if (pa != NULL) p = pa;	</a:t>
            </a:r>
            <a:r>
              <a:rPr lang="en-US" altLang="zh-CN" sz="2000" dirty="0" smtClean="0">
                <a:solidFill>
                  <a:schemeClr val="tx2"/>
                </a:solidFill>
                <a:latin typeface="Times New Roman" panose="02020603050405020304" pitchFamily="18" charset="0"/>
                <a:ea typeface="隶书" panose="02010509060101010101" pitchFamily="49" charset="-122"/>
              </a:rPr>
              <a:t>//this</a:t>
            </a:r>
            <a:r>
              <a:rPr lang="zh-CN" altLang="en-US" sz="2000" dirty="0" smtClean="0">
                <a:solidFill>
                  <a:schemeClr val="tx2"/>
                </a:solidFill>
                <a:latin typeface="Times New Roman" panose="02020603050405020304" pitchFamily="18" charset="0"/>
                <a:ea typeface="隶书" panose="02010509060101010101" pitchFamily="49" charset="-122"/>
              </a:rPr>
              <a:t>集合未扫完</a:t>
            </a:r>
          </a:p>
          <a:p>
            <a:pPr>
              <a:spcBef>
                <a:spcPct val="5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else p = </a:t>
            </a:r>
            <a:r>
              <a:rPr lang="en-US" altLang="zh-CN" sz="2000" dirty="0" err="1" smtClean="0">
                <a:latin typeface="Times New Roman" panose="02020603050405020304" pitchFamily="18" charset="0"/>
                <a:ea typeface="隶书" panose="02010509060101010101" pitchFamily="49" charset="-122"/>
              </a:rPr>
              <a:t>pb</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或</a:t>
            </a:r>
            <a:r>
              <a:rPr lang="en-US" altLang="zh-CN" sz="2000" dirty="0" smtClean="0">
                <a:solidFill>
                  <a:schemeClr val="tx2"/>
                </a:solidFill>
                <a:latin typeface="Times New Roman" panose="02020603050405020304" pitchFamily="18" charset="0"/>
                <a:ea typeface="隶书" panose="02010509060101010101" pitchFamily="49" charset="-122"/>
              </a:rPr>
              <a:t>R</a:t>
            </a:r>
            <a:r>
              <a:rPr lang="zh-CN" altLang="en-US" sz="2000" dirty="0" smtClean="0">
                <a:solidFill>
                  <a:schemeClr val="tx2"/>
                </a:solidFill>
                <a:latin typeface="Times New Roman" panose="02020603050405020304" pitchFamily="18" charset="0"/>
                <a:ea typeface="隶书" panose="02010509060101010101" pitchFamily="49" charset="-122"/>
              </a:rPr>
              <a:t>集合未扫完</a:t>
            </a:r>
          </a:p>
          <a:p>
            <a:pPr>
              <a:spcBef>
                <a:spcPct val="5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while (p != NULL) {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向结果链逐个复制</a:t>
            </a:r>
          </a:p>
          <a:p>
            <a:pPr>
              <a:spcBef>
                <a:spcPct val="5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pc</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 new </a:t>
            </a:r>
            <a:r>
              <a:rPr lang="en-US" altLang="zh-CN" sz="2000" dirty="0" err="1" smtClean="0">
                <a:latin typeface="Times New Roman" panose="02020603050405020304" pitchFamily="18" charset="0"/>
                <a:ea typeface="隶书" panose="02010509060101010101" pitchFamily="49" charset="-122"/>
              </a:rPr>
              <a:t>SetNode</a:t>
            </a:r>
            <a:r>
              <a:rPr lang="en-US" altLang="zh-CN" sz="2000" dirty="0" smtClean="0">
                <a:latin typeface="Times New Roman" panose="02020603050405020304" pitchFamily="18" charset="0"/>
                <a:ea typeface="隶书" panose="02010509060101010101" pitchFamily="49" charset="-122"/>
              </a:rPr>
              <a:t>&lt;T&gt;(p</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pc = pc</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p = p</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a:t>
            </a:r>
          </a:p>
          <a:p>
            <a:pPr>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pc</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 NULL;  </a:t>
            </a:r>
            <a:r>
              <a:rPr lang="en-US" altLang="zh-CN" sz="2000" dirty="0" err="1" smtClean="0">
                <a:latin typeface="Times New Roman" panose="02020603050405020304" pitchFamily="18" charset="0"/>
                <a:ea typeface="隶书" panose="02010509060101010101" pitchFamily="49" charset="-122"/>
              </a:rPr>
              <a:t>temp.last</a:t>
            </a:r>
            <a:r>
              <a:rPr lang="en-US" altLang="zh-CN" sz="2000" dirty="0" smtClean="0">
                <a:latin typeface="Times New Roman" panose="02020603050405020304" pitchFamily="18" charset="0"/>
                <a:ea typeface="隶书" panose="02010509060101010101" pitchFamily="49" charset="-122"/>
              </a:rPr>
              <a:t> = pc;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链表收尾</a:t>
            </a:r>
          </a:p>
          <a:p>
            <a:pPr>
              <a:spcBef>
                <a:spcPct val="5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return temp;</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a:t>
            </a:r>
            <a:r>
              <a:rPr lang="zh-CN" altLang="en-US" sz="2000" dirty="0" smtClean="0">
                <a:latin typeface="Times New Roman" panose="02020603050405020304" pitchFamily="18" charset="0"/>
                <a:ea typeface="隶书" panose="02010509060101010101" pitchFamily="49" charset="-122"/>
              </a:rPr>
              <a:t>；</a:t>
            </a:r>
            <a:endParaRPr lang="en-US" altLang="zh-CN" sz="2000" dirty="0">
              <a:latin typeface="Times New Roman" panose="02020603050405020304" pitchFamily="18" charset="0"/>
              <a:ea typeface="隶书" panose="02010509060101010101" pitchFamily="49" charset="-122"/>
            </a:endParaRPr>
          </a:p>
        </p:txBody>
      </p:sp>
      <p:cxnSp>
        <p:nvCxnSpPr>
          <p:cNvPr id="4" name="直接连接符 3"/>
          <p:cNvCxnSpPr/>
          <p:nvPr/>
        </p:nvCxnSpPr>
        <p:spPr>
          <a:xfrm flipH="1">
            <a:off x="6556443" y="136187"/>
            <a:ext cx="29183" cy="6556443"/>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oup 3"/>
          <p:cNvGrpSpPr/>
          <p:nvPr/>
        </p:nvGrpSpPr>
        <p:grpSpPr bwMode="auto">
          <a:xfrm>
            <a:off x="-89063" y="3374994"/>
            <a:ext cx="7696200" cy="3405187"/>
            <a:chOff x="336" y="825"/>
            <a:chExt cx="4848" cy="2145"/>
          </a:xfrm>
        </p:grpSpPr>
        <p:sp>
          <p:nvSpPr>
            <p:cNvPr id="7" name="Rectangle 4"/>
            <p:cNvSpPr>
              <a:spLocks noChangeArrowheads="1"/>
            </p:cNvSpPr>
            <p:nvPr/>
          </p:nvSpPr>
          <p:spPr bwMode="auto">
            <a:xfrm>
              <a:off x="1632" y="1305"/>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8" name="Line 5"/>
            <p:cNvSpPr>
              <a:spLocks noChangeShapeType="1"/>
            </p:cNvSpPr>
            <p:nvPr/>
          </p:nvSpPr>
          <p:spPr bwMode="auto">
            <a:xfrm>
              <a:off x="1920" y="1305"/>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9" name="Line 6"/>
            <p:cNvSpPr>
              <a:spLocks noChangeShapeType="1"/>
            </p:cNvSpPr>
            <p:nvPr/>
          </p:nvSpPr>
          <p:spPr bwMode="auto">
            <a:xfrm>
              <a:off x="1392" y="1449"/>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0" name="Text Box 7"/>
            <p:cNvSpPr txBox="1">
              <a:spLocks noChangeArrowheads="1"/>
            </p:cNvSpPr>
            <p:nvPr/>
          </p:nvSpPr>
          <p:spPr bwMode="auto">
            <a:xfrm>
              <a:off x="912" y="1266"/>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0000"/>
                  </a:solidFill>
                  <a:latin typeface="Times New Roman" panose="02020603050405020304" pitchFamily="18" charset="0"/>
                </a:rPr>
                <a:t>first</a:t>
              </a:r>
              <a:endParaRPr kumimoji="1" lang="en-US" altLang="zh-CN" sz="2400" dirty="0">
                <a:solidFill>
                  <a:srgbClr val="CC0000"/>
                </a:solidFill>
                <a:latin typeface="Times New Roman" panose="02020603050405020304" pitchFamily="18" charset="0"/>
              </a:endParaRPr>
            </a:p>
          </p:txBody>
        </p:sp>
        <p:sp>
          <p:nvSpPr>
            <p:cNvPr id="11" name="Rectangle 8"/>
            <p:cNvSpPr>
              <a:spLocks noChangeArrowheads="1"/>
            </p:cNvSpPr>
            <p:nvPr/>
          </p:nvSpPr>
          <p:spPr bwMode="auto">
            <a:xfrm>
              <a:off x="1632"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2" name="Line 9"/>
            <p:cNvSpPr>
              <a:spLocks noChangeShapeType="1"/>
            </p:cNvSpPr>
            <p:nvPr/>
          </p:nvSpPr>
          <p:spPr bwMode="auto">
            <a:xfrm>
              <a:off x="1920"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 name="Text Box 10"/>
            <p:cNvSpPr txBox="1">
              <a:spLocks noChangeArrowheads="1"/>
            </p:cNvSpPr>
            <p:nvPr/>
          </p:nvSpPr>
          <p:spPr bwMode="auto">
            <a:xfrm>
              <a:off x="680" y="1684"/>
              <a:ext cx="73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b="1">
                  <a:solidFill>
                    <a:srgbClr val="CC0000"/>
                  </a:solidFill>
                  <a:latin typeface="Times New Roman" panose="02020603050405020304" pitchFamily="18" charset="0"/>
                </a:rPr>
                <a:t>R.f</a:t>
              </a:r>
              <a:r>
                <a:rPr kumimoji="1" lang="en-US" altLang="zh-CN" sz="2800" b="1">
                  <a:solidFill>
                    <a:srgbClr val="CC0000"/>
                  </a:solidFill>
                  <a:latin typeface="Times New Roman" panose="02020603050405020304" pitchFamily="18" charset="0"/>
                </a:rPr>
                <a:t>irst</a:t>
              </a:r>
              <a:endParaRPr kumimoji="1" lang="en-US" altLang="zh-CN" sz="2400">
                <a:solidFill>
                  <a:srgbClr val="CC0000"/>
                </a:solidFill>
                <a:latin typeface="Times New Roman" panose="02020603050405020304" pitchFamily="18" charset="0"/>
              </a:endParaRPr>
            </a:p>
          </p:txBody>
        </p:sp>
        <p:sp>
          <p:nvSpPr>
            <p:cNvPr id="14" name="Rectangle 11"/>
            <p:cNvSpPr>
              <a:spLocks noChangeArrowheads="1"/>
            </p:cNvSpPr>
            <p:nvPr/>
          </p:nvSpPr>
          <p:spPr bwMode="auto">
            <a:xfrm>
              <a:off x="2256"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5" name="Line 12"/>
            <p:cNvSpPr>
              <a:spLocks noChangeShapeType="1"/>
            </p:cNvSpPr>
            <p:nvPr/>
          </p:nvSpPr>
          <p:spPr bwMode="auto">
            <a:xfrm>
              <a:off x="2544"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6" name="Line 13"/>
            <p:cNvSpPr>
              <a:spLocks noChangeShapeType="1"/>
            </p:cNvSpPr>
            <p:nvPr/>
          </p:nvSpPr>
          <p:spPr bwMode="auto">
            <a:xfrm>
              <a:off x="2016"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7" name="Rectangle 14"/>
            <p:cNvSpPr>
              <a:spLocks noChangeArrowheads="1"/>
            </p:cNvSpPr>
            <p:nvPr/>
          </p:nvSpPr>
          <p:spPr bwMode="auto">
            <a:xfrm>
              <a:off x="2880"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8" name="Line 15"/>
            <p:cNvSpPr>
              <a:spLocks noChangeShapeType="1"/>
            </p:cNvSpPr>
            <p:nvPr/>
          </p:nvSpPr>
          <p:spPr bwMode="auto">
            <a:xfrm>
              <a:off x="3168"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9" name="Line 16"/>
            <p:cNvSpPr>
              <a:spLocks noChangeShapeType="1"/>
            </p:cNvSpPr>
            <p:nvPr/>
          </p:nvSpPr>
          <p:spPr bwMode="auto">
            <a:xfrm>
              <a:off x="2640"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0" name="Rectangle 17"/>
            <p:cNvSpPr>
              <a:spLocks noChangeArrowheads="1"/>
            </p:cNvSpPr>
            <p:nvPr/>
          </p:nvSpPr>
          <p:spPr bwMode="auto">
            <a:xfrm>
              <a:off x="3504"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21" name="Line 18"/>
            <p:cNvSpPr>
              <a:spLocks noChangeShapeType="1"/>
            </p:cNvSpPr>
            <p:nvPr/>
          </p:nvSpPr>
          <p:spPr bwMode="auto">
            <a:xfrm>
              <a:off x="3792"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2" name="Line 19"/>
            <p:cNvSpPr>
              <a:spLocks noChangeShapeType="1"/>
            </p:cNvSpPr>
            <p:nvPr/>
          </p:nvSpPr>
          <p:spPr bwMode="auto">
            <a:xfrm>
              <a:off x="3264"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3" name="Rectangle 20"/>
            <p:cNvSpPr>
              <a:spLocks noChangeArrowheads="1"/>
            </p:cNvSpPr>
            <p:nvPr/>
          </p:nvSpPr>
          <p:spPr bwMode="auto">
            <a:xfrm>
              <a:off x="4128"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24" name="Line 21"/>
            <p:cNvSpPr>
              <a:spLocks noChangeShapeType="1"/>
            </p:cNvSpPr>
            <p:nvPr/>
          </p:nvSpPr>
          <p:spPr bwMode="auto">
            <a:xfrm>
              <a:off x="4416"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5" name="Line 22"/>
            <p:cNvSpPr>
              <a:spLocks noChangeShapeType="1"/>
            </p:cNvSpPr>
            <p:nvPr/>
          </p:nvSpPr>
          <p:spPr bwMode="auto">
            <a:xfrm>
              <a:off x="3888"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6" name="Text Box 23"/>
            <p:cNvSpPr txBox="1">
              <a:spLocks noChangeArrowheads="1"/>
            </p:cNvSpPr>
            <p:nvPr/>
          </p:nvSpPr>
          <p:spPr bwMode="auto">
            <a:xfrm>
              <a:off x="2256" y="1728"/>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27" name="Text Box 24"/>
            <p:cNvSpPr txBox="1">
              <a:spLocks noChangeArrowheads="1"/>
            </p:cNvSpPr>
            <p:nvPr/>
          </p:nvSpPr>
          <p:spPr bwMode="auto">
            <a:xfrm>
              <a:off x="2896" y="1737"/>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28" name="Text Box 25"/>
            <p:cNvSpPr txBox="1">
              <a:spLocks noChangeArrowheads="1"/>
            </p:cNvSpPr>
            <p:nvPr/>
          </p:nvSpPr>
          <p:spPr bwMode="auto">
            <a:xfrm>
              <a:off x="3504" y="1737"/>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29" name="Text Box 26"/>
            <p:cNvSpPr txBox="1">
              <a:spLocks noChangeArrowheads="1"/>
            </p:cNvSpPr>
            <p:nvPr/>
          </p:nvSpPr>
          <p:spPr bwMode="auto">
            <a:xfrm>
              <a:off x="4128" y="1737"/>
              <a:ext cx="4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sp>
          <p:nvSpPr>
            <p:cNvPr id="30" name="Rectangle 27"/>
            <p:cNvSpPr>
              <a:spLocks noChangeArrowheads="1"/>
            </p:cNvSpPr>
            <p:nvPr/>
          </p:nvSpPr>
          <p:spPr bwMode="auto">
            <a:xfrm>
              <a:off x="1632" y="2649"/>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1" name="Line 28"/>
            <p:cNvSpPr>
              <a:spLocks noChangeShapeType="1"/>
            </p:cNvSpPr>
            <p:nvPr/>
          </p:nvSpPr>
          <p:spPr bwMode="auto">
            <a:xfrm>
              <a:off x="1920" y="2649"/>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 name="Line 29"/>
            <p:cNvSpPr>
              <a:spLocks noChangeShapeType="1"/>
            </p:cNvSpPr>
            <p:nvPr/>
          </p:nvSpPr>
          <p:spPr bwMode="auto">
            <a:xfrm>
              <a:off x="1392" y="2793"/>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 name="Text Box 30"/>
            <p:cNvSpPr txBox="1">
              <a:spLocks noChangeArrowheads="1"/>
            </p:cNvSpPr>
            <p:nvPr/>
          </p:nvSpPr>
          <p:spPr bwMode="auto">
            <a:xfrm>
              <a:off x="336" y="2601"/>
              <a:ext cx="106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CC0000"/>
                  </a:solidFill>
                  <a:latin typeface="Times New Roman" panose="02020603050405020304" pitchFamily="18" charset="0"/>
                </a:rPr>
                <a:t>temp.first</a:t>
              </a:r>
              <a:endParaRPr kumimoji="1" lang="en-US" altLang="zh-CN" sz="2400">
                <a:solidFill>
                  <a:srgbClr val="CC0000"/>
                </a:solidFill>
                <a:latin typeface="Times New Roman" panose="02020603050405020304" pitchFamily="18" charset="0"/>
              </a:endParaRPr>
            </a:p>
          </p:txBody>
        </p:sp>
        <p:sp>
          <p:nvSpPr>
            <p:cNvPr id="34" name="Rectangle 31"/>
            <p:cNvSpPr>
              <a:spLocks noChangeArrowheads="1"/>
            </p:cNvSpPr>
            <p:nvPr/>
          </p:nvSpPr>
          <p:spPr bwMode="auto">
            <a:xfrm>
              <a:off x="4752"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5" name="Line 32"/>
            <p:cNvSpPr>
              <a:spLocks noChangeShapeType="1"/>
            </p:cNvSpPr>
            <p:nvPr/>
          </p:nvSpPr>
          <p:spPr bwMode="auto">
            <a:xfrm>
              <a:off x="5040"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6" name="Line 33"/>
            <p:cNvSpPr>
              <a:spLocks noChangeShapeType="1"/>
            </p:cNvSpPr>
            <p:nvPr/>
          </p:nvSpPr>
          <p:spPr bwMode="auto">
            <a:xfrm>
              <a:off x="4512"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7" name="Text Box 34"/>
            <p:cNvSpPr txBox="1">
              <a:spLocks noChangeArrowheads="1"/>
            </p:cNvSpPr>
            <p:nvPr/>
          </p:nvSpPr>
          <p:spPr bwMode="auto">
            <a:xfrm>
              <a:off x="4128"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38" name="Rectangle 35"/>
            <p:cNvSpPr>
              <a:spLocks noChangeArrowheads="1"/>
            </p:cNvSpPr>
            <p:nvPr/>
          </p:nvSpPr>
          <p:spPr bwMode="auto">
            <a:xfrm>
              <a:off x="2256" y="1305"/>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9" name="Line 36"/>
            <p:cNvSpPr>
              <a:spLocks noChangeShapeType="1"/>
            </p:cNvSpPr>
            <p:nvPr/>
          </p:nvSpPr>
          <p:spPr bwMode="auto">
            <a:xfrm>
              <a:off x="2544" y="1305"/>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0" name="Rectangle 37"/>
            <p:cNvSpPr>
              <a:spLocks noChangeArrowheads="1"/>
            </p:cNvSpPr>
            <p:nvPr/>
          </p:nvSpPr>
          <p:spPr bwMode="auto">
            <a:xfrm>
              <a:off x="2880" y="1305"/>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41" name="Line 38"/>
            <p:cNvSpPr>
              <a:spLocks noChangeShapeType="1"/>
            </p:cNvSpPr>
            <p:nvPr/>
          </p:nvSpPr>
          <p:spPr bwMode="auto">
            <a:xfrm>
              <a:off x="3168" y="1305"/>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2" name="Line 39"/>
            <p:cNvSpPr>
              <a:spLocks noChangeShapeType="1"/>
            </p:cNvSpPr>
            <p:nvPr/>
          </p:nvSpPr>
          <p:spPr bwMode="auto">
            <a:xfrm>
              <a:off x="2640" y="1449"/>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3" name="Text Box 40"/>
            <p:cNvSpPr txBox="1">
              <a:spLocks noChangeArrowheads="1"/>
            </p:cNvSpPr>
            <p:nvPr/>
          </p:nvSpPr>
          <p:spPr bwMode="auto">
            <a:xfrm>
              <a:off x="2256" y="1296"/>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44" name="Text Box 41"/>
            <p:cNvSpPr txBox="1">
              <a:spLocks noChangeArrowheads="1"/>
            </p:cNvSpPr>
            <p:nvPr/>
          </p:nvSpPr>
          <p:spPr bwMode="auto">
            <a:xfrm>
              <a:off x="2880" y="1305"/>
              <a:ext cx="4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45" name="Line 42"/>
            <p:cNvSpPr>
              <a:spLocks noChangeShapeType="1"/>
            </p:cNvSpPr>
            <p:nvPr/>
          </p:nvSpPr>
          <p:spPr bwMode="auto">
            <a:xfrm>
              <a:off x="2016" y="1440"/>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6" name="Line 43"/>
            <p:cNvSpPr>
              <a:spLocks noChangeShapeType="1"/>
            </p:cNvSpPr>
            <p:nvPr/>
          </p:nvSpPr>
          <p:spPr bwMode="auto">
            <a:xfrm>
              <a:off x="1392" y="1872"/>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7" name="Line 44"/>
            <p:cNvSpPr>
              <a:spLocks noChangeShapeType="1"/>
            </p:cNvSpPr>
            <p:nvPr/>
          </p:nvSpPr>
          <p:spPr bwMode="auto">
            <a:xfrm>
              <a:off x="2400" y="1056"/>
              <a:ext cx="0" cy="240"/>
            </a:xfrm>
            <a:prstGeom prst="line">
              <a:avLst/>
            </a:prstGeom>
            <a:noFill/>
            <a:ln w="28575">
              <a:solidFill>
                <a:srgbClr val="0099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8" name="Text Box 45"/>
            <p:cNvSpPr txBox="1">
              <a:spLocks noChangeArrowheads="1"/>
            </p:cNvSpPr>
            <p:nvPr/>
          </p:nvSpPr>
          <p:spPr bwMode="auto">
            <a:xfrm>
              <a:off x="2400" y="825"/>
              <a:ext cx="3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9900"/>
                  </a:solidFill>
                  <a:latin typeface="Times New Roman" panose="02020603050405020304" pitchFamily="18" charset="0"/>
                </a:rPr>
                <a:t>pa</a:t>
              </a:r>
              <a:endParaRPr kumimoji="1" lang="en-US" altLang="zh-CN" sz="2400">
                <a:solidFill>
                  <a:srgbClr val="000099"/>
                </a:solidFill>
                <a:latin typeface="Times New Roman" panose="02020603050405020304" pitchFamily="18" charset="0"/>
              </a:endParaRPr>
            </a:p>
          </p:txBody>
        </p:sp>
        <p:sp>
          <p:nvSpPr>
            <p:cNvPr id="49" name="Line 46"/>
            <p:cNvSpPr>
              <a:spLocks noChangeShapeType="1"/>
            </p:cNvSpPr>
            <p:nvPr/>
          </p:nvSpPr>
          <p:spPr bwMode="auto">
            <a:xfrm flipV="1">
              <a:off x="2400" y="2016"/>
              <a:ext cx="0" cy="240"/>
            </a:xfrm>
            <a:prstGeom prst="line">
              <a:avLst/>
            </a:prstGeom>
            <a:noFill/>
            <a:ln w="28575">
              <a:solidFill>
                <a:srgbClr val="0099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50" name="Text Box 47"/>
            <p:cNvSpPr txBox="1">
              <a:spLocks noChangeArrowheads="1"/>
            </p:cNvSpPr>
            <p:nvPr/>
          </p:nvSpPr>
          <p:spPr bwMode="auto">
            <a:xfrm>
              <a:off x="2400" y="2016"/>
              <a:ext cx="3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9900"/>
                  </a:solidFill>
                  <a:latin typeface="Times New Roman" panose="02020603050405020304" pitchFamily="18" charset="0"/>
                </a:rPr>
                <a:t>pb</a:t>
              </a:r>
              <a:endParaRPr kumimoji="1" lang="en-US" altLang="zh-CN" sz="2400">
                <a:solidFill>
                  <a:srgbClr val="000099"/>
                </a:solidFill>
                <a:latin typeface="Times New Roman" panose="02020603050405020304" pitchFamily="18" charset="0"/>
              </a:endParaRPr>
            </a:p>
          </p:txBody>
        </p:sp>
        <p:sp>
          <p:nvSpPr>
            <p:cNvPr id="51" name="Line 48"/>
            <p:cNvSpPr>
              <a:spLocks noChangeShapeType="1"/>
            </p:cNvSpPr>
            <p:nvPr/>
          </p:nvSpPr>
          <p:spPr bwMode="auto">
            <a:xfrm>
              <a:off x="1776" y="2400"/>
              <a:ext cx="0" cy="240"/>
            </a:xfrm>
            <a:prstGeom prst="line">
              <a:avLst/>
            </a:prstGeom>
            <a:noFill/>
            <a:ln w="28575">
              <a:solidFill>
                <a:srgbClr val="FF505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52" name="Text Box 49"/>
            <p:cNvSpPr txBox="1">
              <a:spLocks noChangeArrowheads="1"/>
            </p:cNvSpPr>
            <p:nvPr/>
          </p:nvSpPr>
          <p:spPr bwMode="auto">
            <a:xfrm>
              <a:off x="1776" y="2208"/>
              <a:ext cx="3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CC0000"/>
                  </a:solidFill>
                  <a:latin typeface="Times New Roman" panose="02020603050405020304" pitchFamily="18" charset="0"/>
                </a:rPr>
                <a:t>pc</a:t>
              </a:r>
              <a:endParaRPr kumimoji="1" lang="en-US" altLang="zh-CN" sz="2400">
                <a:solidFill>
                  <a:srgbClr val="000099"/>
                </a:solidFill>
                <a:latin typeface="Times New Roman" panose="02020603050405020304" pitchFamily="18" charset="0"/>
              </a:endParaRPr>
            </a:p>
          </p:txBody>
        </p:sp>
        <p:sp>
          <p:nvSpPr>
            <p:cNvPr id="53" name="Rectangle 50"/>
            <p:cNvSpPr>
              <a:spLocks noChangeArrowheads="1"/>
            </p:cNvSpPr>
            <p:nvPr/>
          </p:nvSpPr>
          <p:spPr bwMode="auto">
            <a:xfrm>
              <a:off x="2256"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54" name="Line 51"/>
            <p:cNvSpPr>
              <a:spLocks noChangeShapeType="1"/>
            </p:cNvSpPr>
            <p:nvPr/>
          </p:nvSpPr>
          <p:spPr bwMode="auto">
            <a:xfrm>
              <a:off x="2544"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55" name="Rectangle 52"/>
            <p:cNvSpPr>
              <a:spLocks noChangeArrowheads="1"/>
            </p:cNvSpPr>
            <p:nvPr/>
          </p:nvSpPr>
          <p:spPr bwMode="auto">
            <a:xfrm>
              <a:off x="2880"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56" name="Line 53"/>
            <p:cNvSpPr>
              <a:spLocks noChangeShapeType="1"/>
            </p:cNvSpPr>
            <p:nvPr/>
          </p:nvSpPr>
          <p:spPr bwMode="auto">
            <a:xfrm>
              <a:off x="2640"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57" name="Rectangle 54"/>
            <p:cNvSpPr>
              <a:spLocks noChangeArrowheads="1"/>
            </p:cNvSpPr>
            <p:nvPr/>
          </p:nvSpPr>
          <p:spPr bwMode="auto">
            <a:xfrm>
              <a:off x="3504"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58" name="Line 55"/>
            <p:cNvSpPr>
              <a:spLocks noChangeShapeType="1"/>
            </p:cNvSpPr>
            <p:nvPr/>
          </p:nvSpPr>
          <p:spPr bwMode="auto">
            <a:xfrm>
              <a:off x="3792"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59" name="Line 56"/>
            <p:cNvSpPr>
              <a:spLocks noChangeShapeType="1"/>
            </p:cNvSpPr>
            <p:nvPr/>
          </p:nvSpPr>
          <p:spPr bwMode="auto">
            <a:xfrm>
              <a:off x="3264"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60" name="Rectangle 57"/>
            <p:cNvSpPr>
              <a:spLocks noChangeArrowheads="1"/>
            </p:cNvSpPr>
            <p:nvPr/>
          </p:nvSpPr>
          <p:spPr bwMode="auto">
            <a:xfrm>
              <a:off x="4128"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61" name="Line 58"/>
            <p:cNvSpPr>
              <a:spLocks noChangeShapeType="1"/>
            </p:cNvSpPr>
            <p:nvPr/>
          </p:nvSpPr>
          <p:spPr bwMode="auto">
            <a:xfrm>
              <a:off x="4416"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62" name="Line 59"/>
            <p:cNvSpPr>
              <a:spLocks noChangeShapeType="1"/>
            </p:cNvSpPr>
            <p:nvPr/>
          </p:nvSpPr>
          <p:spPr bwMode="auto">
            <a:xfrm>
              <a:off x="3888"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63" name="Text Box 60"/>
            <p:cNvSpPr txBox="1">
              <a:spLocks noChangeArrowheads="1"/>
            </p:cNvSpPr>
            <p:nvPr/>
          </p:nvSpPr>
          <p:spPr bwMode="auto">
            <a:xfrm>
              <a:off x="2256"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64" name="Text Box 61"/>
            <p:cNvSpPr txBox="1">
              <a:spLocks noChangeArrowheads="1"/>
            </p:cNvSpPr>
            <p:nvPr/>
          </p:nvSpPr>
          <p:spPr bwMode="auto">
            <a:xfrm>
              <a:off x="2864"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65" name="Text Box 62"/>
            <p:cNvSpPr txBox="1">
              <a:spLocks noChangeArrowheads="1"/>
            </p:cNvSpPr>
            <p:nvPr/>
          </p:nvSpPr>
          <p:spPr bwMode="auto">
            <a:xfrm>
              <a:off x="3504"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66" name="Line 63"/>
            <p:cNvSpPr>
              <a:spLocks noChangeShapeType="1"/>
            </p:cNvSpPr>
            <p:nvPr/>
          </p:nvSpPr>
          <p:spPr bwMode="auto">
            <a:xfrm>
              <a:off x="2016"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67" name="Line 64"/>
            <p:cNvSpPr>
              <a:spLocks noChangeShapeType="1"/>
            </p:cNvSpPr>
            <p:nvPr/>
          </p:nvSpPr>
          <p:spPr bwMode="auto">
            <a:xfrm>
              <a:off x="3168"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68" name="Text Box 65"/>
            <p:cNvSpPr txBox="1">
              <a:spLocks noChangeArrowheads="1"/>
            </p:cNvSpPr>
            <p:nvPr/>
          </p:nvSpPr>
          <p:spPr bwMode="auto">
            <a:xfrm>
              <a:off x="4128"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69" name="Text Box 66"/>
            <p:cNvSpPr txBox="1">
              <a:spLocks noChangeArrowheads="1"/>
            </p:cNvSpPr>
            <p:nvPr/>
          </p:nvSpPr>
          <p:spPr bwMode="auto">
            <a:xfrm>
              <a:off x="4752" y="2640"/>
              <a:ext cx="4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grpSp>
      <p:sp>
        <p:nvSpPr>
          <p:cNvPr id="70" name="Line 6"/>
          <p:cNvSpPr>
            <a:spLocks noChangeShapeType="1"/>
          </p:cNvSpPr>
          <p:nvPr/>
        </p:nvSpPr>
        <p:spPr bwMode="auto">
          <a:xfrm flipH="1">
            <a:off x="4354828" y="3813698"/>
            <a:ext cx="255588" cy="32680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71" name="Line 6"/>
          <p:cNvSpPr>
            <a:spLocks noChangeShapeType="1"/>
          </p:cNvSpPr>
          <p:nvPr/>
        </p:nvSpPr>
        <p:spPr bwMode="auto">
          <a:xfrm>
            <a:off x="6252254" y="4456682"/>
            <a:ext cx="68693" cy="34082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72" name="Line 6"/>
          <p:cNvSpPr>
            <a:spLocks noChangeShapeType="1"/>
          </p:cNvSpPr>
          <p:nvPr/>
        </p:nvSpPr>
        <p:spPr bwMode="auto">
          <a:xfrm flipH="1">
            <a:off x="7265757" y="5919995"/>
            <a:ext cx="255588" cy="32680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73" name="Text Box 7"/>
          <p:cNvSpPr txBox="1">
            <a:spLocks noChangeArrowheads="1"/>
          </p:cNvSpPr>
          <p:nvPr/>
        </p:nvSpPr>
        <p:spPr bwMode="auto">
          <a:xfrm>
            <a:off x="4517548" y="3385174"/>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0000"/>
                </a:solidFill>
                <a:latin typeface="Times New Roman" panose="02020603050405020304" pitchFamily="18" charset="0"/>
              </a:rPr>
              <a:t>last</a:t>
            </a:r>
            <a:endParaRPr kumimoji="1" lang="en-US" altLang="zh-CN" sz="2400" dirty="0">
              <a:solidFill>
                <a:srgbClr val="CC0000"/>
              </a:solidFill>
              <a:latin typeface="Times New Roman" panose="02020603050405020304" pitchFamily="18" charset="0"/>
            </a:endParaRPr>
          </a:p>
        </p:txBody>
      </p:sp>
      <p:sp>
        <p:nvSpPr>
          <p:cNvPr id="74" name="Text Box 7"/>
          <p:cNvSpPr txBox="1">
            <a:spLocks noChangeArrowheads="1"/>
          </p:cNvSpPr>
          <p:nvPr/>
        </p:nvSpPr>
        <p:spPr bwMode="auto">
          <a:xfrm>
            <a:off x="5873475" y="3988890"/>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0000"/>
                </a:solidFill>
                <a:latin typeface="Times New Roman" panose="02020603050405020304" pitchFamily="18" charset="0"/>
              </a:rPr>
              <a:t>last</a:t>
            </a:r>
            <a:endParaRPr kumimoji="1" lang="en-US" altLang="zh-CN" sz="2400" dirty="0">
              <a:solidFill>
                <a:srgbClr val="CC0000"/>
              </a:solidFill>
              <a:latin typeface="Times New Roman" panose="02020603050405020304" pitchFamily="18" charset="0"/>
            </a:endParaRPr>
          </a:p>
        </p:txBody>
      </p:sp>
      <p:sp>
        <p:nvSpPr>
          <p:cNvPr id="75" name="Text Box 7"/>
          <p:cNvSpPr txBox="1">
            <a:spLocks noChangeArrowheads="1"/>
          </p:cNvSpPr>
          <p:nvPr/>
        </p:nvSpPr>
        <p:spPr bwMode="auto">
          <a:xfrm>
            <a:off x="7460913" y="5704124"/>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0000"/>
                </a:solidFill>
                <a:latin typeface="Times New Roman" panose="02020603050405020304" pitchFamily="18" charset="0"/>
              </a:rPr>
              <a:t>last</a:t>
            </a:r>
            <a:endParaRPr kumimoji="1" lang="en-US" altLang="zh-CN" sz="2400" dirty="0">
              <a:solidFill>
                <a:srgbClr val="CC0000"/>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1524000" y="369651"/>
            <a:ext cx="9144000" cy="6138154"/>
          </a:xfrm>
        </p:spPr>
        <p:txBody>
          <a:bodyPr>
            <a:normAutofit fontScale="92500" lnSpcReduction="10000"/>
          </a:bodyPr>
          <a:lstStyle/>
          <a:p>
            <a:pPr>
              <a:spcBef>
                <a:spcPct val="5000"/>
              </a:spcBef>
              <a:buNone/>
            </a:pPr>
            <a:r>
              <a:rPr lang="en-US" altLang="zh-CN" sz="2300" dirty="0">
                <a:latin typeface="Times New Roman" panose="02020603050405020304" pitchFamily="18" charset="0"/>
                <a:ea typeface="隶书" panose="02010509060101010101" pitchFamily="49" charset="-122"/>
              </a:rPr>
              <a:t>template &lt;class T&gt;</a:t>
            </a:r>
          </a:p>
          <a:p>
            <a:pPr>
              <a:spcBef>
                <a:spcPct val="5000"/>
              </a:spcBef>
              <a:buNone/>
            </a:pPr>
            <a:r>
              <a:rPr lang="en-US" altLang="zh-CN" sz="2300" dirty="0" err="1">
                <a:latin typeface="Times New Roman" panose="02020603050405020304" pitchFamily="18" charset="0"/>
                <a:ea typeface="隶书" panose="02010509060101010101" pitchFamily="49" charset="-122"/>
              </a:rPr>
              <a:t>LinkedSet</a:t>
            </a:r>
            <a:r>
              <a:rPr lang="en-US" altLang="zh-CN" sz="2300" dirty="0">
                <a:latin typeface="Times New Roman" panose="02020603050405020304" pitchFamily="18" charset="0"/>
                <a:ea typeface="隶书" panose="02010509060101010101" pitchFamily="49" charset="-122"/>
              </a:rPr>
              <a:t>&lt;T&gt;&amp; </a:t>
            </a:r>
            <a:r>
              <a:rPr lang="en-US" altLang="zh-CN" sz="2300" dirty="0" err="1">
                <a:latin typeface="Times New Roman" panose="02020603050405020304" pitchFamily="18" charset="0"/>
                <a:ea typeface="隶书" panose="02010509060101010101" pitchFamily="49" charset="-122"/>
              </a:rPr>
              <a:t>LinkedSet</a:t>
            </a:r>
            <a:r>
              <a:rPr lang="en-US" altLang="zh-CN" sz="2300" dirty="0">
                <a:latin typeface="Times New Roman" panose="02020603050405020304" pitchFamily="18" charset="0"/>
                <a:ea typeface="隶书" panose="02010509060101010101" pitchFamily="49" charset="-122"/>
              </a:rPr>
              <a:t>&lt;T&gt;::operator *(</a:t>
            </a:r>
            <a:r>
              <a:rPr lang="en-US" altLang="zh-CN" sz="2300" dirty="0" err="1">
                <a:latin typeface="Times New Roman" panose="02020603050405020304" pitchFamily="18" charset="0"/>
                <a:ea typeface="隶书" panose="02010509060101010101" pitchFamily="49" charset="-122"/>
              </a:rPr>
              <a:t>LinkedSet</a:t>
            </a:r>
            <a:r>
              <a:rPr lang="en-US" altLang="zh-CN" sz="2300" dirty="0">
                <a:latin typeface="Times New Roman" panose="02020603050405020304" pitchFamily="18" charset="0"/>
                <a:ea typeface="隶书" panose="02010509060101010101" pitchFamily="49" charset="-122"/>
              </a:rPr>
              <a:t>&lt;T&gt;&amp; R) {</a:t>
            </a:r>
          </a:p>
          <a:p>
            <a:pPr>
              <a:spcBef>
                <a:spcPct val="5000"/>
              </a:spcBef>
              <a:buNone/>
            </a:pPr>
            <a:r>
              <a:rPr lang="en-US" altLang="zh-CN" sz="2300"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求集合</a:t>
            </a:r>
            <a:r>
              <a:rPr lang="en-US" altLang="zh-CN" sz="2300" dirty="0">
                <a:solidFill>
                  <a:schemeClr val="tx2"/>
                </a:solidFill>
                <a:latin typeface="Times New Roman" panose="02020603050405020304" pitchFamily="18" charset="0"/>
                <a:ea typeface="隶书" panose="02010509060101010101" pitchFamily="49" charset="-122"/>
              </a:rPr>
              <a:t>this</a:t>
            </a:r>
            <a:r>
              <a:rPr lang="zh-CN" altLang="en-US" sz="2300" dirty="0">
                <a:solidFill>
                  <a:schemeClr val="tx2"/>
                </a:solidFill>
                <a:latin typeface="Times New Roman" panose="02020603050405020304" pitchFamily="18" charset="0"/>
                <a:ea typeface="隶书" panose="02010509060101010101" pitchFamily="49" charset="-122"/>
              </a:rPr>
              <a:t>与集合</a:t>
            </a:r>
            <a:r>
              <a:rPr lang="en-US" altLang="zh-CN" sz="2300" dirty="0">
                <a:solidFill>
                  <a:schemeClr val="tx2"/>
                </a:solidFill>
                <a:latin typeface="Times New Roman" panose="02020603050405020304" pitchFamily="18" charset="0"/>
                <a:ea typeface="隶书" panose="02010509060101010101" pitchFamily="49" charset="-122"/>
              </a:rPr>
              <a:t>R</a:t>
            </a:r>
            <a:r>
              <a:rPr lang="zh-CN" altLang="en-US" sz="2300" dirty="0">
                <a:solidFill>
                  <a:schemeClr val="tx2"/>
                </a:solidFill>
                <a:latin typeface="Times New Roman" panose="02020603050405020304" pitchFamily="18" charset="0"/>
                <a:ea typeface="隶书" panose="02010509060101010101" pitchFamily="49" charset="-122"/>
              </a:rPr>
              <a:t>的交，计算结果由</a:t>
            </a:r>
            <a:r>
              <a:rPr lang="en-US" altLang="zh-CN" sz="2300" dirty="0">
                <a:solidFill>
                  <a:schemeClr val="tx2"/>
                </a:solidFill>
                <a:latin typeface="Times New Roman" panose="02020603050405020304" pitchFamily="18" charset="0"/>
                <a:ea typeface="隶书" panose="02010509060101010101" pitchFamily="49" charset="-122"/>
              </a:rPr>
              <a:t>temp</a:t>
            </a:r>
            <a:r>
              <a:rPr lang="zh-CN" altLang="en-US" sz="2300" dirty="0">
                <a:solidFill>
                  <a:schemeClr val="tx2"/>
                </a:solidFill>
                <a:latin typeface="Times New Roman" panose="02020603050405020304" pitchFamily="18" charset="0"/>
                <a:ea typeface="隶书" panose="02010509060101010101" pitchFamily="49" charset="-122"/>
              </a:rPr>
              <a:t>返回，</a:t>
            </a:r>
            <a:r>
              <a:rPr lang="en-US" altLang="zh-CN" sz="2300" dirty="0">
                <a:solidFill>
                  <a:schemeClr val="tx2"/>
                </a:solidFill>
                <a:latin typeface="Times New Roman" panose="02020603050405020304" pitchFamily="18" charset="0"/>
                <a:ea typeface="隶书" panose="02010509060101010101" pitchFamily="49" charset="-122"/>
              </a:rPr>
              <a:t>this</a:t>
            </a:r>
            <a:r>
              <a:rPr lang="zh-CN" altLang="en-US" sz="2300" dirty="0">
                <a:solidFill>
                  <a:schemeClr val="tx2"/>
                </a:solidFill>
                <a:latin typeface="Times New Roman" panose="02020603050405020304" pitchFamily="18" charset="0"/>
                <a:ea typeface="隶书" panose="02010509060101010101" pitchFamily="49" charset="-122"/>
              </a:rPr>
              <a:t>与</a:t>
            </a:r>
            <a:r>
              <a:rPr lang="en-US" altLang="zh-CN" sz="2300" dirty="0">
                <a:solidFill>
                  <a:schemeClr val="tx2"/>
                </a:solidFill>
                <a:latin typeface="Times New Roman" panose="02020603050405020304" pitchFamily="18" charset="0"/>
                <a:ea typeface="隶书" panose="02010509060101010101" pitchFamily="49" charset="-122"/>
              </a:rPr>
              <a:t>R</a:t>
            </a:r>
            <a:r>
              <a:rPr lang="zh-CN" altLang="en-US" sz="2300" dirty="0">
                <a:solidFill>
                  <a:schemeClr val="tx2"/>
                </a:solidFill>
                <a:latin typeface="Times New Roman" panose="02020603050405020304" pitchFamily="18" charset="0"/>
                <a:ea typeface="隶书" panose="02010509060101010101" pitchFamily="49" charset="-122"/>
              </a:rPr>
              <a:t>集合不变</a:t>
            </a:r>
          </a:p>
          <a:p>
            <a:pPr>
              <a:spcBef>
                <a:spcPct val="5000"/>
              </a:spcBef>
              <a:buFont typeface="Wingdings" panose="05000000000000000000" pitchFamily="2" charset="2"/>
              <a:buNone/>
            </a:pPr>
            <a:r>
              <a:rPr lang="en-US" altLang="zh-CN" sz="2300"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SetNode</a:t>
            </a:r>
            <a:r>
              <a:rPr lang="en-US" altLang="zh-CN" sz="2300" dirty="0">
                <a:latin typeface="Times New Roman" panose="02020603050405020304" pitchFamily="18" charset="0"/>
                <a:ea typeface="隶书" panose="02010509060101010101" pitchFamily="49" charset="-122"/>
              </a:rPr>
              <a:t>&lt;T&gt;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Times New Roman" panose="02020603050405020304" pitchFamily="18" charset="0"/>
                <a:ea typeface="隶书" panose="02010509060101010101" pitchFamily="49" charset="-122"/>
              </a:rPr>
              <a:t> = </a:t>
            </a:r>
            <a:r>
              <a:rPr lang="en-US" altLang="zh-CN" sz="2300" dirty="0" err="1">
                <a:latin typeface="Times New Roman" panose="02020603050405020304" pitchFamily="18" charset="0"/>
                <a:ea typeface="隶书" panose="02010509060101010101" pitchFamily="49" charset="-122"/>
              </a:rPr>
              <a:t>R.first</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	</a:t>
            </a:r>
            <a:r>
              <a:rPr lang="en-US" altLang="zh-CN" sz="2300" dirty="0">
                <a:solidFill>
                  <a:schemeClr val="tx2"/>
                </a:solidFill>
                <a:latin typeface="Times New Roman" panose="02020603050405020304" pitchFamily="18" charset="0"/>
                <a:ea typeface="隶书" panose="02010509060101010101" pitchFamily="49" charset="-122"/>
              </a:rPr>
              <a:t>//R</a:t>
            </a:r>
            <a:r>
              <a:rPr lang="zh-CN" altLang="en-US" sz="23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300"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SetNode</a:t>
            </a:r>
            <a:r>
              <a:rPr lang="en-US" altLang="zh-CN" sz="2300" dirty="0">
                <a:latin typeface="Times New Roman" panose="02020603050405020304" pitchFamily="18" charset="0"/>
                <a:ea typeface="隶书" panose="02010509060101010101" pitchFamily="49" charset="-122"/>
              </a:rPr>
              <a:t>&lt;T&gt; *pa = first</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	</a:t>
            </a:r>
            <a:r>
              <a:rPr lang="en-US" altLang="zh-CN" sz="2300" dirty="0">
                <a:solidFill>
                  <a:schemeClr val="tx2"/>
                </a:solidFill>
                <a:latin typeface="Times New Roman" panose="02020603050405020304" pitchFamily="18" charset="0"/>
                <a:ea typeface="隶书" panose="02010509060101010101" pitchFamily="49" charset="-122"/>
              </a:rPr>
              <a:t>//this</a:t>
            </a:r>
            <a:r>
              <a:rPr lang="zh-CN" altLang="en-US" sz="23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300"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LinkedSet</a:t>
            </a:r>
            <a:r>
              <a:rPr lang="en-US" altLang="zh-CN" sz="2300" dirty="0">
                <a:latin typeface="Times New Roman" panose="02020603050405020304" pitchFamily="18" charset="0"/>
                <a:ea typeface="隶书" panose="02010509060101010101" pitchFamily="49" charset="-122"/>
              </a:rPr>
              <a:t>&lt;T&gt; temp;		</a:t>
            </a:r>
            <a:r>
              <a:rPr lang="en-US" altLang="zh-CN" sz="2300" dirty="0" smtClean="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2300"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SetNode</a:t>
            </a:r>
            <a:r>
              <a:rPr lang="en-US" altLang="zh-CN" sz="2300" dirty="0">
                <a:latin typeface="Times New Roman" panose="02020603050405020304" pitchFamily="18" charset="0"/>
                <a:ea typeface="隶书" panose="02010509060101010101" pitchFamily="49" charset="-122"/>
              </a:rPr>
              <a:t>&lt;T&gt; *pc = </a:t>
            </a:r>
            <a:r>
              <a:rPr lang="en-US" altLang="zh-CN" sz="2300" dirty="0" err="1">
                <a:latin typeface="Times New Roman" panose="02020603050405020304" pitchFamily="18" charset="0"/>
                <a:ea typeface="隶书" panose="02010509060101010101" pitchFamily="49" charset="-122"/>
              </a:rPr>
              <a:t>temp.first</a:t>
            </a:r>
            <a:r>
              <a:rPr lang="en-US" altLang="zh-CN" sz="2300" dirty="0">
                <a:latin typeface="Times New Roman" panose="02020603050405020304" pitchFamily="18" charset="0"/>
                <a:ea typeface="隶书" panose="02010509060101010101" pitchFamily="49" charset="-122"/>
              </a:rPr>
              <a:t>;	</a:t>
            </a:r>
            <a:r>
              <a:rPr lang="en-US" altLang="zh-CN" sz="2300"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2300" dirty="0">
                <a:latin typeface="Times New Roman" panose="02020603050405020304" pitchFamily="18" charset="0"/>
                <a:ea typeface="隶书" panose="02010509060101010101" pitchFamily="49" charset="-122"/>
              </a:rPr>
              <a:t>     </a:t>
            </a:r>
            <a:r>
              <a:rPr lang="en-US" altLang="zh-CN" sz="2300" dirty="0">
                <a:latin typeface="Times New Roman" panose="02020603050405020304" pitchFamily="18" charset="0"/>
                <a:ea typeface="隶书" panose="02010509060101010101" pitchFamily="49" charset="-122"/>
              </a:rPr>
              <a:t>while (pa != NULL &amp;&amp;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Times New Roman" panose="02020603050405020304" pitchFamily="18" charset="0"/>
                <a:ea typeface="隶书" panose="02010509060101010101" pitchFamily="49" charset="-122"/>
              </a:rPr>
              <a:t> != NULL) {</a:t>
            </a:r>
          </a:p>
          <a:p>
            <a:pPr>
              <a:spcBef>
                <a:spcPct val="5000"/>
              </a:spcBef>
              <a:buFont typeface="Wingdings" panose="05000000000000000000" pitchFamily="2" charset="2"/>
              <a:buNone/>
            </a:pPr>
            <a:r>
              <a:rPr lang="en-US" altLang="zh-CN" sz="2300" dirty="0">
                <a:latin typeface="Times New Roman" panose="02020603050405020304" pitchFamily="18" charset="0"/>
                <a:ea typeface="隶书" panose="02010509060101010101" pitchFamily="49" charset="-122"/>
              </a:rPr>
              <a:t>          if (pa</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data = =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data) {	</a:t>
            </a:r>
            <a:r>
              <a:rPr lang="en-US" altLang="zh-CN" sz="2300"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两集合共有</a:t>
            </a:r>
          </a:p>
          <a:p>
            <a:pPr>
              <a:spcBef>
                <a:spcPct val="5000"/>
              </a:spcBef>
              <a:buFont typeface="Wingdings" panose="05000000000000000000" pitchFamily="2" charset="2"/>
              <a:buNone/>
            </a:pPr>
            <a:r>
              <a:rPr lang="zh-CN" altLang="en-US" sz="2300" dirty="0">
                <a:latin typeface="Times New Roman" panose="02020603050405020304" pitchFamily="18" charset="0"/>
                <a:ea typeface="隶书" panose="02010509060101010101" pitchFamily="49" charset="-122"/>
              </a:rPr>
              <a:t>               </a:t>
            </a:r>
            <a:r>
              <a:rPr lang="en-US" altLang="zh-CN" sz="2300" dirty="0">
                <a:latin typeface="Times New Roman" panose="02020603050405020304" pitchFamily="18" charset="0"/>
                <a:ea typeface="隶书" panose="02010509060101010101" pitchFamily="49" charset="-122"/>
              </a:rPr>
              <a:t>pc</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 = new </a:t>
            </a:r>
            <a:r>
              <a:rPr lang="en-US" altLang="zh-CN" sz="2300" dirty="0" err="1">
                <a:latin typeface="Times New Roman" panose="02020603050405020304" pitchFamily="18" charset="0"/>
                <a:ea typeface="隶书" panose="02010509060101010101" pitchFamily="49" charset="-122"/>
              </a:rPr>
              <a:t>SetNode</a:t>
            </a:r>
            <a:r>
              <a:rPr lang="en-US" altLang="zh-CN" sz="2300" dirty="0">
                <a:latin typeface="Times New Roman" panose="02020603050405020304" pitchFamily="18" charset="0"/>
                <a:ea typeface="隶书" panose="02010509060101010101" pitchFamily="49" charset="-122"/>
              </a:rPr>
              <a:t>&lt;T&gt;(pa</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data);</a:t>
            </a:r>
          </a:p>
          <a:p>
            <a:pPr>
              <a:spcBef>
                <a:spcPct val="5000"/>
              </a:spcBef>
              <a:buNone/>
            </a:pPr>
            <a:r>
              <a:rPr lang="en-US" altLang="zh-CN" sz="2300" dirty="0">
                <a:latin typeface="Times New Roman" panose="02020603050405020304" pitchFamily="18" charset="0"/>
                <a:ea typeface="隶书" panose="02010509060101010101" pitchFamily="49" charset="-122"/>
              </a:rPr>
              <a:t>               pc = pc</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 pa = pa</a:t>
            </a:r>
            <a:r>
              <a:rPr lang="en-US" altLang="zh-CN" sz="2300" dirty="0">
                <a:latin typeface="楷体_GB2312" pitchFamily="49" charset="-122"/>
                <a:ea typeface="楷体_GB2312" pitchFamily="49" charset="-122"/>
              </a:rPr>
              <a:t>-&gt;</a:t>
            </a:r>
            <a:r>
              <a:rPr lang="en-US" altLang="zh-CN" sz="2300" dirty="0" err="1">
                <a:latin typeface="Times New Roman" panose="02020603050405020304" pitchFamily="18" charset="0"/>
                <a:ea typeface="隶书" panose="02010509060101010101" pitchFamily="49" charset="-122"/>
              </a:rPr>
              <a:t>link;pb</a:t>
            </a:r>
            <a:r>
              <a:rPr lang="en-US" altLang="zh-CN" sz="2300" dirty="0">
                <a:latin typeface="Times New Roman" panose="02020603050405020304" pitchFamily="18" charset="0"/>
                <a:ea typeface="隶书" panose="02010509060101010101" pitchFamily="49" charset="-122"/>
              </a:rPr>
              <a:t> =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a:t>
            </a:r>
          </a:p>
          <a:p>
            <a:pPr>
              <a:spcBef>
                <a:spcPct val="5000"/>
              </a:spcBef>
              <a:buFont typeface="Wingdings" panose="05000000000000000000" pitchFamily="2" charset="2"/>
              <a:buNone/>
            </a:pPr>
            <a:r>
              <a:rPr lang="en-US" altLang="zh-CN" sz="2300" dirty="0">
                <a:latin typeface="Times New Roman" panose="02020603050405020304" pitchFamily="18" charset="0"/>
                <a:ea typeface="隶书" panose="02010509060101010101" pitchFamily="49" charset="-122"/>
              </a:rPr>
              <a:t>          }</a:t>
            </a:r>
          </a:p>
          <a:p>
            <a:pPr lvl="0">
              <a:spcBef>
                <a:spcPct val="5000"/>
              </a:spcBef>
              <a:buClr>
                <a:srgbClr val="3333CC"/>
              </a:buClr>
              <a:buNone/>
            </a:pPr>
            <a:r>
              <a:rPr lang="en-US" altLang="zh-CN" sz="2300" dirty="0">
                <a:solidFill>
                  <a:srgbClr val="000000"/>
                </a:solidFill>
                <a:latin typeface="Times New Roman" panose="02020603050405020304" pitchFamily="18" charset="0"/>
                <a:ea typeface="隶书" panose="02010509060101010101" pitchFamily="49" charset="-122"/>
              </a:rPr>
              <a:t> 	      else if (pa</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data &lt; </a:t>
            </a:r>
            <a:r>
              <a:rPr lang="en-US" altLang="zh-CN" sz="2300" dirty="0" err="1">
                <a:solidFill>
                  <a:srgbClr val="000000"/>
                </a:solidFill>
                <a:latin typeface="Times New Roman" panose="02020603050405020304" pitchFamily="18" charset="0"/>
                <a:ea typeface="隶书" panose="02010509060101010101" pitchFamily="49" charset="-122"/>
              </a:rPr>
              <a:t>pb</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data) {	  pa = pa</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link;  }</a:t>
            </a:r>
          </a:p>
          <a:p>
            <a:pPr lvl="0">
              <a:buClr>
                <a:srgbClr val="3333CC"/>
              </a:buClr>
              <a:buNone/>
            </a:pPr>
            <a:r>
              <a:rPr lang="en-US" altLang="zh-CN" sz="2300" dirty="0">
                <a:solidFill>
                  <a:srgbClr val="000000"/>
                </a:solidFill>
                <a:latin typeface="Times New Roman" panose="02020603050405020304" pitchFamily="18" charset="0"/>
                <a:ea typeface="隶书" panose="02010509060101010101" pitchFamily="49" charset="-122"/>
              </a:rPr>
              <a:t>         </a:t>
            </a:r>
            <a:r>
              <a:rPr lang="en-US" altLang="zh-CN" sz="2300" dirty="0" smtClean="0">
                <a:solidFill>
                  <a:srgbClr val="000000"/>
                </a:solidFill>
                <a:latin typeface="Times New Roman" panose="02020603050405020304" pitchFamily="18" charset="0"/>
                <a:ea typeface="隶书" panose="02010509060101010101" pitchFamily="49" charset="-122"/>
              </a:rPr>
              <a:t>else   </a:t>
            </a:r>
            <a:r>
              <a:rPr lang="en-US" altLang="zh-CN" sz="2300" dirty="0" err="1">
                <a:solidFill>
                  <a:srgbClr val="000000"/>
                </a:solidFill>
                <a:latin typeface="Times New Roman" panose="02020603050405020304" pitchFamily="18" charset="0"/>
                <a:ea typeface="隶书" panose="02010509060101010101" pitchFamily="49" charset="-122"/>
              </a:rPr>
              <a:t>pb</a:t>
            </a:r>
            <a:r>
              <a:rPr lang="en-US" altLang="zh-CN" sz="2300" dirty="0">
                <a:solidFill>
                  <a:srgbClr val="000000"/>
                </a:solidFill>
                <a:latin typeface="Times New Roman" panose="02020603050405020304" pitchFamily="18" charset="0"/>
                <a:ea typeface="隶书" panose="02010509060101010101" pitchFamily="49" charset="-122"/>
              </a:rPr>
              <a:t> = </a:t>
            </a:r>
            <a:r>
              <a:rPr lang="en-US" altLang="zh-CN" sz="2300" dirty="0" err="1">
                <a:solidFill>
                  <a:srgbClr val="000000"/>
                </a:solidFill>
                <a:latin typeface="Times New Roman" panose="02020603050405020304" pitchFamily="18" charset="0"/>
                <a:ea typeface="隶书" panose="02010509060101010101" pitchFamily="49" charset="-122"/>
              </a:rPr>
              <a:t>pb</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link; </a:t>
            </a:r>
          </a:p>
          <a:p>
            <a:pPr lvl="0">
              <a:buClr>
                <a:srgbClr val="3333CC"/>
              </a:buClr>
              <a:buNone/>
            </a:pPr>
            <a:r>
              <a:rPr lang="en-US" altLang="zh-CN" sz="2300" dirty="0">
                <a:solidFill>
                  <a:srgbClr val="000000"/>
                </a:solidFill>
                <a:latin typeface="Times New Roman" panose="02020603050405020304" pitchFamily="18" charset="0"/>
                <a:ea typeface="隶书" panose="02010509060101010101" pitchFamily="49" charset="-122"/>
              </a:rPr>
              <a:t>      }</a:t>
            </a:r>
          </a:p>
          <a:p>
            <a:pPr lvl="0">
              <a:spcBef>
                <a:spcPct val="5000"/>
              </a:spcBef>
              <a:buClr>
                <a:srgbClr val="3333CC"/>
              </a:buClr>
              <a:buNone/>
            </a:pPr>
            <a:r>
              <a:rPr lang="en-US" altLang="zh-CN" sz="2300" dirty="0">
                <a:solidFill>
                  <a:srgbClr val="000000"/>
                </a:solidFill>
                <a:latin typeface="Times New Roman" panose="02020603050405020304" pitchFamily="18" charset="0"/>
                <a:ea typeface="隶书" panose="02010509060101010101" pitchFamily="49" charset="-122"/>
              </a:rPr>
              <a:t>      pc</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link = NULL;  </a:t>
            </a:r>
            <a:r>
              <a:rPr lang="en-US" altLang="zh-CN" sz="2300" dirty="0" err="1">
                <a:solidFill>
                  <a:srgbClr val="000000"/>
                </a:solidFill>
                <a:latin typeface="Times New Roman" panose="02020603050405020304" pitchFamily="18" charset="0"/>
                <a:ea typeface="隶书" panose="02010509060101010101" pitchFamily="49" charset="-122"/>
              </a:rPr>
              <a:t>temp.last</a:t>
            </a:r>
            <a:r>
              <a:rPr lang="en-US" altLang="zh-CN" sz="2300" dirty="0">
                <a:solidFill>
                  <a:srgbClr val="000000"/>
                </a:solidFill>
                <a:latin typeface="Times New Roman" panose="02020603050405020304" pitchFamily="18" charset="0"/>
                <a:ea typeface="隶书" panose="02010509060101010101" pitchFamily="49" charset="-122"/>
              </a:rPr>
              <a:t> = pc;        </a:t>
            </a:r>
            <a:r>
              <a:rPr lang="en-US" altLang="zh-CN" sz="2300" dirty="0">
                <a:solidFill>
                  <a:srgbClr val="333399"/>
                </a:solidFill>
                <a:latin typeface="Times New Roman" panose="02020603050405020304" pitchFamily="18" charset="0"/>
                <a:ea typeface="隶书" panose="02010509060101010101" pitchFamily="49" charset="-122"/>
              </a:rPr>
              <a:t>//</a:t>
            </a:r>
            <a:r>
              <a:rPr lang="zh-CN" altLang="en-US" sz="2300" dirty="0">
                <a:solidFill>
                  <a:srgbClr val="333399"/>
                </a:solidFill>
                <a:latin typeface="Times New Roman" panose="02020603050405020304" pitchFamily="18" charset="0"/>
                <a:ea typeface="隶书" panose="02010509060101010101" pitchFamily="49" charset="-122"/>
              </a:rPr>
              <a:t>链表收尾</a:t>
            </a:r>
          </a:p>
          <a:p>
            <a:pPr lvl="0">
              <a:spcBef>
                <a:spcPct val="5000"/>
              </a:spcBef>
              <a:buClr>
                <a:srgbClr val="3333CC"/>
              </a:buClr>
              <a:buNone/>
            </a:pPr>
            <a:r>
              <a:rPr lang="zh-CN" altLang="en-US" sz="2300" dirty="0">
                <a:solidFill>
                  <a:srgbClr val="000000"/>
                </a:solidFill>
                <a:latin typeface="Times New Roman" panose="02020603050405020304" pitchFamily="18" charset="0"/>
                <a:ea typeface="隶书" panose="02010509060101010101" pitchFamily="49" charset="-122"/>
              </a:rPr>
              <a:t>      </a:t>
            </a:r>
            <a:r>
              <a:rPr lang="en-US" altLang="zh-CN" sz="2300" dirty="0">
                <a:solidFill>
                  <a:srgbClr val="000000"/>
                </a:solidFill>
                <a:latin typeface="Times New Roman" panose="02020603050405020304" pitchFamily="18" charset="0"/>
                <a:ea typeface="隶书" panose="02010509060101010101" pitchFamily="49" charset="-122"/>
              </a:rPr>
              <a:t>return temp;</a:t>
            </a:r>
          </a:p>
          <a:p>
            <a:pPr lvl="0">
              <a:spcBef>
                <a:spcPct val="5000"/>
              </a:spcBef>
              <a:buClr>
                <a:srgbClr val="3333CC"/>
              </a:buClr>
              <a:buNone/>
            </a:pPr>
            <a:r>
              <a:rPr lang="en-US" altLang="zh-CN" sz="2300" dirty="0">
                <a:solidFill>
                  <a:srgbClr val="000000"/>
                </a:solidFill>
                <a:latin typeface="Times New Roman" panose="02020603050405020304" pitchFamily="18" charset="0"/>
                <a:ea typeface="隶书" panose="02010509060101010101" pitchFamily="49" charset="-122"/>
              </a:rPr>
              <a:t>}</a:t>
            </a:r>
            <a:r>
              <a:rPr lang="zh-CN" altLang="en-US" sz="2300" dirty="0" smtClean="0">
                <a:solidFill>
                  <a:srgbClr val="000000"/>
                </a:solidFill>
                <a:latin typeface="Times New Roman" panose="02020603050405020304" pitchFamily="18" charset="0"/>
                <a:ea typeface="隶书" panose="02010509060101010101" pitchFamily="49" charset="-122"/>
              </a:rPr>
              <a:t>；</a:t>
            </a:r>
            <a:r>
              <a:rPr lang="en-US" altLang="zh-CN" sz="2300" dirty="0" smtClean="0">
                <a:latin typeface="Times New Roman" panose="02020603050405020304" pitchFamily="18" charset="0"/>
                <a:ea typeface="隶书" panose="02010509060101010101" pitchFamily="49" charset="-122"/>
              </a:rPr>
              <a:t>        </a:t>
            </a:r>
            <a:endParaRPr lang="en-US" altLang="zh-CN" sz="23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1524000" y="18962"/>
            <a:ext cx="9144000" cy="6329359"/>
          </a:xfrm>
        </p:spPr>
        <p:txBody>
          <a:bodyPr>
            <a:noAutofit/>
          </a:bodyPr>
          <a:lstStyle/>
          <a:p>
            <a:pPr>
              <a:spcBef>
                <a:spcPct val="5000"/>
              </a:spcBef>
              <a:buNone/>
            </a:pPr>
            <a:r>
              <a:rPr lang="en-US" altLang="zh-CN" sz="2000" dirty="0">
                <a:latin typeface="Times New Roman" panose="02020603050405020304" pitchFamily="18" charset="0"/>
                <a:ea typeface="隶书" panose="02010509060101010101" pitchFamily="49" charset="-122"/>
              </a:rPr>
              <a:t>template &lt;class T&gt;</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&lt;T&gt;&amp; </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&lt;T&gt;::operator -(</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&lt;T&gt;&amp; R) {</a:t>
            </a:r>
          </a:p>
          <a:p>
            <a:pPr>
              <a:spcBef>
                <a:spcPct val="5000"/>
              </a:spcBef>
              <a:buNone/>
            </a:pP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求集合</a:t>
            </a:r>
            <a:r>
              <a:rPr lang="en-US" altLang="zh-CN" sz="2000" dirty="0">
                <a:solidFill>
                  <a:schemeClr val="tx2"/>
                </a:solidFill>
                <a:latin typeface="Times New Roman" panose="02020603050405020304" pitchFamily="18" charset="0"/>
                <a:ea typeface="隶书" panose="02010509060101010101" pitchFamily="49" charset="-122"/>
              </a:rPr>
              <a:t>this</a:t>
            </a:r>
            <a:r>
              <a:rPr lang="zh-CN" altLang="en-US" sz="2000" dirty="0">
                <a:solidFill>
                  <a:schemeClr val="tx2"/>
                </a:solidFill>
                <a:latin typeface="Times New Roman" panose="02020603050405020304" pitchFamily="18" charset="0"/>
                <a:ea typeface="隶书" panose="02010509060101010101" pitchFamily="49" charset="-122"/>
              </a:rPr>
              <a:t>与集合</a:t>
            </a:r>
            <a:r>
              <a:rPr lang="en-US" altLang="zh-CN" sz="2000" dirty="0">
                <a:solidFill>
                  <a:schemeClr val="tx2"/>
                </a:solidFill>
                <a:latin typeface="Times New Roman" panose="02020603050405020304" pitchFamily="18" charset="0"/>
                <a:ea typeface="隶书" panose="02010509060101010101" pitchFamily="49" charset="-122"/>
              </a:rPr>
              <a:t>R</a:t>
            </a:r>
            <a:r>
              <a:rPr lang="zh-CN" altLang="en-US" sz="2000" dirty="0">
                <a:solidFill>
                  <a:schemeClr val="tx2"/>
                </a:solidFill>
                <a:latin typeface="Times New Roman" panose="02020603050405020304" pitchFamily="18" charset="0"/>
                <a:ea typeface="隶书" panose="02010509060101010101" pitchFamily="49" charset="-122"/>
              </a:rPr>
              <a:t>的差</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a:t>
            </a:r>
            <a:r>
              <a:rPr lang="en-US" altLang="zh-CN" sz="2000" dirty="0" err="1">
                <a:latin typeface="Times New Roman" panose="02020603050405020304" pitchFamily="18" charset="0"/>
                <a:ea typeface="隶书" panose="02010509060101010101" pitchFamily="49" charset="-122"/>
              </a:rPr>
              <a:t>R.first</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r>
              <a:rPr lang="en-US" altLang="zh-CN" sz="2000" dirty="0">
                <a:solidFill>
                  <a:schemeClr val="tx2"/>
                </a:solidFill>
                <a:latin typeface="Times New Roman" panose="02020603050405020304" pitchFamily="18" charset="0"/>
                <a:ea typeface="隶书" panose="02010509060101010101" pitchFamily="49" charset="-122"/>
              </a:rPr>
              <a:t>//R</a:t>
            </a:r>
            <a:r>
              <a:rPr lang="zh-CN" altLang="en-US" sz="20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*pa = first</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r>
              <a:rPr lang="en-US" altLang="zh-CN" sz="2000" dirty="0">
                <a:solidFill>
                  <a:schemeClr val="tx2"/>
                </a:solidFill>
                <a:latin typeface="Times New Roman" panose="02020603050405020304" pitchFamily="18" charset="0"/>
                <a:ea typeface="隶书" panose="02010509060101010101" pitchFamily="49" charset="-122"/>
              </a:rPr>
              <a:t>//this</a:t>
            </a:r>
            <a:r>
              <a:rPr lang="zh-CN" altLang="en-US" sz="20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 temp;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*pc = </a:t>
            </a:r>
            <a:r>
              <a:rPr lang="en-US" altLang="zh-CN" sz="2000" dirty="0" err="1">
                <a:latin typeface="Times New Roman" panose="02020603050405020304" pitchFamily="18" charset="0"/>
                <a:ea typeface="隶书" panose="02010509060101010101" pitchFamily="49" charset="-122"/>
              </a:rPr>
              <a:t>temp.first</a:t>
            </a:r>
            <a:r>
              <a:rPr lang="en-US" altLang="zh-CN" sz="2000" dirty="0">
                <a:latin typeface="Times New Roman" panose="02020603050405020304" pitchFamily="18" charset="0"/>
                <a:ea typeface="隶书" panose="02010509060101010101" pitchFamily="49" charset="-122"/>
              </a:rPr>
              <a:t>;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while (pa != NULL &amp;&amp;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NULL) {</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if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 = =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两集合共有</a:t>
            </a:r>
          </a:p>
          <a:p>
            <a:pPr>
              <a:spcBef>
                <a:spcPct val="5000"/>
              </a:spcBef>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{pa =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a:t>
            </a:r>
          </a:p>
          <a:p>
            <a:pPr>
              <a:spcBef>
                <a:spcPct val="5000"/>
              </a:spcBef>
              <a:buNone/>
            </a:pPr>
            <a:r>
              <a:rPr lang="en-US" altLang="zh-CN" sz="2000" dirty="0">
                <a:latin typeface="Times New Roman" panose="02020603050405020304" pitchFamily="18" charset="0"/>
                <a:ea typeface="隶书" panose="02010509060101010101" pitchFamily="49" charset="-122"/>
              </a:rPr>
              <a:t>          else if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 &lt;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 {	</a:t>
            </a:r>
          </a:p>
          <a:p>
            <a:pPr>
              <a:spcBef>
                <a:spcPct val="5000"/>
              </a:spcBef>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pc</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 new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a:t>
            </a:r>
            <a:r>
              <a:rPr lang="en-US" altLang="zh-CN" sz="2000" dirty="0" smtClean="0">
                <a:latin typeface="Times New Roman" panose="02020603050405020304" pitchFamily="18" charset="0"/>
                <a:ea typeface="隶书" panose="02010509060101010101" pitchFamily="49" charset="-122"/>
              </a:rPr>
              <a:t>);</a:t>
            </a:r>
          </a:p>
          <a:p>
            <a:pPr>
              <a:spcBef>
                <a:spcPct val="5000"/>
              </a:spcBef>
              <a:buNone/>
            </a:pPr>
            <a:r>
              <a:rPr lang="en-US" altLang="zh-CN" sz="2000" dirty="0" smtClean="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pc = pc</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pa =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p>
          <a:p>
            <a:pPr>
              <a:spcBef>
                <a:spcPct val="5000"/>
              </a:spcBef>
              <a:buNone/>
            </a:pPr>
            <a:r>
              <a:rPr lang="en-US" altLang="zh-CN" sz="2000" dirty="0">
                <a:latin typeface="Times New Roman" panose="02020603050405020304" pitchFamily="18" charset="0"/>
                <a:ea typeface="隶书" panose="02010509060101010101" pitchFamily="49" charset="-122"/>
              </a:rPr>
              <a:t> 	      else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p>
          <a:p>
            <a:pPr>
              <a:spcBef>
                <a:spcPct val="5000"/>
              </a:spcBef>
              <a:buNone/>
            </a:pPr>
            <a:r>
              <a:rPr lang="en-US" altLang="zh-CN" sz="2000" dirty="0">
                <a:latin typeface="Times New Roman" panose="02020603050405020304" pitchFamily="18" charset="0"/>
                <a:ea typeface="隶书" panose="02010509060101010101" pitchFamily="49" charset="-122"/>
              </a:rPr>
              <a:t>     }</a:t>
            </a:r>
          </a:p>
          <a:p>
            <a:pPr>
              <a:spcBef>
                <a:spcPct val="5000"/>
              </a:spcBef>
              <a:buNone/>
            </a:pPr>
            <a:r>
              <a:rPr lang="en-US" altLang="zh-CN" sz="2000" dirty="0">
                <a:latin typeface="Times New Roman" panose="02020603050405020304" pitchFamily="18" charset="0"/>
                <a:ea typeface="隶书" panose="02010509060101010101" pitchFamily="49" charset="-122"/>
              </a:rPr>
              <a:t>     while (pa != NULL) {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向结果链逐个复制</a:t>
            </a:r>
          </a:p>
          <a:p>
            <a:pPr>
              <a:spcBef>
                <a:spcPct val="5000"/>
              </a:spcBef>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pc</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 new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a:t>
            </a:r>
          </a:p>
          <a:p>
            <a:pPr>
              <a:spcBef>
                <a:spcPct val="5000"/>
              </a:spcBef>
              <a:buNone/>
            </a:pPr>
            <a:r>
              <a:rPr lang="en-US" altLang="zh-CN" sz="2000" dirty="0">
                <a:latin typeface="Times New Roman" panose="02020603050405020304" pitchFamily="18" charset="0"/>
                <a:ea typeface="隶书" panose="02010509060101010101" pitchFamily="49" charset="-122"/>
              </a:rPr>
              <a:t>          pc = pc</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pa =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a:t>
            </a:r>
          </a:p>
          <a:p>
            <a:pPr>
              <a:buNone/>
            </a:pPr>
            <a:r>
              <a:rPr lang="en-US" altLang="zh-CN" sz="2000" dirty="0">
                <a:latin typeface="Times New Roman" panose="02020603050405020304" pitchFamily="18" charset="0"/>
                <a:ea typeface="隶书" panose="02010509060101010101" pitchFamily="49" charset="-122"/>
              </a:rPr>
              <a:t>     }</a:t>
            </a:r>
          </a:p>
          <a:p>
            <a:pPr>
              <a:spcBef>
                <a:spcPct val="5000"/>
              </a:spcBef>
              <a:buNone/>
            </a:pPr>
            <a:r>
              <a:rPr lang="en-US" altLang="zh-CN" sz="2000" dirty="0">
                <a:latin typeface="Times New Roman" panose="02020603050405020304" pitchFamily="18" charset="0"/>
                <a:ea typeface="隶书" panose="02010509060101010101" pitchFamily="49" charset="-122"/>
              </a:rPr>
              <a:t>     pc</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 NULL;  </a:t>
            </a:r>
            <a:r>
              <a:rPr lang="en-US" altLang="zh-CN" sz="2000" dirty="0" err="1">
                <a:latin typeface="Times New Roman" panose="02020603050405020304" pitchFamily="18" charset="0"/>
                <a:ea typeface="隶书" panose="02010509060101010101" pitchFamily="49" charset="-122"/>
              </a:rPr>
              <a:t>temp.last</a:t>
            </a:r>
            <a:r>
              <a:rPr lang="en-US" altLang="zh-CN" sz="2000" dirty="0">
                <a:latin typeface="Times New Roman" panose="02020603050405020304" pitchFamily="18" charset="0"/>
                <a:ea typeface="隶书" panose="02010509060101010101" pitchFamily="49" charset="-122"/>
              </a:rPr>
              <a:t> = pc;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链表收尾</a:t>
            </a:r>
          </a:p>
          <a:p>
            <a:pPr>
              <a:spcBef>
                <a:spcPct val="5000"/>
              </a:spcBef>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return temp;</a:t>
            </a:r>
          </a:p>
          <a:p>
            <a:pPr>
              <a:spcBef>
                <a:spcPct val="5000"/>
              </a:spcBef>
              <a:buNone/>
            </a:pPr>
            <a:r>
              <a:rPr lang="en-US" altLang="zh-CN" sz="2000"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5" name="Rectangle 5"/>
          <p:cNvSpPr>
            <a:spLocks noGrp="1" noChangeArrowheads="1"/>
          </p:cNvSpPr>
          <p:nvPr>
            <p:ph idx="1"/>
          </p:nvPr>
        </p:nvSpPr>
        <p:spPr>
          <a:xfrm>
            <a:off x="2151063" y="692153"/>
            <a:ext cx="8229600" cy="5581651"/>
          </a:xfrm>
        </p:spPr>
        <p:txBody>
          <a:bodyPr/>
          <a:lstStyle/>
          <a:p>
            <a:pPr>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bool</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&lt;T&gt;::operator == (</a:t>
            </a: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&lt;T&gt;&amp; R) </a:t>
            </a:r>
          </a:p>
          <a:p>
            <a:pPr>
              <a:spcBef>
                <a:spcPct val="5000"/>
              </a:spcBef>
              <a:buNone/>
            </a:pPr>
            <a:r>
              <a:rPr lang="en-US" altLang="zh-CN" sz="2800" dirty="0">
                <a:latin typeface="Times New Roman" panose="02020603050405020304" pitchFamily="18" charset="0"/>
                <a:ea typeface="隶书" panose="02010509060101010101" pitchFamily="49" charset="-122"/>
              </a:rPr>
              <a:t>{</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比较集合</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与集合</a:t>
            </a:r>
            <a:r>
              <a:rPr lang="en-US" altLang="zh-CN" sz="2800" dirty="0">
                <a:solidFill>
                  <a:schemeClr val="tx2"/>
                </a:solidFill>
                <a:latin typeface="Times New Roman" panose="02020603050405020304" pitchFamily="18" charset="0"/>
                <a:ea typeface="隶书" panose="02010509060101010101" pitchFamily="49" charset="-122"/>
              </a:rPr>
              <a:t>R</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*pa =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while (pa != NULL &amp;&amp;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NULL)</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pa = 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else return false;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扫描途中不等时退出</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if (pa != NULL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NULL) return false;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链不等长时</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返回</a:t>
            </a:r>
            <a:r>
              <a:rPr lang="en-US" altLang="zh-CN" sz="2800" dirty="0">
                <a:solidFill>
                  <a:schemeClr val="tx2"/>
                </a:solidFill>
                <a:latin typeface="Times New Roman" panose="02020603050405020304" pitchFamily="18" charset="0"/>
                <a:ea typeface="隶书" panose="02010509060101010101" pitchFamily="49" charset="-122"/>
              </a:rPr>
              <a:t>0</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return true;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717437" y="0"/>
            <a:ext cx="676751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4400" b="1" dirty="0">
                <a:solidFill>
                  <a:srgbClr val="0000FF"/>
                </a:solidFill>
                <a:latin typeface="华文行楷" panose="02010800040101010101" pitchFamily="2" charset="-122"/>
                <a:ea typeface="华文行楷" panose="02010800040101010101" pitchFamily="2" charset="-122"/>
              </a:rPr>
              <a:t>6.2 </a:t>
            </a:r>
            <a:r>
              <a:rPr kumimoji="1" lang="zh-CN" altLang="en-US" sz="4400" b="1" dirty="0">
                <a:solidFill>
                  <a:srgbClr val="0000FF"/>
                </a:solidFill>
                <a:latin typeface="华文行楷" panose="02010800040101010101" pitchFamily="2" charset="-122"/>
                <a:ea typeface="华文行楷" panose="02010800040101010101" pitchFamily="2" charset="-122"/>
              </a:rPr>
              <a:t>等价问题和并查集</a:t>
            </a:r>
          </a:p>
        </p:txBody>
      </p:sp>
      <p:sp>
        <p:nvSpPr>
          <p:cNvPr id="4" name="Rectangle 3"/>
          <p:cNvSpPr txBox="1">
            <a:spLocks noChangeArrowheads="1"/>
          </p:cNvSpPr>
          <p:nvPr/>
        </p:nvSpPr>
        <p:spPr bwMode="auto">
          <a:xfrm>
            <a:off x="1419830" y="1092586"/>
            <a:ext cx="9766975" cy="5257800"/>
          </a:xfrm>
          <a:prstGeom prst="rect">
            <a:avLst/>
          </a:prstGeom>
          <a:noFill/>
          <a:ln w="9525">
            <a:noFill/>
            <a:miter lim="800000"/>
          </a:ln>
        </p:spPr>
        <p:txBody>
          <a:bodyPr/>
          <a:lstStyle/>
          <a:p>
            <a:pPr marL="0" lvl="1">
              <a:spcBef>
                <a:spcPct val="20000"/>
              </a:spcBef>
              <a:buClr>
                <a:schemeClr val="tx2"/>
              </a:buClr>
              <a:buSzPct val="70000"/>
              <a:defRPr/>
            </a:pPr>
            <a:r>
              <a:rPr kumimoji="1" lang="en-US" altLang="zh-CN" sz="2800" b="1" kern="0" dirty="0" smtClean="0">
                <a:latin typeface="Times New Roman" panose="02020603050405020304" pitchFamily="18" charset="0"/>
                <a:cs typeface="Times New Roman" panose="02020603050405020304" pitchFamily="18" charset="0"/>
              </a:rPr>
              <a:t>1</a:t>
            </a:r>
            <a:r>
              <a:rPr kumimoji="1" lang="zh-CN" altLang="en-US" sz="2800" b="1" kern="0"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等价关系</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(equivalence relation)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：假定有一具有</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个元素的非空集合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S={1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，另有一个具有</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个关系的集合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R={(i1,j1),(i2,j2),…,(</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ir,jr</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，若</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满足：</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对所有的</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，有</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i,i</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时，即关系是自反的</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对所有的</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j∈S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，当且仅当</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i,j</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时</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j,i</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，即关系是对称的</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对所有的</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j∈ 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，若</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i,j</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且</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j,k</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，则有</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i,k</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，即关系是传递的</a:t>
            </a:r>
            <a:endParaRPr lang="en-AU"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则称关系</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是定义在</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上的一个</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等价关系</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i1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j1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i2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j2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ir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jr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p>
          <a:p>
            <a:pPr>
              <a:defRPr/>
            </a:pPr>
            <a:endPar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75475" y="1322860"/>
            <a:ext cx="9611333" cy="4249738"/>
          </a:xfrm>
          <a:prstGeom prst="rect">
            <a:avLst/>
          </a:prstGeom>
          <a:noFill/>
          <a:ln w="9525">
            <a:noFill/>
            <a:miter lim="800000"/>
          </a:ln>
        </p:spPr>
        <p:txBody>
          <a:bodyPr/>
          <a:lstStyle/>
          <a:p>
            <a:pPr marL="0" lvl="1">
              <a:spcBef>
                <a:spcPct val="20000"/>
              </a:spcBef>
              <a:buClr>
                <a:schemeClr val="tx2"/>
              </a:buClr>
              <a:buSzPct val="70000"/>
              <a:defRPr/>
            </a:pP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、等价类</a:t>
            </a:r>
            <a:r>
              <a:rPr lang="en-US" altLang="zh-CN" sz="2800" b="1" dirty="0">
                <a:latin typeface="Times New Roman" panose="02020603050405020304" pitchFamily="18" charset="0"/>
                <a:cs typeface="Times New Roman" panose="02020603050405020304" pitchFamily="18" charset="0"/>
              </a:rPr>
              <a:t>(equivalence classes)</a:t>
            </a:r>
            <a:r>
              <a:rPr lang="zh-CN" altLang="en-US" sz="2800" b="1" dirty="0">
                <a:latin typeface="Times New Roman" panose="02020603050405020304" pitchFamily="18" charset="0"/>
                <a:cs typeface="Times New Roman" panose="02020603050405020304" pitchFamily="18" charset="0"/>
              </a:rPr>
              <a:t>：设</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是定义在非空集合</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上的一个的等价关系，</a:t>
            </a:r>
            <a:endParaRPr lang="en-US" altLang="zh-CN" sz="2800" b="1"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altLang="zh-CN" sz="2800" b="1"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altLang="zh-CN" sz="2800" b="1" dirty="0">
              <a:latin typeface="Times New Roman" panose="02020603050405020304" pitchFamily="18" charset="0"/>
              <a:cs typeface="Times New Roman" panose="02020603050405020304" pitchFamily="18" charset="0"/>
            </a:endParaRPr>
          </a:p>
          <a:p>
            <a:pPr marL="257175" algn="just">
              <a:spcBef>
                <a:spcPct val="50000"/>
              </a:spcBef>
              <a:defRPr/>
            </a:pPr>
            <a:r>
              <a:rPr lang="zh-CN" altLang="en-US" sz="2800" b="1" dirty="0">
                <a:latin typeface="Times New Roman" panose="02020603050405020304" pitchFamily="18" charset="0"/>
                <a:cs typeface="Times New Roman" panose="02020603050405020304" pitchFamily="18" charset="0"/>
              </a:rPr>
              <a:t>称          是</a:t>
            </a:r>
            <a:r>
              <a:rPr lang="en-US" altLang="zh-CN" sz="2800" b="1" i="1" dirty="0">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的等价类。</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可产生集合</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的唯一划分，即可以按</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将</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划分为若干不相交的子集</a:t>
            </a:r>
            <a:r>
              <a:rPr lang="en-US" altLang="zh-CN" sz="2800" b="1" dirty="0">
                <a:latin typeface="Times New Roman" panose="02020603050405020304" pitchFamily="18" charset="0"/>
                <a:cs typeface="Times New Roman" panose="02020603050405020304" pitchFamily="18" charset="0"/>
              </a:rPr>
              <a:t>S</a:t>
            </a:r>
            <a:r>
              <a:rPr lang="en-US" altLang="zh-CN" sz="2800" b="1" baseline="-25000"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S</a:t>
            </a:r>
            <a:r>
              <a:rPr lang="en-US" altLang="zh-CN" sz="2800" b="1" baseline="-25000"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，这些子集</a:t>
            </a:r>
            <a:r>
              <a:rPr lang="en-US" altLang="zh-CN" sz="2800" b="1" dirty="0">
                <a:latin typeface="Times New Roman" panose="02020603050405020304" pitchFamily="18" charset="0"/>
                <a:cs typeface="Times New Roman" panose="02020603050405020304" pitchFamily="18" charset="0"/>
              </a:rPr>
              <a:t>S</a:t>
            </a:r>
            <a:r>
              <a:rPr lang="en-US" altLang="zh-CN" sz="2800" b="1" baseline="-25000" dirty="0">
                <a:latin typeface="Times New Roman" panose="02020603050405020304" pitchFamily="18" charset="0"/>
                <a:cs typeface="Times New Roman" panose="02020603050405020304" pitchFamily="18" charset="0"/>
              </a:rPr>
              <a:t>i</a:t>
            </a:r>
            <a:r>
              <a:rPr lang="zh-CN" altLang="en-US" sz="2800" b="1" dirty="0">
                <a:latin typeface="Times New Roman" panose="02020603050405020304" pitchFamily="18" charset="0"/>
                <a:cs typeface="Times New Roman" panose="02020603050405020304" pitchFamily="18" charset="0"/>
              </a:rPr>
              <a:t>称为</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的</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等价类。简言之，等价类是集合中相互等价的元素的最大子集合。</a:t>
            </a:r>
            <a:endParaRPr kumimoji="1" lang="zh-CN" altLang="en-US" sz="2800" b="1" dirty="0">
              <a:latin typeface="Times New Roman" panose="02020603050405020304" pitchFamily="18" charset="0"/>
              <a:cs typeface="Times New Roman" panose="02020603050405020304" pitchFamily="18" charset="0"/>
            </a:endParaRPr>
          </a:p>
          <a:p>
            <a:pPr>
              <a:defRPr/>
            </a:pPr>
            <a:endParaRPr kumimoji="1" lang="zh-CN" altLang="en-US" sz="2800" b="1" dirty="0">
              <a:latin typeface="Times New Roman" panose="02020603050405020304" pitchFamily="18" charset="0"/>
              <a:cs typeface="Times New Roman" panose="02020603050405020304" pitchFamily="18"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994251610"/>
              </p:ext>
            </p:extLst>
          </p:nvPr>
        </p:nvGraphicFramePr>
        <p:xfrm>
          <a:off x="3096776" y="2580779"/>
          <a:ext cx="6119813" cy="647700"/>
        </p:xfrm>
        <a:graphic>
          <a:graphicData uri="http://schemas.openxmlformats.org/presentationml/2006/ole">
            <mc:AlternateContent xmlns:mc="http://schemas.openxmlformats.org/markup-compatibility/2006">
              <mc:Choice xmlns:v="urn:schemas-microsoft-com:vml" Requires="v">
                <p:oleObj spid="_x0000_s15526" name="公式" r:id="rId4" imgW="1904365" imgH="215900" progId="Equation.3">
                  <p:embed/>
                </p:oleObj>
              </mc:Choice>
              <mc:Fallback>
                <p:oleObj name="公式" r:id="rId4" imgW="1904365" imgH="215900" progId="Equation.3">
                  <p:embed/>
                  <p:pic>
                    <p:nvPicPr>
                      <p:cNvPr id="0" name="图片 153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6776" y="2580779"/>
                        <a:ext cx="6119813" cy="6477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3744729364"/>
              </p:ext>
            </p:extLst>
          </p:nvPr>
        </p:nvGraphicFramePr>
        <p:xfrm>
          <a:off x="2396382" y="3525553"/>
          <a:ext cx="838200" cy="647700"/>
        </p:xfrm>
        <a:graphic>
          <a:graphicData uri="http://schemas.openxmlformats.org/presentationml/2006/ole">
            <mc:AlternateContent xmlns:mc="http://schemas.openxmlformats.org/markup-compatibility/2006">
              <mc:Choice xmlns:v="urn:schemas-microsoft-com:vml" Requires="v">
                <p:oleObj spid="_x0000_s15527" name="公式" r:id="rId6" imgW="279400" imgH="215900" progId="Equation.3">
                  <p:embed/>
                </p:oleObj>
              </mc:Choice>
              <mc:Fallback>
                <p:oleObj name="公式" r:id="rId6" imgW="279400" imgH="215900" progId="Equation.3">
                  <p:embed/>
                  <p:pic>
                    <p:nvPicPr>
                      <p:cNvPr id="0" name="图片 153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6382" y="3525553"/>
                        <a:ext cx="838200" cy="6477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842740" y="0"/>
            <a:ext cx="7772400" cy="768350"/>
          </a:xfrm>
        </p:spPr>
        <p:txBody>
          <a:bodyPr/>
          <a:lstStyle/>
          <a:p>
            <a:r>
              <a:rPr lang="zh-CN" altLang="en-US" b="1" dirty="0" smtClean="0"/>
              <a:t>并查集</a:t>
            </a:r>
          </a:p>
        </p:txBody>
      </p:sp>
      <p:sp>
        <p:nvSpPr>
          <p:cNvPr id="8195" name="内容占位符 2"/>
          <p:cNvSpPr>
            <a:spLocks noGrp="1"/>
          </p:cNvSpPr>
          <p:nvPr>
            <p:ph idx="1"/>
          </p:nvPr>
        </p:nvSpPr>
        <p:spPr>
          <a:xfrm>
            <a:off x="1307934" y="1003834"/>
            <a:ext cx="10209638" cy="1775989"/>
          </a:xfrm>
        </p:spPr>
        <p:txBody>
          <a:bodyPr>
            <a:noAutofit/>
          </a:bodyPr>
          <a:lstStyle/>
          <a:p>
            <a:pPr>
              <a:buFont typeface="Wingdings" panose="05000000000000000000" pitchFamily="2" charset="2"/>
              <a:buChar char="Ø"/>
            </a:pPr>
            <a:r>
              <a:rPr lang="zh-CN" altLang="en-US" dirty="0"/>
              <a:t>在一些应用问题中，给出各个元素之间的联系，要求将这些元素分成几个集合，每个集合中的元素直接或间接有联系</a:t>
            </a:r>
            <a:r>
              <a:rPr lang="zh-CN" altLang="en-US" dirty="0" smtClean="0"/>
              <a:t>。</a:t>
            </a:r>
            <a:endParaRPr lang="en-US" altLang="zh-CN" dirty="0" smtClean="0"/>
          </a:p>
          <a:p>
            <a:pPr>
              <a:buFont typeface="Wingdings" panose="05000000000000000000" pitchFamily="2" charset="2"/>
              <a:buChar char="Ø"/>
            </a:pPr>
            <a:r>
              <a:rPr lang="zh-CN" altLang="en-US" dirty="0" smtClean="0"/>
              <a:t>在</a:t>
            </a:r>
            <a:r>
              <a:rPr lang="zh-CN" altLang="en-US" dirty="0"/>
              <a:t>这类问题中主要涉及的是对集合的合并和查找，因此将这种集合</a:t>
            </a:r>
            <a:r>
              <a:rPr lang="zh-CN" altLang="en-US" dirty="0" smtClean="0"/>
              <a:t>称为</a:t>
            </a:r>
            <a:r>
              <a:rPr lang="zh-CN" altLang="en-US" dirty="0" smtClean="0">
                <a:solidFill>
                  <a:srgbClr val="0000FF"/>
                </a:solidFill>
              </a:rPr>
              <a:t>并</a:t>
            </a:r>
            <a:r>
              <a:rPr lang="zh-CN" altLang="en-US" dirty="0">
                <a:solidFill>
                  <a:srgbClr val="0000FF"/>
                </a:solidFill>
              </a:rPr>
              <a:t>查集</a:t>
            </a:r>
            <a:r>
              <a:rPr lang="zh-CN" altLang="en-US" dirty="0"/>
              <a:t>。</a:t>
            </a:r>
          </a:p>
        </p:txBody>
      </p:sp>
      <p:pic>
        <p:nvPicPr>
          <p:cNvPr id="25602" name="Picture 2" descr="https://timgsa.baidu.com/timg?image&amp;quality=80&amp;size=b9999_10000&amp;sec=1571286162119&amp;di=5022da93161496188721ea2de0f9c223&amp;imgtype=0&amp;src=http%3A%2F%2Fwww.chinaxue.org%2Fbookpic%2F20139291514562904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09" y="3482264"/>
            <a:ext cx="3761982" cy="2713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timgsa.baidu.com/timg?image&amp;quality=80&amp;size=b9999_10000&amp;sec=1571285969210&amp;di=4ac8ce411cc8238493e6e319dd3b7fba&amp;imgtype=jpg&amp;src=http%3A%2F%2Fimg1.imgtn.bdimg.com%2Fit%2Fu%3D373806371%2C369836755%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623" y="3420160"/>
            <a:ext cx="3589174" cy="2691881"/>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5"/>
          <a:stretch>
            <a:fillRect/>
          </a:stretch>
        </p:blipFill>
        <p:spPr>
          <a:xfrm>
            <a:off x="8345184" y="2815919"/>
            <a:ext cx="3474054" cy="37661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1018162" y="914398"/>
            <a:ext cx="9429344" cy="5729604"/>
          </a:xfrm>
        </p:spPr>
        <p:txBody>
          <a:bodyPr>
            <a:normAutofit lnSpcReduction="10000"/>
          </a:bodyPr>
          <a:lstStyle/>
          <a:p>
            <a:r>
              <a:rPr lang="zh-CN" altLang="en-US" sz="2800" dirty="0"/>
              <a:t>设初始有一集合</a:t>
            </a:r>
            <a:r>
              <a:rPr lang="en-US" altLang="zh-CN" sz="2800" i="1" dirty="0"/>
              <a:t>S={0,1,2,3,4,5,6,7,8,9,10,11}</a:t>
            </a:r>
            <a:r>
              <a:rPr lang="zh-CN" altLang="en-US" sz="2800" i="1" dirty="0"/>
              <a:t>，</a:t>
            </a:r>
            <a:r>
              <a:rPr lang="zh-CN" altLang="en-US" sz="2800" dirty="0"/>
              <a:t>依次读若干事先定义的等价</a:t>
            </a:r>
            <a:r>
              <a:rPr lang="zh-CN" altLang="en-US" sz="2800" dirty="0" smtClean="0"/>
              <a:t>对 </a:t>
            </a:r>
            <a:r>
              <a:rPr lang="en-US" altLang="zh-CN" sz="2800" dirty="0" smtClean="0"/>
              <a:t>0</a:t>
            </a:r>
            <a:r>
              <a:rPr lang="zh-CN" altLang="en-US" sz="2800" dirty="0">
                <a:sym typeface="Symbol" panose="05050102010706020507" pitchFamily="18" charset="2"/>
              </a:rPr>
              <a:t></a:t>
            </a:r>
            <a:r>
              <a:rPr lang="en-US" altLang="zh-CN" sz="2800" dirty="0"/>
              <a:t>4,3</a:t>
            </a:r>
            <a:r>
              <a:rPr lang="zh-CN" altLang="en-US" sz="2800" dirty="0">
                <a:sym typeface="Symbol" panose="05050102010706020507" pitchFamily="18" charset="2"/>
              </a:rPr>
              <a:t></a:t>
            </a:r>
            <a:r>
              <a:rPr lang="en-US" altLang="zh-CN" sz="2800" dirty="0"/>
              <a:t>1,6</a:t>
            </a:r>
            <a:r>
              <a:rPr lang="zh-CN" altLang="en-US" sz="2800" dirty="0">
                <a:sym typeface="Symbol" panose="05050102010706020507" pitchFamily="18" charset="2"/>
              </a:rPr>
              <a:t></a:t>
            </a:r>
            <a:r>
              <a:rPr lang="en-US" altLang="zh-CN" sz="2800" dirty="0"/>
              <a:t>10,8</a:t>
            </a:r>
            <a:r>
              <a:rPr lang="zh-CN" altLang="en-US" sz="2800" dirty="0">
                <a:sym typeface="Symbol" panose="05050102010706020507" pitchFamily="18" charset="2"/>
              </a:rPr>
              <a:t></a:t>
            </a:r>
            <a:r>
              <a:rPr lang="en-US" altLang="zh-CN" sz="2800" dirty="0"/>
              <a:t>9,7</a:t>
            </a:r>
            <a:r>
              <a:rPr lang="zh-CN" altLang="en-US" sz="2800" dirty="0">
                <a:sym typeface="Symbol" panose="05050102010706020507" pitchFamily="18" charset="2"/>
              </a:rPr>
              <a:t></a:t>
            </a:r>
            <a:r>
              <a:rPr lang="en-US" altLang="zh-CN" sz="2800" dirty="0"/>
              <a:t>4,6</a:t>
            </a:r>
            <a:r>
              <a:rPr lang="zh-CN" altLang="en-US" sz="2800" dirty="0">
                <a:sym typeface="Symbol" panose="05050102010706020507" pitchFamily="18" charset="2"/>
              </a:rPr>
              <a:t></a:t>
            </a:r>
            <a:r>
              <a:rPr lang="en-US" altLang="zh-CN" sz="2800" dirty="0"/>
              <a:t>8,3</a:t>
            </a:r>
            <a:r>
              <a:rPr lang="zh-CN" altLang="en-US" sz="2800" dirty="0">
                <a:sym typeface="Symbol" panose="05050102010706020507" pitchFamily="18" charset="2"/>
              </a:rPr>
              <a:t></a:t>
            </a:r>
            <a:r>
              <a:rPr lang="en-US" altLang="zh-CN" sz="2800" dirty="0"/>
              <a:t>5,2</a:t>
            </a:r>
            <a:r>
              <a:rPr lang="zh-CN" altLang="en-US" sz="2800" dirty="0">
                <a:sym typeface="Symbol" panose="05050102010706020507" pitchFamily="18" charset="2"/>
              </a:rPr>
              <a:t></a:t>
            </a:r>
            <a:r>
              <a:rPr lang="en-US" altLang="zh-CN" sz="2800" dirty="0"/>
              <a:t>11,11</a:t>
            </a:r>
            <a:r>
              <a:rPr lang="zh-CN" altLang="en-US" sz="2800" dirty="0">
                <a:sym typeface="Symbol" panose="05050102010706020507" pitchFamily="18" charset="2"/>
              </a:rPr>
              <a:t></a:t>
            </a:r>
            <a:r>
              <a:rPr lang="en-US" altLang="zh-CN" sz="2800" dirty="0"/>
              <a:t>0.</a:t>
            </a:r>
            <a:endParaRPr lang="zh-CN" altLang="en-US" sz="2800" dirty="0"/>
          </a:p>
          <a:p>
            <a:r>
              <a:rPr lang="zh-CN" altLang="en-US" sz="2800" dirty="0"/>
              <a:t>每次读入一个等价对后，把等价集合</a:t>
            </a:r>
            <a:r>
              <a:rPr lang="en-US" altLang="zh-CN" sz="2800" dirty="0"/>
              <a:t>union</a:t>
            </a:r>
            <a:r>
              <a:rPr lang="zh-CN" altLang="en-US" sz="2800" dirty="0"/>
              <a:t>起来，则每读入一个等价对后集合的状态是</a:t>
            </a:r>
            <a:r>
              <a:rPr lang="en-US" altLang="zh-CN" sz="2800" dirty="0"/>
              <a:t>:</a:t>
            </a:r>
            <a:endParaRPr lang="zh-CN" altLang="en-US" sz="2800" dirty="0"/>
          </a:p>
          <a:p>
            <a:pPr lvl="1">
              <a:buFontTx/>
              <a:buNone/>
            </a:pPr>
            <a:r>
              <a:rPr lang="zh-CN" altLang="en-US" sz="2000" dirty="0"/>
              <a:t>初始          </a:t>
            </a:r>
            <a:r>
              <a:rPr lang="zh-CN" altLang="en-US" sz="2000" dirty="0" smtClean="0"/>
              <a:t>     </a:t>
            </a:r>
            <a:r>
              <a:rPr lang="en-US" altLang="zh-CN" sz="2000" dirty="0"/>
              <a:t>{0},{1},{2},{3},{4},{5},{6},{7},{8},{9},{10},{11}</a:t>
            </a:r>
            <a:endParaRPr lang="zh-CN" altLang="en-US" sz="2000" dirty="0"/>
          </a:p>
          <a:p>
            <a:pPr lvl="1">
              <a:buFontTx/>
              <a:buNone/>
            </a:pPr>
            <a:r>
              <a:rPr lang="en-US" altLang="zh-CN" sz="2000" dirty="0"/>
              <a:t>0</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4 	{0,4},{1},{2},{3},{5},{6},{7},{8},{9},{10},{11}</a:t>
            </a:r>
            <a:endParaRPr lang="zh-CN" altLang="en-US" sz="2000" dirty="0"/>
          </a:p>
          <a:p>
            <a:pPr lvl="1">
              <a:buFontTx/>
              <a:buNone/>
            </a:pPr>
            <a:r>
              <a:rPr lang="en-US" altLang="zh-CN" sz="2000" dirty="0"/>
              <a:t>3</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1</a:t>
            </a:r>
            <a:r>
              <a:rPr lang="zh-CN" altLang="en-US" sz="2000" dirty="0"/>
              <a:t> </a:t>
            </a:r>
            <a:r>
              <a:rPr lang="en-US" altLang="zh-CN" sz="2000" dirty="0"/>
              <a:t>	{0,4},{1,3},{2},{5},{6},{7},{8},{9},{10},{11}</a:t>
            </a:r>
            <a:endParaRPr lang="zh-CN" altLang="en-US" sz="2000" dirty="0"/>
          </a:p>
          <a:p>
            <a:pPr lvl="1">
              <a:buFontTx/>
              <a:buNone/>
            </a:pPr>
            <a:r>
              <a:rPr lang="en-US" altLang="zh-CN" sz="2000" dirty="0"/>
              <a:t>6</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10 	{0,4},{1,3},{2},{5},{6,10},{7},{8},{9},{11}</a:t>
            </a:r>
            <a:r>
              <a:rPr lang="zh-CN" altLang="en-US" sz="2000" dirty="0"/>
              <a:t> </a:t>
            </a:r>
          </a:p>
          <a:p>
            <a:pPr lvl="1">
              <a:buFontTx/>
              <a:buNone/>
            </a:pPr>
            <a:r>
              <a:rPr lang="en-US" altLang="zh-CN" sz="2000" dirty="0"/>
              <a:t>8</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9</a:t>
            </a:r>
            <a:r>
              <a:rPr lang="zh-CN" altLang="en-US" sz="2000" dirty="0"/>
              <a:t> 	</a:t>
            </a:r>
            <a:r>
              <a:rPr lang="en-US" altLang="zh-CN" sz="2000" dirty="0"/>
              <a:t>{0,4},{1,3},{2},{5},{6,10},{7},{8,9},{11}</a:t>
            </a:r>
            <a:endParaRPr lang="zh-CN" altLang="en-US" sz="2000" dirty="0"/>
          </a:p>
          <a:p>
            <a:pPr lvl="1">
              <a:buFontTx/>
              <a:buNone/>
            </a:pPr>
            <a:r>
              <a:rPr lang="en-US" altLang="zh-CN" sz="2000" dirty="0"/>
              <a:t>7</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4</a:t>
            </a:r>
            <a:r>
              <a:rPr lang="zh-CN" altLang="en-US" sz="2000" dirty="0"/>
              <a:t> 	</a:t>
            </a:r>
            <a:r>
              <a:rPr lang="en-US" altLang="zh-CN" sz="2000" dirty="0"/>
              <a:t>{0,4,7},{1,3},{2},{5},{6,10},{8,9},{11}</a:t>
            </a:r>
            <a:endParaRPr lang="zh-CN" altLang="en-US" sz="2000" dirty="0"/>
          </a:p>
          <a:p>
            <a:pPr lvl="1">
              <a:buFontTx/>
              <a:buNone/>
            </a:pPr>
            <a:r>
              <a:rPr lang="en-US" altLang="zh-CN" sz="2000" dirty="0"/>
              <a:t>6</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8</a:t>
            </a:r>
            <a:r>
              <a:rPr lang="zh-CN" altLang="en-US" sz="2000" dirty="0"/>
              <a:t> 	</a:t>
            </a:r>
            <a:r>
              <a:rPr lang="en-US" altLang="zh-CN" sz="2000" dirty="0"/>
              <a:t>{0,4,7},{1,3},{2},{5},{6,8,9,10},{11}</a:t>
            </a:r>
            <a:endParaRPr lang="zh-CN" altLang="en-US" sz="2000" dirty="0"/>
          </a:p>
          <a:p>
            <a:pPr lvl="1">
              <a:buFontTx/>
              <a:buNone/>
            </a:pPr>
            <a:r>
              <a:rPr lang="en-US" altLang="zh-CN" sz="2000" dirty="0"/>
              <a:t>3</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5</a:t>
            </a:r>
            <a:r>
              <a:rPr lang="zh-CN" altLang="en-US" sz="2000" dirty="0"/>
              <a:t> 	</a:t>
            </a:r>
            <a:r>
              <a:rPr lang="en-US" altLang="zh-CN" sz="2000" dirty="0"/>
              <a:t>{0,4,7},{1,3,5},{2},{6,8,9,10},{11}</a:t>
            </a:r>
            <a:endParaRPr lang="zh-CN" altLang="en-US" sz="2000" dirty="0"/>
          </a:p>
          <a:p>
            <a:pPr lvl="1">
              <a:buFontTx/>
              <a:buNone/>
            </a:pPr>
            <a:r>
              <a:rPr lang="en-US" altLang="zh-CN" sz="2000" dirty="0"/>
              <a:t>2</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11	{0,4,7},{1,3,5},{2,11},{6,8,9,10}</a:t>
            </a:r>
            <a:endParaRPr lang="zh-CN" altLang="en-US" sz="2000" dirty="0"/>
          </a:p>
          <a:p>
            <a:pPr lvl="1">
              <a:buFontTx/>
              <a:buNone/>
            </a:pPr>
            <a:r>
              <a:rPr lang="en-US" altLang="zh-CN" sz="2000" dirty="0"/>
              <a:t>11</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0	{0,2,4,7,11},{1,3,5},{6,8,9,10}</a:t>
            </a:r>
            <a:endParaRPr lang="zh-CN" altLang="en-US" sz="2000" dirty="0"/>
          </a:p>
        </p:txBody>
      </p:sp>
      <p:pic>
        <p:nvPicPr>
          <p:cNvPr id="3" name="Picture 2" descr="https://timgsa.baidu.com/timg?image&amp;quality=80&amp;size=b9999_10000&amp;sec=1571285969210&amp;di=4ac8ce411cc8238493e6e319dd3b7fba&amp;imgtype=jpg&amp;src=http%3A%2F%2Fimg1.imgtn.bdimg.com%2Fit%2Fu%3D373806371%2C369836755%26fm%3D214%26gp%3D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4404" y="2938256"/>
            <a:ext cx="4647596" cy="34856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218">
                                            <p:txEl>
                                              <p:pRg st="5" end="5"/>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9218">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9218">
                                            <p:txEl>
                                              <p:pRg st="7" end="7"/>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9218">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9218">
                                            <p:txEl>
                                              <p:pRg st="9" end="9"/>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9218">
                                            <p:txEl>
                                              <p:pRg st="10" end="10"/>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921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152" y="1556172"/>
            <a:ext cx="4483576" cy="3989189"/>
          </a:xfrm>
          <a:prstGeom prst="rect">
            <a:avLst/>
          </a:prstGeom>
        </p:spPr>
      </p:pic>
      <p:sp>
        <p:nvSpPr>
          <p:cNvPr id="2" name="标题 1"/>
          <p:cNvSpPr>
            <a:spLocks noGrp="1"/>
          </p:cNvSpPr>
          <p:nvPr>
            <p:ph type="title"/>
          </p:nvPr>
        </p:nvSpPr>
        <p:spPr>
          <a:xfrm>
            <a:off x="864410" y="15875"/>
            <a:ext cx="7543800" cy="659532"/>
          </a:xfrm>
        </p:spPr>
        <p:txBody>
          <a:bodyPr>
            <a:noAutofit/>
          </a:bodyPr>
          <a:lstStyle/>
          <a:p>
            <a:r>
              <a:rPr lang="en-US" altLang="zh-CN" dirty="0"/>
              <a:t>Motivation</a:t>
            </a:r>
            <a:endParaRPr lang="zh-CN" altLang="en-US" dirty="0"/>
          </a:p>
        </p:txBody>
      </p:sp>
      <p:pic>
        <p:nvPicPr>
          <p:cNvPr id="27650" name="Picture 2" descr="http://pic.58pic.com/58pic/11/44/45/35Y58PICeC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9726" y="827807"/>
            <a:ext cx="2880320" cy="288032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http://campus.baidu.com/editor/php/upload39471359697236.png"/>
          <p:cNvSpPr>
            <a:spLocks noChangeAspect="1" noChangeArrowheads="1"/>
          </p:cNvSpPr>
          <p:nvPr/>
        </p:nvSpPr>
        <p:spPr bwMode="auto">
          <a:xfrm>
            <a:off x="1587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3414" y="3550767"/>
            <a:ext cx="5870426" cy="3267870"/>
          </a:xfrm>
          <a:prstGeom prst="rect">
            <a:avLst/>
          </a:prstGeom>
        </p:spPr>
      </p:pic>
    </p:spTree>
    <p:extLst>
      <p:ext uri="{BB962C8B-B14F-4D97-AF65-F5344CB8AC3E}">
        <p14:creationId xmlns:p14="http://schemas.microsoft.com/office/powerpoint/2010/main" val="9150834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81650" y="0"/>
            <a:ext cx="7772400" cy="768350"/>
          </a:xfrm>
        </p:spPr>
        <p:txBody>
          <a:bodyPr/>
          <a:lstStyle/>
          <a:p>
            <a:r>
              <a:rPr lang="zh-CN" altLang="en-US" b="1" dirty="0" smtClean="0"/>
              <a:t>并查集的</a:t>
            </a:r>
            <a:r>
              <a:rPr lang="en-US" altLang="zh-CN" b="1" dirty="0" smtClean="0"/>
              <a:t>ADT</a:t>
            </a:r>
            <a:endParaRPr lang="zh-CN" altLang="en-US" b="1" dirty="0" smtClean="0"/>
          </a:p>
        </p:txBody>
      </p:sp>
      <p:sp>
        <p:nvSpPr>
          <p:cNvPr id="2051" name="内容占位符 2"/>
          <p:cNvSpPr>
            <a:spLocks noGrp="1"/>
          </p:cNvSpPr>
          <p:nvPr>
            <p:ph idx="1"/>
          </p:nvPr>
        </p:nvSpPr>
        <p:spPr>
          <a:xfrm>
            <a:off x="1668780" y="965539"/>
            <a:ext cx="9537484" cy="5683885"/>
          </a:xfrm>
        </p:spPr>
        <p:txBody>
          <a:bodyPr>
            <a:noAutofit/>
          </a:bodyPr>
          <a:lstStyle/>
          <a:p>
            <a:pPr>
              <a:buFontTx/>
              <a:buNone/>
            </a:pPr>
            <a:r>
              <a:rPr lang="en-US" altLang="zh-CN" sz="2400" dirty="0" err="1">
                <a:latin typeface="Times New Roman" panose="02020603050405020304" pitchFamily="18" charset="0"/>
                <a:cs typeface="Times New Roman" panose="02020603050405020304" pitchFamily="18" charset="0"/>
              </a:rPr>
              <a:t>templat</a:t>
            </a:r>
            <a:r>
              <a:rPr lang="en-US" altLang="zh-CN" sz="2400" dirty="0">
                <a:latin typeface="Times New Roman" panose="02020603050405020304" pitchFamily="18" charset="0"/>
                <a:cs typeface="Times New Roman" panose="02020603050405020304" pitchFamily="18" charset="0"/>
              </a:rPr>
              <a:t> &lt;class T&gt;</a:t>
            </a:r>
          </a:p>
          <a:p>
            <a:pPr>
              <a:buFontTx/>
              <a:buNone/>
            </a:pPr>
            <a:r>
              <a:rPr lang="en-US" altLang="zh-CN" sz="2400" dirty="0">
                <a:latin typeface="Times New Roman" panose="02020603050405020304" pitchFamily="18" charset="0"/>
                <a:cs typeface="Times New Roman" panose="02020603050405020304" pitchFamily="18" charset="0"/>
              </a:rPr>
              <a:t>class </a:t>
            </a:r>
            <a:r>
              <a:rPr lang="en-US" altLang="zh-CN" sz="2400" dirty="0" err="1">
                <a:latin typeface="Times New Roman" panose="02020603050405020304" pitchFamily="18" charset="0"/>
                <a:cs typeface="Times New Roman" panose="02020603050405020304" pitchFamily="18" charset="0"/>
              </a:rPr>
              <a:t>UnionFindSet</a:t>
            </a:r>
            <a:r>
              <a:rPr lang="en-US" altLang="zh-CN" sz="2400" dirty="0">
                <a:latin typeface="Times New Roman" panose="02020603050405020304" pitchFamily="18" charset="0"/>
                <a:cs typeface="Times New Roman" panose="02020603050405020304" pitchFamily="18" charset="0"/>
              </a:rPr>
              <a:t>{</a:t>
            </a:r>
          </a:p>
          <a:p>
            <a:pPr>
              <a:lnSpc>
                <a:spcPct val="90000"/>
              </a:lnSpc>
              <a:buClr>
                <a:schemeClr val="accent2"/>
              </a:buClr>
              <a:buSzPct val="80000"/>
              <a:buFontTx/>
              <a:buNone/>
            </a:pPr>
            <a:r>
              <a:rPr lang="zh-CN" altLang="zh-CN" sz="2400" dirty="0">
                <a:latin typeface="Times New Roman" panose="02020603050405020304" pitchFamily="18" charset="0"/>
                <a:cs typeface="Times New Roman" panose="02020603050405020304" pitchFamily="18" charset="0"/>
              </a:rPr>
              <a:t>数据元素：</a:t>
            </a:r>
            <a:r>
              <a:rPr lang="en-US" altLang="zh-CN" sz="2400" dirty="0" err="1">
                <a:latin typeface="Times New Roman" panose="02020603050405020304" pitchFamily="18" charset="0"/>
                <a:cs typeface="Times New Roman" panose="02020603050405020304" pitchFamily="18" charset="0"/>
              </a:rPr>
              <a:t>set</a:t>
            </a:r>
            <a:r>
              <a:rPr lang="en-US" altLang="zh-CN" sz="2400" baseline="-250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en-US" altLang="zh-CN" sz="2400" dirty="0">
                <a:solidFill>
                  <a:schemeClr val="tx2"/>
                </a:solidFill>
                <a:latin typeface="Times New Roman" panose="02020603050405020304" pitchFamily="18" charset="0"/>
                <a:cs typeface="Times New Roman" panose="02020603050405020304" pitchFamily="18" charset="0"/>
              </a:rPr>
              <a:t>{</a:t>
            </a:r>
            <a:r>
              <a:rPr lang="en-US" altLang="zh-CN" sz="2400" dirty="0" err="1">
                <a:solidFill>
                  <a:schemeClr val="tx2"/>
                </a:solidFill>
                <a:latin typeface="Times New Roman" panose="02020603050405020304" pitchFamily="18" charset="0"/>
                <a:cs typeface="Times New Roman" panose="02020603050405020304" pitchFamily="18" charset="0"/>
              </a:rPr>
              <a:t>a</a:t>
            </a:r>
            <a:r>
              <a:rPr lang="en-US" altLang="zh-CN" sz="2400" baseline="-25000" dirty="0" err="1">
                <a:solidFill>
                  <a:schemeClr val="tx2"/>
                </a:solidFill>
                <a:latin typeface="Times New Roman" panose="02020603050405020304" pitchFamily="18" charset="0"/>
                <a:cs typeface="Times New Roman" panose="02020603050405020304" pitchFamily="18" charset="0"/>
              </a:rPr>
              <a:t>j</a:t>
            </a:r>
            <a:r>
              <a:rPr lang="en-US" altLang="zh-CN" sz="2400" dirty="0">
                <a:solidFill>
                  <a:schemeClr val="tx2"/>
                </a:solidFill>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=0,1,…,n-1, j=0,1,…,n</a:t>
            </a:r>
            <a:r>
              <a:rPr lang="en-US" altLang="zh-CN" sz="2400" baseline="-25000"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-1 (n≥0, n</a:t>
            </a:r>
            <a:r>
              <a:rPr lang="en-US" altLang="zh-CN" sz="2400" baseline="-25000"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。其中</a:t>
            </a:r>
            <a:r>
              <a:rPr lang="en-US" altLang="zh-CN" sz="2400" dirty="0" err="1">
                <a:latin typeface="Times New Roman" panose="02020603050405020304" pitchFamily="18" charset="0"/>
                <a:cs typeface="Times New Roman" panose="02020603050405020304" pitchFamily="18" charset="0"/>
              </a:rPr>
              <a:t>a</a:t>
            </a:r>
            <a:r>
              <a:rPr lang="en-US" altLang="zh-CN" sz="2400" baseline="-250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{0,1,2,……,n}</a:t>
            </a:r>
            <a:endParaRPr lang="zh-CN" altLang="en-US" sz="2400" dirty="0">
              <a:latin typeface="Times New Roman" panose="02020603050405020304" pitchFamily="18" charset="0"/>
              <a:cs typeface="Times New Roman" panose="02020603050405020304" pitchFamily="18" charset="0"/>
            </a:endParaRPr>
          </a:p>
          <a:p>
            <a:pPr>
              <a:lnSpc>
                <a:spcPct val="90000"/>
              </a:lnSpc>
              <a:buClr>
                <a:schemeClr val="accent2"/>
              </a:buClr>
              <a:buSzPct val="80000"/>
              <a:buFontTx/>
              <a:buNone/>
            </a:pPr>
            <a:r>
              <a:rPr lang="zh-CN" altLang="en-US" sz="2400" dirty="0">
                <a:latin typeface="Times New Roman" panose="02020603050405020304" pitchFamily="18" charset="0"/>
                <a:cs typeface="Times New Roman" panose="02020603050405020304" pitchFamily="18" charset="0"/>
              </a:rPr>
              <a:t>结构：</a:t>
            </a:r>
            <a:endParaRPr lang="zh-CN" altLang="zh-CN" sz="2400" dirty="0">
              <a:latin typeface="Times New Roman" panose="02020603050405020304" pitchFamily="18" charset="0"/>
              <a:cs typeface="Times New Roman" panose="02020603050405020304" pitchFamily="18" charset="0"/>
            </a:endParaRPr>
          </a:p>
          <a:p>
            <a:pPr>
              <a:lnSpc>
                <a:spcPct val="90000"/>
              </a:lnSpc>
              <a:buClr>
                <a:schemeClr val="accent2"/>
              </a:buClr>
              <a:buSzPct val="80000"/>
              <a:buFontTx/>
              <a:buNone/>
            </a:pPr>
            <a:r>
              <a:rPr lang="zh-CN" altLang="zh-CN" sz="2400" dirty="0">
                <a:latin typeface="Times New Roman" panose="02020603050405020304" pitchFamily="18" charset="0"/>
                <a:cs typeface="Times New Roman" panose="02020603050405020304" pitchFamily="18" charset="0"/>
              </a:rPr>
              <a:t>逻辑操作：设</a:t>
            </a:r>
            <a:r>
              <a:rPr lang="en-US" altLang="zh-CN" sz="2400" dirty="0">
                <a:latin typeface="Times New Roman" panose="02020603050405020304" pitchFamily="18" charset="0"/>
                <a:cs typeface="Times New Roman" panose="02020603050405020304" pitchFamily="18" charset="0"/>
              </a:rPr>
              <a:t>S</a:t>
            </a:r>
            <a:r>
              <a:rPr lang="zh-CN" altLang="zh-CN" sz="2400" dirty="0">
                <a:latin typeface="Times New Roman" panose="02020603050405020304" pitchFamily="18" charset="0"/>
                <a:cs typeface="Times New Roman" panose="02020603050405020304" pitchFamily="18" charset="0"/>
              </a:rPr>
              <a:t>为</a:t>
            </a:r>
            <a:r>
              <a:rPr lang="en-US" altLang="zh-CN" sz="2400" dirty="0" err="1">
                <a:latin typeface="Times New Roman" panose="02020603050405020304" pitchFamily="18" charset="0"/>
                <a:cs typeface="Times New Roman" panose="02020603050405020304" pitchFamily="18" charset="0"/>
              </a:rPr>
              <a:t>UnionFindSet</a:t>
            </a:r>
            <a:r>
              <a:rPr lang="zh-CN" altLang="zh-CN" sz="2400" dirty="0">
                <a:latin typeface="Times New Roman" panose="02020603050405020304" pitchFamily="18" charset="0"/>
                <a:cs typeface="Times New Roman" panose="02020603050405020304" pitchFamily="18" charset="0"/>
              </a:rPr>
              <a:t>型</a:t>
            </a:r>
            <a:endParaRPr lang="en-US" altLang="zh-CN" sz="24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Initiate(</a:t>
            </a:r>
            <a:r>
              <a:rPr lang="en-US" altLang="zh-CN" sz="2000" dirty="0" err="1">
                <a:latin typeface="Times New Roman" panose="02020603050405020304" pitchFamily="18" charset="0"/>
                <a:cs typeface="Times New Roman" panose="02020603050405020304" pitchFamily="18" charset="0"/>
              </a:rPr>
              <a:t>S,n</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：建立</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个新集合，每个集合有唯一元素。要求各集合不相交的</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Find(</a:t>
            </a:r>
            <a:r>
              <a:rPr lang="en-US" altLang="zh-CN" sz="2000" dirty="0" err="1">
                <a:latin typeface="Times New Roman" panose="02020603050405020304" pitchFamily="18" charset="0"/>
                <a:cs typeface="Times New Roman" panose="02020603050405020304" pitchFamily="18" charset="0"/>
              </a:rPr>
              <a:t>S,x</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：返回</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的等价类名</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Union(</a:t>
            </a:r>
            <a:r>
              <a:rPr lang="en-US" altLang="zh-CN" sz="2000" dirty="0" err="1">
                <a:latin typeface="Times New Roman" panose="02020603050405020304" pitchFamily="18" charset="0"/>
                <a:cs typeface="Times New Roman" panose="02020603050405020304" pitchFamily="18" charset="0"/>
              </a:rPr>
              <a:t>S,x,y</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：如果</a:t>
            </a:r>
            <a:r>
              <a:rPr lang="en-US" altLang="zh-CN" sz="2000" dirty="0">
                <a:latin typeface="Times New Roman" panose="02020603050405020304" pitchFamily="18" charset="0"/>
                <a:cs typeface="Times New Roman" panose="02020603050405020304" pitchFamily="18" charset="0"/>
              </a:rPr>
              <a:t>Find(</a:t>
            </a:r>
            <a:r>
              <a:rPr lang="en-US" altLang="zh-CN" sz="2000" dirty="0" err="1">
                <a:latin typeface="Times New Roman" panose="02020603050405020304" pitchFamily="18" charset="0"/>
                <a:cs typeface="Times New Roman" panose="02020603050405020304" pitchFamily="18" charset="0"/>
              </a:rPr>
              <a:t>S,x</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=Find(</a:t>
            </a:r>
            <a:r>
              <a:rPr lang="en-US" altLang="zh-CN" sz="2000" dirty="0" err="1">
                <a:latin typeface="Times New Roman" panose="02020603050405020304" pitchFamily="18" charset="0"/>
                <a:cs typeface="Times New Roman" panose="02020603050405020304" pitchFamily="18" charset="0"/>
              </a:rPr>
              <a:t>S,y</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，则把分别含有</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y</a:t>
            </a:r>
            <a:r>
              <a:rPr lang="zh-CN" altLang="en-US" sz="2000" dirty="0">
                <a:latin typeface="Times New Roman" panose="02020603050405020304" pitchFamily="18" charset="0"/>
                <a:cs typeface="Times New Roman" panose="02020603050405020304" pitchFamily="18" charset="0"/>
              </a:rPr>
              <a:t>的两个等价类合并成到一个等价类。每一次</a:t>
            </a:r>
            <a:r>
              <a:rPr lang="en-US" altLang="zh-CN" sz="2000" dirty="0">
                <a:latin typeface="Times New Roman" panose="02020603050405020304" pitchFamily="18" charset="0"/>
                <a:cs typeface="Times New Roman" panose="02020603050405020304" pitchFamily="18" charset="0"/>
              </a:rPr>
              <a:t>union</a:t>
            </a:r>
            <a:r>
              <a:rPr lang="zh-CN" altLang="en-US" sz="2000" dirty="0">
                <a:latin typeface="Times New Roman" panose="02020603050405020304" pitchFamily="18" charset="0"/>
                <a:cs typeface="Times New Roman" panose="02020603050405020304" pitchFamily="18" charset="0"/>
              </a:rPr>
              <a:t>操作使得集合的个数减少</a:t>
            </a:r>
            <a:r>
              <a:rPr lang="en-US" altLang="zh-CN" sz="2000" dirty="0">
                <a:latin typeface="Times New Roman" panose="02020603050405020304" pitchFamily="18" charset="0"/>
                <a:cs typeface="Times New Roman" panose="02020603050405020304" pitchFamily="18" charset="0"/>
              </a:rPr>
              <a:t>1</a:t>
            </a: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算法性能参数</a:t>
            </a:r>
          </a:p>
          <a:p>
            <a:pPr lvl="1"/>
            <a:r>
              <a:rPr lang="zh-CN" altLang="en-US" sz="2000" dirty="0">
                <a:latin typeface="Times New Roman" panose="02020603050405020304" pitchFamily="18" charset="0"/>
                <a:cs typeface="Times New Roman" panose="02020603050405020304" pitchFamily="18" charset="0"/>
              </a:rPr>
              <a:t>集合元素数目</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Find</a:t>
            </a:r>
            <a:r>
              <a:rPr lang="zh-CN" altLang="en-US" sz="2000" dirty="0">
                <a:latin typeface="Times New Roman" panose="02020603050405020304" pitchFamily="18" charset="0"/>
                <a:cs typeface="Times New Roman" panose="02020603050405020304" pitchFamily="18" charset="0"/>
              </a:rPr>
              <a:t>操作的次数</a:t>
            </a:r>
            <a:r>
              <a:rPr lang="en-US" altLang="zh-CN" sz="2000" dirty="0">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Union</a:t>
            </a:r>
            <a:r>
              <a:rPr lang="zh-CN" altLang="en-US" sz="2000" dirty="0">
                <a:latin typeface="Times New Roman" panose="02020603050405020304" pitchFamily="18" charset="0"/>
                <a:cs typeface="Times New Roman" panose="02020603050405020304" pitchFamily="18" charset="0"/>
              </a:rPr>
              <a:t>操作的次数（至多</a:t>
            </a:r>
            <a:r>
              <a:rPr lang="en-US" altLang="zh-CN" sz="2000" dirty="0">
                <a:latin typeface="Times New Roman" panose="02020603050405020304" pitchFamily="18" charset="0"/>
                <a:cs typeface="Times New Roman" panose="02020603050405020304" pitchFamily="18" charset="0"/>
              </a:rPr>
              <a:t>n-1</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523930658"/>
              </p:ext>
            </p:extLst>
          </p:nvPr>
        </p:nvGraphicFramePr>
        <p:xfrm>
          <a:off x="2656826" y="2760554"/>
          <a:ext cx="1990706" cy="378969"/>
        </p:xfrm>
        <a:graphic>
          <a:graphicData uri="http://schemas.openxmlformats.org/presentationml/2006/ole">
            <mc:AlternateContent xmlns:mc="http://schemas.openxmlformats.org/markup-compatibility/2006">
              <mc:Choice xmlns:v="urn:schemas-microsoft-com:vml" Requires="v">
                <p:oleObj spid="_x0000_s16472" name="公式" r:id="rId4" imgW="1269365" imgH="241300" progId="Equation.3">
                  <p:embed/>
                </p:oleObj>
              </mc:Choice>
              <mc:Fallback>
                <p:oleObj name="公式" r:id="rId4" imgW="1269365" imgH="241300" progId="Equation.3">
                  <p:embed/>
                  <p:pic>
                    <p:nvPicPr>
                      <p:cNvPr id="0" name="图片 163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826" y="2760554"/>
                        <a:ext cx="1990706" cy="378969"/>
                      </a:xfrm>
                      <a:prstGeom prst="rect">
                        <a:avLst/>
                      </a:prstGeom>
                      <a:solidFill>
                        <a:srgbClr val="FFFFFF"/>
                      </a:solidFill>
                      <a:ln>
                        <a:noFill/>
                      </a:ln>
                      <a:effectLs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并查集实现方法：森林表示</a:t>
            </a:r>
            <a:r>
              <a:rPr lang="zh-CN" altLang="en-US" dirty="0" smtClean="0"/>
              <a:t>法</a:t>
            </a:r>
            <a:endParaRPr lang="zh-CN" altLang="en-US" dirty="0"/>
          </a:p>
        </p:txBody>
      </p:sp>
      <p:sp>
        <p:nvSpPr>
          <p:cNvPr id="16386" name="内容占位符 2"/>
          <p:cNvSpPr>
            <a:spLocks noGrp="1"/>
          </p:cNvSpPr>
          <p:nvPr>
            <p:ph idx="1"/>
          </p:nvPr>
        </p:nvSpPr>
        <p:spPr>
          <a:xfrm>
            <a:off x="847927" y="964323"/>
            <a:ext cx="11097639" cy="5796400"/>
          </a:xfrm>
        </p:spPr>
        <p:txBody>
          <a:bodyPr>
            <a:normAutofit fontScale="85000" lnSpcReduction="20000"/>
          </a:bodyPr>
          <a:lstStyle/>
          <a:p>
            <a:r>
              <a:rPr lang="zh-CN" altLang="en-US" sz="3300" dirty="0" smtClean="0"/>
              <a:t>每</a:t>
            </a:r>
            <a:r>
              <a:rPr lang="zh-CN" altLang="en-US" sz="3300" dirty="0"/>
              <a:t>一个等价类用一棵树表示，树中每个结点是集合的一个成员，根是代表。如果两个结点在同一棵树中，则认为它们在同一个等价类中</a:t>
            </a:r>
            <a:endParaRPr lang="en-US" altLang="zh-CN" sz="3300" dirty="0"/>
          </a:p>
          <a:p>
            <a:r>
              <a:rPr lang="zh-CN" altLang="en-US" sz="3300" dirty="0"/>
              <a:t>每个成员仅指向其父</a:t>
            </a:r>
            <a:r>
              <a:rPr lang="zh-CN" altLang="en-US" sz="3300" dirty="0" smtClean="0"/>
              <a:t>结点</a:t>
            </a:r>
            <a:endParaRPr lang="en-US" altLang="zh-CN" sz="3300" dirty="0" smtClean="0"/>
          </a:p>
          <a:p>
            <a:pPr marL="0" indent="0">
              <a:buNone/>
            </a:pPr>
            <a:endParaRPr lang="en-US" altLang="zh-CN" sz="33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smtClean="0"/>
          </a:p>
          <a:p>
            <a:r>
              <a:rPr lang="en-US" altLang="zh-CN" sz="2800" dirty="0" smtClean="0"/>
              <a:t>Find</a:t>
            </a:r>
            <a:r>
              <a:rPr lang="zh-CN" altLang="en-US" sz="2800" dirty="0"/>
              <a:t>操作实现：沿着双亲结点指针一直向上找直至根结点</a:t>
            </a:r>
            <a:endParaRPr lang="en-US" altLang="zh-CN" sz="2800" dirty="0"/>
          </a:p>
          <a:p>
            <a:r>
              <a:rPr lang="en-US" altLang="zh-CN" sz="2800" dirty="0"/>
              <a:t>Union</a:t>
            </a:r>
            <a:r>
              <a:rPr lang="zh-CN" altLang="en-US" sz="2800" dirty="0"/>
              <a:t>操作实现：将一棵树的根指向另一棵树的根</a:t>
            </a:r>
            <a:endParaRPr lang="en-US" altLang="zh-CN" sz="2800" dirty="0"/>
          </a:p>
          <a:p>
            <a:endParaRPr lang="en-US" altLang="zh-CN" sz="2800" dirty="0"/>
          </a:p>
          <a:p>
            <a:endParaRPr lang="en-US" altLang="zh-CN" sz="2800" dirty="0"/>
          </a:p>
        </p:txBody>
      </p:sp>
      <p:pic>
        <p:nvPicPr>
          <p:cNvPr id="163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0215" y="2286535"/>
            <a:ext cx="6180137"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338465" y="2663628"/>
            <a:ext cx="3500096" cy="1938992"/>
          </a:xfrm>
          <a:prstGeom prst="rect">
            <a:avLst/>
          </a:prstGeom>
        </p:spPr>
        <p:txBody>
          <a:bodyPr wrap="square">
            <a:spAutoFit/>
          </a:bodyPr>
          <a:lstStyle/>
          <a:p>
            <a:pPr marL="457200" indent="-457200">
              <a:buFontTx/>
              <a:buAutoNum type="alphaLcParenBoth"/>
              <a:defRPr/>
            </a:pPr>
            <a:r>
              <a:rPr lang="zh-CN" altLang="en-US" sz="2000" b="1" dirty="0">
                <a:latin typeface="Times New Roman" panose="02020603050405020304" pitchFamily="18" charset="0"/>
                <a:cs typeface="Times New Roman" panose="02020603050405020304" pitchFamily="18" charset="0"/>
              </a:rPr>
              <a:t>两个集合的树表示，其中一个集合</a:t>
            </a:r>
            <a:r>
              <a:rPr lang="en-US" altLang="zh-CN" sz="2000" b="1" dirty="0">
                <a:latin typeface="Times New Roman" panose="02020603050405020304" pitchFamily="18" charset="0"/>
                <a:cs typeface="Times New Roman" panose="02020603050405020304" pitchFamily="18" charset="0"/>
              </a:rPr>
              <a:t>c{</a:t>
            </a:r>
            <a:r>
              <a:rPr lang="en-US" altLang="zh-CN" sz="2000" b="1" dirty="0" err="1">
                <a:latin typeface="Times New Roman" panose="02020603050405020304" pitchFamily="18" charset="0"/>
                <a:cs typeface="Times New Roman" panose="02020603050405020304" pitchFamily="18" charset="0"/>
              </a:rPr>
              <a:t>b,c,e,h</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，另一个集合</a:t>
            </a:r>
            <a:r>
              <a:rPr lang="en-US" altLang="zh-CN" sz="2000" b="1" dirty="0">
                <a:latin typeface="Times New Roman" panose="02020603050405020304" pitchFamily="18" charset="0"/>
                <a:cs typeface="Times New Roman" panose="02020603050405020304" pitchFamily="18" charset="0"/>
              </a:rPr>
              <a:t>f{</a:t>
            </a:r>
            <a:r>
              <a:rPr lang="en-US" altLang="zh-CN" sz="2000" b="1" dirty="0" err="1">
                <a:latin typeface="Times New Roman" panose="02020603050405020304" pitchFamily="18" charset="0"/>
                <a:cs typeface="Times New Roman" panose="02020603050405020304" pitchFamily="18" charset="0"/>
              </a:rPr>
              <a:t>d,f,g</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。链表中每个结点包含一个集合成员、一个指向双亲结点的指针。</a:t>
            </a:r>
            <a:endParaRPr lang="en-US" altLang="zh-CN" sz="2000" b="1" dirty="0">
              <a:latin typeface="Times New Roman" panose="02020603050405020304" pitchFamily="18" charset="0"/>
              <a:cs typeface="Times New Roman" panose="02020603050405020304" pitchFamily="18" charset="0"/>
            </a:endParaRPr>
          </a:p>
          <a:p>
            <a:pPr lvl="1" indent="-457200">
              <a:defRPr/>
            </a:pPr>
            <a:r>
              <a:rPr lang="en-US" altLang="zh-CN" sz="2000" b="1" dirty="0">
                <a:latin typeface="Times New Roman" panose="02020603050405020304" pitchFamily="18" charset="0"/>
                <a:cs typeface="Times New Roman" panose="02020603050405020304" pitchFamily="18" charset="0"/>
              </a:rPr>
              <a:t>(b) union(</a:t>
            </a:r>
            <a:r>
              <a:rPr lang="en-US" altLang="zh-CN" sz="2000" b="1" dirty="0" err="1">
                <a:latin typeface="Times New Roman" panose="02020603050405020304" pitchFamily="18" charset="0"/>
                <a:cs typeface="Times New Roman" panose="02020603050405020304" pitchFamily="18" charset="0"/>
              </a:rPr>
              <a:t>c,f</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的结果，代表为</a:t>
            </a:r>
            <a:r>
              <a:rPr lang="en-US" altLang="zh-CN" sz="2000" b="1" dirty="0">
                <a:latin typeface="Times New Roman" panose="02020603050405020304" pitchFamily="18" charset="0"/>
                <a:cs typeface="Times New Roman" panose="02020603050405020304" pitchFamily="18" charset="0"/>
              </a:rPr>
              <a:t>f</a:t>
            </a:r>
            <a:r>
              <a:rPr lang="zh-CN" altLang="en-US" sz="2000" b="1"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strips(downLeft)">
                                      <p:cBhvr>
                                        <p:cTn id="7" dur="500"/>
                                        <p:tgtEl>
                                          <p:spTgt spid="16387"/>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6386">
                                            <p:txEl>
                                              <p:pRg st="10" end="10"/>
                                            </p:txEl>
                                          </p:spTgt>
                                        </p:tgtEl>
                                        <p:attrNameLst>
                                          <p:attrName>style.visibility</p:attrName>
                                        </p:attrNameLst>
                                      </p:cBhvr>
                                      <p:to>
                                        <p:strVal val="visible"/>
                                      </p:to>
                                    </p:set>
                                    <p:animEffect transition="in" filter="blinds(horizontal)">
                                      <p:cBhvr>
                                        <p:cTn id="16" dur="500"/>
                                        <p:tgtEl>
                                          <p:spTgt spid="16386">
                                            <p:txEl>
                                              <p:pRg st="10" end="1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6386">
                                            <p:txEl>
                                              <p:pRg st="11" end="11"/>
                                            </p:txEl>
                                          </p:spTgt>
                                        </p:tgtEl>
                                        <p:attrNameLst>
                                          <p:attrName>style.visibility</p:attrName>
                                        </p:attrNameLst>
                                      </p:cBhvr>
                                      <p:to>
                                        <p:strVal val="visible"/>
                                      </p:to>
                                    </p:set>
                                    <p:animEffect transition="in" filter="blinds(horizontal)">
                                      <p:cBhvr>
                                        <p:cTn id="19" dur="500"/>
                                        <p:tgtEl>
                                          <p:spTgt spid="1638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771650" y="1494142"/>
            <a:ext cx="8604250" cy="2701925"/>
          </a:xfrm>
          <a:prstGeom prst="rect">
            <a:avLst/>
          </a:prstGeom>
        </p:spPr>
        <p:txBody>
          <a:bodyPr>
            <a:spAutoFit/>
          </a:bodyPr>
          <a:lstStyle/>
          <a:p>
            <a:pPr>
              <a:lnSpc>
                <a:spcPct val="120000"/>
              </a:lnSpc>
              <a:spcBef>
                <a:spcPct val="50000"/>
              </a:spcBef>
              <a:defRPr/>
            </a:pPr>
            <a:r>
              <a:rPr lang="en-US" altLang="zh-CN" sz="3200" b="1" dirty="0">
                <a:latin typeface="Times New Roman" panose="02020603050405020304" pitchFamily="18" charset="0"/>
                <a:cs typeface="Times New Roman" panose="02020603050405020304" pitchFamily="18" charset="0"/>
              </a:rPr>
              <a:t>10</a:t>
            </a:r>
            <a:r>
              <a:rPr lang="zh-CN" altLang="en-US" sz="3200" b="1" dirty="0">
                <a:latin typeface="Times New Roman" panose="02020603050405020304" pitchFamily="18" charset="0"/>
                <a:cs typeface="Times New Roman" panose="02020603050405020304" pitchFamily="18" charset="0"/>
              </a:rPr>
              <a:t>个结点</a:t>
            </a:r>
            <a:r>
              <a:rPr lang="en-US" altLang="zh-CN" sz="3200" b="1" dirty="0">
                <a:latin typeface="Times New Roman" panose="02020603050405020304" pitchFamily="18" charset="0"/>
                <a:cs typeface="Times New Roman" panose="02020603050405020304" pitchFamily="18" charset="0"/>
              </a:rPr>
              <a:t>A</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B</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D</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E</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F</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G</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H</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J</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K</a:t>
            </a:r>
            <a:r>
              <a:rPr lang="zh-CN" altLang="en-US" sz="3200" b="1" dirty="0">
                <a:latin typeface="Times New Roman" panose="02020603050405020304" pitchFamily="18" charset="0"/>
                <a:cs typeface="Times New Roman" panose="02020603050405020304" pitchFamily="18" charset="0"/>
              </a:rPr>
              <a:t>和它们的等价关系（</a:t>
            </a:r>
            <a:r>
              <a:rPr lang="en-US" altLang="zh-CN" sz="3200" b="1" dirty="0">
                <a:latin typeface="Times New Roman" panose="02020603050405020304" pitchFamily="18" charset="0"/>
                <a:cs typeface="Times New Roman" panose="02020603050405020304" pitchFamily="18" charset="0"/>
              </a:rPr>
              <a:t>A,B</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(C,K) </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(F,J) </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(E, H) </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(D,G) </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(A, K) </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(G, E) </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(H,J)</a:t>
            </a:r>
          </a:p>
          <a:p>
            <a:pPr>
              <a:lnSpc>
                <a:spcPct val="120000"/>
              </a:lnSpc>
              <a:spcBef>
                <a:spcPct val="50000"/>
              </a:spcBef>
              <a:defRPr/>
            </a:pPr>
            <a:r>
              <a:rPr lang="zh-CN" altLang="en-US" sz="3200" b="1" dirty="0">
                <a:solidFill>
                  <a:srgbClr val="0000FF"/>
                </a:solidFill>
                <a:latin typeface="Times New Roman" panose="02020603050405020304" pitchFamily="18" charset="0"/>
                <a:cs typeface="Times New Roman" panose="02020603050405020304" pitchFamily="18" charset="0"/>
              </a:rPr>
              <a:t>初始状态：</a:t>
            </a:r>
            <a:r>
              <a:rPr lang="en-US" altLang="zh-CN" sz="3200" b="1" dirty="0">
                <a:solidFill>
                  <a:srgbClr val="0000FF"/>
                </a:solidFill>
                <a:latin typeface="Times New Roman" panose="02020603050405020304" pitchFamily="18" charset="0"/>
                <a:cs typeface="Times New Roman" panose="02020603050405020304" pitchFamily="18" charset="0"/>
              </a:rPr>
              <a:t> </a:t>
            </a:r>
          </a:p>
        </p:txBody>
      </p:sp>
      <p:sp>
        <p:nvSpPr>
          <p:cNvPr id="20484" name="Rectangle 2"/>
          <p:cNvSpPr>
            <a:spLocks noGrp="1" noChangeArrowheads="1"/>
          </p:cNvSpPr>
          <p:nvPr>
            <p:ph type="title"/>
          </p:nvPr>
        </p:nvSpPr>
        <p:spPr>
          <a:xfrm>
            <a:off x="978926" y="0"/>
            <a:ext cx="7772400" cy="768350"/>
          </a:xfrm>
        </p:spPr>
        <p:txBody>
          <a:bodyPr/>
          <a:lstStyle/>
          <a:p>
            <a:r>
              <a:rPr lang="zh-CN" altLang="en-US" b="1" dirty="0" smtClean="0"/>
              <a:t>森林表示法示例 </a:t>
            </a:r>
          </a:p>
        </p:txBody>
      </p:sp>
      <p:pic>
        <p:nvPicPr>
          <p:cNvPr id="6" name="Picture 0" descr="图片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4410076"/>
            <a:ext cx="8896350" cy="1533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1774826" y="1989139"/>
            <a:ext cx="889317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a:latin typeface="Times New Roman" panose="02020603050405020304" pitchFamily="18" charset="0"/>
                <a:cs typeface="Times New Roman" panose="02020603050405020304" pitchFamily="18" charset="0"/>
              </a:rPr>
              <a:t>对（</a:t>
            </a:r>
            <a:r>
              <a:rPr lang="en-US" altLang="zh-CN" sz="3200" b="1">
                <a:latin typeface="Times New Roman" panose="02020603050405020304" pitchFamily="18" charset="0"/>
                <a:cs typeface="Times New Roman" panose="02020603050405020304" pitchFamily="18" charset="0"/>
              </a:rPr>
              <a:t>A,B</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(C,K) </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(F, J) </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(E,H) </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(D,G)</a:t>
            </a:r>
            <a:r>
              <a:rPr lang="zh-CN" altLang="en-US" sz="3200" b="1">
                <a:latin typeface="Times New Roman" panose="02020603050405020304" pitchFamily="18" charset="0"/>
                <a:cs typeface="Times New Roman" panose="02020603050405020304" pitchFamily="18" charset="0"/>
              </a:rPr>
              <a:t>这</a:t>
            </a:r>
            <a:r>
              <a:rPr lang="en-US" altLang="zh-CN" sz="3200" b="1">
                <a:latin typeface="Times New Roman" panose="02020603050405020304" pitchFamily="18" charset="0"/>
                <a:cs typeface="Times New Roman" panose="02020603050405020304" pitchFamily="18" charset="0"/>
              </a:rPr>
              <a:t>5</a:t>
            </a:r>
            <a:r>
              <a:rPr lang="zh-CN" altLang="en-US" sz="3200" b="1">
                <a:latin typeface="Times New Roman" panose="02020603050405020304" pitchFamily="18" charset="0"/>
                <a:cs typeface="Times New Roman" panose="02020603050405020304" pitchFamily="18" charset="0"/>
              </a:rPr>
              <a:t>个等价对的处理结果</a:t>
            </a:r>
            <a:endParaRPr lang="en-US" altLang="zh-CN" sz="3200" b="1">
              <a:latin typeface="Times New Roman" panose="02020603050405020304" pitchFamily="18" charset="0"/>
              <a:cs typeface="Times New Roman" panose="02020603050405020304" pitchFamily="18" charset="0"/>
            </a:endParaRPr>
          </a:p>
        </p:txBody>
      </p:sp>
      <p:sp>
        <p:nvSpPr>
          <p:cNvPr id="21508" name="Rectangle 2"/>
          <p:cNvSpPr>
            <a:spLocks noGrp="1" noChangeArrowheads="1"/>
          </p:cNvSpPr>
          <p:nvPr>
            <p:ph type="title"/>
          </p:nvPr>
        </p:nvSpPr>
        <p:spPr>
          <a:xfrm>
            <a:off x="827067" y="0"/>
            <a:ext cx="7772400" cy="768350"/>
          </a:xfrm>
        </p:spPr>
        <p:txBody>
          <a:bodyPr/>
          <a:lstStyle/>
          <a:p>
            <a:r>
              <a:rPr lang="zh-CN" altLang="en-US" b="1" dirty="0" smtClean="0"/>
              <a:t>森林表示法示例 </a:t>
            </a:r>
          </a:p>
        </p:txBody>
      </p:sp>
      <p:pic>
        <p:nvPicPr>
          <p:cNvPr id="6" name="Picture 10" descr="图片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9" y="3621089"/>
            <a:ext cx="8886825" cy="1895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1558926" y="3173096"/>
            <a:ext cx="889317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dirty="0">
                <a:latin typeface="Times New Roman" panose="02020603050405020304" pitchFamily="18" charset="0"/>
                <a:cs typeface="Times New Roman" panose="02020603050405020304" pitchFamily="18" charset="0"/>
              </a:rPr>
              <a:t>对两个等价对（</a:t>
            </a:r>
            <a:r>
              <a:rPr lang="en-US" altLang="zh-CN" sz="3200" b="1" dirty="0">
                <a:latin typeface="Times New Roman" panose="02020603050405020304" pitchFamily="18" charset="0"/>
                <a:cs typeface="Times New Roman" panose="02020603050405020304" pitchFamily="18" charset="0"/>
              </a:rPr>
              <a:t>A, K</a:t>
            </a:r>
            <a:r>
              <a:rPr lang="zh-CN" altLang="en-US" sz="3200" b="1" dirty="0">
                <a:latin typeface="Times New Roman" panose="02020603050405020304" pitchFamily="18" charset="0"/>
                <a:cs typeface="Times New Roman" panose="02020603050405020304" pitchFamily="18" charset="0"/>
              </a:rPr>
              <a:t>）和（</a:t>
            </a:r>
            <a:r>
              <a:rPr lang="en-US" altLang="zh-CN" sz="3200" b="1" dirty="0">
                <a:latin typeface="Times New Roman" panose="02020603050405020304" pitchFamily="18" charset="0"/>
                <a:cs typeface="Times New Roman" panose="02020603050405020304" pitchFamily="18" charset="0"/>
              </a:rPr>
              <a:t>G, E </a:t>
            </a:r>
            <a:r>
              <a:rPr lang="zh-CN" altLang="en-US" sz="3200" b="1" dirty="0">
                <a:latin typeface="Times New Roman" panose="02020603050405020304" pitchFamily="18" charset="0"/>
                <a:cs typeface="Times New Roman" panose="02020603050405020304" pitchFamily="18" charset="0"/>
              </a:rPr>
              <a:t>）的处理结果：</a:t>
            </a:r>
            <a:r>
              <a:rPr lang="zh-CN" altLang="en-US" sz="3200" dirty="0">
                <a:latin typeface="Times New Roman" panose="02020603050405020304" pitchFamily="18" charset="0"/>
                <a:cs typeface="Times New Roman" panose="02020603050405020304" pitchFamily="18" charset="0"/>
              </a:rPr>
              <a:t> </a:t>
            </a:r>
          </a:p>
        </p:txBody>
      </p:sp>
      <p:sp>
        <p:nvSpPr>
          <p:cNvPr id="22532" name="Rectangle 2"/>
          <p:cNvSpPr>
            <a:spLocks noGrp="1" noChangeArrowheads="1"/>
          </p:cNvSpPr>
          <p:nvPr>
            <p:ph type="title"/>
          </p:nvPr>
        </p:nvSpPr>
        <p:spPr>
          <a:xfrm>
            <a:off x="848806" y="0"/>
            <a:ext cx="7772400" cy="768350"/>
          </a:xfrm>
        </p:spPr>
        <p:txBody>
          <a:bodyPr/>
          <a:lstStyle/>
          <a:p>
            <a:r>
              <a:rPr lang="zh-CN" altLang="en-US" b="1" dirty="0" smtClean="0"/>
              <a:t>森林表示法示例 </a:t>
            </a:r>
          </a:p>
        </p:txBody>
      </p:sp>
      <p:pic>
        <p:nvPicPr>
          <p:cNvPr id="6" name="Picture 0" descr="图片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3922079"/>
            <a:ext cx="9067800" cy="279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 name="Picture 10" descr="图片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476" y="1078548"/>
            <a:ext cx="8886825" cy="1895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title"/>
          </p:nvPr>
        </p:nvSpPr>
        <p:spPr>
          <a:xfrm>
            <a:off x="799830" y="68094"/>
            <a:ext cx="8229600" cy="639768"/>
          </a:xfrm>
        </p:spPr>
        <p:txBody>
          <a:bodyPr>
            <a:normAutofit fontScale="90000"/>
          </a:bodyPr>
          <a:lstStyle/>
          <a:p>
            <a:r>
              <a:rPr lang="zh-CN" altLang="en-US" sz="3600" dirty="0">
                <a:ea typeface="华文新魏" panose="02010800040101010101" pitchFamily="2" charset="-122"/>
              </a:rPr>
              <a:t>用双亲表示实现并查集的类定义</a:t>
            </a:r>
            <a:r>
              <a:rPr lang="zh-CN" altLang="en-US" sz="4000" dirty="0"/>
              <a:t> </a:t>
            </a:r>
          </a:p>
        </p:txBody>
      </p:sp>
      <p:sp>
        <p:nvSpPr>
          <p:cNvPr id="168964" name="Rectangle 4"/>
          <p:cNvSpPr>
            <a:spLocks noGrp="1" noChangeArrowheads="1"/>
          </p:cNvSpPr>
          <p:nvPr>
            <p:ph idx="1"/>
          </p:nvPr>
        </p:nvSpPr>
        <p:spPr>
          <a:xfrm>
            <a:off x="2033115" y="992054"/>
            <a:ext cx="8229600" cy="5554661"/>
          </a:xfrm>
        </p:spPr>
        <p:txBody>
          <a:bodyPr/>
          <a:lstStyle/>
          <a:p>
            <a:pPr>
              <a:spcBef>
                <a:spcPct val="5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rPr>
              <a:t>const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 = 10;</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class </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 {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集合中的各个子集合互不相交</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sz</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zh-CN" altLang="en-US" sz="2400" dirty="0">
                <a:latin typeface="Times New Roman" panose="02020603050405020304" pitchFamily="18" charset="0"/>
              </a:rPr>
              <a:t>～</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 { delete []parent; }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析构函数</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&amp; operator = (</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&amp; R);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集合赋值</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void Union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Root1,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Root2);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子集合并</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Find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x);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查找</a:t>
            </a:r>
            <a:r>
              <a:rPr lang="en-US" altLang="zh-CN" sz="2400" dirty="0">
                <a:solidFill>
                  <a:schemeClr val="tx2"/>
                </a:solidFill>
                <a:latin typeface="Times New Roman" panose="02020603050405020304" pitchFamily="18" charset="0"/>
                <a:ea typeface="隶书" panose="02010509060101010101" pitchFamily="49" charset="-122"/>
              </a:rPr>
              <a:t>x</a:t>
            </a:r>
            <a:r>
              <a:rPr lang="zh-CN" altLang="en-US" sz="2400" dirty="0">
                <a:solidFill>
                  <a:schemeClr val="tx2"/>
                </a:solidFill>
                <a:latin typeface="Times New Roman" panose="02020603050405020304" pitchFamily="18" charset="0"/>
                <a:ea typeface="隶书" panose="02010509060101010101" pitchFamily="49" charset="-122"/>
              </a:rPr>
              <a:t>的根</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void </a:t>
            </a:r>
            <a:r>
              <a:rPr lang="en-US" altLang="zh-CN" sz="2400" dirty="0" err="1">
                <a:latin typeface="Times New Roman" panose="02020603050405020304" pitchFamily="18" charset="0"/>
                <a:ea typeface="隶书" panose="02010509060101010101" pitchFamily="49" charset="-122"/>
              </a:rPr>
              <a:t>UnionByHeight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Root1,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Root2);</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改进例程</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压缩高度的合并算法</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private:</a:t>
            </a: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*parent;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集合元素数组</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双亲表示</a:t>
            </a:r>
            <a:r>
              <a:rPr lang="en-US" altLang="zh-CN" sz="2400" dirty="0">
                <a:solidFill>
                  <a:schemeClr val="tx2"/>
                </a:solidFill>
                <a:latin typeface="Times New Roman" panose="02020603050405020304" pitchFamily="18" charset="0"/>
                <a:ea typeface="隶书" panose="02010509060101010101" pitchFamily="49" charset="-122"/>
              </a:rPr>
              <a:t>)</a:t>
            </a: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size;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集合元素的数目</a:t>
            </a:r>
          </a:p>
          <a:p>
            <a:pPr>
              <a:spcBef>
                <a:spcPct val="5000"/>
              </a:spcBef>
              <a:buNone/>
            </a:pPr>
            <a:r>
              <a:rPr lang="en-US" altLang="zh-CN" sz="2400"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683253" y="70560"/>
            <a:ext cx="7772400" cy="646112"/>
          </a:xfrm>
        </p:spPr>
        <p:txBody>
          <a:bodyPr/>
          <a:lstStyle/>
          <a:p>
            <a:pPr algn="l"/>
            <a:r>
              <a:rPr lang="en-US" altLang="zh-CN" sz="3600" dirty="0"/>
              <a:t>【</a:t>
            </a:r>
            <a:r>
              <a:rPr lang="zh-CN" altLang="en-US" sz="3600" dirty="0"/>
              <a:t>并查集初始化算法</a:t>
            </a:r>
            <a:r>
              <a:rPr lang="en-US" altLang="zh-CN" sz="3600" dirty="0"/>
              <a:t>】</a:t>
            </a:r>
            <a:endParaRPr lang="zh-CN" altLang="en-US" sz="3600" dirty="0"/>
          </a:p>
        </p:txBody>
      </p:sp>
      <p:sp>
        <p:nvSpPr>
          <p:cNvPr id="5" name="Rectangle 3"/>
          <p:cNvSpPr txBox="1">
            <a:spLocks noChangeArrowheads="1"/>
          </p:cNvSpPr>
          <p:nvPr/>
        </p:nvSpPr>
        <p:spPr bwMode="auto">
          <a:xfrm>
            <a:off x="2078492" y="911226"/>
            <a:ext cx="8229600"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endParaRPr lang="en-US" altLang="zh-CN" sz="28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UFSets</a:t>
            </a:r>
            <a:r>
              <a:rPr lang="en-US" altLang="zh-CN" sz="2800" b="1"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UFSets</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sz</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构造函数：</a:t>
            </a:r>
            <a:r>
              <a:rPr lang="en-US" altLang="zh-CN" sz="2800" dirty="0" err="1">
                <a:solidFill>
                  <a:schemeClr val="tx2"/>
                </a:solidFill>
                <a:latin typeface="Times New Roman" panose="02020603050405020304" pitchFamily="18" charset="0"/>
                <a:ea typeface="隶书" panose="02010509060101010101" pitchFamily="49" charset="-122"/>
              </a:rPr>
              <a:t>sz</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是集合元素个数，双亲数组的范围</a:t>
            </a:r>
          </a:p>
          <a:p>
            <a:pPr>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为</a:t>
            </a:r>
            <a:r>
              <a:rPr lang="en-US" altLang="zh-CN" sz="2800" b="1" dirty="0">
                <a:solidFill>
                  <a:schemeClr val="tx2"/>
                </a:solidFill>
                <a:latin typeface="Times New Roman" panose="02020603050405020304" pitchFamily="18" charset="0"/>
                <a:ea typeface="隶书" panose="02010509060101010101" pitchFamily="49" charset="-122"/>
              </a:rPr>
              <a:t>parent[0]</a:t>
            </a:r>
            <a:r>
              <a:rPr lang="zh-CN" altLang="en-US" sz="2800" b="1" dirty="0">
                <a:solidFill>
                  <a:schemeClr val="tx2"/>
                </a:solidFill>
                <a:latin typeface="Times New Roman" panose="02020603050405020304" pitchFamily="18" charset="0"/>
              </a:rPr>
              <a:t>～</a:t>
            </a:r>
            <a:r>
              <a:rPr lang="en-US" altLang="zh-CN" sz="2800" b="1" dirty="0">
                <a:solidFill>
                  <a:schemeClr val="tx2"/>
                </a:solidFill>
                <a:latin typeface="Times New Roman" panose="02020603050405020304" pitchFamily="18" charset="0"/>
                <a:ea typeface="隶书" panose="02010509060101010101" pitchFamily="49" charset="-122"/>
              </a:rPr>
              <a:t>parent[size</a:t>
            </a:r>
            <a:r>
              <a:rPr lang="en-US" altLang="zh-CN" sz="2800" b="1" dirty="0">
                <a:solidFill>
                  <a:schemeClr val="tx2"/>
                </a:solidFill>
                <a:latin typeface="Courier New" panose="02070309020205020404" pitchFamily="49" charset="0"/>
                <a:ea typeface="隶书" panose="02010509060101010101" pitchFamily="49" charset="-122"/>
              </a:rPr>
              <a:t>-</a:t>
            </a:r>
            <a:r>
              <a:rPr lang="en-US" altLang="zh-CN" sz="2800" b="1" dirty="0">
                <a:solidFill>
                  <a:schemeClr val="tx2"/>
                </a:solidFill>
                <a:latin typeface="Times New Roman" panose="02020603050405020304" pitchFamily="18" charset="0"/>
                <a:ea typeface="隶书" panose="02010509060101010101" pitchFamily="49" charset="-122"/>
              </a:rPr>
              <a:t>1]</a:t>
            </a:r>
            <a:r>
              <a:rPr lang="zh-CN" altLang="en-US" sz="2800" b="1" dirty="0">
                <a:solidFill>
                  <a:schemeClr val="tx2"/>
                </a:solidFill>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size = </a:t>
            </a:r>
            <a:r>
              <a:rPr lang="en-US" altLang="zh-CN" sz="2800" dirty="0" err="1">
                <a:latin typeface="Times New Roman" panose="02020603050405020304" pitchFamily="18" charset="0"/>
                <a:ea typeface="隶书" panose="02010509060101010101" pitchFamily="49" charset="-122"/>
              </a:rPr>
              <a:t>sz</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集合元素个数</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parent =</a:t>
            </a:r>
            <a:r>
              <a:rPr lang="en-US" altLang="zh-CN" sz="2800" b="1" dirty="0">
                <a:latin typeface="Times New Roman" panose="02020603050405020304" pitchFamily="18" charset="0"/>
                <a:ea typeface="隶书" panose="02010509060101010101" pitchFamily="49" charset="-122"/>
              </a:rPr>
              <a:t> new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[size]</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创建双亲数组</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for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dirty="0">
                <a:latin typeface="Times New Roman" panose="02020603050405020304" pitchFamily="18" charset="0"/>
                <a:ea typeface="隶书" panose="02010509060101010101" pitchFamily="49" charset="-122"/>
              </a:rPr>
              <a:t>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	parent[</a:t>
            </a:r>
            <a:r>
              <a:rPr lang="en-US" altLang="zh-CN" sz="2800" dirty="0" err="1" smtClean="0">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1</a:t>
            </a:r>
            <a:r>
              <a:rPr lang="en-US" altLang="zh-CN" sz="2800" b="1" dirty="0" smtClean="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每个自成单元素集合</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843064" y="7250"/>
            <a:ext cx="7772400" cy="646112"/>
          </a:xfrm>
        </p:spPr>
        <p:txBody>
          <a:bodyPr/>
          <a:lstStyle/>
          <a:p>
            <a:pPr algn="l"/>
            <a:r>
              <a:rPr lang="en-US" altLang="zh-CN" sz="3600"/>
              <a:t>【</a:t>
            </a:r>
            <a:r>
              <a:rPr lang="zh-CN" altLang="en-US" sz="3600"/>
              <a:t>并查集查找算法</a:t>
            </a:r>
            <a:r>
              <a:rPr lang="en-US" altLang="zh-CN" sz="3600"/>
              <a:t>】</a:t>
            </a:r>
            <a:endParaRPr lang="zh-CN" altLang="en-US" sz="3600"/>
          </a:p>
        </p:txBody>
      </p:sp>
      <p:sp>
        <p:nvSpPr>
          <p:cNvPr id="5" name="Rectangle 22"/>
          <p:cNvSpPr txBox="1">
            <a:spLocks noChangeArrowheads="1"/>
          </p:cNvSpPr>
          <p:nvPr/>
        </p:nvSpPr>
        <p:spPr>
          <a:xfrm>
            <a:off x="2140669" y="3932684"/>
            <a:ext cx="8229600" cy="2628900"/>
          </a:xfrm>
          <a:prstGeom prst="rect">
            <a:avLst/>
          </a:prstGeom>
          <a:ln>
            <a:solidFill>
              <a:schemeClr val="tx1"/>
            </a:solidFill>
          </a:ln>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b="1" dirty="0" err="1" smtClean="0">
                <a:latin typeface="Times New Roman" panose="02020603050405020304" pitchFamily="18" charset="0"/>
                <a:ea typeface="隶书" panose="02010509060101010101" pitchFamily="49" charset="-122"/>
              </a:rPr>
              <a:t>int</a:t>
            </a:r>
            <a:r>
              <a:rPr lang="en-US" altLang="zh-CN" b="1" dirty="0" smtClean="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UFSets</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Find (</a:t>
            </a:r>
            <a:r>
              <a:rPr lang="en-US" altLang="zh-CN" b="1" dirty="0" err="1">
                <a:latin typeface="Times New Roman" panose="02020603050405020304" pitchFamily="18" charset="0"/>
                <a:ea typeface="隶书" panose="02010509060101010101" pitchFamily="49" charset="-122"/>
              </a:rPr>
              <a:t>int</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x)</a:t>
            </a:r>
            <a:r>
              <a:rPr lang="en-US" altLang="zh-CN" b="1" dirty="0">
                <a:latin typeface="Times New Roman" panose="02020603050405020304" pitchFamily="18" charset="0"/>
                <a:ea typeface="隶书" panose="02010509060101010101" pitchFamily="49" charset="-122"/>
              </a:rPr>
              <a:t> {        //</a:t>
            </a:r>
            <a:r>
              <a:rPr lang="zh-CN" altLang="en-US" b="1" dirty="0">
                <a:latin typeface="Times New Roman" panose="02020603050405020304" pitchFamily="18" charset="0"/>
                <a:ea typeface="隶书" panose="02010509060101010101" pitchFamily="49" charset="-122"/>
              </a:rPr>
              <a:t>递归算法</a:t>
            </a:r>
            <a:endParaRPr lang="en-US" altLang="zh-CN" b="1"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函数搜索并返回包含元素</a:t>
            </a:r>
            <a:r>
              <a:rPr lang="en-US" altLang="zh-CN" dirty="0">
                <a:solidFill>
                  <a:schemeClr val="tx2"/>
                </a:solidFill>
                <a:latin typeface="Times New Roman" panose="02020603050405020304" pitchFamily="18" charset="0"/>
                <a:ea typeface="隶书" panose="02010509060101010101" pitchFamily="49" charset="-122"/>
              </a:rPr>
              <a:t>x</a:t>
            </a:r>
            <a:r>
              <a:rPr lang="zh-CN" altLang="en-US" dirty="0">
                <a:solidFill>
                  <a:schemeClr val="tx2"/>
                </a:solidFill>
                <a:latin typeface="Times New Roman" panose="02020603050405020304" pitchFamily="18" charset="0"/>
                <a:ea typeface="隶书" panose="02010509060101010101" pitchFamily="49" charset="-122"/>
              </a:rPr>
              <a:t>的树的根。</a:t>
            </a:r>
          </a:p>
          <a:p>
            <a:pPr>
              <a:spcBef>
                <a:spcPct val="10000"/>
              </a:spcBef>
              <a:buFont typeface="Wingdings" panose="05000000000000000000" pitchFamily="2" charset="2"/>
              <a:buNone/>
            </a:pPr>
            <a:r>
              <a:rPr lang="zh-CN" altLang="en-US" b="1" dirty="0" smtClean="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if </a:t>
            </a:r>
            <a:r>
              <a:rPr lang="en-US" altLang="zh-CN" dirty="0">
                <a:latin typeface="Times New Roman" panose="02020603050405020304" pitchFamily="18" charset="0"/>
                <a:ea typeface="隶书" panose="02010509060101010101" pitchFamily="49" charset="-122"/>
              </a:rPr>
              <a:t>(parent[x] </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 0)</a:t>
            </a:r>
            <a:r>
              <a:rPr lang="en-US" altLang="zh-CN" b="1" dirty="0">
                <a:latin typeface="Times New Roman" panose="02020603050405020304" pitchFamily="18" charset="0"/>
                <a:ea typeface="隶书" panose="02010509060101010101" pitchFamily="49" charset="-122"/>
              </a:rPr>
              <a:t> return </a:t>
            </a:r>
            <a:r>
              <a:rPr lang="en-US" altLang="zh-CN" dirty="0">
                <a:latin typeface="Times New Roman" panose="02020603050405020304" pitchFamily="18" charset="0"/>
                <a:ea typeface="隶书" panose="02010509060101010101" pitchFamily="49" charset="-122"/>
              </a:rPr>
              <a:t>x</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根的</a:t>
            </a:r>
            <a:r>
              <a:rPr lang="en-US" altLang="zh-CN" dirty="0">
                <a:solidFill>
                  <a:schemeClr val="tx2"/>
                </a:solidFill>
                <a:latin typeface="Times New Roman" panose="02020603050405020304" pitchFamily="18" charset="0"/>
                <a:ea typeface="隶书" panose="02010509060101010101" pitchFamily="49" charset="-122"/>
              </a:rPr>
              <a:t>parent[]</a:t>
            </a:r>
            <a:r>
              <a:rPr lang="zh-CN" altLang="en-US" dirty="0">
                <a:solidFill>
                  <a:schemeClr val="tx2"/>
                </a:solidFill>
                <a:latin typeface="Times New Roman" panose="02020603050405020304" pitchFamily="18" charset="0"/>
                <a:ea typeface="隶书" panose="02010509060101010101" pitchFamily="49" charset="-122"/>
              </a:rPr>
              <a:t>值小于</a:t>
            </a:r>
            <a:r>
              <a:rPr lang="en-US" altLang="zh-CN" dirty="0">
                <a:solidFill>
                  <a:schemeClr val="tx2"/>
                </a:solidFill>
                <a:latin typeface="Times New Roman" panose="02020603050405020304" pitchFamily="18" charset="0"/>
                <a:ea typeface="隶书" panose="02010509060101010101" pitchFamily="49" charset="-122"/>
              </a:rPr>
              <a:t>0</a:t>
            </a:r>
            <a:r>
              <a:rPr lang="en-US" altLang="zh-CN" dirty="0">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else return</a:t>
            </a:r>
            <a:r>
              <a:rPr lang="en-US" altLang="zh-CN" dirty="0">
                <a:latin typeface="Times New Roman" panose="02020603050405020304" pitchFamily="18" charset="0"/>
                <a:ea typeface="隶书" panose="02010509060101010101" pitchFamily="49" charset="-122"/>
              </a:rPr>
              <a:t> (Find (parent[x]))</a:t>
            </a:r>
            <a:r>
              <a:rPr lang="en-US" altLang="zh-CN"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a:t>
            </a:r>
            <a:endParaRPr lang="en-US" altLang="zh-CN" b="1"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endParaRPr lang="en-US" altLang="zh-CN" b="1" dirty="0">
              <a:latin typeface="Times New Roman" panose="02020603050405020304" pitchFamily="18" charset="0"/>
              <a:ea typeface="隶书" panose="02010509060101010101" pitchFamily="49" charset="-122"/>
            </a:endParaRPr>
          </a:p>
        </p:txBody>
      </p:sp>
      <p:sp>
        <p:nvSpPr>
          <p:cNvPr id="4" name="Rectangle 22"/>
          <p:cNvSpPr txBox="1">
            <a:spLocks noChangeArrowheads="1"/>
          </p:cNvSpPr>
          <p:nvPr/>
        </p:nvSpPr>
        <p:spPr>
          <a:xfrm>
            <a:off x="2140669" y="870169"/>
            <a:ext cx="8229600" cy="262890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b="1" dirty="0" err="1">
                <a:latin typeface="Times New Roman" panose="02020603050405020304" pitchFamily="18" charset="0"/>
                <a:ea typeface="隶书" panose="02010509060101010101" pitchFamily="49" charset="-122"/>
              </a:rPr>
              <a:t>int</a:t>
            </a:r>
            <a:r>
              <a:rPr lang="en-US" altLang="zh-CN" b="1"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UFSets</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Find (</a:t>
            </a:r>
            <a:r>
              <a:rPr lang="en-US" altLang="zh-CN" b="1" dirty="0" err="1">
                <a:latin typeface="Times New Roman" panose="02020603050405020304" pitchFamily="18" charset="0"/>
                <a:ea typeface="隶书" panose="02010509060101010101" pitchFamily="49" charset="-122"/>
              </a:rPr>
              <a:t>int</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x)</a:t>
            </a:r>
            <a:r>
              <a:rPr lang="en-US" altLang="zh-CN" b="1" dirty="0">
                <a:latin typeface="Times New Roman" panose="02020603050405020304" pitchFamily="18" charset="0"/>
                <a:ea typeface="隶书" panose="02010509060101010101" pitchFamily="49" charset="-122"/>
              </a:rPr>
              <a:t> {        //</a:t>
            </a:r>
            <a:r>
              <a:rPr lang="zh-CN" altLang="en-US" b="1" dirty="0">
                <a:latin typeface="Times New Roman" panose="02020603050405020304" pitchFamily="18" charset="0"/>
                <a:ea typeface="隶书" panose="02010509060101010101" pitchFamily="49" charset="-122"/>
              </a:rPr>
              <a:t>非递归算法</a:t>
            </a:r>
            <a:endParaRPr lang="en-US" altLang="zh-CN" b="1"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函数搜索并返回包含元素</a:t>
            </a:r>
            <a:r>
              <a:rPr lang="en-US" altLang="zh-CN" dirty="0">
                <a:solidFill>
                  <a:schemeClr val="tx2"/>
                </a:solidFill>
                <a:latin typeface="Times New Roman" panose="02020603050405020304" pitchFamily="18" charset="0"/>
                <a:ea typeface="隶书" panose="02010509060101010101" pitchFamily="49" charset="-122"/>
              </a:rPr>
              <a:t>x</a:t>
            </a:r>
            <a:r>
              <a:rPr lang="zh-CN" altLang="en-US" dirty="0">
                <a:solidFill>
                  <a:schemeClr val="tx2"/>
                </a:solidFill>
                <a:latin typeface="Times New Roman" panose="02020603050405020304" pitchFamily="18" charset="0"/>
                <a:ea typeface="隶书" panose="02010509060101010101" pitchFamily="49" charset="-122"/>
              </a:rPr>
              <a:t>的树的根。</a:t>
            </a:r>
          </a:p>
          <a:p>
            <a:pPr>
              <a:spcBef>
                <a:spcPct val="10000"/>
              </a:spcBef>
              <a:buFont typeface="Wingdings" panose="05000000000000000000" pitchFamily="2" charset="2"/>
              <a:buNone/>
            </a:pPr>
            <a:r>
              <a:rPr lang="zh-CN" altLang="en-US"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while </a:t>
            </a:r>
            <a:r>
              <a:rPr lang="en-US" altLang="zh-CN" dirty="0">
                <a:latin typeface="Times New Roman" panose="02020603050405020304" pitchFamily="18" charset="0"/>
                <a:ea typeface="隶书" panose="02010509060101010101" pitchFamily="49" charset="-122"/>
              </a:rPr>
              <a:t>(parent[x] </a:t>
            </a:r>
            <a:r>
              <a:rPr lang="en-US" altLang="zh-CN" b="1" dirty="0">
                <a:latin typeface="Times New Roman" panose="02020603050405020304" pitchFamily="18" charset="0"/>
                <a:ea typeface="隶书" panose="02010509060101010101" pitchFamily="49" charset="-122"/>
              </a:rPr>
              <a:t>&gt;= </a:t>
            </a:r>
            <a:r>
              <a:rPr lang="en-US" altLang="zh-CN" dirty="0">
                <a:latin typeface="Times New Roman" panose="02020603050405020304" pitchFamily="18" charset="0"/>
                <a:ea typeface="隶书" panose="02010509060101010101" pitchFamily="49" charset="-122"/>
              </a:rPr>
              <a:t>0)</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x=parent[x]</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循环寻找</a:t>
            </a:r>
            <a:r>
              <a:rPr lang="en-US" altLang="zh-CN" dirty="0">
                <a:solidFill>
                  <a:schemeClr val="tx2"/>
                </a:solidFill>
                <a:latin typeface="Times New Roman" panose="02020603050405020304" pitchFamily="18" charset="0"/>
                <a:ea typeface="隶书" panose="02010509060101010101" pitchFamily="49" charset="-122"/>
              </a:rPr>
              <a:t>x</a:t>
            </a:r>
          </a:p>
          <a:p>
            <a:pPr>
              <a:spcBef>
                <a:spcPct val="10000"/>
              </a:spcBef>
              <a:buFont typeface="Wingdings" panose="05000000000000000000" pitchFamily="2" charset="2"/>
              <a:buNone/>
            </a:pPr>
            <a:r>
              <a:rPr lang="en-US" altLang="zh-CN" b="1" dirty="0">
                <a:solidFill>
                  <a:schemeClr val="tx2"/>
                </a:solidFill>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return</a:t>
            </a:r>
            <a:r>
              <a:rPr lang="en-US" altLang="zh-CN" dirty="0">
                <a:latin typeface="Times New Roman" panose="02020603050405020304" pitchFamily="18" charset="0"/>
                <a:ea typeface="隶书" panose="02010509060101010101" pitchFamily="49" charset="-122"/>
              </a:rPr>
              <a:t> x</a:t>
            </a:r>
            <a:r>
              <a:rPr lang="en-US" altLang="zh-CN"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endParaRPr lang="en-US" altLang="zh-CN"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813881" y="89703"/>
            <a:ext cx="7772400" cy="646112"/>
          </a:xfrm>
        </p:spPr>
        <p:txBody>
          <a:bodyPr/>
          <a:lstStyle/>
          <a:p>
            <a:pPr algn="l"/>
            <a:r>
              <a:rPr lang="en-US" altLang="zh-CN" sz="3600" dirty="0"/>
              <a:t>【</a:t>
            </a:r>
            <a:r>
              <a:rPr lang="zh-CN" altLang="en-US" sz="3600" dirty="0"/>
              <a:t>并查集合并算法</a:t>
            </a:r>
            <a:r>
              <a:rPr lang="en-US" altLang="zh-CN" sz="3600" dirty="0"/>
              <a:t>】</a:t>
            </a:r>
            <a:endParaRPr lang="zh-CN" altLang="en-US" sz="3600" dirty="0"/>
          </a:p>
        </p:txBody>
      </p:sp>
      <p:sp>
        <p:nvSpPr>
          <p:cNvPr id="5" name="Rectangle 2"/>
          <p:cNvSpPr txBox="1">
            <a:spLocks noChangeArrowheads="1"/>
          </p:cNvSpPr>
          <p:nvPr/>
        </p:nvSpPr>
        <p:spPr>
          <a:xfrm>
            <a:off x="1879898" y="1614791"/>
            <a:ext cx="8859439" cy="4748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
              </a:spcBef>
              <a:buClr>
                <a:schemeClr val="tx1"/>
              </a:buClr>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void</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UFSets</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Union (</a:t>
            </a:r>
            <a:r>
              <a:rPr lang="en-US" altLang="zh-CN" b="1" dirty="0" err="1">
                <a:latin typeface="Times New Roman" panose="02020603050405020304" pitchFamily="18" charset="0"/>
                <a:ea typeface="隶书" panose="02010509060101010101" pitchFamily="49" charset="-122"/>
              </a:rPr>
              <a:t>int</a:t>
            </a:r>
            <a:r>
              <a:rPr lang="en-US" altLang="zh-CN" dirty="0">
                <a:latin typeface="Times New Roman" panose="02020603050405020304" pitchFamily="18" charset="0"/>
                <a:ea typeface="隶书" panose="02010509060101010101" pitchFamily="49" charset="-122"/>
              </a:rPr>
              <a:t> Root1, </a:t>
            </a:r>
            <a:r>
              <a:rPr lang="en-US" altLang="zh-CN" b="1" dirty="0" err="1">
                <a:latin typeface="Times New Roman" panose="02020603050405020304" pitchFamily="18" charset="0"/>
                <a:ea typeface="隶书" panose="02010509060101010101" pitchFamily="49" charset="-122"/>
              </a:rPr>
              <a:t>int</a:t>
            </a:r>
            <a:r>
              <a:rPr lang="en-US" altLang="zh-CN" dirty="0">
                <a:latin typeface="Times New Roman" panose="02020603050405020304" pitchFamily="18" charset="0"/>
                <a:ea typeface="隶书" panose="02010509060101010101" pitchFamily="49" charset="-122"/>
              </a:rPr>
              <a:t> Root2) </a:t>
            </a:r>
            <a:r>
              <a:rPr lang="en-US" altLang="zh-CN" b="1" dirty="0">
                <a:latin typeface="Times New Roman" panose="02020603050405020304" pitchFamily="18" charset="0"/>
                <a:ea typeface="隶书" panose="02010509060101010101" pitchFamily="49" charset="-122"/>
              </a:rPr>
              <a:t>{</a:t>
            </a:r>
            <a:endParaRPr lang="en-US" altLang="zh-CN" dirty="0">
              <a:latin typeface="Times New Roman" panose="02020603050405020304" pitchFamily="18" charset="0"/>
              <a:ea typeface="隶书" panose="02010509060101010101" pitchFamily="49" charset="-122"/>
            </a:endParaRPr>
          </a:p>
          <a:p>
            <a:pPr algn="just">
              <a:spcBef>
                <a:spcPct val="5000"/>
              </a:spcBef>
              <a:buClr>
                <a:schemeClr val="tx1"/>
              </a:buClr>
              <a:buFont typeface="Wingdings" panose="05000000000000000000" pitchFamily="2" charset="2"/>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求两个不相交集合</a:t>
            </a:r>
            <a:r>
              <a:rPr lang="en-US" altLang="zh-CN" b="1" dirty="0">
                <a:solidFill>
                  <a:schemeClr val="tx2"/>
                </a:solidFill>
                <a:latin typeface="Times New Roman" panose="02020603050405020304" pitchFamily="18" charset="0"/>
                <a:ea typeface="隶书" panose="02010509060101010101" pitchFamily="49" charset="-122"/>
              </a:rPr>
              <a:t>Root1</a:t>
            </a:r>
            <a:r>
              <a:rPr lang="zh-CN" altLang="en-US" dirty="0">
                <a:solidFill>
                  <a:schemeClr val="tx2"/>
                </a:solidFill>
                <a:latin typeface="Times New Roman" panose="02020603050405020304" pitchFamily="18" charset="0"/>
                <a:ea typeface="隶书" panose="02010509060101010101" pitchFamily="49" charset="-122"/>
              </a:rPr>
              <a:t>与</a:t>
            </a:r>
            <a:r>
              <a:rPr lang="en-US" altLang="zh-CN" b="1" dirty="0">
                <a:solidFill>
                  <a:schemeClr val="tx2"/>
                </a:solidFill>
                <a:latin typeface="Times New Roman" panose="02020603050405020304" pitchFamily="18" charset="0"/>
                <a:ea typeface="隶书" panose="02010509060101010101" pitchFamily="49" charset="-122"/>
              </a:rPr>
              <a:t>Root2</a:t>
            </a:r>
            <a:r>
              <a:rPr lang="zh-CN" altLang="en-US" dirty="0">
                <a:solidFill>
                  <a:schemeClr val="tx2"/>
                </a:solidFill>
                <a:latin typeface="Times New Roman" panose="02020603050405020304" pitchFamily="18" charset="0"/>
                <a:ea typeface="隶书" panose="02010509060101010101" pitchFamily="49" charset="-122"/>
              </a:rPr>
              <a:t>的并，要求</a:t>
            </a:r>
            <a:r>
              <a:rPr lang="en-US" altLang="zh-CN" dirty="0">
                <a:solidFill>
                  <a:schemeClr val="tx2"/>
                </a:solidFill>
                <a:latin typeface="Times New Roman" panose="02020603050405020304" pitchFamily="18" charset="0"/>
                <a:ea typeface="隶书" panose="02010509060101010101" pitchFamily="49" charset="-122"/>
              </a:rPr>
              <a:t>Root1</a:t>
            </a:r>
            <a:r>
              <a:rPr lang="zh-CN" altLang="en-US" dirty="0">
                <a:solidFill>
                  <a:schemeClr val="tx2"/>
                </a:solidFill>
                <a:latin typeface="Times New Roman" panose="02020603050405020304" pitchFamily="18" charset="0"/>
                <a:ea typeface="隶书" panose="02010509060101010101" pitchFamily="49" charset="-122"/>
              </a:rPr>
              <a:t>与</a:t>
            </a:r>
            <a:r>
              <a:rPr lang="en-US" altLang="zh-CN" dirty="0">
                <a:solidFill>
                  <a:schemeClr val="tx2"/>
                </a:solidFill>
                <a:latin typeface="Times New Roman" panose="02020603050405020304" pitchFamily="18" charset="0"/>
                <a:ea typeface="隶书" panose="02010509060101010101" pitchFamily="49" charset="-122"/>
              </a:rPr>
              <a:t>Root2</a:t>
            </a:r>
            <a:r>
              <a:rPr lang="zh-CN" altLang="en-US" dirty="0">
                <a:solidFill>
                  <a:schemeClr val="tx2"/>
                </a:solidFill>
                <a:latin typeface="Times New Roman" panose="02020603050405020304" pitchFamily="18" charset="0"/>
                <a:ea typeface="隶书" panose="02010509060101010101" pitchFamily="49" charset="-122"/>
              </a:rPr>
              <a:t>不同，并且表示子集合名字</a:t>
            </a:r>
          </a:p>
          <a:p>
            <a:pPr algn="just">
              <a:spcBef>
                <a:spcPct val="5000"/>
              </a:spcBef>
              <a:buClr>
                <a:schemeClr val="tx1"/>
              </a:buClr>
              <a:buFont typeface="Wingdings" panose="05000000000000000000" pitchFamily="2" charset="2"/>
              <a:buNone/>
            </a:pPr>
            <a:r>
              <a:rPr lang="zh-CN" altLang="en-US" dirty="0">
                <a:solidFill>
                  <a:srgbClr val="CC0000"/>
                </a:solidFill>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parent[Root1] += parent[Root2</a:t>
            </a:r>
            <a:r>
              <a:rPr lang="en-US" altLang="zh-CN" dirty="0" smtClean="0">
                <a:latin typeface="Times New Roman" panose="02020603050405020304" pitchFamily="18" charset="0"/>
                <a:ea typeface="隶书" panose="02010509060101010101" pitchFamily="49" charset="-122"/>
              </a:rPr>
              <a:t>]</a:t>
            </a:r>
            <a:r>
              <a:rPr lang="en-US" altLang="zh-CN" b="1" dirty="0" smtClean="0">
                <a:latin typeface="Times New Roman" panose="02020603050405020304" pitchFamily="18" charset="0"/>
                <a:ea typeface="隶书" panose="02010509060101010101" pitchFamily="49" charset="-122"/>
              </a:rPr>
              <a:t>;	</a:t>
            </a:r>
            <a:r>
              <a:rPr lang="en-US" altLang="zh-CN" b="1" dirty="0" smtClean="0">
                <a:solidFill>
                  <a:schemeClr val="tx2">
                    <a:lumMod val="75000"/>
                  </a:schemeClr>
                </a:solidFill>
                <a:latin typeface="Times New Roman" panose="02020603050405020304" pitchFamily="18" charset="0"/>
                <a:ea typeface="隶书" panose="02010509060101010101" pitchFamily="49" charset="-122"/>
              </a:rPr>
              <a:t>//</a:t>
            </a:r>
            <a:r>
              <a:rPr lang="zh-CN" altLang="en-US" b="1" dirty="0" smtClean="0">
                <a:solidFill>
                  <a:schemeClr val="tx2">
                    <a:lumMod val="75000"/>
                  </a:schemeClr>
                </a:solidFill>
                <a:latin typeface="Times New Roman" panose="02020603050405020304" pitchFamily="18" charset="0"/>
                <a:ea typeface="隶书" panose="02010509060101010101" pitchFamily="49" charset="-122"/>
              </a:rPr>
              <a:t>更新集合元素个数</a:t>
            </a:r>
            <a:endParaRPr lang="en-US" altLang="zh-CN" b="1" dirty="0">
              <a:solidFill>
                <a:schemeClr val="tx2">
                  <a:lumMod val="75000"/>
                </a:schemeClr>
              </a:solidFill>
              <a:latin typeface="Times New Roman" panose="02020603050405020304" pitchFamily="18" charset="0"/>
              <a:ea typeface="隶书" panose="02010509060101010101" pitchFamily="49" charset="-122"/>
            </a:endParaRPr>
          </a:p>
          <a:p>
            <a:pPr algn="just">
              <a:spcBef>
                <a:spcPct val="5000"/>
              </a:spcBef>
              <a:buClr>
                <a:schemeClr val="tx1"/>
              </a:buClr>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 parent[Root2] = Root1</a:t>
            </a:r>
            <a:r>
              <a:rPr lang="en-US" altLang="zh-CN" b="1" dirty="0">
                <a:latin typeface="Times New Roman" panose="02020603050405020304" pitchFamily="18" charset="0"/>
                <a:ea typeface="隶书" panose="02010509060101010101" pitchFamily="49" charset="-122"/>
              </a:rPr>
              <a:t>;</a:t>
            </a:r>
          </a:p>
          <a:p>
            <a:pPr algn="just">
              <a:spcBef>
                <a:spcPct val="5000"/>
              </a:spcBef>
              <a:buClr>
                <a:schemeClr val="tx1"/>
              </a:buClr>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将</a:t>
            </a:r>
            <a:r>
              <a:rPr lang="en-US" altLang="zh-CN" b="1" dirty="0">
                <a:solidFill>
                  <a:schemeClr val="tx2"/>
                </a:solidFill>
                <a:latin typeface="Times New Roman" panose="02020603050405020304" pitchFamily="18" charset="0"/>
                <a:ea typeface="隶书" panose="02010509060101010101" pitchFamily="49" charset="-122"/>
              </a:rPr>
              <a:t>Root2</a:t>
            </a:r>
            <a:r>
              <a:rPr lang="zh-CN" altLang="en-US" dirty="0">
                <a:solidFill>
                  <a:schemeClr val="tx2"/>
                </a:solidFill>
                <a:latin typeface="Times New Roman" panose="02020603050405020304" pitchFamily="18" charset="0"/>
                <a:ea typeface="隶书" panose="02010509060101010101" pitchFamily="49" charset="-122"/>
              </a:rPr>
              <a:t>连接到</a:t>
            </a:r>
            <a:r>
              <a:rPr lang="en-US" altLang="zh-CN" b="1" dirty="0">
                <a:solidFill>
                  <a:schemeClr val="tx2"/>
                </a:solidFill>
                <a:latin typeface="Times New Roman" panose="02020603050405020304" pitchFamily="18" charset="0"/>
                <a:ea typeface="隶书" panose="02010509060101010101" pitchFamily="49" charset="-122"/>
              </a:rPr>
              <a:t>Root1</a:t>
            </a:r>
            <a:r>
              <a:rPr lang="zh-CN" altLang="en-US" dirty="0">
                <a:solidFill>
                  <a:schemeClr val="tx2"/>
                </a:solidFill>
                <a:latin typeface="Times New Roman" panose="02020603050405020304" pitchFamily="18" charset="0"/>
                <a:ea typeface="隶书" panose="02010509060101010101" pitchFamily="49" charset="-122"/>
              </a:rPr>
              <a:t>下面</a:t>
            </a:r>
          </a:p>
          <a:p>
            <a:pPr algn="just">
              <a:spcBef>
                <a:spcPct val="5000"/>
              </a:spcBef>
              <a:buClr>
                <a:schemeClr val="tx1"/>
              </a:buClr>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a:t>
            </a:r>
          </a:p>
        </p:txBody>
      </p:sp>
      <p:sp>
        <p:nvSpPr>
          <p:cNvPr id="2" name="文本框 1"/>
          <p:cNvSpPr txBox="1"/>
          <p:nvPr/>
        </p:nvSpPr>
        <p:spPr>
          <a:xfrm>
            <a:off x="2533291" y="5313873"/>
            <a:ext cx="5167222" cy="646331"/>
          </a:xfrm>
          <a:prstGeom prst="rect">
            <a:avLst/>
          </a:prstGeom>
          <a:noFill/>
        </p:spPr>
        <p:txBody>
          <a:bodyPr wrap="square" rtlCol="0">
            <a:spAutoFit/>
          </a:bodyPr>
          <a:lstStyle/>
          <a:p>
            <a:r>
              <a:rPr lang="en-US" altLang="zh-CN" dirty="0" smtClean="0"/>
              <a:t>Union(0,1), Union(1,2) … Union(n-2,n-1) </a:t>
            </a:r>
            <a:endParaRPr lang="en-US" altLang="zh-CN" dirty="0"/>
          </a:p>
          <a:p>
            <a:r>
              <a:rPr lang="en-US" altLang="zh-CN" dirty="0"/>
              <a:t>Find(0), Find(1),…, Find(n-1)</a:t>
            </a:r>
            <a:endParaRPr lang="zh-CN" altLang="en-US" dirty="0"/>
          </a:p>
        </p:txBody>
      </p:sp>
      <p:sp>
        <p:nvSpPr>
          <p:cNvPr id="3" name="椭圆 2"/>
          <p:cNvSpPr/>
          <p:nvPr/>
        </p:nvSpPr>
        <p:spPr bwMode="auto">
          <a:xfrm>
            <a:off x="9296400" y="4597879"/>
            <a:ext cx="534838" cy="362310"/>
          </a:xfrm>
          <a:prstGeom prst="ellipse">
            <a:avLst/>
          </a:prstGeom>
          <a:solidFill>
            <a:srgbClr val="00B050"/>
          </a:solidFill>
          <a:ln>
            <a:noFill/>
          </a:ln>
        </p:spPr>
        <p:txBody>
          <a:bodyPr vert="horz" wrap="square" lIns="91440" tIns="45720" rIns="91440" bIns="45720" numCol="1" rtlCol="0" anchor="b" anchorCtr="0" compatLnSpc="1"/>
          <a:lstStyle/>
          <a:p>
            <a:pPr algn="ctr" fontAlgn="base">
              <a:spcBef>
                <a:spcPct val="0"/>
              </a:spcBef>
              <a:spcAft>
                <a:spcPct val="0"/>
              </a:spcAft>
            </a:pPr>
            <a:r>
              <a:rPr kumimoji="1" lang="en-US" altLang="zh-CN" sz="1000" b="1" dirty="0">
                <a:solidFill>
                  <a:schemeClr val="bg1"/>
                </a:solidFill>
                <a:latin typeface="Tahoma" panose="020B0604030504040204" pitchFamily="34" charset="0"/>
                <a:ea typeface="黑体" panose="02010609060101010101" pitchFamily="49" charset="-122"/>
              </a:rPr>
              <a:t>0</a:t>
            </a:r>
            <a:endParaRPr kumimoji="1" lang="zh-CN" altLang="en-US" sz="1000" b="1" dirty="0">
              <a:solidFill>
                <a:schemeClr val="bg1"/>
              </a:solidFill>
              <a:latin typeface="Tahoma" panose="020B0604030504040204" pitchFamily="34" charset="0"/>
              <a:ea typeface="黑体" panose="02010609060101010101" pitchFamily="49" charset="-122"/>
            </a:endParaRPr>
          </a:p>
        </p:txBody>
      </p:sp>
      <p:sp>
        <p:nvSpPr>
          <p:cNvPr id="6" name="椭圆 5"/>
          <p:cNvSpPr/>
          <p:nvPr/>
        </p:nvSpPr>
        <p:spPr bwMode="auto">
          <a:xfrm>
            <a:off x="9296400" y="5171546"/>
            <a:ext cx="534838" cy="362310"/>
          </a:xfrm>
          <a:prstGeom prst="ellipse">
            <a:avLst/>
          </a:prstGeom>
          <a:solidFill>
            <a:srgbClr val="00B050"/>
          </a:solidFill>
          <a:ln>
            <a:noFill/>
          </a:ln>
        </p:spPr>
        <p:txBody>
          <a:bodyPr vert="horz" wrap="square" lIns="91440" tIns="45720" rIns="91440" bIns="45720" numCol="1" rtlCol="0" anchor="b" anchorCtr="0" compatLnSpc="1"/>
          <a:lstStyle/>
          <a:p>
            <a:pPr algn="ctr" fontAlgn="base">
              <a:spcBef>
                <a:spcPct val="0"/>
              </a:spcBef>
              <a:spcAft>
                <a:spcPct val="0"/>
              </a:spcAft>
            </a:pPr>
            <a:r>
              <a:rPr kumimoji="1" lang="en-US" altLang="zh-CN" sz="1000" b="1" dirty="0">
                <a:solidFill>
                  <a:schemeClr val="bg1"/>
                </a:solidFill>
                <a:latin typeface="Tahoma" panose="020B0604030504040204" pitchFamily="34" charset="0"/>
                <a:ea typeface="黑体" panose="02010609060101010101" pitchFamily="49" charset="-122"/>
              </a:rPr>
              <a:t>1</a:t>
            </a:r>
            <a:endParaRPr kumimoji="1" lang="zh-CN" altLang="en-US" sz="1100" b="1" dirty="0">
              <a:solidFill>
                <a:schemeClr val="bg1"/>
              </a:solidFill>
              <a:latin typeface="Tahoma" panose="020B0604030504040204" pitchFamily="34" charset="0"/>
              <a:ea typeface="黑体" panose="02010609060101010101" pitchFamily="49" charset="-122"/>
            </a:endParaRPr>
          </a:p>
        </p:txBody>
      </p:sp>
      <p:sp>
        <p:nvSpPr>
          <p:cNvPr id="7" name="椭圆 6"/>
          <p:cNvSpPr/>
          <p:nvPr/>
        </p:nvSpPr>
        <p:spPr bwMode="auto">
          <a:xfrm>
            <a:off x="9302509" y="6258832"/>
            <a:ext cx="534838" cy="362310"/>
          </a:xfrm>
          <a:prstGeom prst="ellipse">
            <a:avLst/>
          </a:prstGeom>
          <a:solidFill>
            <a:srgbClr val="00B050"/>
          </a:solidFill>
          <a:ln>
            <a:noFill/>
          </a:ln>
        </p:spPr>
        <p:txBody>
          <a:bodyPr vert="horz" wrap="square" lIns="91440" tIns="45720" rIns="91440" bIns="45720" numCol="1" rtlCol="0" anchor="b" anchorCtr="0" compatLnSpc="1"/>
          <a:lstStyle/>
          <a:p>
            <a:pPr algn="ctr" fontAlgn="base">
              <a:spcBef>
                <a:spcPct val="0"/>
              </a:spcBef>
              <a:spcAft>
                <a:spcPct val="0"/>
              </a:spcAft>
            </a:pPr>
            <a:r>
              <a:rPr kumimoji="1" lang="en-US" altLang="zh-CN" sz="800" b="1" dirty="0">
                <a:solidFill>
                  <a:schemeClr val="bg1"/>
                </a:solidFill>
                <a:latin typeface="Tahoma" panose="020B0604030504040204" pitchFamily="34" charset="0"/>
                <a:ea typeface="黑体" panose="02010609060101010101" pitchFamily="49" charset="-122"/>
              </a:rPr>
              <a:t>n-1</a:t>
            </a:r>
            <a:endParaRPr kumimoji="1" lang="zh-CN" altLang="en-US" sz="800" b="1" dirty="0">
              <a:solidFill>
                <a:schemeClr val="bg1"/>
              </a:solidFill>
              <a:latin typeface="Tahoma" panose="020B0604030504040204" pitchFamily="34" charset="0"/>
              <a:ea typeface="黑体" panose="02010609060101010101" pitchFamily="49" charset="-122"/>
            </a:endParaRPr>
          </a:p>
        </p:txBody>
      </p:sp>
      <p:sp>
        <p:nvSpPr>
          <p:cNvPr id="4" name="文本框 3"/>
          <p:cNvSpPr txBox="1"/>
          <p:nvPr/>
        </p:nvSpPr>
        <p:spPr>
          <a:xfrm>
            <a:off x="9412704" y="5768450"/>
            <a:ext cx="461665" cy="383507"/>
          </a:xfrm>
          <a:prstGeom prst="rect">
            <a:avLst/>
          </a:prstGeom>
          <a:noFill/>
        </p:spPr>
        <p:txBody>
          <a:bodyPr vert="eaVert" wrap="square" rtlCol="0">
            <a:spAutoFit/>
          </a:bodyPr>
          <a:lstStyle/>
          <a:p>
            <a:r>
              <a:rPr lang="en-US" altLang="zh-CN" dirty="0"/>
              <a:t>…</a:t>
            </a:r>
            <a:endParaRPr lang="zh-CN" altLang="en-US" dirty="0"/>
          </a:p>
        </p:txBody>
      </p:sp>
      <p:cxnSp>
        <p:nvCxnSpPr>
          <p:cNvPr id="9" name="直接箭头连接符 8"/>
          <p:cNvCxnSpPr>
            <a:stCxn id="6" idx="0"/>
            <a:endCxn id="3" idx="4"/>
          </p:cNvCxnSpPr>
          <p:nvPr/>
        </p:nvCxnSpPr>
        <p:spPr bwMode="auto">
          <a:xfrm flipV="1">
            <a:off x="9563819" y="4960190"/>
            <a:ext cx="0" cy="211357"/>
          </a:xfrm>
          <a:prstGeom prst="straightConnector1">
            <a:avLst/>
          </a:prstGeom>
          <a:noFill/>
          <a:ln>
            <a:solidFill>
              <a:srgbClr val="00B050"/>
            </a:solidFill>
            <a:tailEnd type="triangle"/>
          </a:ln>
        </p:spPr>
      </p:cxnSp>
      <p:cxnSp>
        <p:nvCxnSpPr>
          <p:cNvPr id="12" name="直接箭头连接符 11"/>
          <p:cNvCxnSpPr>
            <a:endCxn id="6" idx="7"/>
          </p:cNvCxnSpPr>
          <p:nvPr/>
        </p:nvCxnSpPr>
        <p:spPr bwMode="auto">
          <a:xfrm flipV="1">
            <a:off x="9716219" y="5224606"/>
            <a:ext cx="36694" cy="99341"/>
          </a:xfrm>
          <a:prstGeom prst="straightConnector1">
            <a:avLst/>
          </a:prstGeom>
          <a:noFill/>
          <a:ln>
            <a:solidFill>
              <a:srgbClr val="00B050"/>
            </a:solidFill>
            <a:tailEnd type="triangle"/>
          </a:ln>
        </p:spPr>
      </p:cxnSp>
      <p:cxnSp>
        <p:nvCxnSpPr>
          <p:cNvPr id="15" name="直接箭头连接符 14"/>
          <p:cNvCxnSpPr/>
          <p:nvPr/>
        </p:nvCxnSpPr>
        <p:spPr bwMode="auto">
          <a:xfrm flipV="1">
            <a:off x="9563819" y="4960189"/>
            <a:ext cx="0" cy="172528"/>
          </a:xfrm>
          <a:prstGeom prst="straightConnector1">
            <a:avLst/>
          </a:prstGeom>
          <a:noFill/>
          <a:ln>
            <a:solidFill>
              <a:srgbClr val="00B050"/>
            </a:solidFill>
            <a:tailEnd type="triangle"/>
          </a:ln>
        </p:spPr>
      </p:cxnSp>
      <p:cxnSp>
        <p:nvCxnSpPr>
          <p:cNvPr id="16" name="直接箭头连接符 15"/>
          <p:cNvCxnSpPr/>
          <p:nvPr/>
        </p:nvCxnSpPr>
        <p:spPr bwMode="auto">
          <a:xfrm flipV="1">
            <a:off x="9569570" y="5552791"/>
            <a:ext cx="0" cy="172528"/>
          </a:xfrm>
          <a:prstGeom prst="straightConnector1">
            <a:avLst/>
          </a:prstGeom>
          <a:noFill/>
          <a:ln>
            <a:solidFill>
              <a:srgbClr val="00B050"/>
            </a:solidFill>
            <a:tailEnd type="triangle"/>
          </a:ln>
        </p:spPr>
      </p:cxnSp>
      <p:cxnSp>
        <p:nvCxnSpPr>
          <p:cNvPr id="17" name="直接箭头连接符 16"/>
          <p:cNvCxnSpPr/>
          <p:nvPr/>
        </p:nvCxnSpPr>
        <p:spPr bwMode="auto">
          <a:xfrm flipV="1">
            <a:off x="9563819" y="6086304"/>
            <a:ext cx="0" cy="172528"/>
          </a:xfrm>
          <a:prstGeom prst="straightConnector1">
            <a:avLst/>
          </a:prstGeom>
          <a:noFill/>
          <a:ln>
            <a:solidFill>
              <a:srgbClr val="00B050"/>
            </a:solidFill>
            <a:tailEnd type="triangle"/>
          </a:ln>
        </p:spPr>
      </p:cxnSp>
      <p:sp>
        <p:nvSpPr>
          <p:cNvPr id="14" name="右箭头 13"/>
          <p:cNvSpPr/>
          <p:nvPr/>
        </p:nvSpPr>
        <p:spPr bwMode="auto">
          <a:xfrm>
            <a:off x="7219230" y="5487200"/>
            <a:ext cx="1595886" cy="444503"/>
          </a:xfrm>
          <a:prstGeom prst="rightArrow">
            <a:avLst/>
          </a:prstGeom>
          <a:solidFill>
            <a:srgbClr val="00B050"/>
          </a:solidFill>
          <a:ln>
            <a:noFill/>
          </a:ln>
        </p:spPr>
        <p:txBody>
          <a:bodyPr vert="horz" wrap="square" lIns="91440" tIns="45720" rIns="91440" bIns="45720" numCol="1" rtlCol="0" anchor="b" anchorCtr="0" compatLnSpc="1"/>
          <a:lstStyle/>
          <a:p>
            <a:pPr fontAlgn="base">
              <a:spcBef>
                <a:spcPct val="0"/>
              </a:spcBef>
              <a:spcAft>
                <a:spcPct val="0"/>
              </a:spcAft>
            </a:pPr>
            <a:endParaRPr kumimoji="1" lang="zh-CN" altLang="en-US" sz="4000" b="1">
              <a:latin typeface="Tahoma" panose="020B0604030504040204" pitchFamily="34" charset="0"/>
              <a:ea typeface="黑体" panose="02010609060101010101" pitchFamily="49" charset="-122"/>
            </a:endParaRPr>
          </a:p>
        </p:txBody>
      </p:sp>
      <p:sp>
        <p:nvSpPr>
          <p:cNvPr id="18" name="矩形 17"/>
          <p:cNvSpPr/>
          <p:nvPr/>
        </p:nvSpPr>
        <p:spPr>
          <a:xfrm>
            <a:off x="7146613" y="5046453"/>
            <a:ext cx="1576072" cy="369332"/>
          </a:xfrm>
          <a:prstGeom prst="rect">
            <a:avLst/>
          </a:prstGeom>
        </p:spPr>
        <p:txBody>
          <a:bodyPr wrap="none">
            <a:spAutoFit/>
          </a:bodyPr>
          <a:lstStyle/>
          <a:p>
            <a:pPr lvl="0" algn="ctr" fontAlgn="ctr">
              <a:spcBef>
                <a:spcPct val="0"/>
              </a:spcBef>
              <a:spcAft>
                <a:spcPct val="0"/>
              </a:spcAft>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树的深度</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O(n)</a:t>
            </a:r>
          </a:p>
        </p:txBody>
      </p:sp>
      <p:sp>
        <p:nvSpPr>
          <p:cNvPr id="19" name="圆角矩形标注 18"/>
          <p:cNvSpPr/>
          <p:nvPr/>
        </p:nvSpPr>
        <p:spPr bwMode="auto">
          <a:xfrm>
            <a:off x="7516479" y="2460458"/>
            <a:ext cx="1576137" cy="445168"/>
          </a:xfrm>
          <a:prstGeom prst="wedgeRoundRectCallout">
            <a:avLst>
              <a:gd name="adj1" fmla="val -64344"/>
              <a:gd name="adj2" fmla="val 50000"/>
              <a:gd name="adj3" fmla="val 16667"/>
            </a:avLst>
          </a:prstGeom>
          <a:ln/>
          <a:extLst/>
        </p:spPr>
        <p:style>
          <a:lnRef idx="2">
            <a:schemeClr val="accent6">
              <a:shade val="50000"/>
            </a:schemeClr>
          </a:lnRef>
          <a:fillRef idx="1">
            <a:schemeClr val="accent6"/>
          </a:fillRef>
          <a:effectRef idx="0">
            <a:schemeClr val="accent6"/>
          </a:effectRef>
          <a:fontRef idx="minor">
            <a:schemeClr val="lt1"/>
          </a:fontRef>
        </p:style>
        <p:txBody>
          <a:bodyPr rtlCol="0" anchor="b"/>
          <a:lstStyle/>
          <a:p>
            <a:pPr algn="ctr"/>
            <a:r>
              <a:rPr lang="zh-CN" altLang="en-US" sz="2400" dirty="0" smtClean="0">
                <a:solidFill>
                  <a:schemeClr val="bg1"/>
                </a:solidFill>
                <a:ea typeface="黑体" panose="02010609060101010101" pitchFamily="49" charset="-122"/>
              </a:rPr>
              <a:t>负值</a:t>
            </a:r>
            <a:endParaRPr lang="zh-CN" altLang="en-US" sz="2400" dirty="0">
              <a:solidFill>
                <a:schemeClr val="bg1"/>
              </a:solidFill>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840835" y="0"/>
            <a:ext cx="7772400" cy="768350"/>
          </a:xfrm>
        </p:spPr>
        <p:txBody>
          <a:bodyPr/>
          <a:lstStyle/>
          <a:p>
            <a:r>
              <a:rPr lang="zh-CN" altLang="en-US" b="1" dirty="0" smtClean="0"/>
              <a:t>森林法算法分析</a:t>
            </a:r>
          </a:p>
        </p:txBody>
      </p:sp>
      <p:graphicFrame>
        <p:nvGraphicFramePr>
          <p:cNvPr id="5" name="内容占位符 4"/>
          <p:cNvGraphicFramePr>
            <a:graphicFrameLocks noGrp="1"/>
          </p:cNvGraphicFramePr>
          <p:nvPr>
            <p:ph idx="1"/>
          </p:nvPr>
        </p:nvGraphicFramePr>
        <p:xfrm>
          <a:off x="2941865" y="1494972"/>
          <a:ext cx="6048375" cy="2809876"/>
        </p:xfrm>
        <a:graphic>
          <a:graphicData uri="http://schemas.openxmlformats.org/drawingml/2006/table">
            <a:tbl>
              <a:tblPr/>
              <a:tblGrid>
                <a:gridCol w="1755775">
                  <a:extLst>
                    <a:ext uri="{9D8B030D-6E8A-4147-A177-3AD203B41FA5}">
                      <a16:colId xmlns:a16="http://schemas.microsoft.com/office/drawing/2014/main" val="20000"/>
                    </a:ext>
                  </a:extLst>
                </a:gridCol>
                <a:gridCol w="1757363">
                  <a:extLst>
                    <a:ext uri="{9D8B030D-6E8A-4147-A177-3AD203B41FA5}">
                      <a16:colId xmlns:a16="http://schemas.microsoft.com/office/drawing/2014/main" val="20001"/>
                    </a:ext>
                  </a:extLst>
                </a:gridCol>
                <a:gridCol w="2535237">
                  <a:extLst>
                    <a:ext uri="{9D8B030D-6E8A-4147-A177-3AD203B41FA5}">
                      <a16:colId xmlns:a16="http://schemas.microsoft.com/office/drawing/2014/main" val="20002"/>
                    </a:ext>
                  </a:extLst>
                </a:gridCol>
              </a:tblGrid>
              <a:tr h="1130300">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669" name="TextBox 5"/>
          <p:cNvSpPr txBox="1">
            <a:spLocks noChangeArrowheads="1"/>
          </p:cNvSpPr>
          <p:nvPr/>
        </p:nvSpPr>
        <p:spPr bwMode="auto">
          <a:xfrm>
            <a:off x="2352108" y="4662035"/>
            <a:ext cx="72278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latin typeface="Times New Roman" panose="02020603050405020304" pitchFamily="18" charset="0"/>
                <a:cs typeface="Times New Roman" panose="02020603050405020304" pitchFamily="18" charset="0"/>
              </a:rPr>
              <a:t>O(</a:t>
            </a:r>
            <a:r>
              <a:rPr lang="en-US" altLang="zh-CN" sz="3200" b="1" dirty="0" err="1">
                <a:latin typeface="Times New Roman" panose="02020603050405020304" pitchFamily="18" charset="0"/>
                <a:cs typeface="Times New Roman" panose="02020603050405020304" pitchFamily="18" charset="0"/>
              </a:rPr>
              <a:t>mn</a:t>
            </a:r>
            <a:r>
              <a:rPr lang="en-US" altLang="zh-CN" sz="3200" b="1"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6556" y="0"/>
            <a:ext cx="7793037" cy="711541"/>
          </a:xfrm>
        </p:spPr>
        <p:txBody>
          <a:bodyPr/>
          <a:lstStyle/>
          <a:p>
            <a:r>
              <a:rPr lang="en-US" altLang="zh-CN" dirty="0" smtClean="0"/>
              <a:t>Motivation</a:t>
            </a:r>
            <a:endParaRPr lang="zh-CN" altLang="en-US" dirty="0"/>
          </a:p>
        </p:txBody>
      </p:sp>
      <p:grpSp>
        <p:nvGrpSpPr>
          <p:cNvPr id="5" name="Group 98"/>
          <p:cNvGrpSpPr>
            <a:grpSpLocks/>
          </p:cNvGrpSpPr>
          <p:nvPr/>
        </p:nvGrpSpPr>
        <p:grpSpPr bwMode="auto">
          <a:xfrm>
            <a:off x="1631504" y="1918371"/>
            <a:ext cx="3730626" cy="2824955"/>
            <a:chOff x="-3" y="-3"/>
            <a:chExt cx="3078" cy="2267"/>
          </a:xfrm>
        </p:grpSpPr>
        <p:grpSp>
          <p:nvGrpSpPr>
            <p:cNvPr id="6" name="Group 96"/>
            <p:cNvGrpSpPr>
              <a:grpSpLocks/>
            </p:cNvGrpSpPr>
            <p:nvPr/>
          </p:nvGrpSpPr>
          <p:grpSpPr bwMode="auto">
            <a:xfrm>
              <a:off x="0" y="0"/>
              <a:ext cx="3072" cy="2261"/>
              <a:chOff x="0" y="0"/>
              <a:chExt cx="3072" cy="2261"/>
            </a:xfrm>
          </p:grpSpPr>
          <p:grpSp>
            <p:nvGrpSpPr>
              <p:cNvPr id="8" name="Group 41"/>
              <p:cNvGrpSpPr>
                <a:grpSpLocks/>
              </p:cNvGrpSpPr>
              <p:nvPr/>
            </p:nvGrpSpPr>
            <p:grpSpPr bwMode="auto">
              <a:xfrm>
                <a:off x="0" y="0"/>
                <a:ext cx="768" cy="323"/>
                <a:chOff x="0" y="0"/>
                <a:chExt cx="768" cy="323"/>
              </a:xfrm>
            </p:grpSpPr>
            <p:sp>
              <p:nvSpPr>
                <p:cNvPr id="90" name="Rectangle 12"/>
                <p:cNvSpPr>
                  <a:spLocks noChangeArrowheads="1"/>
                </p:cNvSpPr>
                <p:nvPr/>
              </p:nvSpPr>
              <p:spPr bwMode="auto">
                <a:xfrm>
                  <a:off x="43"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学号</a:t>
                  </a:r>
                </a:p>
                <a:p>
                  <a:pPr eaLnBrk="0" hangingPunct="0">
                    <a:spcBef>
                      <a:spcPct val="30000"/>
                    </a:spcBef>
                  </a:pPr>
                  <a:endParaRPr lang="en-US" altLang="zh-CN" sz="1600"/>
                </a:p>
              </p:txBody>
            </p:sp>
            <p:sp>
              <p:nvSpPr>
                <p:cNvPr id="91" name="Rectangle 40"/>
                <p:cNvSpPr>
                  <a:spLocks noChangeArrowheads="1"/>
                </p:cNvSpPr>
                <p:nvPr/>
              </p:nvSpPr>
              <p:spPr bwMode="auto">
                <a:xfrm>
                  <a:off x="0"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9" name="Group 43"/>
              <p:cNvGrpSpPr>
                <a:grpSpLocks/>
              </p:cNvGrpSpPr>
              <p:nvPr/>
            </p:nvGrpSpPr>
            <p:grpSpPr bwMode="auto">
              <a:xfrm>
                <a:off x="768" y="0"/>
                <a:ext cx="768" cy="323"/>
                <a:chOff x="768" y="0"/>
                <a:chExt cx="768" cy="323"/>
              </a:xfrm>
            </p:grpSpPr>
            <p:sp>
              <p:nvSpPr>
                <p:cNvPr id="88" name="Rectangle 13"/>
                <p:cNvSpPr>
                  <a:spLocks noChangeArrowheads="1"/>
                </p:cNvSpPr>
                <p:nvPr/>
              </p:nvSpPr>
              <p:spPr bwMode="auto">
                <a:xfrm>
                  <a:off x="811"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姓名</a:t>
                  </a:r>
                </a:p>
                <a:p>
                  <a:pPr eaLnBrk="0" hangingPunct="0">
                    <a:spcBef>
                      <a:spcPct val="30000"/>
                    </a:spcBef>
                  </a:pPr>
                  <a:endParaRPr lang="en-US" altLang="zh-CN" sz="1600"/>
                </a:p>
              </p:txBody>
            </p:sp>
            <p:sp>
              <p:nvSpPr>
                <p:cNvPr id="89" name="Rectangle 42"/>
                <p:cNvSpPr>
                  <a:spLocks noChangeArrowheads="1"/>
                </p:cNvSpPr>
                <p:nvPr/>
              </p:nvSpPr>
              <p:spPr bwMode="auto">
                <a:xfrm>
                  <a:off x="768"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0" name="Group 45"/>
              <p:cNvGrpSpPr>
                <a:grpSpLocks/>
              </p:cNvGrpSpPr>
              <p:nvPr/>
            </p:nvGrpSpPr>
            <p:grpSpPr bwMode="auto">
              <a:xfrm>
                <a:off x="1536" y="0"/>
                <a:ext cx="768" cy="323"/>
                <a:chOff x="1536" y="0"/>
                <a:chExt cx="768" cy="323"/>
              </a:xfrm>
            </p:grpSpPr>
            <p:sp>
              <p:nvSpPr>
                <p:cNvPr id="86" name="Rectangle 14"/>
                <p:cNvSpPr>
                  <a:spLocks noChangeArrowheads="1"/>
                </p:cNvSpPr>
                <p:nvPr/>
              </p:nvSpPr>
              <p:spPr bwMode="auto">
                <a:xfrm>
                  <a:off x="1579"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dirty="0"/>
                    <a:t>年龄</a:t>
                  </a:r>
                </a:p>
                <a:p>
                  <a:pPr eaLnBrk="0" hangingPunct="0">
                    <a:spcBef>
                      <a:spcPct val="30000"/>
                    </a:spcBef>
                  </a:pPr>
                  <a:endParaRPr lang="en-US" altLang="zh-CN" sz="1600" dirty="0"/>
                </a:p>
              </p:txBody>
            </p:sp>
            <p:sp>
              <p:nvSpPr>
                <p:cNvPr id="87" name="Rectangle 44"/>
                <p:cNvSpPr>
                  <a:spLocks noChangeArrowheads="1"/>
                </p:cNvSpPr>
                <p:nvPr/>
              </p:nvSpPr>
              <p:spPr bwMode="auto">
                <a:xfrm>
                  <a:off x="1536"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1" name="Group 47"/>
              <p:cNvGrpSpPr>
                <a:grpSpLocks/>
              </p:cNvGrpSpPr>
              <p:nvPr/>
            </p:nvGrpSpPr>
            <p:grpSpPr bwMode="auto">
              <a:xfrm>
                <a:off x="2304" y="0"/>
                <a:ext cx="768" cy="323"/>
                <a:chOff x="2304" y="0"/>
                <a:chExt cx="768" cy="323"/>
              </a:xfrm>
            </p:grpSpPr>
            <p:sp>
              <p:nvSpPr>
                <p:cNvPr id="84" name="Rectangle 15"/>
                <p:cNvSpPr>
                  <a:spLocks noChangeArrowheads="1"/>
                </p:cNvSpPr>
                <p:nvPr/>
              </p:nvSpPr>
              <p:spPr bwMode="auto">
                <a:xfrm>
                  <a:off x="2347"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dirty="0"/>
                    <a:t>成绩</a:t>
                  </a:r>
                  <a:endParaRPr lang="en-US" altLang="zh-CN" sz="1600" dirty="0"/>
                </a:p>
              </p:txBody>
            </p:sp>
            <p:sp>
              <p:nvSpPr>
                <p:cNvPr id="85" name="Rectangle 46"/>
                <p:cNvSpPr>
                  <a:spLocks noChangeArrowheads="1"/>
                </p:cNvSpPr>
                <p:nvPr/>
              </p:nvSpPr>
              <p:spPr bwMode="auto">
                <a:xfrm>
                  <a:off x="2304"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2" name="Group 49"/>
              <p:cNvGrpSpPr>
                <a:grpSpLocks/>
              </p:cNvGrpSpPr>
              <p:nvPr/>
            </p:nvGrpSpPr>
            <p:grpSpPr bwMode="auto">
              <a:xfrm>
                <a:off x="0" y="323"/>
                <a:ext cx="768" cy="323"/>
                <a:chOff x="0" y="323"/>
                <a:chExt cx="768" cy="323"/>
              </a:xfrm>
            </p:grpSpPr>
            <p:sp>
              <p:nvSpPr>
                <p:cNvPr id="82" name="Rectangle 16"/>
                <p:cNvSpPr>
                  <a:spLocks noChangeArrowheads="1"/>
                </p:cNvSpPr>
                <p:nvPr/>
              </p:nvSpPr>
              <p:spPr bwMode="auto">
                <a:xfrm>
                  <a:off x="43" y="323"/>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99001</a:t>
                  </a:r>
                </a:p>
                <a:p>
                  <a:pPr eaLnBrk="0" hangingPunct="0">
                    <a:spcBef>
                      <a:spcPct val="30000"/>
                    </a:spcBef>
                  </a:pPr>
                  <a:endParaRPr lang="en-US" altLang="zh-CN" sz="1600" dirty="0"/>
                </a:p>
              </p:txBody>
            </p:sp>
            <p:sp>
              <p:nvSpPr>
                <p:cNvPr id="83" name="Rectangle 48"/>
                <p:cNvSpPr>
                  <a:spLocks noChangeArrowheads="1"/>
                </p:cNvSpPr>
                <p:nvPr/>
              </p:nvSpPr>
              <p:spPr bwMode="auto">
                <a:xfrm>
                  <a:off x="0"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3" name="Group 51"/>
              <p:cNvGrpSpPr>
                <a:grpSpLocks/>
              </p:cNvGrpSpPr>
              <p:nvPr/>
            </p:nvGrpSpPr>
            <p:grpSpPr bwMode="auto">
              <a:xfrm>
                <a:off x="768" y="323"/>
                <a:ext cx="768" cy="323"/>
                <a:chOff x="768" y="323"/>
                <a:chExt cx="768" cy="323"/>
              </a:xfrm>
            </p:grpSpPr>
            <p:sp>
              <p:nvSpPr>
                <p:cNvPr id="80" name="Rectangle 17"/>
                <p:cNvSpPr>
                  <a:spLocks noChangeArrowheads="1"/>
                </p:cNvSpPr>
                <p:nvPr/>
              </p:nvSpPr>
              <p:spPr bwMode="auto">
                <a:xfrm>
                  <a:off x="811" y="323"/>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dirty="0"/>
                    <a:t>王晓佳</a:t>
                  </a:r>
                </a:p>
                <a:p>
                  <a:pPr eaLnBrk="0" hangingPunct="0">
                    <a:spcBef>
                      <a:spcPct val="30000"/>
                    </a:spcBef>
                  </a:pPr>
                  <a:endParaRPr lang="en-US" altLang="zh-CN" sz="1600" dirty="0"/>
                </a:p>
              </p:txBody>
            </p:sp>
            <p:sp>
              <p:nvSpPr>
                <p:cNvPr id="81" name="Rectangle 50"/>
                <p:cNvSpPr>
                  <a:spLocks noChangeArrowheads="1"/>
                </p:cNvSpPr>
                <p:nvPr/>
              </p:nvSpPr>
              <p:spPr bwMode="auto">
                <a:xfrm>
                  <a:off x="768"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4" name="Group 53"/>
              <p:cNvGrpSpPr>
                <a:grpSpLocks/>
              </p:cNvGrpSpPr>
              <p:nvPr/>
            </p:nvGrpSpPr>
            <p:grpSpPr bwMode="auto">
              <a:xfrm>
                <a:off x="1536" y="323"/>
                <a:ext cx="768" cy="323"/>
                <a:chOff x="1536" y="323"/>
                <a:chExt cx="768" cy="323"/>
              </a:xfrm>
            </p:grpSpPr>
            <p:sp>
              <p:nvSpPr>
                <p:cNvPr id="78" name="Rectangle 18"/>
                <p:cNvSpPr>
                  <a:spLocks noChangeArrowheads="1"/>
                </p:cNvSpPr>
                <p:nvPr/>
              </p:nvSpPr>
              <p:spPr bwMode="auto">
                <a:xfrm>
                  <a:off x="1579" y="323"/>
                  <a:ext cx="379"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18</a:t>
                  </a:r>
                </a:p>
                <a:p>
                  <a:pPr eaLnBrk="0" hangingPunct="0">
                    <a:spcBef>
                      <a:spcPct val="30000"/>
                    </a:spcBef>
                  </a:pPr>
                  <a:endParaRPr lang="en-US" altLang="zh-CN" sz="1600" dirty="0"/>
                </a:p>
              </p:txBody>
            </p:sp>
            <p:sp>
              <p:nvSpPr>
                <p:cNvPr id="79" name="Rectangle 52"/>
                <p:cNvSpPr>
                  <a:spLocks noChangeArrowheads="1"/>
                </p:cNvSpPr>
                <p:nvPr/>
              </p:nvSpPr>
              <p:spPr bwMode="auto">
                <a:xfrm>
                  <a:off x="1536"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5" name="Group 55"/>
              <p:cNvGrpSpPr>
                <a:grpSpLocks/>
              </p:cNvGrpSpPr>
              <p:nvPr/>
            </p:nvGrpSpPr>
            <p:grpSpPr bwMode="auto">
              <a:xfrm>
                <a:off x="2304" y="323"/>
                <a:ext cx="768" cy="323"/>
                <a:chOff x="2304" y="323"/>
                <a:chExt cx="768" cy="323"/>
              </a:xfrm>
            </p:grpSpPr>
            <p:sp>
              <p:nvSpPr>
                <p:cNvPr id="76" name="Rectangle 19"/>
                <p:cNvSpPr>
                  <a:spLocks noChangeArrowheads="1"/>
                </p:cNvSpPr>
                <p:nvPr/>
              </p:nvSpPr>
              <p:spPr bwMode="auto">
                <a:xfrm>
                  <a:off x="2347" y="323"/>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76</a:t>
                  </a:r>
                  <a:endParaRPr lang="zh-CN" altLang="en-US" sz="1600" dirty="0"/>
                </a:p>
                <a:p>
                  <a:pPr eaLnBrk="0" hangingPunct="0">
                    <a:spcBef>
                      <a:spcPct val="30000"/>
                    </a:spcBef>
                  </a:pPr>
                  <a:endParaRPr lang="en-US" altLang="zh-CN" sz="1600" dirty="0"/>
                </a:p>
              </p:txBody>
            </p:sp>
            <p:sp>
              <p:nvSpPr>
                <p:cNvPr id="77" name="Rectangle 54"/>
                <p:cNvSpPr>
                  <a:spLocks noChangeArrowheads="1"/>
                </p:cNvSpPr>
                <p:nvPr/>
              </p:nvSpPr>
              <p:spPr bwMode="auto">
                <a:xfrm>
                  <a:off x="2304"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6" name="Group 57"/>
              <p:cNvGrpSpPr>
                <a:grpSpLocks/>
              </p:cNvGrpSpPr>
              <p:nvPr/>
            </p:nvGrpSpPr>
            <p:grpSpPr bwMode="auto">
              <a:xfrm>
                <a:off x="0" y="646"/>
                <a:ext cx="768" cy="323"/>
                <a:chOff x="0" y="646"/>
                <a:chExt cx="768" cy="323"/>
              </a:xfrm>
            </p:grpSpPr>
            <p:sp>
              <p:nvSpPr>
                <p:cNvPr id="74" name="Rectangle 20"/>
                <p:cNvSpPr>
                  <a:spLocks noChangeArrowheads="1"/>
                </p:cNvSpPr>
                <p:nvPr/>
              </p:nvSpPr>
              <p:spPr bwMode="auto">
                <a:xfrm>
                  <a:off x="43" y="646"/>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99002</a:t>
                  </a:r>
                </a:p>
                <a:p>
                  <a:pPr eaLnBrk="0" hangingPunct="0">
                    <a:spcBef>
                      <a:spcPct val="30000"/>
                    </a:spcBef>
                  </a:pPr>
                  <a:endParaRPr lang="en-US" altLang="zh-CN" sz="1600" dirty="0"/>
                </a:p>
              </p:txBody>
            </p:sp>
            <p:sp>
              <p:nvSpPr>
                <p:cNvPr id="75" name="Rectangle 56"/>
                <p:cNvSpPr>
                  <a:spLocks noChangeArrowheads="1"/>
                </p:cNvSpPr>
                <p:nvPr/>
              </p:nvSpPr>
              <p:spPr bwMode="auto">
                <a:xfrm>
                  <a:off x="0"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7" name="Group 59"/>
              <p:cNvGrpSpPr>
                <a:grpSpLocks/>
              </p:cNvGrpSpPr>
              <p:nvPr/>
            </p:nvGrpSpPr>
            <p:grpSpPr bwMode="auto">
              <a:xfrm>
                <a:off x="768" y="646"/>
                <a:ext cx="768" cy="323"/>
                <a:chOff x="768" y="646"/>
                <a:chExt cx="768" cy="323"/>
              </a:xfrm>
            </p:grpSpPr>
            <p:sp>
              <p:nvSpPr>
                <p:cNvPr id="72" name="Rectangle 21"/>
                <p:cNvSpPr>
                  <a:spLocks noChangeArrowheads="1"/>
                </p:cNvSpPr>
                <p:nvPr/>
              </p:nvSpPr>
              <p:spPr bwMode="auto">
                <a:xfrm>
                  <a:off x="811" y="646"/>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林一鹏</a:t>
                  </a:r>
                </a:p>
                <a:p>
                  <a:pPr eaLnBrk="0" hangingPunct="0">
                    <a:spcBef>
                      <a:spcPct val="30000"/>
                    </a:spcBef>
                  </a:pPr>
                  <a:endParaRPr lang="en-US" altLang="zh-CN" sz="1600"/>
                </a:p>
              </p:txBody>
            </p:sp>
            <p:sp>
              <p:nvSpPr>
                <p:cNvPr id="73" name="Rectangle 58"/>
                <p:cNvSpPr>
                  <a:spLocks noChangeArrowheads="1"/>
                </p:cNvSpPr>
                <p:nvPr/>
              </p:nvSpPr>
              <p:spPr bwMode="auto">
                <a:xfrm>
                  <a:off x="768"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8" name="Group 61"/>
              <p:cNvGrpSpPr>
                <a:grpSpLocks/>
              </p:cNvGrpSpPr>
              <p:nvPr/>
            </p:nvGrpSpPr>
            <p:grpSpPr bwMode="auto">
              <a:xfrm>
                <a:off x="1536" y="646"/>
                <a:ext cx="768" cy="323"/>
                <a:chOff x="1536" y="646"/>
                <a:chExt cx="768" cy="323"/>
              </a:xfrm>
            </p:grpSpPr>
            <p:sp>
              <p:nvSpPr>
                <p:cNvPr id="70" name="Rectangle 22"/>
                <p:cNvSpPr>
                  <a:spLocks noChangeArrowheads="1"/>
                </p:cNvSpPr>
                <p:nvPr/>
              </p:nvSpPr>
              <p:spPr bwMode="auto">
                <a:xfrm>
                  <a:off x="1579" y="646"/>
                  <a:ext cx="379"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19</a:t>
                  </a:r>
                </a:p>
                <a:p>
                  <a:pPr eaLnBrk="0" hangingPunct="0">
                    <a:spcBef>
                      <a:spcPct val="30000"/>
                    </a:spcBef>
                  </a:pPr>
                  <a:endParaRPr lang="en-US" altLang="zh-CN" sz="1600" dirty="0"/>
                </a:p>
              </p:txBody>
            </p:sp>
            <p:sp>
              <p:nvSpPr>
                <p:cNvPr id="71" name="Rectangle 60"/>
                <p:cNvSpPr>
                  <a:spLocks noChangeArrowheads="1"/>
                </p:cNvSpPr>
                <p:nvPr/>
              </p:nvSpPr>
              <p:spPr bwMode="auto">
                <a:xfrm>
                  <a:off x="1536"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9" name="Group 63"/>
              <p:cNvGrpSpPr>
                <a:grpSpLocks/>
              </p:cNvGrpSpPr>
              <p:nvPr/>
            </p:nvGrpSpPr>
            <p:grpSpPr bwMode="auto">
              <a:xfrm>
                <a:off x="2304" y="646"/>
                <a:ext cx="768" cy="323"/>
                <a:chOff x="2304" y="646"/>
                <a:chExt cx="768" cy="323"/>
              </a:xfrm>
            </p:grpSpPr>
            <p:sp>
              <p:nvSpPr>
                <p:cNvPr id="68" name="Rectangle 23"/>
                <p:cNvSpPr>
                  <a:spLocks noChangeArrowheads="1"/>
                </p:cNvSpPr>
                <p:nvPr/>
              </p:nvSpPr>
              <p:spPr bwMode="auto">
                <a:xfrm>
                  <a:off x="2347" y="646"/>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88</a:t>
                  </a:r>
                  <a:endParaRPr lang="zh-CN" altLang="en-US" sz="1600" dirty="0"/>
                </a:p>
                <a:p>
                  <a:pPr eaLnBrk="0" hangingPunct="0">
                    <a:spcBef>
                      <a:spcPct val="30000"/>
                    </a:spcBef>
                  </a:pPr>
                  <a:endParaRPr lang="en-US" altLang="zh-CN" sz="1600" dirty="0"/>
                </a:p>
              </p:txBody>
            </p:sp>
            <p:sp>
              <p:nvSpPr>
                <p:cNvPr id="69" name="Rectangle 62"/>
                <p:cNvSpPr>
                  <a:spLocks noChangeArrowheads="1"/>
                </p:cNvSpPr>
                <p:nvPr/>
              </p:nvSpPr>
              <p:spPr bwMode="auto">
                <a:xfrm>
                  <a:off x="2304"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0" name="Group 65"/>
              <p:cNvGrpSpPr>
                <a:grpSpLocks/>
              </p:cNvGrpSpPr>
              <p:nvPr/>
            </p:nvGrpSpPr>
            <p:grpSpPr bwMode="auto">
              <a:xfrm>
                <a:off x="0" y="969"/>
                <a:ext cx="768" cy="323"/>
                <a:chOff x="0" y="969"/>
                <a:chExt cx="768" cy="323"/>
              </a:xfrm>
            </p:grpSpPr>
            <p:sp>
              <p:nvSpPr>
                <p:cNvPr id="66" name="Rectangle 24"/>
                <p:cNvSpPr>
                  <a:spLocks noChangeArrowheads="1"/>
                </p:cNvSpPr>
                <p:nvPr/>
              </p:nvSpPr>
              <p:spPr bwMode="auto">
                <a:xfrm>
                  <a:off x="43"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99003</a:t>
                  </a:r>
                </a:p>
                <a:p>
                  <a:pPr eaLnBrk="0" hangingPunct="0">
                    <a:spcBef>
                      <a:spcPct val="30000"/>
                    </a:spcBef>
                  </a:pPr>
                  <a:endParaRPr lang="en-US" altLang="zh-CN" sz="1600"/>
                </a:p>
              </p:txBody>
            </p:sp>
            <p:sp>
              <p:nvSpPr>
                <p:cNvPr id="67" name="Rectangle 64"/>
                <p:cNvSpPr>
                  <a:spLocks noChangeArrowheads="1"/>
                </p:cNvSpPr>
                <p:nvPr/>
              </p:nvSpPr>
              <p:spPr bwMode="auto">
                <a:xfrm>
                  <a:off x="0"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1" name="Group 67"/>
              <p:cNvGrpSpPr>
                <a:grpSpLocks/>
              </p:cNvGrpSpPr>
              <p:nvPr/>
            </p:nvGrpSpPr>
            <p:grpSpPr bwMode="auto">
              <a:xfrm>
                <a:off x="768" y="969"/>
                <a:ext cx="768" cy="323"/>
                <a:chOff x="768" y="969"/>
                <a:chExt cx="768" cy="323"/>
              </a:xfrm>
            </p:grpSpPr>
            <p:sp>
              <p:nvSpPr>
                <p:cNvPr id="64" name="Rectangle 25"/>
                <p:cNvSpPr>
                  <a:spLocks noChangeArrowheads="1"/>
                </p:cNvSpPr>
                <p:nvPr/>
              </p:nvSpPr>
              <p:spPr bwMode="auto">
                <a:xfrm>
                  <a:off x="811"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谢宁</a:t>
                  </a:r>
                </a:p>
                <a:p>
                  <a:pPr eaLnBrk="0" hangingPunct="0">
                    <a:spcBef>
                      <a:spcPct val="30000"/>
                    </a:spcBef>
                  </a:pPr>
                  <a:endParaRPr lang="en-US" altLang="zh-CN" sz="1600"/>
                </a:p>
              </p:txBody>
            </p:sp>
            <p:sp>
              <p:nvSpPr>
                <p:cNvPr id="65" name="Rectangle 66"/>
                <p:cNvSpPr>
                  <a:spLocks noChangeArrowheads="1"/>
                </p:cNvSpPr>
                <p:nvPr/>
              </p:nvSpPr>
              <p:spPr bwMode="auto">
                <a:xfrm>
                  <a:off x="768"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2" name="Group 69"/>
              <p:cNvGrpSpPr>
                <a:grpSpLocks/>
              </p:cNvGrpSpPr>
              <p:nvPr/>
            </p:nvGrpSpPr>
            <p:grpSpPr bwMode="auto">
              <a:xfrm>
                <a:off x="1536" y="969"/>
                <a:ext cx="768" cy="323"/>
                <a:chOff x="1536" y="969"/>
                <a:chExt cx="768" cy="323"/>
              </a:xfrm>
            </p:grpSpPr>
            <p:sp>
              <p:nvSpPr>
                <p:cNvPr id="62" name="Rectangle 26"/>
                <p:cNvSpPr>
                  <a:spLocks noChangeArrowheads="1"/>
                </p:cNvSpPr>
                <p:nvPr/>
              </p:nvSpPr>
              <p:spPr bwMode="auto">
                <a:xfrm>
                  <a:off x="1579"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17</a:t>
                  </a:r>
                </a:p>
                <a:p>
                  <a:pPr eaLnBrk="0" hangingPunct="0">
                    <a:spcBef>
                      <a:spcPct val="30000"/>
                    </a:spcBef>
                  </a:pPr>
                  <a:endParaRPr lang="en-US" altLang="zh-CN" sz="1600" dirty="0"/>
                </a:p>
              </p:txBody>
            </p:sp>
            <p:sp>
              <p:nvSpPr>
                <p:cNvPr id="63" name="Rectangle 68"/>
                <p:cNvSpPr>
                  <a:spLocks noChangeArrowheads="1"/>
                </p:cNvSpPr>
                <p:nvPr/>
              </p:nvSpPr>
              <p:spPr bwMode="auto">
                <a:xfrm>
                  <a:off x="1536"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3" name="Group 71"/>
              <p:cNvGrpSpPr>
                <a:grpSpLocks/>
              </p:cNvGrpSpPr>
              <p:nvPr/>
            </p:nvGrpSpPr>
            <p:grpSpPr bwMode="auto">
              <a:xfrm>
                <a:off x="2304" y="969"/>
                <a:ext cx="768" cy="323"/>
                <a:chOff x="2304" y="969"/>
                <a:chExt cx="768" cy="323"/>
              </a:xfrm>
            </p:grpSpPr>
            <p:sp>
              <p:nvSpPr>
                <p:cNvPr id="60" name="Rectangle 27"/>
                <p:cNvSpPr>
                  <a:spLocks noChangeArrowheads="1"/>
                </p:cNvSpPr>
                <p:nvPr/>
              </p:nvSpPr>
              <p:spPr bwMode="auto">
                <a:xfrm>
                  <a:off x="2347"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60</a:t>
                  </a:r>
                  <a:endParaRPr lang="zh-CN" altLang="en-US" sz="1600" dirty="0"/>
                </a:p>
                <a:p>
                  <a:pPr eaLnBrk="0" hangingPunct="0">
                    <a:spcBef>
                      <a:spcPct val="30000"/>
                    </a:spcBef>
                  </a:pPr>
                  <a:endParaRPr lang="en-US" altLang="zh-CN" sz="1600" dirty="0"/>
                </a:p>
              </p:txBody>
            </p:sp>
            <p:sp>
              <p:nvSpPr>
                <p:cNvPr id="61" name="Rectangle 70"/>
                <p:cNvSpPr>
                  <a:spLocks noChangeArrowheads="1"/>
                </p:cNvSpPr>
                <p:nvPr/>
              </p:nvSpPr>
              <p:spPr bwMode="auto">
                <a:xfrm>
                  <a:off x="2304"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4" name="Group 73"/>
              <p:cNvGrpSpPr>
                <a:grpSpLocks/>
              </p:cNvGrpSpPr>
              <p:nvPr/>
            </p:nvGrpSpPr>
            <p:grpSpPr bwMode="auto">
              <a:xfrm>
                <a:off x="0" y="1292"/>
                <a:ext cx="768" cy="323"/>
                <a:chOff x="0" y="1292"/>
                <a:chExt cx="768" cy="323"/>
              </a:xfrm>
            </p:grpSpPr>
            <p:sp>
              <p:nvSpPr>
                <p:cNvPr id="58" name="Rectangle 28"/>
                <p:cNvSpPr>
                  <a:spLocks noChangeArrowheads="1"/>
                </p:cNvSpPr>
                <p:nvPr/>
              </p:nvSpPr>
              <p:spPr bwMode="auto">
                <a:xfrm>
                  <a:off x="43"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99004</a:t>
                  </a:r>
                </a:p>
                <a:p>
                  <a:pPr eaLnBrk="0" hangingPunct="0">
                    <a:spcBef>
                      <a:spcPct val="30000"/>
                    </a:spcBef>
                  </a:pPr>
                  <a:endParaRPr lang="en-US" altLang="zh-CN" sz="1600"/>
                </a:p>
              </p:txBody>
            </p:sp>
            <p:sp>
              <p:nvSpPr>
                <p:cNvPr id="59" name="Rectangle 72"/>
                <p:cNvSpPr>
                  <a:spLocks noChangeArrowheads="1"/>
                </p:cNvSpPr>
                <p:nvPr/>
              </p:nvSpPr>
              <p:spPr bwMode="auto">
                <a:xfrm>
                  <a:off x="0"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 name="Group 75"/>
              <p:cNvGrpSpPr>
                <a:grpSpLocks/>
              </p:cNvGrpSpPr>
              <p:nvPr/>
            </p:nvGrpSpPr>
            <p:grpSpPr bwMode="auto">
              <a:xfrm>
                <a:off x="768" y="1292"/>
                <a:ext cx="768" cy="323"/>
                <a:chOff x="768" y="1292"/>
                <a:chExt cx="768" cy="323"/>
              </a:xfrm>
            </p:grpSpPr>
            <p:sp>
              <p:nvSpPr>
                <p:cNvPr id="56" name="Rectangle 29"/>
                <p:cNvSpPr>
                  <a:spLocks noChangeArrowheads="1"/>
                </p:cNvSpPr>
                <p:nvPr/>
              </p:nvSpPr>
              <p:spPr bwMode="auto">
                <a:xfrm>
                  <a:off x="811"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张丽娟</a:t>
                  </a:r>
                </a:p>
                <a:p>
                  <a:pPr eaLnBrk="0" hangingPunct="0">
                    <a:spcBef>
                      <a:spcPct val="30000"/>
                    </a:spcBef>
                  </a:pPr>
                  <a:endParaRPr lang="en-US" altLang="zh-CN" sz="1600"/>
                </a:p>
              </p:txBody>
            </p:sp>
            <p:sp>
              <p:nvSpPr>
                <p:cNvPr id="57" name="Rectangle 74"/>
                <p:cNvSpPr>
                  <a:spLocks noChangeArrowheads="1"/>
                </p:cNvSpPr>
                <p:nvPr/>
              </p:nvSpPr>
              <p:spPr bwMode="auto">
                <a:xfrm>
                  <a:off x="768"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6" name="Group 77"/>
              <p:cNvGrpSpPr>
                <a:grpSpLocks/>
              </p:cNvGrpSpPr>
              <p:nvPr/>
            </p:nvGrpSpPr>
            <p:grpSpPr bwMode="auto">
              <a:xfrm>
                <a:off x="1536" y="1292"/>
                <a:ext cx="768" cy="323"/>
                <a:chOff x="1536" y="1292"/>
                <a:chExt cx="768" cy="323"/>
              </a:xfrm>
            </p:grpSpPr>
            <p:sp>
              <p:nvSpPr>
                <p:cNvPr id="54" name="Rectangle 30"/>
                <p:cNvSpPr>
                  <a:spLocks noChangeArrowheads="1"/>
                </p:cNvSpPr>
                <p:nvPr/>
              </p:nvSpPr>
              <p:spPr bwMode="auto">
                <a:xfrm>
                  <a:off x="1579"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18</a:t>
                  </a:r>
                </a:p>
                <a:p>
                  <a:pPr eaLnBrk="0" hangingPunct="0">
                    <a:spcBef>
                      <a:spcPct val="30000"/>
                    </a:spcBef>
                  </a:pPr>
                  <a:endParaRPr lang="en-US" altLang="zh-CN" sz="1600"/>
                </a:p>
              </p:txBody>
            </p:sp>
            <p:sp>
              <p:nvSpPr>
                <p:cNvPr id="55" name="Rectangle 76"/>
                <p:cNvSpPr>
                  <a:spLocks noChangeArrowheads="1"/>
                </p:cNvSpPr>
                <p:nvPr/>
              </p:nvSpPr>
              <p:spPr bwMode="auto">
                <a:xfrm>
                  <a:off x="1536"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7" name="Group 79"/>
              <p:cNvGrpSpPr>
                <a:grpSpLocks/>
              </p:cNvGrpSpPr>
              <p:nvPr/>
            </p:nvGrpSpPr>
            <p:grpSpPr bwMode="auto">
              <a:xfrm>
                <a:off x="2304" y="1292"/>
                <a:ext cx="768" cy="323"/>
                <a:chOff x="2304" y="1292"/>
                <a:chExt cx="768" cy="323"/>
              </a:xfrm>
            </p:grpSpPr>
            <p:sp>
              <p:nvSpPr>
                <p:cNvPr id="52" name="Rectangle 31"/>
                <p:cNvSpPr>
                  <a:spLocks noChangeArrowheads="1"/>
                </p:cNvSpPr>
                <p:nvPr/>
              </p:nvSpPr>
              <p:spPr bwMode="auto">
                <a:xfrm>
                  <a:off x="2347"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59</a:t>
                  </a:r>
                  <a:endParaRPr lang="zh-CN" altLang="en-US" sz="1600" dirty="0"/>
                </a:p>
                <a:p>
                  <a:pPr eaLnBrk="0" hangingPunct="0">
                    <a:spcBef>
                      <a:spcPct val="30000"/>
                    </a:spcBef>
                  </a:pPr>
                  <a:endParaRPr lang="en-US" altLang="zh-CN" sz="1600" dirty="0"/>
                </a:p>
              </p:txBody>
            </p:sp>
            <p:sp>
              <p:nvSpPr>
                <p:cNvPr id="53" name="Rectangle 78"/>
                <p:cNvSpPr>
                  <a:spLocks noChangeArrowheads="1"/>
                </p:cNvSpPr>
                <p:nvPr/>
              </p:nvSpPr>
              <p:spPr bwMode="auto">
                <a:xfrm>
                  <a:off x="2304"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8" name="Group 81"/>
              <p:cNvGrpSpPr>
                <a:grpSpLocks/>
              </p:cNvGrpSpPr>
              <p:nvPr/>
            </p:nvGrpSpPr>
            <p:grpSpPr bwMode="auto">
              <a:xfrm>
                <a:off x="0" y="1615"/>
                <a:ext cx="768" cy="323"/>
                <a:chOff x="0" y="1615"/>
                <a:chExt cx="768" cy="323"/>
              </a:xfrm>
            </p:grpSpPr>
            <p:sp>
              <p:nvSpPr>
                <p:cNvPr id="50" name="Rectangle 32"/>
                <p:cNvSpPr>
                  <a:spLocks noChangeArrowheads="1"/>
                </p:cNvSpPr>
                <p:nvPr/>
              </p:nvSpPr>
              <p:spPr bwMode="auto">
                <a:xfrm>
                  <a:off x="43"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99005</a:t>
                  </a:r>
                </a:p>
                <a:p>
                  <a:pPr eaLnBrk="0" hangingPunct="0">
                    <a:spcBef>
                      <a:spcPct val="30000"/>
                    </a:spcBef>
                  </a:pPr>
                  <a:endParaRPr lang="en-US" altLang="zh-CN" sz="1600"/>
                </a:p>
              </p:txBody>
            </p:sp>
            <p:sp>
              <p:nvSpPr>
                <p:cNvPr id="51" name="Rectangle 80"/>
                <p:cNvSpPr>
                  <a:spLocks noChangeArrowheads="1"/>
                </p:cNvSpPr>
                <p:nvPr/>
              </p:nvSpPr>
              <p:spPr bwMode="auto">
                <a:xfrm>
                  <a:off x="0"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9" name="Group 83"/>
              <p:cNvGrpSpPr>
                <a:grpSpLocks/>
              </p:cNvGrpSpPr>
              <p:nvPr/>
            </p:nvGrpSpPr>
            <p:grpSpPr bwMode="auto">
              <a:xfrm>
                <a:off x="768" y="1615"/>
                <a:ext cx="768" cy="323"/>
                <a:chOff x="768" y="1615"/>
                <a:chExt cx="768" cy="323"/>
              </a:xfrm>
            </p:grpSpPr>
            <p:sp>
              <p:nvSpPr>
                <p:cNvPr id="48" name="Rectangle 33"/>
                <p:cNvSpPr>
                  <a:spLocks noChangeArrowheads="1"/>
                </p:cNvSpPr>
                <p:nvPr/>
              </p:nvSpPr>
              <p:spPr bwMode="auto">
                <a:xfrm>
                  <a:off x="811"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周涛</a:t>
                  </a:r>
                </a:p>
                <a:p>
                  <a:pPr eaLnBrk="0" hangingPunct="0">
                    <a:spcBef>
                      <a:spcPct val="30000"/>
                    </a:spcBef>
                  </a:pPr>
                  <a:endParaRPr lang="en-US" altLang="zh-CN" sz="1600"/>
                </a:p>
              </p:txBody>
            </p:sp>
            <p:sp>
              <p:nvSpPr>
                <p:cNvPr id="49" name="Rectangle 82"/>
                <p:cNvSpPr>
                  <a:spLocks noChangeArrowheads="1"/>
                </p:cNvSpPr>
                <p:nvPr/>
              </p:nvSpPr>
              <p:spPr bwMode="auto">
                <a:xfrm>
                  <a:off x="768"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0" name="Group 85"/>
              <p:cNvGrpSpPr>
                <a:grpSpLocks/>
              </p:cNvGrpSpPr>
              <p:nvPr/>
            </p:nvGrpSpPr>
            <p:grpSpPr bwMode="auto">
              <a:xfrm>
                <a:off x="1536" y="1615"/>
                <a:ext cx="768" cy="323"/>
                <a:chOff x="1536" y="1615"/>
                <a:chExt cx="768" cy="323"/>
              </a:xfrm>
            </p:grpSpPr>
            <p:sp>
              <p:nvSpPr>
                <p:cNvPr id="46" name="Rectangle 34"/>
                <p:cNvSpPr>
                  <a:spLocks noChangeArrowheads="1"/>
                </p:cNvSpPr>
                <p:nvPr/>
              </p:nvSpPr>
              <p:spPr bwMode="auto">
                <a:xfrm>
                  <a:off x="1579"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20</a:t>
                  </a:r>
                </a:p>
                <a:p>
                  <a:pPr eaLnBrk="0" hangingPunct="0">
                    <a:spcBef>
                      <a:spcPct val="30000"/>
                    </a:spcBef>
                  </a:pPr>
                  <a:endParaRPr lang="en-US" altLang="zh-CN" sz="1600"/>
                </a:p>
              </p:txBody>
            </p:sp>
            <p:sp>
              <p:nvSpPr>
                <p:cNvPr id="47" name="Rectangle 84"/>
                <p:cNvSpPr>
                  <a:spLocks noChangeArrowheads="1"/>
                </p:cNvSpPr>
                <p:nvPr/>
              </p:nvSpPr>
              <p:spPr bwMode="auto">
                <a:xfrm>
                  <a:off x="1536"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1" name="Group 87"/>
              <p:cNvGrpSpPr>
                <a:grpSpLocks/>
              </p:cNvGrpSpPr>
              <p:nvPr/>
            </p:nvGrpSpPr>
            <p:grpSpPr bwMode="auto">
              <a:xfrm>
                <a:off x="2304" y="1615"/>
                <a:ext cx="768" cy="323"/>
                <a:chOff x="2304" y="1615"/>
                <a:chExt cx="768" cy="323"/>
              </a:xfrm>
            </p:grpSpPr>
            <p:sp>
              <p:nvSpPr>
                <p:cNvPr id="44" name="Rectangle 35"/>
                <p:cNvSpPr>
                  <a:spLocks noChangeArrowheads="1"/>
                </p:cNvSpPr>
                <p:nvPr/>
              </p:nvSpPr>
              <p:spPr bwMode="auto">
                <a:xfrm>
                  <a:off x="2347"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90</a:t>
                  </a:r>
                  <a:endParaRPr lang="zh-CN" altLang="en-US" sz="1600" dirty="0"/>
                </a:p>
                <a:p>
                  <a:pPr eaLnBrk="0" hangingPunct="0">
                    <a:spcBef>
                      <a:spcPct val="30000"/>
                    </a:spcBef>
                  </a:pPr>
                  <a:endParaRPr lang="en-US" altLang="zh-CN" sz="1600" dirty="0"/>
                </a:p>
              </p:txBody>
            </p:sp>
            <p:sp>
              <p:nvSpPr>
                <p:cNvPr id="45" name="Rectangle 86"/>
                <p:cNvSpPr>
                  <a:spLocks noChangeArrowheads="1"/>
                </p:cNvSpPr>
                <p:nvPr/>
              </p:nvSpPr>
              <p:spPr bwMode="auto">
                <a:xfrm>
                  <a:off x="2304"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2" name="Group 89"/>
              <p:cNvGrpSpPr>
                <a:grpSpLocks/>
              </p:cNvGrpSpPr>
              <p:nvPr/>
            </p:nvGrpSpPr>
            <p:grpSpPr bwMode="auto">
              <a:xfrm>
                <a:off x="0" y="1938"/>
                <a:ext cx="768" cy="323"/>
                <a:chOff x="0" y="1938"/>
                <a:chExt cx="768" cy="323"/>
              </a:xfrm>
            </p:grpSpPr>
            <p:sp>
              <p:nvSpPr>
                <p:cNvPr id="42" name="Rectangle 36"/>
                <p:cNvSpPr>
                  <a:spLocks noChangeArrowheads="1"/>
                </p:cNvSpPr>
                <p:nvPr/>
              </p:nvSpPr>
              <p:spPr bwMode="auto">
                <a:xfrm>
                  <a:off x="43"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99006</a:t>
                  </a:r>
                </a:p>
                <a:p>
                  <a:pPr eaLnBrk="0" hangingPunct="0">
                    <a:spcBef>
                      <a:spcPct val="30000"/>
                    </a:spcBef>
                  </a:pPr>
                  <a:endParaRPr lang="en-US" altLang="zh-CN" sz="1600"/>
                </a:p>
              </p:txBody>
            </p:sp>
            <p:sp>
              <p:nvSpPr>
                <p:cNvPr id="43" name="Rectangle 88"/>
                <p:cNvSpPr>
                  <a:spLocks noChangeArrowheads="1"/>
                </p:cNvSpPr>
                <p:nvPr/>
              </p:nvSpPr>
              <p:spPr bwMode="auto">
                <a:xfrm>
                  <a:off x="0"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3" name="Group 91"/>
              <p:cNvGrpSpPr>
                <a:grpSpLocks/>
              </p:cNvGrpSpPr>
              <p:nvPr/>
            </p:nvGrpSpPr>
            <p:grpSpPr bwMode="auto">
              <a:xfrm>
                <a:off x="768" y="1938"/>
                <a:ext cx="768" cy="323"/>
                <a:chOff x="768" y="1938"/>
                <a:chExt cx="768" cy="323"/>
              </a:xfrm>
            </p:grpSpPr>
            <p:sp>
              <p:nvSpPr>
                <p:cNvPr id="40" name="Rectangle 37"/>
                <p:cNvSpPr>
                  <a:spLocks noChangeArrowheads="1"/>
                </p:cNvSpPr>
                <p:nvPr/>
              </p:nvSpPr>
              <p:spPr bwMode="auto">
                <a:xfrm>
                  <a:off x="811"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李小燕</a:t>
                  </a:r>
                </a:p>
                <a:p>
                  <a:pPr eaLnBrk="0" hangingPunct="0">
                    <a:spcBef>
                      <a:spcPct val="30000"/>
                    </a:spcBef>
                  </a:pPr>
                  <a:endParaRPr lang="en-US" altLang="zh-CN" sz="1600"/>
                </a:p>
              </p:txBody>
            </p:sp>
            <p:sp>
              <p:nvSpPr>
                <p:cNvPr id="41" name="Rectangle 90"/>
                <p:cNvSpPr>
                  <a:spLocks noChangeArrowheads="1"/>
                </p:cNvSpPr>
                <p:nvPr/>
              </p:nvSpPr>
              <p:spPr bwMode="auto">
                <a:xfrm>
                  <a:off x="768"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4" name="Group 93"/>
              <p:cNvGrpSpPr>
                <a:grpSpLocks/>
              </p:cNvGrpSpPr>
              <p:nvPr/>
            </p:nvGrpSpPr>
            <p:grpSpPr bwMode="auto">
              <a:xfrm>
                <a:off x="1536" y="1938"/>
                <a:ext cx="768" cy="323"/>
                <a:chOff x="1536" y="1938"/>
                <a:chExt cx="768" cy="323"/>
              </a:xfrm>
            </p:grpSpPr>
            <p:sp>
              <p:nvSpPr>
                <p:cNvPr id="38" name="Rectangle 38"/>
                <p:cNvSpPr>
                  <a:spLocks noChangeArrowheads="1"/>
                </p:cNvSpPr>
                <p:nvPr/>
              </p:nvSpPr>
              <p:spPr bwMode="auto">
                <a:xfrm>
                  <a:off x="1579"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16</a:t>
                  </a:r>
                </a:p>
                <a:p>
                  <a:pPr eaLnBrk="0" hangingPunct="0">
                    <a:spcBef>
                      <a:spcPct val="30000"/>
                    </a:spcBef>
                  </a:pPr>
                  <a:endParaRPr lang="en-US" altLang="zh-CN" sz="1600"/>
                </a:p>
              </p:txBody>
            </p:sp>
            <p:sp>
              <p:nvSpPr>
                <p:cNvPr id="39" name="Rectangle 92"/>
                <p:cNvSpPr>
                  <a:spLocks noChangeArrowheads="1"/>
                </p:cNvSpPr>
                <p:nvPr/>
              </p:nvSpPr>
              <p:spPr bwMode="auto">
                <a:xfrm>
                  <a:off x="1536"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5" name="Group 95"/>
              <p:cNvGrpSpPr>
                <a:grpSpLocks/>
              </p:cNvGrpSpPr>
              <p:nvPr/>
            </p:nvGrpSpPr>
            <p:grpSpPr bwMode="auto">
              <a:xfrm>
                <a:off x="2304" y="1938"/>
                <a:ext cx="768" cy="323"/>
                <a:chOff x="2304" y="1938"/>
                <a:chExt cx="768" cy="323"/>
              </a:xfrm>
            </p:grpSpPr>
            <p:sp>
              <p:nvSpPr>
                <p:cNvPr id="36" name="Rectangle 39"/>
                <p:cNvSpPr>
                  <a:spLocks noChangeArrowheads="1"/>
                </p:cNvSpPr>
                <p:nvPr/>
              </p:nvSpPr>
              <p:spPr bwMode="auto">
                <a:xfrm>
                  <a:off x="2347"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0</a:t>
                  </a:r>
                  <a:endParaRPr lang="zh-CN" altLang="en-US" sz="1600" dirty="0"/>
                </a:p>
                <a:p>
                  <a:pPr eaLnBrk="0" hangingPunct="0">
                    <a:spcBef>
                      <a:spcPct val="30000"/>
                    </a:spcBef>
                  </a:pPr>
                  <a:endParaRPr lang="en-US" altLang="zh-CN" sz="1600" dirty="0"/>
                </a:p>
              </p:txBody>
            </p:sp>
            <p:sp>
              <p:nvSpPr>
                <p:cNvPr id="37" name="Rectangle 94"/>
                <p:cNvSpPr>
                  <a:spLocks noChangeArrowheads="1"/>
                </p:cNvSpPr>
                <p:nvPr/>
              </p:nvSpPr>
              <p:spPr bwMode="auto">
                <a:xfrm>
                  <a:off x="2304"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sp>
          <p:nvSpPr>
            <p:cNvPr id="7" name="Rectangle 97"/>
            <p:cNvSpPr>
              <a:spLocks noChangeArrowheads="1"/>
            </p:cNvSpPr>
            <p:nvPr/>
          </p:nvSpPr>
          <p:spPr bwMode="auto">
            <a:xfrm>
              <a:off x="-3" y="-3"/>
              <a:ext cx="3078" cy="2267"/>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4" name="矩形 3"/>
          <p:cNvSpPr/>
          <p:nvPr/>
        </p:nvSpPr>
        <p:spPr>
          <a:xfrm>
            <a:off x="1775521" y="4869160"/>
            <a:ext cx="3462807" cy="707886"/>
          </a:xfrm>
          <a:prstGeom prst="rect">
            <a:avLst/>
          </a:prstGeom>
        </p:spPr>
        <p:txBody>
          <a:bodyPr wrap="none">
            <a:spAutoFit/>
          </a:bodyPr>
          <a:lstStyle/>
          <a:p>
            <a:r>
              <a:rPr lang="zh-CN" altLang="en-US" sz="2000" dirty="0">
                <a:solidFill>
                  <a:srgbClr val="0000FF"/>
                </a:solidFill>
              </a:rPr>
              <a:t>查找学号为</a:t>
            </a:r>
            <a:r>
              <a:rPr lang="en-US" altLang="zh-CN" sz="2000" dirty="0">
                <a:solidFill>
                  <a:srgbClr val="0000FF"/>
                </a:solidFill>
              </a:rPr>
              <a:t>99003</a:t>
            </a:r>
            <a:r>
              <a:rPr lang="zh-CN" altLang="en-US" sz="2000" dirty="0">
                <a:solidFill>
                  <a:srgbClr val="0000FF"/>
                </a:solidFill>
              </a:rPr>
              <a:t>学生的成绩</a:t>
            </a:r>
            <a:endParaRPr lang="en-US" altLang="zh-CN" sz="2000" dirty="0">
              <a:solidFill>
                <a:srgbClr val="0000FF"/>
              </a:solidFill>
            </a:endParaRPr>
          </a:p>
          <a:p>
            <a:r>
              <a:rPr lang="zh-CN" altLang="en-US" sz="2000" dirty="0">
                <a:solidFill>
                  <a:srgbClr val="0000FF"/>
                </a:solidFill>
              </a:rPr>
              <a:t>查找排名第三的学生的成绩</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505" y="2579256"/>
            <a:ext cx="2633835" cy="1975376"/>
          </a:xfrm>
          <a:prstGeom prst="rect">
            <a:avLst/>
          </a:prstGeom>
        </p:spPr>
      </p:pic>
      <p:sp>
        <p:nvSpPr>
          <p:cNvPr id="94" name="矩形 93"/>
          <p:cNvSpPr/>
          <p:nvPr/>
        </p:nvSpPr>
        <p:spPr>
          <a:xfrm>
            <a:off x="6740370" y="4437113"/>
            <a:ext cx="1011815" cy="1323439"/>
          </a:xfrm>
          <a:prstGeom prst="rect">
            <a:avLst/>
          </a:prstGeom>
        </p:spPr>
        <p:txBody>
          <a:bodyPr wrap="none">
            <a:spAutoFit/>
          </a:bodyPr>
          <a:lstStyle/>
          <a:p>
            <a:r>
              <a:rPr lang="en-US" altLang="zh-CN" sz="2000" dirty="0">
                <a:solidFill>
                  <a:srgbClr val="0000FF"/>
                </a:solidFill>
              </a:rPr>
              <a:t>Oracle</a:t>
            </a:r>
          </a:p>
          <a:p>
            <a:r>
              <a:rPr lang="en-US" altLang="zh-CN" sz="2000" dirty="0" err="1">
                <a:solidFill>
                  <a:srgbClr val="0000FF"/>
                </a:solidFill>
              </a:rPr>
              <a:t>Mysql</a:t>
            </a:r>
            <a:endParaRPr lang="en-US" altLang="zh-CN" sz="2000" dirty="0">
              <a:solidFill>
                <a:srgbClr val="0000FF"/>
              </a:solidFill>
            </a:endParaRPr>
          </a:p>
          <a:p>
            <a:r>
              <a:rPr lang="en-US" altLang="zh-CN" sz="2000" dirty="0">
                <a:solidFill>
                  <a:srgbClr val="0000FF"/>
                </a:solidFill>
              </a:rPr>
              <a:t>Access</a:t>
            </a:r>
          </a:p>
          <a:p>
            <a:r>
              <a:rPr lang="en-US" altLang="zh-CN" sz="2000" dirty="0">
                <a:solidFill>
                  <a:srgbClr val="0000FF"/>
                </a:solidFill>
              </a:rPr>
              <a:t>…</a:t>
            </a:r>
            <a:endParaRPr lang="zh-CN" altLang="en-US" sz="2000" dirty="0">
              <a:solidFill>
                <a:srgbClr val="0000FF"/>
              </a:solidFill>
            </a:endParaRPr>
          </a:p>
        </p:txBody>
      </p:sp>
      <p:sp>
        <p:nvSpPr>
          <p:cNvPr id="93" name="右箭头 92"/>
          <p:cNvSpPr/>
          <p:nvPr/>
        </p:nvSpPr>
        <p:spPr>
          <a:xfrm>
            <a:off x="5447928" y="3348401"/>
            <a:ext cx="576064" cy="512763"/>
          </a:xfrm>
          <a:prstGeom prst="right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bg1"/>
              </a:solidFill>
              <a:latin typeface="楷体_GB2312" pitchFamily="49" charset="-122"/>
              <a:ea typeface="楷体_GB2312" pitchFamily="49" charset="-122"/>
            </a:endParaRPr>
          </a:p>
        </p:txBody>
      </p:sp>
      <p:pic>
        <p:nvPicPr>
          <p:cNvPr id="95" name="图片 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3274" y="1052736"/>
            <a:ext cx="2569518" cy="1688730"/>
          </a:xfrm>
          <a:prstGeom prst="rect">
            <a:avLst/>
          </a:prstGeom>
        </p:spPr>
      </p:pic>
      <p:pic>
        <p:nvPicPr>
          <p:cNvPr id="1024" name="图片 10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3626" y="4581129"/>
            <a:ext cx="2349036" cy="1766475"/>
          </a:xfrm>
          <a:prstGeom prst="rect">
            <a:avLst/>
          </a:prstGeom>
        </p:spPr>
      </p:pic>
      <p:sp>
        <p:nvSpPr>
          <p:cNvPr id="1027" name="直角上箭头 1026"/>
          <p:cNvSpPr/>
          <p:nvPr/>
        </p:nvSpPr>
        <p:spPr>
          <a:xfrm flipV="1">
            <a:off x="8904313" y="3512616"/>
            <a:ext cx="936104" cy="996504"/>
          </a:xfrm>
          <a:prstGeom prst="bentUpArrow">
            <a:avLst>
              <a:gd name="adj1" fmla="val 19391"/>
              <a:gd name="adj2" fmla="val 27805"/>
              <a:gd name="adj3" fmla="val 25000"/>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bg1"/>
              </a:solidFill>
              <a:latin typeface="楷体_GB2312" pitchFamily="49" charset="-122"/>
              <a:ea typeface="楷体_GB2312" pitchFamily="49" charset="-122"/>
            </a:endParaRPr>
          </a:p>
        </p:txBody>
      </p:sp>
      <p:sp>
        <p:nvSpPr>
          <p:cNvPr id="101" name="矩形 100"/>
          <p:cNvSpPr/>
          <p:nvPr/>
        </p:nvSpPr>
        <p:spPr>
          <a:xfrm>
            <a:off x="8976321" y="6413266"/>
            <a:ext cx="1083951" cy="400110"/>
          </a:xfrm>
          <a:prstGeom prst="rect">
            <a:avLst/>
          </a:prstGeom>
        </p:spPr>
        <p:txBody>
          <a:bodyPr wrap="none">
            <a:spAutoFit/>
          </a:bodyPr>
          <a:lstStyle/>
          <a:p>
            <a:r>
              <a:rPr lang="en-US" altLang="zh-CN" sz="2000" dirty="0" err="1">
                <a:solidFill>
                  <a:srgbClr val="0000FF"/>
                </a:solidFill>
              </a:rPr>
              <a:t>Hadoop</a:t>
            </a:r>
            <a:endParaRPr lang="zh-CN" altLang="en-US" sz="2000" dirty="0">
              <a:solidFill>
                <a:srgbClr val="0000FF"/>
              </a:solidFill>
            </a:endParaRPr>
          </a:p>
        </p:txBody>
      </p:sp>
    </p:spTree>
    <p:extLst>
      <p:ext uri="{BB962C8B-B14F-4D97-AF65-F5344CB8AC3E}">
        <p14:creationId xmlns:p14="http://schemas.microsoft.com/office/powerpoint/2010/main" val="28334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down)">
                                      <p:cBhvr>
                                        <p:cTn id="7" dur="500"/>
                                        <p:tgtEl>
                                          <p:spTgt spid="93"/>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wipe(down)">
                                      <p:cBhvr>
                                        <p:cTn id="13" dur="500"/>
                                        <p:tgtEl>
                                          <p:spTgt spid="9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wipe(down)">
                                      <p:cBhvr>
                                        <p:cTn id="16" dur="500"/>
                                        <p:tgtEl>
                                          <p:spTgt spid="9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1"/>
                                        </p:tgtEl>
                                        <p:attrNameLst>
                                          <p:attrName>style.visibility</p:attrName>
                                        </p:attrNameLst>
                                      </p:cBhvr>
                                      <p:to>
                                        <p:strVal val="visible"/>
                                      </p:to>
                                    </p:set>
                                    <p:anim calcmode="lin" valueType="num">
                                      <p:cBhvr additive="base">
                                        <p:cTn id="21" dur="500" fill="hold"/>
                                        <p:tgtEl>
                                          <p:spTgt spid="101"/>
                                        </p:tgtEl>
                                        <p:attrNameLst>
                                          <p:attrName>ppt_x</p:attrName>
                                        </p:attrNameLst>
                                      </p:cBhvr>
                                      <p:tavLst>
                                        <p:tav tm="0">
                                          <p:val>
                                            <p:strVal val="#ppt_x"/>
                                          </p:val>
                                        </p:tav>
                                        <p:tav tm="100000">
                                          <p:val>
                                            <p:strVal val="#ppt_x"/>
                                          </p:val>
                                        </p:tav>
                                      </p:tavLst>
                                    </p:anim>
                                    <p:anim calcmode="lin" valueType="num">
                                      <p:cBhvr additive="base">
                                        <p:cTn id="22" dur="500" fill="hold"/>
                                        <p:tgtEl>
                                          <p:spTgt spid="10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27"/>
                                        </p:tgtEl>
                                        <p:attrNameLst>
                                          <p:attrName>style.visibility</p:attrName>
                                        </p:attrNameLst>
                                      </p:cBhvr>
                                      <p:to>
                                        <p:strVal val="visible"/>
                                      </p:to>
                                    </p:set>
                                    <p:anim calcmode="lin" valueType="num">
                                      <p:cBhvr additive="base">
                                        <p:cTn id="25" dur="500" fill="hold"/>
                                        <p:tgtEl>
                                          <p:spTgt spid="1027"/>
                                        </p:tgtEl>
                                        <p:attrNameLst>
                                          <p:attrName>ppt_x</p:attrName>
                                        </p:attrNameLst>
                                      </p:cBhvr>
                                      <p:tavLst>
                                        <p:tav tm="0">
                                          <p:val>
                                            <p:strVal val="#ppt_x"/>
                                          </p:val>
                                        </p:tav>
                                        <p:tav tm="100000">
                                          <p:val>
                                            <p:strVal val="#ppt_x"/>
                                          </p:val>
                                        </p:tav>
                                      </p:tavLst>
                                    </p:anim>
                                    <p:anim calcmode="lin" valueType="num">
                                      <p:cBhvr additive="base">
                                        <p:cTn id="26" dur="500" fill="hold"/>
                                        <p:tgtEl>
                                          <p:spTgt spid="102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
                                        </p:tgtEl>
                                        <p:attrNameLst>
                                          <p:attrName>style.visibility</p:attrName>
                                        </p:attrNameLst>
                                      </p:cBhvr>
                                      <p:to>
                                        <p:strVal val="visible"/>
                                      </p:to>
                                    </p:set>
                                    <p:anim calcmode="lin" valueType="num">
                                      <p:cBhvr additive="base">
                                        <p:cTn id="29" dur="500" fill="hold"/>
                                        <p:tgtEl>
                                          <p:spTgt spid="1024"/>
                                        </p:tgtEl>
                                        <p:attrNameLst>
                                          <p:attrName>ppt_x</p:attrName>
                                        </p:attrNameLst>
                                      </p:cBhvr>
                                      <p:tavLst>
                                        <p:tav tm="0">
                                          <p:val>
                                            <p:strVal val="#ppt_x"/>
                                          </p:val>
                                        </p:tav>
                                        <p:tav tm="100000">
                                          <p:val>
                                            <p:strVal val="#ppt_x"/>
                                          </p:val>
                                        </p:tav>
                                      </p:tavLst>
                                    </p:anim>
                                    <p:anim calcmode="lin" valueType="num">
                                      <p:cBhvr additive="base">
                                        <p:cTn id="30" dur="500" fill="hold"/>
                                        <p:tgtEl>
                                          <p:spTgt spid="10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3" grpId="0" animBg="1"/>
      <p:bldP spid="1027" grpId="0" animBg="1"/>
      <p:bldP spid="10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690046" y="0"/>
            <a:ext cx="7772400" cy="778213"/>
          </a:xfrm>
        </p:spPr>
        <p:txBody>
          <a:bodyPr>
            <a:noAutofit/>
          </a:bodyPr>
          <a:lstStyle/>
          <a:p>
            <a:r>
              <a:rPr lang="zh-CN" altLang="en-US" sz="2800" b="1" dirty="0"/>
              <a:t>森林表示法的改进</a:t>
            </a:r>
            <a:r>
              <a:rPr lang="en-US" altLang="zh-CN" sz="2800" b="1" dirty="0"/>
              <a:t>1</a:t>
            </a:r>
            <a:r>
              <a:rPr lang="zh-CN" altLang="en-US" sz="2800" b="1" dirty="0"/>
              <a:t>：</a:t>
            </a:r>
            <a:r>
              <a:rPr lang="en-US" altLang="zh-CN" sz="2800" b="1" dirty="0"/>
              <a:t/>
            </a:r>
            <a:br>
              <a:rPr lang="en-US" altLang="zh-CN" sz="2800" b="1" dirty="0"/>
            </a:br>
            <a:r>
              <a:rPr lang="en-US" altLang="zh-CN" sz="2800" b="1" dirty="0"/>
              <a:t>——</a:t>
            </a:r>
            <a:r>
              <a:rPr lang="zh-CN" altLang="en-US" sz="2800" b="1" dirty="0"/>
              <a:t>使用加权规则</a:t>
            </a:r>
            <a:r>
              <a:rPr lang="zh-CN" altLang="en-US" sz="2400" b="1" dirty="0"/>
              <a:t>（按秩求并启发式策略）</a:t>
            </a:r>
          </a:p>
        </p:txBody>
      </p:sp>
      <p:sp>
        <p:nvSpPr>
          <p:cNvPr id="28675" name="内容占位符 2"/>
          <p:cNvSpPr>
            <a:spLocks noGrp="1"/>
          </p:cNvSpPr>
          <p:nvPr>
            <p:ph idx="1"/>
          </p:nvPr>
        </p:nvSpPr>
        <p:spPr>
          <a:xfrm>
            <a:off x="1492737" y="1074593"/>
            <a:ext cx="9723253" cy="4114800"/>
          </a:xfrm>
        </p:spPr>
        <p:txBody>
          <a:bodyPr/>
          <a:lstStyle/>
          <a:p>
            <a:r>
              <a:rPr lang="zh-CN" altLang="en-US" b="1" dirty="0" smtClean="0">
                <a:latin typeface="Times New Roman" panose="02020603050405020304" pitchFamily="18" charset="0"/>
                <a:cs typeface="Times New Roman" panose="02020603050405020304" pitchFamily="18" charset="0"/>
              </a:rPr>
              <a:t>假设每个等价类的树中增加树中结点个数的信息（</a:t>
            </a:r>
            <a:r>
              <a:rPr lang="zh-CN" altLang="en-US" b="1" dirty="0" smtClean="0">
                <a:sym typeface="+mn-ea"/>
              </a:rPr>
              <a:t>秩</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在执行</a:t>
            </a:r>
            <a:r>
              <a:rPr lang="en-US" altLang="zh-CN" b="1" dirty="0" smtClean="0">
                <a:solidFill>
                  <a:srgbClr val="FF0000"/>
                </a:solidFill>
                <a:latin typeface="Times New Roman" panose="02020603050405020304" pitchFamily="18" charset="0"/>
                <a:cs typeface="Times New Roman" panose="02020603050405020304" pitchFamily="18" charset="0"/>
              </a:rPr>
              <a:t>union</a:t>
            </a:r>
            <a:r>
              <a:rPr lang="zh-CN" altLang="en-US" b="1" dirty="0" smtClean="0">
                <a:solidFill>
                  <a:srgbClr val="FF0000"/>
                </a:solidFill>
                <a:latin typeface="Times New Roman" panose="02020603050405020304" pitchFamily="18" charset="0"/>
                <a:cs typeface="Times New Roman" panose="02020603050405020304" pitchFamily="18" charset="0"/>
              </a:rPr>
              <a:t>操作</a:t>
            </a:r>
            <a:r>
              <a:rPr lang="zh-CN" altLang="en-US" b="1" dirty="0" smtClean="0">
                <a:latin typeface="Times New Roman" panose="02020603050405020304" pitchFamily="18" charset="0"/>
                <a:cs typeface="Times New Roman" panose="02020603050405020304" pitchFamily="18" charset="0"/>
              </a:rPr>
              <a:t>时总是把包含较少结点的树的根指向包含较多结点的树的根，这可以把树的整体深度限制在</a:t>
            </a:r>
            <a:r>
              <a:rPr lang="en-AU" altLang="zh-CN" b="1" dirty="0" smtClean="0">
                <a:latin typeface="Times New Roman" panose="02020603050405020304" pitchFamily="18" charset="0"/>
                <a:cs typeface="Times New Roman" panose="02020603050405020304" pitchFamily="18" charset="0"/>
              </a:rPr>
              <a:t>O</a:t>
            </a:r>
            <a:r>
              <a:rPr lang="en-US" altLang="zh-CN" b="1"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logn</a:t>
            </a:r>
            <a:r>
              <a:rPr lang="en-US" altLang="zh-CN" b="1" dirty="0" smtClean="0">
                <a:latin typeface="Times New Roman" panose="02020603050405020304" pitchFamily="18" charset="0"/>
                <a:cs typeface="Times New Roman" panose="02020603050405020304" pitchFamily="18" charset="0"/>
              </a:rPr>
              <a:t>)</a:t>
            </a:r>
          </a:p>
          <a:p>
            <a:r>
              <a:rPr lang="zh-CN" altLang="en-US" b="1" dirty="0" smtClean="0">
                <a:latin typeface="Times New Roman" panose="02020603050405020304" pitchFamily="18" charset="0"/>
                <a:cs typeface="Times New Roman" panose="02020603050405020304" pitchFamily="18" charset="0"/>
              </a:rPr>
              <a:t>因此，</a:t>
            </a:r>
            <a:r>
              <a:rPr lang="en-US" altLang="zh-CN" b="1" dirty="0" smtClean="0">
                <a:latin typeface="Times New Roman" panose="02020603050405020304" pitchFamily="18" charset="0"/>
                <a:cs typeface="Times New Roman" panose="02020603050405020304" pitchFamily="18" charset="0"/>
              </a:rPr>
              <a:t>Find</a:t>
            </a:r>
            <a:r>
              <a:rPr lang="zh-CN" altLang="en-US" b="1" dirty="0" smtClean="0">
                <a:latin typeface="Times New Roman" panose="02020603050405020304" pitchFamily="18" charset="0"/>
                <a:cs typeface="Times New Roman" panose="02020603050405020304" pitchFamily="18" charset="0"/>
              </a:rPr>
              <a:t>操作的效率</a:t>
            </a:r>
            <a:r>
              <a:rPr lang="en-US" altLang="zh-CN" b="1" dirty="0" smtClean="0">
                <a:latin typeface="Times New Roman" panose="02020603050405020304" pitchFamily="18" charset="0"/>
                <a:cs typeface="Times New Roman" panose="02020603050405020304" pitchFamily="18" charset="0"/>
              </a:rPr>
              <a:t>O(</a:t>
            </a:r>
            <a:r>
              <a:rPr lang="en-US" altLang="zh-CN" b="1" dirty="0" err="1" smtClean="0">
                <a:latin typeface="Times New Roman" panose="02020603050405020304" pitchFamily="18" charset="0"/>
                <a:cs typeface="Times New Roman" panose="02020603050405020304" pitchFamily="18" charset="0"/>
              </a:rPr>
              <a:t>logn</a:t>
            </a:r>
            <a:r>
              <a:rPr lang="en-US" altLang="zh-CN" b="1" dirty="0" smtClean="0">
                <a:latin typeface="Times New Roman" panose="02020603050405020304" pitchFamily="18" charset="0"/>
                <a:cs typeface="Times New Roman" panose="02020603050405020304" pitchFamily="18" charset="0"/>
              </a:rPr>
              <a:t>)</a:t>
            </a:r>
            <a:endParaRPr lang="zh-CN" altLang="en-US" b="1" dirty="0" smtClean="0">
              <a:latin typeface="Times New Roman" panose="02020603050405020304" pitchFamily="18" charset="0"/>
              <a:cs typeface="Times New Roman" panose="02020603050405020304" pitchFamily="18" charset="0"/>
            </a:endParaRPr>
          </a:p>
        </p:txBody>
      </p:sp>
      <p:graphicFrame>
        <p:nvGraphicFramePr>
          <p:cNvPr id="4" name="内容占位符 4"/>
          <p:cNvGraphicFramePr>
            <a:graphicFrameLocks/>
          </p:cNvGraphicFramePr>
          <p:nvPr>
            <p:extLst>
              <p:ext uri="{D42A27DB-BD31-4B8C-83A1-F6EECF244321}">
                <p14:modId xmlns:p14="http://schemas.microsoft.com/office/powerpoint/2010/main" val="2218111386"/>
              </p:ext>
            </p:extLst>
          </p:nvPr>
        </p:nvGraphicFramePr>
        <p:xfrm>
          <a:off x="3170546" y="3168592"/>
          <a:ext cx="6048375" cy="2809876"/>
        </p:xfrm>
        <a:graphic>
          <a:graphicData uri="http://schemas.openxmlformats.org/drawingml/2006/table">
            <a:tbl>
              <a:tblPr/>
              <a:tblGrid>
                <a:gridCol w="1755775">
                  <a:extLst>
                    <a:ext uri="{9D8B030D-6E8A-4147-A177-3AD203B41FA5}">
                      <a16:colId xmlns:a16="http://schemas.microsoft.com/office/drawing/2014/main" val="20000"/>
                    </a:ext>
                  </a:extLst>
                </a:gridCol>
                <a:gridCol w="1757363">
                  <a:extLst>
                    <a:ext uri="{9D8B030D-6E8A-4147-A177-3AD203B41FA5}">
                      <a16:colId xmlns:a16="http://schemas.microsoft.com/office/drawing/2014/main" val="20001"/>
                    </a:ext>
                  </a:extLst>
                </a:gridCol>
                <a:gridCol w="2535237">
                  <a:extLst>
                    <a:ext uri="{9D8B030D-6E8A-4147-A177-3AD203B41FA5}">
                      <a16:colId xmlns:a16="http://schemas.microsoft.com/office/drawing/2014/main" val="20002"/>
                    </a:ext>
                  </a:extLst>
                </a:gridCol>
              </a:tblGrid>
              <a:tr h="1130300">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3200" b="1" i="0" u="none" strike="noStrike" cap="none" normalizeH="0" baseline="0" dirty="0" err="1"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logn</a:t>
                      </a:r>
                      <a:r>
                        <a:rPr kumimoji="0" lang="en-US" altLang="zh-CN" sz="3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TextBox 5"/>
          <p:cNvSpPr txBox="1">
            <a:spLocks noChangeArrowheads="1"/>
          </p:cNvSpPr>
          <p:nvPr/>
        </p:nvSpPr>
        <p:spPr bwMode="auto">
          <a:xfrm>
            <a:off x="2142012" y="6082733"/>
            <a:ext cx="80978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latin typeface="Times New Roman" panose="02020603050405020304" pitchFamily="18" charset="0"/>
                <a:cs typeface="Times New Roman" panose="02020603050405020304" pitchFamily="18" charset="0"/>
              </a:rPr>
              <a:t>O(</a:t>
            </a:r>
            <a:r>
              <a:rPr lang="en-US" altLang="zh-CN" sz="3200" b="1" dirty="0" err="1">
                <a:latin typeface="Times New Roman" panose="02020603050405020304" pitchFamily="18" charset="0"/>
                <a:cs typeface="Times New Roman" panose="02020603050405020304" pitchFamily="18" charset="0"/>
              </a:rPr>
              <a:t>mlogn+n</a:t>
            </a:r>
            <a:r>
              <a:rPr lang="en-US" altLang="zh-CN" sz="3200" b="1"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41410" y="-38911"/>
            <a:ext cx="7772400" cy="769938"/>
          </a:xfrm>
        </p:spPr>
        <p:txBody>
          <a:bodyPr/>
          <a:lstStyle/>
          <a:p>
            <a:r>
              <a:rPr lang="zh-CN" altLang="en-US" b="1" smtClean="0"/>
              <a:t>森林法改进</a:t>
            </a:r>
            <a:r>
              <a:rPr lang="en-US" altLang="zh-CN" b="1" smtClean="0"/>
              <a:t>1</a:t>
            </a:r>
            <a:r>
              <a:rPr lang="zh-CN" altLang="en-US" b="1" smtClean="0"/>
              <a:t>示例 </a:t>
            </a:r>
          </a:p>
        </p:txBody>
      </p:sp>
      <p:sp>
        <p:nvSpPr>
          <p:cNvPr id="30723" name="Text Box 3"/>
          <p:cNvSpPr txBox="1">
            <a:spLocks noChangeArrowheads="1"/>
          </p:cNvSpPr>
          <p:nvPr/>
        </p:nvSpPr>
        <p:spPr bwMode="auto">
          <a:xfrm>
            <a:off x="1595439" y="3473133"/>
            <a:ext cx="889317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dirty="0">
                <a:latin typeface="Times New Roman" panose="02020603050405020304" pitchFamily="18" charset="0"/>
                <a:cs typeface="Times New Roman" panose="02020603050405020304" pitchFamily="18" charset="0"/>
              </a:rPr>
              <a:t>使用按秩合并策略处理等价对（</a:t>
            </a:r>
            <a:r>
              <a:rPr lang="en-US" altLang="zh-CN" sz="3200" b="1" dirty="0">
                <a:latin typeface="Times New Roman" panose="02020603050405020304" pitchFamily="18" charset="0"/>
                <a:cs typeface="Times New Roman" panose="02020603050405020304" pitchFamily="18" charset="0"/>
              </a:rPr>
              <a:t>J,H</a:t>
            </a:r>
            <a:r>
              <a:rPr lang="zh-CN" altLang="en-US" sz="3200" b="1" dirty="0">
                <a:latin typeface="Times New Roman" panose="02020603050405020304" pitchFamily="18" charset="0"/>
                <a:cs typeface="Times New Roman" panose="02020603050405020304" pitchFamily="18" charset="0"/>
              </a:rPr>
              <a:t>）的结果：</a:t>
            </a:r>
          </a:p>
        </p:txBody>
      </p:sp>
      <p:pic>
        <p:nvPicPr>
          <p:cNvPr id="10" name="Picture 0" descr="图片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712471"/>
            <a:ext cx="9067800" cy="279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0" descr="图片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041" y="4167506"/>
            <a:ext cx="8886825" cy="2390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153" y="0"/>
            <a:ext cx="7886700" cy="657367"/>
          </a:xfrm>
        </p:spPr>
        <p:txBody>
          <a:bodyPr>
            <a:normAutofit/>
          </a:bodyPr>
          <a:lstStyle/>
          <a:p>
            <a:r>
              <a:rPr lang="zh-CN" altLang="en-US" sz="3200" dirty="0"/>
              <a:t>使用加权规则得到的改进合并程序</a:t>
            </a:r>
          </a:p>
        </p:txBody>
      </p:sp>
      <p:sp>
        <p:nvSpPr>
          <p:cNvPr id="5" name="Rectangle 4"/>
          <p:cNvSpPr txBox="1">
            <a:spLocks noChangeArrowheads="1"/>
          </p:cNvSpPr>
          <p:nvPr/>
        </p:nvSpPr>
        <p:spPr>
          <a:xfrm>
            <a:off x="2094168" y="1106488"/>
            <a:ext cx="8229600" cy="54791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void </a:t>
            </a:r>
            <a:r>
              <a:rPr kumimoji="1" lang="en-US" altLang="zh-CN" dirty="0" err="1">
                <a:latin typeface="Times New Roman" panose="02020603050405020304" pitchFamily="18" charset="0"/>
                <a:ea typeface="隶书" panose="02010509060101010101" pitchFamily="49" charset="-122"/>
              </a:rPr>
              <a:t>UFSets</a:t>
            </a:r>
            <a:r>
              <a:rPr kumimoji="1" lang="en-US" altLang="zh-CN" b="1" dirty="0">
                <a:latin typeface="Times New Roman" panose="02020603050405020304" pitchFamily="18" charset="0"/>
                <a:ea typeface="隶书" panose="02010509060101010101" pitchFamily="49" charset="-122"/>
              </a:rPr>
              <a:t> :: </a:t>
            </a:r>
            <a:r>
              <a:rPr kumimoji="1" lang="en-US" altLang="zh-CN" dirty="0" err="1" smtClean="0">
                <a:latin typeface="Times New Roman" panose="02020603050405020304" pitchFamily="18" charset="0"/>
                <a:ea typeface="隶书" panose="02010509060101010101" pitchFamily="49" charset="-122"/>
              </a:rPr>
              <a:t>WeightedUnion</a:t>
            </a:r>
            <a:r>
              <a:rPr kumimoji="1" lang="en-US" altLang="zh-CN" dirty="0" smtClean="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a:t>
            </a:r>
            <a:r>
              <a:rPr kumimoji="1" lang="en-US" altLang="zh-CN" b="1" dirty="0" err="1">
                <a:latin typeface="Times New Roman" panose="02020603050405020304" pitchFamily="18" charset="0"/>
                <a:ea typeface="隶书" panose="02010509060101010101" pitchFamily="49" charset="-122"/>
              </a:rPr>
              <a:t>int</a:t>
            </a: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Root1</a:t>
            </a:r>
            <a:r>
              <a:rPr kumimoji="1" lang="en-US" altLang="zh-CN" b="1"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int</a:t>
            </a: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Root2)</a:t>
            </a:r>
            <a:r>
              <a:rPr kumimoji="1" lang="en-US" altLang="zh-CN"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a:t>
            </a:r>
            <a:r>
              <a:rPr kumimoji="1" lang="zh-CN" altLang="zh-CN" dirty="0">
                <a:solidFill>
                  <a:schemeClr val="tx2"/>
                </a:solidFill>
                <a:latin typeface="Times New Roman" panose="02020603050405020304" pitchFamily="18" charset="0"/>
                <a:ea typeface="隶书" panose="02010509060101010101" pitchFamily="49" charset="-122"/>
              </a:rPr>
              <a:t>按</a:t>
            </a:r>
            <a:r>
              <a:rPr kumimoji="1" lang="en-US" altLang="zh-CN" b="1" dirty="0">
                <a:solidFill>
                  <a:schemeClr val="tx2"/>
                </a:solidFill>
                <a:latin typeface="Times New Roman" panose="02020603050405020304" pitchFamily="18" charset="0"/>
                <a:ea typeface="隶书" panose="02010509060101010101" pitchFamily="49" charset="-122"/>
              </a:rPr>
              <a:t>Union</a:t>
            </a:r>
            <a:r>
              <a:rPr kumimoji="1" lang="zh-CN" altLang="en-US" dirty="0">
                <a:solidFill>
                  <a:schemeClr val="tx2"/>
                </a:solidFill>
                <a:latin typeface="Times New Roman" panose="02020603050405020304" pitchFamily="18" charset="0"/>
                <a:ea typeface="隶书" panose="02010509060101010101" pitchFamily="49" charset="-122"/>
              </a:rPr>
              <a:t>的加权规则改进的算法</a:t>
            </a:r>
            <a:endParaRPr kumimoji="1" lang="en-US" altLang="zh-CN" dirty="0">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dirty="0" err="1" smtClean="0">
                <a:effectLst>
                  <a:outerShdw blurRad="38100" dist="38100" dir="2700000" algn="tl">
                    <a:srgbClr val="C0C0C0"/>
                  </a:outerShdw>
                </a:effectLst>
                <a:latin typeface="Times New Roman" panose="02020603050405020304" pitchFamily="18" charset="0"/>
                <a:ea typeface="隶书" panose="02010509060101010101" pitchFamily="49" charset="-122"/>
              </a:rPr>
              <a:t>int</a:t>
            </a:r>
            <a:r>
              <a:rPr kumimoji="1" lang="en-US" altLang="zh-CN" dirty="0" smtClean="0">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en-US" altLang="zh-CN" dirty="0">
                <a:effectLst>
                  <a:outerShdw blurRad="38100" dist="38100" dir="2700000" algn="tl">
                    <a:srgbClr val="C0C0C0"/>
                  </a:outerShdw>
                </a:effectLst>
                <a:latin typeface="Times New Roman" panose="02020603050405020304" pitchFamily="18" charset="0"/>
                <a:ea typeface="隶书" panose="02010509060101010101" pitchFamily="49" charset="-122"/>
              </a:rPr>
              <a:t>r1=Find(Root1),r2=Find(Root2),temp;</a:t>
            </a:r>
            <a:endParaRPr kumimoji="1" lang="zh-CN" altLang="en-US" dirty="0">
              <a:effectLst>
                <a:outerShdw blurRad="38100" dist="38100" dir="2700000" algn="tl">
                  <a:srgbClr val="C0C0C0"/>
                </a:outerShdw>
              </a:effectLst>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if(r1</a:t>
            </a:r>
            <a:r>
              <a:rPr kumimoji="1" lang="en-US" altLang="zh-CN" b="1" dirty="0">
                <a:latin typeface="Times New Roman" panose="02020603050405020304" pitchFamily="18" charset="0"/>
                <a:ea typeface="隶书" panose="02010509060101010101" pitchFamily="49" charset="-122"/>
              </a:rPr>
              <a:t>!=r2) </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r>
              <a:rPr kumimoji="1" lang="en-US" altLang="zh-CN"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temp </a:t>
            </a:r>
            <a:r>
              <a:rPr kumimoji="1" lang="en-US" altLang="zh-CN" dirty="0">
                <a:latin typeface="Times New Roman" panose="02020603050405020304" pitchFamily="18" charset="0"/>
                <a:ea typeface="隶书" panose="02010509060101010101" pitchFamily="49" charset="-122"/>
              </a:rPr>
              <a:t>= parent[r1] + parent[r2]</a:t>
            </a:r>
            <a:r>
              <a:rPr kumimoji="1" lang="en-US" altLang="zh-CN" b="1" dirty="0">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if </a:t>
            </a:r>
            <a:r>
              <a:rPr kumimoji="1" lang="en-US" altLang="zh-CN" dirty="0">
                <a:latin typeface="Times New Roman" panose="02020603050405020304" pitchFamily="18" charset="0"/>
                <a:ea typeface="隶书" panose="02010509060101010101" pitchFamily="49" charset="-122"/>
              </a:rPr>
              <a:t>(parent[r2]</a:t>
            </a:r>
            <a:r>
              <a:rPr kumimoji="1" lang="en-US" altLang="zh-CN" b="1" dirty="0">
                <a:latin typeface="Times New Roman" panose="02020603050405020304" pitchFamily="18" charset="0"/>
                <a:ea typeface="隶书" panose="02010509060101010101" pitchFamily="49" charset="-122"/>
              </a:rPr>
              <a:t> &lt; </a:t>
            </a:r>
            <a:r>
              <a:rPr kumimoji="1" lang="en-US" altLang="zh-CN" dirty="0">
                <a:latin typeface="Times New Roman" panose="02020603050405020304" pitchFamily="18" charset="0"/>
                <a:ea typeface="隶书" panose="02010509060101010101" pitchFamily="49" charset="-122"/>
              </a:rPr>
              <a:t>parent[r1])</a:t>
            </a:r>
            <a:r>
              <a:rPr kumimoji="1" lang="en-US" altLang="zh-CN"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parent[r1] = r2</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//r2</a:t>
            </a:r>
            <a:r>
              <a:rPr kumimoji="1" lang="zh-CN" altLang="zh-CN" dirty="0">
                <a:solidFill>
                  <a:schemeClr val="tx2"/>
                </a:solidFill>
                <a:latin typeface="Times New Roman" panose="02020603050405020304" pitchFamily="18" charset="0"/>
                <a:ea typeface="隶书" panose="02010509060101010101" pitchFamily="49" charset="-122"/>
              </a:rPr>
              <a:t>中结点数</a:t>
            </a:r>
            <a:r>
              <a:rPr kumimoji="1" lang="zh-CN" altLang="zh-CN" dirty="0" smtClean="0">
                <a:solidFill>
                  <a:schemeClr val="tx2"/>
                </a:solidFill>
                <a:latin typeface="Times New Roman" panose="02020603050405020304" pitchFamily="18" charset="0"/>
                <a:ea typeface="隶书" panose="02010509060101010101" pitchFamily="49" charset="-122"/>
              </a:rPr>
              <a:t>多</a:t>
            </a:r>
            <a:r>
              <a:rPr kumimoji="1" lang="en-US" altLang="zh-CN" dirty="0" smtClean="0">
                <a:solidFill>
                  <a:schemeClr val="tx2"/>
                </a:solidFill>
                <a:latin typeface="Times New Roman" panose="02020603050405020304" pitchFamily="18" charset="0"/>
                <a:ea typeface="隶书" panose="02010509060101010101" pitchFamily="49" charset="-122"/>
              </a:rPr>
              <a:t>(</a:t>
            </a:r>
            <a:r>
              <a:rPr kumimoji="1" lang="zh-CN" altLang="en-US" dirty="0" smtClean="0">
                <a:solidFill>
                  <a:schemeClr val="tx2"/>
                </a:solidFill>
                <a:latin typeface="Times New Roman" panose="02020603050405020304" pitchFamily="18" charset="0"/>
                <a:ea typeface="隶书" panose="02010509060101010101" pitchFamily="49" charset="-122"/>
              </a:rPr>
              <a:t>负值</a:t>
            </a:r>
            <a:r>
              <a:rPr kumimoji="1" lang="en-US" altLang="zh-CN" dirty="0" smtClean="0">
                <a:solidFill>
                  <a:schemeClr val="tx2"/>
                </a:solidFill>
                <a:latin typeface="Times New Roman" panose="02020603050405020304" pitchFamily="18" charset="0"/>
                <a:ea typeface="隶书" panose="02010509060101010101" pitchFamily="49" charset="-122"/>
              </a:rPr>
              <a:t>)</a:t>
            </a:r>
            <a:endParaRPr kumimoji="1" lang="zh-CN" altLang="en-US" dirty="0">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zh-CN" altLang="en-US"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parent[r2] = temp</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//r1</a:t>
            </a:r>
            <a:r>
              <a:rPr kumimoji="1" lang="zh-CN" altLang="zh-CN" dirty="0">
                <a:solidFill>
                  <a:schemeClr val="tx2"/>
                </a:solidFill>
                <a:latin typeface="Times New Roman" panose="02020603050405020304" pitchFamily="18" charset="0"/>
                <a:ea typeface="隶书" panose="02010509060101010101" pitchFamily="49" charset="-122"/>
              </a:rPr>
              <a:t>指向</a:t>
            </a:r>
            <a:r>
              <a:rPr kumimoji="1" lang="en-US" altLang="zh-CN" b="1" dirty="0">
                <a:solidFill>
                  <a:schemeClr val="tx2"/>
                </a:solidFill>
                <a:latin typeface="Times New Roman" panose="02020603050405020304" pitchFamily="18" charset="0"/>
                <a:ea typeface="隶书" panose="02010509060101010101" pitchFamily="49" charset="-122"/>
              </a:rPr>
              <a:t>r2</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r>
              <a:rPr kumimoji="1" lang="en-US" altLang="zh-CN" b="1" dirty="0" smtClean="0">
                <a:latin typeface="Times New Roman" panose="02020603050405020304" pitchFamily="18" charset="0"/>
                <a:ea typeface="隶书" panose="02010509060101010101" pitchFamily="49" charset="-122"/>
              </a:rPr>
              <a:t> }</a:t>
            </a:r>
            <a:endParaRPr kumimoji="1" lang="en-US" altLang="zh-CN" b="1" dirty="0">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else {  </a:t>
            </a:r>
          </a:p>
          <a:p>
            <a:pPr>
              <a:spcBef>
                <a:spcPct val="0"/>
              </a:spcBef>
              <a:buNone/>
            </a:pP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parent[r2] = r1</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//r1</a:t>
            </a:r>
            <a:r>
              <a:rPr kumimoji="1" lang="zh-CN" altLang="zh-CN" dirty="0">
                <a:solidFill>
                  <a:schemeClr val="tx2"/>
                </a:solidFill>
                <a:latin typeface="Times New Roman" panose="02020603050405020304" pitchFamily="18" charset="0"/>
                <a:ea typeface="隶书" panose="02010509060101010101" pitchFamily="49" charset="-122"/>
              </a:rPr>
              <a:t>中结点数</a:t>
            </a:r>
            <a:r>
              <a:rPr kumimoji="1" lang="zh-CN" altLang="zh-CN" dirty="0" smtClean="0">
                <a:solidFill>
                  <a:schemeClr val="tx2"/>
                </a:solidFill>
                <a:latin typeface="Times New Roman" panose="02020603050405020304" pitchFamily="18" charset="0"/>
                <a:ea typeface="隶书" panose="02010509060101010101" pitchFamily="49" charset="-122"/>
              </a:rPr>
              <a:t>多</a:t>
            </a:r>
            <a:r>
              <a:rPr kumimoji="1" lang="en-US" altLang="zh-CN"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负值</a:t>
            </a:r>
            <a:r>
              <a:rPr kumimoji="1" lang="en-US" altLang="zh-CN" dirty="0" smtClean="0">
                <a:solidFill>
                  <a:schemeClr val="tx2"/>
                </a:solidFill>
                <a:latin typeface="Times New Roman" panose="02020603050405020304" pitchFamily="18" charset="0"/>
                <a:ea typeface="隶书" panose="02010509060101010101" pitchFamily="49" charset="-122"/>
              </a:rPr>
              <a:t>)</a:t>
            </a:r>
            <a:endParaRPr kumimoji="1" lang="zh-CN" altLang="zh-CN" dirty="0">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zh-CN" altLang="zh-CN" b="1" dirty="0">
                <a:latin typeface="Times New Roman" panose="02020603050405020304" pitchFamily="18" charset="0"/>
                <a:ea typeface="隶书" panose="02010509060101010101" pitchFamily="49" charset="-122"/>
              </a:rPr>
              <a:t>        </a:t>
            </a:r>
            <a:r>
              <a:rPr kumimoji="1" lang="zh-CN" altLang="en-US"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parent[r1] = temp</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//r2</a:t>
            </a:r>
            <a:r>
              <a:rPr kumimoji="1" lang="zh-CN" altLang="zh-CN" dirty="0">
                <a:solidFill>
                  <a:schemeClr val="tx2"/>
                </a:solidFill>
                <a:latin typeface="Times New Roman" panose="02020603050405020304" pitchFamily="18" charset="0"/>
                <a:ea typeface="隶书" panose="02010509060101010101" pitchFamily="49" charset="-122"/>
              </a:rPr>
              <a:t>指向</a:t>
            </a:r>
            <a:r>
              <a:rPr kumimoji="1" lang="en-US" altLang="zh-CN" b="1" dirty="0">
                <a:solidFill>
                  <a:schemeClr val="tx2"/>
                </a:solidFill>
                <a:latin typeface="Times New Roman" panose="02020603050405020304" pitchFamily="18" charset="0"/>
                <a:ea typeface="隶书" panose="02010509060101010101" pitchFamily="49" charset="-122"/>
              </a:rPr>
              <a:t>r1</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a:t>
            </a:r>
            <a:endParaRPr lang="en-US" altLang="zh-CN"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898765" y="-77823"/>
            <a:ext cx="8265160" cy="1001840"/>
          </a:xfrm>
        </p:spPr>
        <p:txBody>
          <a:bodyPr>
            <a:normAutofit/>
          </a:bodyPr>
          <a:lstStyle/>
          <a:p>
            <a:r>
              <a:rPr lang="zh-CN" altLang="en-US" sz="2800" dirty="0"/>
              <a:t>森林表示法的改进</a:t>
            </a:r>
            <a:r>
              <a:rPr lang="en-US" altLang="zh-CN" sz="2800" dirty="0"/>
              <a:t>2</a:t>
            </a:r>
            <a:r>
              <a:rPr lang="zh-CN" altLang="en-US" sz="2800" dirty="0"/>
              <a:t>：</a:t>
            </a:r>
            <a:r>
              <a:rPr lang="en-US" altLang="zh-CN" sz="3600" dirty="0"/>
              <a:t/>
            </a:r>
            <a:br>
              <a:rPr lang="en-US" altLang="zh-CN" sz="3600" dirty="0"/>
            </a:br>
            <a:r>
              <a:rPr lang="en-US" altLang="zh-CN" sz="2800" dirty="0"/>
              <a:t>——</a:t>
            </a:r>
            <a:r>
              <a:rPr lang="zh-CN" altLang="en-US" sz="2800" dirty="0"/>
              <a:t>使用折叠规则</a:t>
            </a:r>
            <a:r>
              <a:rPr lang="zh-CN" altLang="en-US" sz="2800" dirty="0">
                <a:sym typeface="+mn-ea"/>
              </a:rPr>
              <a:t>压缩</a:t>
            </a:r>
            <a:r>
              <a:rPr lang="zh-CN" altLang="en-US" sz="2800" dirty="0"/>
              <a:t>路径启发式策略</a:t>
            </a:r>
          </a:p>
        </p:txBody>
      </p:sp>
      <p:sp>
        <p:nvSpPr>
          <p:cNvPr id="31747" name="内容占位符 2"/>
          <p:cNvSpPr>
            <a:spLocks noGrp="1"/>
          </p:cNvSpPr>
          <p:nvPr>
            <p:ph idx="1"/>
          </p:nvPr>
        </p:nvSpPr>
        <p:spPr>
          <a:xfrm>
            <a:off x="1568238" y="1372372"/>
            <a:ext cx="10104954" cy="4114800"/>
          </a:xfrm>
        </p:spPr>
        <p:txBody>
          <a:bodyPr/>
          <a:lstStyle/>
          <a:p>
            <a:r>
              <a:rPr lang="zh-CN" altLang="en-US" b="1" dirty="0" smtClean="0"/>
              <a:t>一种可以产生极浅树的聪明而简单的方法</a:t>
            </a:r>
            <a:endParaRPr lang="en-US" altLang="zh-CN" b="1" dirty="0" smtClean="0"/>
          </a:p>
          <a:p>
            <a:r>
              <a:rPr lang="zh-CN" altLang="en-US" b="1" dirty="0" smtClean="0"/>
              <a:t>在执行</a:t>
            </a:r>
            <a:r>
              <a:rPr lang="en-US" altLang="zh-CN" b="1" dirty="0" smtClean="0">
                <a:solidFill>
                  <a:srgbClr val="FF0000"/>
                </a:solidFill>
              </a:rPr>
              <a:t>Find</a:t>
            </a:r>
            <a:r>
              <a:rPr lang="zh-CN" altLang="en-US" b="1" dirty="0" smtClean="0">
                <a:solidFill>
                  <a:srgbClr val="FF0000"/>
                </a:solidFill>
              </a:rPr>
              <a:t>操作</a:t>
            </a:r>
            <a:r>
              <a:rPr lang="zh-CN" altLang="en-US" b="1" dirty="0" smtClean="0"/>
              <a:t>时将查找路径上的每个结点都直接指向</a:t>
            </a:r>
            <a:r>
              <a:rPr lang="zh-CN" altLang="en-US" b="1" dirty="0" smtClean="0">
                <a:solidFill>
                  <a:srgbClr val="0000FF"/>
                </a:solidFill>
              </a:rPr>
              <a:t>根结点</a:t>
            </a:r>
            <a:r>
              <a:rPr lang="zh-CN" altLang="en-US" b="1" dirty="0" smtClean="0"/>
              <a:t>。</a:t>
            </a:r>
            <a:endParaRPr lang="en-US" altLang="zh-CN" b="1" dirty="0" smtClean="0"/>
          </a:p>
          <a:p>
            <a:r>
              <a:rPr lang="zh-CN" altLang="en-US" b="1" dirty="0" smtClean="0"/>
              <a:t>路径压缩不改变结点的秩</a:t>
            </a:r>
            <a:endParaRPr lang="en-US" altLang="zh-CN"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1631951" y="3507741"/>
            <a:ext cx="88931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a:latin typeface="Times New Roman" panose="02020603050405020304" pitchFamily="18" charset="0"/>
                <a:cs typeface="Times New Roman" panose="02020603050405020304" pitchFamily="18" charset="0"/>
              </a:rPr>
              <a:t>使用路径压缩策略处理等价对（</a:t>
            </a:r>
            <a:r>
              <a:rPr lang="en-US" altLang="zh-CN" sz="3200" b="1">
                <a:latin typeface="Times New Roman" panose="02020603050405020304" pitchFamily="18" charset="0"/>
                <a:cs typeface="Times New Roman" panose="02020603050405020304" pitchFamily="18" charset="0"/>
              </a:rPr>
              <a:t>H,E</a:t>
            </a:r>
            <a:r>
              <a:rPr lang="zh-CN" altLang="en-US" sz="3200" b="1">
                <a:latin typeface="Times New Roman" panose="02020603050405020304" pitchFamily="18" charset="0"/>
                <a:cs typeface="Times New Roman" panose="02020603050405020304" pitchFamily="18" charset="0"/>
              </a:rPr>
              <a:t>）的结果：</a:t>
            </a:r>
          </a:p>
        </p:txBody>
      </p:sp>
      <p:sp>
        <p:nvSpPr>
          <p:cNvPr id="7" name="矩形 6"/>
          <p:cNvSpPr>
            <a:spLocks noChangeArrowheads="1"/>
          </p:cNvSpPr>
          <p:nvPr/>
        </p:nvSpPr>
        <p:spPr bwMode="auto">
          <a:xfrm>
            <a:off x="8847139" y="5272088"/>
            <a:ext cx="1152525" cy="576262"/>
          </a:xfrm>
          <a:prstGeom prst="rect">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wrap="none"/>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Rectangle 2"/>
          <p:cNvSpPr txBox="1">
            <a:spLocks noChangeArrowheads="1"/>
          </p:cNvSpPr>
          <p:nvPr/>
        </p:nvSpPr>
        <p:spPr bwMode="auto">
          <a:xfrm>
            <a:off x="706148" y="0"/>
            <a:ext cx="7772400" cy="769938"/>
          </a:xfrm>
          <a:prstGeom prst="rect">
            <a:avLst/>
          </a:prstGeom>
          <a:noFill/>
          <a:ln w="9525">
            <a:noFill/>
            <a:miter lim="800000"/>
          </a:ln>
        </p:spPr>
        <p:txBody>
          <a:bodyPr anchor="ctr">
            <a:spAutoFit/>
          </a:bodyPr>
          <a:lstStyle/>
          <a:p>
            <a:pPr>
              <a:defRPr/>
            </a:pPr>
            <a:r>
              <a:rPr kumimoji="1" lang="zh-CN" altLang="en-US" sz="4400" b="1" kern="0" dirty="0">
                <a:solidFill>
                  <a:srgbClr val="0000FF"/>
                </a:solidFill>
                <a:latin typeface="+mj-lt"/>
                <a:ea typeface="+mj-ea"/>
                <a:cs typeface="+mj-cs"/>
              </a:rPr>
              <a:t>森林法改进</a:t>
            </a:r>
            <a:r>
              <a:rPr kumimoji="1" lang="en-US" altLang="zh-CN" sz="4400" b="1" kern="0" dirty="0">
                <a:solidFill>
                  <a:srgbClr val="0000FF"/>
                </a:solidFill>
                <a:latin typeface="+mj-lt"/>
                <a:ea typeface="+mj-ea"/>
                <a:cs typeface="+mj-cs"/>
              </a:rPr>
              <a:t>2</a:t>
            </a:r>
            <a:r>
              <a:rPr kumimoji="1" lang="zh-CN" altLang="en-US" sz="4400" b="1" kern="0" dirty="0">
                <a:solidFill>
                  <a:srgbClr val="0000FF"/>
                </a:solidFill>
                <a:latin typeface="+mj-lt"/>
                <a:ea typeface="+mj-ea"/>
                <a:cs typeface="+mj-cs"/>
              </a:rPr>
              <a:t>示例 </a:t>
            </a:r>
          </a:p>
        </p:txBody>
      </p:sp>
      <p:pic>
        <p:nvPicPr>
          <p:cNvPr id="8" name="Picture 0" descr="图片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496" y="966154"/>
            <a:ext cx="8886825" cy="2390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 name="Picture 0" descr="图片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152900"/>
            <a:ext cx="8991600" cy="2381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ChangeArrowheads="1"/>
          </p:cNvSpPr>
          <p:nvPr/>
        </p:nvSpPr>
        <p:spPr>
          <a:xfrm>
            <a:off x="1519408" y="1189851"/>
            <a:ext cx="8229600" cy="5113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kumimoji="1" lang="en-US" altLang="zh-CN" b="1" dirty="0" err="1">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UFSets</a:t>
            </a:r>
            <a:r>
              <a:rPr kumimoji="1" lang="en-US" altLang="zh-CN" b="1"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CollapsingFind</a:t>
            </a:r>
            <a:r>
              <a:rPr kumimoji="1" lang="en-US" altLang="zh-CN"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endParaRPr kumimoji="1" lang="en-US" altLang="zh-CN"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使用折叠规则的搜索算法</a:t>
            </a:r>
          </a:p>
          <a:p>
            <a:pPr>
              <a:spcBef>
                <a:spcPct val="5000"/>
              </a:spcBef>
              <a:buFont typeface="Wingdings" panose="05000000000000000000" pitchFamily="2" charset="2"/>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for</a:t>
            </a:r>
            <a:r>
              <a:rPr kumimoji="1" lang="en-US" altLang="zh-CN"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j = </a:t>
            </a:r>
            <a:r>
              <a:rPr kumimoji="1" lang="en-US" altLang="zh-CN" dirty="0" err="1">
                <a:latin typeface="Times New Roman" panose="02020603050405020304" pitchFamily="18" charset="0"/>
                <a:ea typeface="隶书" panose="02010509060101010101" pitchFamily="49" charset="-122"/>
              </a:rPr>
              <a:t>i</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parent[j] &gt;= 0</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j = parent[j])</a:t>
            </a:r>
            <a:r>
              <a:rPr kumimoji="1" lang="en-US" altLang="zh-CN"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让</a:t>
            </a:r>
            <a:r>
              <a:rPr kumimoji="1" lang="zh-CN" altLang="en-US" b="1" dirty="0">
                <a:solidFill>
                  <a:schemeClr val="tx2"/>
                </a:solidFill>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j </a:t>
            </a:r>
            <a:r>
              <a:rPr kumimoji="1" lang="zh-CN" altLang="en-US" dirty="0">
                <a:solidFill>
                  <a:schemeClr val="tx2"/>
                </a:solidFill>
                <a:latin typeface="Times New Roman" panose="02020603050405020304" pitchFamily="18" charset="0"/>
                <a:ea typeface="隶书" panose="02010509060101010101" pitchFamily="49" charset="-122"/>
              </a:rPr>
              <a:t>循双亲指针走到根</a:t>
            </a:r>
          </a:p>
          <a:p>
            <a:pPr>
              <a:spcBef>
                <a:spcPct val="5000"/>
              </a:spcBef>
              <a:buFont typeface="Wingdings" panose="05000000000000000000" pitchFamily="2" charset="2"/>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while</a:t>
            </a:r>
            <a:r>
              <a:rPr kumimoji="1" lang="en-US" altLang="zh-CN" dirty="0">
                <a:latin typeface="Times New Roman" panose="02020603050405020304" pitchFamily="18" charset="0"/>
                <a:ea typeface="隶书" panose="02010509060101010101" pitchFamily="49" charset="-122"/>
              </a:rPr>
              <a:t> (parent[</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 j)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换</a:t>
            </a:r>
            <a:r>
              <a:rPr kumimoji="1" lang="zh-CN" altLang="en-US" b="1" dirty="0">
                <a:solidFill>
                  <a:schemeClr val="tx2"/>
                </a:solidFill>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parent[</a:t>
            </a:r>
            <a:r>
              <a:rPr kumimoji="1" lang="en-US" altLang="zh-CN" b="1" dirty="0" err="1">
                <a:solidFill>
                  <a:schemeClr val="tx2"/>
                </a:solidFill>
                <a:latin typeface="Times New Roman" panose="02020603050405020304" pitchFamily="18" charset="0"/>
                <a:ea typeface="隶书" panose="02010509060101010101" pitchFamily="49" charset="-122"/>
              </a:rPr>
              <a:t>i</a:t>
            </a:r>
            <a:r>
              <a:rPr kumimoji="1" lang="en-US" altLang="zh-CN" b="1" dirty="0">
                <a:solidFill>
                  <a:schemeClr val="tx2"/>
                </a:solidFill>
                <a:latin typeface="Times New Roman" panose="02020603050405020304" pitchFamily="18" charset="0"/>
                <a:ea typeface="隶书" panose="02010509060101010101" pitchFamily="49" charset="-122"/>
              </a:rPr>
              <a:t>] </a:t>
            </a:r>
            <a:r>
              <a:rPr kumimoji="1" lang="zh-CN" altLang="en-US" dirty="0">
                <a:solidFill>
                  <a:schemeClr val="tx2"/>
                </a:solidFill>
                <a:latin typeface="Times New Roman" panose="02020603050405020304" pitchFamily="18" charset="0"/>
                <a:ea typeface="隶书" panose="02010509060101010101" pitchFamily="49" charset="-122"/>
              </a:rPr>
              <a:t>到</a:t>
            </a:r>
            <a:r>
              <a:rPr kumimoji="1" lang="zh-CN" altLang="en-US" b="1" dirty="0">
                <a:solidFill>
                  <a:schemeClr val="tx2"/>
                </a:solidFill>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j</a:t>
            </a:r>
            <a:endParaRPr kumimoji="1" lang="en-US" altLang="zh-CN"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temp = parent[</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dirty="0">
                <a:latin typeface="Times New Roman" panose="02020603050405020304" pitchFamily="18" charset="0"/>
                <a:ea typeface="隶书" panose="02010509060101010101" pitchFamily="49" charset="-122"/>
              </a:rPr>
              <a:t>          parent[</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 j</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 temp</a:t>
            </a:r>
            <a:r>
              <a:rPr kumimoji="1" lang="en-US" altLang="zh-CN"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return </a:t>
            </a:r>
            <a:r>
              <a:rPr kumimoji="1" lang="en-US" altLang="zh-CN" dirty="0">
                <a:latin typeface="Times New Roman" panose="02020603050405020304" pitchFamily="18" charset="0"/>
                <a:ea typeface="隶书" panose="02010509060101010101" pitchFamily="49" charset="-122"/>
              </a:rPr>
              <a:t>j</a:t>
            </a:r>
            <a:r>
              <a:rPr kumimoji="1" lang="en-US" altLang="zh-CN"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p>
        </p:txBody>
      </p:sp>
      <p:sp>
        <p:nvSpPr>
          <p:cNvPr id="6" name="Rectangle 2"/>
          <p:cNvSpPr txBox="1">
            <a:spLocks noChangeArrowheads="1"/>
          </p:cNvSpPr>
          <p:nvPr/>
        </p:nvSpPr>
        <p:spPr bwMode="auto">
          <a:xfrm>
            <a:off x="716862" y="0"/>
            <a:ext cx="9158605" cy="641985"/>
          </a:xfrm>
          <a:prstGeom prst="rect">
            <a:avLst/>
          </a:prstGeom>
          <a:noFill/>
          <a:ln w="9525">
            <a:noFill/>
            <a:miter lim="800000"/>
          </a:ln>
        </p:spPr>
        <p:txBody>
          <a:bodyPr wrap="square" anchor="ctr">
            <a:spAutoFit/>
          </a:bodyPr>
          <a:lstStyle/>
          <a:p>
            <a:pPr algn="l">
              <a:defRPr/>
            </a:pPr>
            <a:r>
              <a:rPr kumimoji="1" lang="zh-CN" altLang="en-US" sz="3600" b="1" kern="0" dirty="0">
                <a:solidFill>
                  <a:srgbClr val="0000FF"/>
                </a:solidFill>
                <a:latin typeface="+mj-lt"/>
                <a:ea typeface="+mj-ea"/>
                <a:cs typeface="+mj-cs"/>
              </a:rPr>
              <a:t>查找时按照折叠规则压缩路径程序 </a:t>
            </a:r>
          </a:p>
        </p:txBody>
      </p:sp>
      <p:pic>
        <p:nvPicPr>
          <p:cNvPr id="3" name="图片 2"/>
          <p:cNvPicPr>
            <a:picLocks noChangeAspect="1"/>
          </p:cNvPicPr>
          <p:nvPr/>
        </p:nvPicPr>
        <p:blipFill>
          <a:blip r:embed="rId2"/>
          <a:stretch>
            <a:fillRect/>
          </a:stretch>
        </p:blipFill>
        <p:spPr>
          <a:xfrm>
            <a:off x="6599538" y="3640982"/>
            <a:ext cx="5468496" cy="29932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813881" y="0"/>
            <a:ext cx="7772400" cy="768350"/>
          </a:xfrm>
        </p:spPr>
        <p:txBody>
          <a:bodyPr/>
          <a:lstStyle/>
          <a:p>
            <a:r>
              <a:rPr lang="zh-CN" altLang="en-US" b="1" dirty="0" smtClean="0"/>
              <a:t>森林法改进</a:t>
            </a:r>
            <a:r>
              <a:rPr lang="en-US" altLang="zh-CN" b="1" dirty="0" smtClean="0"/>
              <a:t>2</a:t>
            </a:r>
            <a:r>
              <a:rPr lang="zh-CN" altLang="en-US" b="1" dirty="0" smtClean="0"/>
              <a:t>的算法分析</a:t>
            </a:r>
          </a:p>
        </p:txBody>
      </p:sp>
      <p:graphicFrame>
        <p:nvGraphicFramePr>
          <p:cNvPr id="5" name="内容占位符 4"/>
          <p:cNvGraphicFramePr>
            <a:graphicFrameLocks noGrp="1"/>
          </p:cNvGraphicFramePr>
          <p:nvPr>
            <p:ph idx="1"/>
          </p:nvPr>
        </p:nvGraphicFramePr>
        <p:xfrm>
          <a:off x="2063750" y="1509491"/>
          <a:ext cx="7920038" cy="3024189"/>
        </p:xfrm>
        <a:graphic>
          <a:graphicData uri="http://schemas.openxmlformats.org/drawingml/2006/table">
            <a:tbl>
              <a:tblPr/>
              <a:tblGrid>
                <a:gridCol w="2298700">
                  <a:extLst>
                    <a:ext uri="{9D8B030D-6E8A-4147-A177-3AD203B41FA5}">
                      <a16:colId xmlns:a16="http://schemas.microsoft.com/office/drawing/2014/main" val="20000"/>
                    </a:ext>
                  </a:extLst>
                </a:gridCol>
                <a:gridCol w="2300288">
                  <a:extLst>
                    <a:ext uri="{9D8B030D-6E8A-4147-A177-3AD203B41FA5}">
                      <a16:colId xmlns:a16="http://schemas.microsoft.com/office/drawing/2014/main" val="20001"/>
                    </a:ext>
                  </a:extLst>
                </a:gridCol>
                <a:gridCol w="3321050">
                  <a:extLst>
                    <a:ext uri="{9D8B030D-6E8A-4147-A177-3AD203B41FA5}">
                      <a16:colId xmlns:a16="http://schemas.microsoft.com/office/drawing/2014/main" val="20002"/>
                    </a:ext>
                  </a:extLst>
                </a:gridCol>
              </a:tblGrid>
              <a:tr h="11572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8063">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O(log</a:t>
                      </a:r>
                      <a:r>
                        <a:rPr kumimoji="0" lang="en-US" altLang="zh-CN" sz="3200" b="1"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2+m/n</a:t>
                      </a: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5883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13" name="TextBox 5"/>
          <p:cNvSpPr txBox="1">
            <a:spLocks noChangeArrowheads="1"/>
          </p:cNvSpPr>
          <p:nvPr/>
        </p:nvSpPr>
        <p:spPr bwMode="auto">
          <a:xfrm>
            <a:off x="1600994" y="4985895"/>
            <a:ext cx="8845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latin typeface="Times New Roman" panose="02020603050405020304" pitchFamily="18" charset="0"/>
                <a:cs typeface="Times New Roman" panose="02020603050405020304" pitchFamily="18" charset="0"/>
              </a:rPr>
              <a:t>O(n+mlog</a:t>
            </a:r>
            <a:r>
              <a:rPr lang="en-US" altLang="zh-CN" sz="3200" b="1" baseline="-25000" dirty="0">
                <a:latin typeface="Times New Roman" panose="02020603050405020304" pitchFamily="18" charset="0"/>
                <a:cs typeface="Times New Roman" panose="02020603050405020304" pitchFamily="18" charset="0"/>
              </a:rPr>
              <a:t>2+m/</a:t>
            </a:r>
            <a:r>
              <a:rPr lang="en-US" altLang="zh-CN" sz="3200" b="1" baseline="-25000" dirty="0" err="1">
                <a:latin typeface="Times New Roman" panose="02020603050405020304" pitchFamily="18" charset="0"/>
                <a:cs typeface="Times New Roman" panose="02020603050405020304" pitchFamily="18" charset="0"/>
              </a:rPr>
              <a:t>n</a:t>
            </a:r>
            <a:r>
              <a:rPr lang="en-US" altLang="zh-CN" sz="3200" b="1" dirty="0" err="1">
                <a:latin typeface="Times New Roman" panose="02020603050405020304" pitchFamily="18" charset="0"/>
                <a:cs typeface="Times New Roman" panose="02020603050405020304" pitchFamily="18" charset="0"/>
              </a:rPr>
              <a:t>n</a:t>
            </a:r>
            <a:r>
              <a:rPr lang="en-US" altLang="zh-CN" sz="3200" b="1"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619327" y="-87843"/>
            <a:ext cx="8458200" cy="889000"/>
          </a:xfrm>
        </p:spPr>
        <p:txBody>
          <a:bodyPr/>
          <a:lstStyle/>
          <a:p>
            <a:r>
              <a:rPr lang="zh-CN" altLang="en-US" sz="3600" b="1" dirty="0"/>
              <a:t>森林法改进</a:t>
            </a:r>
            <a:r>
              <a:rPr lang="en-US" altLang="zh-CN" sz="3600" b="1" dirty="0"/>
              <a:t>1+</a:t>
            </a:r>
            <a:r>
              <a:rPr lang="zh-CN" altLang="en-US" sz="3600" b="1" dirty="0"/>
              <a:t>改进</a:t>
            </a:r>
            <a:r>
              <a:rPr lang="en-US" altLang="zh-CN" sz="3600" b="1" dirty="0"/>
              <a:t>2</a:t>
            </a:r>
            <a:r>
              <a:rPr lang="zh-CN" altLang="en-US" sz="3600" b="1" dirty="0"/>
              <a:t>的算法分析</a:t>
            </a:r>
          </a:p>
        </p:txBody>
      </p:sp>
      <p:graphicFrame>
        <p:nvGraphicFramePr>
          <p:cNvPr id="5" name="内容占位符 4"/>
          <p:cNvGraphicFramePr>
            <a:graphicFrameLocks noGrp="1"/>
          </p:cNvGraphicFramePr>
          <p:nvPr>
            <p:ph idx="1"/>
          </p:nvPr>
        </p:nvGraphicFramePr>
        <p:xfrm>
          <a:off x="2062162" y="1640795"/>
          <a:ext cx="7920038" cy="3024189"/>
        </p:xfrm>
        <a:graphic>
          <a:graphicData uri="http://schemas.openxmlformats.org/drawingml/2006/table">
            <a:tbl>
              <a:tblPr/>
              <a:tblGrid>
                <a:gridCol w="2298700">
                  <a:extLst>
                    <a:ext uri="{9D8B030D-6E8A-4147-A177-3AD203B41FA5}">
                      <a16:colId xmlns:a16="http://schemas.microsoft.com/office/drawing/2014/main" val="20000"/>
                    </a:ext>
                  </a:extLst>
                </a:gridCol>
                <a:gridCol w="2300288">
                  <a:extLst>
                    <a:ext uri="{9D8B030D-6E8A-4147-A177-3AD203B41FA5}">
                      <a16:colId xmlns:a16="http://schemas.microsoft.com/office/drawing/2014/main" val="20001"/>
                    </a:ext>
                  </a:extLst>
                </a:gridCol>
                <a:gridCol w="3321050">
                  <a:extLst>
                    <a:ext uri="{9D8B030D-6E8A-4147-A177-3AD203B41FA5}">
                      <a16:colId xmlns:a16="http://schemas.microsoft.com/office/drawing/2014/main" val="20002"/>
                    </a:ext>
                  </a:extLst>
                </a:gridCol>
              </a:tblGrid>
              <a:tr h="11572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8063">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O(l)</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5883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4837" name="TextBox 5"/>
          <p:cNvSpPr txBox="1">
            <a:spLocks noChangeArrowheads="1"/>
          </p:cNvSpPr>
          <p:nvPr/>
        </p:nvSpPr>
        <p:spPr bwMode="auto">
          <a:xfrm>
            <a:off x="2079625" y="5007770"/>
            <a:ext cx="73469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solidFill>
                  <a:srgbClr val="FF0000"/>
                </a:solidFill>
                <a:latin typeface="Times New Roman" panose="02020603050405020304" pitchFamily="18" charset="0"/>
                <a:cs typeface="Times New Roman" panose="02020603050405020304" pitchFamily="18" charset="0"/>
              </a:rPr>
              <a:t>O(</a:t>
            </a:r>
            <a:r>
              <a:rPr lang="en-US" altLang="zh-CN" sz="3200" b="1" dirty="0" err="1">
                <a:solidFill>
                  <a:srgbClr val="FF0000"/>
                </a:solidFill>
                <a:latin typeface="Times New Roman" panose="02020603050405020304" pitchFamily="18" charset="0"/>
                <a:cs typeface="Times New Roman" panose="02020603050405020304" pitchFamily="18" charset="0"/>
              </a:rPr>
              <a:t>m+n</a:t>
            </a:r>
            <a:r>
              <a:rPr lang="en-US" altLang="zh-CN" sz="3200" b="1" dirty="0">
                <a:solidFill>
                  <a:srgbClr val="FF0000"/>
                </a:solidFill>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Grp="1" noChangeArrowheads="1"/>
          </p:cNvSpPr>
          <p:nvPr>
            <p:ph type="title"/>
          </p:nvPr>
        </p:nvSpPr>
        <p:spPr>
          <a:xfrm>
            <a:off x="906791" y="-97600"/>
            <a:ext cx="6408737" cy="828675"/>
          </a:xfrm>
        </p:spPr>
        <p:txBody>
          <a:bodyPr/>
          <a:lstStyle/>
          <a:p>
            <a:r>
              <a:rPr lang="en-US" altLang="zh-CN" sz="4000" dirty="0">
                <a:latin typeface="华文新魏" panose="02010800040101010101" pitchFamily="2" charset="-122"/>
                <a:ea typeface="华文新魏" panose="02010800040101010101" pitchFamily="2" charset="-122"/>
              </a:rPr>
              <a:t>6.3</a:t>
            </a:r>
            <a:r>
              <a:rPr lang="zh-CN" altLang="en-US" sz="4000" dirty="0">
                <a:latin typeface="华文新魏" panose="02010800040101010101" pitchFamily="2" charset="-122"/>
                <a:ea typeface="华文新魏" panose="02010800040101010101" pitchFamily="2" charset="-122"/>
              </a:rPr>
              <a:t>字典（</a:t>
            </a:r>
            <a:r>
              <a:rPr lang="en-US" altLang="zh-CN" sz="4000" dirty="0">
                <a:latin typeface="华文新魏" panose="02010800040101010101" pitchFamily="2" charset="-122"/>
                <a:ea typeface="华文新魏" panose="02010800040101010101" pitchFamily="2" charset="-122"/>
              </a:rPr>
              <a:t>Dictionary</a:t>
            </a:r>
            <a:r>
              <a:rPr lang="zh-CN" altLang="en-US" sz="4000" dirty="0">
                <a:latin typeface="华文新魏" panose="02010800040101010101" pitchFamily="2" charset="-122"/>
                <a:ea typeface="华文新魏" panose="02010800040101010101" pitchFamily="2" charset="-122"/>
              </a:rPr>
              <a:t>）</a:t>
            </a:r>
            <a:r>
              <a:rPr lang="zh-CN" altLang="en-US" dirty="0"/>
              <a:t> </a:t>
            </a:r>
          </a:p>
        </p:txBody>
      </p:sp>
      <p:sp>
        <p:nvSpPr>
          <p:cNvPr id="181253" name="Rectangle 5"/>
          <p:cNvSpPr>
            <a:spLocks noGrp="1" noChangeArrowheads="1"/>
          </p:cNvSpPr>
          <p:nvPr>
            <p:ph idx="1"/>
          </p:nvPr>
        </p:nvSpPr>
        <p:spPr>
          <a:xfrm>
            <a:off x="1167320" y="1314659"/>
            <a:ext cx="7772399" cy="4932363"/>
          </a:xfrm>
        </p:spPr>
        <p:txBody>
          <a:bodyPr/>
          <a:lstStyle/>
          <a:p>
            <a:pPr>
              <a:lnSpc>
                <a:spcPct val="110000"/>
              </a:lnSpc>
              <a:spcBef>
                <a:spcPct val="10000"/>
              </a:spcBef>
              <a:buClr>
                <a:srgbClr val="800080"/>
              </a:buClr>
              <a:buSzPct val="50000"/>
            </a:pPr>
            <a:r>
              <a:rPr lang="zh-CN" altLang="en-US" sz="3000" dirty="0">
                <a:latin typeface="Times New Roman" panose="02020603050405020304" pitchFamily="18" charset="0"/>
                <a:ea typeface="仿宋_GB2312" pitchFamily="49" charset="-122"/>
              </a:rPr>
              <a:t>字典是一些元素的集合，每个元素有一个称作关键码（</a:t>
            </a:r>
            <a:r>
              <a:rPr lang="en-US" altLang="zh-CN" sz="3000" dirty="0">
                <a:latin typeface="Times New Roman" panose="02020603050405020304" pitchFamily="18" charset="0"/>
                <a:ea typeface="仿宋_GB2312" pitchFamily="49" charset="-122"/>
              </a:rPr>
              <a:t>key</a:t>
            </a:r>
            <a:r>
              <a:rPr lang="zh-CN" altLang="en-US" sz="3000" dirty="0">
                <a:latin typeface="Times New Roman" panose="02020603050405020304" pitchFamily="18" charset="0"/>
                <a:ea typeface="仿宋_GB2312" pitchFamily="49" charset="-122"/>
              </a:rPr>
              <a:t>）的域，不同元素的关键码互不相同。</a:t>
            </a:r>
          </a:p>
          <a:p>
            <a:pPr lvl="1">
              <a:lnSpc>
                <a:spcPct val="110000"/>
              </a:lnSpc>
              <a:spcBef>
                <a:spcPct val="10000"/>
              </a:spcBef>
              <a:buClr>
                <a:schemeClr val="tx2"/>
              </a:buClr>
              <a:buSzTx/>
              <a:buFont typeface="Wingdings" panose="05000000000000000000" pitchFamily="2" charset="2"/>
              <a:buChar char="ü"/>
            </a:pPr>
            <a:r>
              <a:rPr lang="zh-CN" altLang="en-US" sz="3000" dirty="0">
                <a:latin typeface="Times New Roman" panose="02020603050405020304" pitchFamily="18" charset="0"/>
                <a:ea typeface="仿宋_GB2312" pitchFamily="49" charset="-122"/>
              </a:rPr>
              <a:t> 文件（</a:t>
            </a:r>
            <a:r>
              <a:rPr lang="en-US" altLang="zh-CN" sz="3000" dirty="0">
                <a:latin typeface="Times New Roman" panose="02020603050405020304" pitchFamily="18" charset="0"/>
                <a:ea typeface="仿宋_GB2312" pitchFamily="49" charset="-122"/>
              </a:rPr>
              <a:t>File</a:t>
            </a:r>
            <a:r>
              <a:rPr lang="zh-CN" altLang="en-US" sz="3000" dirty="0">
                <a:latin typeface="Times New Roman" panose="02020603050405020304" pitchFamily="18" charset="0"/>
                <a:ea typeface="仿宋_GB2312" pitchFamily="49" charset="-122"/>
              </a:rPr>
              <a:t>）</a:t>
            </a:r>
          </a:p>
          <a:p>
            <a:pPr lvl="1">
              <a:lnSpc>
                <a:spcPct val="110000"/>
              </a:lnSpc>
              <a:spcBef>
                <a:spcPct val="10000"/>
              </a:spcBef>
              <a:buClr>
                <a:schemeClr val="tx2"/>
              </a:buClr>
              <a:buSzTx/>
              <a:buFont typeface="Wingdings" panose="05000000000000000000" pitchFamily="2" charset="2"/>
              <a:buChar char="ü"/>
            </a:pPr>
            <a:r>
              <a:rPr lang="zh-CN" altLang="en-US" sz="3000" dirty="0">
                <a:latin typeface="Times New Roman" panose="02020603050405020304" pitchFamily="18" charset="0"/>
                <a:ea typeface="仿宋_GB2312" pitchFamily="49" charset="-122"/>
              </a:rPr>
              <a:t> 表格（</a:t>
            </a:r>
            <a:r>
              <a:rPr lang="en-US" altLang="zh-CN" sz="3000" dirty="0">
                <a:latin typeface="Times New Roman" panose="02020603050405020304" pitchFamily="18" charset="0"/>
                <a:ea typeface="仿宋_GB2312" pitchFamily="49" charset="-122"/>
              </a:rPr>
              <a:t>Table</a:t>
            </a:r>
            <a:r>
              <a:rPr lang="zh-CN" altLang="en-US" sz="3000" dirty="0">
                <a:latin typeface="Times New Roman" panose="02020603050405020304" pitchFamily="18" charset="0"/>
                <a:ea typeface="仿宋_GB2312" pitchFamily="49" charset="-122"/>
              </a:rPr>
              <a:t>）</a:t>
            </a:r>
          </a:p>
          <a:p>
            <a:pPr>
              <a:lnSpc>
                <a:spcPct val="110000"/>
              </a:lnSpc>
              <a:spcBef>
                <a:spcPct val="10000"/>
              </a:spcBef>
              <a:buClr>
                <a:srgbClr val="800080"/>
              </a:buClr>
              <a:buSzPct val="50000"/>
            </a:pPr>
            <a:r>
              <a:rPr lang="zh-CN" altLang="en-US" sz="3000" dirty="0">
                <a:latin typeface="Times New Roman" panose="02020603050405020304" pitchFamily="18" charset="0"/>
                <a:ea typeface="仿宋_GB2312" pitchFamily="49" charset="-122"/>
              </a:rPr>
              <a:t>在讨论字典抽象数据类型时，把字典定义为</a:t>
            </a:r>
            <a:r>
              <a:rPr lang="en-US" altLang="zh-CN" sz="3000" dirty="0">
                <a:latin typeface="Times New Roman" panose="02020603050405020304" pitchFamily="18" charset="0"/>
                <a:ea typeface="仿宋_GB2312" pitchFamily="49" charset="-122"/>
              </a:rPr>
              <a:t>&lt;</a:t>
            </a:r>
            <a:r>
              <a:rPr lang="zh-CN" altLang="en-US" sz="3000" dirty="0">
                <a:latin typeface="Times New Roman" panose="02020603050405020304" pitchFamily="18" charset="0"/>
                <a:ea typeface="仿宋_GB2312" pitchFamily="49" charset="-122"/>
              </a:rPr>
              <a:t>名字</a:t>
            </a:r>
            <a:r>
              <a:rPr lang="en-US" altLang="zh-CN" sz="3000" dirty="0">
                <a:latin typeface="Courier New" panose="02070309020205020404" pitchFamily="49" charset="0"/>
                <a:ea typeface="仿宋_GB2312" pitchFamily="49" charset="-122"/>
              </a:rPr>
              <a:t>-</a:t>
            </a:r>
            <a:r>
              <a:rPr lang="zh-CN" altLang="en-US" sz="3000" dirty="0">
                <a:latin typeface="Times New Roman" panose="02020603050405020304" pitchFamily="18" charset="0"/>
                <a:ea typeface="仿宋_GB2312" pitchFamily="49" charset="-122"/>
              </a:rPr>
              <a:t>属性</a:t>
            </a:r>
            <a:r>
              <a:rPr lang="en-US" altLang="zh-CN" sz="3000" dirty="0">
                <a:latin typeface="Times New Roman" panose="02020603050405020304" pitchFamily="18" charset="0"/>
                <a:ea typeface="仿宋_GB2312" pitchFamily="49" charset="-122"/>
              </a:rPr>
              <a:t>&gt;</a:t>
            </a:r>
            <a:r>
              <a:rPr lang="zh-CN" altLang="en-US" sz="3000" dirty="0">
                <a:latin typeface="Times New Roman" panose="02020603050405020304" pitchFamily="18" charset="0"/>
                <a:ea typeface="仿宋_GB2312" pitchFamily="49" charset="-122"/>
              </a:rPr>
              <a:t>对的集合。</a:t>
            </a:r>
          </a:p>
          <a:p>
            <a:pPr>
              <a:lnSpc>
                <a:spcPct val="110000"/>
              </a:lnSpc>
              <a:spcBef>
                <a:spcPct val="10000"/>
              </a:spcBef>
              <a:buClr>
                <a:srgbClr val="800080"/>
              </a:buClr>
              <a:buSzPct val="50000"/>
            </a:pPr>
            <a:r>
              <a:rPr lang="zh-CN" altLang="en-US" sz="3000" dirty="0">
                <a:latin typeface="Times New Roman" panose="02020603050405020304" pitchFamily="18" charset="0"/>
                <a:ea typeface="仿宋_GB2312" pitchFamily="49" charset="-122"/>
              </a:rPr>
              <a:t>根据问题的不同，可以为名字和属性赋予不同的含义。</a:t>
            </a:r>
          </a:p>
        </p:txBody>
      </p:sp>
      <p:pic>
        <p:nvPicPr>
          <p:cNvPr id="5" name="Picture 6" descr="https://ss2.bdstatic.com/70cFvnSh_Q1YnxGkpoWK1HF6hhy/it/u=2273900418,1576583144&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9996" y="2227634"/>
            <a:ext cx="2672081" cy="26720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idx="1"/>
          </p:nvPr>
        </p:nvSpPr>
        <p:spPr>
          <a:xfrm>
            <a:off x="1352144" y="1030768"/>
            <a:ext cx="10379413" cy="5616575"/>
          </a:xfrm>
        </p:spPr>
        <p:txBody>
          <a:bodyPr/>
          <a:lstStyle/>
          <a:p>
            <a:pPr marL="609600" indent="-609600">
              <a:lnSpc>
                <a:spcPct val="110000"/>
              </a:lnSpc>
              <a:spcBef>
                <a:spcPct val="10000"/>
              </a:spcBef>
              <a:buClr>
                <a:srgbClr val="800080"/>
              </a:buClr>
              <a:buSzPct val="50000"/>
            </a:pPr>
            <a:r>
              <a:rPr lang="zh-CN" altLang="en-US" sz="3000" dirty="0">
                <a:ea typeface="仿宋_GB2312" pitchFamily="49" charset="-122"/>
              </a:rPr>
              <a:t>例如，在图书馆检索目录中，名字是书名，属性是索书号及作者等信息；在计算机活动文件表中，名字是文件名，属性是文件地址、大小等信息。</a:t>
            </a:r>
          </a:p>
          <a:p>
            <a:pPr marL="609600" indent="-609600">
              <a:lnSpc>
                <a:spcPct val="110000"/>
              </a:lnSpc>
              <a:spcBef>
                <a:spcPct val="10000"/>
              </a:spcBef>
              <a:buClr>
                <a:srgbClr val="800080"/>
              </a:buClr>
              <a:buSzPct val="50000"/>
            </a:pPr>
            <a:r>
              <a:rPr lang="zh-CN" altLang="en-US" sz="3000" dirty="0">
                <a:latin typeface="Times New Roman" panose="02020603050405020304" pitchFamily="18" charset="0"/>
                <a:ea typeface="仿宋_GB2312" pitchFamily="49" charset="-122"/>
              </a:rPr>
              <a:t>一般来说，有关字典的操作有如下几种：</a:t>
            </a:r>
          </a:p>
          <a:p>
            <a:pPr marL="990600" lvl="1" indent="-533400">
              <a:lnSpc>
                <a:spcPct val="110000"/>
              </a:lnSpc>
              <a:spcBef>
                <a:spcPct val="10000"/>
              </a:spcBef>
              <a:buClr>
                <a:schemeClr val="tx2"/>
              </a:buClr>
              <a:buFont typeface="Wingdings" panose="05000000000000000000" pitchFamily="2" charset="2"/>
              <a:buAutoNum type="arabicPeriod"/>
            </a:pPr>
            <a:r>
              <a:rPr lang="zh-CN" altLang="en-US" sz="3000" dirty="0">
                <a:latin typeface="Times New Roman" panose="02020603050405020304" pitchFamily="18" charset="0"/>
                <a:ea typeface="仿宋_GB2312" pitchFamily="49" charset="-122"/>
              </a:rPr>
              <a:t>确定一个指定的名字是否在字典中；</a:t>
            </a:r>
          </a:p>
          <a:p>
            <a:pPr marL="990600" lvl="1" indent="-533400">
              <a:lnSpc>
                <a:spcPct val="110000"/>
              </a:lnSpc>
              <a:spcBef>
                <a:spcPct val="10000"/>
              </a:spcBef>
              <a:buClr>
                <a:schemeClr val="tx2"/>
              </a:buClr>
              <a:buFont typeface="Wingdings" panose="05000000000000000000" pitchFamily="2" charset="2"/>
              <a:buAutoNum type="arabicPeriod"/>
            </a:pPr>
            <a:r>
              <a:rPr lang="zh-CN" altLang="en-US" sz="3000" dirty="0">
                <a:latin typeface="Times New Roman" panose="02020603050405020304" pitchFamily="18" charset="0"/>
                <a:ea typeface="仿宋_GB2312" pitchFamily="49" charset="-122"/>
              </a:rPr>
              <a:t>搜索出该名字的属性；</a:t>
            </a:r>
          </a:p>
          <a:p>
            <a:pPr marL="990600" lvl="1" indent="-533400">
              <a:lnSpc>
                <a:spcPct val="110000"/>
              </a:lnSpc>
              <a:spcBef>
                <a:spcPct val="10000"/>
              </a:spcBef>
              <a:buClr>
                <a:schemeClr val="tx2"/>
              </a:buClr>
              <a:buFont typeface="Wingdings" panose="05000000000000000000" pitchFamily="2" charset="2"/>
              <a:buAutoNum type="arabicPeriod"/>
            </a:pPr>
            <a:r>
              <a:rPr lang="zh-CN" altLang="en-US" sz="3000" dirty="0">
                <a:latin typeface="Times New Roman" panose="02020603050405020304" pitchFamily="18" charset="0"/>
                <a:ea typeface="仿宋_GB2312" pitchFamily="49" charset="-122"/>
              </a:rPr>
              <a:t>修改该名字的属性；</a:t>
            </a:r>
          </a:p>
          <a:p>
            <a:pPr marL="990600" lvl="1" indent="-533400">
              <a:lnSpc>
                <a:spcPct val="110000"/>
              </a:lnSpc>
              <a:spcBef>
                <a:spcPct val="10000"/>
              </a:spcBef>
              <a:buClr>
                <a:schemeClr val="tx2"/>
              </a:buClr>
              <a:buFont typeface="Wingdings" panose="05000000000000000000" pitchFamily="2" charset="2"/>
              <a:buAutoNum type="arabicPeriod"/>
            </a:pPr>
            <a:r>
              <a:rPr lang="zh-CN" altLang="en-US" sz="3000" dirty="0">
                <a:latin typeface="Times New Roman" panose="02020603050405020304" pitchFamily="18" charset="0"/>
                <a:ea typeface="仿宋_GB2312" pitchFamily="49" charset="-122"/>
              </a:rPr>
              <a:t>插入一个新的名字及其属性；</a:t>
            </a:r>
          </a:p>
          <a:p>
            <a:pPr marL="990600" lvl="1" indent="-533400">
              <a:lnSpc>
                <a:spcPct val="110000"/>
              </a:lnSpc>
              <a:spcBef>
                <a:spcPct val="10000"/>
              </a:spcBef>
              <a:buClr>
                <a:schemeClr val="tx2"/>
              </a:buClr>
              <a:buFont typeface="Wingdings" panose="05000000000000000000" pitchFamily="2" charset="2"/>
              <a:buAutoNum type="arabicPeriod"/>
            </a:pPr>
            <a:r>
              <a:rPr lang="zh-CN" altLang="en-US" sz="3000" dirty="0">
                <a:latin typeface="Times New Roman" panose="02020603050405020304" pitchFamily="18" charset="0"/>
                <a:ea typeface="仿宋_GB2312" pitchFamily="49" charset="-122"/>
              </a:rPr>
              <a:t>删除一个名字及其属性。</a:t>
            </a:r>
          </a:p>
        </p:txBody>
      </p:sp>
      <p:pic>
        <p:nvPicPr>
          <p:cNvPr id="2" name="图片 1"/>
          <p:cNvPicPr>
            <a:picLocks noChangeAspect="1"/>
          </p:cNvPicPr>
          <p:nvPr/>
        </p:nvPicPr>
        <p:blipFill>
          <a:blip r:embed="rId2"/>
          <a:stretch>
            <a:fillRect/>
          </a:stretch>
        </p:blipFill>
        <p:spPr>
          <a:xfrm>
            <a:off x="9521721" y="2956574"/>
            <a:ext cx="2670279" cy="26763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9797" y="37006"/>
            <a:ext cx="7793037" cy="690664"/>
          </a:xfrm>
        </p:spPr>
        <p:txBody>
          <a:bodyPr>
            <a:noAutofit/>
          </a:bodyPr>
          <a:lstStyle/>
          <a:p>
            <a:r>
              <a:rPr lang="en-US" altLang="zh-CN" dirty="0"/>
              <a:t>Motivation</a:t>
            </a:r>
            <a:endParaRPr lang="zh-CN" altLang="en-US" dirty="0"/>
          </a:p>
        </p:txBody>
      </p:sp>
      <p:sp>
        <p:nvSpPr>
          <p:cNvPr id="4" name="矩形 3"/>
          <p:cNvSpPr/>
          <p:nvPr/>
        </p:nvSpPr>
        <p:spPr>
          <a:xfrm>
            <a:off x="959797" y="2959873"/>
            <a:ext cx="4750018" cy="1200329"/>
          </a:xfrm>
          <a:prstGeom prst="rect">
            <a:avLst/>
          </a:prstGeom>
        </p:spPr>
        <p:txBody>
          <a:bodyPr wrap="none">
            <a:spAutoFit/>
          </a:bodyPr>
          <a:lstStyle/>
          <a:p>
            <a:r>
              <a:rPr lang="en-US" altLang="zh-CN" sz="2400" dirty="0" smtClean="0">
                <a:solidFill>
                  <a:srgbClr val="333333"/>
                </a:solidFill>
                <a:latin typeface="Microsoft Yahei" panose="020B0503020204020204" pitchFamily="34" charset="-122"/>
                <a:ea typeface="Microsoft Yahei" panose="020B0503020204020204" pitchFamily="34" charset="-122"/>
              </a:rPr>
              <a:t>C++</a:t>
            </a:r>
            <a:r>
              <a:rPr lang="zh-CN" altLang="en-US" sz="2400" dirty="0" smtClean="0">
                <a:solidFill>
                  <a:srgbClr val="333333"/>
                </a:solidFill>
                <a:latin typeface="Microsoft Yahei" panose="020B0503020204020204" pitchFamily="34" charset="-122"/>
                <a:ea typeface="Microsoft Yahei" panose="020B0503020204020204" pitchFamily="34" charset="-122"/>
              </a:rPr>
              <a:t>中的</a:t>
            </a:r>
            <a:r>
              <a:rPr lang="en-US" altLang="zh-CN" sz="2400" dirty="0" smtClean="0">
                <a:solidFill>
                  <a:srgbClr val="333333"/>
                </a:solidFill>
                <a:latin typeface="Microsoft Yahei" panose="020B0503020204020204" pitchFamily="34" charset="-122"/>
                <a:ea typeface="Microsoft Yahei" panose="020B0503020204020204" pitchFamily="34" charset="-122"/>
              </a:rPr>
              <a:t>STL</a:t>
            </a:r>
          </a:p>
          <a:p>
            <a:endParaRPr lang="en-US" altLang="zh-CN" sz="2400" dirty="0">
              <a:solidFill>
                <a:srgbClr val="333333"/>
              </a:solidFill>
              <a:latin typeface="Microsoft Yahei" panose="020B0503020204020204" pitchFamily="34" charset="-122"/>
              <a:ea typeface="Microsoft Yahei" panose="020B0503020204020204" pitchFamily="34" charset="-122"/>
            </a:endParaRPr>
          </a:p>
          <a:p>
            <a:r>
              <a:rPr lang="en-US" altLang="zh-CN" sz="2400" dirty="0" err="1" smtClean="0">
                <a:solidFill>
                  <a:srgbClr val="333333"/>
                </a:solidFill>
                <a:latin typeface="Microsoft Yahei" panose="020B0503020204020204" pitchFamily="34" charset="-122"/>
                <a:ea typeface="Microsoft Yahei" panose="020B0503020204020204" pitchFamily="34" charset="-122"/>
              </a:rPr>
              <a:t>eg</a:t>
            </a:r>
            <a:r>
              <a:rPr lang="en-US" altLang="zh-CN" sz="2400" dirty="0" smtClean="0">
                <a:solidFill>
                  <a:srgbClr val="333333"/>
                </a:solidFill>
                <a:latin typeface="Microsoft Yahei" panose="020B0503020204020204" pitchFamily="34" charset="-122"/>
                <a:ea typeface="Microsoft Yahei" panose="020B0503020204020204" pitchFamily="34" charset="-122"/>
              </a:rPr>
              <a:t>: Collection</a:t>
            </a:r>
            <a:r>
              <a:rPr lang="zh-CN" altLang="en-US" sz="2400" dirty="0">
                <a:solidFill>
                  <a:srgbClr val="333333"/>
                </a:solidFill>
                <a:latin typeface="Microsoft Yahei" panose="020B0503020204020204" pitchFamily="34" charset="-122"/>
                <a:ea typeface="Microsoft Yahei" panose="020B0503020204020204" pitchFamily="34" charset="-122"/>
              </a:rPr>
              <a:t>、</a:t>
            </a:r>
            <a:r>
              <a:rPr lang="en-US" altLang="zh-CN" sz="2400" dirty="0">
                <a:solidFill>
                  <a:srgbClr val="333333"/>
                </a:solidFill>
                <a:latin typeface="Microsoft Yahei" panose="020B0503020204020204" pitchFamily="34" charset="-122"/>
                <a:ea typeface="Microsoft Yahei" panose="020B0503020204020204" pitchFamily="34" charset="-122"/>
              </a:rPr>
              <a:t>List</a:t>
            </a:r>
            <a:r>
              <a:rPr lang="zh-CN" altLang="en-US" sz="2400" dirty="0">
                <a:solidFill>
                  <a:srgbClr val="333333"/>
                </a:solidFill>
                <a:latin typeface="Microsoft Yahei" panose="020B0503020204020204" pitchFamily="34" charset="-122"/>
                <a:ea typeface="Microsoft Yahei" panose="020B0503020204020204" pitchFamily="34" charset="-122"/>
              </a:rPr>
              <a:t>、</a:t>
            </a:r>
            <a:r>
              <a:rPr lang="en-US" altLang="zh-CN" sz="2400" dirty="0">
                <a:solidFill>
                  <a:srgbClr val="333333"/>
                </a:solidFill>
                <a:latin typeface="Microsoft Yahei" panose="020B0503020204020204" pitchFamily="34" charset="-122"/>
                <a:ea typeface="Microsoft Yahei" panose="020B0503020204020204" pitchFamily="34" charset="-122"/>
              </a:rPr>
              <a:t>Set</a:t>
            </a:r>
            <a:r>
              <a:rPr lang="zh-CN" altLang="en-US" sz="2400" dirty="0">
                <a:solidFill>
                  <a:srgbClr val="333333"/>
                </a:solidFill>
                <a:latin typeface="Microsoft Yahei" panose="020B0503020204020204" pitchFamily="34" charset="-122"/>
                <a:ea typeface="Microsoft Yahei" panose="020B0503020204020204" pitchFamily="34" charset="-122"/>
              </a:rPr>
              <a:t>、</a:t>
            </a:r>
            <a:r>
              <a:rPr lang="en-US" altLang="zh-CN" sz="2400" dirty="0">
                <a:solidFill>
                  <a:srgbClr val="333333"/>
                </a:solidFill>
                <a:latin typeface="Microsoft Yahei" panose="020B0503020204020204" pitchFamily="34" charset="-122"/>
                <a:ea typeface="Microsoft Yahei" panose="020B0503020204020204" pitchFamily="34" charset="-122"/>
              </a:rPr>
              <a:t>Map</a:t>
            </a:r>
            <a:endParaRPr lang="zh-CN" altLang="en-US" sz="2400" dirty="0"/>
          </a:p>
        </p:txBody>
      </p:sp>
      <p:pic>
        <p:nvPicPr>
          <p:cNvPr id="24578" name="Picture 2" descr="https://bkimg.cdn.bcebos.com/pic/a5c27d1ed21b0ef4be0a895ed6c451da80cb3ecb?x-bce-process=image/watermark,image_d2F0ZXIvYmFpa2U4MA==,g_7,xp_5,yp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806" y="1502763"/>
            <a:ext cx="5590056" cy="4606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6574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789561" y="0"/>
            <a:ext cx="8229600" cy="793654"/>
          </a:xfrm>
        </p:spPr>
        <p:txBody>
          <a:bodyPr/>
          <a:lstStyle/>
          <a:p>
            <a:r>
              <a:rPr lang="zh-CN" altLang="en-US" sz="4000" dirty="0">
                <a:ea typeface="华文新魏" panose="02010800040101010101" pitchFamily="2" charset="-122"/>
              </a:rPr>
              <a:t>字典的抽象数据类型</a:t>
            </a:r>
            <a:r>
              <a:rPr lang="zh-CN" altLang="en-US" dirty="0"/>
              <a:t> </a:t>
            </a:r>
          </a:p>
        </p:txBody>
      </p:sp>
      <p:sp>
        <p:nvSpPr>
          <p:cNvPr id="359427" name="Rectangle 3"/>
          <p:cNvSpPr>
            <a:spLocks noGrp="1" noChangeArrowheads="1"/>
          </p:cNvSpPr>
          <p:nvPr>
            <p:ph idx="1"/>
          </p:nvPr>
        </p:nvSpPr>
        <p:spPr>
          <a:xfrm>
            <a:off x="1023031" y="1035090"/>
            <a:ext cx="10864174" cy="5110163"/>
          </a:xfrm>
        </p:spPr>
        <p:txBody>
          <a:bodyPr>
            <a:noAutofit/>
          </a:bodyPr>
          <a:lstStyle/>
          <a:p>
            <a:pPr>
              <a:spcBef>
                <a:spcPct val="10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rPr>
              <a:t>const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 = 26;</a:t>
            </a:r>
          </a:p>
          <a:p>
            <a:pPr>
              <a:spcBef>
                <a:spcPct val="10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template &lt;class Name, class Attribute&gt;</a:t>
            </a:r>
          </a:p>
          <a:p>
            <a:pPr>
              <a:spcBef>
                <a:spcPct val="10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class Dictionary {</a:t>
            </a:r>
          </a:p>
          <a:p>
            <a:pPr>
              <a:spcBef>
                <a:spcPct val="10000"/>
              </a:spcBef>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对象</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一组</a:t>
            </a:r>
            <a:r>
              <a:rPr lang="en-US" altLang="zh-CN" sz="2400" dirty="0">
                <a:solidFill>
                  <a:schemeClr val="tx2"/>
                </a:solidFill>
                <a:latin typeface="Times New Roman" panose="02020603050405020304" pitchFamily="18" charset="0"/>
                <a:ea typeface="隶书" panose="02010509060101010101" pitchFamily="49" charset="-122"/>
              </a:rPr>
              <a:t>&lt;</a:t>
            </a:r>
            <a:r>
              <a:rPr lang="zh-CN" altLang="en-US" sz="2400" dirty="0">
                <a:solidFill>
                  <a:schemeClr val="tx2"/>
                </a:solidFill>
                <a:latin typeface="Times New Roman" panose="02020603050405020304" pitchFamily="18" charset="0"/>
                <a:ea typeface="隶书" panose="02010509060101010101" pitchFamily="49" charset="-122"/>
              </a:rPr>
              <a:t>名字</a:t>
            </a:r>
            <a:r>
              <a:rPr lang="en-US" altLang="zh-CN" sz="2400" dirty="0">
                <a:solidFill>
                  <a:schemeClr val="tx2"/>
                </a:solidFill>
                <a:latin typeface="Courier New" panose="02070309020205020404" pitchFamily="49"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属性</a:t>
            </a:r>
            <a:r>
              <a:rPr lang="en-US" altLang="zh-CN" sz="2400" dirty="0">
                <a:solidFill>
                  <a:schemeClr val="tx2"/>
                </a:solidFill>
                <a:latin typeface="Times New Roman" panose="02020603050405020304" pitchFamily="18" charset="0"/>
                <a:ea typeface="隶书" panose="02010509060101010101" pitchFamily="49" charset="-122"/>
              </a:rPr>
              <a:t>&gt;</a:t>
            </a:r>
            <a:r>
              <a:rPr lang="zh-CN" altLang="en-US" sz="2400" dirty="0">
                <a:solidFill>
                  <a:schemeClr val="tx2"/>
                </a:solidFill>
                <a:latin typeface="Times New Roman" panose="02020603050405020304" pitchFamily="18" charset="0"/>
                <a:ea typeface="隶书" panose="02010509060101010101" pitchFamily="49" charset="-122"/>
              </a:rPr>
              <a:t>对</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其中</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名字是唯一的</a:t>
            </a:r>
          </a:p>
          <a:p>
            <a:pPr>
              <a:spcBef>
                <a:spcPct val="10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public:</a:t>
            </a:r>
          </a:p>
          <a:p>
            <a:pPr>
              <a:spcBef>
                <a:spcPct val="10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Dictionary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size =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bool</a:t>
            </a:r>
            <a:r>
              <a:rPr lang="en-US" altLang="zh-CN" sz="2400" dirty="0">
                <a:latin typeface="Times New Roman" panose="02020603050405020304" pitchFamily="18" charset="0"/>
                <a:ea typeface="隶书" panose="02010509060101010101" pitchFamily="49" charset="-122"/>
              </a:rPr>
              <a:t> Member (Name name</a:t>
            </a:r>
            <a:r>
              <a:rPr lang="en-US" altLang="zh-CN" sz="2400" dirty="0" smtClean="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判</a:t>
            </a:r>
            <a:r>
              <a:rPr lang="en-US" altLang="zh-CN" sz="2400" dirty="0">
                <a:solidFill>
                  <a:schemeClr val="tx2"/>
                </a:solidFill>
                <a:latin typeface="Times New Roman" panose="02020603050405020304" pitchFamily="18" charset="0"/>
                <a:ea typeface="隶书" panose="02010509060101010101" pitchFamily="49" charset="-122"/>
              </a:rPr>
              <a:t>name</a:t>
            </a:r>
            <a:r>
              <a:rPr lang="zh-CN" altLang="en-US" sz="2400" dirty="0">
                <a:solidFill>
                  <a:schemeClr val="tx2"/>
                </a:solidFill>
                <a:latin typeface="Times New Roman" panose="02020603050405020304" pitchFamily="18" charset="0"/>
                <a:ea typeface="隶书" panose="02010509060101010101" pitchFamily="49" charset="-122"/>
              </a:rPr>
              <a:t>是否在字典中</a:t>
            </a:r>
          </a:p>
          <a:p>
            <a:pPr>
              <a:spcBef>
                <a:spcPct val="10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Attribute *Search (Name name); </a:t>
            </a:r>
            <a:r>
              <a:rPr lang="en-US" altLang="zh-CN" sz="2400" dirty="0" smtClean="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在字典中搜索关键码与</a:t>
            </a:r>
            <a:r>
              <a:rPr lang="en-US" altLang="zh-CN" sz="2400" dirty="0">
                <a:solidFill>
                  <a:schemeClr val="tx2"/>
                </a:solidFill>
                <a:latin typeface="Times New Roman" panose="02020603050405020304" pitchFamily="18" charset="0"/>
                <a:ea typeface="隶书" panose="02010509060101010101" pitchFamily="49" charset="-122"/>
              </a:rPr>
              <a:t>name</a:t>
            </a:r>
            <a:r>
              <a:rPr lang="zh-CN" altLang="en-US" sz="2400" dirty="0">
                <a:solidFill>
                  <a:schemeClr val="tx2"/>
                </a:solidFill>
                <a:latin typeface="Times New Roman" panose="02020603050405020304" pitchFamily="18" charset="0"/>
                <a:ea typeface="隶书" panose="02010509060101010101" pitchFamily="49" charset="-122"/>
              </a:rPr>
              <a:t>匹配的表项</a:t>
            </a:r>
            <a:r>
              <a:rPr lang="zh-CN" altLang="en-US" sz="2400" dirty="0">
                <a:latin typeface="Times New Roman" panose="02020603050405020304" pitchFamily="18" charset="0"/>
                <a:ea typeface="隶书" panose="02010509060101010101" pitchFamily="49" charset="-122"/>
              </a:rPr>
              <a:t> </a:t>
            </a:r>
            <a:endParaRPr lang="en-US" altLang="zh-CN" sz="2400" dirty="0" smtClean="0">
              <a:latin typeface="Times New Roman" panose="02020603050405020304" pitchFamily="18" charset="0"/>
              <a:ea typeface="隶书" panose="02010509060101010101" pitchFamily="49" charset="-122"/>
            </a:endParaRPr>
          </a:p>
          <a:p>
            <a:pPr>
              <a:spcBef>
                <a:spcPct val="0"/>
              </a:spcBef>
              <a:buNone/>
            </a:pPr>
            <a:r>
              <a:rPr lang="en-US" altLang="zh-CN" sz="2400" dirty="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	 void </a:t>
            </a:r>
            <a:r>
              <a:rPr lang="en-US" altLang="zh-CN" sz="2400" dirty="0">
                <a:latin typeface="Times New Roman" panose="02020603050405020304" pitchFamily="18" charset="0"/>
                <a:ea typeface="隶书" panose="02010509060101010101" pitchFamily="49" charset="-122"/>
              </a:rPr>
              <a:t>Insert (Name </a:t>
            </a:r>
            <a:r>
              <a:rPr lang="en-US" altLang="zh-CN" sz="2400" dirty="0" err="1">
                <a:latin typeface="Times New Roman" panose="02020603050405020304" pitchFamily="18" charset="0"/>
                <a:ea typeface="隶书" panose="02010509060101010101" pitchFamily="49" charset="-122"/>
              </a:rPr>
              <a:t>name</a:t>
            </a:r>
            <a:r>
              <a:rPr lang="en-US" altLang="zh-CN" sz="2400" dirty="0">
                <a:latin typeface="Times New Roman" panose="02020603050405020304" pitchFamily="18" charset="0"/>
                <a:ea typeface="隶书" panose="02010509060101010101" pitchFamily="49" charset="-122"/>
              </a:rPr>
              <a:t>, Attribute </a:t>
            </a:r>
            <a:r>
              <a:rPr lang="en-US" altLang="zh-CN" sz="2400" dirty="0" err="1">
                <a:latin typeface="Times New Roman" panose="02020603050405020304" pitchFamily="18" charset="0"/>
                <a:ea typeface="隶书" panose="02010509060101010101" pitchFamily="49" charset="-122"/>
              </a:rPr>
              <a:t>attr</a:t>
            </a:r>
            <a:r>
              <a:rPr lang="en-US" altLang="zh-CN" sz="2400" dirty="0">
                <a:latin typeface="Times New Roman" panose="02020603050405020304" pitchFamily="18" charset="0"/>
                <a:ea typeface="隶书" panose="02010509060101010101" pitchFamily="49" charset="-122"/>
              </a:rPr>
              <a:t>);	</a:t>
            </a:r>
          </a:p>
          <a:p>
            <a:pPr>
              <a:spcBef>
                <a:spcPct val="0"/>
              </a:spcBef>
              <a:buNone/>
            </a:pP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若</a:t>
            </a:r>
            <a:r>
              <a:rPr lang="en-US" altLang="zh-CN" sz="2400" dirty="0">
                <a:solidFill>
                  <a:schemeClr val="tx2"/>
                </a:solidFill>
                <a:latin typeface="Times New Roman" panose="02020603050405020304" pitchFamily="18" charset="0"/>
                <a:ea typeface="隶书" panose="02010509060101010101" pitchFamily="49" charset="-122"/>
              </a:rPr>
              <a:t>name</a:t>
            </a:r>
            <a:r>
              <a:rPr lang="zh-CN" altLang="en-US" sz="2400" dirty="0">
                <a:solidFill>
                  <a:schemeClr val="tx2"/>
                </a:solidFill>
                <a:latin typeface="Times New Roman" panose="02020603050405020304" pitchFamily="18" charset="0"/>
                <a:ea typeface="隶书" panose="02010509060101010101" pitchFamily="49" charset="-122"/>
              </a:rPr>
              <a:t>在字典中</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则修改相应</a:t>
            </a:r>
            <a:r>
              <a:rPr lang="en-US" altLang="zh-CN" sz="2400" dirty="0">
                <a:solidFill>
                  <a:schemeClr val="tx2"/>
                </a:solidFill>
                <a:latin typeface="Times New Roman" panose="02020603050405020304" pitchFamily="18" charset="0"/>
                <a:ea typeface="隶书" panose="02010509060101010101" pitchFamily="49" charset="-122"/>
              </a:rPr>
              <a:t>&lt;name, </a:t>
            </a:r>
            <a:r>
              <a:rPr lang="en-US" altLang="zh-CN" sz="2400" dirty="0" err="1">
                <a:solidFill>
                  <a:schemeClr val="tx2"/>
                </a:solidFill>
                <a:latin typeface="Times New Roman" panose="02020603050405020304" pitchFamily="18" charset="0"/>
                <a:ea typeface="隶书" panose="02010509060101010101" pitchFamily="49" charset="-122"/>
              </a:rPr>
              <a:t>Attr</a:t>
            </a:r>
            <a:r>
              <a:rPr lang="en-US" altLang="zh-CN" sz="2400" dirty="0">
                <a:solidFill>
                  <a:schemeClr val="tx2"/>
                </a:solidFill>
                <a:latin typeface="Times New Roman" panose="02020603050405020304" pitchFamily="18" charset="0"/>
                <a:ea typeface="隶书" panose="02010509060101010101" pitchFamily="49" charset="-122"/>
              </a:rPr>
              <a:t>&gt;</a:t>
            </a:r>
            <a:r>
              <a:rPr lang="zh-CN" altLang="en-US" sz="2400" dirty="0" smtClean="0">
                <a:solidFill>
                  <a:schemeClr val="tx2"/>
                </a:solidFill>
                <a:latin typeface="Times New Roman" panose="02020603050405020304" pitchFamily="18" charset="0"/>
                <a:ea typeface="隶书" panose="02010509060101010101" pitchFamily="49" charset="-122"/>
              </a:rPr>
              <a:t>对的</a:t>
            </a:r>
            <a:r>
              <a:rPr lang="en-US" altLang="zh-CN" sz="2400" dirty="0" err="1">
                <a:solidFill>
                  <a:schemeClr val="tx2"/>
                </a:solidFill>
                <a:latin typeface="Times New Roman" panose="02020603050405020304" pitchFamily="18" charset="0"/>
                <a:ea typeface="隶书" panose="02010509060101010101" pitchFamily="49" charset="-122"/>
              </a:rPr>
              <a:t>attr</a:t>
            </a:r>
            <a:r>
              <a:rPr lang="zh-CN" altLang="en-US" sz="2400" dirty="0">
                <a:solidFill>
                  <a:schemeClr val="tx2"/>
                </a:solidFill>
                <a:latin typeface="Times New Roman" panose="02020603050405020304" pitchFamily="18" charset="0"/>
                <a:ea typeface="隶书" panose="02010509060101010101" pitchFamily="49" charset="-122"/>
              </a:rPr>
              <a:t>项</a:t>
            </a:r>
            <a:r>
              <a:rPr lang="en-US" altLang="zh-CN" sz="2400" dirty="0">
                <a:solidFill>
                  <a:schemeClr val="tx2"/>
                </a:solidFill>
                <a:latin typeface="Times New Roman" panose="02020603050405020304" pitchFamily="18" charset="0"/>
                <a:ea typeface="隶书" panose="02010509060101010101" pitchFamily="49" charset="-122"/>
              </a:rPr>
              <a:t>; </a:t>
            </a:r>
            <a:endParaRPr lang="en-US" altLang="zh-CN" sz="2400" dirty="0" smtClean="0">
              <a:solidFill>
                <a:schemeClr val="tx2"/>
              </a:solidFill>
              <a:latin typeface="Times New Roman" panose="02020603050405020304" pitchFamily="18" charset="0"/>
              <a:ea typeface="隶书" panose="02010509060101010101" pitchFamily="49" charset="-122"/>
            </a:endParaRPr>
          </a:p>
          <a:p>
            <a:pPr>
              <a:spcBef>
                <a:spcPct val="0"/>
              </a:spcBef>
              <a:buNone/>
            </a:pPr>
            <a:r>
              <a:rPr lang="en-US" altLang="zh-CN" sz="2400" dirty="0">
                <a:solidFill>
                  <a:schemeClr val="tx2"/>
                </a:solidFill>
                <a:latin typeface="Times New Roman" panose="02020603050405020304" pitchFamily="18" charset="0"/>
                <a:ea typeface="隶书" panose="02010509060101010101" pitchFamily="49" charset="-122"/>
              </a:rPr>
              <a:t>	</a:t>
            </a:r>
            <a:r>
              <a:rPr lang="en-US" altLang="zh-CN" sz="2400" dirty="0" smtClean="0">
                <a:solidFill>
                  <a:schemeClr val="tx2"/>
                </a:solidFill>
                <a:latin typeface="Times New Roman" panose="02020603050405020304" pitchFamily="18" charset="0"/>
                <a:ea typeface="隶书" panose="02010509060101010101" pitchFamily="49" charset="-122"/>
              </a:rPr>
              <a:t>    //</a:t>
            </a:r>
            <a:r>
              <a:rPr lang="zh-CN" altLang="en-US" sz="2400" dirty="0" smtClean="0">
                <a:solidFill>
                  <a:schemeClr val="tx2"/>
                </a:solidFill>
                <a:latin typeface="Times New Roman" panose="02020603050405020304" pitchFamily="18" charset="0"/>
                <a:ea typeface="隶书" panose="02010509060101010101" pitchFamily="49" charset="-122"/>
              </a:rPr>
              <a:t>否则</a:t>
            </a:r>
            <a:r>
              <a:rPr lang="zh-CN" altLang="en-US" sz="2400" dirty="0">
                <a:solidFill>
                  <a:schemeClr val="tx2"/>
                </a:solidFill>
                <a:latin typeface="Times New Roman" panose="02020603050405020304" pitchFamily="18" charset="0"/>
                <a:ea typeface="隶书" panose="02010509060101010101" pitchFamily="49" charset="-122"/>
              </a:rPr>
              <a:t>插入</a:t>
            </a:r>
            <a:r>
              <a:rPr lang="en-US" altLang="zh-CN" sz="2400" dirty="0">
                <a:solidFill>
                  <a:schemeClr val="tx2"/>
                </a:solidFill>
                <a:latin typeface="Times New Roman" panose="02020603050405020304" pitchFamily="18" charset="0"/>
                <a:ea typeface="隶书" panose="02010509060101010101" pitchFamily="49" charset="-122"/>
              </a:rPr>
              <a:t>&lt;name, </a:t>
            </a:r>
            <a:r>
              <a:rPr lang="en-US" altLang="zh-CN" sz="2400" dirty="0" err="1">
                <a:solidFill>
                  <a:schemeClr val="tx2"/>
                </a:solidFill>
                <a:latin typeface="Times New Roman" panose="02020603050405020304" pitchFamily="18" charset="0"/>
                <a:ea typeface="隶书" panose="02010509060101010101" pitchFamily="49" charset="-122"/>
              </a:rPr>
              <a:t>Attr</a:t>
            </a:r>
            <a:r>
              <a:rPr lang="en-US" altLang="zh-CN" sz="2400" dirty="0">
                <a:solidFill>
                  <a:schemeClr val="tx2"/>
                </a:solidFill>
                <a:latin typeface="Times New Roman" panose="02020603050405020304" pitchFamily="18" charset="0"/>
                <a:ea typeface="隶书" panose="02010509060101010101" pitchFamily="49" charset="-122"/>
              </a:rPr>
              <a:t>&gt;</a:t>
            </a:r>
            <a:r>
              <a:rPr lang="zh-CN" altLang="en-US" sz="2400" dirty="0">
                <a:solidFill>
                  <a:schemeClr val="tx2"/>
                </a:solidFill>
                <a:latin typeface="Times New Roman" panose="02020603050405020304" pitchFamily="18" charset="0"/>
                <a:ea typeface="隶书" panose="02010509060101010101" pitchFamily="49" charset="-122"/>
              </a:rPr>
              <a:t>到字典中</a:t>
            </a:r>
          </a:p>
          <a:p>
            <a:pPr>
              <a:spcBef>
                <a:spcPct val="0"/>
              </a:spcBef>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void Remove (Name name);</a:t>
            </a:r>
          </a:p>
          <a:p>
            <a:pPr>
              <a:spcBef>
                <a:spcPct val="0"/>
              </a:spcBef>
              <a:buNone/>
            </a:pP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若</a:t>
            </a:r>
            <a:r>
              <a:rPr lang="en-US" altLang="zh-CN" sz="2400" dirty="0">
                <a:solidFill>
                  <a:schemeClr val="tx2"/>
                </a:solidFill>
                <a:latin typeface="Times New Roman" panose="02020603050405020304" pitchFamily="18" charset="0"/>
                <a:ea typeface="隶书" panose="02010509060101010101" pitchFamily="49" charset="-122"/>
              </a:rPr>
              <a:t>name</a:t>
            </a:r>
            <a:r>
              <a:rPr lang="zh-CN" altLang="en-US" sz="2400" dirty="0">
                <a:solidFill>
                  <a:schemeClr val="tx2"/>
                </a:solidFill>
                <a:latin typeface="Times New Roman" panose="02020603050405020304" pitchFamily="18" charset="0"/>
                <a:ea typeface="隶书" panose="02010509060101010101" pitchFamily="49" charset="-122"/>
              </a:rPr>
              <a:t>在字典中</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则在字典中删除相应</a:t>
            </a:r>
            <a:r>
              <a:rPr lang="zh-CN" altLang="en-US" sz="2400" dirty="0" smtClean="0">
                <a:solidFill>
                  <a:schemeClr val="tx2"/>
                </a:solidFill>
                <a:latin typeface="Times New Roman" panose="02020603050405020304" pitchFamily="18" charset="0"/>
                <a:ea typeface="隶书" panose="02010509060101010101" pitchFamily="49" charset="-122"/>
              </a:rPr>
              <a:t>的</a:t>
            </a:r>
            <a:r>
              <a:rPr lang="en-US" altLang="zh-CN" sz="2400" dirty="0" smtClean="0">
                <a:solidFill>
                  <a:schemeClr val="tx2"/>
                </a:solidFill>
                <a:latin typeface="Times New Roman" panose="02020603050405020304" pitchFamily="18" charset="0"/>
                <a:ea typeface="隶书" panose="02010509060101010101" pitchFamily="49" charset="-122"/>
              </a:rPr>
              <a:t>&lt;</a:t>
            </a:r>
            <a:r>
              <a:rPr lang="en-US" altLang="zh-CN" sz="2400" dirty="0">
                <a:solidFill>
                  <a:schemeClr val="tx2"/>
                </a:solidFill>
                <a:latin typeface="Times New Roman" panose="02020603050405020304" pitchFamily="18" charset="0"/>
                <a:ea typeface="隶书" panose="02010509060101010101" pitchFamily="49" charset="-122"/>
              </a:rPr>
              <a:t>name, </a:t>
            </a:r>
            <a:r>
              <a:rPr lang="en-US" altLang="zh-CN" sz="2400" dirty="0" err="1">
                <a:solidFill>
                  <a:schemeClr val="tx2"/>
                </a:solidFill>
                <a:latin typeface="Times New Roman" panose="02020603050405020304" pitchFamily="18" charset="0"/>
                <a:ea typeface="隶书" panose="02010509060101010101" pitchFamily="49" charset="-122"/>
              </a:rPr>
              <a:t>Attr</a:t>
            </a:r>
            <a:r>
              <a:rPr lang="en-US" altLang="zh-CN" sz="2400" dirty="0">
                <a:solidFill>
                  <a:schemeClr val="tx2"/>
                </a:solidFill>
                <a:latin typeface="Times New Roman" panose="02020603050405020304" pitchFamily="18" charset="0"/>
                <a:ea typeface="隶书" panose="02010509060101010101" pitchFamily="49" charset="-122"/>
              </a:rPr>
              <a:t>&gt;</a:t>
            </a:r>
            <a:r>
              <a:rPr lang="zh-CN" altLang="en-US" sz="2400" dirty="0">
                <a:solidFill>
                  <a:schemeClr val="tx2"/>
                </a:solidFill>
                <a:latin typeface="Times New Roman" panose="02020603050405020304" pitchFamily="18" charset="0"/>
                <a:ea typeface="隶书" panose="02010509060101010101" pitchFamily="49" charset="-122"/>
              </a:rPr>
              <a:t>对</a:t>
            </a:r>
          </a:p>
          <a:p>
            <a:pPr>
              <a:spcBef>
                <a:spcPct val="0"/>
              </a:spcBef>
              <a:buNone/>
            </a:pPr>
            <a:r>
              <a:rPr lang="en-US" altLang="zh-CN" sz="2400" dirty="0">
                <a:latin typeface="Times New Roman" panose="02020603050405020304" pitchFamily="18" charset="0"/>
                <a:ea typeface="隶书" panose="02010509060101010101" pitchFamily="49" charset="-122"/>
              </a:rPr>
              <a:t>};</a:t>
            </a:r>
            <a:r>
              <a:rPr lang="zh-CN" altLang="en-US" sz="2400" dirty="0" smtClean="0">
                <a:latin typeface="Times New Roman" panose="02020603050405020304" pitchFamily="18" charset="0"/>
                <a:ea typeface="隶书" panose="02010509060101010101" pitchFamily="49" charset="-122"/>
              </a:rPr>
              <a:t>    </a:t>
            </a:r>
            <a:endParaRPr lang="zh-CN" altLang="en-US" sz="2400" dirty="0">
              <a:latin typeface="Times New Roman" panose="02020603050405020304" pitchFamily="18" charset="0"/>
              <a:ea typeface="隶书" panose="02010509060101010101" pitchFamily="49" charset="-122"/>
            </a:endParaRPr>
          </a:p>
        </p:txBody>
      </p:sp>
      <p:sp>
        <p:nvSpPr>
          <p:cNvPr id="4" name="Rectangle 3"/>
          <p:cNvSpPr txBox="1">
            <a:spLocks noChangeArrowheads="1"/>
          </p:cNvSpPr>
          <p:nvPr/>
        </p:nvSpPr>
        <p:spPr>
          <a:xfrm>
            <a:off x="7727309" y="803377"/>
            <a:ext cx="4464691" cy="199818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 typeface="Wingdings" panose="05000000000000000000" pitchFamily="2" charset="2"/>
              <a:buNone/>
            </a:pPr>
            <a:endParaRPr lang="en-US" altLang="zh-CN" sz="1100" dirty="0" smtClean="0">
              <a:latin typeface="Times New Roman" panose="02020603050405020304" pitchFamily="18" charset="0"/>
              <a:ea typeface="隶书" panose="02010509060101010101" pitchFamily="49" charset="-122"/>
            </a:endParaRPr>
          </a:p>
          <a:p>
            <a:pPr>
              <a:lnSpc>
                <a:spcPct val="105000"/>
              </a:lnSpc>
              <a:spcBef>
                <a:spcPct val="10000"/>
              </a:spcBef>
              <a:buClr>
                <a:srgbClr val="800080"/>
              </a:buClr>
              <a:buSzPct val="50000"/>
            </a:pPr>
            <a:r>
              <a:rPr lang="zh-CN" altLang="en-US" sz="2000" dirty="0" smtClean="0">
                <a:latin typeface="Times New Roman" panose="02020603050405020304" pitchFamily="18" charset="0"/>
                <a:ea typeface="仿宋_GB2312" pitchFamily="49" charset="-122"/>
              </a:rPr>
              <a:t>用文件记录（</a:t>
            </a:r>
            <a:r>
              <a:rPr lang="en-US" altLang="zh-CN" sz="2000" dirty="0" smtClean="0">
                <a:latin typeface="Times New Roman" panose="02020603050405020304" pitchFamily="18" charset="0"/>
                <a:ea typeface="仿宋_GB2312" pitchFamily="49" charset="-122"/>
              </a:rPr>
              <a:t>record</a:t>
            </a:r>
            <a:r>
              <a:rPr lang="zh-CN" altLang="en-US" sz="2000" dirty="0" smtClean="0">
                <a:latin typeface="Times New Roman" panose="02020603050405020304" pitchFamily="18" charset="0"/>
                <a:ea typeface="仿宋_GB2312" pitchFamily="49" charset="-122"/>
              </a:rPr>
              <a:t>）或表格的表项（</a:t>
            </a:r>
            <a:r>
              <a:rPr lang="en-US" altLang="zh-CN" sz="2000" dirty="0" smtClean="0">
                <a:latin typeface="Times New Roman" panose="02020603050405020304" pitchFamily="18" charset="0"/>
                <a:ea typeface="仿宋_GB2312" pitchFamily="49" charset="-122"/>
              </a:rPr>
              <a:t>entry</a:t>
            </a:r>
            <a:r>
              <a:rPr lang="zh-CN" altLang="en-US" sz="2000" dirty="0" smtClean="0">
                <a:latin typeface="Times New Roman" panose="02020603050405020304" pitchFamily="18" charset="0"/>
                <a:ea typeface="仿宋_GB2312" pitchFamily="49" charset="-122"/>
              </a:rPr>
              <a:t>）来表示单个元素时，用：</a:t>
            </a:r>
          </a:p>
          <a:p>
            <a:pPr>
              <a:lnSpc>
                <a:spcPct val="105000"/>
              </a:lnSpc>
              <a:spcBef>
                <a:spcPct val="10000"/>
              </a:spcBef>
              <a:buClr>
                <a:srgbClr val="800080"/>
              </a:buClr>
              <a:buSzPct val="50000"/>
              <a:buFont typeface="Wingdings" panose="05000000000000000000" pitchFamily="2" charset="2"/>
              <a:buNone/>
            </a:pPr>
            <a:r>
              <a:rPr lang="zh-CN" altLang="en-US" sz="2000" dirty="0" smtClean="0">
                <a:solidFill>
                  <a:schemeClr val="tx2"/>
                </a:solidFill>
                <a:latin typeface="Times New Roman" panose="02020603050405020304" pitchFamily="18" charset="0"/>
                <a:ea typeface="仿宋_GB2312" pitchFamily="49" charset="-122"/>
              </a:rPr>
              <a:t>（关键码</a:t>
            </a:r>
            <a:r>
              <a:rPr lang="en-US" altLang="zh-CN" sz="2000" dirty="0" smtClean="0">
                <a:solidFill>
                  <a:schemeClr val="tx2"/>
                </a:solidFill>
                <a:latin typeface="Times New Roman" panose="02020603050405020304" pitchFamily="18" charset="0"/>
                <a:ea typeface="仿宋_GB2312" pitchFamily="49" charset="-122"/>
              </a:rPr>
              <a:t>key</a:t>
            </a:r>
            <a:r>
              <a:rPr lang="zh-CN" altLang="en-US" sz="2000" dirty="0" smtClean="0">
                <a:solidFill>
                  <a:schemeClr val="tx2"/>
                </a:solidFill>
                <a:latin typeface="Times New Roman" panose="02020603050405020304" pitchFamily="18" charset="0"/>
                <a:ea typeface="仿宋_GB2312" pitchFamily="49" charset="-122"/>
              </a:rPr>
              <a:t>，记录或表项位置指针</a:t>
            </a:r>
            <a:r>
              <a:rPr lang="en-US" altLang="zh-CN" sz="2000" dirty="0" err="1" smtClean="0">
                <a:solidFill>
                  <a:schemeClr val="tx2"/>
                </a:solidFill>
                <a:latin typeface="Times New Roman" panose="02020603050405020304" pitchFamily="18" charset="0"/>
                <a:ea typeface="仿宋_GB2312" pitchFamily="49" charset="-122"/>
              </a:rPr>
              <a:t>adr</a:t>
            </a:r>
            <a:r>
              <a:rPr lang="zh-CN" altLang="en-US" sz="2000" dirty="0" smtClean="0">
                <a:solidFill>
                  <a:schemeClr val="tx2"/>
                </a:solidFill>
                <a:latin typeface="Times New Roman" panose="02020603050405020304" pitchFamily="18" charset="0"/>
                <a:ea typeface="仿宋_GB2312" pitchFamily="49" charset="-122"/>
              </a:rPr>
              <a:t>）</a:t>
            </a:r>
          </a:p>
          <a:p>
            <a:pPr>
              <a:lnSpc>
                <a:spcPct val="105000"/>
              </a:lnSpc>
              <a:spcBef>
                <a:spcPct val="10000"/>
              </a:spcBef>
              <a:buClr>
                <a:srgbClr val="800080"/>
              </a:buClr>
              <a:buSzPct val="50000"/>
            </a:pPr>
            <a:r>
              <a:rPr lang="zh-CN" altLang="en-US" sz="2000" dirty="0" smtClean="0">
                <a:latin typeface="Times New Roman" panose="02020603050405020304" pitchFamily="18" charset="0"/>
                <a:ea typeface="仿宋_GB2312" pitchFamily="49" charset="-122"/>
              </a:rPr>
              <a:t>构成搜索某一指定记录或表项的索引项。</a:t>
            </a:r>
            <a:endParaRPr lang="zh-CN" altLang="en-US" sz="2000" dirty="0">
              <a:latin typeface="Times New Roman" panose="02020603050405020304" pitchFamily="18" charset="0"/>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813881" y="0"/>
            <a:ext cx="8229600" cy="661384"/>
          </a:xfrm>
        </p:spPr>
        <p:txBody>
          <a:bodyPr>
            <a:normAutofit fontScale="90000"/>
          </a:bodyPr>
          <a:lstStyle/>
          <a:p>
            <a:r>
              <a:rPr lang="zh-CN" altLang="en-US" sz="4000" dirty="0">
                <a:ea typeface="华文新魏" panose="02010800040101010101" pitchFamily="2" charset="-122"/>
              </a:rPr>
              <a:t>字典的线性表描述</a:t>
            </a:r>
            <a:r>
              <a:rPr lang="zh-CN" altLang="en-US" dirty="0"/>
              <a:t> </a:t>
            </a:r>
          </a:p>
        </p:txBody>
      </p:sp>
      <p:sp>
        <p:nvSpPr>
          <p:cNvPr id="361475" name="Rectangle 3"/>
          <p:cNvSpPr>
            <a:spLocks noGrp="1" noChangeArrowheads="1"/>
          </p:cNvSpPr>
          <p:nvPr>
            <p:ph idx="1"/>
          </p:nvPr>
        </p:nvSpPr>
        <p:spPr>
          <a:xfrm>
            <a:off x="1108046" y="1177018"/>
            <a:ext cx="10010670" cy="5292725"/>
          </a:xfrm>
        </p:spPr>
        <p:txBody>
          <a:bodyPr/>
          <a:lstStyle/>
          <a:p>
            <a:pPr>
              <a:lnSpc>
                <a:spcPct val="105000"/>
              </a:lnSpc>
              <a:buClr>
                <a:srgbClr val="800080"/>
              </a:buClr>
              <a:buSzPct val="50000"/>
            </a:pPr>
            <a:r>
              <a:rPr lang="zh-CN" altLang="en-US" sz="3000" dirty="0">
                <a:latin typeface="Times New Roman" panose="02020603050405020304" pitchFamily="18" charset="0"/>
                <a:ea typeface="仿宋_GB2312" pitchFamily="49" charset="-122"/>
              </a:rPr>
              <a:t>字典可以保存在线性序列 </a:t>
            </a:r>
            <a:r>
              <a:rPr lang="en-US" altLang="zh-CN" sz="3000"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1</a:t>
            </a:r>
            <a:r>
              <a:rPr lang="en-US" altLang="zh-CN" sz="3000"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2</a:t>
            </a:r>
            <a:r>
              <a:rPr lang="en-US" altLang="zh-CN" sz="3000" dirty="0">
                <a:latin typeface="Times New Roman" panose="02020603050405020304" pitchFamily="18" charset="0"/>
                <a:ea typeface="仿宋_GB2312" pitchFamily="49" charset="-122"/>
              </a:rPr>
              <a:t>,…) </a:t>
            </a:r>
            <a:r>
              <a:rPr lang="zh-CN" altLang="en-US" sz="3000" dirty="0">
                <a:latin typeface="Times New Roman" panose="02020603050405020304" pitchFamily="18" charset="0"/>
                <a:ea typeface="仿宋_GB2312" pitchFamily="49" charset="-122"/>
              </a:rPr>
              <a:t>中，其中</a:t>
            </a:r>
            <a:r>
              <a:rPr lang="en-US" altLang="zh-CN" sz="3000" dirty="0" err="1">
                <a:latin typeface="Times New Roman" panose="02020603050405020304" pitchFamily="18" charset="0"/>
                <a:ea typeface="仿宋_GB2312" pitchFamily="49" charset="-122"/>
              </a:rPr>
              <a:t>e</a:t>
            </a:r>
            <a:r>
              <a:rPr lang="en-US" altLang="zh-CN" sz="3000" baseline="-25000" dirty="0" err="1">
                <a:latin typeface="Times New Roman" panose="02020603050405020304" pitchFamily="18" charset="0"/>
                <a:ea typeface="仿宋_GB2312" pitchFamily="49" charset="-122"/>
              </a:rPr>
              <a:t>i</a:t>
            </a:r>
            <a:r>
              <a:rPr lang="en-US" altLang="zh-CN" sz="3000" baseline="-25000" dirty="0">
                <a:latin typeface="Times New Roman" panose="02020603050405020304" pitchFamily="18" charset="0"/>
                <a:ea typeface="仿宋_GB2312" pitchFamily="49" charset="-122"/>
              </a:rPr>
              <a:t> </a:t>
            </a:r>
            <a:r>
              <a:rPr lang="zh-CN" altLang="en-US" sz="3000" dirty="0">
                <a:latin typeface="Times New Roman" panose="02020603050405020304" pitchFamily="18" charset="0"/>
                <a:ea typeface="仿宋_GB2312" pitchFamily="49" charset="-122"/>
              </a:rPr>
              <a:t>是字典中的元素，其</a:t>
            </a:r>
            <a:r>
              <a:rPr lang="zh-CN" altLang="en-US" sz="3000" dirty="0">
                <a:solidFill>
                  <a:srgbClr val="0000FF"/>
                </a:solidFill>
                <a:latin typeface="Times New Roman" panose="02020603050405020304" pitchFamily="18" charset="0"/>
                <a:ea typeface="仿宋_GB2312" pitchFamily="49" charset="-122"/>
              </a:rPr>
              <a:t>关键码从左到右依次增大</a:t>
            </a:r>
            <a:r>
              <a:rPr lang="zh-CN" altLang="en-US" sz="3000" dirty="0">
                <a:latin typeface="Times New Roman" panose="02020603050405020304" pitchFamily="18" charset="0"/>
                <a:ea typeface="仿宋_GB2312" pitchFamily="49" charset="-122"/>
              </a:rPr>
              <a:t>。为了适应这种描述方式，可以定义</a:t>
            </a:r>
            <a:r>
              <a:rPr lang="zh-CN" altLang="en-US" sz="3000" dirty="0">
                <a:solidFill>
                  <a:srgbClr val="0000FF"/>
                </a:solidFill>
                <a:latin typeface="Times New Roman" panose="02020603050405020304" pitchFamily="18" charset="0"/>
                <a:ea typeface="仿宋_GB2312" pitchFamily="49" charset="-122"/>
              </a:rPr>
              <a:t>有序顺序表和有序链表</a:t>
            </a:r>
            <a:r>
              <a:rPr lang="zh-CN" altLang="en-US" sz="3000" dirty="0" smtClean="0">
                <a:latin typeface="Times New Roman" panose="02020603050405020304" pitchFamily="18" charset="0"/>
                <a:ea typeface="仿宋_GB2312" pitchFamily="49" charset="-122"/>
              </a:rPr>
              <a:t>。</a:t>
            </a:r>
            <a:endParaRPr lang="en-US" altLang="zh-CN" sz="3000" dirty="0" smtClean="0">
              <a:latin typeface="Times New Roman" panose="02020603050405020304" pitchFamily="18" charset="0"/>
              <a:ea typeface="仿宋_GB2312" pitchFamily="49" charset="-122"/>
            </a:endParaRPr>
          </a:p>
          <a:p>
            <a:pPr>
              <a:lnSpc>
                <a:spcPct val="105000"/>
              </a:lnSpc>
              <a:buClr>
                <a:srgbClr val="800080"/>
              </a:buClr>
              <a:buSzPct val="50000"/>
            </a:pPr>
            <a:endParaRPr lang="zh-CN" altLang="en-US" sz="3000" dirty="0">
              <a:latin typeface="Times New Roman" panose="02020603050405020304" pitchFamily="18" charset="0"/>
              <a:ea typeface="仿宋_GB2312" pitchFamily="49" charset="-122"/>
            </a:endParaRPr>
          </a:p>
          <a:p>
            <a:pPr>
              <a:lnSpc>
                <a:spcPct val="105000"/>
              </a:lnSpc>
              <a:buClr>
                <a:srgbClr val="800080"/>
              </a:buClr>
              <a:buSzPct val="50000"/>
            </a:pPr>
            <a:r>
              <a:rPr lang="zh-CN" altLang="en-US" sz="3000" dirty="0">
                <a:latin typeface="Times New Roman" panose="02020603050405020304" pitchFamily="18" charset="0"/>
                <a:ea typeface="仿宋_GB2312" pitchFamily="49" charset="-122"/>
              </a:rPr>
              <a:t>用有序链表来表示字典时，链表中的每个结点表示字典中的一个元素，</a:t>
            </a:r>
            <a:r>
              <a:rPr lang="zh-CN" altLang="en-US" sz="3000" dirty="0">
                <a:solidFill>
                  <a:schemeClr val="tx2"/>
                </a:solidFill>
                <a:latin typeface="Times New Roman" panose="02020603050405020304" pitchFamily="18" charset="0"/>
                <a:ea typeface="仿宋_GB2312" pitchFamily="49" charset="-122"/>
              </a:rPr>
              <a:t>各个结点按照结点中保存的数据值非递减链接</a:t>
            </a:r>
            <a:r>
              <a:rPr lang="zh-CN" altLang="en-US" sz="3000" dirty="0">
                <a:latin typeface="Times New Roman" panose="02020603050405020304" pitchFamily="18" charset="0"/>
                <a:ea typeface="仿宋_GB2312" pitchFamily="49" charset="-122"/>
              </a:rPr>
              <a:t>，即</a:t>
            </a:r>
            <a:r>
              <a:rPr lang="en-US" altLang="zh-CN" sz="3000"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1</a:t>
            </a:r>
            <a:r>
              <a:rPr lang="en-US" altLang="zh-CN" sz="3000"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2 </a:t>
            </a:r>
            <a:r>
              <a:rPr lang="en-US" altLang="zh-CN" sz="3000" dirty="0">
                <a:latin typeface="Times New Roman" panose="02020603050405020304" pitchFamily="18" charset="0"/>
                <a:ea typeface="仿宋_GB2312" pitchFamily="49" charset="-122"/>
              </a:rPr>
              <a:t>≤ …</a:t>
            </a:r>
            <a:r>
              <a:rPr lang="zh-CN" altLang="en-US" sz="3000" dirty="0">
                <a:latin typeface="Times New Roman" panose="02020603050405020304" pitchFamily="18" charset="0"/>
                <a:ea typeface="仿宋_GB2312" pitchFamily="49" charset="-122"/>
              </a:rPr>
              <a:t>。因此，在一个有序链表中寻找一个指定元素时，一般不用搜索整个链表。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886839" y="0"/>
            <a:ext cx="8229600" cy="638585"/>
          </a:xfrm>
        </p:spPr>
        <p:txBody>
          <a:bodyPr>
            <a:normAutofit fontScale="90000"/>
          </a:bodyPr>
          <a:lstStyle/>
          <a:p>
            <a:r>
              <a:rPr lang="zh-CN" altLang="en-US" sz="4000" dirty="0">
                <a:ea typeface="华文新魏" panose="02010800040101010101" pitchFamily="2" charset="-122"/>
              </a:rPr>
              <a:t>有序链表的类定义</a:t>
            </a:r>
            <a:r>
              <a:rPr lang="zh-CN" altLang="en-US" dirty="0"/>
              <a:t> </a:t>
            </a:r>
          </a:p>
        </p:txBody>
      </p:sp>
      <p:sp>
        <p:nvSpPr>
          <p:cNvPr id="5" name="Rectangle 3"/>
          <p:cNvSpPr>
            <a:spLocks noGrp="1" noChangeArrowheads="1"/>
          </p:cNvSpPr>
          <p:nvPr>
            <p:ph idx="1"/>
          </p:nvPr>
        </p:nvSpPr>
        <p:spPr>
          <a:xfrm>
            <a:off x="7063429" y="1406127"/>
            <a:ext cx="5128571" cy="5075237"/>
          </a:xfrm>
        </p:spPr>
        <p:txBody>
          <a:bodyPr>
            <a:normAutofit/>
          </a:bodyPr>
          <a:lstStyle/>
          <a:p>
            <a:pPr>
              <a:spcBef>
                <a:spcPct val="10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#include &lt;</a:t>
            </a:r>
            <a:r>
              <a:rPr lang="en-US" altLang="zh-CN" sz="2000" dirty="0" err="1">
                <a:latin typeface="Times New Roman" panose="02020603050405020304" pitchFamily="18" charset="0"/>
                <a:ea typeface="隶书" panose="02010509060101010101" pitchFamily="49" charset="-122"/>
              </a:rPr>
              <a:t>assert.h</a:t>
            </a:r>
            <a:r>
              <a:rPr lang="en-US" altLang="zh-CN" sz="2000" dirty="0">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template &lt;class E, class K&gt;</a:t>
            </a:r>
          </a:p>
          <a:p>
            <a:pPr>
              <a:spcBef>
                <a:spcPct val="10000"/>
              </a:spcBef>
              <a:buFont typeface="Wingdings" panose="05000000000000000000" pitchFamily="2" charset="2"/>
              <a:buNone/>
            </a:pPr>
            <a:r>
              <a:rPr lang="en-US" altLang="zh-CN" sz="2000" dirty="0" err="1">
                <a:latin typeface="Times New Roman" panose="02020603050405020304" pitchFamily="18" charset="0"/>
                <a:ea typeface="隶书" panose="02010509060101010101" pitchFamily="49" charset="-122"/>
              </a:rPr>
              <a:t>struct</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ChainNode</a:t>
            </a:r>
            <a:r>
              <a:rPr lang="en-US" altLang="zh-CN" sz="2000" dirty="0">
                <a:latin typeface="Times New Roman" panose="02020603050405020304" pitchFamily="18" charset="0"/>
                <a:ea typeface="隶书" panose="02010509060101010101" pitchFamily="49" charset="-122"/>
              </a:rPr>
              <a:t> {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链表结点类定义</a:t>
            </a:r>
          </a:p>
          <a:p>
            <a:pPr>
              <a:spcBef>
                <a:spcPct val="10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E data;</a:t>
            </a:r>
          </a:p>
          <a:p>
            <a:pPr>
              <a:spcBef>
                <a:spcPct val="10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ChainNode</a:t>
            </a:r>
            <a:r>
              <a:rPr lang="en-US" altLang="zh-CN" sz="2000" dirty="0">
                <a:latin typeface="Times New Roman" panose="02020603050405020304" pitchFamily="18" charset="0"/>
                <a:ea typeface="隶书" panose="02010509060101010101" pitchFamily="49" charset="-122"/>
              </a:rPr>
              <a:t>&lt;E, K&gt; *link;</a:t>
            </a:r>
          </a:p>
          <a:p>
            <a:pPr>
              <a:spcBef>
                <a:spcPct val="10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ChainNode</a:t>
            </a:r>
            <a:r>
              <a:rPr lang="en-US" altLang="zh-CN" sz="2000" dirty="0">
                <a:latin typeface="Times New Roman" panose="02020603050405020304" pitchFamily="18" charset="0"/>
                <a:ea typeface="隶书" panose="02010509060101010101" pitchFamily="49" charset="-122"/>
              </a:rPr>
              <a:t>() : link (NULL) { };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ChainNode</a:t>
            </a:r>
            <a:r>
              <a:rPr lang="en-US" altLang="zh-CN" sz="2000" dirty="0" smtClean="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(E&amp; e1,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ChainNode</a:t>
            </a:r>
            <a:r>
              <a:rPr lang="en-US" altLang="zh-CN" sz="2000" dirty="0">
                <a:latin typeface="Times New Roman" panose="02020603050405020304" pitchFamily="18" charset="0"/>
                <a:ea typeface="隶书" panose="02010509060101010101" pitchFamily="49" charset="-122"/>
              </a:rPr>
              <a:t>&lt;E,K&gt; *next = NULL</a:t>
            </a:r>
            <a:r>
              <a:rPr lang="en-US" altLang="zh-CN" sz="2000" dirty="0" smtClean="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 data (e1), link (next) { };</a:t>
            </a:r>
          </a:p>
          <a:p>
            <a:pPr>
              <a:spcBef>
                <a:spcPct val="10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a:t>
            </a:r>
          </a:p>
        </p:txBody>
      </p:sp>
      <p:sp>
        <p:nvSpPr>
          <p:cNvPr id="6" name="Rectangle 3"/>
          <p:cNvSpPr txBox="1">
            <a:spLocks noChangeArrowheads="1"/>
          </p:cNvSpPr>
          <p:nvPr/>
        </p:nvSpPr>
        <p:spPr>
          <a:xfrm>
            <a:off x="107000" y="828276"/>
            <a:ext cx="7607036" cy="56530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template &lt;class E, class K&gt;</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class </a:t>
            </a:r>
            <a:r>
              <a:rPr lang="en-US" altLang="zh-CN" sz="2200" dirty="0" err="1" smtClean="0">
                <a:latin typeface="Times New Roman" panose="02020603050405020304" pitchFamily="18" charset="0"/>
                <a:ea typeface="隶书" panose="02010509060101010101" pitchFamily="49" charset="-122"/>
              </a:rPr>
              <a:t>SortedChain</a:t>
            </a:r>
            <a:r>
              <a:rPr lang="en-US" altLang="zh-CN" sz="2200" dirty="0" smtClean="0">
                <a:latin typeface="Times New Roman" panose="02020603050405020304" pitchFamily="18" charset="0"/>
                <a:ea typeface="隶书" panose="02010509060101010101" pitchFamily="49" charset="-122"/>
              </a:rPr>
              <a:t> {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有序链表类定义</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public:</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SortedChain</a:t>
            </a:r>
            <a:r>
              <a:rPr lang="en-US" altLang="zh-CN" sz="2200" dirty="0" smtClean="0">
                <a:latin typeface="Times New Roman" panose="02020603050405020304" pitchFamily="18" charset="0"/>
                <a:ea typeface="隶书" panose="02010509060101010101" pitchFamily="49" charset="-122"/>
              </a:rPr>
              <a:t> () {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2200" dirty="0" smtClean="0">
                <a:latin typeface="Times New Roman" panose="02020603050405020304" pitchFamily="18" charset="0"/>
                <a:ea typeface="隶书" panose="02010509060101010101" pitchFamily="49" charset="-122"/>
              </a:rPr>
              <a:t>          </a:t>
            </a:r>
            <a:r>
              <a:rPr lang="en-US" altLang="zh-CN" sz="2200" dirty="0" smtClean="0">
                <a:latin typeface="Times New Roman" panose="02020603050405020304" pitchFamily="18" charset="0"/>
                <a:ea typeface="隶书" panose="02010509060101010101" pitchFamily="49" charset="-122"/>
              </a:rPr>
              <a:t>first = new </a:t>
            </a:r>
            <a:r>
              <a:rPr lang="en-US" altLang="zh-CN" sz="2200" dirty="0" err="1" smtClean="0">
                <a:latin typeface="Times New Roman" panose="02020603050405020304" pitchFamily="18" charset="0"/>
                <a:ea typeface="隶书" panose="02010509060101010101" pitchFamily="49" charset="-122"/>
              </a:rPr>
              <a:t>ChainNode</a:t>
            </a:r>
            <a:r>
              <a:rPr lang="en-US" altLang="zh-CN" sz="2200" dirty="0" smtClean="0">
                <a:latin typeface="Times New Roman" panose="02020603050405020304" pitchFamily="18" charset="0"/>
                <a:ea typeface="隶书" panose="02010509060101010101" pitchFamily="49" charset="-122"/>
              </a:rPr>
              <a:t>&lt;E, K&gt;; assert (first != NULL);</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rPr>
              <a:t>     </a:t>
            </a:r>
            <a:r>
              <a:rPr lang="zh-CN" altLang="en-US" sz="2200" dirty="0" smtClean="0">
                <a:latin typeface="Times New Roman" panose="02020603050405020304" pitchFamily="18" charset="0"/>
              </a:rPr>
              <a:t>～</a:t>
            </a:r>
            <a:r>
              <a:rPr lang="en-US" altLang="zh-CN" sz="2200" dirty="0" err="1" smtClean="0">
                <a:latin typeface="Times New Roman" panose="02020603050405020304" pitchFamily="18" charset="0"/>
                <a:ea typeface="隶书" panose="02010509060101010101" pitchFamily="49" charset="-122"/>
              </a:rPr>
              <a:t>SortedChain</a:t>
            </a:r>
            <a:r>
              <a:rPr lang="en-US" altLang="zh-CN" sz="2200" dirty="0" smtClean="0">
                <a:latin typeface="Times New Roman" panose="02020603050405020304" pitchFamily="18" charset="0"/>
                <a:ea typeface="隶书" panose="02010509060101010101" pitchFamily="49" charset="-122"/>
              </a:rPr>
              <a:t> ();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析构函数</a:t>
            </a:r>
          </a:p>
          <a:p>
            <a:pPr>
              <a:lnSpc>
                <a:spcPct val="105000"/>
              </a:lnSpc>
              <a:spcBef>
                <a:spcPct val="5000"/>
              </a:spcBef>
              <a:buFont typeface="Wingdings" panose="05000000000000000000" pitchFamily="2" charset="2"/>
              <a:buNone/>
            </a:pPr>
            <a:r>
              <a:rPr lang="zh-CN" altLang="en-US" sz="2200"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ChainNode</a:t>
            </a:r>
            <a:r>
              <a:rPr lang="en-US" altLang="zh-CN" sz="2200" dirty="0" smtClean="0">
                <a:latin typeface="Times New Roman" panose="02020603050405020304" pitchFamily="18" charset="0"/>
                <a:ea typeface="隶书" panose="02010509060101010101" pitchFamily="49" charset="-122"/>
              </a:rPr>
              <a:t>&lt;E, K&gt; *Search (K k1);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搜索</a:t>
            </a:r>
          </a:p>
          <a:p>
            <a:pPr>
              <a:lnSpc>
                <a:spcPct val="105000"/>
              </a:lnSpc>
              <a:spcBef>
                <a:spcPct val="5000"/>
              </a:spcBef>
              <a:buFont typeface="Wingdings" panose="05000000000000000000" pitchFamily="2" charset="2"/>
              <a:buNone/>
            </a:pPr>
            <a:r>
              <a:rPr lang="zh-CN" altLang="en-US" sz="2200" dirty="0" smtClean="0">
                <a:latin typeface="Times New Roman" panose="02020603050405020304" pitchFamily="18" charset="0"/>
                <a:ea typeface="隶书" panose="02010509060101010101" pitchFamily="49" charset="-122"/>
              </a:rPr>
              <a:t>     </a:t>
            </a:r>
            <a:r>
              <a:rPr lang="en-US" altLang="zh-CN" sz="2200" dirty="0" smtClean="0">
                <a:latin typeface="Times New Roman" panose="02020603050405020304" pitchFamily="18" charset="0"/>
                <a:ea typeface="隶书" panose="02010509060101010101" pitchFamily="49" charset="-122"/>
              </a:rPr>
              <a:t>void Insert (</a:t>
            </a:r>
            <a:r>
              <a:rPr lang="en-US" altLang="zh-CN" sz="2200" dirty="0" err="1" smtClean="0">
                <a:latin typeface="Times New Roman" panose="02020603050405020304" pitchFamily="18" charset="0"/>
                <a:ea typeface="隶书" panose="02010509060101010101" pitchFamily="49" charset="-122"/>
              </a:rPr>
              <a:t>const</a:t>
            </a:r>
            <a:r>
              <a:rPr lang="en-US" altLang="zh-CN" sz="2200" dirty="0" smtClean="0">
                <a:latin typeface="Times New Roman" panose="02020603050405020304" pitchFamily="18" charset="0"/>
                <a:ea typeface="隶书" panose="02010509060101010101" pitchFamily="49" charset="-122"/>
              </a:rPr>
              <a:t> K k1, E&amp; e1);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插入</a:t>
            </a:r>
          </a:p>
          <a:p>
            <a:pPr>
              <a:lnSpc>
                <a:spcPct val="105000"/>
              </a:lnSpc>
              <a:spcBef>
                <a:spcPct val="5000"/>
              </a:spcBef>
              <a:buFont typeface="Wingdings" panose="05000000000000000000" pitchFamily="2" charset="2"/>
              <a:buNone/>
            </a:pPr>
            <a:r>
              <a:rPr lang="zh-CN" altLang="en-US" sz="2200"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bool</a:t>
            </a:r>
            <a:r>
              <a:rPr lang="en-US" altLang="zh-CN" sz="2200" dirty="0" smtClean="0">
                <a:latin typeface="Times New Roman" panose="02020603050405020304" pitchFamily="18" charset="0"/>
                <a:ea typeface="隶书" panose="02010509060101010101" pitchFamily="49" charset="-122"/>
              </a:rPr>
              <a:t> Remove (</a:t>
            </a:r>
            <a:r>
              <a:rPr lang="en-US" altLang="zh-CN" sz="2200" dirty="0" err="1" smtClean="0">
                <a:latin typeface="Times New Roman" panose="02020603050405020304" pitchFamily="18" charset="0"/>
                <a:ea typeface="隶书" panose="02010509060101010101" pitchFamily="49" charset="-122"/>
              </a:rPr>
              <a:t>const</a:t>
            </a:r>
            <a:r>
              <a:rPr lang="en-US" altLang="zh-CN" sz="2200" dirty="0" smtClean="0">
                <a:latin typeface="Times New Roman" panose="02020603050405020304" pitchFamily="18" charset="0"/>
                <a:ea typeface="隶书" panose="02010509060101010101" pitchFamily="49" charset="-122"/>
              </a:rPr>
              <a:t> K k1, E&amp; e1);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删除</a:t>
            </a:r>
            <a:endParaRPr lang="en-US" altLang="zh-CN" sz="2200" dirty="0" smtClean="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ChainNode</a:t>
            </a:r>
            <a:r>
              <a:rPr lang="en-US" altLang="zh-CN" sz="2200" dirty="0" smtClean="0">
                <a:latin typeface="Times New Roman" panose="02020603050405020304" pitchFamily="18" charset="0"/>
                <a:ea typeface="隶书" panose="02010509060101010101" pitchFamily="49" charset="-122"/>
              </a:rPr>
              <a:t>&lt;E, K&gt; *Begin(){ return first</a:t>
            </a:r>
            <a:r>
              <a:rPr lang="en-US" altLang="zh-CN" sz="2200" dirty="0" smtClean="0">
                <a:latin typeface="楷体_GB2312" pitchFamily="49" charset="-122"/>
                <a:ea typeface="楷体_GB2312" pitchFamily="49" charset="-122"/>
              </a:rPr>
              <a:t>-&gt;</a:t>
            </a:r>
            <a:r>
              <a:rPr lang="en-US" altLang="zh-CN" sz="2200" dirty="0" smtClean="0">
                <a:latin typeface="Times New Roman" panose="02020603050405020304" pitchFamily="18" charset="0"/>
                <a:ea typeface="隶书" panose="02010509060101010101" pitchFamily="49" charset="-122"/>
              </a:rPr>
              <a:t>link; }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定位第一个</a:t>
            </a:r>
          </a:p>
          <a:p>
            <a:pPr>
              <a:lnSpc>
                <a:spcPct val="105000"/>
              </a:lnSpc>
              <a:spcBef>
                <a:spcPct val="5000"/>
              </a:spcBef>
              <a:buFont typeface="Wingdings" panose="05000000000000000000" pitchFamily="2" charset="2"/>
              <a:buNone/>
            </a:pPr>
            <a:r>
              <a:rPr lang="zh-CN" altLang="en-US" sz="2200"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ChainNode</a:t>
            </a:r>
            <a:r>
              <a:rPr lang="en-US" altLang="zh-CN" sz="2200" dirty="0" smtClean="0">
                <a:latin typeface="Times New Roman" panose="02020603050405020304" pitchFamily="18" charset="0"/>
                <a:ea typeface="隶书" panose="02010509060101010101" pitchFamily="49" charset="-122"/>
              </a:rPr>
              <a:t>&lt;E, K&gt; *Next (</a:t>
            </a:r>
            <a:r>
              <a:rPr lang="en-US" altLang="zh-CN" sz="2200" dirty="0" err="1" smtClean="0">
                <a:latin typeface="Times New Roman" panose="02020603050405020304" pitchFamily="18" charset="0"/>
                <a:ea typeface="隶书" panose="02010509060101010101" pitchFamily="49" charset="-122"/>
              </a:rPr>
              <a:t>ChainNode</a:t>
            </a:r>
            <a:r>
              <a:rPr lang="en-US" altLang="zh-CN" sz="2200" dirty="0" smtClean="0">
                <a:latin typeface="Times New Roman" panose="02020603050405020304" pitchFamily="18" charset="0"/>
                <a:ea typeface="隶书" panose="02010509060101010101" pitchFamily="49" charset="-122"/>
              </a:rPr>
              <a:t>&lt;E, K&gt; *current) </a:t>
            </a:r>
            <a:r>
              <a:rPr lang="en-US" altLang="zh-CN" sz="2200" dirty="0" err="1" smtClean="0">
                <a:latin typeface="Times New Roman" panose="02020603050405020304" pitchFamily="18" charset="0"/>
                <a:ea typeface="隶书" panose="02010509060101010101" pitchFamily="49" charset="-122"/>
              </a:rPr>
              <a:t>const</a:t>
            </a:r>
            <a:r>
              <a:rPr lang="en-US" altLang="zh-CN" sz="2200" dirty="0" smtClean="0">
                <a:latin typeface="Times New Roman" panose="02020603050405020304" pitchFamily="18" charset="0"/>
                <a:ea typeface="隶书" panose="02010509060101010101" pitchFamily="49" charset="-122"/>
              </a:rPr>
              <a:t> {	</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a:t>
            </a:r>
            <a:r>
              <a:rPr lang="zh-CN" altLang="en-US" sz="2200" dirty="0" smtClean="0">
                <a:latin typeface="Times New Roman" panose="02020603050405020304" pitchFamily="18" charset="0"/>
                <a:ea typeface="隶书" panose="02010509060101010101" pitchFamily="49" charset="-122"/>
              </a:rPr>
              <a:t> </a:t>
            </a:r>
            <a:r>
              <a:rPr lang="en-US" altLang="zh-CN" sz="2200" dirty="0" smtClean="0">
                <a:latin typeface="Times New Roman" panose="02020603050405020304" pitchFamily="18" charset="0"/>
                <a:ea typeface="隶书" panose="02010509060101010101" pitchFamily="49" charset="-122"/>
              </a:rPr>
              <a:t>if (current != NULL) return current</a:t>
            </a:r>
            <a:r>
              <a:rPr lang="en-US" altLang="zh-CN" sz="2200" dirty="0" smtClean="0">
                <a:latin typeface="楷体_GB2312" pitchFamily="49" charset="-122"/>
                <a:ea typeface="楷体_GB2312" pitchFamily="49" charset="-122"/>
              </a:rPr>
              <a:t>-&gt;</a:t>
            </a:r>
            <a:r>
              <a:rPr lang="en-US" altLang="zh-CN" sz="2200" dirty="0" smtClean="0">
                <a:latin typeface="Times New Roman" panose="02020603050405020304" pitchFamily="18" charset="0"/>
                <a:ea typeface="隶书" panose="02010509060101010101" pitchFamily="49" charset="-122"/>
              </a:rPr>
              <a:t>link;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定位下一个</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else return NULL;</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private:</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ChainNode</a:t>
            </a:r>
            <a:r>
              <a:rPr lang="en-US" altLang="zh-CN" sz="2200" dirty="0" smtClean="0">
                <a:latin typeface="Times New Roman" panose="02020603050405020304" pitchFamily="18" charset="0"/>
                <a:ea typeface="隶书" panose="02010509060101010101" pitchFamily="49" charset="-122"/>
              </a:rPr>
              <a:t>&lt;E, K&gt; *first;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链表的头指针</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a:t>
            </a:r>
            <a:r>
              <a:rPr lang="zh-CN" altLang="en-US" sz="2200" dirty="0" smtClean="0">
                <a:latin typeface="Times New Roman" panose="02020603050405020304" pitchFamily="18" charset="0"/>
                <a:ea typeface="隶书" panose="02010509060101010101" pitchFamily="49" charset="-122"/>
              </a:rPr>
              <a:t>  </a:t>
            </a:r>
            <a:endParaRPr lang="zh-CN" altLang="en-US" sz="2200" dirty="0">
              <a:latin typeface="Times New Roman" panose="02020603050405020304" pitchFamily="18" charset="0"/>
              <a:ea typeface="隶书" panose="02010509060101010101" pitchFamily="49" charset="-122"/>
            </a:endParaRPr>
          </a:p>
        </p:txBody>
      </p:sp>
      <p:cxnSp>
        <p:nvCxnSpPr>
          <p:cNvPr id="4" name="直接连接符 3"/>
          <p:cNvCxnSpPr/>
          <p:nvPr/>
        </p:nvCxnSpPr>
        <p:spPr>
          <a:xfrm flipH="1">
            <a:off x="7013644" y="828276"/>
            <a:ext cx="19455" cy="602972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idx="1"/>
          </p:nvPr>
        </p:nvSpPr>
        <p:spPr>
          <a:xfrm>
            <a:off x="58368" y="939476"/>
            <a:ext cx="6682900" cy="5688012"/>
          </a:xfrm>
        </p:spPr>
        <p:txBody>
          <a:bodyPr>
            <a:normAutofit fontScale="92500" lnSpcReduction="10000"/>
          </a:bodyPr>
          <a:lstStyle/>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template &lt;class E, class K&gt;</a:t>
            </a:r>
          </a:p>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void </a:t>
            </a:r>
            <a:r>
              <a:rPr lang="en-US" altLang="zh-CN" sz="2400" dirty="0" err="1">
                <a:latin typeface="Times New Roman" panose="02020603050405020304" pitchFamily="18" charset="0"/>
                <a:ea typeface="仿宋_GB2312" pitchFamily="49" charset="-122"/>
              </a:rPr>
              <a:t>SortedChain</a:t>
            </a:r>
            <a:r>
              <a:rPr lang="en-US" altLang="zh-CN" sz="2400" dirty="0">
                <a:latin typeface="Times New Roman" panose="02020603050405020304" pitchFamily="18" charset="0"/>
                <a:ea typeface="仿宋_GB2312" pitchFamily="49" charset="-122"/>
              </a:rPr>
              <a:t>&lt;E, K&gt;::Insert (</a:t>
            </a:r>
            <a:r>
              <a:rPr lang="en-US" altLang="zh-CN" sz="2400" dirty="0" err="1">
                <a:latin typeface="Times New Roman" panose="02020603050405020304" pitchFamily="18" charset="0"/>
                <a:ea typeface="仿宋_GB2312" pitchFamily="49" charset="-122"/>
              </a:rPr>
              <a:t>const</a:t>
            </a:r>
            <a:r>
              <a:rPr lang="en-US" altLang="zh-CN" sz="2400" dirty="0">
                <a:latin typeface="Times New Roman" panose="02020603050405020304" pitchFamily="18" charset="0"/>
                <a:ea typeface="仿宋_GB2312" pitchFamily="49" charset="-122"/>
              </a:rPr>
              <a:t> K k1,  E&amp; e1) {</a:t>
            </a:r>
          </a:p>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ChainNode</a:t>
            </a:r>
            <a:r>
              <a:rPr lang="en-US" altLang="zh-CN" sz="2400" dirty="0">
                <a:latin typeface="Times New Roman" panose="02020603050405020304" pitchFamily="18" charset="0"/>
                <a:ea typeface="仿宋_GB2312" pitchFamily="49" charset="-122"/>
              </a:rPr>
              <a:t>&lt;E, K&gt; *p = first</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 *pre = first</a:t>
            </a:r>
            <a:r>
              <a:rPr lang="zh-CN" altLang="en-US" sz="2400" dirty="0">
                <a:latin typeface="Times New Roman" panose="02020603050405020304" pitchFamily="18" charset="0"/>
                <a:ea typeface="仿宋_GB2312" pitchFamily="49" charset="-122"/>
              </a:rPr>
              <a:t>；   </a:t>
            </a:r>
          </a:p>
          <a:p>
            <a:pPr>
              <a:spcBef>
                <a:spcPct val="10000"/>
              </a:spcBef>
              <a:buFont typeface="Wingdings" panose="05000000000000000000" pitchFamily="2" charset="2"/>
              <a:buNone/>
            </a:pPr>
            <a:r>
              <a:rPr lang="zh-CN" altLang="en-US" sz="2400"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ChainNode</a:t>
            </a:r>
            <a:r>
              <a:rPr lang="en-US" altLang="zh-CN" sz="2400" dirty="0">
                <a:latin typeface="Times New Roman" panose="02020603050405020304" pitchFamily="18" charset="0"/>
                <a:ea typeface="仿宋_GB2312" pitchFamily="49" charset="-122"/>
              </a:rPr>
              <a:t>&lt;E, K&gt; *</a:t>
            </a:r>
            <a:r>
              <a:rPr lang="en-US" altLang="zh-CN" sz="2400" dirty="0" err="1">
                <a:latin typeface="Times New Roman" panose="02020603050405020304" pitchFamily="18" charset="0"/>
                <a:ea typeface="仿宋_GB2312" pitchFamily="49" charset="-122"/>
              </a:rPr>
              <a:t>newNode</a:t>
            </a:r>
            <a:r>
              <a:rPr lang="en-US" altLang="zh-CN" sz="2400" dirty="0" smtClean="0">
                <a:latin typeface="Times New Roman" panose="02020603050405020304" pitchFamily="18" charset="0"/>
                <a:ea typeface="仿宋_GB2312" pitchFamily="49" charset="-122"/>
              </a:rPr>
              <a:t>;</a:t>
            </a:r>
          </a:p>
          <a:p>
            <a:pPr>
              <a:spcBef>
                <a:spcPct val="10000"/>
              </a:spcBef>
              <a:buNone/>
            </a:pPr>
            <a:r>
              <a:rPr lang="en-US" altLang="zh-CN" sz="2400" dirty="0" smtClean="0">
                <a:solidFill>
                  <a:schemeClr val="tx2"/>
                </a:solidFill>
                <a:latin typeface="Times New Roman" panose="02020603050405020304" pitchFamily="18" charset="0"/>
                <a:ea typeface="仿宋_GB2312"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重载：元素判小于等于</a:t>
            </a:r>
            <a:endParaRPr lang="en-US" altLang="zh-CN" sz="2400"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while (p != NULL &amp;&amp;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data </a:t>
            </a:r>
            <a:r>
              <a:rPr lang="en-US" altLang="zh-CN" sz="2400" dirty="0">
                <a:solidFill>
                  <a:srgbClr val="009900"/>
                </a:solidFill>
                <a:latin typeface="Times New Roman" panose="02020603050405020304" pitchFamily="18" charset="0"/>
                <a:ea typeface="仿宋_GB2312" pitchFamily="49" charset="-122"/>
              </a:rPr>
              <a:t>&lt;= </a:t>
            </a:r>
            <a:r>
              <a:rPr lang="en-US" altLang="zh-CN" sz="2400" dirty="0">
                <a:latin typeface="Times New Roman" panose="02020603050405020304" pitchFamily="18" charset="0"/>
                <a:ea typeface="仿宋_GB2312" pitchFamily="49" charset="-122"/>
              </a:rPr>
              <a:t>k1</a:t>
            </a:r>
            <a:r>
              <a:rPr lang="en-US" altLang="zh-CN" sz="2400" dirty="0" smtClean="0">
                <a:latin typeface="Times New Roman" panose="02020603050405020304" pitchFamily="18" charset="0"/>
                <a:ea typeface="仿宋_GB2312" pitchFamily="49" charset="-122"/>
              </a:rPr>
              <a:t>)</a:t>
            </a:r>
            <a:endParaRPr lang="zh-CN" altLang="en-US" sz="2400" dirty="0">
              <a:solidFill>
                <a:schemeClr val="tx2"/>
              </a:solidFill>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zh-CN" altLang="en-US" sz="2400"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 pre = p;  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 }	     </a:t>
            </a:r>
            <a:r>
              <a:rPr lang="en-US" altLang="zh-CN" sz="2400" dirty="0">
                <a:solidFill>
                  <a:schemeClr val="tx2"/>
                </a:solidFill>
                <a:latin typeface="Times New Roman" panose="02020603050405020304" pitchFamily="18" charset="0"/>
                <a:ea typeface="仿宋_GB2312"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寻找插入位置</a:t>
            </a:r>
          </a:p>
          <a:p>
            <a:pPr>
              <a:spcBef>
                <a:spcPct val="10000"/>
              </a:spcBef>
              <a:buFont typeface="Wingdings" panose="05000000000000000000" pitchFamily="2" charset="2"/>
              <a:buNone/>
            </a:pPr>
            <a:r>
              <a:rPr lang="zh-CN" altLang="en-US" sz="2400"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if (p != NULL &amp;&amp;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data == k1)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data = e1;     </a:t>
            </a:r>
          </a:p>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else {</a:t>
            </a:r>
          </a:p>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newNode</a:t>
            </a:r>
            <a:r>
              <a:rPr lang="en-US" altLang="zh-CN" sz="2400" dirty="0">
                <a:latin typeface="Times New Roman" panose="02020603050405020304" pitchFamily="18" charset="0"/>
                <a:ea typeface="仿宋_GB2312" pitchFamily="49" charset="-122"/>
              </a:rPr>
              <a:t> = new </a:t>
            </a:r>
            <a:r>
              <a:rPr lang="en-US" altLang="zh-CN" sz="2400" dirty="0" err="1">
                <a:latin typeface="Times New Roman" panose="02020603050405020304" pitchFamily="18" charset="0"/>
                <a:ea typeface="仿宋_GB2312" pitchFamily="49" charset="-122"/>
              </a:rPr>
              <a:t>ChainNode</a:t>
            </a:r>
            <a:r>
              <a:rPr lang="en-US" altLang="zh-CN" sz="2400" dirty="0">
                <a:latin typeface="Times New Roman" panose="02020603050405020304" pitchFamily="18" charset="0"/>
                <a:ea typeface="仿宋_GB2312" pitchFamily="49" charset="-122"/>
              </a:rPr>
              <a:t>&lt;E, K&gt;(e1);</a:t>
            </a:r>
          </a:p>
          <a:p>
            <a:pPr>
              <a:spcBef>
                <a:spcPct val="5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if (</a:t>
            </a:r>
            <a:r>
              <a:rPr lang="en-US" altLang="zh-CN" sz="2400" dirty="0" err="1">
                <a:latin typeface="Times New Roman" panose="02020603050405020304" pitchFamily="18" charset="0"/>
                <a:ea typeface="仿宋_GB2312" pitchFamily="49" charset="-122"/>
              </a:rPr>
              <a:t>newNode</a:t>
            </a:r>
            <a:r>
              <a:rPr lang="en-US" altLang="zh-CN" sz="2400" dirty="0">
                <a:latin typeface="Times New Roman" panose="02020603050405020304" pitchFamily="18" charset="0"/>
                <a:ea typeface="仿宋_GB2312" pitchFamily="49" charset="-122"/>
              </a:rPr>
              <a:t> == NULL) { </a:t>
            </a:r>
            <a:endParaRPr lang="en-US" altLang="zh-CN" sz="2400" dirty="0" smtClean="0">
              <a:latin typeface="Times New Roman" panose="02020603050405020304" pitchFamily="18" charset="0"/>
              <a:ea typeface="仿宋_GB2312" pitchFamily="49" charset="-122"/>
            </a:endParaRPr>
          </a:p>
          <a:p>
            <a:pPr>
              <a:spcBef>
                <a:spcPct val="5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a:t>
            </a:r>
            <a:r>
              <a:rPr lang="en-US" altLang="zh-CN" sz="2400" dirty="0" smtClean="0">
                <a:latin typeface="Times New Roman" panose="02020603050405020304" pitchFamily="18" charset="0"/>
                <a:ea typeface="仿宋_GB2312" pitchFamily="49" charset="-122"/>
              </a:rPr>
              <a:t>	  </a:t>
            </a:r>
            <a:r>
              <a:rPr lang="en-US" altLang="zh-CN" sz="2400" dirty="0" err="1" smtClean="0">
                <a:latin typeface="Times New Roman" panose="02020603050405020304" pitchFamily="18" charset="0"/>
                <a:ea typeface="仿宋_GB2312" pitchFamily="49" charset="-122"/>
              </a:rPr>
              <a:t>cerr</a:t>
            </a:r>
            <a:r>
              <a:rPr lang="en-US" altLang="zh-CN" sz="2400" dirty="0" smtClean="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&lt;&lt; “</a:t>
            </a:r>
            <a:r>
              <a:rPr lang="zh-CN" altLang="en-US" sz="2400" dirty="0">
                <a:latin typeface="Times New Roman" panose="02020603050405020304" pitchFamily="18" charset="0"/>
                <a:ea typeface="隶书" panose="02010509060101010101" pitchFamily="49" charset="-122"/>
              </a:rPr>
              <a:t>存储分配失败</a:t>
            </a:r>
            <a:r>
              <a:rPr lang="zh-CN" altLang="en-US" sz="2400"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&lt;&lt; </a:t>
            </a:r>
            <a:r>
              <a:rPr lang="en-US" altLang="zh-CN" sz="2400" dirty="0" err="1">
                <a:latin typeface="Times New Roman" panose="02020603050405020304" pitchFamily="18" charset="0"/>
                <a:ea typeface="仿宋_GB2312" pitchFamily="49" charset="-122"/>
              </a:rPr>
              <a:t>endl</a:t>
            </a:r>
            <a:r>
              <a:rPr lang="en-US" altLang="zh-CN" sz="2400" dirty="0">
                <a:latin typeface="Times New Roman" panose="02020603050405020304" pitchFamily="18" charset="0"/>
                <a:ea typeface="仿宋_GB2312" pitchFamily="49" charset="-122"/>
              </a:rPr>
              <a:t>;</a:t>
            </a:r>
          </a:p>
          <a:p>
            <a:pPr>
              <a:spcBef>
                <a:spcPct val="5000"/>
              </a:spcBef>
              <a:buNone/>
            </a:pPr>
            <a:r>
              <a:rPr lang="en-US" altLang="zh-CN" sz="2400" dirty="0">
                <a:latin typeface="Times New Roman" panose="02020603050405020304" pitchFamily="18" charset="0"/>
                <a:ea typeface="仿宋_GB2312" pitchFamily="49" charset="-122"/>
              </a:rPr>
              <a:t>               exit (1); </a:t>
            </a:r>
          </a:p>
          <a:p>
            <a:pPr>
              <a:spcBef>
                <a:spcPct val="5000"/>
              </a:spcBef>
              <a:buNone/>
            </a:pPr>
            <a:r>
              <a:rPr lang="en-US" altLang="zh-CN" sz="2400" dirty="0">
                <a:latin typeface="Times New Roman" panose="02020603050405020304" pitchFamily="18" charset="0"/>
                <a:ea typeface="仿宋_GB2312" pitchFamily="49" charset="-122"/>
              </a:rPr>
              <a:t>          }</a:t>
            </a:r>
          </a:p>
          <a:p>
            <a:pPr>
              <a:spcBef>
                <a:spcPct val="5000"/>
              </a:spcBef>
              <a:buNone/>
            </a:pPr>
            <a:r>
              <a:rPr lang="en-US" altLang="zh-CN" sz="2400"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newNode</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 = p;   pre</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 = </a:t>
            </a:r>
            <a:r>
              <a:rPr lang="en-US" altLang="zh-CN" sz="2400" dirty="0" err="1">
                <a:latin typeface="Times New Roman" panose="02020603050405020304" pitchFamily="18" charset="0"/>
                <a:ea typeface="仿宋_GB2312" pitchFamily="49" charset="-122"/>
              </a:rPr>
              <a:t>newNode</a:t>
            </a:r>
            <a:r>
              <a:rPr lang="en-US" altLang="zh-CN" sz="2400" dirty="0">
                <a:latin typeface="Times New Roman" panose="02020603050405020304" pitchFamily="18" charset="0"/>
                <a:ea typeface="仿宋_GB2312" pitchFamily="49" charset="-122"/>
              </a:rPr>
              <a:t>; </a:t>
            </a:r>
          </a:p>
          <a:p>
            <a:pPr>
              <a:spcBef>
                <a:spcPct val="5000"/>
              </a:spcBef>
              <a:buNone/>
            </a:pPr>
            <a:r>
              <a:rPr lang="en-US" altLang="zh-CN" sz="2400" dirty="0">
                <a:latin typeface="Times New Roman" panose="02020603050405020304" pitchFamily="18" charset="0"/>
                <a:ea typeface="仿宋_GB2312" pitchFamily="49" charset="-122"/>
              </a:rPr>
              <a:t>     }</a:t>
            </a:r>
          </a:p>
          <a:p>
            <a:pPr>
              <a:spcBef>
                <a:spcPct val="0"/>
              </a:spcBef>
              <a:buNone/>
            </a:pPr>
            <a:r>
              <a:rPr lang="en-US" altLang="zh-CN" sz="2400" dirty="0">
                <a:latin typeface="Times New Roman" panose="02020603050405020304" pitchFamily="18" charset="0"/>
                <a:ea typeface="仿宋_GB2312" pitchFamily="49" charset="-122"/>
              </a:rPr>
              <a:t>};       </a:t>
            </a:r>
          </a:p>
        </p:txBody>
      </p:sp>
      <p:sp>
        <p:nvSpPr>
          <p:cNvPr id="3" name="Rectangle 3"/>
          <p:cNvSpPr txBox="1">
            <a:spLocks noChangeArrowheads="1"/>
          </p:cNvSpPr>
          <p:nvPr/>
        </p:nvSpPr>
        <p:spPr>
          <a:xfrm>
            <a:off x="7287376" y="1097745"/>
            <a:ext cx="4833293" cy="507523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template &lt;class E, class K&gt;</a:t>
            </a:r>
          </a:p>
          <a:p>
            <a:pPr>
              <a:spcBef>
                <a:spcPct val="10000"/>
              </a:spcBef>
              <a:buFont typeface="Wingdings" panose="05000000000000000000" pitchFamily="2" charset="2"/>
              <a:buNone/>
            </a:pPr>
            <a:r>
              <a:rPr lang="en-US" altLang="zh-CN" sz="2000" dirty="0" err="1" smtClean="0">
                <a:latin typeface="Times New Roman" panose="02020603050405020304" pitchFamily="18" charset="0"/>
                <a:ea typeface="隶书" panose="02010509060101010101" pitchFamily="49" charset="-122"/>
              </a:rPr>
              <a:t>ChainNode</a:t>
            </a:r>
            <a:r>
              <a:rPr lang="en-US" altLang="zh-CN" sz="2000" dirty="0" smtClean="0">
                <a:latin typeface="Times New Roman" panose="02020603050405020304" pitchFamily="18" charset="0"/>
                <a:ea typeface="隶书" panose="02010509060101010101" pitchFamily="49" charset="-122"/>
              </a:rPr>
              <a:t>&lt;E, K&gt; *</a:t>
            </a:r>
            <a:r>
              <a:rPr lang="en-US" altLang="zh-CN" sz="2000" dirty="0" err="1" smtClean="0">
                <a:latin typeface="Times New Roman" panose="02020603050405020304" pitchFamily="18" charset="0"/>
                <a:ea typeface="隶书" panose="02010509060101010101" pitchFamily="49" charset="-122"/>
              </a:rPr>
              <a:t>SortedChain</a:t>
            </a:r>
            <a:r>
              <a:rPr lang="en-US" altLang="zh-CN" sz="2000" dirty="0" smtClean="0">
                <a:latin typeface="Times New Roman" panose="02020603050405020304" pitchFamily="18" charset="0"/>
                <a:ea typeface="隶书" panose="02010509060101010101" pitchFamily="49" charset="-122"/>
              </a:rPr>
              <a:t>&lt;T&gt;::Search (</a:t>
            </a:r>
            <a:r>
              <a:rPr lang="en-US" altLang="zh-CN" sz="2000" dirty="0" err="1" smtClean="0">
                <a:latin typeface="Times New Roman" panose="02020603050405020304" pitchFamily="18" charset="0"/>
                <a:ea typeface="隶书" panose="02010509060101010101" pitchFamily="49" charset="-122"/>
              </a:rPr>
              <a:t>const</a:t>
            </a:r>
            <a:r>
              <a:rPr lang="en-US" altLang="zh-CN" sz="2000" dirty="0" smtClean="0">
                <a:latin typeface="Times New Roman" panose="02020603050405020304" pitchFamily="18" charset="0"/>
                <a:ea typeface="隶书" panose="02010509060101010101" pitchFamily="49" charset="-122"/>
              </a:rPr>
              <a:t> K k1) </a:t>
            </a:r>
            <a:r>
              <a:rPr lang="en-US" altLang="zh-CN" sz="2000" dirty="0" err="1" smtClean="0">
                <a:latin typeface="Times New Roman" panose="02020603050405020304" pitchFamily="18" charset="0"/>
                <a:ea typeface="隶书" panose="02010509060101010101" pitchFamily="49" charset="-122"/>
              </a:rPr>
              <a:t>const</a:t>
            </a:r>
            <a:r>
              <a:rPr lang="en-US" altLang="zh-CN" sz="2000" dirty="0" smtClean="0">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ChainNode</a:t>
            </a:r>
            <a:r>
              <a:rPr lang="en-US" altLang="zh-CN" sz="2000" dirty="0" smtClean="0">
                <a:latin typeface="Times New Roman" panose="02020603050405020304" pitchFamily="18" charset="0"/>
                <a:ea typeface="隶书" panose="02010509060101010101" pitchFamily="49" charset="-122"/>
              </a:rPr>
              <a:t>&lt;E, K&gt; *p = first</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a:t>
            </a:r>
          </a:p>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while (p != NULL &amp;&amp; p</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 </a:t>
            </a:r>
            <a:r>
              <a:rPr lang="en-US" altLang="zh-CN" sz="2000" dirty="0" smtClean="0">
                <a:solidFill>
                  <a:srgbClr val="009900"/>
                </a:solidFill>
                <a:latin typeface="Times New Roman" panose="02020603050405020304" pitchFamily="18" charset="0"/>
                <a:ea typeface="隶书" panose="02010509060101010101" pitchFamily="49" charset="-122"/>
              </a:rPr>
              <a:t>&lt;</a:t>
            </a:r>
            <a:r>
              <a:rPr lang="en-US" altLang="zh-CN" sz="2000" dirty="0" smtClean="0">
                <a:latin typeface="Times New Roman" panose="02020603050405020304" pitchFamily="18" charset="0"/>
                <a:ea typeface="隶书" panose="02010509060101010101" pitchFamily="49" charset="-122"/>
              </a:rPr>
              <a:t> k1) </a:t>
            </a:r>
          </a:p>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p = p</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重载：元素判小于</a:t>
            </a:r>
          </a:p>
          <a:p>
            <a:pPr>
              <a:spcBef>
                <a:spcPct val="10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if ( p != NULL &amp;&amp; p</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 </a:t>
            </a:r>
            <a:r>
              <a:rPr lang="en-US" altLang="zh-CN" sz="2000" dirty="0" smtClean="0">
                <a:solidFill>
                  <a:srgbClr val="009900"/>
                </a:solidFill>
                <a:latin typeface="Times New Roman" panose="02020603050405020304" pitchFamily="18" charset="0"/>
                <a:ea typeface="隶书" panose="02010509060101010101" pitchFamily="49" charset="-122"/>
              </a:rPr>
              <a:t>==</a:t>
            </a:r>
            <a:r>
              <a:rPr lang="en-US" altLang="zh-CN" sz="2000" dirty="0" smtClean="0">
                <a:latin typeface="Times New Roman" panose="02020603050405020304" pitchFamily="18" charset="0"/>
                <a:ea typeface="隶书" panose="02010509060101010101" pitchFamily="49" charset="-122"/>
              </a:rPr>
              <a:t> k1) </a:t>
            </a:r>
          </a:p>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return p;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重载：元素判等于</a:t>
            </a:r>
          </a:p>
          <a:p>
            <a:pPr>
              <a:spcBef>
                <a:spcPct val="10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else return NULL;</a:t>
            </a:r>
          </a:p>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a:t>
            </a:r>
            <a:endParaRPr lang="en-US" altLang="zh-CN" sz="2000" dirty="0">
              <a:latin typeface="Times New Roman" panose="02020603050405020304" pitchFamily="18" charset="0"/>
              <a:ea typeface="隶书" panose="02010509060101010101" pitchFamily="49" charset="-122"/>
            </a:endParaRPr>
          </a:p>
        </p:txBody>
      </p:sp>
      <p:sp>
        <p:nvSpPr>
          <p:cNvPr id="4" name="Rectangle 2"/>
          <p:cNvSpPr>
            <a:spLocks noGrp="1" noChangeArrowheads="1"/>
          </p:cNvSpPr>
          <p:nvPr>
            <p:ph type="title"/>
          </p:nvPr>
        </p:nvSpPr>
        <p:spPr>
          <a:xfrm>
            <a:off x="847928" y="68029"/>
            <a:ext cx="8229600" cy="633721"/>
          </a:xfrm>
        </p:spPr>
        <p:txBody>
          <a:bodyPr>
            <a:normAutofit fontScale="90000"/>
          </a:bodyPr>
          <a:lstStyle/>
          <a:p>
            <a:r>
              <a:rPr lang="zh-CN" altLang="en-US" sz="4000" dirty="0">
                <a:ea typeface="隶书" panose="02010509060101010101" pitchFamily="49" charset="-122"/>
              </a:rPr>
              <a:t>搜索、插入与删除算法</a:t>
            </a:r>
          </a:p>
        </p:txBody>
      </p:sp>
      <p:cxnSp>
        <p:nvCxnSpPr>
          <p:cNvPr id="5" name="直接连接符 4"/>
          <p:cNvCxnSpPr/>
          <p:nvPr/>
        </p:nvCxnSpPr>
        <p:spPr>
          <a:xfrm>
            <a:off x="6741268" y="1021404"/>
            <a:ext cx="0" cy="560608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Grp="1" noChangeArrowheads="1"/>
          </p:cNvSpPr>
          <p:nvPr>
            <p:ph idx="1"/>
          </p:nvPr>
        </p:nvSpPr>
        <p:spPr>
          <a:xfrm>
            <a:off x="1810729" y="756858"/>
            <a:ext cx="10251568" cy="5688012"/>
          </a:xfrm>
        </p:spPr>
        <p:txBody>
          <a:bodyPr>
            <a:noAutofit/>
          </a:bodyPr>
          <a:lstStyle/>
          <a:p>
            <a:pPr>
              <a:spcBef>
                <a:spcPct val="10000"/>
              </a:spcBef>
              <a:buFont typeface="Wingdings" panose="05000000000000000000" pitchFamily="2" charset="2"/>
              <a:buNone/>
            </a:pPr>
            <a:r>
              <a:rPr lang="en-US" altLang="zh-CN" sz="2800" dirty="0">
                <a:latin typeface="Times New Roman" panose="02020603050405020304" pitchFamily="18" charset="0"/>
                <a:ea typeface="仿宋_GB2312" pitchFamily="49" charset="-122"/>
                <a:sym typeface="+mn-ea"/>
              </a:rPr>
              <a:t>template &lt;class E, class K&gt;</a:t>
            </a:r>
            <a:endParaRPr lang="en-US" altLang="zh-CN" sz="2800"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sz="2800" dirty="0">
                <a:latin typeface="Times New Roman" panose="02020603050405020304" pitchFamily="18" charset="0"/>
                <a:ea typeface="仿宋_GB2312" pitchFamily="49" charset="-122"/>
                <a:sym typeface="+mn-ea"/>
              </a:rPr>
              <a:t>bool </a:t>
            </a:r>
            <a:r>
              <a:rPr lang="en-US" altLang="zh-CN" sz="2800" dirty="0" err="1">
                <a:latin typeface="Times New Roman" panose="02020603050405020304" pitchFamily="18" charset="0"/>
                <a:ea typeface="仿宋_GB2312" pitchFamily="49" charset="-122"/>
                <a:sym typeface="+mn-ea"/>
              </a:rPr>
              <a:t>SortedChain</a:t>
            </a:r>
            <a:r>
              <a:rPr lang="en-US" altLang="zh-CN" sz="2800" dirty="0">
                <a:latin typeface="Times New Roman" panose="02020603050405020304" pitchFamily="18" charset="0"/>
                <a:ea typeface="仿宋_GB2312" pitchFamily="49" charset="-122"/>
                <a:sym typeface="+mn-ea"/>
              </a:rPr>
              <a:t>&lt;E, K&gt;::Remove (</a:t>
            </a:r>
            <a:r>
              <a:rPr lang="en-US" altLang="zh-CN" sz="2800" dirty="0" err="1">
                <a:latin typeface="Times New Roman" panose="02020603050405020304" pitchFamily="18" charset="0"/>
                <a:ea typeface="仿宋_GB2312" pitchFamily="49" charset="-122"/>
                <a:sym typeface="+mn-ea"/>
              </a:rPr>
              <a:t>const</a:t>
            </a:r>
            <a:r>
              <a:rPr lang="en-US" altLang="zh-CN" sz="2800" dirty="0">
                <a:latin typeface="Times New Roman" panose="02020603050405020304" pitchFamily="18" charset="0"/>
                <a:ea typeface="仿宋_GB2312" pitchFamily="49" charset="-122"/>
                <a:sym typeface="+mn-ea"/>
              </a:rPr>
              <a:t> K k1,  E&amp; e1)</a:t>
            </a:r>
          </a:p>
          <a:p>
            <a:pPr>
              <a:spcBef>
                <a:spcPct val="10000"/>
              </a:spcBef>
              <a:buFont typeface="Wingdings" panose="05000000000000000000" pitchFamily="2" charset="2"/>
              <a:buNone/>
            </a:pPr>
            <a:r>
              <a:rPr lang="en-US" altLang="zh-CN" dirty="0">
                <a:latin typeface="Times New Roman" panose="02020603050405020304" pitchFamily="18" charset="0"/>
                <a:ea typeface="仿宋_GB2312" pitchFamily="49" charset="-122"/>
                <a:sym typeface="+mn-ea"/>
              </a:rPr>
              <a:t>{ </a:t>
            </a:r>
            <a:endParaRPr lang="en-US" altLang="zh-CN"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dirty="0">
                <a:latin typeface="Times New Roman" panose="02020603050405020304" pitchFamily="18" charset="0"/>
                <a:ea typeface="仿宋_GB2312" pitchFamily="49" charset="-122"/>
                <a:sym typeface="+mn-ea"/>
              </a:rPr>
              <a:t>     </a:t>
            </a:r>
            <a:r>
              <a:rPr lang="en-US" altLang="zh-CN" dirty="0" err="1">
                <a:latin typeface="Times New Roman" panose="02020603050405020304" pitchFamily="18" charset="0"/>
                <a:ea typeface="仿宋_GB2312" pitchFamily="49" charset="-122"/>
                <a:sym typeface="+mn-ea"/>
              </a:rPr>
              <a:t>ChainNode</a:t>
            </a:r>
            <a:r>
              <a:rPr lang="en-US" altLang="zh-CN" dirty="0">
                <a:latin typeface="Times New Roman" panose="02020603050405020304" pitchFamily="18" charset="0"/>
                <a:ea typeface="仿宋_GB2312" pitchFamily="49" charset="-122"/>
                <a:sym typeface="+mn-ea"/>
              </a:rPr>
              <a:t>&lt;E, K&gt; *p = first</a:t>
            </a:r>
            <a:r>
              <a:rPr lang="en-US" altLang="zh-CN" dirty="0">
                <a:latin typeface="楷体_GB2312" pitchFamily="49" charset="-122"/>
                <a:ea typeface="楷体_GB2312" pitchFamily="49" charset="-122"/>
                <a:sym typeface="+mn-ea"/>
              </a:rPr>
              <a:t>-&gt;</a:t>
            </a:r>
            <a:r>
              <a:rPr lang="en-US" altLang="zh-CN" dirty="0">
                <a:latin typeface="Times New Roman" panose="02020603050405020304" pitchFamily="18" charset="0"/>
                <a:ea typeface="仿宋_GB2312" pitchFamily="49" charset="-122"/>
                <a:sym typeface="+mn-ea"/>
              </a:rPr>
              <a:t>link, *pre = first</a:t>
            </a:r>
            <a:r>
              <a:rPr lang="zh-CN" altLang="en-US" dirty="0">
                <a:latin typeface="Times New Roman" panose="02020603050405020304" pitchFamily="18" charset="0"/>
                <a:ea typeface="仿宋_GB2312" pitchFamily="49" charset="-122"/>
                <a:sym typeface="+mn-ea"/>
              </a:rPr>
              <a:t>；</a:t>
            </a:r>
            <a:endParaRPr lang="zh-CN" altLang="en-US"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zh-CN" altLang="en-US" dirty="0">
                <a:latin typeface="Times New Roman" panose="02020603050405020304" pitchFamily="18" charset="0"/>
                <a:ea typeface="隶书" panose="02010509060101010101" pitchFamily="49" charset="-122"/>
                <a:sym typeface="+mn-ea"/>
              </a:rPr>
              <a:t>     </a:t>
            </a:r>
            <a:r>
              <a:rPr lang="en-US" altLang="zh-CN" dirty="0">
                <a:latin typeface="Times New Roman" panose="02020603050405020304" pitchFamily="18" charset="0"/>
                <a:ea typeface="隶书" panose="02010509060101010101" pitchFamily="49" charset="-122"/>
                <a:sym typeface="+mn-ea"/>
              </a:rPr>
              <a:t>while (p != NULL &amp;&amp; p</a:t>
            </a:r>
            <a:r>
              <a:rPr lang="en-US" altLang="zh-CN" dirty="0">
                <a:latin typeface="楷体_GB2312" pitchFamily="49" charset="-122"/>
                <a:ea typeface="楷体_GB2312" pitchFamily="49" charset="-122"/>
                <a:sym typeface="+mn-ea"/>
              </a:rPr>
              <a:t>-&gt;</a:t>
            </a:r>
            <a:r>
              <a:rPr lang="en-US" altLang="zh-CN" dirty="0">
                <a:latin typeface="Times New Roman" panose="02020603050405020304" pitchFamily="18" charset="0"/>
                <a:ea typeface="隶书" panose="02010509060101010101" pitchFamily="49" charset="-122"/>
                <a:sym typeface="+mn-ea"/>
              </a:rPr>
              <a:t>data </a:t>
            </a:r>
            <a:r>
              <a:rPr lang="en-US" altLang="zh-CN" dirty="0">
                <a:solidFill>
                  <a:srgbClr val="009900"/>
                </a:solidFill>
                <a:latin typeface="Times New Roman" panose="02020603050405020304" pitchFamily="18" charset="0"/>
                <a:ea typeface="隶书" panose="02010509060101010101" pitchFamily="49" charset="-122"/>
                <a:sym typeface="+mn-ea"/>
              </a:rPr>
              <a:t>&lt;</a:t>
            </a:r>
            <a:r>
              <a:rPr lang="en-US" altLang="zh-CN" dirty="0">
                <a:latin typeface="Times New Roman" panose="02020603050405020304" pitchFamily="18" charset="0"/>
                <a:ea typeface="隶书" panose="02010509060101010101" pitchFamily="49" charset="-122"/>
                <a:sym typeface="+mn-ea"/>
              </a:rPr>
              <a:t> k1)	</a:t>
            </a:r>
            <a:r>
              <a:rPr lang="en-US" altLang="zh-CN" dirty="0">
                <a:latin typeface="Times New Roman" panose="02020603050405020304" pitchFamily="18" charset="0"/>
                <a:ea typeface="仿宋_GB2312" pitchFamily="49" charset="-122"/>
                <a:sym typeface="+mn-ea"/>
              </a:rPr>
              <a:t> </a:t>
            </a:r>
            <a:endParaRPr lang="en-US" altLang="zh-CN"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	{ </a:t>
            </a:r>
            <a:r>
              <a:rPr lang="en-US" altLang="zh-CN" dirty="0">
                <a:latin typeface="Times New Roman" panose="02020603050405020304" pitchFamily="18" charset="0"/>
                <a:ea typeface="隶书" panose="02010509060101010101" pitchFamily="49" charset="-122"/>
              </a:rPr>
              <a:t>pre = p;  p = p</a:t>
            </a:r>
            <a:r>
              <a:rPr lang="en-US" altLang="zh-CN" dirty="0">
                <a:latin typeface="楷体_GB2312" pitchFamily="49" charset="-122"/>
                <a:ea typeface="楷体_GB2312" pitchFamily="49" charset="-122"/>
              </a:rPr>
              <a:t>-&gt;</a:t>
            </a:r>
            <a:r>
              <a:rPr lang="en-US" altLang="zh-CN" dirty="0">
                <a:latin typeface="Times New Roman" panose="02020603050405020304" pitchFamily="18" charset="0"/>
                <a:ea typeface="隶书" panose="02010509060101010101" pitchFamily="49" charset="-122"/>
              </a:rPr>
              <a:t>link; }	        </a:t>
            </a:r>
            <a:r>
              <a:rPr lang="en-US" altLang="zh-CN"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寻找删除位置</a:t>
            </a:r>
          </a:p>
          <a:p>
            <a:pPr>
              <a:spcBef>
                <a:spcPct val="10000"/>
              </a:spcBef>
              <a:buNone/>
            </a:pPr>
            <a:r>
              <a:rPr lang="zh-CN" altLang="en-US"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if (p != NULL &amp;&amp; p</a:t>
            </a:r>
            <a:r>
              <a:rPr lang="en-US" altLang="zh-CN" dirty="0">
                <a:latin typeface="楷体_GB2312" pitchFamily="49" charset="-122"/>
                <a:ea typeface="楷体_GB2312" pitchFamily="49" charset="-122"/>
              </a:rPr>
              <a:t>-&gt;</a:t>
            </a:r>
            <a:r>
              <a:rPr lang="en-US" altLang="zh-CN" dirty="0">
                <a:latin typeface="Times New Roman" panose="02020603050405020304" pitchFamily="18" charset="0"/>
                <a:ea typeface="隶书" panose="02010509060101010101" pitchFamily="49" charset="-122"/>
              </a:rPr>
              <a:t>data </a:t>
            </a:r>
            <a:r>
              <a:rPr lang="en-US" altLang="zh-CN" dirty="0">
                <a:solidFill>
                  <a:srgbClr val="009900"/>
                </a:solidFill>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k1) </a:t>
            </a:r>
            <a:r>
              <a:rPr lang="en-US" altLang="zh-CN" dirty="0" smtClean="0">
                <a:latin typeface="Times New Roman" panose="02020603050405020304" pitchFamily="18" charset="0"/>
                <a:ea typeface="隶书" panose="02010509060101010101" pitchFamily="49" charset="-122"/>
              </a:rPr>
              <a:t>{</a:t>
            </a:r>
            <a:r>
              <a:rPr lang="en-US" altLang="zh-CN"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重载：元素关键码判等于</a:t>
            </a: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pre</a:t>
            </a:r>
            <a:r>
              <a:rPr lang="en-US" altLang="zh-CN" dirty="0" smtClean="0">
                <a:latin typeface="楷体_GB2312" pitchFamily="49" charset="-122"/>
                <a:ea typeface="楷体_GB2312" pitchFamily="49" charset="-122"/>
              </a:rPr>
              <a:t>-</a:t>
            </a:r>
            <a:r>
              <a:rPr lang="en-US" altLang="zh-CN" dirty="0">
                <a:latin typeface="楷体_GB2312" pitchFamily="49" charset="-122"/>
                <a:ea typeface="楷体_GB2312" pitchFamily="49" charset="-122"/>
              </a:rPr>
              <a:t>&gt;</a:t>
            </a:r>
            <a:r>
              <a:rPr lang="en-US" altLang="zh-CN" dirty="0">
                <a:latin typeface="Times New Roman" panose="02020603050405020304" pitchFamily="18" charset="0"/>
                <a:ea typeface="隶书" panose="02010509060101010101" pitchFamily="49" charset="-122"/>
              </a:rPr>
              <a:t>link = p</a:t>
            </a:r>
            <a:r>
              <a:rPr lang="en-US" altLang="zh-CN" dirty="0">
                <a:latin typeface="楷体_GB2312" pitchFamily="49" charset="-122"/>
                <a:ea typeface="楷体_GB2312" pitchFamily="49" charset="-122"/>
              </a:rPr>
              <a:t>-&gt;</a:t>
            </a:r>
            <a:r>
              <a:rPr lang="en-US" altLang="zh-CN" dirty="0">
                <a:latin typeface="Times New Roman" panose="02020603050405020304" pitchFamily="18" charset="0"/>
                <a:ea typeface="隶书" panose="02010509060101010101" pitchFamily="49" charset="-122"/>
              </a:rPr>
              <a:t>link;</a:t>
            </a: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	e1 </a:t>
            </a:r>
            <a:r>
              <a:rPr lang="en-US" altLang="zh-CN" dirty="0">
                <a:latin typeface="Times New Roman" panose="02020603050405020304" pitchFamily="18" charset="0"/>
                <a:ea typeface="隶书" panose="02010509060101010101" pitchFamily="49" charset="-122"/>
              </a:rPr>
              <a:t>= p</a:t>
            </a:r>
            <a:r>
              <a:rPr lang="en-US" altLang="zh-CN" dirty="0">
                <a:latin typeface="楷体_GB2312" pitchFamily="49" charset="-122"/>
                <a:ea typeface="楷体_GB2312" pitchFamily="49" charset="-122"/>
              </a:rPr>
              <a:t>-&gt;</a:t>
            </a:r>
            <a:r>
              <a:rPr lang="en-US" altLang="zh-CN" dirty="0">
                <a:latin typeface="Times New Roman" panose="02020603050405020304" pitchFamily="18" charset="0"/>
                <a:ea typeface="隶书" panose="02010509060101010101" pitchFamily="49" charset="-122"/>
              </a:rPr>
              <a:t>data;  delete p;</a:t>
            </a: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	return </a:t>
            </a:r>
            <a:r>
              <a:rPr lang="en-US" altLang="zh-CN" dirty="0">
                <a:latin typeface="Times New Roman" panose="02020603050405020304" pitchFamily="18" charset="0"/>
                <a:ea typeface="隶书" panose="02010509060101010101" pitchFamily="49" charset="-122"/>
              </a:rPr>
              <a:t>true;</a:t>
            </a: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 }</a:t>
            </a:r>
            <a:endParaRPr lang="en-US" altLang="zh-CN"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else return false;		      </a:t>
            </a:r>
            <a:r>
              <a:rPr lang="en-US" altLang="zh-CN"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未找到删除结点</a:t>
            </a: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779834" y="0"/>
            <a:ext cx="8229600" cy="687224"/>
          </a:xfrm>
        </p:spPr>
        <p:txBody>
          <a:bodyPr>
            <a:normAutofit fontScale="90000"/>
          </a:bodyPr>
          <a:lstStyle/>
          <a:p>
            <a:r>
              <a:rPr lang="zh-CN" altLang="en-US" sz="4000" dirty="0">
                <a:ea typeface="华文新魏" panose="02010800040101010101" pitchFamily="2" charset="-122"/>
              </a:rPr>
              <a:t>链表中的操作符重载</a:t>
            </a:r>
            <a:r>
              <a:rPr lang="zh-CN" altLang="en-US" dirty="0"/>
              <a:t> </a:t>
            </a:r>
          </a:p>
        </p:txBody>
      </p:sp>
      <p:sp>
        <p:nvSpPr>
          <p:cNvPr id="595971" name="Rectangle 3"/>
          <p:cNvSpPr>
            <a:spLocks noGrp="1" noChangeArrowheads="1"/>
          </p:cNvSpPr>
          <p:nvPr>
            <p:ph idx="1"/>
          </p:nvPr>
        </p:nvSpPr>
        <p:spPr>
          <a:xfrm>
            <a:off x="581565" y="959598"/>
            <a:ext cx="11393184" cy="5137151"/>
          </a:xfrm>
        </p:spPr>
        <p:txBody>
          <a:bodyPr>
            <a:noAutofit/>
          </a:bodyPr>
          <a:lstStyle/>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class person {</a:t>
            </a:r>
          </a:p>
          <a:p>
            <a:pPr>
              <a:spcBef>
                <a:spcPct val="500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private</a:t>
            </a:r>
            <a:r>
              <a:rPr lang="en-US" altLang="zh-CN" sz="24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long key;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关键码</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other;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其他数据</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long </a:t>
            </a:r>
            <a:r>
              <a:rPr lang="en-US" altLang="zh-CN" sz="2400" dirty="0" err="1">
                <a:latin typeface="Times New Roman" panose="02020603050405020304" pitchFamily="18" charset="0"/>
                <a:ea typeface="隶书" panose="02010509060101010101" pitchFamily="49" charset="-122"/>
              </a:rPr>
              <a:t>getKey</a:t>
            </a:r>
            <a:r>
              <a:rPr lang="en-US" altLang="zh-CN" sz="2400" dirty="0">
                <a:latin typeface="Times New Roman" panose="02020603050405020304" pitchFamily="18" charset="0"/>
                <a:ea typeface="隶书" panose="02010509060101010101" pitchFamily="49" charset="-122"/>
              </a:rPr>
              <a:t>() { return key; </a:t>
            </a:r>
            <a:r>
              <a:rPr lang="en-US" altLang="zh-CN" sz="2400" dirty="0" smtClean="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提取元素关键码</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person&amp; operator = (long k1) </a:t>
            </a:r>
            <a:r>
              <a:rPr lang="en-US" altLang="zh-CN" sz="2400" dirty="0" smtClean="0">
                <a:latin typeface="Times New Roman" panose="02020603050405020304" pitchFamily="18" charset="0"/>
                <a:ea typeface="隶书" panose="02010509060101010101" pitchFamily="49" charset="-122"/>
              </a:rPr>
              <a:t> { </a:t>
            </a:r>
            <a:r>
              <a:rPr lang="en-US" altLang="zh-CN" sz="2400" dirty="0">
                <a:latin typeface="Times New Roman" panose="02020603050405020304" pitchFamily="18" charset="0"/>
                <a:ea typeface="隶书" panose="02010509060101010101" pitchFamily="49" charset="-122"/>
              </a:rPr>
              <a:t>key = k1;  return *this; </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关键码赋值给</a:t>
            </a:r>
            <a:r>
              <a:rPr lang="zh-CN" altLang="en-US" sz="2400" dirty="0" smtClean="0">
                <a:solidFill>
                  <a:schemeClr val="tx2"/>
                </a:solidFill>
                <a:latin typeface="Times New Roman" panose="02020603050405020304" pitchFamily="18" charset="0"/>
                <a:ea typeface="隶书" panose="02010509060101010101" pitchFamily="49" charset="-122"/>
              </a:rPr>
              <a:t>元素</a:t>
            </a:r>
            <a:endParaRPr lang="en-US" altLang="zh-CN" sz="24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bool</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operator &lt; (long k1</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 return key &lt; k1; } </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元素与关键码判小于</a:t>
            </a:r>
          </a:p>
          <a:p>
            <a:pPr>
              <a:spcBef>
                <a:spcPct val="5000"/>
              </a:spcBef>
              <a:buNone/>
            </a:pPr>
            <a:r>
              <a:rPr lang="zh-CN" altLang="en-US" sz="2400" dirty="0">
                <a:latin typeface="Times New Roman" panose="02020603050405020304" pitchFamily="18" charset="0"/>
                <a:ea typeface="隶书" panose="02010509060101010101" pitchFamily="49" charset="-122"/>
              </a:rPr>
              <a:t>	</a:t>
            </a:r>
            <a:r>
              <a:rPr lang="zh-CN" altLang="en-US" sz="2400"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bool</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operator == (long </a:t>
            </a:r>
            <a:r>
              <a:rPr lang="en-US" altLang="zh-CN" sz="2400" dirty="0" smtClean="0">
                <a:latin typeface="Times New Roman" panose="02020603050405020304" pitchFamily="18" charset="0"/>
                <a:ea typeface="隶书" panose="02010509060101010101" pitchFamily="49" charset="-122"/>
              </a:rPr>
              <a:t>k1)	{ </a:t>
            </a:r>
            <a:r>
              <a:rPr lang="en-US" altLang="zh-CN" sz="2400" dirty="0">
                <a:latin typeface="Times New Roman" panose="02020603050405020304" pitchFamily="18" charset="0"/>
                <a:ea typeface="隶书" panose="02010509060101010101" pitchFamily="49" charset="-122"/>
              </a:rPr>
              <a:t>return key == k1; } </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元素与关键码判等于</a:t>
            </a:r>
            <a:endParaRPr lang="zh-CN" altLang="en-US" sz="2400" dirty="0">
              <a:latin typeface="Times New Roman" panose="02020603050405020304" pitchFamily="18" charset="0"/>
              <a:ea typeface="隶书" panose="02010509060101010101" pitchFamily="49" charset="-122"/>
            </a:endParaRPr>
          </a:p>
          <a:p>
            <a:pPr>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bool</a:t>
            </a:r>
            <a:r>
              <a:rPr lang="en-US" altLang="zh-CN" sz="2400" dirty="0">
                <a:latin typeface="Times New Roman" panose="02020603050405020304" pitchFamily="18" charset="0"/>
                <a:ea typeface="隶书" panose="02010509060101010101" pitchFamily="49" charset="-122"/>
              </a:rPr>
              <a:t> operator != (long k1) 	</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return key != k1; } </a:t>
            </a:r>
            <a:r>
              <a:rPr lang="en-US" altLang="zh-CN" sz="2400" dirty="0">
                <a:solidFill>
                  <a:schemeClr val="tx2"/>
                </a:solidFill>
                <a:latin typeface="Times New Roman" panose="02020603050405020304" pitchFamily="18" charset="0"/>
                <a:ea typeface="隶书" panose="02010509060101010101" pitchFamily="49" charset="-122"/>
              </a:rPr>
              <a:t>	</a:t>
            </a:r>
            <a:r>
              <a:rPr lang="en-US" altLang="zh-CN" sz="2400" dirty="0" smtClean="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元素与关键码判不等</a:t>
            </a:r>
            <a:endParaRPr lang="zh-CN" altLang="en-US" sz="2400" dirty="0">
              <a:latin typeface="Times New Roman" panose="02020603050405020304" pitchFamily="18" charset="0"/>
              <a:ea typeface="隶书" panose="02010509060101010101" pitchFamily="49" charset="-122"/>
            </a:endParaRPr>
          </a:p>
          <a:p>
            <a:pPr>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bool</a:t>
            </a:r>
            <a:r>
              <a:rPr lang="en-US" altLang="zh-CN" sz="2400" dirty="0">
                <a:latin typeface="Times New Roman" panose="02020603050405020304" pitchFamily="18" charset="0"/>
                <a:ea typeface="隶书" panose="02010509060101010101" pitchFamily="49" charset="-122"/>
              </a:rPr>
              <a:t> operator &lt; (person&amp; pr2</a:t>
            </a:r>
            <a:r>
              <a:rPr lang="en-US" altLang="zh-CN" sz="2400" dirty="0" smtClean="0">
                <a:latin typeface="Times New Roman" panose="02020603050405020304" pitchFamily="18" charset="0"/>
                <a:ea typeface="隶书" panose="02010509060101010101" pitchFamily="49" charset="-122"/>
              </a:rPr>
              <a:t>)   { </a:t>
            </a:r>
            <a:r>
              <a:rPr lang="en-US" altLang="zh-CN" sz="2400" dirty="0">
                <a:latin typeface="Times New Roman" panose="02020603050405020304" pitchFamily="18" charset="0"/>
                <a:ea typeface="隶书" panose="02010509060101010101" pitchFamily="49" charset="-122"/>
              </a:rPr>
              <a:t>return key &lt; pr2.getKey(); } </a:t>
            </a:r>
            <a:r>
              <a:rPr lang="en-US" altLang="zh-CN" sz="2400" dirty="0" smtClean="0">
                <a:latin typeface="Times New Roman" panose="02020603050405020304" pitchFamily="18" charset="0"/>
                <a:ea typeface="隶书" panose="02010509060101010101" pitchFamily="49" charset="-122"/>
              </a:rPr>
              <a:t>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元素之间判小于</a:t>
            </a:r>
            <a:endParaRPr lang="en-US" altLang="zh-CN" sz="24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bool</a:t>
            </a:r>
            <a:r>
              <a:rPr lang="en-US" altLang="zh-CN" sz="2400" dirty="0">
                <a:latin typeface="Times New Roman" panose="02020603050405020304" pitchFamily="18" charset="0"/>
                <a:ea typeface="隶书" panose="02010509060101010101" pitchFamily="49" charset="-122"/>
              </a:rPr>
              <a:t> operator == (person&amp; pr2</a:t>
            </a:r>
            <a:r>
              <a:rPr lang="en-US" altLang="zh-CN" sz="2400" dirty="0" smtClean="0">
                <a:latin typeface="Times New Roman" panose="02020603050405020304" pitchFamily="18" charset="0"/>
                <a:ea typeface="隶书" panose="02010509060101010101" pitchFamily="49" charset="-122"/>
              </a:rPr>
              <a:t>) { </a:t>
            </a:r>
            <a:r>
              <a:rPr lang="en-US" altLang="zh-CN" sz="2400" dirty="0">
                <a:latin typeface="Times New Roman" panose="02020603050405020304" pitchFamily="18" charset="0"/>
                <a:ea typeface="隶书" panose="02010509060101010101" pitchFamily="49" charset="-122"/>
              </a:rPr>
              <a:t>return key == pr2.key; }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元素之间判等于</a:t>
            </a:r>
            <a:endParaRPr lang="zh-CN" altLang="en-US" sz="2400" dirty="0">
              <a:latin typeface="Times New Roman" panose="02020603050405020304" pitchFamily="18" charset="0"/>
              <a:ea typeface="隶书" panose="02010509060101010101" pitchFamily="49" charset="-122"/>
            </a:endParaRPr>
          </a:p>
          <a:p>
            <a:pPr>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bool</a:t>
            </a:r>
            <a:r>
              <a:rPr lang="en-US" altLang="zh-CN" sz="2400" dirty="0">
                <a:latin typeface="Times New Roman" panose="02020603050405020304" pitchFamily="18" charset="0"/>
                <a:ea typeface="隶书" panose="02010509060101010101" pitchFamily="49" charset="-122"/>
              </a:rPr>
              <a:t> operator &lt;= (person&amp; pr2) </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return key &lt;= pr2.key; }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元素间判小于等于</a:t>
            </a:r>
            <a:endParaRPr lang="zh-CN" altLang="en-US" sz="2400" dirty="0">
              <a:latin typeface="Times New Roman" panose="02020603050405020304" pitchFamily="18" charset="0"/>
              <a:ea typeface="隶书" panose="02010509060101010101" pitchFamily="49" charset="-122"/>
            </a:endParaRPr>
          </a:p>
          <a:p>
            <a:pPr>
              <a:spcBef>
                <a:spcPct val="5000"/>
              </a:spcBef>
              <a:buNone/>
            </a:pPr>
            <a:r>
              <a:rPr lang="en-US" altLang="zh-CN" sz="2400" dirty="0">
                <a:latin typeface="Times New Roman" panose="02020603050405020304" pitchFamily="18" charset="0"/>
                <a:ea typeface="隶书" panose="02010509060101010101" pitchFamily="49" charset="-122"/>
              </a:rPr>
              <a:t>};</a:t>
            </a:r>
            <a:endParaRPr lang="zh-CN" altLang="en-US" sz="24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1035294" y="0"/>
            <a:ext cx="8229600" cy="723737"/>
          </a:xfrm>
        </p:spPr>
        <p:txBody>
          <a:bodyPr/>
          <a:lstStyle/>
          <a:p>
            <a:r>
              <a:rPr lang="en-US" altLang="zh-CN" sz="4000" dirty="0">
                <a:latin typeface="华文新魏" panose="02010800040101010101" pitchFamily="2" charset="-122"/>
                <a:ea typeface="华文新魏" panose="02010800040101010101" pitchFamily="2" charset="-122"/>
              </a:rPr>
              <a:t>6.4 </a:t>
            </a:r>
            <a:r>
              <a:rPr lang="zh-CN" altLang="en-US" sz="4000" dirty="0">
                <a:latin typeface="华文新魏" panose="02010800040101010101" pitchFamily="2" charset="-122"/>
                <a:ea typeface="华文新魏" panose="02010800040101010101" pitchFamily="2" charset="-122"/>
              </a:rPr>
              <a:t>跳表（</a:t>
            </a:r>
            <a:r>
              <a:rPr lang="en-US" altLang="zh-CN" sz="4000" dirty="0">
                <a:latin typeface="华文新魏" panose="02010800040101010101" pitchFamily="2" charset="-122"/>
                <a:ea typeface="华文新魏" panose="02010800040101010101" pitchFamily="2" charset="-122"/>
              </a:rPr>
              <a:t>skip list</a:t>
            </a:r>
            <a:r>
              <a:rPr lang="zh-CN" altLang="en-US" sz="4000" dirty="0">
                <a:latin typeface="华文新魏" panose="02010800040101010101" pitchFamily="2" charset="-122"/>
                <a:ea typeface="华文新魏" panose="02010800040101010101" pitchFamily="2" charset="-122"/>
              </a:rPr>
              <a:t>）</a:t>
            </a:r>
          </a:p>
        </p:txBody>
      </p:sp>
      <p:sp>
        <p:nvSpPr>
          <p:cNvPr id="384003" name="Rectangle 3"/>
          <p:cNvSpPr>
            <a:spLocks noGrp="1" noChangeArrowheads="1"/>
          </p:cNvSpPr>
          <p:nvPr>
            <p:ph idx="1"/>
          </p:nvPr>
        </p:nvSpPr>
        <p:spPr>
          <a:xfrm>
            <a:off x="1163438" y="1173711"/>
            <a:ext cx="10148880" cy="5040312"/>
          </a:xfrm>
        </p:spPr>
        <p:txBody>
          <a:bodyPr/>
          <a:lstStyle/>
          <a:p>
            <a:pPr>
              <a:lnSpc>
                <a:spcPct val="105000"/>
              </a:lnSpc>
              <a:spcBef>
                <a:spcPct val="15000"/>
              </a:spcBef>
              <a:buClr>
                <a:srgbClr val="800080"/>
              </a:buClr>
              <a:buSzPct val="50000"/>
            </a:pPr>
            <a:r>
              <a:rPr lang="zh-CN" altLang="en-US" sz="3000" dirty="0">
                <a:latin typeface="Times New Roman" panose="02020603050405020304" pitchFamily="18" charset="0"/>
                <a:ea typeface="仿宋_GB2312" pitchFamily="49" charset="-122"/>
              </a:rPr>
              <a:t>在一个</a:t>
            </a:r>
            <a:r>
              <a:rPr lang="zh-CN" altLang="en-US" sz="3000" dirty="0">
                <a:solidFill>
                  <a:srgbClr val="0000FF"/>
                </a:solidFill>
                <a:latin typeface="Times New Roman" panose="02020603050405020304" pitchFamily="18" charset="0"/>
                <a:ea typeface="仿宋_GB2312" pitchFamily="49" charset="-122"/>
              </a:rPr>
              <a:t>有序顺序表</a:t>
            </a:r>
            <a:r>
              <a:rPr lang="zh-CN" altLang="en-US" sz="3000" dirty="0">
                <a:latin typeface="Times New Roman" panose="02020603050405020304" pitchFamily="18" charset="0"/>
                <a:ea typeface="仿宋_GB2312" pitchFamily="49" charset="-122"/>
              </a:rPr>
              <a:t>中进行</a:t>
            </a:r>
            <a:r>
              <a:rPr lang="zh-CN" altLang="en-US" sz="3000" dirty="0">
                <a:solidFill>
                  <a:srgbClr val="0000FF"/>
                </a:solidFill>
                <a:latin typeface="Times New Roman" panose="02020603050405020304" pitchFamily="18" charset="0"/>
                <a:ea typeface="仿宋_GB2312" pitchFamily="49" charset="-122"/>
              </a:rPr>
              <a:t>折半搜索</a:t>
            </a:r>
            <a:r>
              <a:rPr lang="zh-CN" altLang="en-US" sz="3000" dirty="0" smtClean="0">
                <a:latin typeface="Times New Roman" panose="02020603050405020304" pitchFamily="18" charset="0"/>
                <a:ea typeface="仿宋_GB2312" pitchFamily="49" charset="-122"/>
              </a:rPr>
              <a:t>，</a:t>
            </a:r>
            <a:endParaRPr lang="en-US" altLang="zh-CN" sz="3000" dirty="0" smtClean="0">
              <a:latin typeface="Times New Roman" panose="02020603050405020304" pitchFamily="18" charset="0"/>
              <a:ea typeface="仿宋_GB2312" pitchFamily="49" charset="-122"/>
            </a:endParaRPr>
          </a:p>
          <a:p>
            <a:pPr marL="0" indent="0">
              <a:lnSpc>
                <a:spcPct val="105000"/>
              </a:lnSpc>
              <a:spcBef>
                <a:spcPct val="15000"/>
              </a:spcBef>
              <a:buClr>
                <a:srgbClr val="800080"/>
              </a:buClr>
              <a:buSzPct val="50000"/>
              <a:buNone/>
            </a:pPr>
            <a:r>
              <a:rPr lang="zh-CN" altLang="en-US" sz="3000" dirty="0" smtClean="0">
                <a:latin typeface="Times New Roman" panose="02020603050405020304" pitchFamily="18" charset="0"/>
                <a:ea typeface="仿宋_GB2312" pitchFamily="49" charset="-122"/>
              </a:rPr>
              <a:t>时间</a:t>
            </a:r>
            <a:r>
              <a:rPr lang="zh-CN" altLang="en-US" sz="3000" dirty="0">
                <a:latin typeface="Times New Roman" panose="02020603050405020304" pitchFamily="18" charset="0"/>
                <a:ea typeface="仿宋_GB2312" pitchFamily="49" charset="-122"/>
              </a:rPr>
              <a:t>效率很高。但是在</a:t>
            </a:r>
            <a:r>
              <a:rPr lang="zh-CN" altLang="en-US" sz="3000" dirty="0">
                <a:solidFill>
                  <a:srgbClr val="FF0000"/>
                </a:solidFill>
                <a:latin typeface="Times New Roman" panose="02020603050405020304" pitchFamily="18" charset="0"/>
                <a:ea typeface="仿宋_GB2312" pitchFamily="49" charset="-122"/>
              </a:rPr>
              <a:t>有序链表</a:t>
            </a:r>
            <a:r>
              <a:rPr lang="zh-CN" altLang="en-US" sz="3000" dirty="0" smtClean="0">
                <a:latin typeface="Times New Roman" panose="02020603050405020304" pitchFamily="18" charset="0"/>
                <a:ea typeface="仿宋_GB2312" pitchFamily="49" charset="-122"/>
              </a:rPr>
              <a:t>中</a:t>
            </a:r>
            <a:endParaRPr lang="en-US" altLang="zh-CN" sz="3000" dirty="0" smtClean="0">
              <a:latin typeface="Times New Roman" panose="02020603050405020304" pitchFamily="18" charset="0"/>
              <a:ea typeface="仿宋_GB2312" pitchFamily="49" charset="-122"/>
            </a:endParaRPr>
          </a:p>
          <a:p>
            <a:pPr marL="0" indent="0">
              <a:lnSpc>
                <a:spcPct val="105000"/>
              </a:lnSpc>
              <a:spcBef>
                <a:spcPct val="15000"/>
              </a:spcBef>
              <a:buClr>
                <a:srgbClr val="800080"/>
              </a:buClr>
              <a:buSzPct val="50000"/>
              <a:buNone/>
            </a:pPr>
            <a:r>
              <a:rPr lang="zh-CN" altLang="en-US" sz="3000" dirty="0" smtClean="0">
                <a:latin typeface="Times New Roman" panose="02020603050405020304" pitchFamily="18" charset="0"/>
                <a:ea typeface="仿宋_GB2312" pitchFamily="49" charset="-122"/>
              </a:rPr>
              <a:t>进行</a:t>
            </a:r>
            <a:r>
              <a:rPr lang="zh-CN" altLang="en-US" sz="3000" dirty="0">
                <a:latin typeface="Times New Roman" panose="02020603050405020304" pitchFamily="18" charset="0"/>
                <a:ea typeface="仿宋_GB2312" pitchFamily="49" charset="-122"/>
              </a:rPr>
              <a:t>搜索，只能顺序搜索，需要</a:t>
            </a:r>
            <a:r>
              <a:rPr lang="zh-CN" altLang="en-US" sz="3000" dirty="0" smtClean="0">
                <a:latin typeface="Times New Roman" panose="02020603050405020304" pitchFamily="18" charset="0"/>
                <a:ea typeface="仿宋_GB2312" pitchFamily="49" charset="-122"/>
              </a:rPr>
              <a:t>执</a:t>
            </a:r>
            <a:endParaRPr lang="en-US" altLang="zh-CN" sz="3000" dirty="0" smtClean="0">
              <a:latin typeface="Times New Roman" panose="02020603050405020304" pitchFamily="18" charset="0"/>
              <a:ea typeface="仿宋_GB2312" pitchFamily="49" charset="-122"/>
            </a:endParaRPr>
          </a:p>
          <a:p>
            <a:pPr marL="0" indent="0">
              <a:lnSpc>
                <a:spcPct val="105000"/>
              </a:lnSpc>
              <a:spcBef>
                <a:spcPct val="15000"/>
              </a:spcBef>
              <a:buClr>
                <a:srgbClr val="800080"/>
              </a:buClr>
              <a:buSzPct val="50000"/>
              <a:buNone/>
            </a:pPr>
            <a:r>
              <a:rPr lang="zh-CN" altLang="en-US" sz="3000" dirty="0" smtClean="0">
                <a:latin typeface="Times New Roman" panose="02020603050405020304" pitchFamily="18" charset="0"/>
                <a:ea typeface="仿宋_GB2312" pitchFamily="49" charset="-122"/>
              </a:rPr>
              <a:t>行</a:t>
            </a:r>
            <a:r>
              <a:rPr lang="en-US" altLang="zh-CN" sz="3000" dirty="0">
                <a:latin typeface="Times New Roman" panose="02020603050405020304" pitchFamily="18" charset="0"/>
                <a:ea typeface="仿宋_GB2312" pitchFamily="49" charset="-122"/>
              </a:rPr>
              <a:t>O(</a:t>
            </a:r>
            <a:r>
              <a:rPr lang="en-US" altLang="zh-CN" sz="3000" i="1" dirty="0">
                <a:latin typeface="Times New Roman" panose="02020603050405020304" pitchFamily="18" charset="0"/>
                <a:ea typeface="仿宋_GB2312" pitchFamily="49" charset="-122"/>
              </a:rPr>
              <a:t>n</a:t>
            </a:r>
            <a:r>
              <a:rPr lang="en-US" altLang="zh-CN" sz="3000" dirty="0">
                <a:latin typeface="Times New Roman" panose="02020603050405020304" pitchFamily="18" charset="0"/>
                <a:ea typeface="仿宋_GB2312" pitchFamily="49" charset="-122"/>
              </a:rPr>
              <a:t>)</a:t>
            </a:r>
            <a:r>
              <a:rPr lang="zh-CN" altLang="en-US" sz="3000" dirty="0">
                <a:latin typeface="Times New Roman" panose="02020603050405020304" pitchFamily="18" charset="0"/>
                <a:ea typeface="仿宋_GB2312" pitchFamily="49" charset="-122"/>
              </a:rPr>
              <a:t>次关键码比较</a:t>
            </a:r>
            <a:r>
              <a:rPr lang="zh-CN" altLang="en-US" sz="3000" dirty="0" smtClean="0">
                <a:latin typeface="Times New Roman" panose="02020603050405020304" pitchFamily="18" charset="0"/>
                <a:ea typeface="仿宋_GB2312" pitchFamily="49" charset="-122"/>
              </a:rPr>
              <a:t>。</a:t>
            </a:r>
            <a:endParaRPr lang="en-US" altLang="zh-CN" sz="3000" dirty="0" smtClean="0">
              <a:latin typeface="Times New Roman" panose="02020603050405020304" pitchFamily="18" charset="0"/>
              <a:ea typeface="仿宋_GB2312" pitchFamily="49" charset="-122"/>
            </a:endParaRPr>
          </a:p>
          <a:p>
            <a:pPr>
              <a:lnSpc>
                <a:spcPct val="105000"/>
              </a:lnSpc>
              <a:spcBef>
                <a:spcPct val="15000"/>
              </a:spcBef>
              <a:buClr>
                <a:srgbClr val="800080"/>
              </a:buClr>
              <a:buSzPct val="50000"/>
            </a:pPr>
            <a:endParaRPr lang="zh-CN" altLang="en-US" sz="3000" dirty="0">
              <a:latin typeface="Times New Roman" panose="02020603050405020304" pitchFamily="18" charset="0"/>
              <a:ea typeface="仿宋_GB2312" pitchFamily="49" charset="-122"/>
            </a:endParaRPr>
          </a:p>
          <a:p>
            <a:pPr>
              <a:lnSpc>
                <a:spcPct val="105000"/>
              </a:lnSpc>
              <a:spcBef>
                <a:spcPct val="15000"/>
              </a:spcBef>
              <a:buClr>
                <a:srgbClr val="800080"/>
              </a:buClr>
              <a:buSzPct val="50000"/>
            </a:pPr>
            <a:r>
              <a:rPr lang="zh-CN" altLang="en-US" sz="3000" dirty="0">
                <a:latin typeface="Times New Roman" panose="02020603050405020304" pitchFamily="18" charset="0"/>
                <a:ea typeface="仿宋_GB2312" pitchFamily="49" charset="-122"/>
              </a:rPr>
              <a:t>如果在链表中部结点中增加一个指针，则比较次数可以减少到 </a:t>
            </a:r>
            <a:r>
              <a:rPr lang="en-US" altLang="zh-CN" sz="3000" i="1" dirty="0">
                <a:latin typeface="Times New Roman" panose="02020603050405020304" pitchFamily="18" charset="0"/>
                <a:ea typeface="仿宋_GB2312" pitchFamily="49" charset="-122"/>
              </a:rPr>
              <a:t>n</a:t>
            </a:r>
            <a:r>
              <a:rPr lang="en-US" altLang="zh-CN" sz="3000" dirty="0">
                <a:latin typeface="Times New Roman" panose="02020603050405020304" pitchFamily="18" charset="0"/>
                <a:ea typeface="仿宋_GB2312" pitchFamily="49" charset="-122"/>
              </a:rPr>
              <a:t>/2+1</a:t>
            </a:r>
            <a:r>
              <a:rPr lang="zh-CN" altLang="en-US" sz="3000" dirty="0">
                <a:latin typeface="Times New Roman" panose="02020603050405020304" pitchFamily="18" charset="0"/>
                <a:ea typeface="仿宋_GB2312" pitchFamily="49" charset="-122"/>
              </a:rPr>
              <a:t>。在搜索时，首先用要搜索元素与中间元素进行比较，如果要搜索元素小于中间元素，则仅需搜索链表的前半部分，否则只要在链表的后半部分进行比较即可。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2925" y="876888"/>
            <a:ext cx="4641891" cy="30945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4003">
                                            <p:txEl>
                                              <p:pRg st="5" end="5"/>
                                            </p:txEl>
                                          </p:spTgt>
                                        </p:tgtEl>
                                        <p:attrNameLst>
                                          <p:attrName>style.visibility</p:attrName>
                                        </p:attrNameLst>
                                      </p:cBhvr>
                                      <p:to>
                                        <p:strVal val="visible"/>
                                      </p:to>
                                    </p:set>
                                    <p:animEffect transition="in" filter="fade">
                                      <p:cBhvr>
                                        <p:cTn id="7" dur="250"/>
                                        <p:tgtEl>
                                          <p:spTgt spid="384003">
                                            <p:txEl>
                                              <p:pRg st="5" end="5"/>
                                            </p:txEl>
                                          </p:spTgt>
                                        </p:tgtEl>
                                      </p:cBhvr>
                                    </p:animEffect>
                                    <p:anim calcmode="lin" valueType="num">
                                      <p:cBhvr>
                                        <p:cTn id="8" dur="250" fill="hold"/>
                                        <p:tgtEl>
                                          <p:spTgt spid="384003">
                                            <p:txEl>
                                              <p:pRg st="5" end="5"/>
                                            </p:txEl>
                                          </p:spTgt>
                                        </p:tgtEl>
                                        <p:attrNameLst>
                                          <p:attrName>ppt_x</p:attrName>
                                        </p:attrNameLst>
                                      </p:cBhvr>
                                      <p:tavLst>
                                        <p:tav tm="0">
                                          <p:val>
                                            <p:strVal val="#ppt_x"/>
                                          </p:val>
                                        </p:tav>
                                        <p:tav tm="100000">
                                          <p:val>
                                            <p:strVal val="#ppt_x"/>
                                          </p:val>
                                        </p:tav>
                                      </p:tavLst>
                                    </p:anim>
                                    <p:anim calcmode="lin" valueType="num">
                                      <p:cBhvr>
                                        <p:cTn id="9" dur="250" fill="hold"/>
                                        <p:tgtEl>
                                          <p:spTgt spid="38400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7464426" y="6021388"/>
            <a:ext cx="27352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eaLnBrk="1" hangingPunct="1">
              <a:spcBef>
                <a:spcPct val="0"/>
              </a:spcBef>
              <a:buClrTx/>
              <a:buSzTx/>
              <a:buFontTx/>
              <a:buNone/>
            </a:pPr>
            <a:r>
              <a:rPr kumimoji="0" lang="zh-CN" altLang="en-US" sz="2600">
                <a:solidFill>
                  <a:schemeClr val="hlink"/>
                </a:solidFill>
                <a:latin typeface="Times New Roman" panose="02020603050405020304" pitchFamily="18" charset="0"/>
                <a:ea typeface="黑体" panose="02010609060101010101" pitchFamily="49" charset="-122"/>
              </a:rPr>
              <a:t>搜索成功的例子</a:t>
            </a:r>
          </a:p>
        </p:txBody>
      </p:sp>
      <p:sp>
        <p:nvSpPr>
          <p:cNvPr id="38915" name="Rectangle 15"/>
          <p:cNvSpPr>
            <a:spLocks noChangeArrowheads="1"/>
          </p:cNvSpPr>
          <p:nvPr/>
        </p:nvSpPr>
        <p:spPr bwMode="auto">
          <a:xfrm>
            <a:off x="2927350" y="1577975"/>
            <a:ext cx="533400" cy="457200"/>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algn="ctr" eaLnBrk="1" hangingPunct="1">
              <a:spcBef>
                <a:spcPct val="0"/>
              </a:spcBef>
              <a:buClrTx/>
              <a:buSzTx/>
              <a:buFontTx/>
              <a:buNone/>
            </a:pPr>
            <a:r>
              <a:rPr lang="en-US" altLang="zh-CN" sz="2800">
                <a:solidFill>
                  <a:schemeClr val="tx2"/>
                </a:solidFill>
                <a:latin typeface="Times New Roman" panose="02020603050405020304" pitchFamily="18" charset="0"/>
                <a:ea typeface="宋体" panose="02010600030101010101" pitchFamily="2" charset="-122"/>
              </a:rPr>
              <a:t>40</a:t>
            </a:r>
            <a:endParaRPr lang="en-US" altLang="zh-CN" sz="2800" b="0">
              <a:latin typeface="Times New Roman" panose="02020603050405020304" pitchFamily="18" charset="0"/>
              <a:ea typeface="宋体" panose="02010600030101010101" pitchFamily="2" charset="-122"/>
            </a:endParaRPr>
          </a:p>
        </p:txBody>
      </p:sp>
      <p:grpSp>
        <p:nvGrpSpPr>
          <p:cNvPr id="38916" name="Group 48"/>
          <p:cNvGrpSpPr>
            <a:grpSpLocks/>
          </p:cNvGrpSpPr>
          <p:nvPr/>
        </p:nvGrpSpPr>
        <p:grpSpPr bwMode="auto">
          <a:xfrm>
            <a:off x="3719513" y="1093789"/>
            <a:ext cx="5486400" cy="973137"/>
            <a:chOff x="1156" y="540"/>
            <a:chExt cx="3456" cy="613"/>
          </a:xfrm>
        </p:grpSpPr>
        <p:sp>
          <p:nvSpPr>
            <p:cNvPr id="38965" name="Rectangle 5" descr="白色大理石"/>
            <p:cNvSpPr>
              <a:spLocks noChangeArrowheads="1"/>
            </p:cNvSpPr>
            <p:nvPr/>
          </p:nvSpPr>
          <p:spPr bwMode="auto">
            <a:xfrm>
              <a:off x="1156" y="845"/>
              <a:ext cx="3456"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algn="ctr">
                <a:spcBef>
                  <a:spcPct val="0"/>
                </a:spcBef>
                <a:buClrTx/>
                <a:buSzTx/>
                <a:buFontTx/>
                <a:buNone/>
              </a:pPr>
              <a:endParaRPr lang="zh-CN" altLang="en-US" sz="2600" b="0">
                <a:ea typeface="黑体" panose="02010609060101010101" pitchFamily="49" charset="-122"/>
              </a:endParaRPr>
            </a:p>
          </p:txBody>
        </p:sp>
        <p:sp>
          <p:nvSpPr>
            <p:cNvPr id="38966" name="Text Box 6"/>
            <p:cNvSpPr txBox="1">
              <a:spLocks noChangeArrowheads="1"/>
            </p:cNvSpPr>
            <p:nvPr/>
          </p:nvSpPr>
          <p:spPr bwMode="auto">
            <a:xfrm>
              <a:off x="1170" y="826"/>
              <a:ext cx="2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eaLnBrk="1" hangingPunct="1">
                <a:spcBef>
                  <a:spcPct val="0"/>
                </a:spcBef>
                <a:buClrTx/>
                <a:buSzTx/>
                <a:buFontTx/>
                <a:buNone/>
              </a:pPr>
              <a:r>
                <a:rPr lang="en-US" altLang="zh-CN" sz="2800">
                  <a:solidFill>
                    <a:schemeClr val="hlink"/>
                  </a:solidFill>
                  <a:latin typeface="Times New Roman" panose="02020603050405020304" pitchFamily="18" charset="0"/>
                </a:rPr>
                <a:t>10</a:t>
              </a:r>
              <a:r>
                <a:rPr lang="en-US" altLang="zh-CN" sz="2400">
                  <a:solidFill>
                    <a:schemeClr val="hlink"/>
                  </a:solidFill>
                  <a:latin typeface="Times New Roman" panose="02020603050405020304" pitchFamily="18" charset="0"/>
                  <a:ea typeface="宋体" panose="02010600030101010101" pitchFamily="2" charset="-122"/>
                </a:rPr>
                <a:t>   </a:t>
              </a:r>
              <a:r>
                <a:rPr lang="en-US" altLang="zh-CN" sz="2800">
                  <a:solidFill>
                    <a:schemeClr val="hlink"/>
                  </a:solidFill>
                  <a:latin typeface="Times New Roman" panose="02020603050405020304" pitchFamily="18" charset="0"/>
                  <a:ea typeface="宋体" panose="02010600030101010101" pitchFamily="2" charset="-122"/>
                </a:rPr>
                <a:t>20</a:t>
              </a:r>
              <a:r>
                <a:rPr lang="en-US" altLang="zh-CN" sz="2400">
                  <a:solidFill>
                    <a:schemeClr val="hlink"/>
                  </a:solidFill>
                  <a:latin typeface="Times New Roman" panose="02020603050405020304" pitchFamily="18" charset="0"/>
                  <a:ea typeface="宋体" panose="02010600030101010101" pitchFamily="2" charset="-122"/>
                </a:rPr>
                <a:t>   </a:t>
              </a:r>
              <a:r>
                <a:rPr lang="en-US" altLang="zh-CN" sz="2800">
                  <a:solidFill>
                    <a:schemeClr val="hlink"/>
                  </a:solidFill>
                  <a:latin typeface="Times New Roman" panose="02020603050405020304" pitchFamily="18" charset="0"/>
                  <a:ea typeface="宋体" panose="02010600030101010101" pitchFamily="2" charset="-122"/>
                </a:rPr>
                <a:t>30   40   50</a:t>
              </a:r>
              <a:r>
                <a:rPr lang="en-US" altLang="zh-CN" sz="2600">
                  <a:solidFill>
                    <a:schemeClr val="hlink"/>
                  </a:solidFill>
                  <a:latin typeface="Times New Roman" panose="02020603050405020304" pitchFamily="18" charset="0"/>
                  <a:ea typeface="宋体" panose="02010600030101010101" pitchFamily="2" charset="-122"/>
                </a:rPr>
                <a:t>   </a:t>
              </a:r>
              <a:r>
                <a:rPr lang="en-US" altLang="zh-CN" sz="2800">
                  <a:solidFill>
                    <a:schemeClr val="hlink"/>
                  </a:solidFill>
                  <a:latin typeface="Times New Roman" panose="02020603050405020304" pitchFamily="18" charset="0"/>
                  <a:ea typeface="宋体" panose="02010600030101010101" pitchFamily="2" charset="-122"/>
                </a:rPr>
                <a:t>60</a:t>
              </a:r>
              <a:endParaRPr lang="en-US" altLang="zh-CN" sz="2800">
                <a:latin typeface="Times New Roman" panose="02020603050405020304" pitchFamily="18" charset="0"/>
                <a:ea typeface="宋体" panose="02010600030101010101" pitchFamily="2" charset="-122"/>
              </a:endParaRPr>
            </a:p>
          </p:txBody>
        </p:sp>
        <p:sp>
          <p:nvSpPr>
            <p:cNvPr id="38967" name="Line 7"/>
            <p:cNvSpPr>
              <a:spLocks noChangeShapeType="1"/>
            </p:cNvSpPr>
            <p:nvPr/>
          </p:nvSpPr>
          <p:spPr bwMode="auto">
            <a:xfrm>
              <a:off x="4215" y="84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8" name="Line 8"/>
            <p:cNvSpPr>
              <a:spLocks noChangeShapeType="1"/>
            </p:cNvSpPr>
            <p:nvPr/>
          </p:nvSpPr>
          <p:spPr bwMode="auto">
            <a:xfrm>
              <a:off x="3831" y="84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9" name="Line 9"/>
            <p:cNvSpPr>
              <a:spLocks noChangeShapeType="1"/>
            </p:cNvSpPr>
            <p:nvPr/>
          </p:nvSpPr>
          <p:spPr bwMode="auto">
            <a:xfrm>
              <a:off x="3447" y="84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70" name="Line 10"/>
            <p:cNvSpPr>
              <a:spLocks noChangeShapeType="1"/>
            </p:cNvSpPr>
            <p:nvPr/>
          </p:nvSpPr>
          <p:spPr bwMode="auto">
            <a:xfrm>
              <a:off x="3063" y="84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71" name="Line 11"/>
            <p:cNvSpPr>
              <a:spLocks noChangeShapeType="1"/>
            </p:cNvSpPr>
            <p:nvPr/>
          </p:nvSpPr>
          <p:spPr bwMode="auto">
            <a:xfrm>
              <a:off x="2679" y="84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72" name="Line 12"/>
            <p:cNvSpPr>
              <a:spLocks noChangeShapeType="1"/>
            </p:cNvSpPr>
            <p:nvPr/>
          </p:nvSpPr>
          <p:spPr bwMode="auto">
            <a:xfrm>
              <a:off x="2295" y="84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73" name="Line 13"/>
            <p:cNvSpPr>
              <a:spLocks noChangeShapeType="1"/>
            </p:cNvSpPr>
            <p:nvPr/>
          </p:nvSpPr>
          <p:spPr bwMode="auto">
            <a:xfrm>
              <a:off x="1911" y="84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74" name="Line 14"/>
            <p:cNvSpPr>
              <a:spLocks noChangeShapeType="1"/>
            </p:cNvSpPr>
            <p:nvPr/>
          </p:nvSpPr>
          <p:spPr bwMode="auto">
            <a:xfrm>
              <a:off x="1527" y="84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75" name="Text Box 16"/>
            <p:cNvSpPr txBox="1">
              <a:spLocks noChangeArrowheads="1"/>
            </p:cNvSpPr>
            <p:nvPr/>
          </p:nvSpPr>
          <p:spPr bwMode="auto">
            <a:xfrm>
              <a:off x="1203" y="540"/>
              <a:ext cx="23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eaLnBrk="1" hangingPunct="1">
                <a:spcBef>
                  <a:spcPct val="0"/>
                </a:spcBef>
                <a:buClrTx/>
                <a:buSzTx/>
                <a:buFontTx/>
                <a:buNone/>
              </a:pPr>
              <a:r>
                <a:rPr lang="en-US" altLang="zh-CN" sz="2400">
                  <a:solidFill>
                    <a:srgbClr val="009900"/>
                  </a:solidFill>
                  <a:latin typeface="Times New Roman" panose="02020603050405020304" pitchFamily="18" charset="0"/>
                  <a:ea typeface="宋体" panose="02010600030101010101" pitchFamily="2" charset="-122"/>
                </a:rPr>
                <a:t>0      1      2      3      4      5    </a:t>
              </a:r>
            </a:p>
          </p:txBody>
        </p:sp>
      </p:grpSp>
      <p:sp>
        <p:nvSpPr>
          <p:cNvPr id="156689" name="Text Box 17"/>
          <p:cNvSpPr txBox="1">
            <a:spLocks noChangeArrowheads="1"/>
          </p:cNvSpPr>
          <p:nvPr/>
        </p:nvSpPr>
        <p:spPr bwMode="auto">
          <a:xfrm>
            <a:off x="2076451" y="15621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800" b="1">
                <a:solidFill>
                  <a:schemeClr val="hlink"/>
                </a:solidFill>
                <a:effectLst>
                  <a:outerShdw blurRad="38100" dist="38100" dir="2700000" algn="tl">
                    <a:srgbClr val="C0C0C0"/>
                  </a:outerShdw>
                </a:effectLst>
                <a:latin typeface="Times New Roman" panose="02020603050405020304" pitchFamily="18" charset="0"/>
                <a:ea typeface="仿宋_GB2312" pitchFamily="1" charset="-122"/>
              </a:rPr>
              <a:t>搜索</a:t>
            </a:r>
            <a:endParaRPr lang="zh-CN" altLang="en-US" sz="2400">
              <a:latin typeface="Times New Roman" panose="02020603050405020304" pitchFamily="18" charset="0"/>
              <a:ea typeface="宋体" panose="02010600030101010101" pitchFamily="2" charset="-122"/>
            </a:endParaRPr>
          </a:p>
        </p:txBody>
      </p:sp>
      <p:sp>
        <p:nvSpPr>
          <p:cNvPr id="38918" name="Line 18"/>
          <p:cNvSpPr>
            <a:spLocks noChangeShapeType="1"/>
          </p:cNvSpPr>
          <p:nvPr/>
        </p:nvSpPr>
        <p:spPr bwMode="auto">
          <a:xfrm flipV="1">
            <a:off x="4008438" y="2114550"/>
            <a:ext cx="0" cy="60960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9" name="Line 19"/>
          <p:cNvSpPr>
            <a:spLocks noChangeShapeType="1"/>
          </p:cNvSpPr>
          <p:nvPr/>
        </p:nvSpPr>
        <p:spPr bwMode="auto">
          <a:xfrm flipV="1">
            <a:off x="5213350" y="2109788"/>
            <a:ext cx="0" cy="60960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0" name="Line 20"/>
          <p:cNvSpPr>
            <a:spLocks noChangeShapeType="1"/>
          </p:cNvSpPr>
          <p:nvPr/>
        </p:nvSpPr>
        <p:spPr bwMode="auto">
          <a:xfrm flipV="1">
            <a:off x="7029450" y="2109788"/>
            <a:ext cx="0" cy="60960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1" name="Text Box 21"/>
          <p:cNvSpPr txBox="1">
            <a:spLocks noChangeArrowheads="1"/>
          </p:cNvSpPr>
          <p:nvPr/>
        </p:nvSpPr>
        <p:spPr bwMode="auto">
          <a:xfrm>
            <a:off x="3935413" y="2297113"/>
            <a:ext cx="6794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eaLnBrk="1" hangingPunct="1">
              <a:spcBef>
                <a:spcPct val="0"/>
              </a:spcBef>
              <a:buClrTx/>
              <a:buSzTx/>
              <a:buFontTx/>
              <a:buNone/>
            </a:pPr>
            <a:r>
              <a:rPr lang="en-US" altLang="zh-CN" sz="2600">
                <a:solidFill>
                  <a:schemeClr val="tx2"/>
                </a:solidFill>
                <a:latin typeface="Times New Roman" panose="02020603050405020304" pitchFamily="18" charset="0"/>
                <a:ea typeface="宋体" panose="02010600030101010101" pitchFamily="2" charset="-122"/>
              </a:rPr>
              <a:t>low</a:t>
            </a:r>
          </a:p>
        </p:txBody>
      </p:sp>
      <p:sp>
        <p:nvSpPr>
          <p:cNvPr id="38922" name="Text Box 22"/>
          <p:cNvSpPr txBox="1">
            <a:spLocks noChangeArrowheads="1"/>
          </p:cNvSpPr>
          <p:nvPr/>
        </p:nvSpPr>
        <p:spPr bwMode="auto">
          <a:xfrm>
            <a:off x="4511676" y="2312988"/>
            <a:ext cx="7350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eaLnBrk="1" hangingPunct="1">
              <a:spcBef>
                <a:spcPct val="0"/>
              </a:spcBef>
              <a:buClrTx/>
              <a:buSzTx/>
              <a:buFontTx/>
              <a:buNone/>
            </a:pPr>
            <a:r>
              <a:rPr lang="en-US" altLang="zh-CN" sz="2600">
                <a:solidFill>
                  <a:schemeClr val="tx2"/>
                </a:solidFill>
                <a:latin typeface="Times New Roman" panose="02020603050405020304" pitchFamily="18" charset="0"/>
                <a:ea typeface="宋体" panose="02010600030101010101" pitchFamily="2" charset="-122"/>
              </a:rPr>
              <a:t>mid</a:t>
            </a:r>
            <a:endParaRPr lang="en-US" altLang="zh-CN" sz="2600" b="0">
              <a:latin typeface="Times New Roman" panose="02020603050405020304" pitchFamily="18" charset="0"/>
              <a:ea typeface="宋体" panose="02010600030101010101" pitchFamily="2" charset="-122"/>
            </a:endParaRPr>
          </a:p>
        </p:txBody>
      </p:sp>
      <p:sp>
        <p:nvSpPr>
          <p:cNvPr id="38923" name="Text Box 23"/>
          <p:cNvSpPr txBox="1">
            <a:spLocks noChangeArrowheads="1"/>
          </p:cNvSpPr>
          <p:nvPr/>
        </p:nvSpPr>
        <p:spPr bwMode="auto">
          <a:xfrm>
            <a:off x="7015164" y="2225675"/>
            <a:ext cx="8096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eaLnBrk="1" hangingPunct="1">
              <a:spcBef>
                <a:spcPct val="0"/>
              </a:spcBef>
              <a:buClrTx/>
              <a:buSzTx/>
              <a:buFontTx/>
              <a:buNone/>
            </a:pPr>
            <a:r>
              <a:rPr lang="en-US" altLang="zh-CN" sz="2600">
                <a:solidFill>
                  <a:schemeClr val="tx2"/>
                </a:solidFill>
                <a:latin typeface="Times New Roman" panose="02020603050405020304" pitchFamily="18" charset="0"/>
                <a:ea typeface="宋体" panose="02010600030101010101" pitchFamily="2" charset="-122"/>
              </a:rPr>
              <a:t>high</a:t>
            </a:r>
          </a:p>
        </p:txBody>
      </p:sp>
      <p:sp>
        <p:nvSpPr>
          <p:cNvPr id="38924" name="Line 31"/>
          <p:cNvSpPr>
            <a:spLocks noChangeShapeType="1"/>
          </p:cNvSpPr>
          <p:nvPr/>
        </p:nvSpPr>
        <p:spPr bwMode="auto">
          <a:xfrm flipV="1">
            <a:off x="5808663" y="3813175"/>
            <a:ext cx="0" cy="60960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5" name="Line 32"/>
          <p:cNvSpPr>
            <a:spLocks noChangeShapeType="1"/>
          </p:cNvSpPr>
          <p:nvPr/>
        </p:nvSpPr>
        <p:spPr bwMode="auto">
          <a:xfrm flipV="1">
            <a:off x="6515100" y="3813175"/>
            <a:ext cx="0" cy="60960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6" name="Line 33"/>
          <p:cNvSpPr>
            <a:spLocks noChangeShapeType="1"/>
          </p:cNvSpPr>
          <p:nvPr/>
        </p:nvSpPr>
        <p:spPr bwMode="auto">
          <a:xfrm flipV="1">
            <a:off x="7104063" y="3838575"/>
            <a:ext cx="0" cy="60960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7" name="Text Box 34"/>
          <p:cNvSpPr txBox="1">
            <a:spLocks noChangeArrowheads="1"/>
          </p:cNvSpPr>
          <p:nvPr/>
        </p:nvSpPr>
        <p:spPr bwMode="auto">
          <a:xfrm>
            <a:off x="5129213" y="3925888"/>
            <a:ext cx="6794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eaLnBrk="1" hangingPunct="1">
              <a:spcBef>
                <a:spcPct val="0"/>
              </a:spcBef>
              <a:buClrTx/>
              <a:buSzTx/>
              <a:buFontTx/>
              <a:buNone/>
            </a:pPr>
            <a:r>
              <a:rPr lang="en-US" altLang="zh-CN" sz="2600">
                <a:solidFill>
                  <a:schemeClr val="tx2"/>
                </a:solidFill>
                <a:latin typeface="Times New Roman" panose="02020603050405020304" pitchFamily="18" charset="0"/>
                <a:ea typeface="宋体" panose="02010600030101010101" pitchFamily="2" charset="-122"/>
              </a:rPr>
              <a:t>low</a:t>
            </a:r>
          </a:p>
        </p:txBody>
      </p:sp>
      <p:sp>
        <p:nvSpPr>
          <p:cNvPr id="38928" name="Text Box 35"/>
          <p:cNvSpPr txBox="1">
            <a:spLocks noChangeArrowheads="1"/>
          </p:cNvSpPr>
          <p:nvPr/>
        </p:nvSpPr>
        <p:spPr bwMode="auto">
          <a:xfrm>
            <a:off x="5808663" y="3911600"/>
            <a:ext cx="7350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eaLnBrk="1" hangingPunct="1">
              <a:spcBef>
                <a:spcPct val="0"/>
              </a:spcBef>
              <a:buClrTx/>
              <a:buSzTx/>
              <a:buFontTx/>
              <a:buNone/>
            </a:pPr>
            <a:r>
              <a:rPr lang="en-US" altLang="zh-CN" sz="2600">
                <a:solidFill>
                  <a:schemeClr val="tx2"/>
                </a:solidFill>
                <a:latin typeface="Times New Roman" panose="02020603050405020304" pitchFamily="18" charset="0"/>
                <a:ea typeface="宋体" panose="02010600030101010101" pitchFamily="2" charset="-122"/>
              </a:rPr>
              <a:t>mid</a:t>
            </a:r>
          </a:p>
        </p:txBody>
      </p:sp>
      <p:sp>
        <p:nvSpPr>
          <p:cNvPr id="38929" name="Text Box 36"/>
          <p:cNvSpPr txBox="1">
            <a:spLocks noChangeArrowheads="1"/>
          </p:cNvSpPr>
          <p:nvPr/>
        </p:nvSpPr>
        <p:spPr bwMode="auto">
          <a:xfrm>
            <a:off x="7104064" y="3998913"/>
            <a:ext cx="8096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eaLnBrk="1" hangingPunct="1">
              <a:spcBef>
                <a:spcPct val="0"/>
              </a:spcBef>
              <a:buClrTx/>
              <a:buSzTx/>
              <a:buFontTx/>
              <a:buNone/>
            </a:pPr>
            <a:r>
              <a:rPr lang="en-US" altLang="zh-CN" sz="2600">
                <a:solidFill>
                  <a:schemeClr val="tx2"/>
                </a:solidFill>
                <a:latin typeface="Times New Roman" panose="02020603050405020304" pitchFamily="18" charset="0"/>
                <a:ea typeface="宋体" panose="02010600030101010101" pitchFamily="2" charset="-122"/>
              </a:rPr>
              <a:t>high</a:t>
            </a:r>
          </a:p>
        </p:txBody>
      </p:sp>
      <p:grpSp>
        <p:nvGrpSpPr>
          <p:cNvPr id="38930" name="Group 61"/>
          <p:cNvGrpSpPr>
            <a:grpSpLocks/>
          </p:cNvGrpSpPr>
          <p:nvPr/>
        </p:nvGrpSpPr>
        <p:grpSpPr bwMode="auto">
          <a:xfrm>
            <a:off x="5634038" y="4576764"/>
            <a:ext cx="609600" cy="885825"/>
            <a:chOff x="2362" y="2734"/>
            <a:chExt cx="384" cy="558"/>
          </a:xfrm>
        </p:grpSpPr>
        <p:sp>
          <p:nvSpPr>
            <p:cNvPr id="38963" name="Rectangle 37" descr="白色大理石"/>
            <p:cNvSpPr>
              <a:spLocks noChangeArrowheads="1"/>
            </p:cNvSpPr>
            <p:nvPr/>
          </p:nvSpPr>
          <p:spPr bwMode="auto">
            <a:xfrm>
              <a:off x="2362" y="3004"/>
              <a:ext cx="384"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algn="ctr" eaLnBrk="1" hangingPunct="1">
                <a:spcBef>
                  <a:spcPct val="0"/>
                </a:spcBef>
                <a:buClrTx/>
                <a:buSzTx/>
                <a:buFontTx/>
                <a:buNone/>
              </a:pPr>
              <a:r>
                <a:rPr lang="en-US" altLang="zh-CN" sz="2800">
                  <a:solidFill>
                    <a:schemeClr val="hlink"/>
                  </a:solidFill>
                  <a:latin typeface="Times New Roman" panose="02020603050405020304" pitchFamily="18" charset="0"/>
                  <a:ea typeface="宋体" panose="02010600030101010101" pitchFamily="2" charset="-122"/>
                </a:rPr>
                <a:t>40</a:t>
              </a:r>
              <a:endParaRPr lang="en-US" altLang="zh-CN" sz="2800" b="0">
                <a:latin typeface="Times New Roman" panose="02020603050405020304" pitchFamily="18" charset="0"/>
                <a:ea typeface="宋体" panose="02010600030101010101" pitchFamily="2" charset="-122"/>
              </a:endParaRPr>
            </a:p>
          </p:txBody>
        </p:sp>
        <p:sp>
          <p:nvSpPr>
            <p:cNvPr id="38964" name="Text Box 39"/>
            <p:cNvSpPr txBox="1">
              <a:spLocks noChangeArrowheads="1"/>
            </p:cNvSpPr>
            <p:nvPr/>
          </p:nvSpPr>
          <p:spPr bwMode="auto">
            <a:xfrm>
              <a:off x="2441" y="273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eaLnBrk="1" hangingPunct="1">
                <a:spcBef>
                  <a:spcPct val="0"/>
                </a:spcBef>
                <a:buClrTx/>
                <a:buSzTx/>
                <a:buFontTx/>
                <a:buNone/>
              </a:pPr>
              <a:r>
                <a:rPr lang="en-US" altLang="zh-CN" sz="2400">
                  <a:solidFill>
                    <a:srgbClr val="009900"/>
                  </a:solidFill>
                  <a:latin typeface="Times New Roman" panose="02020603050405020304" pitchFamily="18" charset="0"/>
                  <a:ea typeface="宋体" panose="02010600030101010101" pitchFamily="2" charset="-122"/>
                </a:rPr>
                <a:t>3</a:t>
              </a:r>
            </a:p>
          </p:txBody>
        </p:sp>
      </p:grpSp>
      <p:sp>
        <p:nvSpPr>
          <p:cNvPr id="38931" name="Text Box 40"/>
          <p:cNvSpPr txBox="1">
            <a:spLocks noChangeArrowheads="1"/>
          </p:cNvSpPr>
          <p:nvPr/>
        </p:nvSpPr>
        <p:spPr bwMode="auto">
          <a:xfrm>
            <a:off x="4872038" y="5753100"/>
            <a:ext cx="6794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eaLnBrk="1" hangingPunct="1">
              <a:spcBef>
                <a:spcPct val="0"/>
              </a:spcBef>
              <a:buClrTx/>
              <a:buSzTx/>
              <a:buFontTx/>
              <a:buNone/>
            </a:pPr>
            <a:r>
              <a:rPr lang="en-US" altLang="zh-CN" sz="2600">
                <a:solidFill>
                  <a:schemeClr val="tx2"/>
                </a:solidFill>
                <a:latin typeface="Times New Roman" panose="02020603050405020304" pitchFamily="18" charset="0"/>
                <a:ea typeface="宋体" panose="02010600030101010101" pitchFamily="2" charset="-122"/>
              </a:rPr>
              <a:t>low</a:t>
            </a:r>
          </a:p>
        </p:txBody>
      </p:sp>
      <p:sp>
        <p:nvSpPr>
          <p:cNvPr id="38932" name="Text Box 41"/>
          <p:cNvSpPr txBox="1">
            <a:spLocks noChangeArrowheads="1"/>
          </p:cNvSpPr>
          <p:nvPr/>
        </p:nvSpPr>
        <p:spPr bwMode="auto">
          <a:xfrm>
            <a:off x="5578476" y="5767388"/>
            <a:ext cx="7350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eaLnBrk="1" hangingPunct="1">
              <a:spcBef>
                <a:spcPct val="0"/>
              </a:spcBef>
              <a:buClrTx/>
              <a:buSzTx/>
              <a:buFontTx/>
              <a:buNone/>
            </a:pPr>
            <a:r>
              <a:rPr lang="en-US" altLang="zh-CN" sz="2600">
                <a:solidFill>
                  <a:schemeClr val="tx2"/>
                </a:solidFill>
                <a:latin typeface="Times New Roman" panose="02020603050405020304" pitchFamily="18" charset="0"/>
                <a:ea typeface="宋体" panose="02010600030101010101" pitchFamily="2" charset="-122"/>
              </a:rPr>
              <a:t>mid</a:t>
            </a:r>
          </a:p>
        </p:txBody>
      </p:sp>
      <p:sp>
        <p:nvSpPr>
          <p:cNvPr id="38933" name="Text Box 42"/>
          <p:cNvSpPr txBox="1">
            <a:spLocks noChangeArrowheads="1"/>
          </p:cNvSpPr>
          <p:nvPr/>
        </p:nvSpPr>
        <p:spPr bwMode="auto">
          <a:xfrm>
            <a:off x="6319839" y="5753100"/>
            <a:ext cx="8096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eaLnBrk="1" hangingPunct="1">
              <a:spcBef>
                <a:spcPct val="0"/>
              </a:spcBef>
              <a:buClrTx/>
              <a:buSzTx/>
              <a:buFontTx/>
              <a:buNone/>
            </a:pPr>
            <a:r>
              <a:rPr lang="en-US" altLang="zh-CN" sz="2600">
                <a:solidFill>
                  <a:schemeClr val="tx2"/>
                </a:solidFill>
                <a:latin typeface="Times New Roman" panose="02020603050405020304" pitchFamily="18" charset="0"/>
                <a:ea typeface="宋体" panose="02010600030101010101" pitchFamily="2" charset="-122"/>
              </a:rPr>
              <a:t>high</a:t>
            </a:r>
            <a:endParaRPr lang="en-US" altLang="zh-CN" sz="2600" b="0">
              <a:latin typeface="Times New Roman" panose="02020603050405020304" pitchFamily="18" charset="0"/>
              <a:ea typeface="宋体" panose="02010600030101010101" pitchFamily="2" charset="-122"/>
            </a:endParaRPr>
          </a:p>
        </p:txBody>
      </p:sp>
      <p:sp>
        <p:nvSpPr>
          <p:cNvPr id="38934" name="Line 43"/>
          <p:cNvSpPr>
            <a:spLocks noChangeShapeType="1"/>
          </p:cNvSpPr>
          <p:nvPr/>
        </p:nvSpPr>
        <p:spPr bwMode="auto">
          <a:xfrm flipV="1">
            <a:off x="5938838" y="5538788"/>
            <a:ext cx="0" cy="38100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5" name="Line 44"/>
          <p:cNvSpPr>
            <a:spLocks noChangeShapeType="1"/>
          </p:cNvSpPr>
          <p:nvPr/>
        </p:nvSpPr>
        <p:spPr bwMode="auto">
          <a:xfrm flipV="1">
            <a:off x="5329238" y="5538788"/>
            <a:ext cx="381000" cy="38100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6" name="Line 45"/>
          <p:cNvSpPr>
            <a:spLocks noChangeShapeType="1"/>
          </p:cNvSpPr>
          <p:nvPr/>
        </p:nvSpPr>
        <p:spPr bwMode="auto">
          <a:xfrm flipH="1" flipV="1">
            <a:off x="6167438" y="5538788"/>
            <a:ext cx="381000" cy="38100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7" name="Line 49"/>
          <p:cNvSpPr>
            <a:spLocks noChangeShapeType="1"/>
          </p:cNvSpPr>
          <p:nvPr/>
        </p:nvSpPr>
        <p:spPr bwMode="auto">
          <a:xfrm>
            <a:off x="7608888" y="1146176"/>
            <a:ext cx="0" cy="409575"/>
          </a:xfrm>
          <a:prstGeom prst="line">
            <a:avLst/>
          </a:prstGeom>
          <a:noFill/>
          <a:ln w="22225">
            <a:solidFill>
              <a:schemeClr val="bg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8" name="Text Box 50"/>
          <p:cNvSpPr txBox="1">
            <a:spLocks noChangeArrowheads="1"/>
          </p:cNvSpPr>
          <p:nvPr/>
        </p:nvSpPr>
        <p:spPr bwMode="auto">
          <a:xfrm>
            <a:off x="7248526" y="836614"/>
            <a:ext cx="165576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eaLnBrk="1" hangingPunct="1">
              <a:spcBef>
                <a:spcPct val="0"/>
              </a:spcBef>
              <a:buClrTx/>
              <a:buSzTx/>
              <a:buFontTx/>
              <a:buNone/>
            </a:pPr>
            <a:r>
              <a:rPr lang="en-US" altLang="zh-CN" sz="2200">
                <a:latin typeface="Times New Roman" panose="02020603050405020304" pitchFamily="18" charset="0"/>
              </a:rPr>
              <a:t>CurrentSize</a:t>
            </a:r>
          </a:p>
        </p:txBody>
      </p:sp>
      <p:grpSp>
        <p:nvGrpSpPr>
          <p:cNvPr id="38939" name="Group 54"/>
          <p:cNvGrpSpPr>
            <a:grpSpLocks/>
          </p:cNvGrpSpPr>
          <p:nvPr/>
        </p:nvGrpSpPr>
        <p:grpSpPr bwMode="auto">
          <a:xfrm>
            <a:off x="5565776" y="2873375"/>
            <a:ext cx="3698875" cy="908050"/>
            <a:chOff x="2319" y="1733"/>
            <a:chExt cx="2330" cy="572"/>
          </a:xfrm>
        </p:grpSpPr>
        <p:sp>
          <p:nvSpPr>
            <p:cNvPr id="38955" name="Rectangle 25" descr="白色大理石"/>
            <p:cNvSpPr>
              <a:spLocks noChangeArrowheads="1"/>
            </p:cNvSpPr>
            <p:nvPr/>
          </p:nvSpPr>
          <p:spPr bwMode="auto">
            <a:xfrm>
              <a:off x="2319" y="1996"/>
              <a:ext cx="2330"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algn="ctr">
                <a:spcBef>
                  <a:spcPct val="0"/>
                </a:spcBef>
                <a:buClrTx/>
                <a:buSzTx/>
                <a:buFontTx/>
                <a:buNone/>
              </a:pPr>
              <a:endParaRPr lang="zh-CN" altLang="en-US" sz="2600" b="0">
                <a:ea typeface="黑体" panose="02010609060101010101" pitchFamily="49" charset="-122"/>
              </a:endParaRPr>
            </a:p>
          </p:txBody>
        </p:sp>
        <p:sp>
          <p:nvSpPr>
            <p:cNvPr id="38956" name="Text Box 26"/>
            <p:cNvSpPr txBox="1">
              <a:spLocks noChangeArrowheads="1"/>
            </p:cNvSpPr>
            <p:nvPr/>
          </p:nvSpPr>
          <p:spPr bwMode="auto">
            <a:xfrm>
              <a:off x="2334" y="1978"/>
              <a:ext cx="11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eaLnBrk="1" hangingPunct="1">
                <a:spcBef>
                  <a:spcPct val="0"/>
                </a:spcBef>
                <a:buClrTx/>
                <a:buSzTx/>
                <a:buFontTx/>
                <a:buNone/>
              </a:pPr>
              <a:r>
                <a:rPr lang="en-US" altLang="zh-CN" sz="2800">
                  <a:solidFill>
                    <a:schemeClr val="hlink"/>
                  </a:solidFill>
                  <a:latin typeface="Times New Roman" panose="02020603050405020304" pitchFamily="18" charset="0"/>
                  <a:ea typeface="宋体" panose="02010600030101010101" pitchFamily="2" charset="-122"/>
                </a:rPr>
                <a:t>40   50   60</a:t>
              </a:r>
              <a:endParaRPr lang="en-US" altLang="zh-CN" sz="2800" b="0">
                <a:latin typeface="Times New Roman" panose="02020603050405020304" pitchFamily="18" charset="0"/>
                <a:ea typeface="宋体" panose="02010600030101010101" pitchFamily="2" charset="-122"/>
              </a:endParaRPr>
            </a:p>
          </p:txBody>
        </p:sp>
        <p:sp>
          <p:nvSpPr>
            <p:cNvPr id="38957" name="Line 27"/>
            <p:cNvSpPr>
              <a:spLocks noChangeShapeType="1"/>
            </p:cNvSpPr>
            <p:nvPr/>
          </p:nvSpPr>
          <p:spPr bwMode="auto">
            <a:xfrm>
              <a:off x="3499" y="2000"/>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8" name="Line 28"/>
            <p:cNvSpPr>
              <a:spLocks noChangeShapeType="1"/>
            </p:cNvSpPr>
            <p:nvPr/>
          </p:nvSpPr>
          <p:spPr bwMode="auto">
            <a:xfrm>
              <a:off x="3099" y="2000"/>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9" name="Line 29"/>
            <p:cNvSpPr>
              <a:spLocks noChangeShapeType="1"/>
            </p:cNvSpPr>
            <p:nvPr/>
          </p:nvSpPr>
          <p:spPr bwMode="auto">
            <a:xfrm>
              <a:off x="2707" y="2000"/>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0" name="Text Box 30"/>
            <p:cNvSpPr txBox="1">
              <a:spLocks noChangeArrowheads="1"/>
            </p:cNvSpPr>
            <p:nvPr/>
          </p:nvSpPr>
          <p:spPr bwMode="auto">
            <a:xfrm>
              <a:off x="2399" y="1733"/>
              <a:ext cx="9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eaLnBrk="1" hangingPunct="1">
                <a:spcBef>
                  <a:spcPct val="0"/>
                </a:spcBef>
                <a:buClrTx/>
                <a:buSzTx/>
                <a:buFontTx/>
                <a:buNone/>
              </a:pPr>
              <a:r>
                <a:rPr lang="en-US" altLang="zh-CN" sz="2400">
                  <a:solidFill>
                    <a:srgbClr val="009900"/>
                  </a:solidFill>
                  <a:latin typeface="Times New Roman" panose="02020603050405020304" pitchFamily="18" charset="0"/>
                  <a:ea typeface="宋体" panose="02010600030101010101" pitchFamily="2" charset="-122"/>
                </a:rPr>
                <a:t>3      4      5</a:t>
              </a:r>
            </a:p>
          </p:txBody>
        </p:sp>
        <p:sp>
          <p:nvSpPr>
            <p:cNvPr id="38961" name="Line 52"/>
            <p:cNvSpPr>
              <a:spLocks noChangeShapeType="1"/>
            </p:cNvSpPr>
            <p:nvPr/>
          </p:nvSpPr>
          <p:spPr bwMode="auto">
            <a:xfrm>
              <a:off x="3886" y="2000"/>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2" name="Line 53"/>
            <p:cNvSpPr>
              <a:spLocks noChangeShapeType="1"/>
            </p:cNvSpPr>
            <p:nvPr/>
          </p:nvSpPr>
          <p:spPr bwMode="auto">
            <a:xfrm>
              <a:off x="4286" y="2003"/>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940" name="Group 62"/>
          <p:cNvGrpSpPr>
            <a:grpSpLocks/>
          </p:cNvGrpSpPr>
          <p:nvPr/>
        </p:nvGrpSpPr>
        <p:grpSpPr bwMode="auto">
          <a:xfrm>
            <a:off x="2682875" y="2728914"/>
            <a:ext cx="1785938" cy="530225"/>
            <a:chOff x="503" y="1570"/>
            <a:chExt cx="1125" cy="334"/>
          </a:xfrm>
        </p:grpSpPr>
        <p:sp>
          <p:nvSpPr>
            <p:cNvPr id="38953" name="Text Box 55"/>
            <p:cNvSpPr txBox="1">
              <a:spLocks noChangeArrowheads="1"/>
            </p:cNvSpPr>
            <p:nvPr/>
          </p:nvSpPr>
          <p:spPr bwMode="auto">
            <a:xfrm>
              <a:off x="857" y="1577"/>
              <a:ext cx="7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a:spcBef>
                  <a:spcPct val="50000"/>
                </a:spcBef>
                <a:buClrTx/>
                <a:buSzTx/>
                <a:buFontTx/>
                <a:buNone/>
              </a:pPr>
              <a:r>
                <a:rPr lang="en-US" altLang="zh-CN" sz="2800">
                  <a:latin typeface="Times New Roman" panose="02020603050405020304" pitchFamily="18" charset="0"/>
                  <a:ea typeface="宋体" panose="02010600030101010101" pitchFamily="2" charset="-122"/>
                </a:rPr>
                <a:t>&gt;</a:t>
              </a:r>
              <a:r>
                <a:rPr lang="en-US" altLang="zh-CN" sz="2800">
                  <a:solidFill>
                    <a:schemeClr val="hlink"/>
                  </a:solidFill>
                  <a:latin typeface="Times New Roman" panose="02020603050405020304" pitchFamily="18" charset="0"/>
                  <a:ea typeface="宋体" panose="02010600030101010101" pitchFamily="2" charset="-122"/>
                </a:rPr>
                <a:t>30</a:t>
              </a:r>
            </a:p>
          </p:txBody>
        </p:sp>
        <p:sp>
          <p:nvSpPr>
            <p:cNvPr id="38954" name="Rectangle 58"/>
            <p:cNvSpPr>
              <a:spLocks noChangeArrowheads="1"/>
            </p:cNvSpPr>
            <p:nvPr/>
          </p:nvSpPr>
          <p:spPr bwMode="auto">
            <a:xfrm>
              <a:off x="503" y="1570"/>
              <a:ext cx="336" cy="288"/>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algn="ctr" eaLnBrk="1" hangingPunct="1">
                <a:spcBef>
                  <a:spcPct val="0"/>
                </a:spcBef>
                <a:buClrTx/>
                <a:buSzTx/>
                <a:buFontTx/>
                <a:buNone/>
              </a:pPr>
              <a:r>
                <a:rPr lang="en-US" altLang="zh-CN" sz="2800">
                  <a:solidFill>
                    <a:schemeClr val="tx2"/>
                  </a:solidFill>
                  <a:latin typeface="Times New Roman" panose="02020603050405020304" pitchFamily="18" charset="0"/>
                  <a:ea typeface="宋体" panose="02010600030101010101" pitchFamily="2" charset="-122"/>
                </a:rPr>
                <a:t>40</a:t>
              </a:r>
              <a:endParaRPr lang="en-US" altLang="zh-CN" sz="2800" b="0">
                <a:latin typeface="Times New Roman" panose="02020603050405020304" pitchFamily="18" charset="0"/>
                <a:ea typeface="宋体" panose="02010600030101010101" pitchFamily="2" charset="-122"/>
              </a:endParaRPr>
            </a:p>
          </p:txBody>
        </p:sp>
      </p:grpSp>
      <p:grpSp>
        <p:nvGrpSpPr>
          <p:cNvPr id="38941" name="Group 63"/>
          <p:cNvGrpSpPr>
            <a:grpSpLocks/>
          </p:cNvGrpSpPr>
          <p:nvPr/>
        </p:nvGrpSpPr>
        <p:grpSpPr bwMode="auto">
          <a:xfrm>
            <a:off x="3432176" y="4154488"/>
            <a:ext cx="1757363" cy="519112"/>
            <a:chOff x="866" y="2160"/>
            <a:chExt cx="1107" cy="327"/>
          </a:xfrm>
        </p:grpSpPr>
        <p:sp>
          <p:nvSpPr>
            <p:cNvPr id="38951" name="Text Box 56"/>
            <p:cNvSpPr txBox="1">
              <a:spLocks noChangeArrowheads="1"/>
            </p:cNvSpPr>
            <p:nvPr/>
          </p:nvSpPr>
          <p:spPr bwMode="auto">
            <a:xfrm>
              <a:off x="1202" y="2160"/>
              <a:ext cx="7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a:spcBef>
                  <a:spcPct val="50000"/>
                </a:spcBef>
                <a:buClrTx/>
                <a:buSzTx/>
                <a:buFontTx/>
                <a:buNone/>
              </a:pPr>
              <a:r>
                <a:rPr lang="en-US" altLang="zh-CN" sz="2800">
                  <a:latin typeface="Times New Roman" panose="02020603050405020304" pitchFamily="18" charset="0"/>
                  <a:ea typeface="宋体" panose="02010600030101010101" pitchFamily="2" charset="-122"/>
                </a:rPr>
                <a:t>&lt;</a:t>
              </a:r>
              <a:r>
                <a:rPr lang="en-US" altLang="zh-CN" sz="2800">
                  <a:solidFill>
                    <a:schemeClr val="hlink"/>
                  </a:solidFill>
                  <a:latin typeface="Times New Roman" panose="02020603050405020304" pitchFamily="18" charset="0"/>
                  <a:ea typeface="宋体" panose="02010600030101010101" pitchFamily="2" charset="-122"/>
                </a:rPr>
                <a:t>50</a:t>
              </a:r>
            </a:p>
          </p:txBody>
        </p:sp>
        <p:sp>
          <p:nvSpPr>
            <p:cNvPr id="38952" name="Rectangle 59"/>
            <p:cNvSpPr>
              <a:spLocks noChangeArrowheads="1"/>
            </p:cNvSpPr>
            <p:nvPr/>
          </p:nvSpPr>
          <p:spPr bwMode="auto">
            <a:xfrm>
              <a:off x="866" y="2181"/>
              <a:ext cx="336" cy="288"/>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algn="ctr" eaLnBrk="1" hangingPunct="1">
                <a:spcBef>
                  <a:spcPct val="0"/>
                </a:spcBef>
                <a:buClrTx/>
                <a:buSzTx/>
                <a:buFontTx/>
                <a:buNone/>
              </a:pPr>
              <a:r>
                <a:rPr lang="en-US" altLang="zh-CN" sz="2800">
                  <a:solidFill>
                    <a:schemeClr val="tx2"/>
                  </a:solidFill>
                  <a:latin typeface="Times New Roman" panose="02020603050405020304" pitchFamily="18" charset="0"/>
                  <a:ea typeface="宋体" panose="02010600030101010101" pitchFamily="2" charset="-122"/>
                </a:rPr>
                <a:t>40</a:t>
              </a:r>
              <a:endParaRPr lang="en-US" altLang="zh-CN" sz="2800" b="0">
                <a:latin typeface="Times New Roman" panose="02020603050405020304" pitchFamily="18" charset="0"/>
                <a:ea typeface="宋体" panose="02010600030101010101" pitchFamily="2" charset="-122"/>
              </a:endParaRPr>
            </a:p>
          </p:txBody>
        </p:sp>
      </p:grpSp>
      <p:grpSp>
        <p:nvGrpSpPr>
          <p:cNvPr id="38942" name="Group 64"/>
          <p:cNvGrpSpPr>
            <a:grpSpLocks/>
          </p:cNvGrpSpPr>
          <p:nvPr/>
        </p:nvGrpSpPr>
        <p:grpSpPr bwMode="auto">
          <a:xfrm>
            <a:off x="3503613" y="5789613"/>
            <a:ext cx="1757362" cy="519112"/>
            <a:chOff x="911" y="3022"/>
            <a:chExt cx="1107" cy="327"/>
          </a:xfrm>
        </p:grpSpPr>
        <p:sp>
          <p:nvSpPr>
            <p:cNvPr id="38949" name="Text Box 57"/>
            <p:cNvSpPr txBox="1">
              <a:spLocks noChangeArrowheads="1"/>
            </p:cNvSpPr>
            <p:nvPr/>
          </p:nvSpPr>
          <p:spPr bwMode="auto">
            <a:xfrm>
              <a:off x="1247" y="3022"/>
              <a:ext cx="7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a:spcBef>
                  <a:spcPct val="50000"/>
                </a:spcBef>
                <a:buClrTx/>
                <a:buSzTx/>
                <a:buFontTx/>
                <a:buNone/>
              </a:pPr>
              <a:r>
                <a:rPr lang="en-US" altLang="zh-CN" sz="2800">
                  <a:latin typeface="Times New Roman" panose="02020603050405020304" pitchFamily="18" charset="0"/>
                  <a:ea typeface="宋体" panose="02010600030101010101" pitchFamily="2" charset="-122"/>
                </a:rPr>
                <a:t>=</a:t>
              </a:r>
              <a:r>
                <a:rPr lang="en-US" altLang="zh-CN" sz="2800">
                  <a:solidFill>
                    <a:schemeClr val="hlink"/>
                  </a:solidFill>
                  <a:latin typeface="Times New Roman" panose="02020603050405020304" pitchFamily="18" charset="0"/>
                  <a:ea typeface="宋体" panose="02010600030101010101" pitchFamily="2" charset="-122"/>
                </a:rPr>
                <a:t>40</a:t>
              </a:r>
            </a:p>
          </p:txBody>
        </p:sp>
        <p:sp>
          <p:nvSpPr>
            <p:cNvPr id="38950" name="Rectangle 60"/>
            <p:cNvSpPr>
              <a:spLocks noChangeArrowheads="1"/>
            </p:cNvSpPr>
            <p:nvPr/>
          </p:nvSpPr>
          <p:spPr bwMode="auto">
            <a:xfrm>
              <a:off x="911" y="3051"/>
              <a:ext cx="336" cy="288"/>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1"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1"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1"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1" charset="-122"/>
                </a:defRPr>
              </a:lvl9pPr>
            </a:lstStyle>
            <a:p>
              <a:pPr algn="ctr" eaLnBrk="1" hangingPunct="1">
                <a:spcBef>
                  <a:spcPct val="0"/>
                </a:spcBef>
                <a:buClrTx/>
                <a:buSzTx/>
                <a:buFontTx/>
                <a:buNone/>
              </a:pPr>
              <a:r>
                <a:rPr lang="en-US" altLang="zh-CN" sz="2800">
                  <a:solidFill>
                    <a:schemeClr val="tx2"/>
                  </a:solidFill>
                  <a:latin typeface="Times New Roman" panose="02020603050405020304" pitchFamily="18" charset="0"/>
                  <a:ea typeface="宋体" panose="02010600030101010101" pitchFamily="2" charset="-122"/>
                </a:rPr>
                <a:t>40</a:t>
              </a:r>
              <a:endParaRPr lang="en-US" altLang="zh-CN" sz="2800" b="0">
                <a:latin typeface="Times New Roman" panose="02020603050405020304" pitchFamily="18" charset="0"/>
                <a:ea typeface="宋体" panose="02010600030101010101" pitchFamily="2" charset="-122"/>
              </a:endParaRPr>
            </a:p>
          </p:txBody>
        </p:sp>
      </p:grpSp>
      <p:sp>
        <p:nvSpPr>
          <p:cNvPr id="156742" name="Rectangle 70"/>
          <p:cNvSpPr>
            <a:spLocks noChangeArrowheads="1"/>
          </p:cNvSpPr>
          <p:nvPr/>
        </p:nvSpPr>
        <p:spPr bwMode="auto">
          <a:xfrm>
            <a:off x="814048" y="84294"/>
            <a:ext cx="5545137"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nSpc>
                <a:spcPct val="105000"/>
              </a:lnSpc>
              <a:spcBef>
                <a:spcPct val="20000"/>
              </a:spcBef>
              <a:buClr>
                <a:srgbClr val="0000CC"/>
              </a:buClr>
              <a:buSzPct val="60000"/>
              <a:buFont typeface="Wingdings" panose="05000000000000000000" pitchFamily="2" charset="2"/>
              <a:buNone/>
              <a:defRPr/>
            </a:pPr>
            <a:r>
              <a:rPr kumimoji="0" lang="zh-CN" altLang="en-US" sz="4000" b="1" dirty="0">
                <a:solidFill>
                  <a:srgbClr val="0000CC"/>
                </a:solidFill>
                <a:effectLst>
                  <a:outerShdw blurRad="38100" dist="38100" dir="2700000" algn="tl">
                    <a:srgbClr val="C0C0C0"/>
                  </a:outerShdw>
                </a:effectLst>
                <a:latin typeface="Times New Roman" panose="02020603050405020304" pitchFamily="18" charset="0"/>
              </a:rPr>
              <a:t>折半搜索过程示例</a:t>
            </a:r>
          </a:p>
        </p:txBody>
      </p:sp>
    </p:spTree>
    <p:extLst>
      <p:ext uri="{BB962C8B-B14F-4D97-AF65-F5344CB8AC3E}">
        <p14:creationId xmlns:p14="http://schemas.microsoft.com/office/powerpoint/2010/main" val="3745736647"/>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972351" y="17330"/>
            <a:ext cx="8229600" cy="712063"/>
          </a:xfrm>
        </p:spPr>
        <p:txBody>
          <a:bodyPr/>
          <a:lstStyle/>
          <a:p>
            <a:r>
              <a:rPr lang="zh-CN" altLang="en-US" sz="4000" dirty="0">
                <a:latin typeface="华文新魏" panose="02010800040101010101" pitchFamily="2" charset="-122"/>
                <a:ea typeface="华文新魏" panose="02010800040101010101" pitchFamily="2" charset="-122"/>
              </a:rPr>
              <a:t>跳表的结构</a:t>
            </a:r>
          </a:p>
        </p:txBody>
      </p:sp>
      <p:sp>
        <p:nvSpPr>
          <p:cNvPr id="385067" name="Text Box 43"/>
          <p:cNvSpPr txBox="1">
            <a:spLocks noChangeArrowheads="1"/>
          </p:cNvSpPr>
          <p:nvPr/>
        </p:nvSpPr>
        <p:spPr bwMode="auto">
          <a:xfrm>
            <a:off x="2532070" y="1989142"/>
            <a:ext cx="6948487" cy="53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800">
                <a:solidFill>
                  <a:srgbClr val="CC0000"/>
                </a:solidFill>
                <a:latin typeface="Times New Roman" panose="02020603050405020304" pitchFamily="18" charset="0"/>
              </a:rPr>
              <a:t>(a) </a:t>
            </a:r>
            <a:r>
              <a:rPr lang="zh-CN" altLang="en-US" sz="2800">
                <a:solidFill>
                  <a:srgbClr val="CC0000"/>
                </a:solidFill>
                <a:latin typeface="Times New Roman" panose="02020603050405020304" pitchFamily="18" charset="0"/>
                <a:ea typeface="隶书" panose="02010509060101010101" pitchFamily="49" charset="-122"/>
              </a:rPr>
              <a:t>带有表头结点和表尾结点的有序链表</a:t>
            </a:r>
            <a:endParaRPr lang="zh-CN" altLang="en-US" sz="2800">
              <a:solidFill>
                <a:srgbClr val="CC0000"/>
              </a:solidFill>
              <a:ea typeface="隶书" panose="02010509060101010101" pitchFamily="49" charset="-122"/>
            </a:endParaRPr>
          </a:p>
        </p:txBody>
      </p:sp>
      <p:sp>
        <p:nvSpPr>
          <p:cNvPr id="385113" name="Text Box 89"/>
          <p:cNvSpPr txBox="1">
            <a:spLocks noChangeArrowheads="1"/>
          </p:cNvSpPr>
          <p:nvPr/>
        </p:nvSpPr>
        <p:spPr bwMode="auto">
          <a:xfrm>
            <a:off x="3173419" y="3624267"/>
            <a:ext cx="59467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800">
                <a:solidFill>
                  <a:srgbClr val="CC0000"/>
                </a:solidFill>
                <a:latin typeface="Times New Roman" panose="02020603050405020304" pitchFamily="18" charset="0"/>
              </a:rPr>
              <a:t>(b) </a:t>
            </a:r>
            <a:r>
              <a:rPr lang="zh-CN" altLang="en-US" sz="2800">
                <a:solidFill>
                  <a:srgbClr val="CC0000"/>
                </a:solidFill>
                <a:latin typeface="Times New Roman" panose="02020603050405020304" pitchFamily="18" charset="0"/>
                <a:ea typeface="隶书" panose="02010509060101010101" pitchFamily="49" charset="-122"/>
              </a:rPr>
              <a:t>在链表中部增加一个链接指针</a:t>
            </a:r>
            <a:endParaRPr lang="zh-CN" altLang="en-US" sz="2800">
              <a:solidFill>
                <a:srgbClr val="CC0000"/>
              </a:solidFill>
              <a:ea typeface="隶书" panose="02010509060101010101" pitchFamily="49" charset="-122"/>
            </a:endParaRPr>
          </a:p>
        </p:txBody>
      </p:sp>
      <p:sp>
        <p:nvSpPr>
          <p:cNvPr id="385168" name="Text Box 144"/>
          <p:cNvSpPr txBox="1">
            <a:spLocks noChangeArrowheads="1"/>
          </p:cNvSpPr>
          <p:nvPr/>
        </p:nvSpPr>
        <p:spPr bwMode="auto">
          <a:xfrm>
            <a:off x="1876425" y="5697539"/>
            <a:ext cx="85994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3000">
                <a:solidFill>
                  <a:srgbClr val="CC0000"/>
                </a:solidFill>
                <a:latin typeface="Times New Roman" panose="02020603050405020304" pitchFamily="18" charset="0"/>
              </a:rPr>
              <a:t>(c) </a:t>
            </a:r>
            <a:r>
              <a:rPr lang="zh-CN" altLang="en-US" sz="2800">
                <a:solidFill>
                  <a:srgbClr val="CC0000"/>
                </a:solidFill>
                <a:latin typeface="Times New Roman" panose="02020603050405020304" pitchFamily="18" charset="0"/>
                <a:ea typeface="隶书" panose="02010509060101010101" pitchFamily="49" charset="-122"/>
              </a:rPr>
              <a:t>在前半部分和后半部分中部各增加一个链接指针</a:t>
            </a:r>
            <a:endParaRPr lang="zh-CN" altLang="en-US" sz="2800">
              <a:solidFill>
                <a:srgbClr val="CC0000"/>
              </a:solidFill>
              <a:ea typeface="隶书" panose="02010509060101010101" pitchFamily="49" charset="-122"/>
            </a:endParaRPr>
          </a:p>
        </p:txBody>
      </p:sp>
      <p:grpSp>
        <p:nvGrpSpPr>
          <p:cNvPr id="385219" name="Group 195"/>
          <p:cNvGrpSpPr/>
          <p:nvPr/>
        </p:nvGrpSpPr>
        <p:grpSpPr bwMode="auto">
          <a:xfrm>
            <a:off x="1919294" y="1492254"/>
            <a:ext cx="8353425" cy="604839"/>
            <a:chOff x="249" y="940"/>
            <a:chExt cx="5262" cy="381"/>
          </a:xfrm>
        </p:grpSpPr>
        <p:sp>
          <p:nvSpPr>
            <p:cNvPr id="385029" name="Rectangle 5"/>
            <p:cNvSpPr>
              <a:spLocks noChangeArrowheads="1"/>
            </p:cNvSpPr>
            <p:nvPr/>
          </p:nvSpPr>
          <p:spPr bwMode="auto">
            <a:xfrm>
              <a:off x="249" y="958"/>
              <a:ext cx="187" cy="289"/>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12" name="Group 188"/>
            <p:cNvGrpSpPr/>
            <p:nvPr/>
          </p:nvGrpSpPr>
          <p:grpSpPr bwMode="auto">
            <a:xfrm>
              <a:off x="343" y="940"/>
              <a:ext cx="735" cy="381"/>
              <a:chOff x="343" y="940"/>
              <a:chExt cx="735" cy="381"/>
            </a:xfrm>
          </p:grpSpPr>
          <p:grpSp>
            <p:nvGrpSpPr>
              <p:cNvPr id="385169" name="Group 145"/>
              <p:cNvGrpSpPr/>
              <p:nvPr/>
            </p:nvGrpSpPr>
            <p:grpSpPr bwMode="auto">
              <a:xfrm>
                <a:off x="343" y="942"/>
                <a:ext cx="735" cy="301"/>
                <a:chOff x="464" y="942"/>
                <a:chExt cx="700" cy="265"/>
              </a:xfrm>
            </p:grpSpPr>
            <p:sp>
              <p:nvSpPr>
                <p:cNvPr id="385031" name="Rectangle 7"/>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033" name="Line 9"/>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034" name="Line 10"/>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032" name="Text Box 8"/>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10</a:t>
                </a:r>
              </a:p>
            </p:txBody>
          </p:sp>
        </p:grpSp>
        <p:sp>
          <p:nvSpPr>
            <p:cNvPr id="385065" name="Rectangle 41"/>
            <p:cNvSpPr>
              <a:spLocks noChangeArrowheads="1"/>
            </p:cNvSpPr>
            <p:nvPr/>
          </p:nvSpPr>
          <p:spPr bwMode="auto">
            <a:xfrm>
              <a:off x="5324" y="960"/>
              <a:ext cx="187" cy="290"/>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13" name="Group 189"/>
            <p:cNvGrpSpPr/>
            <p:nvPr/>
          </p:nvGrpSpPr>
          <p:grpSpPr bwMode="auto">
            <a:xfrm>
              <a:off x="1013" y="940"/>
              <a:ext cx="735" cy="381"/>
              <a:chOff x="1013" y="940"/>
              <a:chExt cx="735" cy="381"/>
            </a:xfrm>
          </p:grpSpPr>
          <p:grpSp>
            <p:nvGrpSpPr>
              <p:cNvPr id="385172" name="Group 148"/>
              <p:cNvGrpSpPr/>
              <p:nvPr/>
            </p:nvGrpSpPr>
            <p:grpSpPr bwMode="auto">
              <a:xfrm>
                <a:off x="1013" y="942"/>
                <a:ext cx="735" cy="301"/>
                <a:chOff x="464" y="942"/>
                <a:chExt cx="700" cy="265"/>
              </a:xfrm>
            </p:grpSpPr>
            <p:sp>
              <p:nvSpPr>
                <p:cNvPr id="385173" name="Rectangle 149"/>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74" name="Line 150"/>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75" name="Line 151"/>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76" name="Text Box 152"/>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20</a:t>
                </a:r>
              </a:p>
            </p:txBody>
          </p:sp>
        </p:grpSp>
        <p:grpSp>
          <p:nvGrpSpPr>
            <p:cNvPr id="385214" name="Group 190"/>
            <p:cNvGrpSpPr/>
            <p:nvPr/>
          </p:nvGrpSpPr>
          <p:grpSpPr bwMode="auto">
            <a:xfrm>
              <a:off x="1677" y="940"/>
              <a:ext cx="735" cy="381"/>
              <a:chOff x="1677" y="940"/>
              <a:chExt cx="735" cy="381"/>
            </a:xfrm>
          </p:grpSpPr>
          <p:grpSp>
            <p:nvGrpSpPr>
              <p:cNvPr id="385179" name="Group 155"/>
              <p:cNvGrpSpPr/>
              <p:nvPr/>
            </p:nvGrpSpPr>
            <p:grpSpPr bwMode="auto">
              <a:xfrm>
                <a:off x="1677" y="942"/>
                <a:ext cx="735" cy="301"/>
                <a:chOff x="464" y="942"/>
                <a:chExt cx="700" cy="265"/>
              </a:xfrm>
            </p:grpSpPr>
            <p:sp>
              <p:nvSpPr>
                <p:cNvPr id="385180" name="Rectangle 156"/>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81" name="Line 157"/>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82" name="Line 158"/>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83" name="Text Box 159"/>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30</a:t>
                </a:r>
              </a:p>
            </p:txBody>
          </p:sp>
        </p:grpSp>
        <p:grpSp>
          <p:nvGrpSpPr>
            <p:cNvPr id="385215" name="Group 191"/>
            <p:cNvGrpSpPr/>
            <p:nvPr/>
          </p:nvGrpSpPr>
          <p:grpSpPr bwMode="auto">
            <a:xfrm>
              <a:off x="2347" y="940"/>
              <a:ext cx="735" cy="381"/>
              <a:chOff x="2347" y="940"/>
              <a:chExt cx="735" cy="381"/>
            </a:xfrm>
          </p:grpSpPr>
          <p:grpSp>
            <p:nvGrpSpPr>
              <p:cNvPr id="385185" name="Group 161"/>
              <p:cNvGrpSpPr/>
              <p:nvPr/>
            </p:nvGrpSpPr>
            <p:grpSpPr bwMode="auto">
              <a:xfrm>
                <a:off x="2347" y="942"/>
                <a:ext cx="735" cy="301"/>
                <a:chOff x="464" y="942"/>
                <a:chExt cx="700" cy="265"/>
              </a:xfrm>
            </p:grpSpPr>
            <p:sp>
              <p:nvSpPr>
                <p:cNvPr id="385186" name="Rectangle 162"/>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87" name="Line 163"/>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88" name="Line 164"/>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89" name="Text Box 165"/>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40</a:t>
                </a:r>
              </a:p>
            </p:txBody>
          </p:sp>
        </p:grpSp>
        <p:grpSp>
          <p:nvGrpSpPr>
            <p:cNvPr id="385216" name="Group 192"/>
            <p:cNvGrpSpPr/>
            <p:nvPr/>
          </p:nvGrpSpPr>
          <p:grpSpPr bwMode="auto">
            <a:xfrm>
              <a:off x="3010" y="940"/>
              <a:ext cx="735" cy="381"/>
              <a:chOff x="3010" y="940"/>
              <a:chExt cx="735" cy="381"/>
            </a:xfrm>
          </p:grpSpPr>
          <p:grpSp>
            <p:nvGrpSpPr>
              <p:cNvPr id="385191" name="Group 167"/>
              <p:cNvGrpSpPr/>
              <p:nvPr/>
            </p:nvGrpSpPr>
            <p:grpSpPr bwMode="auto">
              <a:xfrm>
                <a:off x="3010" y="942"/>
                <a:ext cx="735" cy="301"/>
                <a:chOff x="464" y="942"/>
                <a:chExt cx="700" cy="265"/>
              </a:xfrm>
            </p:grpSpPr>
            <p:sp>
              <p:nvSpPr>
                <p:cNvPr id="385192" name="Rectangle 168"/>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93" name="Line 169"/>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94" name="Line 170"/>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95" name="Text Box 171"/>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50</a:t>
                </a:r>
              </a:p>
            </p:txBody>
          </p:sp>
        </p:grpSp>
        <p:grpSp>
          <p:nvGrpSpPr>
            <p:cNvPr id="385217" name="Group 193"/>
            <p:cNvGrpSpPr/>
            <p:nvPr/>
          </p:nvGrpSpPr>
          <p:grpSpPr bwMode="auto">
            <a:xfrm>
              <a:off x="3681" y="940"/>
              <a:ext cx="735" cy="381"/>
              <a:chOff x="3681" y="940"/>
              <a:chExt cx="735" cy="381"/>
            </a:xfrm>
          </p:grpSpPr>
          <p:grpSp>
            <p:nvGrpSpPr>
              <p:cNvPr id="385197" name="Group 173"/>
              <p:cNvGrpSpPr/>
              <p:nvPr/>
            </p:nvGrpSpPr>
            <p:grpSpPr bwMode="auto">
              <a:xfrm>
                <a:off x="3681" y="942"/>
                <a:ext cx="735" cy="301"/>
                <a:chOff x="464" y="942"/>
                <a:chExt cx="700" cy="265"/>
              </a:xfrm>
            </p:grpSpPr>
            <p:sp>
              <p:nvSpPr>
                <p:cNvPr id="385198" name="Rectangle 174"/>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99" name="Line 175"/>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00" name="Line 176"/>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01" name="Text Box 177"/>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60</a:t>
                </a:r>
              </a:p>
            </p:txBody>
          </p:sp>
        </p:grpSp>
        <p:grpSp>
          <p:nvGrpSpPr>
            <p:cNvPr id="385218" name="Group 194"/>
            <p:cNvGrpSpPr/>
            <p:nvPr/>
          </p:nvGrpSpPr>
          <p:grpSpPr bwMode="auto">
            <a:xfrm>
              <a:off x="4348" y="940"/>
              <a:ext cx="735" cy="381"/>
              <a:chOff x="4348" y="940"/>
              <a:chExt cx="735" cy="381"/>
            </a:xfrm>
          </p:grpSpPr>
          <p:grpSp>
            <p:nvGrpSpPr>
              <p:cNvPr id="385209" name="Group 185"/>
              <p:cNvGrpSpPr/>
              <p:nvPr/>
            </p:nvGrpSpPr>
            <p:grpSpPr bwMode="auto">
              <a:xfrm>
                <a:off x="4348" y="942"/>
                <a:ext cx="735" cy="301"/>
                <a:chOff x="4267" y="935"/>
                <a:chExt cx="700" cy="265"/>
              </a:xfrm>
            </p:grpSpPr>
            <p:sp>
              <p:nvSpPr>
                <p:cNvPr id="385204" name="Rectangle 180"/>
                <p:cNvSpPr>
                  <a:spLocks noChangeArrowheads="1"/>
                </p:cNvSpPr>
                <p:nvPr/>
              </p:nvSpPr>
              <p:spPr bwMode="auto">
                <a:xfrm>
                  <a:off x="4567" y="942"/>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05" name="Line 181"/>
                <p:cNvSpPr>
                  <a:spLocks noChangeShapeType="1"/>
                </p:cNvSpPr>
                <p:nvPr/>
              </p:nvSpPr>
              <p:spPr bwMode="auto">
                <a:xfrm>
                  <a:off x="4823" y="935"/>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06" name="Line 182"/>
                <p:cNvSpPr>
                  <a:spLocks noChangeShapeType="1"/>
                </p:cNvSpPr>
                <p:nvPr/>
              </p:nvSpPr>
              <p:spPr bwMode="auto">
                <a:xfrm>
                  <a:off x="4267" y="1069"/>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07" name="Text Box 183"/>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70</a:t>
                </a:r>
              </a:p>
            </p:txBody>
          </p:sp>
        </p:grpSp>
        <p:sp>
          <p:nvSpPr>
            <p:cNvPr id="385208" name="Line 184"/>
            <p:cNvSpPr>
              <a:spLocks noChangeShapeType="1"/>
            </p:cNvSpPr>
            <p:nvPr/>
          </p:nvSpPr>
          <p:spPr bwMode="auto">
            <a:xfrm>
              <a:off x="5010" y="1097"/>
              <a:ext cx="31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grpSp>
        <p:nvGrpSpPr>
          <p:cNvPr id="385220" name="Group 196"/>
          <p:cNvGrpSpPr/>
          <p:nvPr/>
        </p:nvGrpSpPr>
        <p:grpSpPr bwMode="auto">
          <a:xfrm>
            <a:off x="1919294" y="3076579"/>
            <a:ext cx="8353425" cy="604839"/>
            <a:chOff x="249" y="940"/>
            <a:chExt cx="5262" cy="381"/>
          </a:xfrm>
        </p:grpSpPr>
        <p:sp>
          <p:nvSpPr>
            <p:cNvPr id="385221" name="Rectangle 197"/>
            <p:cNvSpPr>
              <a:spLocks noChangeArrowheads="1"/>
            </p:cNvSpPr>
            <p:nvPr/>
          </p:nvSpPr>
          <p:spPr bwMode="auto">
            <a:xfrm>
              <a:off x="249" y="958"/>
              <a:ext cx="187" cy="289"/>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22" name="Group 198"/>
            <p:cNvGrpSpPr/>
            <p:nvPr/>
          </p:nvGrpSpPr>
          <p:grpSpPr bwMode="auto">
            <a:xfrm>
              <a:off x="343" y="940"/>
              <a:ext cx="735" cy="381"/>
              <a:chOff x="343" y="940"/>
              <a:chExt cx="735" cy="381"/>
            </a:xfrm>
          </p:grpSpPr>
          <p:grpSp>
            <p:nvGrpSpPr>
              <p:cNvPr id="385223" name="Group 199"/>
              <p:cNvGrpSpPr/>
              <p:nvPr/>
            </p:nvGrpSpPr>
            <p:grpSpPr bwMode="auto">
              <a:xfrm>
                <a:off x="343" y="942"/>
                <a:ext cx="735" cy="301"/>
                <a:chOff x="464" y="942"/>
                <a:chExt cx="700" cy="265"/>
              </a:xfrm>
            </p:grpSpPr>
            <p:sp>
              <p:nvSpPr>
                <p:cNvPr id="385224" name="Rectangle 200"/>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25" name="Line 201"/>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26" name="Line 202"/>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27" name="Text Box 203"/>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10</a:t>
                </a:r>
              </a:p>
            </p:txBody>
          </p:sp>
        </p:grpSp>
        <p:sp>
          <p:nvSpPr>
            <p:cNvPr id="385228" name="Rectangle 204"/>
            <p:cNvSpPr>
              <a:spLocks noChangeArrowheads="1"/>
            </p:cNvSpPr>
            <p:nvPr/>
          </p:nvSpPr>
          <p:spPr bwMode="auto">
            <a:xfrm>
              <a:off x="5324" y="960"/>
              <a:ext cx="187" cy="290"/>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29" name="Group 205"/>
            <p:cNvGrpSpPr/>
            <p:nvPr/>
          </p:nvGrpSpPr>
          <p:grpSpPr bwMode="auto">
            <a:xfrm>
              <a:off x="1013" y="940"/>
              <a:ext cx="735" cy="381"/>
              <a:chOff x="1013" y="940"/>
              <a:chExt cx="735" cy="381"/>
            </a:xfrm>
          </p:grpSpPr>
          <p:grpSp>
            <p:nvGrpSpPr>
              <p:cNvPr id="385230" name="Group 206"/>
              <p:cNvGrpSpPr/>
              <p:nvPr/>
            </p:nvGrpSpPr>
            <p:grpSpPr bwMode="auto">
              <a:xfrm>
                <a:off x="1013" y="942"/>
                <a:ext cx="735" cy="301"/>
                <a:chOff x="464" y="942"/>
                <a:chExt cx="700" cy="265"/>
              </a:xfrm>
            </p:grpSpPr>
            <p:sp>
              <p:nvSpPr>
                <p:cNvPr id="385231" name="Rectangle 207"/>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32" name="Line 208"/>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33" name="Line 209"/>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34" name="Text Box 210"/>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20</a:t>
                </a:r>
              </a:p>
            </p:txBody>
          </p:sp>
        </p:grpSp>
        <p:grpSp>
          <p:nvGrpSpPr>
            <p:cNvPr id="385235" name="Group 211"/>
            <p:cNvGrpSpPr/>
            <p:nvPr/>
          </p:nvGrpSpPr>
          <p:grpSpPr bwMode="auto">
            <a:xfrm>
              <a:off x="1677" y="940"/>
              <a:ext cx="735" cy="381"/>
              <a:chOff x="1677" y="940"/>
              <a:chExt cx="735" cy="381"/>
            </a:xfrm>
          </p:grpSpPr>
          <p:grpSp>
            <p:nvGrpSpPr>
              <p:cNvPr id="385236" name="Group 212"/>
              <p:cNvGrpSpPr/>
              <p:nvPr/>
            </p:nvGrpSpPr>
            <p:grpSpPr bwMode="auto">
              <a:xfrm>
                <a:off x="1677" y="942"/>
                <a:ext cx="735" cy="301"/>
                <a:chOff x="464" y="942"/>
                <a:chExt cx="700" cy="265"/>
              </a:xfrm>
            </p:grpSpPr>
            <p:sp>
              <p:nvSpPr>
                <p:cNvPr id="385237" name="Rectangle 213"/>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38" name="Line 214"/>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39" name="Line 215"/>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40" name="Text Box 216"/>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30</a:t>
                </a:r>
              </a:p>
            </p:txBody>
          </p:sp>
        </p:grpSp>
        <p:grpSp>
          <p:nvGrpSpPr>
            <p:cNvPr id="385241" name="Group 217"/>
            <p:cNvGrpSpPr/>
            <p:nvPr/>
          </p:nvGrpSpPr>
          <p:grpSpPr bwMode="auto">
            <a:xfrm>
              <a:off x="2347" y="940"/>
              <a:ext cx="735" cy="381"/>
              <a:chOff x="2347" y="940"/>
              <a:chExt cx="735" cy="381"/>
            </a:xfrm>
          </p:grpSpPr>
          <p:grpSp>
            <p:nvGrpSpPr>
              <p:cNvPr id="385242" name="Group 218"/>
              <p:cNvGrpSpPr/>
              <p:nvPr/>
            </p:nvGrpSpPr>
            <p:grpSpPr bwMode="auto">
              <a:xfrm>
                <a:off x="2347" y="942"/>
                <a:ext cx="735" cy="301"/>
                <a:chOff x="464" y="942"/>
                <a:chExt cx="700" cy="265"/>
              </a:xfrm>
            </p:grpSpPr>
            <p:sp>
              <p:nvSpPr>
                <p:cNvPr id="385243" name="Rectangle 219"/>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44" name="Line 220"/>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45" name="Line 221"/>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46" name="Text Box 222"/>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40</a:t>
                </a:r>
              </a:p>
            </p:txBody>
          </p:sp>
        </p:grpSp>
        <p:grpSp>
          <p:nvGrpSpPr>
            <p:cNvPr id="385247" name="Group 223"/>
            <p:cNvGrpSpPr/>
            <p:nvPr/>
          </p:nvGrpSpPr>
          <p:grpSpPr bwMode="auto">
            <a:xfrm>
              <a:off x="3010" y="940"/>
              <a:ext cx="735" cy="381"/>
              <a:chOff x="3010" y="940"/>
              <a:chExt cx="735" cy="381"/>
            </a:xfrm>
          </p:grpSpPr>
          <p:grpSp>
            <p:nvGrpSpPr>
              <p:cNvPr id="385248" name="Group 224"/>
              <p:cNvGrpSpPr/>
              <p:nvPr/>
            </p:nvGrpSpPr>
            <p:grpSpPr bwMode="auto">
              <a:xfrm>
                <a:off x="3010" y="942"/>
                <a:ext cx="735" cy="301"/>
                <a:chOff x="464" y="942"/>
                <a:chExt cx="700" cy="265"/>
              </a:xfrm>
            </p:grpSpPr>
            <p:sp>
              <p:nvSpPr>
                <p:cNvPr id="385249" name="Rectangle 225"/>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50" name="Line 226"/>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51" name="Line 227"/>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52" name="Text Box 228"/>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50</a:t>
                </a:r>
              </a:p>
            </p:txBody>
          </p:sp>
        </p:grpSp>
        <p:grpSp>
          <p:nvGrpSpPr>
            <p:cNvPr id="385253" name="Group 229"/>
            <p:cNvGrpSpPr/>
            <p:nvPr/>
          </p:nvGrpSpPr>
          <p:grpSpPr bwMode="auto">
            <a:xfrm>
              <a:off x="3681" y="940"/>
              <a:ext cx="735" cy="381"/>
              <a:chOff x="3681" y="940"/>
              <a:chExt cx="735" cy="381"/>
            </a:xfrm>
          </p:grpSpPr>
          <p:grpSp>
            <p:nvGrpSpPr>
              <p:cNvPr id="385254" name="Group 230"/>
              <p:cNvGrpSpPr/>
              <p:nvPr/>
            </p:nvGrpSpPr>
            <p:grpSpPr bwMode="auto">
              <a:xfrm>
                <a:off x="3681" y="942"/>
                <a:ext cx="735" cy="301"/>
                <a:chOff x="464" y="942"/>
                <a:chExt cx="700" cy="265"/>
              </a:xfrm>
            </p:grpSpPr>
            <p:sp>
              <p:nvSpPr>
                <p:cNvPr id="385255" name="Rectangle 231"/>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56" name="Line 232"/>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57" name="Line 233"/>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58" name="Text Box 234"/>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60</a:t>
                </a:r>
              </a:p>
            </p:txBody>
          </p:sp>
        </p:grpSp>
        <p:grpSp>
          <p:nvGrpSpPr>
            <p:cNvPr id="385259" name="Group 235"/>
            <p:cNvGrpSpPr/>
            <p:nvPr/>
          </p:nvGrpSpPr>
          <p:grpSpPr bwMode="auto">
            <a:xfrm>
              <a:off x="4348" y="940"/>
              <a:ext cx="735" cy="381"/>
              <a:chOff x="4348" y="940"/>
              <a:chExt cx="735" cy="381"/>
            </a:xfrm>
          </p:grpSpPr>
          <p:grpSp>
            <p:nvGrpSpPr>
              <p:cNvPr id="385260" name="Group 236"/>
              <p:cNvGrpSpPr/>
              <p:nvPr/>
            </p:nvGrpSpPr>
            <p:grpSpPr bwMode="auto">
              <a:xfrm>
                <a:off x="4348" y="942"/>
                <a:ext cx="735" cy="301"/>
                <a:chOff x="4267" y="935"/>
                <a:chExt cx="700" cy="265"/>
              </a:xfrm>
            </p:grpSpPr>
            <p:sp>
              <p:nvSpPr>
                <p:cNvPr id="385261" name="Rectangle 237"/>
                <p:cNvSpPr>
                  <a:spLocks noChangeArrowheads="1"/>
                </p:cNvSpPr>
                <p:nvPr/>
              </p:nvSpPr>
              <p:spPr bwMode="auto">
                <a:xfrm>
                  <a:off x="4567" y="942"/>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62" name="Line 238"/>
                <p:cNvSpPr>
                  <a:spLocks noChangeShapeType="1"/>
                </p:cNvSpPr>
                <p:nvPr/>
              </p:nvSpPr>
              <p:spPr bwMode="auto">
                <a:xfrm>
                  <a:off x="4823" y="935"/>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63" name="Line 239"/>
                <p:cNvSpPr>
                  <a:spLocks noChangeShapeType="1"/>
                </p:cNvSpPr>
                <p:nvPr/>
              </p:nvSpPr>
              <p:spPr bwMode="auto">
                <a:xfrm>
                  <a:off x="4267" y="1069"/>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64" name="Text Box 240"/>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70</a:t>
                </a:r>
              </a:p>
            </p:txBody>
          </p:sp>
        </p:grpSp>
        <p:sp>
          <p:nvSpPr>
            <p:cNvPr id="385265" name="Line 241"/>
            <p:cNvSpPr>
              <a:spLocks noChangeShapeType="1"/>
            </p:cNvSpPr>
            <p:nvPr/>
          </p:nvSpPr>
          <p:spPr bwMode="auto">
            <a:xfrm>
              <a:off x="5010" y="1097"/>
              <a:ext cx="31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grpSp>
        <p:nvGrpSpPr>
          <p:cNvPr id="385271" name="Group 247"/>
          <p:cNvGrpSpPr/>
          <p:nvPr/>
        </p:nvGrpSpPr>
        <p:grpSpPr bwMode="auto">
          <a:xfrm>
            <a:off x="1919294" y="2640013"/>
            <a:ext cx="8353425" cy="468312"/>
            <a:chOff x="249" y="1753"/>
            <a:chExt cx="5262" cy="295"/>
          </a:xfrm>
        </p:grpSpPr>
        <p:sp>
          <p:nvSpPr>
            <p:cNvPr id="385266" name="Rectangle 242"/>
            <p:cNvSpPr>
              <a:spLocks noChangeArrowheads="1"/>
            </p:cNvSpPr>
            <p:nvPr/>
          </p:nvSpPr>
          <p:spPr bwMode="auto">
            <a:xfrm>
              <a:off x="249" y="177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267" name="Rectangle 243"/>
            <p:cNvSpPr>
              <a:spLocks noChangeArrowheads="1"/>
            </p:cNvSpPr>
            <p:nvPr/>
          </p:nvSpPr>
          <p:spPr bwMode="auto">
            <a:xfrm>
              <a:off x="2931" y="1753"/>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268" name="Rectangle 244"/>
            <p:cNvSpPr>
              <a:spLocks noChangeArrowheads="1"/>
            </p:cNvSpPr>
            <p:nvPr/>
          </p:nvSpPr>
          <p:spPr bwMode="auto">
            <a:xfrm>
              <a:off x="5324" y="1775"/>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269" name="Line 245"/>
            <p:cNvSpPr>
              <a:spLocks noChangeShapeType="1"/>
            </p:cNvSpPr>
            <p:nvPr/>
          </p:nvSpPr>
          <p:spPr bwMode="auto">
            <a:xfrm>
              <a:off x="343" y="1911"/>
              <a:ext cx="2588"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270" name="Line 246"/>
            <p:cNvSpPr>
              <a:spLocks noChangeShapeType="1"/>
            </p:cNvSpPr>
            <p:nvPr/>
          </p:nvSpPr>
          <p:spPr bwMode="auto">
            <a:xfrm>
              <a:off x="3010" y="1911"/>
              <a:ext cx="2310"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grpSp>
      <p:grpSp>
        <p:nvGrpSpPr>
          <p:cNvPr id="385336" name="Group 312"/>
          <p:cNvGrpSpPr/>
          <p:nvPr/>
        </p:nvGrpSpPr>
        <p:grpSpPr bwMode="auto">
          <a:xfrm>
            <a:off x="1919295" y="4244253"/>
            <a:ext cx="8353425" cy="1470025"/>
            <a:chOff x="249" y="2840"/>
            <a:chExt cx="5262" cy="926"/>
          </a:xfrm>
        </p:grpSpPr>
        <p:grpSp>
          <p:nvGrpSpPr>
            <p:cNvPr id="385272" name="Group 248"/>
            <p:cNvGrpSpPr/>
            <p:nvPr/>
          </p:nvGrpSpPr>
          <p:grpSpPr bwMode="auto">
            <a:xfrm>
              <a:off x="249" y="3385"/>
              <a:ext cx="5262" cy="381"/>
              <a:chOff x="249" y="940"/>
              <a:chExt cx="5262" cy="381"/>
            </a:xfrm>
          </p:grpSpPr>
          <p:sp>
            <p:nvSpPr>
              <p:cNvPr id="385273" name="Rectangle 249"/>
              <p:cNvSpPr>
                <a:spLocks noChangeArrowheads="1"/>
              </p:cNvSpPr>
              <p:nvPr/>
            </p:nvSpPr>
            <p:spPr bwMode="auto">
              <a:xfrm>
                <a:off x="249" y="958"/>
                <a:ext cx="187" cy="289"/>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74" name="Group 250"/>
              <p:cNvGrpSpPr/>
              <p:nvPr/>
            </p:nvGrpSpPr>
            <p:grpSpPr bwMode="auto">
              <a:xfrm>
                <a:off x="343" y="940"/>
                <a:ext cx="735" cy="381"/>
                <a:chOff x="343" y="940"/>
                <a:chExt cx="735" cy="381"/>
              </a:xfrm>
            </p:grpSpPr>
            <p:grpSp>
              <p:nvGrpSpPr>
                <p:cNvPr id="385275" name="Group 251"/>
                <p:cNvGrpSpPr/>
                <p:nvPr/>
              </p:nvGrpSpPr>
              <p:grpSpPr bwMode="auto">
                <a:xfrm>
                  <a:off x="343" y="942"/>
                  <a:ext cx="735" cy="301"/>
                  <a:chOff x="464" y="942"/>
                  <a:chExt cx="700" cy="265"/>
                </a:xfrm>
              </p:grpSpPr>
              <p:sp>
                <p:nvSpPr>
                  <p:cNvPr id="385276" name="Rectangle 252"/>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77" name="Line 253"/>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78" name="Line 254"/>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79" name="Text Box 255"/>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10</a:t>
                  </a:r>
                </a:p>
              </p:txBody>
            </p:sp>
          </p:grpSp>
          <p:sp>
            <p:nvSpPr>
              <p:cNvPr id="385280" name="Rectangle 256"/>
              <p:cNvSpPr>
                <a:spLocks noChangeArrowheads="1"/>
              </p:cNvSpPr>
              <p:nvPr/>
            </p:nvSpPr>
            <p:spPr bwMode="auto">
              <a:xfrm>
                <a:off x="5324" y="960"/>
                <a:ext cx="187" cy="290"/>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81" name="Group 257"/>
              <p:cNvGrpSpPr/>
              <p:nvPr/>
            </p:nvGrpSpPr>
            <p:grpSpPr bwMode="auto">
              <a:xfrm>
                <a:off x="1013" y="940"/>
                <a:ext cx="735" cy="381"/>
                <a:chOff x="1013" y="940"/>
                <a:chExt cx="735" cy="381"/>
              </a:xfrm>
            </p:grpSpPr>
            <p:grpSp>
              <p:nvGrpSpPr>
                <p:cNvPr id="385282" name="Group 258"/>
                <p:cNvGrpSpPr/>
                <p:nvPr/>
              </p:nvGrpSpPr>
              <p:grpSpPr bwMode="auto">
                <a:xfrm>
                  <a:off x="1013" y="942"/>
                  <a:ext cx="735" cy="301"/>
                  <a:chOff x="464" y="942"/>
                  <a:chExt cx="700" cy="265"/>
                </a:xfrm>
              </p:grpSpPr>
              <p:sp>
                <p:nvSpPr>
                  <p:cNvPr id="385283" name="Rectangle 259"/>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84" name="Line 260"/>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85" name="Line 261"/>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86" name="Text Box 262"/>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20</a:t>
                  </a:r>
                </a:p>
              </p:txBody>
            </p:sp>
          </p:grpSp>
          <p:grpSp>
            <p:nvGrpSpPr>
              <p:cNvPr id="385287" name="Group 263"/>
              <p:cNvGrpSpPr/>
              <p:nvPr/>
            </p:nvGrpSpPr>
            <p:grpSpPr bwMode="auto">
              <a:xfrm>
                <a:off x="1677" y="940"/>
                <a:ext cx="735" cy="381"/>
                <a:chOff x="1677" y="940"/>
                <a:chExt cx="735" cy="381"/>
              </a:xfrm>
            </p:grpSpPr>
            <p:grpSp>
              <p:nvGrpSpPr>
                <p:cNvPr id="385288" name="Group 264"/>
                <p:cNvGrpSpPr/>
                <p:nvPr/>
              </p:nvGrpSpPr>
              <p:grpSpPr bwMode="auto">
                <a:xfrm>
                  <a:off x="1677" y="942"/>
                  <a:ext cx="735" cy="301"/>
                  <a:chOff x="464" y="942"/>
                  <a:chExt cx="700" cy="265"/>
                </a:xfrm>
              </p:grpSpPr>
              <p:sp>
                <p:nvSpPr>
                  <p:cNvPr id="385289" name="Rectangle 265"/>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90" name="Line 266"/>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91" name="Line 267"/>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92" name="Text Box 268"/>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30</a:t>
                  </a:r>
                </a:p>
              </p:txBody>
            </p:sp>
          </p:grpSp>
          <p:grpSp>
            <p:nvGrpSpPr>
              <p:cNvPr id="385293" name="Group 269"/>
              <p:cNvGrpSpPr/>
              <p:nvPr/>
            </p:nvGrpSpPr>
            <p:grpSpPr bwMode="auto">
              <a:xfrm>
                <a:off x="2347" y="940"/>
                <a:ext cx="735" cy="381"/>
                <a:chOff x="2347" y="940"/>
                <a:chExt cx="735" cy="381"/>
              </a:xfrm>
            </p:grpSpPr>
            <p:grpSp>
              <p:nvGrpSpPr>
                <p:cNvPr id="385294" name="Group 270"/>
                <p:cNvGrpSpPr/>
                <p:nvPr/>
              </p:nvGrpSpPr>
              <p:grpSpPr bwMode="auto">
                <a:xfrm>
                  <a:off x="2347" y="942"/>
                  <a:ext cx="735" cy="301"/>
                  <a:chOff x="464" y="942"/>
                  <a:chExt cx="700" cy="265"/>
                </a:xfrm>
              </p:grpSpPr>
              <p:sp>
                <p:nvSpPr>
                  <p:cNvPr id="385295" name="Rectangle 271"/>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96" name="Line 272"/>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97" name="Line 273"/>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98" name="Text Box 274"/>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40</a:t>
                  </a:r>
                </a:p>
              </p:txBody>
            </p:sp>
          </p:grpSp>
          <p:grpSp>
            <p:nvGrpSpPr>
              <p:cNvPr id="385299" name="Group 275"/>
              <p:cNvGrpSpPr/>
              <p:nvPr/>
            </p:nvGrpSpPr>
            <p:grpSpPr bwMode="auto">
              <a:xfrm>
                <a:off x="3010" y="940"/>
                <a:ext cx="735" cy="381"/>
                <a:chOff x="3010" y="940"/>
                <a:chExt cx="735" cy="381"/>
              </a:xfrm>
            </p:grpSpPr>
            <p:grpSp>
              <p:nvGrpSpPr>
                <p:cNvPr id="385300" name="Group 276"/>
                <p:cNvGrpSpPr/>
                <p:nvPr/>
              </p:nvGrpSpPr>
              <p:grpSpPr bwMode="auto">
                <a:xfrm>
                  <a:off x="3010" y="942"/>
                  <a:ext cx="735" cy="301"/>
                  <a:chOff x="464" y="942"/>
                  <a:chExt cx="700" cy="265"/>
                </a:xfrm>
              </p:grpSpPr>
              <p:sp>
                <p:nvSpPr>
                  <p:cNvPr id="385301" name="Rectangle 277"/>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302" name="Line 278"/>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303" name="Line 279"/>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304" name="Text Box 280"/>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50</a:t>
                  </a:r>
                </a:p>
              </p:txBody>
            </p:sp>
          </p:grpSp>
          <p:grpSp>
            <p:nvGrpSpPr>
              <p:cNvPr id="385305" name="Group 281"/>
              <p:cNvGrpSpPr/>
              <p:nvPr/>
            </p:nvGrpSpPr>
            <p:grpSpPr bwMode="auto">
              <a:xfrm>
                <a:off x="3681" y="940"/>
                <a:ext cx="735" cy="381"/>
                <a:chOff x="3681" y="940"/>
                <a:chExt cx="735" cy="381"/>
              </a:xfrm>
            </p:grpSpPr>
            <p:grpSp>
              <p:nvGrpSpPr>
                <p:cNvPr id="385306" name="Group 282"/>
                <p:cNvGrpSpPr/>
                <p:nvPr/>
              </p:nvGrpSpPr>
              <p:grpSpPr bwMode="auto">
                <a:xfrm>
                  <a:off x="3681" y="942"/>
                  <a:ext cx="735" cy="301"/>
                  <a:chOff x="464" y="942"/>
                  <a:chExt cx="700" cy="265"/>
                </a:xfrm>
              </p:grpSpPr>
              <p:sp>
                <p:nvSpPr>
                  <p:cNvPr id="385307" name="Rectangle 283"/>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308" name="Line 284"/>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309" name="Line 285"/>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310" name="Text Box 286"/>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60</a:t>
                  </a:r>
                </a:p>
              </p:txBody>
            </p:sp>
          </p:grpSp>
          <p:grpSp>
            <p:nvGrpSpPr>
              <p:cNvPr id="385311" name="Group 287"/>
              <p:cNvGrpSpPr/>
              <p:nvPr/>
            </p:nvGrpSpPr>
            <p:grpSpPr bwMode="auto">
              <a:xfrm>
                <a:off x="4348" y="940"/>
                <a:ext cx="735" cy="381"/>
                <a:chOff x="4348" y="940"/>
                <a:chExt cx="735" cy="381"/>
              </a:xfrm>
            </p:grpSpPr>
            <p:grpSp>
              <p:nvGrpSpPr>
                <p:cNvPr id="385312" name="Group 288"/>
                <p:cNvGrpSpPr/>
                <p:nvPr/>
              </p:nvGrpSpPr>
              <p:grpSpPr bwMode="auto">
                <a:xfrm>
                  <a:off x="4348" y="942"/>
                  <a:ext cx="735" cy="301"/>
                  <a:chOff x="4267" y="935"/>
                  <a:chExt cx="700" cy="265"/>
                </a:xfrm>
              </p:grpSpPr>
              <p:sp>
                <p:nvSpPr>
                  <p:cNvPr id="385313" name="Rectangle 289"/>
                  <p:cNvSpPr>
                    <a:spLocks noChangeArrowheads="1"/>
                  </p:cNvSpPr>
                  <p:nvPr/>
                </p:nvSpPr>
                <p:spPr bwMode="auto">
                  <a:xfrm>
                    <a:off x="4567" y="942"/>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314" name="Line 290"/>
                  <p:cNvSpPr>
                    <a:spLocks noChangeShapeType="1"/>
                  </p:cNvSpPr>
                  <p:nvPr/>
                </p:nvSpPr>
                <p:spPr bwMode="auto">
                  <a:xfrm>
                    <a:off x="4823" y="935"/>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315" name="Line 291"/>
                  <p:cNvSpPr>
                    <a:spLocks noChangeShapeType="1"/>
                  </p:cNvSpPr>
                  <p:nvPr/>
                </p:nvSpPr>
                <p:spPr bwMode="auto">
                  <a:xfrm>
                    <a:off x="4267" y="1069"/>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316" name="Text Box 292"/>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70</a:t>
                  </a:r>
                </a:p>
              </p:txBody>
            </p:sp>
          </p:grpSp>
          <p:sp>
            <p:nvSpPr>
              <p:cNvPr id="385317" name="Line 293"/>
              <p:cNvSpPr>
                <a:spLocks noChangeShapeType="1"/>
              </p:cNvSpPr>
              <p:nvPr/>
            </p:nvSpPr>
            <p:spPr bwMode="auto">
              <a:xfrm>
                <a:off x="5010" y="1097"/>
                <a:ext cx="31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grpSp>
          <p:nvGrpSpPr>
            <p:cNvPr id="385318" name="Group 294"/>
            <p:cNvGrpSpPr/>
            <p:nvPr/>
          </p:nvGrpSpPr>
          <p:grpSpPr bwMode="auto">
            <a:xfrm>
              <a:off x="249" y="2840"/>
              <a:ext cx="5262" cy="295"/>
              <a:chOff x="249" y="1753"/>
              <a:chExt cx="5262" cy="295"/>
            </a:xfrm>
          </p:grpSpPr>
          <p:sp>
            <p:nvSpPr>
              <p:cNvPr id="385319" name="Rectangle 295"/>
              <p:cNvSpPr>
                <a:spLocks noChangeArrowheads="1"/>
              </p:cNvSpPr>
              <p:nvPr/>
            </p:nvSpPr>
            <p:spPr bwMode="auto">
              <a:xfrm>
                <a:off x="249" y="177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0" name="Rectangle 296"/>
              <p:cNvSpPr>
                <a:spLocks noChangeArrowheads="1"/>
              </p:cNvSpPr>
              <p:nvPr/>
            </p:nvSpPr>
            <p:spPr bwMode="auto">
              <a:xfrm>
                <a:off x="2931" y="1753"/>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1" name="Rectangle 297"/>
              <p:cNvSpPr>
                <a:spLocks noChangeArrowheads="1"/>
              </p:cNvSpPr>
              <p:nvPr/>
            </p:nvSpPr>
            <p:spPr bwMode="auto">
              <a:xfrm>
                <a:off x="5324" y="1775"/>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2" name="Line 298"/>
              <p:cNvSpPr>
                <a:spLocks noChangeShapeType="1"/>
              </p:cNvSpPr>
              <p:nvPr/>
            </p:nvSpPr>
            <p:spPr bwMode="auto">
              <a:xfrm>
                <a:off x="343" y="1911"/>
                <a:ext cx="2588"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23" name="Line 299"/>
              <p:cNvSpPr>
                <a:spLocks noChangeShapeType="1"/>
              </p:cNvSpPr>
              <p:nvPr/>
            </p:nvSpPr>
            <p:spPr bwMode="auto">
              <a:xfrm>
                <a:off x="3010" y="1911"/>
                <a:ext cx="2310"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grpSp>
        <p:grpSp>
          <p:nvGrpSpPr>
            <p:cNvPr id="385335" name="Group 311"/>
            <p:cNvGrpSpPr/>
            <p:nvPr/>
          </p:nvGrpSpPr>
          <p:grpSpPr bwMode="auto">
            <a:xfrm>
              <a:off x="249" y="3101"/>
              <a:ext cx="5262" cy="306"/>
              <a:chOff x="249" y="3101"/>
              <a:chExt cx="5262" cy="306"/>
            </a:xfrm>
          </p:grpSpPr>
          <p:sp>
            <p:nvSpPr>
              <p:cNvPr id="385326" name="Rectangle 302"/>
              <p:cNvSpPr>
                <a:spLocks noChangeArrowheads="1"/>
              </p:cNvSpPr>
              <p:nvPr/>
            </p:nvSpPr>
            <p:spPr bwMode="auto">
              <a:xfrm>
                <a:off x="249" y="313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7" name="Rectangle 303"/>
              <p:cNvSpPr>
                <a:spLocks noChangeArrowheads="1"/>
              </p:cNvSpPr>
              <p:nvPr/>
            </p:nvSpPr>
            <p:spPr bwMode="auto">
              <a:xfrm>
                <a:off x="2931" y="3113"/>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8" name="Rectangle 304"/>
              <p:cNvSpPr>
                <a:spLocks noChangeArrowheads="1"/>
              </p:cNvSpPr>
              <p:nvPr/>
            </p:nvSpPr>
            <p:spPr bwMode="auto">
              <a:xfrm>
                <a:off x="5324" y="313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9" name="Line 305"/>
              <p:cNvSpPr>
                <a:spLocks noChangeShapeType="1"/>
              </p:cNvSpPr>
              <p:nvPr/>
            </p:nvSpPr>
            <p:spPr bwMode="auto">
              <a:xfrm>
                <a:off x="343" y="3271"/>
                <a:ext cx="1256"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30" name="Line 306"/>
              <p:cNvSpPr>
                <a:spLocks noChangeShapeType="1"/>
              </p:cNvSpPr>
              <p:nvPr/>
            </p:nvSpPr>
            <p:spPr bwMode="auto">
              <a:xfrm>
                <a:off x="3010" y="3271"/>
                <a:ext cx="1253"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31" name="Rectangle 307"/>
              <p:cNvSpPr>
                <a:spLocks noChangeArrowheads="1"/>
              </p:cNvSpPr>
              <p:nvPr/>
            </p:nvSpPr>
            <p:spPr bwMode="auto">
              <a:xfrm>
                <a:off x="1599" y="3101"/>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32" name="Line 308"/>
              <p:cNvSpPr>
                <a:spLocks noChangeShapeType="1"/>
              </p:cNvSpPr>
              <p:nvPr/>
            </p:nvSpPr>
            <p:spPr bwMode="auto">
              <a:xfrm>
                <a:off x="1678" y="3271"/>
                <a:ext cx="1256"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33" name="Rectangle 309"/>
              <p:cNvSpPr>
                <a:spLocks noChangeArrowheads="1"/>
              </p:cNvSpPr>
              <p:nvPr/>
            </p:nvSpPr>
            <p:spPr bwMode="auto">
              <a:xfrm>
                <a:off x="4263" y="3113"/>
                <a:ext cx="153"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34" name="Line 310"/>
              <p:cNvSpPr>
                <a:spLocks noChangeShapeType="1"/>
              </p:cNvSpPr>
              <p:nvPr/>
            </p:nvSpPr>
            <p:spPr bwMode="auto">
              <a:xfrm>
                <a:off x="4349" y="3271"/>
                <a:ext cx="975"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grpSp>
      </p:grpSp>
      <p:sp>
        <p:nvSpPr>
          <p:cNvPr id="2" name="云形标注 1"/>
          <p:cNvSpPr/>
          <p:nvPr/>
        </p:nvSpPr>
        <p:spPr bwMode="auto">
          <a:xfrm>
            <a:off x="8178760" y="3677320"/>
            <a:ext cx="1793922" cy="1078167"/>
          </a:xfrm>
          <a:prstGeom prst="cloudCallout">
            <a:avLst>
              <a:gd name="adj1" fmla="val -76161"/>
              <a:gd name="adj2" fmla="val -1224593"/>
            </a:avLst>
          </a:prstGeom>
          <a:solidFill>
            <a:srgbClr val="00B050"/>
          </a:solidFill>
          <a:ln>
            <a:noFill/>
          </a:ln>
        </p:spPr>
        <p:txBody>
          <a:bodyPr vert="horz" wrap="square" lIns="91440" tIns="45720" rIns="91440" bIns="45720" numCol="1" rtlCol="0" anchor="b" anchorCtr="0" compatLnSpc="1"/>
          <a:lstStyle/>
          <a:p>
            <a:pPr algn="ctr" fontAlgn="base">
              <a:spcBef>
                <a:spcPct val="0"/>
              </a:spcBef>
              <a:spcAft>
                <a:spcPct val="0"/>
              </a:spcAft>
            </a:pPr>
            <a:r>
              <a:rPr kumimoji="1" lang="zh-CN" altLang="en-US" sz="3600" b="1" dirty="0">
                <a:solidFill>
                  <a:schemeClr val="bg1"/>
                </a:solidFill>
                <a:latin typeface="Tahoma" panose="020B0604030504040204" pitchFamily="34" charset="0"/>
                <a:ea typeface="黑体" panose="02010609060101010101" pitchFamily="49" charset="-122"/>
              </a:rPr>
              <a:t>索引</a:t>
            </a:r>
          </a:p>
        </p:txBody>
      </p:sp>
      <p:pic>
        <p:nvPicPr>
          <p:cNvPr id="27650" name="Picture 2" descr="https://gss1.bdstatic.com/-vo3dSag_xI4khGkpoWK1HF6hhy/baike/c0%3Dbaike272%2C5%2C5%2C272%2C90/sign=347addd5d42a6059461de948495d5ffe/0dd7912397dda144c8415daeb1b7d0a20cf4866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6581" y="0"/>
            <a:ext cx="1745419" cy="258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down)">
                                      <p:cBhvr>
                                        <p:cTn id="12" dur="25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ChangeArrowheads="1"/>
          </p:cNvSpPr>
          <p:nvPr>
            <p:ph idx="1"/>
          </p:nvPr>
        </p:nvSpPr>
        <p:spPr>
          <a:xfrm>
            <a:off x="767675" y="1029174"/>
            <a:ext cx="10779057" cy="5582259"/>
          </a:xfrm>
        </p:spPr>
        <p:txBody>
          <a:bodyPr/>
          <a:lstStyle/>
          <a:p>
            <a:pPr>
              <a:lnSpc>
                <a:spcPct val="105000"/>
              </a:lnSpc>
              <a:spcBef>
                <a:spcPct val="10000"/>
              </a:spcBef>
              <a:buClr>
                <a:srgbClr val="800080"/>
              </a:buClr>
              <a:buSzPct val="50000"/>
            </a:pPr>
            <a:r>
              <a:rPr lang="zh-CN" altLang="en-US" sz="3000" dirty="0">
                <a:latin typeface="Times New Roman" panose="02020603050405020304" pitchFamily="18" charset="0"/>
                <a:ea typeface="仿宋_GB2312" pitchFamily="49" charset="-122"/>
              </a:rPr>
              <a:t>在上面跳表的例子中有三条链：</a:t>
            </a:r>
            <a:r>
              <a:rPr lang="en-US" altLang="zh-CN" sz="3000" dirty="0">
                <a:solidFill>
                  <a:schemeClr val="tx2"/>
                </a:solidFill>
                <a:latin typeface="Times New Roman" panose="02020603050405020304" pitchFamily="18" charset="0"/>
                <a:ea typeface="仿宋_GB2312" pitchFamily="49" charset="-122"/>
              </a:rPr>
              <a:t>0 </a:t>
            </a:r>
            <a:r>
              <a:rPr lang="zh-CN" altLang="en-US" sz="3000" dirty="0">
                <a:solidFill>
                  <a:schemeClr val="tx2"/>
                </a:solidFill>
                <a:latin typeface="Times New Roman" panose="02020603050405020304" pitchFamily="18" charset="0"/>
                <a:ea typeface="仿宋_GB2312" pitchFamily="49" charset="-122"/>
              </a:rPr>
              <a:t>级链</a:t>
            </a:r>
            <a:r>
              <a:rPr lang="zh-CN" altLang="en-US" sz="3000" dirty="0">
                <a:latin typeface="Times New Roman" panose="02020603050405020304" pitchFamily="18" charset="0"/>
                <a:ea typeface="仿宋_GB2312" pitchFamily="49" charset="-122"/>
              </a:rPr>
              <a:t>就是</a:t>
            </a:r>
            <a:r>
              <a:rPr lang="zh-CN" altLang="en-US" sz="3000" dirty="0" smtClean="0">
                <a:latin typeface="Times New Roman" panose="02020603050405020304" pitchFamily="18" charset="0"/>
                <a:ea typeface="仿宋_GB2312" pitchFamily="49" charset="-122"/>
              </a:rPr>
              <a:t>图中</a:t>
            </a:r>
            <a:r>
              <a:rPr lang="zh-CN" altLang="en-US" sz="3000" dirty="0">
                <a:latin typeface="Times New Roman" panose="02020603050405020304" pitchFamily="18" charset="0"/>
                <a:ea typeface="仿宋_GB2312" pitchFamily="49" charset="-122"/>
              </a:rPr>
              <a:t>的初始链表，包括了所有 </a:t>
            </a:r>
            <a:r>
              <a:rPr lang="en-US" altLang="zh-CN" sz="3000" dirty="0">
                <a:latin typeface="Times New Roman" panose="02020603050405020304" pitchFamily="18" charset="0"/>
                <a:ea typeface="仿宋_GB2312" pitchFamily="49" charset="-122"/>
              </a:rPr>
              <a:t>7</a:t>
            </a:r>
            <a:r>
              <a:rPr lang="zh-CN" altLang="en-US" sz="3000" dirty="0">
                <a:latin typeface="Times New Roman" panose="02020603050405020304" pitchFamily="18" charset="0"/>
                <a:ea typeface="仿宋_GB2312" pitchFamily="49" charset="-122"/>
              </a:rPr>
              <a:t>个元素。</a:t>
            </a:r>
            <a:r>
              <a:rPr lang="en-US" altLang="zh-CN" sz="3000" dirty="0">
                <a:solidFill>
                  <a:schemeClr val="tx2"/>
                </a:solidFill>
                <a:latin typeface="Times New Roman" panose="02020603050405020304" pitchFamily="18" charset="0"/>
                <a:ea typeface="仿宋_GB2312" pitchFamily="49" charset="-122"/>
              </a:rPr>
              <a:t>1 </a:t>
            </a:r>
            <a:r>
              <a:rPr lang="zh-CN" altLang="en-US" sz="3000" dirty="0">
                <a:solidFill>
                  <a:schemeClr val="tx2"/>
                </a:solidFill>
                <a:latin typeface="Times New Roman" panose="02020603050405020304" pitchFamily="18" charset="0"/>
                <a:ea typeface="仿宋_GB2312" pitchFamily="49" charset="-122"/>
              </a:rPr>
              <a:t>级链</a:t>
            </a:r>
            <a:r>
              <a:rPr lang="zh-CN" altLang="en-US" sz="3000" dirty="0">
                <a:latin typeface="Times New Roman" panose="02020603050405020304" pitchFamily="18" charset="0"/>
                <a:ea typeface="仿宋_GB2312" pitchFamily="49" charset="-122"/>
              </a:rPr>
              <a:t>包括 </a:t>
            </a:r>
            <a:r>
              <a:rPr lang="en-US" altLang="zh-CN" sz="3000" dirty="0">
                <a:latin typeface="Times New Roman" panose="02020603050405020304" pitchFamily="18" charset="0"/>
                <a:ea typeface="仿宋_GB2312" pitchFamily="49" charset="-122"/>
              </a:rPr>
              <a:t>2</a:t>
            </a:r>
            <a:r>
              <a:rPr lang="zh-CN" altLang="en-US" sz="3000" dirty="0">
                <a:latin typeface="Times New Roman" panose="02020603050405020304" pitchFamily="18" charset="0"/>
                <a:ea typeface="仿宋_GB2312" pitchFamily="49" charset="-122"/>
              </a:rPr>
              <a:t>、</a:t>
            </a:r>
            <a:r>
              <a:rPr lang="en-US" altLang="zh-CN" sz="3000" dirty="0">
                <a:latin typeface="Times New Roman" panose="02020603050405020304" pitchFamily="18" charset="0"/>
                <a:ea typeface="仿宋_GB2312" pitchFamily="49" charset="-122"/>
              </a:rPr>
              <a:t>4</a:t>
            </a:r>
            <a:r>
              <a:rPr lang="zh-CN" altLang="en-US" sz="3000" dirty="0">
                <a:latin typeface="Times New Roman" panose="02020603050405020304" pitchFamily="18" charset="0"/>
                <a:ea typeface="仿宋_GB2312" pitchFamily="49" charset="-122"/>
              </a:rPr>
              <a:t>、</a:t>
            </a:r>
            <a:r>
              <a:rPr lang="en-US" altLang="zh-CN" sz="3000" dirty="0">
                <a:latin typeface="Times New Roman" panose="02020603050405020304" pitchFamily="18" charset="0"/>
                <a:ea typeface="仿宋_GB2312" pitchFamily="49" charset="-122"/>
              </a:rPr>
              <a:t>6 </a:t>
            </a:r>
            <a:r>
              <a:rPr lang="zh-CN" altLang="en-US" sz="3000" dirty="0">
                <a:latin typeface="Times New Roman" panose="02020603050405020304" pitchFamily="18" charset="0"/>
                <a:ea typeface="仿宋_GB2312" pitchFamily="49" charset="-122"/>
              </a:rPr>
              <a:t>三个元素。</a:t>
            </a:r>
            <a:r>
              <a:rPr lang="en-US" altLang="zh-CN" sz="3000" dirty="0">
                <a:solidFill>
                  <a:schemeClr val="tx2"/>
                </a:solidFill>
                <a:latin typeface="Times New Roman" panose="02020603050405020304" pitchFamily="18" charset="0"/>
                <a:ea typeface="仿宋_GB2312" pitchFamily="49" charset="-122"/>
              </a:rPr>
              <a:t>2 </a:t>
            </a:r>
            <a:r>
              <a:rPr lang="zh-CN" altLang="en-US" sz="3000" dirty="0">
                <a:solidFill>
                  <a:schemeClr val="tx2"/>
                </a:solidFill>
                <a:latin typeface="Times New Roman" panose="02020603050405020304" pitchFamily="18" charset="0"/>
                <a:ea typeface="仿宋_GB2312" pitchFamily="49" charset="-122"/>
              </a:rPr>
              <a:t>级链</a:t>
            </a:r>
            <a:r>
              <a:rPr lang="zh-CN" altLang="en-US" sz="3000" dirty="0">
                <a:latin typeface="Times New Roman" panose="02020603050405020304" pitchFamily="18" charset="0"/>
                <a:ea typeface="仿宋_GB2312" pitchFamily="49" charset="-122"/>
              </a:rPr>
              <a:t>只包括第 </a:t>
            </a:r>
            <a:r>
              <a:rPr lang="en-US" altLang="zh-CN" sz="3000" dirty="0">
                <a:latin typeface="Times New Roman" panose="02020603050405020304" pitchFamily="18" charset="0"/>
                <a:ea typeface="仿宋_GB2312" pitchFamily="49" charset="-122"/>
              </a:rPr>
              <a:t>4 </a:t>
            </a:r>
            <a:r>
              <a:rPr lang="zh-CN" altLang="en-US" sz="3000" dirty="0">
                <a:latin typeface="Times New Roman" panose="02020603050405020304" pitchFamily="18" charset="0"/>
                <a:ea typeface="仿宋_GB2312" pitchFamily="49" charset="-122"/>
              </a:rPr>
              <a:t>个元素。</a:t>
            </a:r>
          </a:p>
          <a:p>
            <a:pPr>
              <a:lnSpc>
                <a:spcPct val="105000"/>
              </a:lnSpc>
              <a:spcBef>
                <a:spcPct val="10000"/>
              </a:spcBef>
              <a:buClr>
                <a:srgbClr val="800080"/>
              </a:buClr>
              <a:buSzPct val="50000"/>
            </a:pPr>
            <a:r>
              <a:rPr lang="zh-CN" altLang="en-US" sz="3000" dirty="0">
                <a:latin typeface="Times New Roman" panose="02020603050405020304" pitchFamily="18" charset="0"/>
                <a:ea typeface="仿宋_GB2312" pitchFamily="49" charset="-122"/>
              </a:rPr>
              <a:t>为了搜索值为 </a:t>
            </a:r>
            <a:r>
              <a:rPr lang="en-US" altLang="zh-CN" sz="3000" dirty="0">
                <a:latin typeface="Times New Roman" panose="02020603050405020304" pitchFamily="18" charset="0"/>
                <a:ea typeface="仿宋_GB2312" pitchFamily="49" charset="-122"/>
              </a:rPr>
              <a:t>30 </a:t>
            </a:r>
            <a:r>
              <a:rPr lang="zh-CN" altLang="en-US" sz="3000" dirty="0">
                <a:latin typeface="Times New Roman" panose="02020603050405020304" pitchFamily="18" charset="0"/>
                <a:ea typeface="仿宋_GB2312" pitchFamily="49" charset="-122"/>
              </a:rPr>
              <a:t>的元素，首先搜索 </a:t>
            </a:r>
            <a:r>
              <a:rPr lang="en-US" altLang="zh-CN" sz="3000" dirty="0">
                <a:latin typeface="Times New Roman" panose="02020603050405020304" pitchFamily="18" charset="0"/>
                <a:ea typeface="仿宋_GB2312" pitchFamily="49" charset="-122"/>
              </a:rPr>
              <a:t>2 </a:t>
            </a:r>
            <a:r>
              <a:rPr lang="zh-CN" altLang="en-US" sz="3000" dirty="0">
                <a:latin typeface="Times New Roman" panose="02020603050405020304" pitchFamily="18" charset="0"/>
                <a:ea typeface="仿宋_GB2312" pitchFamily="49" charset="-122"/>
              </a:rPr>
              <a:t>级链，与中间元素 </a:t>
            </a:r>
            <a:r>
              <a:rPr lang="en-US" altLang="zh-CN" sz="3000" dirty="0">
                <a:latin typeface="Times New Roman" panose="02020603050405020304" pitchFamily="18" charset="0"/>
                <a:ea typeface="仿宋_GB2312" pitchFamily="49" charset="-122"/>
              </a:rPr>
              <a:t>40 </a:t>
            </a:r>
            <a:r>
              <a:rPr lang="zh-CN" altLang="en-US" sz="3000" dirty="0">
                <a:latin typeface="Times New Roman" panose="02020603050405020304" pitchFamily="18" charset="0"/>
                <a:ea typeface="仿宋_GB2312" pitchFamily="49" charset="-122"/>
              </a:rPr>
              <a:t>进行比较，在 </a:t>
            </a:r>
            <a:r>
              <a:rPr lang="en-US" altLang="zh-CN" sz="3000" dirty="0">
                <a:latin typeface="Times New Roman" panose="02020603050405020304" pitchFamily="18" charset="0"/>
                <a:ea typeface="仿宋_GB2312" pitchFamily="49" charset="-122"/>
              </a:rPr>
              <a:t>2 </a:t>
            </a:r>
            <a:r>
              <a:rPr lang="zh-CN" altLang="en-US" sz="3000" dirty="0">
                <a:latin typeface="Times New Roman" panose="02020603050405020304" pitchFamily="18" charset="0"/>
                <a:ea typeface="仿宋_GB2312" pitchFamily="49" charset="-122"/>
              </a:rPr>
              <a:t>级链中只需比较</a:t>
            </a:r>
            <a:r>
              <a:rPr lang="en-US" altLang="zh-CN" sz="3000" dirty="0">
                <a:latin typeface="Times New Roman" panose="02020603050405020304" pitchFamily="18" charset="0"/>
                <a:ea typeface="仿宋_GB2312" pitchFamily="49" charset="-122"/>
              </a:rPr>
              <a:t>1</a:t>
            </a:r>
            <a:r>
              <a:rPr lang="zh-CN" altLang="en-US" sz="3000" dirty="0">
                <a:latin typeface="Times New Roman" panose="02020603050405020304" pitchFamily="18" charset="0"/>
                <a:ea typeface="仿宋_GB2312" pitchFamily="49" charset="-122"/>
              </a:rPr>
              <a:t>次。由于</a:t>
            </a:r>
            <a:r>
              <a:rPr lang="en-US" altLang="zh-CN" sz="3000" dirty="0">
                <a:latin typeface="Times New Roman" panose="02020603050405020304" pitchFamily="18" charset="0"/>
                <a:ea typeface="仿宋_GB2312" pitchFamily="49" charset="-122"/>
              </a:rPr>
              <a:t>30 &lt; 40</a:t>
            </a:r>
            <a:r>
              <a:rPr lang="zh-CN" altLang="en-US" sz="3000" dirty="0">
                <a:latin typeface="Times New Roman" panose="02020603050405020304" pitchFamily="18" charset="0"/>
                <a:ea typeface="仿宋_GB2312" pitchFamily="49" charset="-122"/>
              </a:rPr>
              <a:t>，下一步将搜索链表前半部分的中间元素，在 </a:t>
            </a:r>
            <a:r>
              <a:rPr lang="en-US" altLang="zh-CN" sz="3000" dirty="0">
                <a:latin typeface="Times New Roman" panose="02020603050405020304" pitchFamily="18" charset="0"/>
                <a:ea typeface="仿宋_GB2312" pitchFamily="49" charset="-122"/>
              </a:rPr>
              <a:t>1 </a:t>
            </a:r>
            <a:r>
              <a:rPr lang="zh-CN" altLang="en-US" sz="3000" dirty="0">
                <a:latin typeface="Times New Roman" panose="02020603050405020304" pitchFamily="18" charset="0"/>
                <a:ea typeface="仿宋_GB2312" pitchFamily="49" charset="-122"/>
              </a:rPr>
              <a:t>级链也仅需比较 </a:t>
            </a:r>
            <a:r>
              <a:rPr lang="en-US" altLang="zh-CN" sz="3000" dirty="0">
                <a:latin typeface="Times New Roman" panose="02020603050405020304" pitchFamily="18" charset="0"/>
                <a:ea typeface="仿宋_GB2312" pitchFamily="49" charset="-122"/>
              </a:rPr>
              <a:t>1 </a:t>
            </a:r>
            <a:r>
              <a:rPr lang="zh-CN" altLang="en-US" sz="3000" dirty="0">
                <a:latin typeface="Times New Roman" panose="02020603050405020304" pitchFamily="18" charset="0"/>
                <a:ea typeface="仿宋_GB2312" pitchFamily="49" charset="-122"/>
              </a:rPr>
              <a:t>次。由于</a:t>
            </a:r>
            <a:r>
              <a:rPr lang="en-US" altLang="zh-CN" sz="3000" dirty="0">
                <a:latin typeface="Times New Roman" panose="02020603050405020304" pitchFamily="18" charset="0"/>
                <a:ea typeface="仿宋_GB2312" pitchFamily="49" charset="-122"/>
              </a:rPr>
              <a:t>30 &gt; 20</a:t>
            </a:r>
            <a:r>
              <a:rPr lang="zh-CN" altLang="en-US" sz="3000" dirty="0">
                <a:latin typeface="Times New Roman" panose="02020603050405020304" pitchFamily="18" charset="0"/>
                <a:ea typeface="仿宋_GB2312" pitchFamily="49" charset="-122"/>
              </a:rPr>
              <a:t>，可到 </a:t>
            </a:r>
            <a:r>
              <a:rPr lang="en-US" altLang="zh-CN" sz="3000" dirty="0">
                <a:latin typeface="Times New Roman" panose="02020603050405020304" pitchFamily="18" charset="0"/>
                <a:ea typeface="仿宋_GB2312" pitchFamily="49" charset="-122"/>
              </a:rPr>
              <a:t>0 </a:t>
            </a:r>
            <a:r>
              <a:rPr lang="zh-CN" altLang="en-US" sz="3000" dirty="0">
                <a:latin typeface="Times New Roman" panose="02020603050405020304" pitchFamily="18" charset="0"/>
                <a:ea typeface="仿宋_GB2312" pitchFamily="49" charset="-122"/>
              </a:rPr>
              <a:t>级链继续搜索，与链表中元素进行比较。</a:t>
            </a:r>
            <a:r>
              <a:rPr lang="zh-CN" altLang="en-US" sz="3000" dirty="0"/>
              <a:t> </a:t>
            </a:r>
          </a:p>
          <a:p>
            <a:pPr>
              <a:lnSpc>
                <a:spcPct val="105000"/>
              </a:lnSpc>
              <a:spcBef>
                <a:spcPct val="10000"/>
              </a:spcBef>
              <a:buClr>
                <a:srgbClr val="800080"/>
              </a:buClr>
              <a:buSzPct val="50000"/>
            </a:pPr>
            <a:r>
              <a:rPr lang="zh-CN" altLang="en-US" sz="3000" dirty="0">
                <a:ea typeface="仿宋_GB2312" pitchFamily="49" charset="-122"/>
              </a:rPr>
              <a:t>搜索</a:t>
            </a:r>
            <a:r>
              <a:rPr lang="zh-CN" altLang="en-US" sz="3000" dirty="0">
                <a:latin typeface="Times New Roman" panose="02020603050405020304" pitchFamily="18" charset="0"/>
                <a:ea typeface="仿宋_GB2312" pitchFamily="49" charset="-122"/>
              </a:rPr>
              <a:t>时间代价为</a:t>
            </a:r>
            <a:r>
              <a:rPr lang="en-US" altLang="zh-CN" sz="3000" dirty="0">
                <a:solidFill>
                  <a:schemeClr val="tx2"/>
                </a:solidFill>
                <a:latin typeface="Times New Roman" panose="02020603050405020304" pitchFamily="18" charset="0"/>
                <a:ea typeface="仿宋_GB2312" pitchFamily="49" charset="-122"/>
              </a:rPr>
              <a:t>O(log</a:t>
            </a:r>
            <a:r>
              <a:rPr lang="en-US" altLang="zh-CN" sz="3000" baseline="-25000" dirty="0">
                <a:solidFill>
                  <a:schemeClr val="tx2"/>
                </a:solidFill>
                <a:latin typeface="Times New Roman" panose="02020603050405020304" pitchFamily="18" charset="0"/>
                <a:ea typeface="仿宋_GB2312" pitchFamily="49" charset="-122"/>
              </a:rPr>
              <a:t>2</a:t>
            </a:r>
            <a:r>
              <a:rPr lang="en-US" altLang="zh-CN" sz="3000" i="1" dirty="0">
                <a:solidFill>
                  <a:schemeClr val="tx2"/>
                </a:solidFill>
                <a:latin typeface="Times New Roman" panose="02020603050405020304" pitchFamily="18" charset="0"/>
                <a:ea typeface="仿宋_GB2312" pitchFamily="49" charset="-122"/>
              </a:rPr>
              <a:t>n</a:t>
            </a:r>
            <a:r>
              <a:rPr lang="en-US" altLang="zh-CN" sz="3000" dirty="0">
                <a:solidFill>
                  <a:schemeClr val="tx2"/>
                </a:solidFill>
                <a:latin typeface="Times New Roman" panose="02020603050405020304" pitchFamily="18" charset="0"/>
                <a:ea typeface="仿宋_GB2312" pitchFamily="49" charset="-122"/>
              </a:rPr>
              <a:t>)</a:t>
            </a:r>
            <a:r>
              <a:rPr lang="zh-CN" altLang="en-US" sz="3000" dirty="0">
                <a:latin typeface="Times New Roman" panose="02020603050405020304" pitchFamily="18" charset="0"/>
                <a:ea typeface="仿宋_GB2312" pitchFamily="49" charset="-122"/>
              </a:rPr>
              <a:t>。</a:t>
            </a:r>
          </a:p>
        </p:txBody>
      </p:sp>
      <p:pic>
        <p:nvPicPr>
          <p:cNvPr id="2" name="图片 1"/>
          <p:cNvPicPr>
            <a:picLocks noChangeAspect="1"/>
          </p:cNvPicPr>
          <p:nvPr/>
        </p:nvPicPr>
        <p:blipFill>
          <a:blip r:embed="rId2"/>
          <a:stretch>
            <a:fillRect/>
          </a:stretch>
        </p:blipFill>
        <p:spPr>
          <a:xfrm>
            <a:off x="7683346" y="4672715"/>
            <a:ext cx="3652620" cy="2051472"/>
          </a:xfrm>
          <a:prstGeom prst="rect">
            <a:avLst/>
          </a:prstGeom>
        </p:spPr>
      </p:pic>
      <p:sp>
        <p:nvSpPr>
          <p:cNvPr id="3" name="椭圆形标注 2"/>
          <p:cNvSpPr/>
          <p:nvPr/>
        </p:nvSpPr>
        <p:spPr bwMode="auto">
          <a:xfrm>
            <a:off x="4505388" y="5147285"/>
            <a:ext cx="1235347" cy="557118"/>
          </a:xfrm>
          <a:prstGeom prst="wedgeEllipseCallout">
            <a:avLst>
              <a:gd name="adj1" fmla="val -35368"/>
              <a:gd name="adj2" fmla="val -71250"/>
            </a:avLst>
          </a:prstGeom>
          <a:ln/>
          <a:extLst/>
        </p:spPr>
        <p:style>
          <a:lnRef idx="0">
            <a:schemeClr val="accent6"/>
          </a:lnRef>
          <a:fillRef idx="3">
            <a:schemeClr val="accent6"/>
          </a:fillRef>
          <a:effectRef idx="3">
            <a:schemeClr val="accent6"/>
          </a:effectRef>
          <a:fontRef idx="minor">
            <a:schemeClr val="lt1"/>
          </a:fontRef>
        </p:style>
        <p:txBody>
          <a:bodyPr rtlCol="0" anchor="b"/>
          <a:lstStyle/>
          <a:p>
            <a:pPr algn="ctr" eaLnBrk="1" hangingPunct="1"/>
            <a:r>
              <a:rPr lang="zh-CN" altLang="en-US" dirty="0" smtClean="0">
                <a:solidFill>
                  <a:schemeClr val="bg1"/>
                </a:solidFill>
                <a:ea typeface="黑体" panose="02010609060101010101" pitchFamily="49" charset="-122"/>
              </a:rPr>
              <a:t>二叉树</a:t>
            </a:r>
            <a:endParaRPr lang="zh-CN" altLang="en-US" dirty="0">
              <a:solidFill>
                <a:schemeClr val="bg1"/>
              </a:solidFill>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ctrTitle" idx="4294967295"/>
          </p:nvPr>
        </p:nvSpPr>
        <p:spPr>
          <a:xfrm>
            <a:off x="533400" y="0"/>
            <a:ext cx="7772400" cy="778214"/>
          </a:xfrm>
        </p:spPr>
        <p:txBody>
          <a:bodyPr>
            <a:normAutofit/>
          </a:bodyPr>
          <a:lstStyle/>
          <a:p>
            <a:pPr eaLnBrk="1" hangingPunct="1"/>
            <a:r>
              <a:rPr lang="zh-CN" altLang="en-US" dirty="0">
                <a:solidFill>
                  <a:srgbClr val="0000FF"/>
                </a:solidFill>
              </a:rPr>
              <a:t>第六章 集合与字典</a:t>
            </a:r>
          </a:p>
        </p:txBody>
      </p:sp>
      <p:sp>
        <p:nvSpPr>
          <p:cNvPr id="4101" name="Rectangle 5"/>
          <p:cNvSpPr>
            <a:spLocks noGrp="1" noChangeArrowheads="1"/>
          </p:cNvSpPr>
          <p:nvPr>
            <p:ph type="subTitle" idx="4294967295"/>
          </p:nvPr>
        </p:nvSpPr>
        <p:spPr>
          <a:xfrm>
            <a:off x="1880681" y="1735549"/>
            <a:ext cx="7772400" cy="3384550"/>
          </a:xfrm>
        </p:spPr>
        <p:txBody>
          <a:bodyPr>
            <a:noAutofit/>
          </a:bodyPr>
          <a:lstStyle/>
          <a:p>
            <a:pPr marL="0" indent="0">
              <a:buNone/>
              <a:defRPr/>
            </a:pPr>
            <a:r>
              <a:rPr lang="en-US" altLang="zh-CN" sz="4000" dirty="0">
                <a:solidFill>
                  <a:srgbClr val="00A0C4"/>
                </a:solidFill>
                <a:latin typeface="华文仿宋" panose="02010600040101010101" pitchFamily="2" charset="-122"/>
                <a:ea typeface="方正综艺简体" pitchFamily="65" charset="-122"/>
              </a:rPr>
              <a:t>   </a:t>
            </a:r>
            <a:r>
              <a:rPr lang="en-US" altLang="zh-CN" sz="4000" dirty="0">
                <a:solidFill>
                  <a:srgbClr val="0000CC"/>
                </a:solidFill>
                <a:latin typeface="华文仿宋" panose="02010600040101010101" pitchFamily="2" charset="-122"/>
                <a:ea typeface="华文仿宋" panose="02010600040101010101" pitchFamily="2" charset="-122"/>
              </a:rPr>
              <a:t>6.1</a:t>
            </a:r>
            <a:r>
              <a:rPr lang="zh-CN" altLang="en-US" sz="4000" dirty="0">
                <a:solidFill>
                  <a:srgbClr val="0000CC"/>
                </a:solidFill>
                <a:latin typeface="华文仿宋" panose="02010600040101010101" pitchFamily="2" charset="-122"/>
                <a:ea typeface="华文仿宋" panose="02010600040101010101" pitchFamily="2" charset="-122"/>
              </a:rPr>
              <a:t>集合及其表示</a:t>
            </a:r>
            <a:endParaRPr lang="en-US" altLang="zh-CN" sz="4000"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4000" dirty="0">
                <a:solidFill>
                  <a:srgbClr val="0000CC"/>
                </a:solidFill>
                <a:latin typeface="华文仿宋" panose="02010600040101010101" pitchFamily="2" charset="-122"/>
                <a:ea typeface="华文仿宋" panose="02010600040101010101" pitchFamily="2" charset="-122"/>
              </a:rPr>
              <a:t>   6.2</a:t>
            </a:r>
            <a:r>
              <a:rPr lang="zh-CN" altLang="en-US" sz="4000" dirty="0">
                <a:solidFill>
                  <a:srgbClr val="0000CC"/>
                </a:solidFill>
                <a:latin typeface="华文仿宋" panose="02010600040101010101" pitchFamily="2" charset="-122"/>
                <a:ea typeface="华文仿宋" panose="02010600040101010101" pitchFamily="2" charset="-122"/>
              </a:rPr>
              <a:t>并查集与等价类</a:t>
            </a:r>
            <a:endParaRPr lang="en-US" altLang="zh-CN" sz="4000"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4000" dirty="0">
                <a:solidFill>
                  <a:srgbClr val="0000CC"/>
                </a:solidFill>
                <a:latin typeface="华文仿宋" panose="02010600040101010101" pitchFamily="2" charset="-122"/>
                <a:ea typeface="华文仿宋" panose="02010600040101010101" pitchFamily="2" charset="-122"/>
              </a:rPr>
              <a:t>   6.3</a:t>
            </a:r>
            <a:r>
              <a:rPr lang="zh-CN" altLang="en-US" sz="4000" dirty="0">
                <a:solidFill>
                  <a:srgbClr val="0000CC"/>
                </a:solidFill>
                <a:latin typeface="华文仿宋" panose="02010600040101010101" pitchFamily="2" charset="-122"/>
                <a:ea typeface="华文仿宋" panose="02010600040101010101" pitchFamily="2" charset="-122"/>
              </a:rPr>
              <a:t>字典</a:t>
            </a:r>
            <a:endParaRPr lang="en-US" altLang="zh-CN" sz="4000"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4000" dirty="0">
                <a:solidFill>
                  <a:srgbClr val="0000CC"/>
                </a:solidFill>
                <a:latin typeface="华文仿宋" panose="02010600040101010101" pitchFamily="2" charset="-122"/>
                <a:ea typeface="华文仿宋" panose="02010600040101010101" pitchFamily="2" charset="-122"/>
              </a:rPr>
              <a:t>   6.4</a:t>
            </a:r>
            <a:r>
              <a:rPr lang="zh-CN" altLang="en-US" sz="4000" dirty="0">
                <a:solidFill>
                  <a:srgbClr val="0000CC"/>
                </a:solidFill>
                <a:latin typeface="华文仿宋" panose="02010600040101010101" pitchFamily="2" charset="-122"/>
                <a:ea typeface="华文仿宋" panose="02010600040101010101" pitchFamily="2" charset="-122"/>
              </a:rPr>
              <a:t>跳表</a:t>
            </a:r>
            <a:endParaRPr lang="en-US" altLang="zh-CN" sz="4000"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4000" dirty="0">
                <a:solidFill>
                  <a:srgbClr val="0000CC"/>
                </a:solidFill>
                <a:latin typeface="华文仿宋" panose="02010600040101010101" pitchFamily="2" charset="-122"/>
                <a:ea typeface="华文仿宋" panose="02010600040101010101" pitchFamily="2" charset="-122"/>
              </a:rPr>
              <a:t>   6.5</a:t>
            </a:r>
            <a:r>
              <a:rPr lang="zh-CN" altLang="en-US" sz="4000" dirty="0">
                <a:solidFill>
                  <a:srgbClr val="0000CC"/>
                </a:solidFill>
                <a:latin typeface="华文仿宋" panose="02010600040101010101" pitchFamily="2" charset="-122"/>
                <a:ea typeface="华文仿宋" panose="02010600040101010101" pitchFamily="2" charset="-122"/>
              </a:rPr>
              <a:t>散列</a:t>
            </a:r>
            <a:endParaRPr lang="en-US" altLang="zh-CN" sz="4000" dirty="0">
              <a:solidFill>
                <a:srgbClr val="0000CC"/>
              </a:solidFill>
              <a:latin typeface="华文仿宋" panose="02010600040101010101" pitchFamily="2" charset="-122"/>
              <a:ea typeface="华文仿宋" panose="02010600040101010101" pitchFamily="2" charset="-122"/>
            </a:endParaRPr>
          </a:p>
          <a:p>
            <a:pPr marL="0" indent="0">
              <a:buNone/>
              <a:defRPr/>
            </a:pPr>
            <a:endParaRPr lang="zh-CN" altLang="en-US" sz="4000" dirty="0">
              <a:solidFill>
                <a:srgbClr val="0000CC"/>
              </a:solidFill>
              <a:latin typeface="华文仿宋" panose="02010600040101010101" pitchFamily="2" charset="-122"/>
              <a:ea typeface="华文仿宋" panose="02010600040101010101" pitchFamily="2" charset="-122"/>
            </a:endParaRPr>
          </a:p>
        </p:txBody>
      </p:sp>
      <p:pic>
        <p:nvPicPr>
          <p:cNvPr id="23556" name="Picture 4" descr="韋恩圖——幫助你更好地表達多個數據集合之間的相交關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801" y="301558"/>
            <a:ext cx="3889269" cy="3239311"/>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https://ss2.bdstatic.com/70cFvnSh_Q1YnxGkpoWK1HF6hhy/it/u=2273900418,1576583144&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4348" y="3784059"/>
            <a:ext cx="2672081" cy="26720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Grp="1" noChangeArrowheads="1"/>
          </p:cNvSpPr>
          <p:nvPr>
            <p:ph idx="1"/>
          </p:nvPr>
        </p:nvSpPr>
        <p:spPr>
          <a:xfrm>
            <a:off x="700357" y="1042689"/>
            <a:ext cx="11216026" cy="5688013"/>
          </a:xfrm>
        </p:spPr>
        <p:txBody>
          <a:bodyPr>
            <a:normAutofit/>
          </a:bodyPr>
          <a:lstStyle/>
          <a:p>
            <a:pPr>
              <a:lnSpc>
                <a:spcPct val="105000"/>
              </a:lnSpc>
              <a:spcBef>
                <a:spcPct val="15000"/>
              </a:spcBef>
              <a:buClr>
                <a:srgbClr val="800080"/>
              </a:buClr>
              <a:buSzPct val="50000"/>
            </a:pPr>
            <a:r>
              <a:rPr lang="zh-CN" altLang="en-US" sz="2400" dirty="0" smtClean="0">
                <a:latin typeface="Times New Roman" panose="02020603050405020304" pitchFamily="18" charset="0"/>
                <a:ea typeface="仿宋_GB2312" pitchFamily="49" charset="-122"/>
              </a:rPr>
              <a:t>下图就是</a:t>
            </a:r>
            <a:r>
              <a:rPr lang="zh-CN" altLang="en-US" sz="2400" dirty="0">
                <a:latin typeface="Times New Roman" panose="02020603050405020304" pitchFamily="18" charset="0"/>
                <a:ea typeface="仿宋_GB2312" pitchFamily="49" charset="-122"/>
              </a:rPr>
              <a:t>跳表，有一组分层的链，</a:t>
            </a:r>
            <a:r>
              <a:rPr lang="en-US" altLang="zh-CN" sz="2400" dirty="0">
                <a:solidFill>
                  <a:schemeClr val="tx2"/>
                </a:solidFill>
                <a:latin typeface="Times New Roman" panose="02020603050405020304" pitchFamily="18" charset="0"/>
                <a:ea typeface="仿宋_GB2312" pitchFamily="49" charset="-122"/>
              </a:rPr>
              <a:t>0</a:t>
            </a:r>
            <a:r>
              <a:rPr lang="zh-CN" altLang="en-US" sz="2400" dirty="0">
                <a:solidFill>
                  <a:schemeClr val="tx2"/>
                </a:solidFill>
                <a:latin typeface="Times New Roman" panose="02020603050405020304" pitchFamily="18" charset="0"/>
                <a:ea typeface="仿宋_GB2312" pitchFamily="49" charset="-122"/>
              </a:rPr>
              <a:t>级链</a:t>
            </a:r>
            <a:r>
              <a:rPr lang="zh-CN" altLang="en-US" sz="2400" dirty="0">
                <a:latin typeface="Times New Roman" panose="02020603050405020304" pitchFamily="18" charset="0"/>
                <a:ea typeface="仿宋_GB2312" pitchFamily="49" charset="-122"/>
              </a:rPr>
              <a:t>是包含所有元素的有序链表，有</a:t>
            </a:r>
            <a:r>
              <a:rPr lang="en-US" altLang="zh-CN" sz="2400" i="1" dirty="0">
                <a:latin typeface="Times New Roman" panose="02020603050405020304" pitchFamily="18" charset="0"/>
                <a:ea typeface="仿宋_GB2312" pitchFamily="49" charset="-122"/>
              </a:rPr>
              <a:t>n</a:t>
            </a:r>
            <a:r>
              <a:rPr lang="zh-CN" altLang="en-US" sz="2400" dirty="0">
                <a:latin typeface="Times New Roman" panose="02020603050405020304" pitchFamily="18" charset="0"/>
                <a:ea typeface="仿宋_GB2312" pitchFamily="49" charset="-122"/>
              </a:rPr>
              <a:t>个元素。</a:t>
            </a:r>
          </a:p>
          <a:p>
            <a:pPr>
              <a:lnSpc>
                <a:spcPct val="105000"/>
              </a:lnSpc>
              <a:spcBef>
                <a:spcPct val="15000"/>
              </a:spcBef>
              <a:buClr>
                <a:srgbClr val="800080"/>
              </a:buClr>
              <a:buSzPct val="50000"/>
            </a:pPr>
            <a:r>
              <a:rPr lang="en-US" altLang="zh-CN" sz="2400" dirty="0">
                <a:latin typeface="Times New Roman" panose="02020603050405020304" pitchFamily="18" charset="0"/>
                <a:ea typeface="仿宋_GB2312" pitchFamily="49" charset="-122"/>
              </a:rPr>
              <a:t>0 </a:t>
            </a:r>
            <a:r>
              <a:rPr lang="zh-CN" altLang="en-US" sz="2400" dirty="0">
                <a:latin typeface="Times New Roman" panose="02020603050405020304" pitchFamily="18" charset="0"/>
                <a:ea typeface="仿宋_GB2312" pitchFamily="49" charset="-122"/>
              </a:rPr>
              <a:t>级链的第</a:t>
            </a:r>
            <a:r>
              <a:rPr lang="en-US" altLang="zh-CN" sz="2400" dirty="0">
                <a:latin typeface="Times New Roman" panose="02020603050405020304" pitchFamily="18" charset="0"/>
                <a:ea typeface="仿宋_GB2312" pitchFamily="49" charset="-122"/>
              </a:rPr>
              <a:t>2</a:t>
            </a:r>
            <a:r>
              <a:rPr lang="en-US" altLang="zh-CN" sz="2400" baseline="30000" dirty="0">
                <a:latin typeface="Times New Roman" panose="02020603050405020304" pitchFamily="18" charset="0"/>
                <a:ea typeface="仿宋_GB2312" pitchFamily="49" charset="-122"/>
              </a:rPr>
              <a:t>1</a:t>
            </a:r>
            <a:r>
              <a:rPr lang="en-US" altLang="zh-CN" sz="2400" dirty="0">
                <a:latin typeface="Times New Roman" panose="02020603050405020304" pitchFamily="18" charset="0"/>
                <a:ea typeface="仿宋_GB2312" pitchFamily="49" charset="-122"/>
              </a:rPr>
              <a:t>, 2</a:t>
            </a:r>
            <a:r>
              <a:rPr lang="en-US" altLang="zh-CN"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Times New Roman" panose="02020603050405020304" pitchFamily="18" charset="0"/>
                <a:ea typeface="仿宋_GB2312" pitchFamily="49" charset="-122"/>
              </a:rPr>
              <a:t>2</a:t>
            </a:r>
            <a:r>
              <a:rPr lang="en-US" altLang="zh-CN" sz="2400" baseline="30000" dirty="0">
                <a:latin typeface="Times New Roman" panose="02020603050405020304" pitchFamily="18" charset="0"/>
                <a:ea typeface="仿宋_GB2312" pitchFamily="49" charset="-122"/>
              </a:rPr>
              <a:t>1</a:t>
            </a:r>
            <a:r>
              <a:rPr lang="en-US" altLang="zh-CN" sz="2400" dirty="0">
                <a:latin typeface="Times New Roman" panose="02020603050405020304" pitchFamily="18" charset="0"/>
                <a:ea typeface="仿宋_GB2312" pitchFamily="49" charset="-122"/>
              </a:rPr>
              <a:t>, 3</a:t>
            </a:r>
            <a:r>
              <a:rPr lang="en-US" altLang="zh-CN"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Times New Roman" panose="02020603050405020304" pitchFamily="18" charset="0"/>
                <a:ea typeface="仿宋_GB2312" pitchFamily="49" charset="-122"/>
              </a:rPr>
              <a:t>2</a:t>
            </a:r>
            <a:r>
              <a:rPr lang="en-US" altLang="zh-CN" sz="2400" baseline="30000" dirty="0">
                <a:latin typeface="Times New Roman" panose="02020603050405020304" pitchFamily="18" charset="0"/>
                <a:ea typeface="仿宋_GB2312" pitchFamily="49" charset="-122"/>
              </a:rPr>
              <a:t>1</a:t>
            </a:r>
            <a:r>
              <a:rPr lang="en-US" altLang="zh-CN" sz="2400"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sym typeface="Symbol" panose="05050102010706020507" pitchFamily="18" charset="2"/>
              </a:rPr>
              <a:t></a:t>
            </a:r>
            <a:r>
              <a:rPr lang="zh-CN" altLang="en-US" sz="2400" dirty="0">
                <a:latin typeface="Times New Roman" panose="02020603050405020304" pitchFamily="18" charset="0"/>
                <a:ea typeface="仿宋_GB2312" pitchFamily="49" charset="-122"/>
              </a:rPr>
              <a:t>个结点链接起来形成</a:t>
            </a:r>
            <a:r>
              <a:rPr lang="en-US" altLang="zh-CN" sz="2400" dirty="0">
                <a:solidFill>
                  <a:schemeClr val="tx2"/>
                </a:solidFill>
                <a:latin typeface="Times New Roman" panose="02020603050405020304" pitchFamily="18" charset="0"/>
                <a:ea typeface="仿宋_GB2312" pitchFamily="49" charset="-122"/>
              </a:rPr>
              <a:t>1</a:t>
            </a:r>
            <a:r>
              <a:rPr lang="zh-CN" altLang="en-US" sz="2400" dirty="0">
                <a:solidFill>
                  <a:schemeClr val="tx2"/>
                </a:solidFill>
                <a:latin typeface="Times New Roman" panose="02020603050405020304" pitchFamily="18" charset="0"/>
                <a:ea typeface="仿宋_GB2312" pitchFamily="49" charset="-122"/>
              </a:rPr>
              <a:t>级链</a:t>
            </a:r>
            <a:r>
              <a:rPr lang="zh-CN" altLang="en-US" sz="2400" dirty="0">
                <a:latin typeface="Times New Roman" panose="02020603050405020304" pitchFamily="18" charset="0"/>
                <a:ea typeface="仿宋_GB2312" pitchFamily="49" charset="-122"/>
              </a:rPr>
              <a:t>，故</a:t>
            </a:r>
            <a:r>
              <a:rPr lang="en-US" altLang="zh-CN" sz="2400" dirty="0">
                <a:latin typeface="Times New Roman" panose="02020603050405020304" pitchFamily="18" charset="0"/>
                <a:ea typeface="仿宋_GB2312" pitchFamily="49" charset="-122"/>
              </a:rPr>
              <a:t>1</a:t>
            </a:r>
            <a:r>
              <a:rPr lang="zh-CN" altLang="en-US" sz="2400" dirty="0">
                <a:latin typeface="Times New Roman" panose="02020603050405020304" pitchFamily="18" charset="0"/>
                <a:ea typeface="仿宋_GB2312" pitchFamily="49" charset="-122"/>
              </a:rPr>
              <a:t>级链是</a:t>
            </a:r>
            <a:r>
              <a:rPr lang="en-US" altLang="zh-CN" sz="2400" dirty="0">
                <a:latin typeface="Times New Roman" panose="02020603050405020304" pitchFamily="18" charset="0"/>
                <a:ea typeface="仿宋_GB2312" pitchFamily="49" charset="-122"/>
              </a:rPr>
              <a:t>0</a:t>
            </a:r>
            <a:r>
              <a:rPr lang="zh-CN" altLang="en-US" sz="2400" dirty="0">
                <a:latin typeface="Times New Roman" panose="02020603050405020304" pitchFamily="18" charset="0"/>
                <a:ea typeface="仿宋_GB2312" pitchFamily="49" charset="-122"/>
              </a:rPr>
              <a:t>级链的子集。</a:t>
            </a:r>
          </a:p>
          <a:p>
            <a:pPr>
              <a:lnSpc>
                <a:spcPct val="105000"/>
              </a:lnSpc>
              <a:spcBef>
                <a:spcPct val="15000"/>
              </a:spcBef>
              <a:buClr>
                <a:srgbClr val="800080"/>
              </a:buClr>
              <a:buSzPct val="50000"/>
            </a:pPr>
            <a:r>
              <a:rPr lang="en-US" altLang="zh-CN" sz="2400" dirty="0">
                <a:latin typeface="Times New Roman" panose="02020603050405020304" pitchFamily="18" charset="0"/>
                <a:ea typeface="仿宋_GB2312" pitchFamily="49" charset="-122"/>
              </a:rPr>
              <a:t>1 </a:t>
            </a:r>
            <a:r>
              <a:rPr lang="zh-CN" altLang="en-US" sz="2400" dirty="0">
                <a:latin typeface="Times New Roman" panose="02020603050405020304" pitchFamily="18" charset="0"/>
                <a:ea typeface="仿宋_GB2312" pitchFamily="49" charset="-122"/>
              </a:rPr>
              <a:t>级链的第</a:t>
            </a:r>
            <a:r>
              <a:rPr lang="en-US" altLang="zh-CN" sz="2400" dirty="0">
                <a:latin typeface="Times New Roman" panose="02020603050405020304" pitchFamily="18" charset="0"/>
                <a:ea typeface="仿宋_GB2312" pitchFamily="49" charset="-122"/>
              </a:rPr>
              <a:t>2</a:t>
            </a:r>
            <a:r>
              <a:rPr lang="en-US" altLang="zh-CN" sz="2400" baseline="30000" dirty="0">
                <a:latin typeface="Times New Roman" panose="02020603050405020304" pitchFamily="18" charset="0"/>
                <a:ea typeface="仿宋_GB2312" pitchFamily="49" charset="-122"/>
              </a:rPr>
              <a:t>2</a:t>
            </a:r>
            <a:r>
              <a:rPr lang="en-US" altLang="zh-CN" sz="2400" dirty="0">
                <a:latin typeface="Times New Roman" panose="02020603050405020304" pitchFamily="18" charset="0"/>
                <a:ea typeface="仿宋_GB2312" pitchFamily="49" charset="-122"/>
              </a:rPr>
              <a:t>, 2</a:t>
            </a:r>
            <a:r>
              <a:rPr lang="en-US" altLang="zh-CN"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Times New Roman" panose="02020603050405020304" pitchFamily="18" charset="0"/>
                <a:ea typeface="仿宋_GB2312" pitchFamily="49" charset="-122"/>
              </a:rPr>
              <a:t>2</a:t>
            </a:r>
            <a:r>
              <a:rPr lang="en-US" altLang="zh-CN" sz="2400" baseline="30000" dirty="0">
                <a:latin typeface="Times New Roman" panose="02020603050405020304" pitchFamily="18" charset="0"/>
                <a:ea typeface="仿宋_GB2312" pitchFamily="49" charset="-122"/>
              </a:rPr>
              <a:t>2</a:t>
            </a:r>
            <a:r>
              <a:rPr lang="en-US" altLang="zh-CN" sz="2400" dirty="0">
                <a:latin typeface="Times New Roman" panose="02020603050405020304" pitchFamily="18" charset="0"/>
                <a:ea typeface="仿宋_GB2312" pitchFamily="49" charset="-122"/>
              </a:rPr>
              <a:t>, 3</a:t>
            </a:r>
            <a:r>
              <a:rPr lang="en-US" altLang="zh-CN"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Times New Roman" panose="02020603050405020304" pitchFamily="18" charset="0"/>
                <a:ea typeface="仿宋_GB2312" pitchFamily="49" charset="-122"/>
              </a:rPr>
              <a:t>2</a:t>
            </a:r>
            <a:r>
              <a:rPr lang="en-US" altLang="zh-CN" sz="2400" baseline="30000" dirty="0">
                <a:latin typeface="Times New Roman" panose="02020603050405020304" pitchFamily="18" charset="0"/>
                <a:ea typeface="仿宋_GB2312" pitchFamily="49" charset="-122"/>
              </a:rPr>
              <a:t>2</a:t>
            </a:r>
            <a:r>
              <a:rPr lang="en-US" altLang="zh-CN" sz="2400"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sym typeface="Symbol" panose="05050102010706020507" pitchFamily="18" charset="2"/>
              </a:rPr>
              <a:t></a:t>
            </a:r>
            <a:r>
              <a:rPr lang="zh-CN" altLang="en-US" sz="2400" dirty="0">
                <a:latin typeface="Times New Roman" panose="02020603050405020304" pitchFamily="18" charset="0"/>
                <a:ea typeface="仿宋_GB2312" pitchFamily="49" charset="-122"/>
              </a:rPr>
              <a:t>个结点链接起来形成</a:t>
            </a:r>
            <a:r>
              <a:rPr lang="en-US" altLang="zh-CN" sz="2400" dirty="0">
                <a:solidFill>
                  <a:schemeClr val="tx2"/>
                </a:solidFill>
                <a:latin typeface="Times New Roman" panose="02020603050405020304" pitchFamily="18" charset="0"/>
                <a:ea typeface="仿宋_GB2312" pitchFamily="49" charset="-122"/>
              </a:rPr>
              <a:t>2</a:t>
            </a:r>
            <a:r>
              <a:rPr lang="zh-CN" altLang="en-US" sz="2400" dirty="0">
                <a:solidFill>
                  <a:schemeClr val="tx2"/>
                </a:solidFill>
                <a:latin typeface="Times New Roman" panose="02020603050405020304" pitchFamily="18" charset="0"/>
                <a:ea typeface="仿宋_GB2312" pitchFamily="49" charset="-122"/>
              </a:rPr>
              <a:t>级链</a:t>
            </a:r>
            <a:r>
              <a:rPr lang="zh-CN" altLang="en-US" sz="2400" dirty="0">
                <a:latin typeface="Times New Roman" panose="02020603050405020304" pitchFamily="18" charset="0"/>
                <a:ea typeface="仿宋_GB2312" pitchFamily="49" charset="-122"/>
              </a:rPr>
              <a:t>，依此类推，</a:t>
            </a:r>
            <a:r>
              <a:rPr lang="zh-CN" altLang="en-US" sz="2400" dirty="0">
                <a:solidFill>
                  <a:schemeClr val="tx2"/>
                </a:solidFill>
                <a:latin typeface="Times New Roman" panose="02020603050405020304" pitchFamily="18" charset="0"/>
                <a:ea typeface="仿宋_GB2312" pitchFamily="49" charset="-122"/>
              </a:rPr>
              <a:t>第</a:t>
            </a:r>
            <a:r>
              <a:rPr lang="en-US" altLang="zh-CN" sz="2400" i="1" dirty="0" err="1">
                <a:solidFill>
                  <a:schemeClr val="tx2"/>
                </a:solidFill>
                <a:latin typeface="Times New Roman" panose="02020603050405020304" pitchFamily="18" charset="0"/>
                <a:ea typeface="仿宋_GB2312" pitchFamily="49" charset="-122"/>
              </a:rPr>
              <a:t>i</a:t>
            </a:r>
            <a:r>
              <a:rPr lang="zh-CN" altLang="en-US" sz="2400" dirty="0">
                <a:solidFill>
                  <a:schemeClr val="tx2"/>
                </a:solidFill>
                <a:latin typeface="Times New Roman" panose="02020603050405020304" pitchFamily="18" charset="0"/>
                <a:ea typeface="仿宋_GB2312" pitchFamily="49" charset="-122"/>
              </a:rPr>
              <a:t>级链</a:t>
            </a:r>
            <a:r>
              <a:rPr lang="zh-CN" altLang="en-US" sz="2400" dirty="0">
                <a:latin typeface="Times New Roman" panose="02020603050405020304" pitchFamily="18" charset="0"/>
                <a:ea typeface="仿宋_GB2312" pitchFamily="49" charset="-122"/>
              </a:rPr>
              <a:t>所包含的元素是</a:t>
            </a:r>
            <a:r>
              <a:rPr lang="zh-CN" altLang="en-US" sz="2400" dirty="0">
                <a:solidFill>
                  <a:schemeClr val="tx2"/>
                </a:solidFill>
                <a:latin typeface="Times New Roman" panose="02020603050405020304" pitchFamily="18" charset="0"/>
                <a:ea typeface="仿宋_GB2312" pitchFamily="49" charset="-122"/>
              </a:rPr>
              <a:t>第</a:t>
            </a:r>
            <a:r>
              <a:rPr lang="en-US" altLang="zh-CN" sz="2400" i="1" dirty="0">
                <a:solidFill>
                  <a:schemeClr val="tx2"/>
                </a:solidFill>
                <a:latin typeface="Times New Roman" panose="02020603050405020304" pitchFamily="18" charset="0"/>
                <a:ea typeface="仿宋_GB2312" pitchFamily="49" charset="-122"/>
              </a:rPr>
              <a:t>i</a:t>
            </a:r>
            <a:r>
              <a:rPr lang="en-US" altLang="zh-CN" sz="2400" dirty="0">
                <a:solidFill>
                  <a:schemeClr val="tx2"/>
                </a:solidFill>
                <a:latin typeface="Courier New" panose="02070309020205020404" pitchFamily="49" charset="0"/>
                <a:ea typeface="仿宋_GB2312" pitchFamily="49" charset="-122"/>
              </a:rPr>
              <a:t>-</a:t>
            </a:r>
            <a:r>
              <a:rPr lang="en-US" altLang="zh-CN" sz="2400" dirty="0">
                <a:solidFill>
                  <a:schemeClr val="tx2"/>
                </a:solidFill>
                <a:latin typeface="Times New Roman" panose="02020603050405020304" pitchFamily="18" charset="0"/>
                <a:ea typeface="仿宋_GB2312" pitchFamily="49" charset="-122"/>
              </a:rPr>
              <a:t>1</a:t>
            </a:r>
            <a:r>
              <a:rPr lang="zh-CN" altLang="en-US" sz="2400" dirty="0">
                <a:solidFill>
                  <a:schemeClr val="tx2"/>
                </a:solidFill>
                <a:latin typeface="Times New Roman" panose="02020603050405020304" pitchFamily="18" charset="0"/>
                <a:ea typeface="仿宋_GB2312" pitchFamily="49" charset="-122"/>
              </a:rPr>
              <a:t>级链</a:t>
            </a:r>
            <a:r>
              <a:rPr lang="zh-CN" altLang="en-US" sz="2400" dirty="0">
                <a:latin typeface="Times New Roman" panose="02020603050405020304" pitchFamily="18" charset="0"/>
                <a:ea typeface="仿宋_GB2312" pitchFamily="49" charset="-122"/>
              </a:rPr>
              <a:t>的子集。</a:t>
            </a:r>
          </a:p>
          <a:p>
            <a:pPr>
              <a:lnSpc>
                <a:spcPct val="105000"/>
              </a:lnSpc>
              <a:spcBef>
                <a:spcPct val="15000"/>
              </a:spcBef>
              <a:buClr>
                <a:srgbClr val="800080"/>
              </a:buClr>
              <a:buSzPct val="50000"/>
            </a:pPr>
            <a:r>
              <a:rPr lang="zh-CN" altLang="en-US" sz="2400" dirty="0">
                <a:latin typeface="Times New Roman" panose="02020603050405020304" pitchFamily="18" charset="0"/>
                <a:ea typeface="仿宋_GB2312" pitchFamily="49" charset="-122"/>
              </a:rPr>
              <a:t>一个有</a:t>
            </a:r>
            <a:r>
              <a:rPr lang="en-US" altLang="zh-CN" sz="2400" i="1" dirty="0">
                <a:latin typeface="Times New Roman" panose="02020603050405020304" pitchFamily="18" charset="0"/>
                <a:ea typeface="仿宋_GB2312" pitchFamily="49" charset="-122"/>
              </a:rPr>
              <a:t>n</a:t>
            </a:r>
            <a:r>
              <a:rPr lang="zh-CN" altLang="en-US" sz="2400" dirty="0">
                <a:latin typeface="Times New Roman" panose="02020603050405020304" pitchFamily="18" charset="0"/>
                <a:ea typeface="仿宋_GB2312" pitchFamily="49" charset="-122"/>
              </a:rPr>
              <a:t>个元素的跳表理想情况下的链级数为</a:t>
            </a:r>
            <a:r>
              <a:rPr lang="zh-CN" altLang="en-US"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Times New Roman" panose="02020603050405020304" pitchFamily="18" charset="0"/>
                <a:ea typeface="仿宋_GB2312" pitchFamily="49" charset="-122"/>
              </a:rPr>
              <a:t>log</a:t>
            </a:r>
            <a:r>
              <a:rPr lang="en-US" altLang="zh-CN" sz="2400" baseline="-25000" dirty="0">
                <a:latin typeface="Times New Roman" panose="02020603050405020304" pitchFamily="18" charset="0"/>
                <a:ea typeface="仿宋_GB2312" pitchFamily="49" charset="-122"/>
              </a:rPr>
              <a:t>2</a:t>
            </a:r>
            <a:r>
              <a:rPr lang="en-US" altLang="zh-CN" sz="2400" i="1" dirty="0">
                <a:latin typeface="Times New Roman" panose="02020603050405020304" pitchFamily="18" charset="0"/>
                <a:ea typeface="仿宋_GB2312" pitchFamily="49" charset="-122"/>
              </a:rPr>
              <a:t>n</a:t>
            </a:r>
            <a:r>
              <a:rPr lang="en-US" altLang="zh-CN" sz="2400" dirty="0">
                <a:latin typeface="Times New Roman" panose="02020603050405020304" pitchFamily="18" charset="0"/>
                <a:ea typeface="仿宋_GB2312" pitchFamily="49" charset="-122"/>
                <a:sym typeface="Symbol" panose="05050102010706020507" pitchFamily="18" charset="2"/>
              </a:rPr>
              <a:t></a:t>
            </a:r>
            <a:r>
              <a:rPr lang="zh-CN" altLang="en-US" sz="2400" dirty="0">
                <a:latin typeface="Times New Roman" panose="02020603050405020304" pitchFamily="18" charset="0"/>
                <a:ea typeface="仿宋_GB2312" pitchFamily="49" charset="-122"/>
              </a:rPr>
              <a:t>，即跳表的最高级数为</a:t>
            </a:r>
            <a:r>
              <a:rPr lang="zh-CN" altLang="en-US"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Times New Roman" panose="02020603050405020304" pitchFamily="18" charset="0"/>
                <a:ea typeface="仿宋_GB2312" pitchFamily="49" charset="-122"/>
              </a:rPr>
              <a:t>log</a:t>
            </a:r>
            <a:r>
              <a:rPr lang="en-US" altLang="zh-CN" sz="2400" baseline="-25000" dirty="0">
                <a:latin typeface="Times New Roman" panose="02020603050405020304" pitchFamily="18" charset="0"/>
                <a:ea typeface="仿宋_GB2312" pitchFamily="49" charset="-122"/>
              </a:rPr>
              <a:t>2</a:t>
            </a:r>
            <a:r>
              <a:rPr lang="en-US" altLang="zh-CN" sz="2400" i="1" dirty="0">
                <a:latin typeface="Times New Roman" panose="02020603050405020304" pitchFamily="18" charset="0"/>
                <a:ea typeface="仿宋_GB2312" pitchFamily="49" charset="-122"/>
              </a:rPr>
              <a:t>n</a:t>
            </a:r>
            <a:r>
              <a:rPr lang="en-US" altLang="zh-CN"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Courier New" panose="02070309020205020404" pitchFamily="49" charset="0"/>
                <a:ea typeface="仿宋_GB2312" pitchFamily="49" charset="-122"/>
              </a:rPr>
              <a:t>-</a:t>
            </a:r>
            <a:r>
              <a:rPr lang="en-US" altLang="zh-CN" sz="2400" dirty="0">
                <a:latin typeface="Times New Roman" panose="02020603050405020304" pitchFamily="18" charset="0"/>
                <a:ea typeface="仿宋_GB2312" pitchFamily="49" charset="-122"/>
              </a:rPr>
              <a:t>1</a:t>
            </a:r>
            <a:r>
              <a:rPr lang="zh-CN" altLang="en-US" sz="2400" dirty="0">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2400" dirty="0">
                <a:latin typeface="Times New Roman" panose="02020603050405020304" pitchFamily="18" charset="0"/>
                <a:ea typeface="仿宋_GB2312" pitchFamily="49" charset="-122"/>
              </a:rPr>
              <a:t>若一个元素在</a:t>
            </a:r>
            <a:r>
              <a:rPr lang="en-US" altLang="zh-CN" sz="2400" dirty="0">
                <a:latin typeface="Times New Roman" panose="02020603050405020304" pitchFamily="18" charset="0"/>
                <a:ea typeface="仿宋_GB2312" pitchFamily="49" charset="-122"/>
              </a:rPr>
              <a:t>0</a:t>
            </a:r>
            <a:r>
              <a:rPr lang="zh-CN" altLang="en-US" sz="2400" dirty="0">
                <a:latin typeface="宋体" panose="02010600030101010101" pitchFamily="2" charset="-122"/>
              </a:rPr>
              <a:t>～</a:t>
            </a:r>
            <a:r>
              <a:rPr lang="en-US" altLang="zh-CN" sz="2400" i="1" dirty="0" err="1">
                <a:latin typeface="Times New Roman" panose="02020603050405020304" pitchFamily="18" charset="0"/>
                <a:ea typeface="仿宋_GB2312" pitchFamily="49" charset="-122"/>
              </a:rPr>
              <a:t>i</a:t>
            </a:r>
            <a:r>
              <a:rPr lang="zh-CN" altLang="en-US" sz="2400" dirty="0">
                <a:latin typeface="Times New Roman" panose="02020603050405020304" pitchFamily="18" charset="0"/>
                <a:ea typeface="仿宋_GB2312" pitchFamily="49" charset="-122"/>
              </a:rPr>
              <a:t>级链上，而不在</a:t>
            </a:r>
            <a:r>
              <a:rPr lang="en-US" altLang="zh-CN" sz="2400" i="1" dirty="0">
                <a:latin typeface="Times New Roman" panose="02020603050405020304" pitchFamily="18" charset="0"/>
                <a:ea typeface="仿宋_GB2312" pitchFamily="49" charset="-122"/>
              </a:rPr>
              <a:t>i</a:t>
            </a:r>
            <a:r>
              <a:rPr lang="en-US" altLang="zh-CN" sz="2400" dirty="0">
                <a:latin typeface="Times New Roman" panose="02020603050405020304" pitchFamily="18" charset="0"/>
                <a:ea typeface="仿宋_GB2312" pitchFamily="49" charset="-122"/>
              </a:rPr>
              <a:t>+1</a:t>
            </a:r>
            <a:r>
              <a:rPr lang="zh-CN" altLang="en-US" sz="2400" dirty="0">
                <a:latin typeface="Times New Roman" panose="02020603050405020304" pitchFamily="18" charset="0"/>
                <a:ea typeface="仿宋_GB2312" pitchFamily="49" charset="-122"/>
              </a:rPr>
              <a:t>级链（如果存在）上时，就可称该元素是</a:t>
            </a:r>
            <a:r>
              <a:rPr lang="en-US" altLang="zh-CN" sz="2400" i="1" dirty="0" err="1">
                <a:latin typeface="Times New Roman" panose="02020603050405020304" pitchFamily="18" charset="0"/>
                <a:ea typeface="仿宋_GB2312" pitchFamily="49" charset="-122"/>
              </a:rPr>
              <a:t>i</a:t>
            </a:r>
            <a:r>
              <a:rPr lang="zh-CN" altLang="en-US" sz="2400" dirty="0">
                <a:latin typeface="Times New Roman" panose="02020603050405020304" pitchFamily="18" charset="0"/>
                <a:ea typeface="仿宋_GB2312" pitchFamily="49" charset="-122"/>
              </a:rPr>
              <a:t>级链元素。 </a:t>
            </a:r>
          </a:p>
        </p:txBody>
      </p:sp>
      <p:pic>
        <p:nvPicPr>
          <p:cNvPr id="2" name="图片 1"/>
          <p:cNvPicPr>
            <a:picLocks noChangeAspect="1"/>
          </p:cNvPicPr>
          <p:nvPr/>
        </p:nvPicPr>
        <p:blipFill>
          <a:blip r:embed="rId2"/>
          <a:stretch>
            <a:fillRect/>
          </a:stretch>
        </p:blipFill>
        <p:spPr>
          <a:xfrm>
            <a:off x="2256534" y="4631063"/>
            <a:ext cx="8457143" cy="14285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0809" y="-53156"/>
            <a:ext cx="8229600" cy="884239"/>
          </a:xfrm>
        </p:spPr>
        <p:txBody>
          <a:bodyPr/>
          <a:lstStyle/>
          <a:p>
            <a:r>
              <a:rPr lang="en-US" altLang="zh-CN" sz="4000" dirty="0">
                <a:latin typeface="华文新魏" panose="02010800040101010101" pitchFamily="2" charset="-122"/>
                <a:ea typeface="华文新魏" panose="02010800040101010101" pitchFamily="2" charset="-122"/>
              </a:rPr>
              <a:t>6.5 </a:t>
            </a:r>
            <a:r>
              <a:rPr lang="zh-CN" altLang="en-US" sz="4000" dirty="0">
                <a:latin typeface="华文新魏" panose="02010800040101010101" pitchFamily="2" charset="-122"/>
                <a:ea typeface="华文新魏" panose="02010800040101010101" pitchFamily="2" charset="-122"/>
              </a:rPr>
              <a:t>散列</a:t>
            </a:r>
            <a:r>
              <a:rPr lang="en-US" altLang="zh-CN" sz="4000" dirty="0">
                <a:latin typeface="华文新魏" panose="02010800040101010101" pitchFamily="2" charset="-122"/>
                <a:ea typeface="华文新魏" panose="02010800040101010101" pitchFamily="2" charset="-122"/>
              </a:rPr>
              <a:t>(Hash)</a:t>
            </a:r>
            <a:endParaRPr lang="zh-CN" altLang="en-US" sz="4000" dirty="0">
              <a:latin typeface="华文新魏" panose="02010800040101010101" pitchFamily="2" charset="-122"/>
              <a:ea typeface="华文新魏" panose="02010800040101010101" pitchFamily="2" charset="-122"/>
            </a:endParaRPr>
          </a:p>
        </p:txBody>
      </p:sp>
      <p:sp>
        <p:nvSpPr>
          <p:cNvPr id="11267" name="Rectangle 3"/>
          <p:cNvSpPr>
            <a:spLocks noGrp="1" noChangeArrowheads="1"/>
          </p:cNvSpPr>
          <p:nvPr>
            <p:ph idx="1"/>
          </p:nvPr>
        </p:nvSpPr>
        <p:spPr>
          <a:xfrm>
            <a:off x="745402" y="831083"/>
            <a:ext cx="10221404" cy="4465637"/>
          </a:xfrm>
        </p:spPr>
        <p:txBody>
          <a:bodyPr>
            <a:noAutofit/>
          </a:bodyPr>
          <a:lstStyle/>
          <a:p>
            <a:pPr>
              <a:lnSpc>
                <a:spcPct val="80000"/>
              </a:lnSpc>
            </a:pPr>
            <a:r>
              <a:rPr lang="zh-CN" altLang="en-US" dirty="0">
                <a:latin typeface="宋体" panose="02010600030101010101" pitchFamily="2" charset="-122"/>
              </a:rPr>
              <a:t>基于关键字比较的查找    </a:t>
            </a:r>
          </a:p>
          <a:p>
            <a:pPr lvl="1">
              <a:lnSpc>
                <a:spcPct val="80000"/>
              </a:lnSpc>
            </a:pPr>
            <a:r>
              <a:rPr lang="zh-CN" altLang="en-US" dirty="0">
                <a:latin typeface="宋体" panose="02010600030101010101" pitchFamily="2" charset="-122"/>
              </a:rPr>
              <a:t>顺序查找：==, !=	 </a:t>
            </a:r>
            <a:r>
              <a:rPr lang="en-US" altLang="zh-CN" dirty="0">
                <a:latin typeface="宋体" panose="02010600030101010101" pitchFamily="2" charset="-122"/>
              </a:rPr>
              <a:t>(</a:t>
            </a:r>
            <a:r>
              <a:rPr lang="zh-CN" altLang="en-US" dirty="0">
                <a:latin typeface="宋体" panose="02010600030101010101" pitchFamily="2" charset="-122"/>
              </a:rPr>
              <a:t>代价</a:t>
            </a:r>
            <a:r>
              <a:rPr lang="en-US" altLang="zh-CN" dirty="0">
                <a:latin typeface="宋体" panose="02010600030101010101" pitchFamily="2" charset="-122"/>
              </a:rPr>
              <a:t>O(n))</a:t>
            </a:r>
          </a:p>
          <a:p>
            <a:pPr lvl="1">
              <a:lnSpc>
                <a:spcPct val="80000"/>
              </a:lnSpc>
            </a:pPr>
            <a:r>
              <a:rPr lang="zh-CN" altLang="en-US" dirty="0">
                <a:latin typeface="宋体" panose="02010600030101010101" pitchFamily="2" charset="-122"/>
              </a:rPr>
              <a:t>折半法、树型：&gt;, == , &lt; </a:t>
            </a:r>
            <a:r>
              <a:rPr lang="en-US" altLang="zh-CN" dirty="0">
                <a:latin typeface="宋体" panose="02010600030101010101" pitchFamily="2" charset="-122"/>
              </a:rPr>
              <a:t>(</a:t>
            </a:r>
            <a:r>
              <a:rPr lang="zh-CN" altLang="en-US" dirty="0">
                <a:latin typeface="宋体" panose="02010600030101010101" pitchFamily="2" charset="-122"/>
              </a:rPr>
              <a:t>代价</a:t>
            </a:r>
            <a:r>
              <a:rPr lang="en-US" altLang="zh-CN" dirty="0">
                <a:latin typeface="宋体" panose="02010600030101010101" pitchFamily="2" charset="-122"/>
              </a:rPr>
              <a:t>O(log</a:t>
            </a:r>
            <a:r>
              <a:rPr lang="en-US" altLang="zh-CN" baseline="-25000" dirty="0">
                <a:latin typeface="宋体" panose="02010600030101010101" pitchFamily="2" charset="-122"/>
              </a:rPr>
              <a:t>2</a:t>
            </a:r>
            <a:r>
              <a:rPr lang="en-US" altLang="zh-CN" dirty="0">
                <a:latin typeface="宋体" panose="02010600030101010101" pitchFamily="2" charset="-122"/>
              </a:rPr>
              <a:t>n))</a:t>
            </a:r>
          </a:p>
          <a:p>
            <a:pPr lvl="1">
              <a:lnSpc>
                <a:spcPct val="80000"/>
              </a:lnSpc>
            </a:pPr>
            <a:r>
              <a:rPr lang="zh-CN" altLang="en-US" dirty="0"/>
              <a:t>当问题规模</a:t>
            </a:r>
            <a:r>
              <a:rPr lang="en-US" altLang="zh-CN" dirty="0"/>
              <a:t>n</a:t>
            </a:r>
            <a:r>
              <a:rPr lang="zh-CN" altLang="en-US" dirty="0"/>
              <a:t>很大时，上述查找的时间</a:t>
            </a:r>
            <a:r>
              <a:rPr lang="zh-CN" altLang="en-US" dirty="0" smtClean="0"/>
              <a:t>效率</a:t>
            </a:r>
            <a:endParaRPr lang="en-AU" altLang="zh-CN" dirty="0" smtClean="0"/>
          </a:p>
          <a:p>
            <a:pPr marL="457200" lvl="1" indent="0">
              <a:lnSpc>
                <a:spcPct val="80000"/>
              </a:lnSpc>
              <a:buNone/>
            </a:pPr>
            <a:r>
              <a:rPr lang="en-AU" altLang="zh-CN" dirty="0"/>
              <a:t> </a:t>
            </a:r>
            <a:r>
              <a:rPr lang="en-AU" altLang="zh-CN" dirty="0" smtClean="0"/>
              <a:t>   </a:t>
            </a:r>
            <a:r>
              <a:rPr lang="zh-CN" altLang="en-US" dirty="0" smtClean="0"/>
              <a:t>可能</a:t>
            </a:r>
            <a:r>
              <a:rPr lang="zh-CN" altLang="en-US" dirty="0"/>
              <a:t>使用户无法忍受。</a:t>
            </a:r>
            <a:endParaRPr lang="en-US" altLang="zh-CN" dirty="0"/>
          </a:p>
          <a:p>
            <a:pPr lvl="1">
              <a:lnSpc>
                <a:spcPct val="80000"/>
              </a:lnSpc>
            </a:pPr>
            <a:endParaRPr lang="zh-CN" altLang="en-US" dirty="0"/>
          </a:p>
          <a:p>
            <a:pPr>
              <a:lnSpc>
                <a:spcPct val="80000"/>
              </a:lnSpc>
            </a:pPr>
            <a:r>
              <a:rPr lang="zh-CN" altLang="en-US" dirty="0">
                <a:solidFill>
                  <a:srgbClr val="0000FF"/>
                </a:solidFill>
              </a:rPr>
              <a:t>最理想的情况是：</a:t>
            </a:r>
          </a:p>
          <a:p>
            <a:pPr lvl="1">
              <a:lnSpc>
                <a:spcPct val="100000"/>
              </a:lnSpc>
            </a:pPr>
            <a:r>
              <a:rPr lang="zh-CN" altLang="en-US" dirty="0">
                <a:solidFill>
                  <a:srgbClr val="0000FF"/>
                </a:solidFill>
              </a:rPr>
              <a:t>不需要把待查记录的关键字与查找表的某些记录进行逐个比较。而是根据待查记录的关键字值，直接找到该记录的存储地址。</a:t>
            </a:r>
          </a:p>
          <a:p>
            <a:pPr lvl="1">
              <a:lnSpc>
                <a:spcPct val="100000"/>
              </a:lnSpc>
              <a:buFont typeface="Wingdings" panose="05000000000000000000" pitchFamily="2" charset="2"/>
              <a:buNone/>
            </a:pPr>
            <a:r>
              <a:rPr lang="zh-CN" altLang="en-US" dirty="0"/>
              <a:t>	例如，给定一待查找记录</a:t>
            </a:r>
            <a:r>
              <a:rPr lang="en-US" altLang="zh-CN" dirty="0"/>
              <a:t>R</a:t>
            </a:r>
            <a:r>
              <a:rPr lang="zh-CN" altLang="en-US" dirty="0"/>
              <a:t>，根据查找表的起始存储地址、以及待查找记录</a:t>
            </a:r>
            <a:r>
              <a:rPr lang="en-US" altLang="zh-CN" dirty="0"/>
              <a:t>R</a:t>
            </a:r>
            <a:r>
              <a:rPr lang="zh-CN" altLang="en-US" dirty="0"/>
              <a:t>的关键字值，而直接计算出记录</a:t>
            </a:r>
            <a:r>
              <a:rPr lang="en-US" altLang="zh-CN" dirty="0"/>
              <a:t>R</a:t>
            </a:r>
            <a:r>
              <a:rPr lang="zh-CN" altLang="en-US" dirty="0"/>
              <a:t>的存储地址来，所花费的时间</a:t>
            </a:r>
            <a:r>
              <a:rPr lang="zh-CN" altLang="en-US" dirty="0">
                <a:solidFill>
                  <a:srgbClr val="0000FF"/>
                </a:solidFill>
              </a:rPr>
              <a:t>与查找表的规模</a:t>
            </a:r>
            <a:r>
              <a:rPr lang="en-US" altLang="zh-CN" dirty="0">
                <a:solidFill>
                  <a:srgbClr val="0000FF"/>
                </a:solidFill>
              </a:rPr>
              <a:t>n</a:t>
            </a:r>
            <a:r>
              <a:rPr lang="zh-CN" altLang="en-US" dirty="0">
                <a:solidFill>
                  <a:srgbClr val="0000FF"/>
                </a:solidFill>
              </a:rPr>
              <a:t>无关，查找代价是</a:t>
            </a:r>
            <a:r>
              <a:rPr lang="en-US" altLang="zh-CN" dirty="0">
                <a:solidFill>
                  <a:srgbClr val="0000FF"/>
                </a:solidFill>
              </a:rPr>
              <a:t>O(1)</a:t>
            </a:r>
            <a:r>
              <a:rPr lang="zh-CN" altLang="en-US" dirty="0">
                <a:solidFill>
                  <a:srgbClr val="0000FF"/>
                </a:solidFill>
              </a:rPr>
              <a:t>。</a:t>
            </a:r>
          </a:p>
          <a:p>
            <a:pPr>
              <a:lnSpc>
                <a:spcPct val="80000"/>
              </a:lnSpc>
            </a:pPr>
            <a:r>
              <a:rPr lang="zh-CN" altLang="en-US" dirty="0" smtClean="0"/>
              <a:t>受</a:t>
            </a:r>
            <a:r>
              <a:rPr lang="zh-CN" altLang="en-US" dirty="0"/>
              <a:t>此启发，计算机科学家发明了散列</a:t>
            </a:r>
            <a:r>
              <a:rPr lang="en-US" altLang="zh-CN" dirty="0"/>
              <a:t>/</a:t>
            </a:r>
            <a:r>
              <a:rPr lang="zh-CN" altLang="en-US" dirty="0"/>
              <a:t>哈希方法</a:t>
            </a:r>
          </a:p>
          <a:p>
            <a:pPr lvl="1">
              <a:lnSpc>
                <a:spcPct val="80000"/>
              </a:lnSpc>
            </a:pPr>
            <a:r>
              <a:rPr lang="zh-CN" altLang="en-US" dirty="0">
                <a:latin typeface="宋体" panose="02010600030101010101" pitchFamily="2" charset="-122"/>
              </a:rPr>
              <a:t>散列</a:t>
            </a:r>
            <a:r>
              <a:rPr lang="en-US" altLang="zh-CN" dirty="0">
                <a:latin typeface="宋体" panose="02010600030101010101" pitchFamily="2" charset="-122"/>
              </a:rPr>
              <a:t>/</a:t>
            </a:r>
            <a:r>
              <a:rPr lang="zh-CN" altLang="en-US" dirty="0">
                <a:latin typeface="宋体" panose="02010600030101010101" pitchFamily="2" charset="-122"/>
              </a:rPr>
              <a:t>哈希是一种重要的</a:t>
            </a:r>
            <a:r>
              <a:rPr lang="zh-CN" altLang="en-US" dirty="0">
                <a:solidFill>
                  <a:srgbClr val="0000FF"/>
                </a:solidFill>
                <a:latin typeface="宋体" panose="02010600030101010101" pitchFamily="2" charset="-122"/>
              </a:rPr>
              <a:t>存储</a:t>
            </a:r>
            <a:r>
              <a:rPr lang="zh-CN" altLang="en-US" dirty="0">
                <a:latin typeface="宋体" panose="02010600030101010101" pitchFamily="2" charset="-122"/>
              </a:rPr>
              <a:t>方法。</a:t>
            </a:r>
          </a:p>
          <a:p>
            <a:pPr lvl="1">
              <a:lnSpc>
                <a:spcPct val="80000"/>
              </a:lnSpc>
            </a:pPr>
            <a:r>
              <a:rPr lang="zh-CN" altLang="en-US" dirty="0">
                <a:latin typeface="宋体" panose="02010600030101010101" pitchFamily="2" charset="-122"/>
              </a:rPr>
              <a:t>散列</a:t>
            </a:r>
            <a:r>
              <a:rPr lang="en-US" altLang="zh-CN" dirty="0">
                <a:latin typeface="宋体" panose="02010600030101010101" pitchFamily="2" charset="-122"/>
              </a:rPr>
              <a:t>/</a:t>
            </a:r>
            <a:r>
              <a:rPr lang="zh-CN" altLang="en-US" dirty="0">
                <a:latin typeface="宋体" panose="02010600030101010101" pitchFamily="2" charset="-122"/>
              </a:rPr>
              <a:t>哈希也是一种常见的</a:t>
            </a:r>
            <a:r>
              <a:rPr lang="zh-CN" altLang="en-US" dirty="0">
                <a:solidFill>
                  <a:srgbClr val="0000FF"/>
                </a:solidFill>
                <a:latin typeface="宋体" panose="02010600030101010101" pitchFamily="2" charset="-122"/>
              </a:rPr>
              <a:t>查找</a:t>
            </a:r>
            <a:r>
              <a:rPr lang="zh-CN" altLang="en-US" dirty="0">
                <a:latin typeface="宋体" panose="02010600030101010101" pitchFamily="2" charset="-122"/>
              </a:rPr>
              <a:t>方法。</a:t>
            </a:r>
          </a:p>
        </p:txBody>
      </p:sp>
      <p:sp>
        <p:nvSpPr>
          <p:cNvPr id="11268" name="Rectangle 4"/>
          <p:cNvSpPr>
            <a:spLocks noChangeArrowheads="1"/>
          </p:cNvSpPr>
          <p:nvPr/>
        </p:nvSpPr>
        <p:spPr bwMode="auto">
          <a:xfrm>
            <a:off x="790640" y="3051866"/>
            <a:ext cx="10356223" cy="2380033"/>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 name="圆角矩形标注 1"/>
          <p:cNvSpPr/>
          <p:nvPr/>
        </p:nvSpPr>
        <p:spPr bwMode="auto">
          <a:xfrm>
            <a:off x="5165481" y="766905"/>
            <a:ext cx="1614791" cy="428017"/>
          </a:xfrm>
          <a:prstGeom prst="wedgeRoundRectCallout">
            <a:avLst>
              <a:gd name="adj1" fmla="val -34816"/>
              <a:gd name="adj2" fmla="val 67994"/>
              <a:gd name="adj3" fmla="val 16667"/>
            </a:avLst>
          </a:prstGeom>
          <a:solidFill>
            <a:srgbClr val="57D98C"/>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eaLnBrk="1" hangingPunct="1"/>
            <a:r>
              <a:rPr lang="zh-CN" altLang="en-US" dirty="0" smtClean="0">
                <a:solidFill>
                  <a:schemeClr val="bg1"/>
                </a:solidFill>
                <a:ea typeface="黑体" panose="02010609060101010101" pitchFamily="49" charset="-122"/>
              </a:rPr>
              <a:t>下一章的内容</a:t>
            </a:r>
            <a:endParaRPr lang="zh-CN" altLang="en-US" dirty="0">
              <a:solidFill>
                <a:schemeClr val="bg1"/>
              </a:solidFill>
              <a:ea typeface="黑体" panose="02010609060101010101" pitchFamily="49"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0371" y="0"/>
            <a:ext cx="4531629" cy="3021086"/>
          </a:xfrm>
          <a:prstGeom prst="rect">
            <a:avLst/>
          </a:prstGeom>
        </p:spPr>
      </p:pic>
    </p:spTree>
    <p:extLst>
      <p:ext uri="{BB962C8B-B14F-4D97-AF65-F5344CB8AC3E}">
        <p14:creationId xmlns:p14="http://schemas.microsoft.com/office/powerpoint/2010/main" val="33066784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哈希的应用</a:t>
            </a:r>
            <a:endParaRPr lang="zh-CN" altLang="en-US" dirty="0"/>
          </a:p>
        </p:txBody>
      </p:sp>
      <p:sp>
        <p:nvSpPr>
          <p:cNvPr id="3" name="内容占位符 2"/>
          <p:cNvSpPr>
            <a:spLocks noGrp="1"/>
          </p:cNvSpPr>
          <p:nvPr>
            <p:ph idx="1"/>
          </p:nvPr>
        </p:nvSpPr>
        <p:spPr>
          <a:xfrm>
            <a:off x="1247552" y="1132629"/>
            <a:ext cx="10106247" cy="5193185"/>
          </a:xfrm>
        </p:spPr>
        <p:txBody>
          <a:bodyPr/>
          <a:lstStyle/>
          <a:p>
            <a:r>
              <a:rPr lang="en-US" altLang="zh-CN" dirty="0"/>
              <a:t>C++ </a:t>
            </a:r>
            <a:r>
              <a:rPr lang="en-US" altLang="zh-CN" dirty="0" err="1" smtClean="0"/>
              <a:t>STL</a:t>
            </a:r>
            <a:r>
              <a:rPr lang="zh-CN" altLang="en-US" dirty="0" smtClean="0"/>
              <a:t>中的</a:t>
            </a:r>
            <a:r>
              <a:rPr lang="en-US" altLang="zh-CN" dirty="0" err="1" smtClean="0"/>
              <a:t>hashtable</a:t>
            </a:r>
            <a:endParaRPr lang="en-US" altLang="zh-CN" dirty="0" smtClean="0"/>
          </a:p>
          <a:p>
            <a:r>
              <a:rPr lang="zh-CN" altLang="en-US" dirty="0"/>
              <a:t>安全</a:t>
            </a:r>
            <a:r>
              <a:rPr lang="zh-CN" altLang="en-US" dirty="0" smtClean="0"/>
              <a:t>加密</a:t>
            </a:r>
            <a:endParaRPr lang="en-US" altLang="zh-CN" dirty="0" smtClean="0"/>
          </a:p>
          <a:p>
            <a:pPr lvl="1"/>
            <a:r>
              <a:rPr lang="en-US" altLang="zh-CN" dirty="0" err="1" smtClean="0"/>
              <a:t>MD5</a:t>
            </a:r>
            <a:r>
              <a:rPr lang="zh-CN" altLang="en-US" dirty="0" smtClean="0"/>
              <a:t>和</a:t>
            </a:r>
            <a:r>
              <a:rPr lang="en-US" altLang="zh-CN" dirty="0" err="1" smtClean="0"/>
              <a:t>SHA</a:t>
            </a:r>
            <a:endParaRPr lang="en-US" altLang="zh-CN" dirty="0" smtClean="0"/>
          </a:p>
          <a:p>
            <a:r>
              <a:rPr lang="zh-CN" altLang="en-US" dirty="0"/>
              <a:t>唯一</a:t>
            </a:r>
            <a:r>
              <a:rPr lang="zh-CN" altLang="en-US" dirty="0" smtClean="0"/>
              <a:t>标识</a:t>
            </a:r>
            <a:r>
              <a:rPr lang="en-US" altLang="zh-CN" dirty="0" smtClean="0"/>
              <a:t>/</a:t>
            </a:r>
            <a:r>
              <a:rPr lang="zh-CN" altLang="en-US" dirty="0"/>
              <a:t>信息</a:t>
            </a:r>
            <a:r>
              <a:rPr lang="zh-CN" altLang="en-US" dirty="0" smtClean="0"/>
              <a:t>摘要</a:t>
            </a:r>
            <a:endParaRPr lang="en-US" altLang="zh-CN" dirty="0" smtClean="0"/>
          </a:p>
          <a:p>
            <a:r>
              <a:rPr lang="zh-CN" altLang="en-US" dirty="0"/>
              <a:t>数据</a:t>
            </a:r>
            <a:r>
              <a:rPr lang="zh-CN" altLang="en-US" dirty="0" smtClean="0"/>
              <a:t>校验</a:t>
            </a:r>
            <a:endParaRPr lang="en-US" altLang="zh-CN" dirty="0" smtClean="0"/>
          </a:p>
          <a:p>
            <a:pPr lvl="1"/>
            <a:r>
              <a:rPr lang="en-US" altLang="zh-CN" dirty="0" smtClean="0"/>
              <a:t>BT</a:t>
            </a:r>
            <a:r>
              <a:rPr lang="zh-CN" altLang="en-US" dirty="0" smtClean="0"/>
              <a:t>下载</a:t>
            </a:r>
            <a:endParaRPr lang="en-US" altLang="zh-CN" dirty="0" smtClean="0"/>
          </a:p>
          <a:p>
            <a:r>
              <a:rPr lang="zh-CN" altLang="en-US" dirty="0"/>
              <a:t>负载</a:t>
            </a:r>
            <a:r>
              <a:rPr lang="zh-CN" altLang="en-US" dirty="0" smtClean="0"/>
              <a:t>均衡</a:t>
            </a:r>
            <a:endParaRPr lang="en-US" altLang="zh-CN" dirty="0" smtClean="0"/>
          </a:p>
          <a:p>
            <a:r>
              <a:rPr lang="zh-CN" altLang="en-US" dirty="0"/>
              <a:t>数据</a:t>
            </a:r>
            <a:r>
              <a:rPr lang="zh-CN" altLang="en-US" dirty="0" smtClean="0"/>
              <a:t>分片</a:t>
            </a:r>
            <a:endParaRPr lang="en-US" altLang="zh-CN" dirty="0" smtClean="0"/>
          </a:p>
          <a:p>
            <a:r>
              <a:rPr lang="zh-CN" altLang="en-US" dirty="0"/>
              <a:t>分布式存储</a:t>
            </a:r>
            <a:endParaRPr lang="en-US" altLang="zh-CN" dirty="0" smtClean="0"/>
          </a:p>
          <a:p>
            <a:pPr lvl="1"/>
            <a:endParaRPr lang="zh-CN" altLang="en-US" dirty="0"/>
          </a:p>
        </p:txBody>
      </p:sp>
      <p:sp>
        <p:nvSpPr>
          <p:cNvPr id="4" name="文本框 3"/>
          <p:cNvSpPr txBox="1"/>
          <p:nvPr/>
        </p:nvSpPr>
        <p:spPr>
          <a:xfrm>
            <a:off x="6670158" y="983778"/>
            <a:ext cx="5521842" cy="830997"/>
          </a:xfrm>
          <a:prstGeom prst="rect">
            <a:avLst/>
          </a:prstGeom>
          <a:noFill/>
        </p:spPr>
        <p:txBody>
          <a:bodyPr wrap="square" rtlCol="0">
            <a:spAutoFit/>
          </a:bodyPr>
          <a:lstStyle/>
          <a:p>
            <a:r>
              <a:rPr lang="en-US" altLang="zh-CN" sz="2400" b="0" dirty="0" err="1" smtClean="0"/>
              <a:t>MD5</a:t>
            </a:r>
            <a:r>
              <a:rPr lang="en-US" altLang="zh-CN" sz="2400" dirty="0" smtClean="0"/>
              <a:t>(‘</a:t>
            </a:r>
            <a:r>
              <a:rPr lang="en-US" altLang="zh-CN" sz="2400" dirty="0" err="1" smtClean="0"/>
              <a:t>adfdafd123214</a:t>
            </a:r>
            <a:r>
              <a:rPr lang="en-US" altLang="zh-CN" sz="2400" dirty="0" smtClean="0"/>
              <a:t>!@#’)=</a:t>
            </a:r>
          </a:p>
          <a:p>
            <a:r>
              <a:rPr lang="en-US" altLang="zh-CN" sz="2400" dirty="0" smtClean="0"/>
              <a:t>‘</a:t>
            </a:r>
            <a:r>
              <a:rPr lang="en-US" altLang="zh-CN" sz="2400" dirty="0" err="1"/>
              <a:t>FAAF2537DA91F5ED4269EF758A4E961F</a:t>
            </a:r>
            <a:r>
              <a:rPr lang="en-US" altLang="zh-CN" sz="2400" dirty="0" smtClean="0"/>
              <a:t>’;</a:t>
            </a:r>
          </a:p>
        </p:txBody>
      </p:sp>
      <p:pic>
        <p:nvPicPr>
          <p:cNvPr id="23554" name="Picture 2" descr="https://pic3.zhimg.com/80/v2-cc3421c1114ae142865cbe96ca46ae22_1440w.jpg?source=1940ef5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215" y="4202599"/>
            <a:ext cx="4473132" cy="2493357"/>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ttps://pic1.zhimg.com/80/v2-0254fb3b64eefecac297c6c6b4c1fb15_1440w.jpg?source=1940ef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965" y="2128050"/>
            <a:ext cx="5764478" cy="1841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5148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10649" y="86129"/>
            <a:ext cx="7416800" cy="619125"/>
          </a:xfrm>
        </p:spPr>
        <p:txBody>
          <a:bodyPr>
            <a:normAutofit/>
          </a:bodyPr>
          <a:lstStyle/>
          <a:p>
            <a:pPr>
              <a:lnSpc>
                <a:spcPct val="80000"/>
              </a:lnSpc>
            </a:pPr>
            <a:r>
              <a:rPr lang="zh-CN" altLang="en-US" sz="3600" dirty="0">
                <a:solidFill>
                  <a:srgbClr val="0000FF"/>
                </a:solidFill>
                <a:effectLst/>
                <a:latin typeface="宋体" panose="02010600030101010101" pitchFamily="2" charset="-122"/>
              </a:rPr>
              <a:t>散列</a:t>
            </a:r>
            <a:r>
              <a:rPr lang="en-US" altLang="zh-CN" sz="3600" dirty="0">
                <a:solidFill>
                  <a:srgbClr val="0000FF"/>
                </a:solidFill>
                <a:effectLst/>
                <a:latin typeface="宋体" panose="02010600030101010101" pitchFamily="2" charset="-122"/>
              </a:rPr>
              <a:t>/</a:t>
            </a:r>
            <a:r>
              <a:rPr lang="zh-CN" altLang="en-US" sz="3600" dirty="0">
                <a:solidFill>
                  <a:srgbClr val="0000FF"/>
                </a:solidFill>
                <a:effectLst/>
                <a:latin typeface="宋体" panose="02010600030101010101" pitchFamily="2" charset="-122"/>
              </a:rPr>
              <a:t>哈希的基本思想</a:t>
            </a:r>
          </a:p>
        </p:txBody>
      </p:sp>
      <p:sp>
        <p:nvSpPr>
          <p:cNvPr id="12291" name="Rectangle 3"/>
          <p:cNvSpPr>
            <a:spLocks noGrp="1" noChangeArrowheads="1"/>
          </p:cNvSpPr>
          <p:nvPr>
            <p:ph idx="1"/>
          </p:nvPr>
        </p:nvSpPr>
        <p:spPr>
          <a:xfrm>
            <a:off x="1333127" y="1144200"/>
            <a:ext cx="9797560" cy="4851400"/>
          </a:xfrm>
        </p:spPr>
        <p:txBody>
          <a:bodyPr>
            <a:normAutofit/>
          </a:bodyPr>
          <a:lstStyle/>
          <a:p>
            <a:r>
              <a:rPr lang="zh-CN" altLang="en-US" dirty="0">
                <a:latin typeface="宋体" panose="02010600030101010101" pitchFamily="2" charset="-122"/>
              </a:rPr>
              <a:t>一个确定的</a:t>
            </a:r>
            <a:r>
              <a:rPr lang="zh-CN" altLang="en-US" dirty="0">
                <a:solidFill>
                  <a:srgbClr val="0000FF"/>
                </a:solidFill>
                <a:latin typeface="宋体" panose="02010600030101010101" pitchFamily="2" charset="-122"/>
              </a:rPr>
              <a:t>函数关系</a:t>
            </a:r>
            <a:r>
              <a:rPr lang="en-US" altLang="zh-CN" dirty="0">
                <a:solidFill>
                  <a:srgbClr val="0000FF"/>
                </a:solidFill>
                <a:latin typeface="宋体" panose="02010600030101010101" pitchFamily="2" charset="-122"/>
              </a:rPr>
              <a:t>H </a:t>
            </a:r>
            <a:r>
              <a:rPr lang="en-US" altLang="zh-CN" sz="2400" dirty="0">
                <a:solidFill>
                  <a:srgbClr val="0000FF"/>
                </a:solidFill>
                <a:latin typeface="宋体" panose="02010600030101010101" pitchFamily="2" charset="-122"/>
              </a:rPr>
              <a:t>(</a:t>
            </a:r>
            <a:r>
              <a:rPr lang="zh-CN" altLang="en-US" sz="2400" dirty="0">
                <a:solidFill>
                  <a:srgbClr val="0000FF"/>
                </a:solidFill>
                <a:latin typeface="宋体" panose="02010600030101010101" pitchFamily="2" charset="-122"/>
              </a:rPr>
              <a:t>称为散列</a:t>
            </a:r>
            <a:r>
              <a:rPr lang="en-US" altLang="zh-CN" sz="2400" dirty="0">
                <a:solidFill>
                  <a:srgbClr val="0000FF"/>
                </a:solidFill>
                <a:latin typeface="宋体" panose="02010600030101010101" pitchFamily="2" charset="-122"/>
              </a:rPr>
              <a:t>/</a:t>
            </a:r>
            <a:r>
              <a:rPr lang="zh-CN" altLang="en-US" sz="2400" dirty="0">
                <a:solidFill>
                  <a:srgbClr val="0000FF"/>
                </a:solidFill>
                <a:latin typeface="宋体" panose="02010600030101010101" pitchFamily="2" charset="-122"/>
              </a:rPr>
              <a:t>哈希函数</a:t>
            </a:r>
            <a:r>
              <a:rPr lang="en-US" altLang="zh-CN" sz="2400" dirty="0" smtClean="0">
                <a:solidFill>
                  <a:srgbClr val="0000FF"/>
                </a:solidFill>
                <a:latin typeface="宋体" panose="02010600030101010101" pitchFamily="2" charset="-122"/>
              </a:rPr>
              <a:t>)</a:t>
            </a:r>
            <a:endParaRPr lang="zh-CN" altLang="en-US" sz="2400" dirty="0">
              <a:solidFill>
                <a:schemeClr val="hlink"/>
              </a:solidFill>
              <a:latin typeface="宋体" panose="02010600030101010101" pitchFamily="2" charset="-122"/>
            </a:endParaRPr>
          </a:p>
          <a:p>
            <a:pPr lvl="1">
              <a:lnSpc>
                <a:spcPct val="100000"/>
              </a:lnSpc>
            </a:pPr>
            <a:r>
              <a:rPr lang="zh-CN" altLang="en-US" dirty="0">
                <a:latin typeface="宋体" panose="02010600030101010101" pitchFamily="2" charset="-122"/>
              </a:rPr>
              <a:t>以结点的关键字</a:t>
            </a:r>
            <a:r>
              <a:rPr lang="en-US" altLang="zh-CN" dirty="0">
                <a:latin typeface="宋体" panose="02010600030101010101" pitchFamily="2" charset="-122"/>
              </a:rPr>
              <a:t>key</a:t>
            </a:r>
            <a:r>
              <a:rPr lang="zh-CN" altLang="en-US" dirty="0">
                <a:latin typeface="宋体" panose="02010600030101010101" pitchFamily="2" charset="-122"/>
              </a:rPr>
              <a:t>做为自变量；</a:t>
            </a:r>
          </a:p>
          <a:p>
            <a:pPr lvl="1">
              <a:lnSpc>
                <a:spcPct val="100000"/>
              </a:lnSpc>
            </a:pPr>
            <a:r>
              <a:rPr lang="zh-CN" altLang="en-US" dirty="0">
                <a:latin typeface="宋体" panose="02010600030101010101" pitchFamily="2" charset="-122"/>
              </a:rPr>
              <a:t>以</a:t>
            </a:r>
            <a:r>
              <a:rPr lang="zh-CN" altLang="en-US" dirty="0">
                <a:solidFill>
                  <a:srgbClr val="0000FF"/>
                </a:solidFill>
                <a:latin typeface="宋体" panose="02010600030101010101" pitchFamily="2" charset="-122"/>
              </a:rPr>
              <a:t>函数值</a:t>
            </a:r>
            <a:r>
              <a:rPr lang="en-US" altLang="zh-CN" dirty="0">
                <a:solidFill>
                  <a:srgbClr val="0000FF"/>
                </a:solidFill>
                <a:latin typeface="宋体" panose="02010600030101010101" pitchFamily="2" charset="-122"/>
              </a:rPr>
              <a:t>H(key)</a:t>
            </a:r>
            <a:r>
              <a:rPr lang="zh-CN" altLang="en-US" dirty="0">
                <a:solidFill>
                  <a:srgbClr val="0000FF"/>
                </a:solidFill>
                <a:latin typeface="宋体" panose="02010600030101010101" pitchFamily="2" charset="-122"/>
              </a:rPr>
              <a:t>作为结点的存储地址</a:t>
            </a:r>
            <a:r>
              <a:rPr lang="zh-CN" altLang="en-US" dirty="0">
                <a:solidFill>
                  <a:schemeClr val="hlink"/>
                </a:solidFill>
                <a:latin typeface="宋体" panose="02010600030101010101" pitchFamily="2" charset="-122"/>
              </a:rPr>
              <a:t>。</a:t>
            </a:r>
            <a:endParaRPr lang="zh-CN" altLang="en-US" dirty="0">
              <a:latin typeface="宋体" panose="02010600030101010101" pitchFamily="2" charset="-122"/>
            </a:endParaRPr>
          </a:p>
          <a:p>
            <a:r>
              <a:rPr lang="zh-CN" altLang="en-US" dirty="0">
                <a:latin typeface="宋体" panose="02010600030101010101" pitchFamily="2" charset="-122"/>
              </a:rPr>
              <a:t>需要预先建立</a:t>
            </a:r>
            <a:r>
              <a:rPr lang="zh-CN" altLang="en-US" dirty="0">
                <a:solidFill>
                  <a:srgbClr val="0000FF"/>
                </a:solidFill>
                <a:latin typeface="宋体" panose="02010600030101010101" pitchFamily="2" charset="-122"/>
              </a:rPr>
              <a:t>散列表</a:t>
            </a:r>
            <a:r>
              <a:rPr lang="en-US" altLang="zh-CN" dirty="0">
                <a:solidFill>
                  <a:srgbClr val="0000FF"/>
                </a:solidFill>
                <a:latin typeface="宋体" panose="02010600030101010101" pitchFamily="2" charset="-122"/>
              </a:rPr>
              <a:t>(</a:t>
            </a:r>
            <a:r>
              <a:rPr lang="zh-CN" altLang="en-US" dirty="0">
                <a:solidFill>
                  <a:srgbClr val="0000FF"/>
                </a:solidFill>
                <a:latin typeface="宋体" panose="02010600030101010101" pitchFamily="2" charset="-122"/>
              </a:rPr>
              <a:t>或称哈希表</a:t>
            </a:r>
            <a:r>
              <a:rPr lang="en-US" altLang="zh-CN" dirty="0">
                <a:solidFill>
                  <a:srgbClr val="0000FF"/>
                </a:solidFill>
                <a:latin typeface="宋体" panose="02010600030101010101" pitchFamily="2" charset="-122"/>
              </a:rPr>
              <a:t>)</a:t>
            </a:r>
            <a:r>
              <a:rPr lang="zh-CN" altLang="en-US" dirty="0">
                <a:latin typeface="宋体" panose="02010600030101010101" pitchFamily="2" charset="-122"/>
              </a:rPr>
              <a:t>。建立散列表时就是根据这个函数计算文件中每个记录的存储位置。</a:t>
            </a:r>
          </a:p>
          <a:p>
            <a:r>
              <a:rPr lang="zh-CN" altLang="en-US" dirty="0">
                <a:latin typeface="宋体" panose="02010600030101010101" pitchFamily="2" charset="-122"/>
              </a:rPr>
              <a:t>在散列表查找时也是根据这个函数计算待查记录的存储位置。</a:t>
            </a:r>
          </a:p>
          <a:p>
            <a:pPr lvl="1">
              <a:lnSpc>
                <a:spcPct val="100000"/>
              </a:lnSpc>
            </a:pPr>
            <a:r>
              <a:rPr lang="zh-CN" altLang="en-US" dirty="0">
                <a:latin typeface="宋体" panose="02010600030101010101" pitchFamily="2" charset="-122"/>
              </a:rPr>
              <a:t>通常散列表的存储空间是一个一维数组，散列地址是数组的下标。</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4801065"/>
            <a:ext cx="4824536" cy="183603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6161" y="4554530"/>
            <a:ext cx="3000375" cy="21907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5911" y="0"/>
            <a:ext cx="2476485" cy="1799142"/>
          </a:xfrm>
          <a:prstGeom prst="rect">
            <a:avLst/>
          </a:prstGeom>
        </p:spPr>
      </p:pic>
      <p:sp>
        <p:nvSpPr>
          <p:cNvPr id="7" name="矩形 6"/>
          <p:cNvSpPr/>
          <p:nvPr/>
        </p:nvSpPr>
        <p:spPr>
          <a:xfrm>
            <a:off x="8868759" y="394520"/>
            <a:ext cx="891591" cy="923330"/>
          </a:xfrm>
          <a:prstGeom prst="rect">
            <a:avLst/>
          </a:prstGeom>
        </p:spPr>
        <p:txBody>
          <a:bodyPr wrap="none">
            <a:spAutoFit/>
          </a:bodyPr>
          <a:lstStyle/>
          <a:p>
            <a:r>
              <a:rPr lang="en-US" altLang="zh-CN" dirty="0">
                <a:solidFill>
                  <a:srgbClr val="0000FF"/>
                </a:solidFill>
                <a:latin typeface="微软雅黑" panose="020B0503020204020204" pitchFamily="34" charset="-122"/>
                <a:ea typeface="微软雅黑" panose="020B0503020204020204" pitchFamily="34" charset="-122"/>
              </a:rPr>
              <a:t>MD4</a:t>
            </a:r>
          </a:p>
          <a:p>
            <a:r>
              <a:rPr lang="en-US" altLang="zh-CN" dirty="0">
                <a:solidFill>
                  <a:srgbClr val="0000FF"/>
                </a:solidFill>
                <a:latin typeface="微软雅黑" panose="020B0503020204020204" pitchFamily="34" charset="-122"/>
                <a:ea typeface="微软雅黑" panose="020B0503020204020204" pitchFamily="34" charset="-122"/>
              </a:rPr>
              <a:t>MD5</a:t>
            </a:r>
          </a:p>
          <a:p>
            <a:r>
              <a:rPr lang="en-US" altLang="zh-CN" dirty="0">
                <a:solidFill>
                  <a:srgbClr val="0000FF"/>
                </a:solidFill>
                <a:latin typeface="微软雅黑" panose="020B0503020204020204" pitchFamily="34" charset="-122"/>
                <a:ea typeface="微软雅黑" panose="020B0503020204020204" pitchFamily="34" charset="-122"/>
              </a:rPr>
              <a:t>SHA-1</a:t>
            </a:r>
          </a:p>
        </p:txBody>
      </p:sp>
    </p:spTree>
    <p:extLst>
      <p:ext uri="{BB962C8B-B14F-4D97-AF65-F5344CB8AC3E}">
        <p14:creationId xmlns:p14="http://schemas.microsoft.com/office/powerpoint/2010/main" val="18693572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idx="4294967295"/>
          </p:nvPr>
        </p:nvSpPr>
        <p:spPr>
          <a:xfrm>
            <a:off x="768486" y="82888"/>
            <a:ext cx="7793038" cy="619125"/>
          </a:xfrm>
        </p:spPr>
        <p:txBody>
          <a:bodyPr>
            <a:normAutofit/>
          </a:bodyPr>
          <a:lstStyle/>
          <a:p>
            <a:r>
              <a:rPr lang="zh-CN" altLang="en-US" sz="3600" dirty="0">
                <a:solidFill>
                  <a:srgbClr val="0000FF"/>
                </a:solidFill>
                <a:latin typeface="宋体" panose="02010600030101010101" pitchFamily="2" charset="-122"/>
              </a:rPr>
              <a:t>散列函数</a:t>
            </a:r>
            <a:r>
              <a:rPr lang="en-US" altLang="zh-CN" sz="3600" dirty="0">
                <a:solidFill>
                  <a:srgbClr val="0000FF"/>
                </a:solidFill>
                <a:latin typeface="宋体" panose="02010600030101010101" pitchFamily="2" charset="-122"/>
              </a:rPr>
              <a:t>H</a:t>
            </a:r>
            <a:r>
              <a:rPr lang="zh-CN" altLang="en-US" sz="3600" dirty="0">
                <a:solidFill>
                  <a:srgbClr val="0000FF"/>
                </a:solidFill>
                <a:latin typeface="宋体" panose="02010600030101010101" pitchFamily="2" charset="-122"/>
              </a:rPr>
              <a:t>的举例</a:t>
            </a:r>
            <a:r>
              <a:rPr lang="en-US" altLang="zh-CN" sz="3600" dirty="0">
                <a:solidFill>
                  <a:srgbClr val="0000FF"/>
                </a:solidFill>
                <a:latin typeface="宋体" panose="02010600030101010101" pitchFamily="2" charset="-122"/>
              </a:rPr>
              <a:t>1</a:t>
            </a:r>
          </a:p>
        </p:txBody>
      </p:sp>
      <p:sp>
        <p:nvSpPr>
          <p:cNvPr id="10242" name="Rectangle 3"/>
          <p:cNvSpPr>
            <a:spLocks noGrp="1" noChangeArrowheads="1"/>
          </p:cNvSpPr>
          <p:nvPr>
            <p:ph type="body" idx="4294967295"/>
          </p:nvPr>
        </p:nvSpPr>
        <p:spPr>
          <a:xfrm>
            <a:off x="1024681" y="1018770"/>
            <a:ext cx="10385864" cy="4876800"/>
          </a:xfrm>
        </p:spPr>
        <p:txBody>
          <a:bodyPr/>
          <a:lstStyle/>
          <a:p>
            <a:pPr>
              <a:spcBef>
                <a:spcPct val="50000"/>
              </a:spcBef>
              <a:buClr>
                <a:srgbClr val="FF3300"/>
              </a:buClr>
              <a:buFont typeface="Wingdings" panose="05000000000000000000" pitchFamily="2" charset="2"/>
              <a:buNone/>
            </a:pPr>
            <a:r>
              <a:rPr lang="zh-CN" altLang="en-US" sz="2800" dirty="0">
                <a:latin typeface="Times New Roman" panose="02020603050405020304" pitchFamily="18" charset="0"/>
              </a:rPr>
              <a:t>例</a:t>
            </a:r>
            <a:r>
              <a:rPr lang="en-US" altLang="zh-CN" sz="2800" dirty="0">
                <a:latin typeface="Times New Roman" panose="02020603050405020304" pitchFamily="18" charset="0"/>
              </a:rPr>
              <a:t>1</a:t>
            </a:r>
            <a:r>
              <a:rPr lang="zh-CN" altLang="en-US" sz="2800" dirty="0">
                <a:latin typeface="Times New Roman" panose="02020603050405020304" pitchFamily="18" charset="0"/>
              </a:rPr>
              <a:t>：已知一长度为</a:t>
            </a:r>
            <a:r>
              <a:rPr lang="en-US" altLang="zh-CN" sz="2800" dirty="0">
                <a:latin typeface="Times New Roman" panose="02020603050405020304" pitchFamily="18" charset="0"/>
              </a:rPr>
              <a:t>14</a:t>
            </a:r>
            <a:r>
              <a:rPr lang="zh-CN" altLang="en-US" sz="2800" dirty="0">
                <a:latin typeface="Times New Roman" panose="02020603050405020304" pitchFamily="18" charset="0"/>
              </a:rPr>
              <a:t>的线性表关键字集合</a:t>
            </a:r>
            <a:r>
              <a:rPr lang="en-US" altLang="zh-CN" sz="2800" dirty="0">
                <a:latin typeface="Times New Roman" panose="02020603050405020304" pitchFamily="18" charset="0"/>
              </a:rPr>
              <a:t>S = { and, begin, do, end, for, go, if, repeat, then, until, while, else, array, when }</a:t>
            </a:r>
            <a:r>
              <a:rPr lang="zh-CN" altLang="en-US" sz="2800" dirty="0">
                <a:latin typeface="Times New Roman" panose="02020603050405020304" pitchFamily="18" charset="0"/>
              </a:rPr>
              <a:t>。设查找表中每个关键字表示为</a:t>
            </a:r>
            <a:r>
              <a:rPr lang="en-US" altLang="zh-CN" sz="2800" dirty="0">
                <a:latin typeface="Times New Roman" panose="02020603050405020304" pitchFamily="18" charset="0"/>
              </a:rPr>
              <a:t>key[8]</a:t>
            </a:r>
            <a:r>
              <a:rPr lang="zh-CN" altLang="en-US" sz="2800" dirty="0">
                <a:latin typeface="Times New Roman" panose="02020603050405020304" pitchFamily="18" charset="0"/>
              </a:rPr>
              <a:t>。</a:t>
            </a:r>
          </a:p>
          <a:p>
            <a:pPr>
              <a:spcBef>
                <a:spcPct val="50000"/>
              </a:spcBef>
              <a:buClr>
                <a:srgbClr val="FF3300"/>
              </a:buClr>
              <a:buFont typeface="Wingdings" panose="05000000000000000000" pitchFamily="2" charset="2"/>
              <a:buNone/>
            </a:pPr>
            <a:r>
              <a:rPr lang="zh-CN" altLang="en-US" sz="2800" dirty="0">
                <a:latin typeface="Times New Roman" panose="02020603050405020304" pitchFamily="18" charset="0"/>
              </a:rPr>
              <a:t>   	设</a:t>
            </a:r>
            <a:r>
              <a:rPr lang="zh-CN" altLang="en-US" sz="2800" dirty="0">
                <a:solidFill>
                  <a:schemeClr val="hlink"/>
                </a:solidFill>
                <a:latin typeface="Times New Roman" panose="02020603050405020304" pitchFamily="18" charset="0"/>
              </a:rPr>
              <a:t>散列表</a:t>
            </a:r>
            <a:r>
              <a:rPr lang="zh-CN" altLang="en-US" sz="2800" dirty="0">
                <a:latin typeface="Times New Roman" panose="02020603050405020304" pitchFamily="18" charset="0"/>
              </a:rPr>
              <a:t>表示为</a:t>
            </a:r>
            <a:r>
              <a:rPr lang="zh-CN" altLang="en-US" sz="2800" dirty="0" smtClean="0">
                <a:latin typeface="Times New Roman" panose="02020603050405020304" pitchFamily="18" charset="0"/>
              </a:rPr>
              <a:t>：      </a:t>
            </a:r>
            <a:r>
              <a:rPr lang="en-US" altLang="zh-CN" sz="2800" dirty="0" smtClean="0">
                <a:solidFill>
                  <a:schemeClr val="hlink"/>
                </a:solidFill>
                <a:latin typeface="Times New Roman" panose="02020603050405020304" pitchFamily="18" charset="0"/>
              </a:rPr>
              <a:t>char  </a:t>
            </a:r>
            <a:r>
              <a:rPr lang="en-US" altLang="zh-CN" sz="2800" dirty="0" err="1">
                <a:solidFill>
                  <a:schemeClr val="hlink"/>
                </a:solidFill>
                <a:latin typeface="Times New Roman" panose="02020603050405020304" pitchFamily="18" charset="0"/>
              </a:rPr>
              <a:t>ht</a:t>
            </a:r>
            <a:r>
              <a:rPr lang="en-US" altLang="zh-CN" sz="2800" dirty="0">
                <a:solidFill>
                  <a:schemeClr val="hlink"/>
                </a:solidFill>
                <a:latin typeface="Times New Roman" panose="02020603050405020304" pitchFamily="18" charset="0"/>
              </a:rPr>
              <a:t>[26][8];</a:t>
            </a:r>
          </a:p>
          <a:p>
            <a:pPr>
              <a:spcBef>
                <a:spcPct val="50000"/>
              </a:spcBef>
              <a:buClr>
                <a:srgbClr val="FF3300"/>
              </a:buClr>
              <a:buFont typeface="Wingdings" panose="05000000000000000000" pitchFamily="2" charset="2"/>
              <a:buNone/>
            </a:pPr>
            <a:r>
              <a:rPr lang="zh-CN" altLang="en-US" sz="2800" dirty="0">
                <a:solidFill>
                  <a:schemeClr val="hlink"/>
                </a:solidFill>
                <a:latin typeface="Times New Roman" panose="02020603050405020304" pitchFamily="18" charset="0"/>
              </a:rPr>
              <a:t>	散列函数</a:t>
            </a:r>
            <a:r>
              <a:rPr lang="en-US" altLang="zh-CN" sz="2800" dirty="0">
                <a:solidFill>
                  <a:srgbClr val="0000FF"/>
                </a:solidFill>
                <a:latin typeface="Times New Roman" panose="02020603050405020304" pitchFamily="18" charset="0"/>
              </a:rPr>
              <a:t>H(key)</a:t>
            </a:r>
            <a:r>
              <a:rPr lang="zh-CN" altLang="en-US" sz="2800" dirty="0">
                <a:solidFill>
                  <a:srgbClr val="0000FF"/>
                </a:solidFill>
                <a:latin typeface="Times New Roman" panose="02020603050405020304" pitchFamily="18" charset="0"/>
              </a:rPr>
              <a:t>的值取为关键字</a:t>
            </a:r>
            <a:r>
              <a:rPr lang="en-US" altLang="zh-CN" sz="2800" dirty="0">
                <a:solidFill>
                  <a:srgbClr val="0000FF"/>
                </a:solidFill>
                <a:latin typeface="Times New Roman" panose="02020603050405020304" pitchFamily="18" charset="0"/>
              </a:rPr>
              <a:t>key</a:t>
            </a:r>
            <a:r>
              <a:rPr lang="zh-CN" altLang="en-US" sz="2800" dirty="0">
                <a:solidFill>
                  <a:srgbClr val="0000FF"/>
                </a:solidFill>
                <a:latin typeface="Times New Roman" panose="02020603050405020304" pitchFamily="18" charset="0"/>
              </a:rPr>
              <a:t>中的第一个字母在字母表</a:t>
            </a:r>
            <a:r>
              <a:rPr lang="en-US" altLang="zh-CN" sz="2800" dirty="0">
                <a:solidFill>
                  <a:srgbClr val="0000FF"/>
                </a:solidFill>
                <a:latin typeface="Times New Roman" panose="02020603050405020304" pitchFamily="18" charset="0"/>
              </a:rPr>
              <a:t>{a, b, c, ..., z}</a:t>
            </a:r>
            <a:r>
              <a:rPr lang="zh-CN" altLang="en-US" sz="2800" dirty="0">
                <a:solidFill>
                  <a:srgbClr val="0000FF"/>
                </a:solidFill>
                <a:latin typeface="Times New Roman" panose="02020603050405020304" pitchFamily="18" charset="0"/>
              </a:rPr>
              <a:t>中的序号，即：</a:t>
            </a:r>
          </a:p>
          <a:p>
            <a:pPr>
              <a:spcBef>
                <a:spcPct val="50000"/>
              </a:spcBef>
              <a:buClr>
                <a:srgbClr val="FF3300"/>
              </a:buClr>
              <a:buFont typeface="Wingdings" panose="05000000000000000000" pitchFamily="2" charset="2"/>
              <a:buNone/>
            </a:pPr>
            <a:r>
              <a:rPr lang="en-US" altLang="zh-CN" sz="2800" dirty="0">
                <a:solidFill>
                  <a:schemeClr val="hlink"/>
                </a:solidFill>
                <a:latin typeface="Times New Roman" panose="02020603050405020304" pitchFamily="18" charset="0"/>
              </a:rPr>
              <a:t>			H(key)=key[0] – ‘a’</a:t>
            </a:r>
          </a:p>
        </p:txBody>
      </p:sp>
      <p:sp>
        <p:nvSpPr>
          <p:cNvPr id="10243" name="Rectangle 4"/>
          <p:cNvSpPr>
            <a:spLocks noChangeArrowheads="1"/>
          </p:cNvSpPr>
          <p:nvPr/>
        </p:nvSpPr>
        <p:spPr bwMode="auto">
          <a:xfrm>
            <a:off x="3730872" y="5227265"/>
            <a:ext cx="457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err="1">
                <a:latin typeface="Times New Roman" panose="02020603050405020304" pitchFamily="18" charset="0"/>
              </a:rPr>
              <a:t>int</a:t>
            </a:r>
            <a:r>
              <a:rPr lang="en-US" altLang="zh-CN" sz="2800" b="1" dirty="0">
                <a:latin typeface="Times New Roman" panose="02020603050405020304" pitchFamily="18" charset="0"/>
              </a:rPr>
              <a:t> H (</a:t>
            </a:r>
            <a:r>
              <a:rPr lang="en-US" altLang="zh-CN" sz="2800" b="1" dirty="0">
                <a:solidFill>
                  <a:schemeClr val="hlink"/>
                </a:solidFill>
                <a:latin typeface="Times New Roman" panose="02020603050405020304" pitchFamily="18" charset="0"/>
              </a:rPr>
              <a:t>char *</a:t>
            </a:r>
            <a:r>
              <a:rPr lang="en-US" altLang="zh-CN" sz="2800" b="1" dirty="0">
                <a:latin typeface="Times New Roman" panose="02020603050405020304" pitchFamily="18" charset="0"/>
              </a:rPr>
              <a:t>key)</a:t>
            </a:r>
          </a:p>
          <a:p>
            <a:r>
              <a:rPr lang="en-US" altLang="zh-CN" sz="2800" b="1" dirty="0">
                <a:latin typeface="Times New Roman" panose="02020603050405020304" pitchFamily="18" charset="0"/>
              </a:rPr>
              <a:t>{    return(key[0]–‘a’);    </a:t>
            </a:r>
            <a:r>
              <a:rPr lang="zh-CN" altLang="en-US" sz="2800" b="1" dirty="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内容占位符 11265"/>
          <p:cNvGraphicFramePr>
            <a:graphicFrameLocks noGrp="1"/>
          </p:cNvGraphicFramePr>
          <p:nvPr>
            <p:ph sz="half" idx="4294967295"/>
            <p:extLst>
              <p:ext uri="{D42A27DB-BD31-4B8C-83A1-F6EECF244321}">
                <p14:modId xmlns:p14="http://schemas.microsoft.com/office/powerpoint/2010/main" val="1055446789"/>
              </p:ext>
            </p:extLst>
          </p:nvPr>
        </p:nvGraphicFramePr>
        <p:xfrm>
          <a:off x="924127" y="237553"/>
          <a:ext cx="3810000" cy="6477000"/>
        </p:xfrm>
        <a:graphic>
          <a:graphicData uri="http://schemas.openxmlformats.org/drawingml/2006/table">
            <a:tbl>
              <a:tblPr/>
              <a:tblGrid>
                <a:gridCol w="1862138">
                  <a:extLst>
                    <a:ext uri="{9D8B030D-6E8A-4147-A177-3AD203B41FA5}">
                      <a16:colId xmlns:a16="http://schemas.microsoft.com/office/drawing/2014/main" val="20000"/>
                    </a:ext>
                  </a:extLst>
                </a:gridCol>
                <a:gridCol w="1947862">
                  <a:extLst>
                    <a:ext uri="{9D8B030D-6E8A-4147-A177-3AD203B41FA5}">
                      <a16:colId xmlns:a16="http://schemas.microsoft.com/office/drawing/2014/main" val="20001"/>
                    </a:ext>
                  </a:extLst>
                </a:gridCol>
              </a:tblGrid>
              <a:tr h="523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散列地址</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关键字</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row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0</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and</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(array)</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begin</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3</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do</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row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4</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end</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6"/>
                  </a:ext>
                </a:extLst>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(else)</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5</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for</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6</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go</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7</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8</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if</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9</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10</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11</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12</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graphicFrame>
        <p:nvGraphicFramePr>
          <p:cNvPr id="11315" name="内容占位符 11314"/>
          <p:cNvGraphicFramePr>
            <a:graphicFrameLocks noGrp="1"/>
          </p:cNvGraphicFramePr>
          <p:nvPr>
            <p:ph sz="half" idx="4294967295"/>
            <p:extLst>
              <p:ext uri="{D42A27DB-BD31-4B8C-83A1-F6EECF244321}">
                <p14:modId xmlns:p14="http://schemas.microsoft.com/office/powerpoint/2010/main" val="382851648"/>
              </p:ext>
            </p:extLst>
          </p:nvPr>
        </p:nvGraphicFramePr>
        <p:xfrm>
          <a:off x="7409228" y="254536"/>
          <a:ext cx="3810000" cy="6477000"/>
        </p:xfrm>
        <a:graphic>
          <a:graphicData uri="http://schemas.openxmlformats.org/drawingml/2006/table">
            <a:tbl>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523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dirty="0">
                          <a:latin typeface="Times New Roman" panose="02020603050405020304" pitchFamily="18" charset="0"/>
                        </a:rPr>
                        <a:t>散列地址</a:t>
                      </a:r>
                      <a:endParaRPr lang="zh-CN" altLang="en-US"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dirty="0">
                          <a:latin typeface="Times New Roman" panose="02020603050405020304" pitchFamily="18" charset="0"/>
                        </a:rPr>
                        <a:t>关键字</a:t>
                      </a:r>
                      <a:endParaRPr lang="zh-CN" altLang="en-US"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13</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14</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15</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16</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17</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repeat</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18</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19</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then</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20</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until</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21</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875">
                <a:tc row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22</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while</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with</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23</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24</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25</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26</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dirty="0">
                          <a:latin typeface="Times New Roman" panose="02020603050405020304" pitchFamily="18" charset="0"/>
                        </a:rPr>
                        <a:t>　</a:t>
                      </a:r>
                      <a:endParaRPr lang="zh-CN" altLang="en-US"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11368" name="Rectangle 2483"/>
          <p:cNvSpPr>
            <a:spLocks noChangeArrowheads="1"/>
          </p:cNvSpPr>
          <p:nvPr/>
        </p:nvSpPr>
        <p:spPr bwMode="auto">
          <a:xfrm>
            <a:off x="3335472" y="885253"/>
            <a:ext cx="1100335" cy="6477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1369" name="Rectangle 2484"/>
          <p:cNvSpPr>
            <a:spLocks noChangeArrowheads="1"/>
          </p:cNvSpPr>
          <p:nvPr/>
        </p:nvSpPr>
        <p:spPr bwMode="auto">
          <a:xfrm>
            <a:off x="3398767" y="2829940"/>
            <a:ext cx="1037040" cy="6477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1370" name="Rectangle 2485"/>
          <p:cNvSpPr>
            <a:spLocks noChangeArrowheads="1"/>
          </p:cNvSpPr>
          <p:nvPr/>
        </p:nvSpPr>
        <p:spPr bwMode="auto">
          <a:xfrm>
            <a:off x="7665391" y="4425851"/>
            <a:ext cx="1202750" cy="6477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1371" name="Text Box 2486"/>
          <p:cNvSpPr txBox="1">
            <a:spLocks noChangeArrowheads="1"/>
          </p:cNvSpPr>
          <p:nvPr/>
        </p:nvSpPr>
        <p:spPr bwMode="auto">
          <a:xfrm>
            <a:off x="4671544" y="886622"/>
            <a:ext cx="4171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hlink"/>
                </a:solidFill>
                <a:latin typeface="Times New Roman" panose="02020603050405020304" pitchFamily="18" charset="0"/>
              </a:rPr>
              <a:t>冲</a:t>
            </a:r>
          </a:p>
          <a:p>
            <a:r>
              <a:rPr lang="zh-CN" altLang="en-US" b="1">
                <a:solidFill>
                  <a:schemeClr val="hlink"/>
                </a:solidFill>
                <a:latin typeface="Times New Roman" panose="02020603050405020304" pitchFamily="18" charset="0"/>
              </a:rPr>
              <a:t>突</a:t>
            </a:r>
          </a:p>
        </p:txBody>
      </p:sp>
      <p:sp>
        <p:nvSpPr>
          <p:cNvPr id="11372" name="Text Box 2487"/>
          <p:cNvSpPr txBox="1">
            <a:spLocks noChangeArrowheads="1"/>
          </p:cNvSpPr>
          <p:nvPr/>
        </p:nvSpPr>
        <p:spPr bwMode="auto">
          <a:xfrm>
            <a:off x="4671544" y="2829940"/>
            <a:ext cx="4171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chemeClr val="hlink"/>
                </a:solidFill>
                <a:latin typeface="Times New Roman" panose="02020603050405020304" pitchFamily="18" charset="0"/>
              </a:rPr>
              <a:t>冲</a:t>
            </a:r>
          </a:p>
          <a:p>
            <a:r>
              <a:rPr lang="zh-CN" altLang="en-US" b="1" dirty="0">
                <a:solidFill>
                  <a:schemeClr val="hlink"/>
                </a:solidFill>
                <a:latin typeface="Times New Roman" panose="02020603050405020304" pitchFamily="18" charset="0"/>
              </a:rPr>
              <a:t>突</a:t>
            </a:r>
          </a:p>
        </p:txBody>
      </p:sp>
      <p:sp>
        <p:nvSpPr>
          <p:cNvPr id="11373" name="Text Box 2488"/>
          <p:cNvSpPr txBox="1">
            <a:spLocks noChangeArrowheads="1"/>
          </p:cNvSpPr>
          <p:nvPr/>
        </p:nvSpPr>
        <p:spPr bwMode="auto">
          <a:xfrm>
            <a:off x="7058802" y="4425851"/>
            <a:ext cx="4171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chemeClr val="hlink"/>
                </a:solidFill>
                <a:latin typeface="Times New Roman" panose="02020603050405020304" pitchFamily="18" charset="0"/>
              </a:rPr>
              <a:t>冲</a:t>
            </a:r>
          </a:p>
          <a:p>
            <a:r>
              <a:rPr lang="zh-CN" altLang="en-US" b="1" dirty="0">
                <a:solidFill>
                  <a:schemeClr val="hlink"/>
                </a:solidFill>
                <a:latin typeface="Times New Roman" panose="02020603050405020304" pitchFamily="18" charset="0"/>
              </a:rPr>
              <a:t>突</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idx="4294967295"/>
          </p:nvPr>
        </p:nvSpPr>
        <p:spPr>
          <a:xfrm>
            <a:off x="4305300" y="365125"/>
            <a:ext cx="7886700" cy="1325563"/>
          </a:xfrm>
        </p:spPr>
        <p:txBody>
          <a:bodyPr/>
          <a:lstStyle/>
          <a:p>
            <a:r>
              <a:rPr lang="en-US" altLang="zh-CN" sz="3200"/>
              <a:t>                                </a:t>
            </a:r>
            <a:endParaRPr lang="en-US" altLang="zh-CN" smtClean="0"/>
          </a:p>
        </p:txBody>
      </p:sp>
      <p:sp>
        <p:nvSpPr>
          <p:cNvPr id="12290" name="Rectangle 3"/>
          <p:cNvSpPr>
            <a:spLocks noGrp="1" noChangeArrowheads="1"/>
          </p:cNvSpPr>
          <p:nvPr>
            <p:ph type="body" idx="4294967295"/>
          </p:nvPr>
        </p:nvSpPr>
        <p:spPr>
          <a:xfrm>
            <a:off x="1167321" y="1258815"/>
            <a:ext cx="10145949" cy="5278167"/>
          </a:xfrm>
        </p:spPr>
        <p:txBody>
          <a:bodyPr/>
          <a:lstStyle/>
          <a:p>
            <a:pPr>
              <a:spcBef>
                <a:spcPct val="50000"/>
              </a:spcBef>
              <a:buClr>
                <a:srgbClr val="FF3300"/>
              </a:buClr>
              <a:buFont typeface="Wingdings" panose="05000000000000000000" pitchFamily="2" charset="2"/>
              <a:buNone/>
            </a:pPr>
            <a:r>
              <a:rPr lang="zh-CN" altLang="en-US" sz="2800" dirty="0">
                <a:latin typeface="Times New Roman" panose="02020603050405020304" pitchFamily="18" charset="0"/>
              </a:rPr>
              <a:t>例</a:t>
            </a:r>
            <a:r>
              <a:rPr lang="en-US" altLang="zh-CN" sz="2800" dirty="0">
                <a:latin typeface="Times New Roman" panose="02020603050405020304" pitchFamily="18" charset="0"/>
              </a:rPr>
              <a:t>2</a:t>
            </a:r>
            <a:r>
              <a:rPr lang="zh-CN" altLang="en-US" sz="2800" dirty="0">
                <a:latin typeface="Times New Roman" panose="02020603050405020304" pitchFamily="18" charset="0"/>
              </a:rPr>
              <a:t>：在集合</a:t>
            </a:r>
            <a:r>
              <a:rPr lang="en-US" altLang="zh-CN" sz="2800" dirty="0">
                <a:latin typeface="Times New Roman" panose="02020603050405020304" pitchFamily="18" charset="0"/>
              </a:rPr>
              <a:t>S = { and, begin, do, end, for, go, if, repeat, then, until, while, else, array, when }</a:t>
            </a:r>
          </a:p>
          <a:p>
            <a:pPr>
              <a:spcBef>
                <a:spcPct val="50000"/>
              </a:spcBef>
              <a:buClr>
                <a:srgbClr val="FF3300"/>
              </a:buClr>
              <a:buFont typeface="Wingdings" panose="05000000000000000000" pitchFamily="2" charset="2"/>
              <a:buNone/>
            </a:pPr>
            <a:r>
              <a:rPr lang="zh-CN" altLang="en-US" sz="2800" dirty="0">
                <a:solidFill>
                  <a:srgbClr val="0000FF"/>
                </a:solidFill>
                <a:latin typeface="Times New Roman" panose="02020603050405020304" pitchFamily="18" charset="0"/>
              </a:rPr>
              <a:t>	修改散列函数</a:t>
            </a:r>
            <a:r>
              <a:rPr lang="en-US" altLang="zh-CN" sz="2800" dirty="0">
                <a:solidFill>
                  <a:srgbClr val="0000FF"/>
                </a:solidFill>
                <a:latin typeface="Times New Roman" panose="02020603050405020304" pitchFamily="18" charset="0"/>
              </a:rPr>
              <a:t>H(key)</a:t>
            </a:r>
            <a:r>
              <a:rPr lang="zh-CN" altLang="en-US" sz="2800" dirty="0">
                <a:solidFill>
                  <a:srgbClr val="0000FF"/>
                </a:solidFill>
                <a:latin typeface="Times New Roman" panose="02020603050405020304" pitchFamily="18" charset="0"/>
              </a:rPr>
              <a:t> ：值为</a:t>
            </a:r>
            <a:r>
              <a:rPr lang="en-US" altLang="zh-CN" sz="2800" dirty="0">
                <a:solidFill>
                  <a:srgbClr val="0000FF"/>
                </a:solidFill>
                <a:latin typeface="Times New Roman" panose="02020603050405020304" pitchFamily="18" charset="0"/>
              </a:rPr>
              <a:t>key</a:t>
            </a:r>
            <a:r>
              <a:rPr lang="zh-CN" altLang="en-US" sz="2800" dirty="0">
                <a:solidFill>
                  <a:srgbClr val="0000FF"/>
                </a:solidFill>
                <a:latin typeface="Times New Roman" panose="02020603050405020304" pitchFamily="18" charset="0"/>
              </a:rPr>
              <a:t>中首尾字母在字母表中序号的平均值</a:t>
            </a:r>
            <a:r>
              <a:rPr lang="zh-CN" altLang="en-US" sz="2400" dirty="0">
                <a:solidFill>
                  <a:srgbClr val="0000FF"/>
                </a:solidFill>
                <a:latin typeface="Times New Roman" panose="02020603050405020304" pitchFamily="18" charset="0"/>
              </a:rPr>
              <a:t>，</a:t>
            </a:r>
            <a:r>
              <a:rPr lang="zh-CN" altLang="en-US" sz="2800" dirty="0">
                <a:latin typeface="Times New Roman" panose="02020603050405020304" pitchFamily="18" charset="0"/>
              </a:rPr>
              <a:t>即</a:t>
            </a:r>
            <a:r>
              <a:rPr lang="zh-CN" altLang="en-US" sz="2800" dirty="0" smtClean="0">
                <a:latin typeface="Times New Roman" panose="02020603050405020304" pitchFamily="18" charset="0"/>
              </a:rPr>
              <a:t>：</a:t>
            </a:r>
            <a:endParaRPr lang="en-US" altLang="zh-CN" sz="2800" dirty="0" smtClean="0">
              <a:latin typeface="Times New Roman" panose="02020603050405020304" pitchFamily="18" charset="0"/>
            </a:endParaRPr>
          </a:p>
          <a:p>
            <a:pPr>
              <a:spcBef>
                <a:spcPct val="50000"/>
              </a:spcBef>
              <a:buClr>
                <a:srgbClr val="FF3300"/>
              </a:buClr>
              <a:buFont typeface="Wingdings" panose="05000000000000000000" pitchFamily="2" charset="2"/>
              <a:buNone/>
            </a:pPr>
            <a:endParaRPr lang="zh-CN" altLang="en-US" sz="2800" dirty="0">
              <a:latin typeface="Times New Roman" panose="02020603050405020304" pitchFamily="18" charset="0"/>
            </a:endParaRPr>
          </a:p>
          <a:p>
            <a:pPr>
              <a:spcBef>
                <a:spcPct val="10000"/>
              </a:spcBef>
              <a:buClr>
                <a:srgbClr val="FF3300"/>
              </a:buClr>
              <a:buFont typeface="Wingdings" panose="05000000000000000000" pitchFamily="2" charset="2"/>
              <a:buNone/>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int</a:t>
            </a:r>
            <a:r>
              <a:rPr lang="en-US" altLang="zh-CN" sz="2800" dirty="0">
                <a:latin typeface="Times New Roman" panose="02020603050405020304" pitchFamily="18" charset="0"/>
              </a:rPr>
              <a:t> H (</a:t>
            </a:r>
            <a:r>
              <a:rPr lang="en-US" altLang="zh-CN" sz="2800" dirty="0">
                <a:solidFill>
                  <a:schemeClr val="hlink"/>
                </a:solidFill>
                <a:latin typeface="Times New Roman" panose="02020603050405020304" pitchFamily="18" charset="0"/>
              </a:rPr>
              <a:t>char *</a:t>
            </a:r>
            <a:r>
              <a:rPr lang="en-US" altLang="zh-CN" sz="2800" dirty="0">
                <a:latin typeface="Times New Roman" panose="02020603050405020304" pitchFamily="18" charset="0"/>
              </a:rPr>
              <a:t>key)</a:t>
            </a:r>
          </a:p>
          <a:p>
            <a:pPr>
              <a:spcBef>
                <a:spcPct val="10000"/>
              </a:spcBef>
              <a:buClr>
                <a:srgbClr val="FF3300"/>
              </a:buClr>
              <a:buFont typeface="Wingdings" panose="05000000000000000000" pitchFamily="2" charset="2"/>
              <a:buNone/>
            </a:pPr>
            <a:r>
              <a:rPr lang="en-US" altLang="zh-CN" sz="2800" dirty="0">
                <a:latin typeface="Times New Roman" panose="02020603050405020304" pitchFamily="18" charset="0"/>
              </a:rPr>
              <a:t>	{ 	</a:t>
            </a:r>
            <a:r>
              <a:rPr lang="en-US" altLang="zh-CN" sz="2800" dirty="0" smtClean="0">
                <a:latin typeface="Times New Roman" panose="02020603050405020304" pitchFamily="18" charset="0"/>
              </a:rPr>
              <a:t>	</a:t>
            </a:r>
            <a:r>
              <a:rPr lang="en-US" altLang="zh-CN" sz="2800" dirty="0" err="1" smtClean="0">
                <a:latin typeface="Times New Roman" panose="02020603050405020304" pitchFamily="18" charset="0"/>
              </a:rPr>
              <a:t>int</a:t>
            </a:r>
            <a:r>
              <a:rPr lang="en-US" altLang="zh-CN" sz="2800" dirty="0" smtClean="0">
                <a:latin typeface="Times New Roman" panose="02020603050405020304" pitchFamily="18" charset="0"/>
              </a:rPr>
              <a:t>  </a:t>
            </a:r>
            <a:r>
              <a:rPr lang="en-US" altLang="zh-CN" sz="2800" dirty="0">
                <a:latin typeface="Times New Roman" panose="02020603050405020304" pitchFamily="18" charset="0"/>
              </a:rPr>
              <a:t>r= 0;  </a:t>
            </a:r>
            <a:r>
              <a:rPr lang="en-US" altLang="zh-CN" sz="2000" dirty="0">
                <a:solidFill>
                  <a:schemeClr val="tx2">
                    <a:lumMod val="60000"/>
                    <a:lumOff val="40000"/>
                  </a:schemeClr>
                </a:solidFill>
                <a:latin typeface="Times New Roman" panose="02020603050405020304" pitchFamily="18" charset="0"/>
              </a:rPr>
              <a:t>//r</a:t>
            </a:r>
            <a:r>
              <a:rPr lang="zh-CN" altLang="en-US" sz="2000" dirty="0">
                <a:solidFill>
                  <a:schemeClr val="tx2">
                    <a:lumMod val="60000"/>
                    <a:lumOff val="40000"/>
                  </a:schemeClr>
                </a:solidFill>
                <a:latin typeface="Times New Roman" panose="02020603050405020304" pitchFamily="18" charset="0"/>
              </a:rPr>
              <a:t>是关键字</a:t>
            </a:r>
            <a:r>
              <a:rPr lang="en-US" altLang="zh-CN" sz="2000" dirty="0">
                <a:solidFill>
                  <a:schemeClr val="tx2">
                    <a:lumMod val="60000"/>
                    <a:lumOff val="40000"/>
                  </a:schemeClr>
                </a:solidFill>
                <a:latin typeface="Times New Roman" panose="02020603050405020304" pitchFamily="18" charset="0"/>
              </a:rPr>
              <a:t>key</a:t>
            </a:r>
            <a:r>
              <a:rPr lang="zh-CN" altLang="en-US" sz="2000" dirty="0">
                <a:solidFill>
                  <a:schemeClr val="tx2">
                    <a:lumMod val="60000"/>
                    <a:lumOff val="40000"/>
                  </a:schemeClr>
                </a:solidFill>
                <a:latin typeface="Times New Roman" panose="02020603050405020304" pitchFamily="18" charset="0"/>
              </a:rPr>
              <a:t>字符串尾部字母的下标</a:t>
            </a:r>
          </a:p>
          <a:p>
            <a:pPr>
              <a:spcBef>
                <a:spcPct val="10000"/>
              </a:spcBef>
              <a:buClr>
                <a:srgbClr val="FF3300"/>
              </a:buClr>
              <a:buFont typeface="Wingdings" panose="05000000000000000000" pitchFamily="2" charset="2"/>
              <a:buNone/>
            </a:pPr>
            <a:r>
              <a:rPr lang="en-US" altLang="zh-CN" sz="2800" dirty="0">
                <a:latin typeface="Times New Roman" panose="02020603050405020304" pitchFamily="18" charset="0"/>
              </a:rPr>
              <a:t>   		while ((r&lt;8) &amp;&amp; (key[r]!=‘\0’))  r++;</a:t>
            </a:r>
          </a:p>
          <a:p>
            <a:pPr>
              <a:spcBef>
                <a:spcPct val="10000"/>
              </a:spcBef>
              <a:buClr>
                <a:srgbClr val="FF3300"/>
              </a:buClr>
              <a:buFont typeface="Wingdings" panose="05000000000000000000" pitchFamily="2" charset="2"/>
              <a:buNone/>
            </a:pPr>
            <a:r>
              <a:rPr lang="en-US" altLang="zh-CN" sz="2800" dirty="0">
                <a:latin typeface="Times New Roman" panose="02020603050405020304" pitchFamily="18" charset="0"/>
              </a:rPr>
              <a:t>   		return((key[0] + key[r-1] – 2*‘a’) /2 );</a:t>
            </a:r>
          </a:p>
          <a:p>
            <a:pPr>
              <a:spcBef>
                <a:spcPct val="10000"/>
              </a:spcBef>
              <a:buClr>
                <a:srgbClr val="FF3300"/>
              </a:buClr>
              <a:buFont typeface="Wingdings" panose="05000000000000000000" pitchFamily="2" charset="2"/>
              <a:buNone/>
            </a:pPr>
            <a:r>
              <a:rPr lang="zh-CN" altLang="en-US" sz="2800" dirty="0">
                <a:latin typeface="Times New Roman" panose="02020603050405020304" pitchFamily="18" charset="0"/>
              </a:rPr>
              <a:t>	}</a:t>
            </a:r>
          </a:p>
        </p:txBody>
      </p:sp>
      <p:sp>
        <p:nvSpPr>
          <p:cNvPr id="12291" name="Rectangle 4"/>
          <p:cNvSpPr>
            <a:spLocks noChangeArrowheads="1"/>
          </p:cNvSpPr>
          <p:nvPr/>
        </p:nvSpPr>
        <p:spPr bwMode="auto">
          <a:xfrm>
            <a:off x="849596" y="0"/>
            <a:ext cx="7793037" cy="62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3600" b="1" dirty="0">
                <a:solidFill>
                  <a:srgbClr val="0000FF"/>
                </a:solidFill>
                <a:latin typeface="宋体" panose="02010600030101010101" pitchFamily="2" charset="-122"/>
              </a:rPr>
              <a:t>散列函数</a:t>
            </a:r>
            <a:r>
              <a:rPr lang="en-US" altLang="zh-CN" sz="3600" b="1" dirty="0">
                <a:solidFill>
                  <a:srgbClr val="0000FF"/>
                </a:solidFill>
                <a:latin typeface="宋体" panose="02010600030101010101" pitchFamily="2" charset="-122"/>
              </a:rPr>
              <a:t>H</a:t>
            </a:r>
            <a:r>
              <a:rPr lang="zh-CN" altLang="en-US" sz="3600" b="1" dirty="0">
                <a:solidFill>
                  <a:srgbClr val="0000FF"/>
                </a:solidFill>
                <a:latin typeface="宋体" panose="02010600030101010101" pitchFamily="2" charset="-122"/>
              </a:rPr>
              <a:t>的举例</a:t>
            </a:r>
            <a:r>
              <a:rPr lang="en-US" altLang="zh-CN" sz="3600" b="1" dirty="0">
                <a:solidFill>
                  <a:srgbClr val="0000FF"/>
                </a:solidFill>
                <a:latin typeface="宋体" panose="02010600030101010101" pitchFamily="2" charset="-122"/>
              </a:rPr>
              <a:t>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内容占位符 13313"/>
          <p:cNvGraphicFramePr>
            <a:graphicFrameLocks noGrp="1"/>
          </p:cNvGraphicFramePr>
          <p:nvPr>
            <p:ph sz="half" idx="4294967295"/>
            <p:extLst>
              <p:ext uri="{D42A27DB-BD31-4B8C-83A1-F6EECF244321}">
                <p14:modId xmlns:p14="http://schemas.microsoft.com/office/powerpoint/2010/main" val="2420229123"/>
              </p:ext>
            </p:extLst>
          </p:nvPr>
        </p:nvGraphicFramePr>
        <p:xfrm>
          <a:off x="1420240" y="295921"/>
          <a:ext cx="3810000" cy="6418263"/>
        </p:xfrm>
        <a:graphic>
          <a:graphicData uri="http://schemas.openxmlformats.org/drawingml/2006/table">
            <a:tbl>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47466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散列地址</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关键字</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0</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and</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3</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end</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4</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else</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5</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6</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if</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7</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begin</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8</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do</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9</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10</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go</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11</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for</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12</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array</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graphicFrame>
        <p:nvGraphicFramePr>
          <p:cNvPr id="13361" name="内容占位符 13360"/>
          <p:cNvGraphicFramePr>
            <a:graphicFrameLocks noGrp="1"/>
          </p:cNvGraphicFramePr>
          <p:nvPr>
            <p:ph sz="half" idx="4294967295"/>
            <p:extLst>
              <p:ext uri="{D42A27DB-BD31-4B8C-83A1-F6EECF244321}">
                <p14:modId xmlns:p14="http://schemas.microsoft.com/office/powerpoint/2010/main" val="3692627864"/>
              </p:ext>
            </p:extLst>
          </p:nvPr>
        </p:nvGraphicFramePr>
        <p:xfrm>
          <a:off x="7253589" y="325568"/>
          <a:ext cx="3810000" cy="6400800"/>
        </p:xfrm>
        <a:graphic>
          <a:graphicData uri="http://schemas.openxmlformats.org/drawingml/2006/table">
            <a:tbl>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散列地址</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关键字</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13</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while</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15</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with</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16</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until</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17</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then</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18</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19</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repeat</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20</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21</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22</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23</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24</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25</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26</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dirty="0">
                          <a:latin typeface="Times New Roman" panose="02020603050405020304" pitchFamily="18" charset="0"/>
                        </a:rPr>
                        <a:t>　</a:t>
                      </a:r>
                      <a:endParaRPr lang="zh-CN" altLang="en-US"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13407" name="Text Box 349"/>
          <p:cNvSpPr txBox="1">
            <a:spLocks noChangeArrowheads="1"/>
          </p:cNvSpPr>
          <p:nvPr/>
        </p:nvSpPr>
        <p:spPr bwMode="auto">
          <a:xfrm>
            <a:off x="3195066" y="1880246"/>
            <a:ext cx="59531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chemeClr val="hlink"/>
                </a:solidFill>
                <a:latin typeface="Times New Roman" panose="02020603050405020304" pitchFamily="18" charset="0"/>
              </a:rPr>
              <a:t>无冲突</a:t>
            </a:r>
          </a:p>
          <a:p>
            <a:r>
              <a:rPr lang="zh-CN" altLang="en-US" b="1">
                <a:solidFill>
                  <a:schemeClr val="hlink"/>
                </a:solidFill>
                <a:latin typeface="Times New Roman" panose="02020603050405020304" pitchFamily="18" charset="0"/>
              </a:rPr>
              <a:t>现象</a:t>
            </a:r>
            <a:endParaRPr lang="en-US" altLang="zh-CN" b="1">
              <a:solidFill>
                <a:schemeClr val="hlink"/>
              </a:solidFill>
              <a:latin typeface="Times New Roman" panose="02020603050405020304" pitchFamily="18" charset="0"/>
            </a:endParaRPr>
          </a:p>
          <a:p>
            <a:r>
              <a:rPr lang="zh-CN" altLang="en-US" b="1">
                <a:solidFill>
                  <a:schemeClr val="hlink"/>
                </a:solidFill>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idx="4294967295"/>
          </p:nvPr>
        </p:nvSpPr>
        <p:spPr>
          <a:xfrm>
            <a:off x="583663" y="-171450"/>
            <a:ext cx="7886700" cy="1036638"/>
          </a:xfrm>
        </p:spPr>
        <p:txBody>
          <a:bodyPr/>
          <a:lstStyle/>
          <a:p>
            <a:r>
              <a:rPr lang="en-US" altLang="zh-CN" sz="4000" dirty="0">
                <a:solidFill>
                  <a:srgbClr val="0000FF"/>
                </a:solidFill>
              </a:rPr>
              <a:t>6.5.1 Hash</a:t>
            </a:r>
            <a:r>
              <a:rPr lang="zh-CN" altLang="en-US" sz="4000" dirty="0">
                <a:solidFill>
                  <a:srgbClr val="0000FF"/>
                </a:solidFill>
              </a:rPr>
              <a:t>表的基本概念</a:t>
            </a:r>
          </a:p>
        </p:txBody>
      </p:sp>
      <p:sp>
        <p:nvSpPr>
          <p:cNvPr id="14339" name="Rectangle 3"/>
          <p:cNvSpPr>
            <a:spLocks noGrp="1"/>
          </p:cNvSpPr>
          <p:nvPr>
            <p:ph type="body" idx="4294967295"/>
          </p:nvPr>
        </p:nvSpPr>
        <p:spPr>
          <a:xfrm>
            <a:off x="1118679" y="1173569"/>
            <a:ext cx="10029219" cy="4840287"/>
          </a:xfrm>
          <a:ln>
            <a:miter/>
          </a:ln>
        </p:spPr>
        <p:txBody>
          <a:bodyPr>
            <a:noAutofit/>
          </a:bodyPr>
          <a:lstStyle/>
          <a:p>
            <a:pPr>
              <a:lnSpc>
                <a:spcPct val="90000"/>
              </a:lnSpc>
            </a:pPr>
            <a:r>
              <a:rPr lang="zh-CN" altLang="en-US" noProof="1">
                <a:solidFill>
                  <a:srgbClr val="0000FF"/>
                </a:solidFill>
                <a:latin typeface="Times New Roman" panose="02020603050405020304" pitchFamily="18" charset="0"/>
              </a:rPr>
              <a:t>散列函数</a:t>
            </a:r>
            <a:r>
              <a:rPr lang="en-US" altLang="x-none" noProof="1">
                <a:solidFill>
                  <a:srgbClr val="0000FF"/>
                </a:solidFill>
                <a:latin typeface="Times New Roman" panose="02020603050405020304" pitchFamily="18" charset="0"/>
              </a:rPr>
              <a:t>H</a:t>
            </a:r>
            <a:r>
              <a:rPr lang="zh-CN" altLang="en-US" noProof="1">
                <a:latin typeface="Times New Roman" panose="02020603050405020304" pitchFamily="18" charset="0"/>
              </a:rPr>
              <a:t>：把关键字值</a:t>
            </a:r>
            <a:r>
              <a:rPr lang="en-US" altLang="x-none" noProof="1">
                <a:latin typeface="Times New Roman" panose="02020603050405020304" pitchFamily="18" charset="0"/>
              </a:rPr>
              <a:t>key</a:t>
            </a:r>
            <a:r>
              <a:rPr lang="zh-CN" altLang="en-US" noProof="1">
                <a:latin typeface="Times New Roman" panose="02020603050405020304" pitchFamily="18" charset="0"/>
              </a:rPr>
              <a:t>映射到散列表存储位置的函数，通常用</a:t>
            </a:r>
            <a:r>
              <a:rPr lang="en-US" altLang="x-none" noProof="1">
                <a:latin typeface="Times New Roman" panose="02020603050405020304" pitchFamily="18" charset="0"/>
              </a:rPr>
              <a:t>H</a:t>
            </a:r>
            <a:r>
              <a:rPr lang="zh-CN" altLang="en-US" noProof="1">
                <a:latin typeface="Times New Roman" panose="02020603050405020304" pitchFamily="18" charset="0"/>
              </a:rPr>
              <a:t>来表示。</a:t>
            </a:r>
          </a:p>
          <a:p>
            <a:pPr>
              <a:lnSpc>
                <a:spcPct val="90000"/>
              </a:lnSpc>
              <a:buFont typeface="Wingdings" panose="05000000000000000000" pitchFamily="2" charset="2"/>
              <a:buNone/>
            </a:pPr>
            <a:r>
              <a:rPr lang="en-US" altLang="x-none" sz="3200" b="1" i="1" noProof="1">
                <a:solidFill>
                  <a:schemeClr val="tx2"/>
                </a:solidFill>
                <a:effectLst>
                  <a:outerShdw blurRad="38100" dist="38100" dir="2700000">
                    <a:srgbClr val="C0C0C0"/>
                  </a:outerShdw>
                </a:effectLst>
                <a:latin typeface="Times New Roman" panose="02020603050405020304" pitchFamily="18" charset="0"/>
              </a:rPr>
              <a:t>  			 Address</a:t>
            </a:r>
            <a:r>
              <a:rPr lang="en-US" altLang="x-none" sz="3200" b="1" noProof="1">
                <a:solidFill>
                  <a:schemeClr val="tx2"/>
                </a:solidFill>
                <a:effectLst>
                  <a:outerShdw blurRad="38100" dist="38100" dir="2700000">
                    <a:srgbClr val="C0C0C0"/>
                  </a:outerShdw>
                </a:effectLst>
                <a:latin typeface="Times New Roman" panose="02020603050405020304" pitchFamily="18" charset="0"/>
              </a:rPr>
              <a:t> ＝ </a:t>
            </a:r>
            <a:r>
              <a:rPr lang="en-US" altLang="x-none" sz="3200" b="1" i="1" noProof="1">
                <a:solidFill>
                  <a:schemeClr val="tx2"/>
                </a:solidFill>
                <a:effectLst>
                  <a:outerShdw blurRad="38100" dist="38100" dir="2700000">
                    <a:srgbClr val="C0C0C0"/>
                  </a:outerShdw>
                </a:effectLst>
                <a:latin typeface="Times New Roman" panose="02020603050405020304" pitchFamily="18" charset="0"/>
              </a:rPr>
              <a:t>H</a:t>
            </a:r>
            <a:r>
              <a:rPr lang="en-US" altLang="x-none" sz="3200" b="1" noProof="1">
                <a:solidFill>
                  <a:schemeClr val="tx2"/>
                </a:solidFill>
                <a:effectLst>
                  <a:outerShdw blurRad="38100" dist="38100" dir="2700000">
                    <a:srgbClr val="C0C0C0"/>
                  </a:outerShdw>
                </a:effectLst>
                <a:latin typeface="Times New Roman" panose="02020603050405020304" pitchFamily="18" charset="0"/>
              </a:rPr>
              <a:t> ( </a:t>
            </a:r>
            <a:r>
              <a:rPr lang="en-US" altLang="x-none" sz="3200" b="1" i="1" noProof="1">
                <a:solidFill>
                  <a:schemeClr val="tx2"/>
                </a:solidFill>
                <a:effectLst>
                  <a:outerShdw blurRad="38100" dist="38100" dir="2700000">
                    <a:srgbClr val="C0C0C0"/>
                  </a:outerShdw>
                </a:effectLst>
                <a:latin typeface="Times New Roman" panose="02020603050405020304" pitchFamily="18" charset="0"/>
              </a:rPr>
              <a:t>key </a:t>
            </a:r>
            <a:r>
              <a:rPr lang="en-US" altLang="x-none" sz="3200" b="1" noProof="1">
                <a:solidFill>
                  <a:schemeClr val="tx2"/>
                </a:solidFill>
                <a:effectLst>
                  <a:outerShdw blurRad="38100" dist="38100" dir="2700000">
                    <a:srgbClr val="C0C0C0"/>
                  </a:outerShdw>
                </a:effectLst>
                <a:latin typeface="Times New Roman" panose="02020603050405020304" pitchFamily="18" charset="0"/>
              </a:rPr>
              <a:t>)</a:t>
            </a:r>
          </a:p>
          <a:p>
            <a:pPr>
              <a:lnSpc>
                <a:spcPct val="90000"/>
              </a:lnSpc>
            </a:pPr>
            <a:r>
              <a:rPr lang="zh-CN" altLang="en-US" noProof="1">
                <a:solidFill>
                  <a:srgbClr val="0000FF"/>
                </a:solidFill>
                <a:latin typeface="Times New Roman" panose="02020603050405020304" pitchFamily="18" charset="0"/>
              </a:rPr>
              <a:t>装载因子：</a:t>
            </a:r>
          </a:p>
          <a:p>
            <a:pPr>
              <a:lnSpc>
                <a:spcPct val="90000"/>
              </a:lnSpc>
              <a:buFont typeface="Wingdings" panose="05000000000000000000" pitchFamily="2" charset="2"/>
              <a:buNone/>
            </a:pPr>
            <a:r>
              <a:rPr lang="zh-CN" altLang="en-US" noProof="1">
                <a:solidFill>
                  <a:srgbClr val="D60093"/>
                </a:solidFill>
                <a:latin typeface="Times New Roman" panose="02020603050405020304" pitchFamily="18" charset="0"/>
              </a:rPr>
              <a:t>			</a:t>
            </a:r>
            <a:r>
              <a:rPr lang="en-US" altLang="x-none" sz="3200" b="1" i="1" noProof="1">
                <a:solidFill>
                  <a:schemeClr val="tx2"/>
                </a:solidFill>
                <a:effectLst>
                  <a:outerShdw blurRad="38100" dist="38100" dir="2700000">
                    <a:srgbClr val="C0C0C0"/>
                  </a:outerShdw>
                </a:effectLst>
                <a:latin typeface="Times New Roman" panose="02020603050405020304" pitchFamily="18" charset="0"/>
              </a:rPr>
              <a:t>α=n/m</a:t>
            </a:r>
          </a:p>
          <a:p>
            <a:pPr lvl="1">
              <a:lnSpc>
                <a:spcPct val="90000"/>
              </a:lnSpc>
            </a:pPr>
            <a:r>
              <a:rPr lang="en-US" altLang="x-none" i="1" noProof="1">
                <a:latin typeface="Times New Roman" panose="02020603050405020304" pitchFamily="18" charset="0"/>
              </a:rPr>
              <a:t>m</a:t>
            </a:r>
            <a:r>
              <a:rPr lang="zh-CN" altLang="en-US" noProof="1">
                <a:latin typeface="Times New Roman" panose="02020603050405020304" pitchFamily="18" charset="0"/>
              </a:rPr>
              <a:t>为散列表的空间大小；</a:t>
            </a:r>
          </a:p>
          <a:p>
            <a:pPr lvl="1">
              <a:lnSpc>
                <a:spcPct val="90000"/>
              </a:lnSpc>
            </a:pPr>
            <a:r>
              <a:rPr lang="en-US" altLang="x-none" i="1" noProof="1">
                <a:latin typeface="Times New Roman" panose="02020603050405020304" pitchFamily="18" charset="0"/>
              </a:rPr>
              <a:t>n</a:t>
            </a:r>
            <a:r>
              <a:rPr lang="zh-CN" altLang="en-US" noProof="1">
                <a:latin typeface="Times New Roman" panose="02020603050405020304" pitchFamily="18" charset="0"/>
              </a:rPr>
              <a:t>为填入散列表中的记录数。</a:t>
            </a:r>
          </a:p>
          <a:p>
            <a:pPr>
              <a:lnSpc>
                <a:spcPct val="90000"/>
              </a:lnSpc>
            </a:pPr>
            <a:r>
              <a:rPr lang="zh-CN" altLang="en-US" noProof="1">
                <a:solidFill>
                  <a:srgbClr val="0000FF"/>
                </a:solidFill>
                <a:latin typeface="Times New Roman" panose="02020603050405020304" pitchFamily="18" charset="0"/>
              </a:rPr>
              <a:t>冲突</a:t>
            </a:r>
          </a:p>
          <a:p>
            <a:pPr lvl="1">
              <a:lnSpc>
                <a:spcPct val="90000"/>
              </a:lnSpc>
            </a:pPr>
            <a:r>
              <a:rPr lang="zh-CN" altLang="en-US" noProof="1">
                <a:latin typeface="Times New Roman" panose="02020603050405020304" pitchFamily="18" charset="0"/>
              </a:rPr>
              <a:t>某个散列函数对于不相等的关键字计算出了相同的散列地址，称为“发生了冲突”。发生冲突的两个关键字称为“同义词”。</a:t>
            </a:r>
          </a:p>
          <a:p>
            <a:pPr lvl="1">
              <a:lnSpc>
                <a:spcPct val="90000"/>
              </a:lnSpc>
            </a:pPr>
            <a:r>
              <a:rPr lang="zh-CN" altLang="en-US" noProof="1">
                <a:latin typeface="Times New Roman" panose="02020603050405020304" pitchFamily="18" charset="0"/>
              </a:rPr>
              <a:t>在实际应用中，不产生冲突的散列函数极少存在。</a:t>
            </a:r>
            <a:endParaRPr lang="zh-CN" altLang="en-US" noProof="1">
              <a:solidFill>
                <a:srgbClr val="D60093"/>
              </a:solidFill>
              <a:latin typeface="Times New Roman" panose="02020603050405020304" pitchFamily="18" charset="0"/>
            </a:endParaRPr>
          </a:p>
          <a:p>
            <a:pPr lvl="1">
              <a:lnSpc>
                <a:spcPct val="90000"/>
              </a:lnSpc>
            </a:pPr>
            <a:endParaRPr lang="en-US" altLang="x-none" noProof="1">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a:xfrm>
            <a:off x="651753" y="85861"/>
            <a:ext cx="7777163" cy="563563"/>
          </a:xfrm>
        </p:spPr>
        <p:txBody>
          <a:bodyPr>
            <a:normAutofit fontScale="90000"/>
          </a:bodyPr>
          <a:lstStyle/>
          <a:p>
            <a:r>
              <a:rPr lang="zh-CN" altLang="en-US" b="1" dirty="0" smtClean="0">
                <a:solidFill>
                  <a:srgbClr val="0000FF"/>
                </a:solidFill>
              </a:rPr>
              <a:t>散列技术面临的首要问题</a:t>
            </a:r>
          </a:p>
        </p:txBody>
      </p:sp>
      <p:sp>
        <p:nvSpPr>
          <p:cNvPr id="15362" name="Rectangle 3"/>
          <p:cNvSpPr>
            <a:spLocks noGrp="1" noChangeArrowheads="1"/>
          </p:cNvSpPr>
          <p:nvPr>
            <p:ph type="body" idx="4294967295"/>
          </p:nvPr>
        </p:nvSpPr>
        <p:spPr>
          <a:xfrm>
            <a:off x="2073477" y="1567775"/>
            <a:ext cx="8299450" cy="4114800"/>
          </a:xfrm>
        </p:spPr>
        <p:txBody>
          <a:bodyPr>
            <a:normAutofit/>
          </a:bodyPr>
          <a:lstStyle/>
          <a:p>
            <a:r>
              <a:rPr lang="zh-CN" altLang="en-US" sz="3200" b="1" dirty="0" smtClean="0">
                <a:latin typeface="Times New Roman" panose="02020603050405020304" pitchFamily="18" charset="0"/>
              </a:rPr>
              <a:t>采用散列技术时需要考虑两个首要问题：</a:t>
            </a:r>
          </a:p>
          <a:p>
            <a:pPr lvl="1"/>
            <a:r>
              <a:rPr lang="zh-CN" altLang="en-US" sz="2800" b="1" dirty="0" smtClean="0">
                <a:latin typeface="Times New Roman" panose="02020603050405020304" pitchFamily="18" charset="0"/>
              </a:rPr>
              <a:t>如何选择使记录</a:t>
            </a:r>
            <a:r>
              <a:rPr lang="en-US" altLang="zh-CN" sz="2800" b="1" dirty="0" smtClean="0">
                <a:latin typeface="Times New Roman" panose="02020603050405020304" pitchFamily="18" charset="0"/>
              </a:rPr>
              <a:t>“</a:t>
            </a:r>
            <a:r>
              <a:rPr lang="zh-CN" altLang="en-US" sz="2800" b="1" dirty="0" smtClean="0">
                <a:latin typeface="Times New Roman" panose="02020603050405020304" pitchFamily="18" charset="0"/>
              </a:rPr>
              <a:t>分布均匀”的</a:t>
            </a:r>
            <a:r>
              <a:rPr lang="zh-CN" altLang="en-US" sz="2800" b="1" dirty="0" smtClean="0">
                <a:solidFill>
                  <a:srgbClr val="0000FF"/>
                </a:solidFill>
                <a:latin typeface="Times New Roman" panose="02020603050405020304" pitchFamily="18" charset="0"/>
              </a:rPr>
              <a:t>散列函数</a:t>
            </a:r>
            <a:r>
              <a:rPr lang="zh-CN" altLang="en-US" sz="2800" b="1" dirty="0" smtClean="0">
                <a:latin typeface="Times New Roman" panose="02020603050405020304" pitchFamily="18" charset="0"/>
              </a:rPr>
              <a:t>？</a:t>
            </a:r>
          </a:p>
          <a:p>
            <a:pPr lvl="1"/>
            <a:r>
              <a:rPr lang="zh-CN" altLang="en-US" sz="2800" b="1" dirty="0" smtClean="0">
                <a:latin typeface="Times New Roman" panose="02020603050405020304" pitchFamily="18" charset="0"/>
              </a:rPr>
              <a:t>一旦发生</a:t>
            </a:r>
            <a:r>
              <a:rPr lang="zh-CN" altLang="en-US" sz="2800" b="1" dirty="0" smtClean="0">
                <a:solidFill>
                  <a:srgbClr val="0000FF"/>
                </a:solidFill>
                <a:latin typeface="Times New Roman" panose="02020603050405020304" pitchFamily="18" charset="0"/>
              </a:rPr>
              <a:t>冲突</a:t>
            </a:r>
            <a:r>
              <a:rPr lang="zh-CN" altLang="en-US" sz="2800" b="1" dirty="0" smtClean="0">
                <a:latin typeface="Times New Roman" panose="02020603050405020304" pitchFamily="18" charset="0"/>
              </a:rPr>
              <a:t>，用什么方法来解决？</a:t>
            </a:r>
          </a:p>
          <a:p>
            <a:endParaRPr lang="en-US" altLang="zh-CN" sz="3200" b="1" dirty="0" smtClean="0">
              <a:latin typeface="Times New Roman" panose="02020603050405020304" pitchFamily="18" charset="0"/>
            </a:endParaRPr>
          </a:p>
          <a:p>
            <a:r>
              <a:rPr lang="zh-CN" altLang="en-US" sz="3200" b="1" dirty="0" smtClean="0">
                <a:latin typeface="Times New Roman" panose="02020603050405020304" pitchFamily="18" charset="0"/>
              </a:rPr>
              <a:t>还需考虑</a:t>
            </a:r>
            <a:r>
              <a:rPr lang="zh-CN" altLang="en-US" sz="3200" b="1" dirty="0" smtClean="0">
                <a:solidFill>
                  <a:srgbClr val="0000FF"/>
                </a:solidFill>
                <a:latin typeface="Times New Roman" panose="02020603050405020304" pitchFamily="18" charset="0"/>
              </a:rPr>
              <a:t>散列表本身的组织方法</a:t>
            </a:r>
            <a:r>
              <a:rPr lang="zh-CN" altLang="en-US" sz="3200" b="1" dirty="0" smtClean="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854075" y="82685"/>
            <a:ext cx="8229600" cy="658041"/>
          </a:xfrm>
        </p:spPr>
        <p:txBody>
          <a:bodyPr/>
          <a:lstStyle/>
          <a:p>
            <a:r>
              <a:rPr lang="en-US" altLang="zh-CN" sz="4000" dirty="0">
                <a:solidFill>
                  <a:srgbClr val="0000FF"/>
                </a:solidFill>
                <a:ea typeface="华文新魏" panose="02010800040101010101" pitchFamily="2" charset="-122"/>
              </a:rPr>
              <a:t>6.1</a:t>
            </a:r>
            <a:r>
              <a:rPr lang="zh-CN" altLang="en-US" sz="4000" dirty="0">
                <a:solidFill>
                  <a:srgbClr val="0000FF"/>
                </a:solidFill>
                <a:ea typeface="华文新魏" panose="02010800040101010101" pitchFamily="2" charset="-122"/>
              </a:rPr>
              <a:t>集合及其表示</a:t>
            </a:r>
          </a:p>
        </p:txBody>
      </p:sp>
      <p:sp>
        <p:nvSpPr>
          <p:cNvPr id="311299" name="Rectangle 3"/>
          <p:cNvSpPr>
            <a:spLocks noGrp="1" noChangeArrowheads="1"/>
          </p:cNvSpPr>
          <p:nvPr>
            <p:ph idx="1"/>
          </p:nvPr>
        </p:nvSpPr>
        <p:spPr>
          <a:xfrm>
            <a:off x="1590443" y="1362582"/>
            <a:ext cx="10056807" cy="4392612"/>
          </a:xfrm>
        </p:spPr>
        <p:txBody>
          <a:bodyPr/>
          <a:lstStyle/>
          <a:p>
            <a:pPr>
              <a:lnSpc>
                <a:spcPct val="105000"/>
              </a:lnSpc>
              <a:buClr>
                <a:srgbClr val="800080"/>
              </a:buClr>
              <a:buSzPct val="50000"/>
            </a:pPr>
            <a:r>
              <a:rPr lang="zh-CN" altLang="en-US" sz="3000" dirty="0">
                <a:latin typeface="仿宋_GB2312" pitchFamily="49" charset="-122"/>
                <a:ea typeface="仿宋_GB2312" pitchFamily="49" charset="-122"/>
              </a:rPr>
              <a:t>集合是成员</a:t>
            </a:r>
            <a:r>
              <a:rPr lang="en-US" altLang="zh-CN" sz="3000" dirty="0">
                <a:latin typeface="仿宋_GB2312" pitchFamily="49" charset="-122"/>
                <a:ea typeface="仿宋_GB2312" pitchFamily="49" charset="-122"/>
              </a:rPr>
              <a:t>(</a:t>
            </a:r>
            <a:r>
              <a:rPr lang="zh-CN" altLang="en-US" sz="3000" dirty="0">
                <a:latin typeface="仿宋_GB2312" pitchFamily="49" charset="-122"/>
                <a:ea typeface="仿宋_GB2312" pitchFamily="49" charset="-122"/>
              </a:rPr>
              <a:t>元素</a:t>
            </a:r>
            <a:r>
              <a:rPr lang="en-US" altLang="zh-CN" sz="3000" dirty="0">
                <a:latin typeface="仿宋_GB2312" pitchFamily="49" charset="-122"/>
                <a:ea typeface="仿宋_GB2312" pitchFamily="49" charset="-122"/>
              </a:rPr>
              <a:t>)</a:t>
            </a:r>
            <a:r>
              <a:rPr lang="zh-CN" altLang="en-US" sz="3000" dirty="0">
                <a:latin typeface="仿宋_GB2312" pitchFamily="49" charset="-122"/>
                <a:ea typeface="仿宋_GB2312" pitchFamily="49" charset="-122"/>
              </a:rPr>
              <a:t>的一个群集。集合中的成员可以是原子</a:t>
            </a:r>
            <a:r>
              <a:rPr lang="en-US" altLang="zh-CN" sz="3000" dirty="0">
                <a:latin typeface="仿宋_GB2312" pitchFamily="49" charset="-122"/>
                <a:ea typeface="仿宋_GB2312" pitchFamily="49" charset="-122"/>
              </a:rPr>
              <a:t>(</a:t>
            </a:r>
            <a:r>
              <a:rPr lang="zh-CN" altLang="en-US" sz="3000" dirty="0">
                <a:latin typeface="仿宋_GB2312" pitchFamily="49" charset="-122"/>
                <a:ea typeface="仿宋_GB2312" pitchFamily="49" charset="-122"/>
              </a:rPr>
              <a:t>单元素</a:t>
            </a:r>
            <a:r>
              <a:rPr lang="en-US" altLang="zh-CN" sz="3000" dirty="0">
                <a:latin typeface="仿宋_GB2312" pitchFamily="49" charset="-122"/>
                <a:ea typeface="仿宋_GB2312" pitchFamily="49" charset="-122"/>
              </a:rPr>
              <a:t>)</a:t>
            </a:r>
            <a:r>
              <a:rPr lang="zh-CN" altLang="en-US" sz="3000" dirty="0">
                <a:latin typeface="仿宋_GB2312" pitchFamily="49" charset="-122"/>
                <a:ea typeface="仿宋_GB2312" pitchFamily="49" charset="-122"/>
              </a:rPr>
              <a:t>，也可以是集合。</a:t>
            </a:r>
          </a:p>
          <a:p>
            <a:pPr>
              <a:lnSpc>
                <a:spcPct val="105000"/>
              </a:lnSpc>
              <a:buClr>
                <a:srgbClr val="800080"/>
              </a:buClr>
              <a:buSzPct val="50000"/>
            </a:pPr>
            <a:r>
              <a:rPr lang="zh-CN" altLang="en-US" sz="3000" u="sng" dirty="0">
                <a:effectLst>
                  <a:outerShdw blurRad="38100" dist="38100" dir="2700000" algn="tl">
                    <a:srgbClr val="000000">
                      <a:alpha val="43137"/>
                    </a:srgbClr>
                  </a:outerShdw>
                </a:effectLst>
                <a:latin typeface="仿宋_GB2312" pitchFamily="49" charset="-122"/>
                <a:ea typeface="仿宋_GB2312" pitchFamily="49" charset="-122"/>
              </a:rPr>
              <a:t>集合的成员必须互不相同。</a:t>
            </a:r>
          </a:p>
          <a:p>
            <a:pPr>
              <a:lnSpc>
                <a:spcPct val="105000"/>
              </a:lnSpc>
              <a:buClr>
                <a:srgbClr val="800080"/>
              </a:buClr>
              <a:buSzPct val="50000"/>
            </a:pPr>
            <a:r>
              <a:rPr lang="zh-CN" altLang="en-US" sz="3000" dirty="0">
                <a:latin typeface="仿宋_GB2312" pitchFamily="49" charset="-122"/>
                <a:ea typeface="仿宋_GB2312" pitchFamily="49" charset="-122"/>
              </a:rPr>
              <a:t>在算法</a:t>
            </a:r>
            <a:r>
              <a:rPr lang="zh-CN" altLang="en-US" sz="3000" dirty="0" smtClean="0">
                <a:latin typeface="仿宋_GB2312" pitchFamily="49" charset="-122"/>
                <a:ea typeface="仿宋_GB2312" pitchFamily="49" charset="-122"/>
              </a:rPr>
              <a:t>与</a:t>
            </a:r>
            <a:r>
              <a:rPr lang="zh-CN" altLang="en-US" sz="3000" dirty="0" smtClean="0">
                <a:latin typeface="Times New Roman" panose="02020603050405020304" pitchFamily="18" charset="0"/>
                <a:ea typeface="仿宋_GB2312" pitchFamily="49" charset="-122"/>
              </a:rPr>
              <a:t>例：</a:t>
            </a:r>
            <a:r>
              <a:rPr lang="zh-CN" altLang="en-US" sz="3000" dirty="0" smtClean="0">
                <a:latin typeface="仿宋_GB2312" pitchFamily="49" charset="-122"/>
                <a:ea typeface="仿宋_GB2312" pitchFamily="49" charset="-122"/>
              </a:rPr>
              <a:t>数据结构</a:t>
            </a:r>
            <a:r>
              <a:rPr lang="zh-CN" altLang="en-US" sz="3000" dirty="0">
                <a:latin typeface="仿宋_GB2312" pitchFamily="49" charset="-122"/>
                <a:ea typeface="仿宋_GB2312" pitchFamily="49" charset="-122"/>
              </a:rPr>
              <a:t>中所遇到的集合，其单元素通常是整数、字符、字符串或指针，且同一集合中所有成员具有相同的数据类型。</a:t>
            </a:r>
          </a:p>
          <a:p>
            <a:pPr>
              <a:lnSpc>
                <a:spcPct val="105000"/>
              </a:lnSpc>
              <a:buClr>
                <a:srgbClr val="800080"/>
              </a:buClr>
              <a:buSzPct val="50000"/>
            </a:pPr>
            <a:r>
              <a:rPr lang="en-US" altLang="zh-CN" sz="3000" dirty="0" err="1" smtClean="0">
                <a:solidFill>
                  <a:srgbClr val="0070C0"/>
                </a:solidFill>
                <a:latin typeface="Times New Roman" panose="02020603050405020304" pitchFamily="18" charset="0"/>
                <a:ea typeface="仿宋_GB2312" pitchFamily="49" charset="-122"/>
              </a:rPr>
              <a:t>olour</a:t>
            </a:r>
            <a:r>
              <a:rPr lang="en-US" altLang="zh-CN" sz="3000" dirty="0" smtClean="0">
                <a:solidFill>
                  <a:srgbClr val="0070C0"/>
                </a:solidFill>
                <a:latin typeface="Times New Roman" panose="02020603050405020304" pitchFamily="18" charset="0"/>
                <a:ea typeface="仿宋_GB2312" pitchFamily="49" charset="-122"/>
              </a:rPr>
              <a:t> </a:t>
            </a:r>
            <a:r>
              <a:rPr lang="en-US" altLang="zh-CN" sz="3000" dirty="0">
                <a:solidFill>
                  <a:srgbClr val="0070C0"/>
                </a:solidFill>
                <a:latin typeface="Times New Roman" panose="02020603050405020304" pitchFamily="18" charset="0"/>
                <a:ea typeface="仿宋_GB2312" pitchFamily="49" charset="-122"/>
              </a:rPr>
              <a:t>= { red, orange, yellow, green, black, blue, purple, white } </a:t>
            </a:r>
          </a:p>
        </p:txBody>
      </p:sp>
      <p:sp>
        <p:nvSpPr>
          <p:cNvPr id="5" name="矩形 4"/>
          <p:cNvSpPr/>
          <p:nvPr/>
        </p:nvSpPr>
        <p:spPr>
          <a:xfrm>
            <a:off x="9461976" y="6022385"/>
            <a:ext cx="1750335" cy="461665"/>
          </a:xfrm>
          <a:prstGeom prst="rect">
            <a:avLst/>
          </a:prstGeom>
        </p:spPr>
        <p:txBody>
          <a:bodyPr wrap="square">
            <a:spAutoFit/>
          </a:bodyPr>
          <a:lstStyle/>
          <a:p>
            <a:r>
              <a:rPr lang="zh-CN" altLang="en-US" sz="2400" dirty="0" smtClean="0">
                <a:solidFill>
                  <a:srgbClr val="0000FF"/>
                </a:solidFill>
              </a:rPr>
              <a:t>广义表，树</a:t>
            </a:r>
            <a:endParaRPr lang="zh-CN" altLang="en-US" sz="2400" dirty="0">
              <a:solidFill>
                <a:srgbClr val="0000FF"/>
              </a:solidFill>
            </a:endParaRPr>
          </a:p>
        </p:txBody>
      </p:sp>
      <p:pic>
        <p:nvPicPr>
          <p:cNvPr id="6" name="Picture 2" descr="http://ts1.mm.bing.net/th?&amp;id=HN.608022753602833226&amp;w=300&amp;h=300&amp;c=0&amp;pid=1.9&amp;rs=0&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2311" y="5416394"/>
            <a:ext cx="969961" cy="133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type="body" idx="4294967295"/>
          </p:nvPr>
        </p:nvSpPr>
        <p:spPr>
          <a:xfrm>
            <a:off x="1011681" y="914397"/>
            <a:ext cx="9533101" cy="4872105"/>
          </a:xfrm>
        </p:spPr>
        <p:txBody>
          <a:bodyPr>
            <a:normAutofit fontScale="92500" lnSpcReduction="10000"/>
          </a:bodyPr>
          <a:lstStyle/>
          <a:p>
            <a:pPr marL="987425" indent="-624205" algn="just">
              <a:lnSpc>
                <a:spcPct val="80000"/>
              </a:lnSpc>
              <a:buSzPct val="80000"/>
            </a:pPr>
            <a:r>
              <a:rPr lang="en-US" altLang="zh-CN" sz="2800" dirty="0" smtClean="0">
                <a:latin typeface="Times New Roman" panose="02020603050405020304" pitchFamily="18" charset="0"/>
              </a:rPr>
              <a:t>Hash</a:t>
            </a:r>
            <a:r>
              <a:rPr lang="zh-CN" altLang="en-US" sz="2800" dirty="0">
                <a:latin typeface="Times New Roman" panose="02020603050405020304" pitchFamily="18" charset="0"/>
              </a:rPr>
              <a:t>函数的选取原则：</a:t>
            </a:r>
          </a:p>
          <a:p>
            <a:pPr marL="987425" indent="-624205" algn="just">
              <a:lnSpc>
                <a:spcPct val="80000"/>
              </a:lnSpc>
              <a:buNone/>
            </a:pPr>
            <a:r>
              <a:rPr lang="zh-CN" altLang="en-US" sz="2400" dirty="0">
                <a:latin typeface="Times New Roman" panose="02020603050405020304" pitchFamily="18" charset="0"/>
              </a:rPr>
              <a:t>    ①  计算尽可能</a:t>
            </a:r>
            <a:r>
              <a:rPr lang="zh-CN" altLang="en-US" sz="2400" dirty="0">
                <a:solidFill>
                  <a:srgbClr val="0000FF"/>
                </a:solidFill>
                <a:latin typeface="Times New Roman" panose="02020603050405020304" pitchFamily="18" charset="0"/>
              </a:rPr>
              <a:t>简单</a:t>
            </a:r>
          </a:p>
          <a:p>
            <a:pPr marL="987425" indent="-624205">
              <a:lnSpc>
                <a:spcPct val="80000"/>
              </a:lnSpc>
              <a:buNone/>
            </a:pPr>
            <a:r>
              <a:rPr lang="zh-CN" altLang="en-US" sz="2400" dirty="0">
                <a:latin typeface="Times New Roman" panose="02020603050405020304" pitchFamily="18" charset="0"/>
              </a:rPr>
              <a:t>    ②  函数的值域必须在</a:t>
            </a:r>
            <a:r>
              <a:rPr lang="en-US" altLang="zh-CN" sz="2400" dirty="0">
                <a:latin typeface="Times New Roman" panose="02020603050405020304" pitchFamily="18" charset="0"/>
              </a:rPr>
              <a:t>Hash</a:t>
            </a:r>
            <a:r>
              <a:rPr lang="zh-CN" altLang="en-US" sz="2400" dirty="0">
                <a:solidFill>
                  <a:srgbClr val="0000FF"/>
                </a:solidFill>
                <a:latin typeface="Times New Roman" panose="02020603050405020304" pitchFamily="18" charset="0"/>
              </a:rPr>
              <a:t>表长的范围</a:t>
            </a:r>
            <a:r>
              <a:rPr lang="zh-CN" altLang="en-US" sz="2400" dirty="0">
                <a:latin typeface="Times New Roman" panose="02020603050405020304" pitchFamily="18" charset="0"/>
              </a:rPr>
              <a:t>内</a:t>
            </a:r>
          </a:p>
          <a:p>
            <a:pPr marL="987425" indent="-624205">
              <a:lnSpc>
                <a:spcPct val="80000"/>
              </a:lnSpc>
              <a:buNone/>
            </a:pPr>
            <a:r>
              <a:rPr lang="zh-CN" altLang="en-US" sz="2400" dirty="0">
                <a:latin typeface="Times New Roman" panose="02020603050405020304" pitchFamily="18" charset="0"/>
              </a:rPr>
              <a:t>    ③  尽可能</a:t>
            </a:r>
            <a:r>
              <a:rPr lang="zh-CN" altLang="en-US" sz="2400" dirty="0">
                <a:solidFill>
                  <a:srgbClr val="0000FF"/>
                </a:solidFill>
                <a:latin typeface="Times New Roman" panose="02020603050405020304" pitchFamily="18" charset="0"/>
              </a:rPr>
              <a:t>随机性</a:t>
            </a:r>
            <a:r>
              <a:rPr lang="zh-CN" altLang="en-US" sz="2400" dirty="0">
                <a:latin typeface="Times New Roman" panose="02020603050405020304" pitchFamily="18" charset="0"/>
              </a:rPr>
              <a:t>要好：是指</a:t>
            </a:r>
            <a:r>
              <a:rPr lang="en-US" altLang="zh-CN" sz="2400" dirty="0">
                <a:latin typeface="Times New Roman" panose="02020603050405020304" pitchFamily="18" charset="0"/>
              </a:rPr>
              <a:t>Hash</a:t>
            </a:r>
            <a:r>
              <a:rPr lang="zh-CN" altLang="en-US" sz="2400" dirty="0">
                <a:latin typeface="Times New Roman" panose="02020603050405020304" pitchFamily="18" charset="0"/>
              </a:rPr>
              <a:t>函数应当尽可能</a:t>
            </a:r>
            <a:r>
              <a:rPr lang="zh-CN" altLang="en-US" sz="2400" dirty="0">
                <a:solidFill>
                  <a:srgbClr val="0000FF"/>
                </a:solidFill>
                <a:latin typeface="Times New Roman" panose="02020603050405020304" pitchFamily="18" charset="0"/>
              </a:rPr>
              <a:t>均匀</a:t>
            </a:r>
            <a:r>
              <a:rPr lang="zh-CN" altLang="en-US" sz="2400" dirty="0">
                <a:latin typeface="Times New Roman" panose="02020603050405020304" pitchFamily="18" charset="0"/>
              </a:rPr>
              <a:t>地把关键字映射到整个地址区间中，尽可能避免冲突</a:t>
            </a:r>
            <a:endParaRPr lang="en-US" altLang="zh-CN" sz="2400" dirty="0">
              <a:latin typeface="Times New Roman" panose="02020603050405020304" pitchFamily="18" charset="0"/>
            </a:endParaRPr>
          </a:p>
          <a:p>
            <a:pPr marL="987425" indent="-624205">
              <a:lnSpc>
                <a:spcPct val="80000"/>
              </a:lnSpc>
              <a:spcBef>
                <a:spcPts val="600"/>
              </a:spcBef>
              <a:buNone/>
            </a:pPr>
            <a:endParaRPr lang="zh-CN" altLang="en-US" sz="2400" dirty="0">
              <a:latin typeface="Times New Roman" panose="02020603050405020304" pitchFamily="18" charset="0"/>
            </a:endParaRPr>
          </a:p>
          <a:p>
            <a:pPr marL="987425" indent="-624205" algn="just">
              <a:lnSpc>
                <a:spcPct val="80000"/>
              </a:lnSpc>
              <a:buSzPct val="80000"/>
            </a:pPr>
            <a:r>
              <a:rPr lang="en-US" altLang="zh-CN" sz="2800" dirty="0">
                <a:latin typeface="Times New Roman" panose="02020603050405020304" pitchFamily="18" charset="0"/>
              </a:rPr>
              <a:t>Hash</a:t>
            </a:r>
            <a:r>
              <a:rPr lang="zh-CN" altLang="en-US" sz="2800" dirty="0">
                <a:latin typeface="Times New Roman" panose="02020603050405020304" pitchFamily="18" charset="0"/>
              </a:rPr>
              <a:t>函数的选取需要考虑的因素：</a:t>
            </a:r>
          </a:p>
          <a:p>
            <a:pPr marL="987425" indent="-624205">
              <a:lnSpc>
                <a:spcPct val="80000"/>
              </a:lnSpc>
              <a:buNone/>
            </a:pPr>
            <a:r>
              <a:rPr lang="zh-CN" altLang="en-US" sz="2400" dirty="0">
                <a:latin typeface="Times New Roman" panose="02020603050405020304" pitchFamily="18" charset="0"/>
              </a:rPr>
              <a:t>    ①  关键字的长度</a:t>
            </a:r>
          </a:p>
          <a:p>
            <a:pPr marL="987425" indent="-624205">
              <a:lnSpc>
                <a:spcPct val="80000"/>
              </a:lnSpc>
              <a:buNone/>
            </a:pPr>
            <a:r>
              <a:rPr lang="zh-CN" altLang="en-US" sz="2400" dirty="0">
                <a:latin typeface="Times New Roman" panose="02020603050405020304" pitchFamily="18" charset="0"/>
              </a:rPr>
              <a:t>    ②  散列表的大小</a:t>
            </a:r>
          </a:p>
          <a:p>
            <a:pPr marL="987425" indent="-624205">
              <a:lnSpc>
                <a:spcPct val="80000"/>
              </a:lnSpc>
              <a:buNone/>
            </a:pPr>
            <a:r>
              <a:rPr lang="zh-CN" altLang="en-US" sz="2400" dirty="0">
                <a:latin typeface="Times New Roman" panose="02020603050405020304" pitchFamily="18" charset="0"/>
              </a:rPr>
              <a:t>    ③  关键字的分布情况</a:t>
            </a:r>
          </a:p>
          <a:p>
            <a:pPr marL="987425" indent="-624205">
              <a:lnSpc>
                <a:spcPct val="80000"/>
              </a:lnSpc>
              <a:buNone/>
            </a:pPr>
            <a:r>
              <a:rPr lang="zh-CN" altLang="en-US" sz="2400" dirty="0">
                <a:latin typeface="Times New Roman" panose="02020603050405020304" pitchFamily="18" charset="0"/>
              </a:rPr>
              <a:t>    ④  记录的查找频率</a:t>
            </a:r>
            <a:endParaRPr lang="en-US" altLang="zh-CN" sz="2400" dirty="0">
              <a:latin typeface="Times New Roman" panose="02020603050405020304" pitchFamily="18" charset="0"/>
            </a:endParaRPr>
          </a:p>
          <a:p>
            <a:pPr marL="987425" indent="-624205">
              <a:lnSpc>
                <a:spcPct val="80000"/>
              </a:lnSpc>
              <a:spcBef>
                <a:spcPts val="600"/>
              </a:spcBef>
              <a:buNone/>
            </a:pPr>
            <a:endParaRPr lang="zh-CN" altLang="en-US" sz="2400" dirty="0">
              <a:latin typeface="Times New Roman" panose="02020603050405020304" pitchFamily="18" charset="0"/>
            </a:endParaRPr>
          </a:p>
          <a:p>
            <a:pPr marL="987425" indent="-624205" algn="just">
              <a:lnSpc>
                <a:spcPct val="80000"/>
              </a:lnSpc>
              <a:buSzPct val="80000"/>
            </a:pPr>
            <a:r>
              <a:rPr lang="zh-CN" altLang="en-US" sz="2800" dirty="0">
                <a:latin typeface="Times New Roman" panose="02020603050405020304" pitchFamily="18" charset="0"/>
              </a:rPr>
              <a:t>整数类型关键字的常用</a:t>
            </a:r>
            <a:r>
              <a:rPr lang="en-US" altLang="zh-CN" sz="2800" dirty="0">
                <a:latin typeface="Times New Roman" panose="02020603050405020304" pitchFamily="18" charset="0"/>
              </a:rPr>
              <a:t>Hash</a:t>
            </a:r>
            <a:r>
              <a:rPr lang="zh-CN" altLang="en-US" sz="2800" dirty="0">
                <a:latin typeface="Times New Roman" panose="02020603050405020304" pitchFamily="18" charset="0"/>
              </a:rPr>
              <a:t>函数</a:t>
            </a:r>
            <a:r>
              <a:rPr lang="zh-CN" altLang="en-US" sz="2800" dirty="0">
                <a:solidFill>
                  <a:srgbClr val="0000FF"/>
                </a:solidFill>
                <a:latin typeface="Times New Roman" panose="02020603050405020304" pitchFamily="18" charset="0"/>
              </a:rPr>
              <a:t>构造方法</a:t>
            </a:r>
            <a:r>
              <a:rPr lang="zh-CN" altLang="en-US" sz="2800" dirty="0">
                <a:latin typeface="Times New Roman" panose="02020603050405020304" pitchFamily="18" charset="0"/>
              </a:rPr>
              <a:t>有： </a:t>
            </a:r>
            <a:r>
              <a:rPr lang="zh-CN" altLang="en-US" sz="2400" dirty="0" smtClean="0">
                <a:latin typeface="Times New Roman" panose="02020603050405020304" pitchFamily="18" charset="0"/>
              </a:rPr>
              <a:t> </a:t>
            </a:r>
            <a:r>
              <a:rPr lang="zh-CN" altLang="en-US" sz="2400" dirty="0">
                <a:latin typeface="Times New Roman" panose="02020603050405020304" pitchFamily="18" charset="0"/>
              </a:rPr>
              <a:t>	</a:t>
            </a:r>
          </a:p>
        </p:txBody>
      </p:sp>
      <p:graphicFrame>
        <p:nvGraphicFramePr>
          <p:cNvPr id="16387" name="表格 16386"/>
          <p:cNvGraphicFramePr/>
          <p:nvPr>
            <p:extLst>
              <p:ext uri="{D42A27DB-BD31-4B8C-83A1-F6EECF244321}">
                <p14:modId xmlns:p14="http://schemas.microsoft.com/office/powerpoint/2010/main" val="4017779169"/>
              </p:ext>
            </p:extLst>
          </p:nvPr>
        </p:nvGraphicFramePr>
        <p:xfrm>
          <a:off x="2694442" y="5545113"/>
          <a:ext cx="6769100" cy="1319212"/>
        </p:xfrm>
        <a:graphic>
          <a:graphicData uri="http://schemas.openxmlformats.org/drawingml/2006/table">
            <a:tbl>
              <a:tblPr/>
              <a:tblGrid>
                <a:gridCol w="2257425">
                  <a:extLst>
                    <a:ext uri="{9D8B030D-6E8A-4147-A177-3AD203B41FA5}">
                      <a16:colId xmlns:a16="http://schemas.microsoft.com/office/drawing/2014/main" val="20000"/>
                    </a:ext>
                  </a:extLst>
                </a:gridCol>
                <a:gridCol w="2254250">
                  <a:extLst>
                    <a:ext uri="{9D8B030D-6E8A-4147-A177-3AD203B41FA5}">
                      <a16:colId xmlns:a16="http://schemas.microsoft.com/office/drawing/2014/main" val="20001"/>
                    </a:ext>
                  </a:extLst>
                </a:gridCol>
                <a:gridCol w="2257425">
                  <a:extLst>
                    <a:ext uri="{9D8B030D-6E8A-4147-A177-3AD203B41FA5}">
                      <a16:colId xmlns:a16="http://schemas.microsoft.com/office/drawing/2014/main" val="20002"/>
                    </a:ext>
                  </a:extLst>
                </a:gridCol>
              </a:tblGrid>
              <a:tr h="6350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eaLnBrk="1" hangingPunct="1">
                        <a:spcBef>
                          <a:spcPct val="20000"/>
                        </a:spcBef>
                        <a:buClr>
                          <a:schemeClr val="folHlink"/>
                        </a:buClr>
                        <a:buSzPct val="60000"/>
                        <a:buFont typeface="Wingdings" panose="05000000000000000000" pitchFamily="2" charset="2"/>
                        <a:buNone/>
                      </a:pPr>
                      <a:r>
                        <a:rPr lang="en-US" altLang="x-none" sz="2400" b="1" u="none" dirty="0">
                          <a:solidFill>
                            <a:schemeClr val="tx1"/>
                          </a:solidFill>
                          <a:latin typeface="Times New Roman" panose="02020603050405020304" pitchFamily="18" charset="0"/>
                        </a:rPr>
                        <a:t>1</a:t>
                      </a:r>
                      <a:r>
                        <a:rPr lang="zh-CN" altLang="en-US" sz="2400" b="1" u="none" dirty="0">
                          <a:solidFill>
                            <a:schemeClr val="tx1"/>
                          </a:solidFill>
                          <a:latin typeface="Times New Roman" panose="02020603050405020304" pitchFamily="18" charset="0"/>
                        </a:rPr>
                        <a:t>、除留余数法</a:t>
                      </a:r>
                      <a:endParaRPr lang="zh-CN" altLang="en-US" sz="2800" b="1" u="none" dirty="0">
                        <a:solidFill>
                          <a:schemeClr val="tx1"/>
                        </a:solidFill>
                        <a:latin typeface="Tahoma" panose="020B060403050404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r>
                        <a:rPr lang="en-US" altLang="x-none" sz="2400" b="1" u="none" dirty="0">
                          <a:solidFill>
                            <a:schemeClr val="tx1"/>
                          </a:solidFill>
                          <a:latin typeface="Times New Roman" panose="02020603050405020304" pitchFamily="18" charset="0"/>
                        </a:rPr>
                        <a:t>2</a:t>
                      </a:r>
                      <a:r>
                        <a:rPr lang="zh-CN" altLang="en-US" sz="2400" b="1" u="none" dirty="0">
                          <a:solidFill>
                            <a:schemeClr val="tx1"/>
                          </a:solidFill>
                          <a:latin typeface="Times New Roman" panose="02020603050405020304" pitchFamily="18" charset="0"/>
                        </a:rPr>
                        <a:t>、直接定址法</a:t>
                      </a:r>
                      <a:endParaRPr lang="zh-CN" altLang="en-US" sz="2800" b="1" u="none"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r>
                        <a:rPr lang="en-US" altLang="x-none" sz="2400" b="1" u="none" dirty="0">
                          <a:latin typeface="Times New Roman" panose="02020603050405020304" pitchFamily="18" charset="0"/>
                        </a:rPr>
                        <a:t>3</a:t>
                      </a:r>
                      <a:r>
                        <a:rPr lang="zh-CN" altLang="en-US" sz="2400" b="1" u="none" dirty="0">
                          <a:latin typeface="Times New Roman" panose="02020603050405020304" pitchFamily="18" charset="0"/>
                        </a:rPr>
                        <a:t>、</a:t>
                      </a:r>
                      <a:r>
                        <a:rPr lang="zh-CN" altLang="en-US" sz="2400" b="1" u="none" dirty="0">
                          <a:solidFill>
                            <a:schemeClr val="tx1"/>
                          </a:solidFill>
                          <a:latin typeface="Times New Roman" panose="02020603050405020304" pitchFamily="18" charset="0"/>
                        </a:rPr>
                        <a:t>数字分析法</a:t>
                      </a:r>
                      <a:endParaRPr lang="zh-CN" altLang="en-US" sz="2800" b="1" u="none" dirty="0">
                        <a:solidFill>
                          <a:schemeClr val="tx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4212">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eaLnBrk="1" hangingPunct="1">
                        <a:spcBef>
                          <a:spcPct val="20000"/>
                        </a:spcBef>
                        <a:buClr>
                          <a:schemeClr val="folHlink"/>
                        </a:buClr>
                        <a:buSzPct val="60000"/>
                        <a:buFont typeface="Wingdings" panose="05000000000000000000" pitchFamily="2" charset="2"/>
                        <a:buNone/>
                      </a:pPr>
                      <a:r>
                        <a:rPr lang="en-US" altLang="x-none" sz="2400" b="1" u="none" dirty="0">
                          <a:solidFill>
                            <a:schemeClr val="tx1"/>
                          </a:solidFill>
                          <a:latin typeface="Times New Roman" panose="02020603050405020304" pitchFamily="18" charset="0"/>
                        </a:rPr>
                        <a:t>4</a:t>
                      </a:r>
                      <a:r>
                        <a:rPr lang="zh-CN" altLang="en-US" sz="2400" b="1" u="none" dirty="0">
                          <a:solidFill>
                            <a:schemeClr val="tx1"/>
                          </a:solidFill>
                          <a:latin typeface="Times New Roman" panose="02020603050405020304" pitchFamily="18" charset="0"/>
                        </a:rPr>
                        <a:t>、平方取中法</a:t>
                      </a:r>
                      <a:endParaRPr lang="zh-CN" altLang="en-US" sz="2800" b="1" u="none" dirty="0">
                        <a:solidFill>
                          <a:schemeClr val="tx1"/>
                        </a:solidFill>
                        <a:latin typeface="Tahoma" panose="020B060403050404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r>
                        <a:rPr lang="en-US" altLang="x-none" sz="2400" b="1" u="none" dirty="0">
                          <a:solidFill>
                            <a:schemeClr val="tx1"/>
                          </a:solidFill>
                          <a:latin typeface="Times New Roman" panose="02020603050405020304" pitchFamily="18" charset="0"/>
                        </a:rPr>
                        <a:t>5</a:t>
                      </a:r>
                      <a:r>
                        <a:rPr lang="zh-CN" altLang="en-US" sz="2400" b="1" u="none" dirty="0">
                          <a:solidFill>
                            <a:schemeClr val="tx1"/>
                          </a:solidFill>
                          <a:latin typeface="Times New Roman" panose="02020603050405020304" pitchFamily="18" charset="0"/>
                        </a:rPr>
                        <a:t>、分段叠加法</a:t>
                      </a:r>
                      <a:endParaRPr lang="zh-CN" altLang="en-US" sz="2800" b="1" u="none"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endParaRPr sz="2800" b="1" u="none"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矩形 1"/>
          <p:cNvSpPr/>
          <p:nvPr/>
        </p:nvSpPr>
        <p:spPr>
          <a:xfrm>
            <a:off x="410366" y="110546"/>
            <a:ext cx="6351098" cy="584775"/>
          </a:xfrm>
          <a:prstGeom prst="rect">
            <a:avLst/>
          </a:prstGeom>
        </p:spPr>
        <p:txBody>
          <a:bodyPr wrap="none">
            <a:spAutoFit/>
          </a:bodyPr>
          <a:lstStyle/>
          <a:p>
            <a:pPr marL="987425" indent="-624205">
              <a:lnSpc>
                <a:spcPct val="80000"/>
              </a:lnSpc>
              <a:buClr>
                <a:srgbClr val="FF6600"/>
              </a:buClr>
              <a:buNone/>
            </a:pPr>
            <a:r>
              <a:rPr lang="en-US" altLang="zh-CN" sz="4000" dirty="0">
                <a:solidFill>
                  <a:srgbClr val="0000FF"/>
                </a:solidFill>
                <a:latin typeface="Times New Roman" panose="02020603050405020304" pitchFamily="18" charset="0"/>
              </a:rPr>
              <a:t>6.5.2 Hash</a:t>
            </a:r>
            <a:r>
              <a:rPr lang="zh-CN" altLang="en-US" sz="4000" dirty="0">
                <a:solidFill>
                  <a:srgbClr val="0000FF"/>
                </a:solidFill>
                <a:latin typeface="Times New Roman" panose="02020603050405020304" pitchFamily="18" charset="0"/>
              </a:rPr>
              <a:t>函数的构造方法</a:t>
            </a:r>
            <a:endParaRPr lang="en-US" altLang="zh-CN" sz="4000" dirty="0">
              <a:solidFill>
                <a:srgbClr val="0000FF"/>
              </a:solidFill>
              <a:latin typeface="Times New Roman" panose="02020603050405020304" pitchFamily="18"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5797" y="2348561"/>
            <a:ext cx="3906203" cy="28521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4294967295"/>
          </p:nvPr>
        </p:nvSpPr>
        <p:spPr>
          <a:xfrm>
            <a:off x="1541412" y="39702"/>
            <a:ext cx="8736012" cy="3379788"/>
          </a:xfrm>
        </p:spPr>
        <p:txBody>
          <a:bodyPr/>
          <a:lstStyle/>
          <a:p>
            <a:pPr eaLnBrk="1" hangingPunct="1">
              <a:buFont typeface="Wingdings" panose="05000000000000000000" pitchFamily="2" charset="2"/>
              <a:buNone/>
            </a:pPr>
            <a:r>
              <a:rPr lang="en-US" altLang="zh-CN" sz="4400" dirty="0">
                <a:solidFill>
                  <a:srgbClr val="0000FF"/>
                </a:solidFill>
                <a:latin typeface="Times New Roman" panose="02020603050405020304" pitchFamily="18" charset="0"/>
              </a:rPr>
              <a:t>1. </a:t>
            </a:r>
            <a:r>
              <a:rPr lang="zh-CN" altLang="en-US" sz="4400" dirty="0">
                <a:solidFill>
                  <a:srgbClr val="0000FF"/>
                </a:solidFill>
                <a:latin typeface="Times New Roman" panose="02020603050405020304" pitchFamily="18" charset="0"/>
              </a:rPr>
              <a:t>除留余数法</a:t>
            </a:r>
            <a:r>
              <a:rPr lang="zh-CN" altLang="en-US" b="1" dirty="0" smtClean="0">
                <a:solidFill>
                  <a:srgbClr val="0000FF"/>
                </a:solidFill>
                <a:latin typeface="Times New Roman" panose="02020603050405020304" pitchFamily="18" charset="0"/>
              </a:rPr>
              <a:t> </a:t>
            </a:r>
          </a:p>
          <a:p>
            <a:pPr eaLnBrk="1" hangingPunct="1">
              <a:buFont typeface="Wingdings" panose="05000000000000000000" pitchFamily="2" charset="2"/>
              <a:buNone/>
            </a:pPr>
            <a:r>
              <a:rPr lang="zh-CN" altLang="en-US" b="1" dirty="0" smtClean="0">
                <a:latin typeface="Times New Roman" panose="02020603050405020304" pitchFamily="18" charset="0"/>
              </a:rPr>
              <a:t>    </a:t>
            </a:r>
            <a:r>
              <a:rPr lang="en-US" altLang="zh-CN" b="1" dirty="0" smtClean="0">
                <a:solidFill>
                  <a:schemeClr val="hlink"/>
                </a:solidFill>
                <a:latin typeface="Times New Roman" panose="02020603050405020304" pitchFamily="18" charset="0"/>
              </a:rPr>
              <a:t>H (key) =key % p    </a:t>
            </a:r>
          </a:p>
          <a:p>
            <a:pPr eaLnBrk="1" hangingPunct="1">
              <a:buFont typeface="Wingdings" panose="05000000000000000000" pitchFamily="2" charset="2"/>
              <a:buNone/>
            </a:pPr>
            <a:r>
              <a:rPr lang="en-US" altLang="zh-CN" b="1" dirty="0" smtClean="0">
                <a:solidFill>
                  <a:schemeClr val="hlink"/>
                </a:solidFill>
                <a:latin typeface="Times New Roman" panose="02020603050405020304" pitchFamily="18" charset="0"/>
              </a:rPr>
              <a:t>   </a:t>
            </a:r>
            <a:r>
              <a:rPr lang="en-US" altLang="zh-CN" b="1" dirty="0" smtClean="0">
                <a:latin typeface="Times New Roman" panose="02020603050405020304" pitchFamily="18" charset="0"/>
              </a:rPr>
              <a:t>(</a:t>
            </a:r>
            <a:r>
              <a:rPr lang="en-US" altLang="zh-CN" b="1" dirty="0" err="1" smtClean="0">
                <a:latin typeface="Times New Roman" panose="02020603050405020304" pitchFamily="18" charset="0"/>
              </a:rPr>
              <a:t>p≤m</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p</a:t>
            </a:r>
            <a:r>
              <a:rPr lang="zh-CN" altLang="en-US" b="1" dirty="0" smtClean="0">
                <a:latin typeface="Times New Roman" panose="02020603050405020304" pitchFamily="18" charset="0"/>
              </a:rPr>
              <a:t>往往取</a:t>
            </a:r>
            <a:r>
              <a:rPr lang="en-US" altLang="zh-CN" b="1" dirty="0" smtClean="0">
                <a:latin typeface="Times New Roman" panose="02020603050405020304" pitchFamily="18" charset="0"/>
              </a:rPr>
              <a:t>Hash</a:t>
            </a:r>
            <a:r>
              <a:rPr lang="zh-CN" altLang="en-US" dirty="0" smtClean="0"/>
              <a:t>表的长度</a:t>
            </a:r>
            <a:r>
              <a:rPr lang="en-US" altLang="zh-CN" b="1" dirty="0" smtClean="0">
                <a:latin typeface="Times New Roman" panose="02020603050405020304" pitchFamily="18" charset="0"/>
              </a:rPr>
              <a:t>m)</a:t>
            </a:r>
          </a:p>
          <a:p>
            <a:pPr eaLnBrk="1" hangingPunct="1">
              <a:buFont typeface="Wingdings" panose="05000000000000000000" pitchFamily="2" charset="2"/>
              <a:buNone/>
            </a:pPr>
            <a:endParaRPr lang="en-US" altLang="zh-CN" b="1" dirty="0" smtClean="0">
              <a:latin typeface="Times New Roman" panose="02020603050405020304" pitchFamily="18" charset="0"/>
            </a:endParaRPr>
          </a:p>
          <a:p>
            <a:pPr eaLnBrk="1" hangingPunct="1">
              <a:buFont typeface="Wingdings" panose="05000000000000000000" pitchFamily="2" charset="2"/>
              <a:buNone/>
            </a:pPr>
            <a:endParaRPr lang="en-US" altLang="zh-CN" sz="1200" dirty="0">
              <a:latin typeface="Times New Roman" panose="02020603050405020304" pitchFamily="18" charset="0"/>
            </a:endParaRPr>
          </a:p>
          <a:p>
            <a:pPr eaLnBrk="1" hangingPunct="1">
              <a:buFont typeface="Wingdings" panose="05000000000000000000" pitchFamily="2" charset="2"/>
              <a:buNone/>
            </a:pPr>
            <a:r>
              <a:rPr lang="en-US" altLang="zh-CN" sz="2800" dirty="0">
                <a:latin typeface="Times New Roman" panose="02020603050405020304" pitchFamily="18" charset="0"/>
              </a:rPr>
              <a:t>   </a:t>
            </a:r>
            <a:r>
              <a:rPr lang="zh-CN" altLang="en-US" sz="2800" dirty="0">
                <a:latin typeface="Times New Roman" panose="02020603050405020304" pitchFamily="18" charset="0"/>
              </a:rPr>
              <a:t>例：</a:t>
            </a:r>
            <a:r>
              <a:rPr lang="en-US" altLang="zh-CN" sz="2800" dirty="0">
                <a:latin typeface="Times New Roman" panose="02020603050405020304" pitchFamily="18" charset="0"/>
              </a:rPr>
              <a:t>m=1000 </a:t>
            </a:r>
            <a:r>
              <a:rPr lang="zh-CN" altLang="en-US" sz="2800" dirty="0">
                <a:latin typeface="Times New Roman" panose="02020603050405020304" pitchFamily="18" charset="0"/>
              </a:rPr>
              <a:t>，将下面</a:t>
            </a:r>
            <a:r>
              <a:rPr lang="en-US" altLang="zh-CN" sz="2800" dirty="0">
                <a:latin typeface="Times New Roman" panose="02020603050405020304" pitchFamily="18" charset="0"/>
              </a:rPr>
              <a:t>4</a:t>
            </a:r>
            <a:r>
              <a:rPr lang="zh-CN" altLang="en-US" sz="2800" dirty="0">
                <a:latin typeface="Times New Roman" panose="02020603050405020304" pitchFamily="18" charset="0"/>
              </a:rPr>
              <a:t>个关键字用</a:t>
            </a:r>
            <a:r>
              <a:rPr lang="en-US" altLang="zh-CN" sz="2800" dirty="0">
                <a:latin typeface="Times New Roman" panose="02020603050405020304" pitchFamily="18" charset="0"/>
              </a:rPr>
              <a:t>1000</a:t>
            </a:r>
            <a:r>
              <a:rPr lang="zh-CN" altLang="en-US" sz="2800" dirty="0">
                <a:latin typeface="Times New Roman" panose="02020603050405020304" pitchFamily="18" charset="0"/>
              </a:rPr>
              <a:t>去除</a:t>
            </a:r>
          </a:p>
        </p:txBody>
      </p:sp>
      <p:sp>
        <p:nvSpPr>
          <p:cNvPr id="18435" name="Line 3"/>
          <p:cNvSpPr>
            <a:spLocks noChangeShapeType="1"/>
          </p:cNvSpPr>
          <p:nvPr/>
        </p:nvSpPr>
        <p:spPr bwMode="auto">
          <a:xfrm>
            <a:off x="2884254" y="4131483"/>
            <a:ext cx="38004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8436" name="Text Box 4"/>
          <p:cNvSpPr txBox="1">
            <a:spLocks noChangeArrowheads="1"/>
          </p:cNvSpPr>
          <p:nvPr/>
        </p:nvSpPr>
        <p:spPr bwMode="auto">
          <a:xfrm>
            <a:off x="3284303" y="4368022"/>
            <a:ext cx="158115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dirty="0">
                <a:latin typeface="Times New Roman" panose="02020603050405020304" pitchFamily="18" charset="0"/>
              </a:rPr>
              <a:t>10052501</a:t>
            </a:r>
          </a:p>
          <a:p>
            <a:pPr algn="just" eaLnBrk="0" hangingPunct="0"/>
            <a:r>
              <a:rPr lang="en-US" altLang="zh-CN" sz="2800" b="1" dirty="0">
                <a:latin typeface="Times New Roman" panose="02020603050405020304" pitchFamily="18" charset="0"/>
              </a:rPr>
              <a:t>10052502</a:t>
            </a:r>
          </a:p>
          <a:p>
            <a:pPr algn="just" eaLnBrk="0" hangingPunct="0"/>
            <a:r>
              <a:rPr lang="en-US" altLang="zh-CN" sz="2800" b="1" dirty="0">
                <a:latin typeface="Times New Roman" panose="02020603050405020304" pitchFamily="18" charset="0"/>
              </a:rPr>
              <a:t>01110525</a:t>
            </a:r>
          </a:p>
          <a:p>
            <a:pPr algn="just" eaLnBrk="0" hangingPunct="0"/>
            <a:r>
              <a:rPr lang="en-US" altLang="zh-CN" sz="2800" b="1" dirty="0">
                <a:latin typeface="Times New Roman" panose="02020603050405020304" pitchFamily="18" charset="0"/>
              </a:rPr>
              <a:t>02110525</a:t>
            </a:r>
          </a:p>
        </p:txBody>
      </p:sp>
      <p:sp>
        <p:nvSpPr>
          <p:cNvPr id="18437" name="Text Box 5"/>
          <p:cNvSpPr txBox="1">
            <a:spLocks noChangeArrowheads="1"/>
          </p:cNvSpPr>
          <p:nvPr/>
        </p:nvSpPr>
        <p:spPr bwMode="auto">
          <a:xfrm>
            <a:off x="5665553" y="4368022"/>
            <a:ext cx="800100"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latin typeface="Times New Roman" panose="02020603050405020304" pitchFamily="18" charset="0"/>
              </a:rPr>
              <a:t>501</a:t>
            </a:r>
          </a:p>
          <a:p>
            <a:pPr algn="just" eaLnBrk="0" hangingPunct="0"/>
            <a:r>
              <a:rPr lang="en-US" altLang="zh-CN" sz="2800" b="1">
                <a:latin typeface="Times New Roman" panose="02020603050405020304" pitchFamily="18" charset="0"/>
              </a:rPr>
              <a:t>502</a:t>
            </a:r>
          </a:p>
          <a:p>
            <a:pPr algn="just" eaLnBrk="0" hangingPunct="0"/>
            <a:r>
              <a:rPr lang="en-US" altLang="zh-CN" sz="2800" b="1">
                <a:latin typeface="Times New Roman" panose="02020603050405020304" pitchFamily="18" charset="0"/>
              </a:rPr>
              <a:t>525</a:t>
            </a:r>
          </a:p>
          <a:p>
            <a:pPr algn="just" eaLnBrk="0" hangingPunct="0"/>
            <a:r>
              <a:rPr lang="en-US" altLang="zh-CN" sz="2800" b="1">
                <a:latin typeface="Times New Roman" panose="02020603050405020304" pitchFamily="18" charset="0"/>
              </a:rPr>
              <a:t>525</a:t>
            </a:r>
          </a:p>
        </p:txBody>
      </p:sp>
      <p:sp>
        <p:nvSpPr>
          <p:cNvPr id="18438" name="Text Box 6"/>
          <p:cNvSpPr txBox="1">
            <a:spLocks noChangeArrowheads="1"/>
          </p:cNvSpPr>
          <p:nvPr/>
        </p:nvSpPr>
        <p:spPr bwMode="auto">
          <a:xfrm>
            <a:off x="5313129" y="3656821"/>
            <a:ext cx="1533525"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latin typeface="Times New Roman" panose="02020603050405020304" pitchFamily="18" charset="0"/>
              </a:rPr>
              <a:t>% 1000</a:t>
            </a:r>
          </a:p>
        </p:txBody>
      </p:sp>
      <p:sp>
        <p:nvSpPr>
          <p:cNvPr id="18439" name="Text Box 7"/>
          <p:cNvSpPr txBox="1">
            <a:spLocks noChangeArrowheads="1"/>
          </p:cNvSpPr>
          <p:nvPr/>
        </p:nvSpPr>
        <p:spPr bwMode="auto">
          <a:xfrm>
            <a:off x="3284303" y="3656821"/>
            <a:ext cx="15811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800" b="1">
                <a:latin typeface="Times New Roman" panose="02020603050405020304" pitchFamily="18" charset="0"/>
              </a:rPr>
              <a:t>关键字值</a:t>
            </a:r>
          </a:p>
        </p:txBody>
      </p:sp>
      <p:sp>
        <p:nvSpPr>
          <p:cNvPr id="18440" name="Text Box 8"/>
          <p:cNvSpPr txBox="1">
            <a:spLocks noChangeArrowheads="1"/>
          </p:cNvSpPr>
          <p:nvPr/>
        </p:nvSpPr>
        <p:spPr bwMode="auto">
          <a:xfrm>
            <a:off x="6541853" y="5399896"/>
            <a:ext cx="47244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solidFill>
                  <a:schemeClr val="hlink"/>
                </a:solidFill>
                <a:latin typeface="Times New Roman" panose="02020603050405020304" pitchFamily="18" charset="0"/>
              </a:rPr>
              <a:t>Hash</a:t>
            </a:r>
            <a:r>
              <a:rPr lang="zh-CN" altLang="en-US" sz="2800" b="1">
                <a:solidFill>
                  <a:schemeClr val="hlink"/>
                </a:solidFill>
                <a:latin typeface="Times New Roman" panose="02020603050405020304" pitchFamily="18" charset="0"/>
              </a:rPr>
              <a:t>函数值一样</a:t>
            </a:r>
            <a:r>
              <a:rPr lang="zh-CN" altLang="en-US" sz="2800" b="1">
                <a:latin typeface="Times New Roman" panose="02020603050405020304" pitchFamily="18" charset="0"/>
              </a:rPr>
              <a:t>，显然不好</a:t>
            </a:r>
          </a:p>
        </p:txBody>
      </p:sp>
      <p:sp>
        <p:nvSpPr>
          <p:cNvPr id="18441" name="AutoShape 9"/>
          <p:cNvSpPr/>
          <p:nvPr/>
        </p:nvSpPr>
        <p:spPr bwMode="auto">
          <a:xfrm>
            <a:off x="6325953" y="5290358"/>
            <a:ext cx="139700" cy="673100"/>
          </a:xfrm>
          <a:prstGeom prst="rightBrace">
            <a:avLst>
              <a:gd name="adj1" fmla="val 40129"/>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wipe(left)">
                                      <p:cBhvr>
                                        <p:cTn id="7" dur="5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wipe(left)">
                                      <p:cBhvr>
                                        <p:cTn id="12" dur="500"/>
                                        <p:tgtEl>
                                          <p:spTgt spid="184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wipe(left)">
                                      <p:cBhvr>
                                        <p:cTn id="17" dur="500"/>
                                        <p:tgtEl>
                                          <p:spTgt spid="184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4">
                                            <p:txEl>
                                              <p:pRg st="5" end="5"/>
                                            </p:txEl>
                                          </p:spTgt>
                                        </p:tgtEl>
                                        <p:attrNameLst>
                                          <p:attrName>style.visibility</p:attrName>
                                        </p:attrNameLst>
                                      </p:cBhvr>
                                      <p:to>
                                        <p:strVal val="visible"/>
                                      </p:to>
                                    </p:set>
                                    <p:animEffect transition="in" filter="wipe(left)">
                                      <p:cBhvr>
                                        <p:cTn id="22" dur="500"/>
                                        <p:tgtEl>
                                          <p:spTgt spid="184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9">
                                            <p:txEl>
                                              <p:pRg st="0" end="0"/>
                                            </p:txEl>
                                          </p:spTgt>
                                        </p:tgtEl>
                                        <p:attrNameLst>
                                          <p:attrName>style.visibility</p:attrName>
                                        </p:attrNameLst>
                                      </p:cBhvr>
                                      <p:to>
                                        <p:strVal val="visible"/>
                                      </p:to>
                                    </p:set>
                                    <p:animEffect transition="in" filter="wipe(left)">
                                      <p:cBhvr>
                                        <p:cTn id="27" dur="500"/>
                                        <p:tgtEl>
                                          <p:spTgt spid="18439">
                                            <p:txEl>
                                              <p:pRg st="0" end="0"/>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8435"/>
                                        </p:tgtEl>
                                        <p:attrNameLst>
                                          <p:attrName>style.visibility</p:attrName>
                                        </p:attrNameLst>
                                      </p:cBhvr>
                                      <p:to>
                                        <p:strVal val="visible"/>
                                      </p:to>
                                    </p:set>
                                    <p:animEffect transition="in" filter="wipe(left)">
                                      <p:cBhvr>
                                        <p:cTn id="31" dur="500"/>
                                        <p:tgtEl>
                                          <p:spTgt spid="18435"/>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8436">
                                            <p:txEl>
                                              <p:pRg st="0" end="0"/>
                                            </p:txEl>
                                          </p:spTgt>
                                        </p:tgtEl>
                                        <p:attrNameLst>
                                          <p:attrName>style.visibility</p:attrName>
                                        </p:attrNameLst>
                                      </p:cBhvr>
                                      <p:to>
                                        <p:strVal val="visible"/>
                                      </p:to>
                                    </p:set>
                                    <p:animEffect transition="in" filter="wipe(left)">
                                      <p:cBhvr>
                                        <p:cTn id="35" dur="500"/>
                                        <p:tgtEl>
                                          <p:spTgt spid="18436">
                                            <p:txEl>
                                              <p:pRg st="0" end="0"/>
                                            </p:txEl>
                                          </p:spTgt>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8436">
                                            <p:txEl>
                                              <p:pRg st="1" end="1"/>
                                            </p:txEl>
                                          </p:spTgt>
                                        </p:tgtEl>
                                        <p:attrNameLst>
                                          <p:attrName>style.visibility</p:attrName>
                                        </p:attrNameLst>
                                      </p:cBhvr>
                                      <p:to>
                                        <p:strVal val="visible"/>
                                      </p:to>
                                    </p:set>
                                    <p:animEffect transition="in" filter="wipe(left)">
                                      <p:cBhvr>
                                        <p:cTn id="39" dur="500"/>
                                        <p:tgtEl>
                                          <p:spTgt spid="18436">
                                            <p:txEl>
                                              <p:pRg st="1" end="1"/>
                                            </p:txEl>
                                          </p:spTgt>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8436">
                                            <p:txEl>
                                              <p:pRg st="2" end="2"/>
                                            </p:txEl>
                                          </p:spTgt>
                                        </p:tgtEl>
                                        <p:attrNameLst>
                                          <p:attrName>style.visibility</p:attrName>
                                        </p:attrNameLst>
                                      </p:cBhvr>
                                      <p:to>
                                        <p:strVal val="visible"/>
                                      </p:to>
                                    </p:set>
                                    <p:animEffect transition="in" filter="wipe(left)">
                                      <p:cBhvr>
                                        <p:cTn id="43" dur="500"/>
                                        <p:tgtEl>
                                          <p:spTgt spid="18436">
                                            <p:txEl>
                                              <p:pRg st="2" end="2"/>
                                            </p:txEl>
                                          </p:spTgt>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18436">
                                            <p:txEl>
                                              <p:pRg st="3" end="3"/>
                                            </p:txEl>
                                          </p:spTgt>
                                        </p:tgtEl>
                                        <p:attrNameLst>
                                          <p:attrName>style.visibility</p:attrName>
                                        </p:attrNameLst>
                                      </p:cBhvr>
                                      <p:to>
                                        <p:strVal val="visible"/>
                                      </p:to>
                                    </p:set>
                                    <p:animEffect transition="in" filter="wipe(left)">
                                      <p:cBhvr>
                                        <p:cTn id="47" dur="500"/>
                                        <p:tgtEl>
                                          <p:spTgt spid="18436">
                                            <p:txEl>
                                              <p:pRg st="3" end="3"/>
                                            </p:txEl>
                                          </p:spTgt>
                                        </p:tgtEl>
                                      </p:cBhvr>
                                    </p:animEffect>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18438">
                                            <p:txEl>
                                              <p:pRg st="0" end="0"/>
                                            </p:txEl>
                                          </p:spTgt>
                                        </p:tgtEl>
                                        <p:attrNameLst>
                                          <p:attrName>style.visibility</p:attrName>
                                        </p:attrNameLst>
                                      </p:cBhvr>
                                      <p:to>
                                        <p:strVal val="visible"/>
                                      </p:to>
                                    </p:set>
                                    <p:animEffect transition="in" filter="wipe(left)">
                                      <p:cBhvr>
                                        <p:cTn id="51" dur="500"/>
                                        <p:tgtEl>
                                          <p:spTgt spid="18438">
                                            <p:txEl>
                                              <p:pRg st="0" end="0"/>
                                            </p:txEl>
                                          </p:spTgt>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18437">
                                            <p:txEl>
                                              <p:pRg st="0" end="0"/>
                                            </p:txEl>
                                          </p:spTgt>
                                        </p:tgtEl>
                                        <p:attrNameLst>
                                          <p:attrName>style.visibility</p:attrName>
                                        </p:attrNameLst>
                                      </p:cBhvr>
                                      <p:to>
                                        <p:strVal val="visible"/>
                                      </p:to>
                                    </p:set>
                                    <p:animEffect transition="in" filter="wipe(left)">
                                      <p:cBhvr>
                                        <p:cTn id="55" dur="500"/>
                                        <p:tgtEl>
                                          <p:spTgt spid="18437">
                                            <p:txEl>
                                              <p:pRg st="0" end="0"/>
                                            </p:txEl>
                                          </p:spTgt>
                                        </p:tgtEl>
                                      </p:cBhvr>
                                    </p:animEffect>
                                  </p:childTnLst>
                                </p:cTn>
                              </p:par>
                            </p:childTnLst>
                          </p:cTn>
                        </p:par>
                        <p:par>
                          <p:cTn id="56" fill="hold">
                            <p:stCondLst>
                              <p:cond delay="4000"/>
                            </p:stCondLst>
                            <p:childTnLst>
                              <p:par>
                                <p:cTn id="57" presetID="22" presetClass="entr" presetSubtype="8" fill="hold" grpId="0" nodeType="afterEffect">
                                  <p:stCondLst>
                                    <p:cond delay="0"/>
                                  </p:stCondLst>
                                  <p:childTnLst>
                                    <p:set>
                                      <p:cBhvr>
                                        <p:cTn id="58" dur="1" fill="hold">
                                          <p:stCondLst>
                                            <p:cond delay="0"/>
                                          </p:stCondLst>
                                        </p:cTn>
                                        <p:tgtEl>
                                          <p:spTgt spid="18437">
                                            <p:txEl>
                                              <p:pRg st="1" end="1"/>
                                            </p:txEl>
                                          </p:spTgt>
                                        </p:tgtEl>
                                        <p:attrNameLst>
                                          <p:attrName>style.visibility</p:attrName>
                                        </p:attrNameLst>
                                      </p:cBhvr>
                                      <p:to>
                                        <p:strVal val="visible"/>
                                      </p:to>
                                    </p:set>
                                    <p:animEffect transition="in" filter="wipe(left)">
                                      <p:cBhvr>
                                        <p:cTn id="59" dur="500"/>
                                        <p:tgtEl>
                                          <p:spTgt spid="18437">
                                            <p:txEl>
                                              <p:pRg st="1" end="1"/>
                                            </p:txEl>
                                          </p:spTgt>
                                        </p:tgtEl>
                                      </p:cBhvr>
                                    </p:animEffect>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18437">
                                            <p:txEl>
                                              <p:pRg st="2" end="2"/>
                                            </p:txEl>
                                          </p:spTgt>
                                        </p:tgtEl>
                                        <p:attrNameLst>
                                          <p:attrName>style.visibility</p:attrName>
                                        </p:attrNameLst>
                                      </p:cBhvr>
                                      <p:to>
                                        <p:strVal val="visible"/>
                                      </p:to>
                                    </p:set>
                                    <p:animEffect transition="in" filter="wipe(left)">
                                      <p:cBhvr>
                                        <p:cTn id="63" dur="500"/>
                                        <p:tgtEl>
                                          <p:spTgt spid="18437">
                                            <p:txEl>
                                              <p:pRg st="2" end="2"/>
                                            </p:txEl>
                                          </p:spTgt>
                                        </p:tgtEl>
                                      </p:cBhvr>
                                    </p:animEffect>
                                  </p:childTnLst>
                                </p:cTn>
                              </p:par>
                            </p:childTnLst>
                          </p:cTn>
                        </p:par>
                        <p:par>
                          <p:cTn id="64" fill="hold">
                            <p:stCondLst>
                              <p:cond delay="5000"/>
                            </p:stCondLst>
                            <p:childTnLst>
                              <p:par>
                                <p:cTn id="65" presetID="22" presetClass="entr" presetSubtype="8" fill="hold" grpId="0" nodeType="afterEffect">
                                  <p:stCondLst>
                                    <p:cond delay="0"/>
                                  </p:stCondLst>
                                  <p:childTnLst>
                                    <p:set>
                                      <p:cBhvr>
                                        <p:cTn id="66" dur="1" fill="hold">
                                          <p:stCondLst>
                                            <p:cond delay="0"/>
                                          </p:stCondLst>
                                        </p:cTn>
                                        <p:tgtEl>
                                          <p:spTgt spid="18437">
                                            <p:txEl>
                                              <p:pRg st="3" end="3"/>
                                            </p:txEl>
                                          </p:spTgt>
                                        </p:tgtEl>
                                        <p:attrNameLst>
                                          <p:attrName>style.visibility</p:attrName>
                                        </p:attrNameLst>
                                      </p:cBhvr>
                                      <p:to>
                                        <p:strVal val="visible"/>
                                      </p:to>
                                    </p:set>
                                    <p:animEffect transition="in" filter="wipe(left)">
                                      <p:cBhvr>
                                        <p:cTn id="67" dur="500"/>
                                        <p:tgtEl>
                                          <p:spTgt spid="18437">
                                            <p:txEl>
                                              <p:pRg st="3" end="3"/>
                                            </p:txEl>
                                          </p:spTgt>
                                        </p:tgtEl>
                                      </p:cBhvr>
                                    </p:animEffect>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18441"/>
                                        </p:tgtEl>
                                        <p:attrNameLst>
                                          <p:attrName>style.visibility</p:attrName>
                                        </p:attrNameLst>
                                      </p:cBhvr>
                                      <p:to>
                                        <p:strVal val="visible"/>
                                      </p:to>
                                    </p:set>
                                    <p:animEffect transition="in" filter="wipe(left)">
                                      <p:cBhvr>
                                        <p:cTn id="71" dur="500"/>
                                        <p:tgtEl>
                                          <p:spTgt spid="18441"/>
                                        </p:tgtEl>
                                      </p:cBhvr>
                                    </p:animEffect>
                                  </p:childTnLst>
                                </p:cTn>
                              </p:par>
                            </p:childTnLst>
                          </p:cTn>
                        </p:par>
                        <p:par>
                          <p:cTn id="72" fill="hold">
                            <p:stCondLst>
                              <p:cond delay="6000"/>
                            </p:stCondLst>
                            <p:childTnLst>
                              <p:par>
                                <p:cTn id="73" presetID="22" presetClass="entr" presetSubtype="8" fill="hold" grpId="0" nodeType="afterEffect">
                                  <p:stCondLst>
                                    <p:cond delay="0"/>
                                  </p:stCondLst>
                                  <p:childTnLst>
                                    <p:set>
                                      <p:cBhvr>
                                        <p:cTn id="74" dur="1" fill="hold">
                                          <p:stCondLst>
                                            <p:cond delay="0"/>
                                          </p:stCondLst>
                                        </p:cTn>
                                        <p:tgtEl>
                                          <p:spTgt spid="18440">
                                            <p:txEl>
                                              <p:pRg st="0" end="0"/>
                                            </p:txEl>
                                          </p:spTgt>
                                        </p:tgtEl>
                                        <p:attrNameLst>
                                          <p:attrName>style.visibility</p:attrName>
                                        </p:attrNameLst>
                                      </p:cBhvr>
                                      <p:to>
                                        <p:strVal val="visible"/>
                                      </p:to>
                                    </p:set>
                                    <p:animEffect transition="in" filter="wipe(left)">
                                      <p:cBhvr>
                                        <p:cTn id="75" dur="500"/>
                                        <p:tgtEl>
                                          <p:spTgt spid="184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P spid="18436" grpId="0" build="p" advAuto="0"/>
      <p:bldP spid="18437" grpId="0" build="p" advAuto="0"/>
      <p:bldP spid="18438" grpId="0" build="p" advAuto="0"/>
      <p:bldP spid="18439" grpId="0" build="p"/>
      <p:bldP spid="18440" grpId="0" build="p" advAuto="0"/>
      <p:bldP spid="18441"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xfrm>
            <a:off x="1101995" y="272381"/>
            <a:ext cx="10425281" cy="6391067"/>
          </a:xfrm>
        </p:spPr>
        <p:txBody>
          <a:bodyPr/>
          <a:lstStyle/>
          <a:p>
            <a:pPr eaLnBrk="1" hangingPunct="1">
              <a:lnSpc>
                <a:spcPct val="90000"/>
              </a:lnSpc>
              <a:buSzPct val="80000"/>
            </a:pPr>
            <a:r>
              <a:rPr lang="en-US" altLang="zh-CN" sz="2800" dirty="0">
                <a:latin typeface="Times New Roman" panose="02020603050405020304" pitchFamily="18" charset="0"/>
              </a:rPr>
              <a:t>p</a:t>
            </a:r>
            <a:r>
              <a:rPr lang="zh-CN" altLang="en-US" sz="2800" dirty="0">
                <a:latin typeface="Times New Roman" panose="02020603050405020304" pitchFamily="18" charset="0"/>
              </a:rPr>
              <a:t>的选择</a:t>
            </a:r>
            <a:r>
              <a:rPr lang="zh-CN" altLang="en-US" sz="2800" baseline="30000" dirty="0">
                <a:latin typeface="Times New Roman" panose="02020603050405020304" pitchFamily="18" charset="0"/>
              </a:rPr>
              <a:t>*</a:t>
            </a:r>
            <a:r>
              <a:rPr lang="zh-CN" altLang="en-US" sz="2800" baseline="30000" dirty="0">
                <a:solidFill>
                  <a:srgbClr val="FF6600"/>
                </a:solidFill>
                <a:latin typeface="Times New Roman" panose="02020603050405020304" pitchFamily="18" charset="0"/>
              </a:rPr>
              <a:t> </a:t>
            </a:r>
            <a:r>
              <a:rPr lang="zh-CN" altLang="en-US" sz="2800" dirty="0">
                <a:latin typeface="Times New Roman" panose="02020603050405020304" pitchFamily="18" charset="0"/>
              </a:rPr>
              <a:t>：</a:t>
            </a:r>
          </a:p>
          <a:p>
            <a:pPr eaLnBrk="1" hangingPunct="1">
              <a:lnSpc>
                <a:spcPct val="90000"/>
              </a:lnSpc>
              <a:spcAft>
                <a:spcPct val="60000"/>
              </a:spcAft>
              <a:buFont typeface="Wingdings" panose="05000000000000000000" pitchFamily="2" charset="2"/>
              <a:buNone/>
            </a:pPr>
            <a:r>
              <a:rPr lang="zh-CN" altLang="en-US" sz="2800" dirty="0">
                <a:latin typeface="Times New Roman" panose="02020603050405020304" pitchFamily="18" charset="0"/>
              </a:rPr>
              <a:t>   理论分析和实践结果均证明，</a:t>
            </a:r>
            <a:r>
              <a:rPr lang="en-US" altLang="zh-CN" sz="2800" dirty="0">
                <a:solidFill>
                  <a:schemeClr val="hlink"/>
                </a:solidFill>
                <a:latin typeface="Times New Roman" panose="02020603050405020304" pitchFamily="18" charset="0"/>
              </a:rPr>
              <a:t>p</a:t>
            </a:r>
            <a:r>
              <a:rPr lang="zh-CN" altLang="en-US" sz="2800" dirty="0">
                <a:solidFill>
                  <a:schemeClr val="hlink"/>
                </a:solidFill>
                <a:latin typeface="Times New Roman" panose="02020603050405020304" pitchFamily="18" charset="0"/>
              </a:rPr>
              <a:t>应取小于或等于</a:t>
            </a:r>
            <a:r>
              <a:rPr lang="en-US" altLang="zh-CN" sz="2800" dirty="0">
                <a:solidFill>
                  <a:schemeClr val="hlink"/>
                </a:solidFill>
                <a:latin typeface="Times New Roman" panose="02020603050405020304" pitchFamily="18" charset="0"/>
              </a:rPr>
              <a:t>m</a:t>
            </a:r>
            <a:r>
              <a:rPr lang="zh-CN" altLang="en-US" sz="2800" dirty="0">
                <a:solidFill>
                  <a:schemeClr val="hlink"/>
                </a:solidFill>
                <a:latin typeface="Times New Roman" panose="02020603050405020304" pitchFamily="18" charset="0"/>
              </a:rPr>
              <a:t>的</a:t>
            </a:r>
            <a:r>
              <a:rPr lang="en-US" altLang="zh-CN" sz="2800" dirty="0">
                <a:solidFill>
                  <a:schemeClr val="hlink"/>
                </a:solidFill>
                <a:latin typeface="Times New Roman" panose="02020603050405020304" pitchFamily="18" charset="0"/>
              </a:rPr>
              <a:t>(</a:t>
            </a:r>
            <a:r>
              <a:rPr lang="zh-CN" altLang="en-US" sz="2800" dirty="0">
                <a:solidFill>
                  <a:schemeClr val="hlink"/>
                </a:solidFill>
                <a:latin typeface="Times New Roman" panose="02020603050405020304" pitchFamily="18" charset="0"/>
              </a:rPr>
              <a:t>最大</a:t>
            </a:r>
            <a:r>
              <a:rPr lang="en-US" altLang="zh-CN" sz="2800" dirty="0">
                <a:solidFill>
                  <a:schemeClr val="hlink"/>
                </a:solidFill>
                <a:latin typeface="Times New Roman" panose="02020603050405020304" pitchFamily="18" charset="0"/>
              </a:rPr>
              <a:t>)</a:t>
            </a:r>
            <a:r>
              <a:rPr lang="zh-CN" altLang="en-US" sz="2800" dirty="0">
                <a:solidFill>
                  <a:schemeClr val="hlink"/>
                </a:solidFill>
                <a:latin typeface="Times New Roman" panose="02020603050405020304" pitchFamily="18" charset="0"/>
              </a:rPr>
              <a:t>素数</a:t>
            </a:r>
            <a:r>
              <a:rPr lang="zh-CN" altLang="en-US" sz="2800" dirty="0">
                <a:latin typeface="Times New Roman" panose="02020603050405020304" pitchFamily="18" charset="0"/>
              </a:rPr>
              <a:t>。</a:t>
            </a:r>
          </a:p>
          <a:p>
            <a:pPr eaLnBrk="1" hangingPunct="1">
              <a:lnSpc>
                <a:spcPct val="90000"/>
              </a:lnSpc>
              <a:spcAft>
                <a:spcPct val="60000"/>
              </a:spcAft>
              <a:buFont typeface="Wingdings" panose="05000000000000000000" pitchFamily="2" charset="2"/>
              <a:buNone/>
            </a:pPr>
            <a:r>
              <a:rPr lang="zh-CN" altLang="en-US" sz="2800" dirty="0">
                <a:latin typeface="Times New Roman" panose="02020603050405020304" pitchFamily="18" charset="0"/>
              </a:rPr>
              <a:t>           例：     </a:t>
            </a:r>
            <a:r>
              <a:rPr lang="en-US" altLang="zh-CN" sz="2800" dirty="0">
                <a:latin typeface="Times New Roman" panose="02020603050405020304" pitchFamily="18" charset="0"/>
              </a:rPr>
              <a:t>H(key)=key % </a:t>
            </a:r>
            <a:r>
              <a:rPr lang="en-US" altLang="zh-CN" sz="2800" dirty="0">
                <a:solidFill>
                  <a:schemeClr val="hlink"/>
                </a:solidFill>
                <a:latin typeface="Times New Roman" panose="02020603050405020304" pitchFamily="18" charset="0"/>
              </a:rPr>
              <a:t>997</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rPr>
              <a:t>	           10052501	747</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rPr>
              <a:t>	           10052502	748</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rPr>
              <a:t>               01110525	          864</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rPr>
              <a:t>               02110525	          873</a:t>
            </a:r>
            <a:endParaRPr lang="zh-CN" altLang="en-US" sz="2800" dirty="0">
              <a:latin typeface="Times New Roman" panose="02020603050405020304" pitchFamily="18" charset="0"/>
            </a:endParaRPr>
          </a:p>
          <a:p>
            <a:pPr>
              <a:lnSpc>
                <a:spcPct val="90000"/>
              </a:lnSpc>
            </a:pPr>
            <a:r>
              <a:rPr lang="zh-CN" altLang="en-US" sz="2800" dirty="0">
                <a:latin typeface="Times New Roman" panose="02020603050405020304" pitchFamily="18" charset="0"/>
              </a:rPr>
              <a:t>优点：函数值依赖于自变量</a:t>
            </a:r>
            <a:r>
              <a:rPr lang="en-US" altLang="zh-CN" sz="2800" dirty="0">
                <a:latin typeface="Times New Roman" panose="02020603050405020304" pitchFamily="18" charset="0"/>
              </a:rPr>
              <a:t>key</a:t>
            </a:r>
            <a:r>
              <a:rPr lang="zh-CN" altLang="en-US" sz="2800" dirty="0">
                <a:latin typeface="Times New Roman" panose="02020603050405020304" pitchFamily="18" charset="0"/>
              </a:rPr>
              <a:t>的所有位，而不仅仅是最右边几个低位，增大了均匀分布的可能性。</a:t>
            </a:r>
          </a:p>
          <a:p>
            <a:pPr>
              <a:lnSpc>
                <a:spcPct val="90000"/>
              </a:lnSpc>
            </a:pPr>
            <a:r>
              <a:rPr lang="zh-CN" altLang="en-US" sz="2800" dirty="0">
                <a:latin typeface="Times New Roman" panose="02020603050405020304" pitchFamily="18" charset="0"/>
              </a:rPr>
              <a:t>缺点：</a:t>
            </a:r>
            <a:r>
              <a:rPr lang="zh-CN" altLang="en-US" sz="2800" dirty="0">
                <a:solidFill>
                  <a:schemeClr val="hlink"/>
                </a:solidFill>
                <a:latin typeface="Times New Roman" panose="02020603050405020304" pitchFamily="18" charset="0"/>
              </a:rPr>
              <a:t>连续的关键字映射成连续的散列值</a:t>
            </a:r>
            <a:r>
              <a:rPr lang="zh-CN" altLang="en-US" sz="2800" dirty="0">
                <a:latin typeface="Times New Roman" panose="02020603050405020304" pitchFamily="18" charset="0"/>
              </a:rPr>
              <a:t>，虽然能保证连续的关键字不发生冲突，但也意味着要占据连续的数组单元，可能导致程序性能的降低。</a:t>
            </a:r>
            <a:endParaRPr lang="en-US" altLang="zh-CN" sz="24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wipe(left)">
                                      <p:cBhvr>
                                        <p:cTn id="7" dur="500"/>
                                        <p:tgtEl>
                                          <p:spTgt spid="19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wipe(left)">
                                      <p:cBhvr>
                                        <p:cTn id="12" dur="500"/>
                                        <p:tgtEl>
                                          <p:spTgt spid="194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8">
                                            <p:txEl>
                                              <p:pRg st="2" end="2"/>
                                            </p:txEl>
                                          </p:spTgt>
                                        </p:tgtEl>
                                        <p:attrNameLst>
                                          <p:attrName>style.visibility</p:attrName>
                                        </p:attrNameLst>
                                      </p:cBhvr>
                                      <p:to>
                                        <p:strVal val="visible"/>
                                      </p:to>
                                    </p:set>
                                    <p:animEffect transition="in" filter="wipe(left)">
                                      <p:cBhvr>
                                        <p:cTn id="17" dur="500"/>
                                        <p:tgtEl>
                                          <p:spTgt spid="194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58">
                                            <p:txEl>
                                              <p:pRg st="3" end="3"/>
                                            </p:txEl>
                                          </p:spTgt>
                                        </p:tgtEl>
                                        <p:attrNameLst>
                                          <p:attrName>style.visibility</p:attrName>
                                        </p:attrNameLst>
                                      </p:cBhvr>
                                      <p:to>
                                        <p:strVal val="visible"/>
                                      </p:to>
                                    </p:set>
                                    <p:animEffect transition="in" filter="wipe(left)">
                                      <p:cBhvr>
                                        <p:cTn id="22" dur="500"/>
                                        <p:tgtEl>
                                          <p:spTgt spid="194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58">
                                            <p:txEl>
                                              <p:pRg st="4" end="4"/>
                                            </p:txEl>
                                          </p:spTgt>
                                        </p:tgtEl>
                                        <p:attrNameLst>
                                          <p:attrName>style.visibility</p:attrName>
                                        </p:attrNameLst>
                                      </p:cBhvr>
                                      <p:to>
                                        <p:strVal val="visible"/>
                                      </p:to>
                                    </p:set>
                                    <p:animEffect transition="in" filter="wipe(left)">
                                      <p:cBhvr>
                                        <p:cTn id="27" dur="500"/>
                                        <p:tgtEl>
                                          <p:spTgt spid="194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58">
                                            <p:txEl>
                                              <p:pRg st="5" end="5"/>
                                            </p:txEl>
                                          </p:spTgt>
                                        </p:tgtEl>
                                        <p:attrNameLst>
                                          <p:attrName>style.visibility</p:attrName>
                                        </p:attrNameLst>
                                      </p:cBhvr>
                                      <p:to>
                                        <p:strVal val="visible"/>
                                      </p:to>
                                    </p:set>
                                    <p:animEffect transition="in" filter="wipe(left)">
                                      <p:cBhvr>
                                        <p:cTn id="32" dur="500"/>
                                        <p:tgtEl>
                                          <p:spTgt spid="194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58">
                                            <p:txEl>
                                              <p:pRg st="6" end="6"/>
                                            </p:txEl>
                                          </p:spTgt>
                                        </p:tgtEl>
                                        <p:attrNameLst>
                                          <p:attrName>style.visibility</p:attrName>
                                        </p:attrNameLst>
                                      </p:cBhvr>
                                      <p:to>
                                        <p:strVal val="visible"/>
                                      </p:to>
                                    </p:set>
                                    <p:animEffect transition="in" filter="wipe(left)">
                                      <p:cBhvr>
                                        <p:cTn id="37" dur="500"/>
                                        <p:tgtEl>
                                          <p:spTgt spid="194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58">
                                            <p:txEl>
                                              <p:pRg st="7" end="7"/>
                                            </p:txEl>
                                          </p:spTgt>
                                        </p:tgtEl>
                                        <p:attrNameLst>
                                          <p:attrName>style.visibility</p:attrName>
                                        </p:attrNameLst>
                                      </p:cBhvr>
                                      <p:to>
                                        <p:strVal val="visible"/>
                                      </p:to>
                                    </p:set>
                                    <p:animEffect transition="in" filter="wipe(left)">
                                      <p:cBhvr>
                                        <p:cTn id="42" dur="500"/>
                                        <p:tgtEl>
                                          <p:spTgt spid="1945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458">
                                            <p:txEl>
                                              <p:pRg st="8" end="8"/>
                                            </p:txEl>
                                          </p:spTgt>
                                        </p:tgtEl>
                                        <p:attrNameLst>
                                          <p:attrName>style.visibility</p:attrName>
                                        </p:attrNameLst>
                                      </p:cBhvr>
                                      <p:to>
                                        <p:strVal val="visible"/>
                                      </p:to>
                                    </p:set>
                                    <p:animEffect transition="in" filter="wipe(left)">
                                      <p:cBhvr>
                                        <p:cTn id="47" dur="500"/>
                                        <p:tgtEl>
                                          <p:spTgt spid="194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1189038" y="218775"/>
            <a:ext cx="10474426" cy="4191000"/>
          </a:xfrm>
        </p:spPr>
        <p:txBody>
          <a:bodyPr>
            <a:normAutofit lnSpcReduction="10000"/>
          </a:bodyPr>
          <a:lstStyle/>
          <a:p>
            <a:pPr eaLnBrk="1" hangingPunct="1">
              <a:lnSpc>
                <a:spcPct val="90000"/>
              </a:lnSpc>
              <a:buFont typeface="Wingdings" panose="05000000000000000000" pitchFamily="2" charset="2"/>
              <a:buNone/>
            </a:pPr>
            <a:r>
              <a:rPr lang="en-US" altLang="zh-CN" sz="4000" dirty="0">
                <a:solidFill>
                  <a:srgbClr val="0000FF"/>
                </a:solidFill>
                <a:latin typeface="Times New Roman" panose="02020603050405020304" pitchFamily="18" charset="0"/>
              </a:rPr>
              <a:t>  2. </a:t>
            </a:r>
            <a:r>
              <a:rPr lang="zh-CN" altLang="en-US" sz="4000" dirty="0">
                <a:solidFill>
                  <a:srgbClr val="0000FF"/>
                </a:solidFill>
                <a:latin typeface="Times New Roman" panose="02020603050405020304" pitchFamily="18" charset="0"/>
              </a:rPr>
              <a:t>直接定址法</a:t>
            </a: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）取关键字值作为它的</a:t>
            </a:r>
            <a:r>
              <a:rPr lang="en-US" altLang="zh-CN" sz="2800" dirty="0">
                <a:latin typeface="Times New Roman" panose="02020603050405020304" pitchFamily="18" charset="0"/>
              </a:rPr>
              <a:t>Hash</a:t>
            </a:r>
            <a:r>
              <a:rPr lang="zh-CN" altLang="en-US" sz="2800" dirty="0">
                <a:latin typeface="Times New Roman" panose="02020603050405020304" pitchFamily="18" charset="0"/>
              </a:rPr>
              <a:t>地址：  </a:t>
            </a:r>
            <a:r>
              <a:rPr lang="en-US" altLang="zh-CN" sz="2800" dirty="0">
                <a:latin typeface="Times New Roman" panose="02020603050405020304" pitchFamily="18" charset="0"/>
              </a:rPr>
              <a:t>H(key)=key</a:t>
            </a: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2</a:t>
            </a:r>
            <a:r>
              <a:rPr lang="zh-CN" altLang="en-US" sz="2800" dirty="0">
                <a:latin typeface="Times New Roman" panose="02020603050405020304" pitchFamily="18" charset="0"/>
              </a:rPr>
              <a:t>）取关键字值的某个线性函数：    </a:t>
            </a:r>
            <a:br>
              <a:rPr lang="zh-CN" altLang="en-US" sz="2800" dirty="0">
                <a:latin typeface="Times New Roman" panose="02020603050405020304" pitchFamily="18" charset="0"/>
              </a:rPr>
            </a:br>
            <a:r>
              <a:rPr lang="zh-CN" altLang="en-US" sz="2800" dirty="0">
                <a:latin typeface="Times New Roman" panose="02020603050405020304" pitchFamily="18" charset="0"/>
              </a:rPr>
              <a:t>                </a:t>
            </a:r>
            <a:r>
              <a:rPr lang="en-US" altLang="zh-CN" sz="2800" dirty="0">
                <a:solidFill>
                  <a:schemeClr val="hlink"/>
                </a:solidFill>
                <a:latin typeface="Times New Roman" panose="02020603050405020304" pitchFamily="18" charset="0"/>
              </a:rPr>
              <a:t>H(key)=a*</a:t>
            </a:r>
            <a:r>
              <a:rPr lang="en-US" altLang="zh-CN" sz="2800" dirty="0" err="1">
                <a:solidFill>
                  <a:schemeClr val="hlink"/>
                </a:solidFill>
                <a:latin typeface="Times New Roman" panose="02020603050405020304" pitchFamily="18" charset="0"/>
              </a:rPr>
              <a:t>key+b</a:t>
            </a:r>
            <a:r>
              <a:rPr lang="en-US" altLang="zh-CN" sz="2800" dirty="0">
                <a:solidFill>
                  <a:schemeClr val="hlink"/>
                </a:solidFill>
                <a:latin typeface="Times New Roman" panose="02020603050405020304" pitchFamily="18" charset="0"/>
              </a:rPr>
              <a:t>     (</a:t>
            </a:r>
            <a:r>
              <a:rPr lang="en-US" altLang="zh-CN" sz="2800" dirty="0" err="1">
                <a:solidFill>
                  <a:schemeClr val="hlink"/>
                </a:solidFill>
                <a:latin typeface="Times New Roman" panose="02020603050405020304" pitchFamily="18" charset="0"/>
              </a:rPr>
              <a:t>a,b</a:t>
            </a:r>
            <a:r>
              <a:rPr lang="zh-CN" altLang="en-US" sz="2800" dirty="0">
                <a:solidFill>
                  <a:schemeClr val="hlink"/>
                </a:solidFill>
                <a:latin typeface="Times New Roman" panose="02020603050405020304" pitchFamily="18" charset="0"/>
              </a:rPr>
              <a:t>为常数</a:t>
            </a:r>
            <a:r>
              <a:rPr lang="en-US" altLang="zh-CN" sz="2800" dirty="0">
                <a:solidFill>
                  <a:schemeClr val="hlink"/>
                </a:solidFill>
                <a:latin typeface="Times New Roman" panose="02020603050405020304" pitchFamily="18" charset="0"/>
              </a:rPr>
              <a:t>)</a:t>
            </a:r>
          </a:p>
          <a:p>
            <a:pPr eaLnBrk="1" hangingPunct="1">
              <a:lnSpc>
                <a:spcPct val="90000"/>
              </a:lnSpc>
              <a:buFont typeface="Wingdings" panose="05000000000000000000" pitchFamily="2" charset="2"/>
              <a:buNone/>
            </a:pPr>
            <a:endParaRPr lang="en-US" altLang="zh-CN" sz="1000" dirty="0">
              <a:solidFill>
                <a:schemeClr val="hlink"/>
              </a:solidFill>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例</a:t>
            </a:r>
            <a:r>
              <a:rPr lang="en-US" altLang="zh-CN" sz="2800" dirty="0">
                <a:latin typeface="Times New Roman" panose="02020603050405020304" pitchFamily="18" charset="0"/>
              </a:rPr>
              <a:t>1</a:t>
            </a:r>
            <a:r>
              <a:rPr lang="zh-CN" altLang="en-US" sz="2800" dirty="0">
                <a:latin typeface="Times New Roman" panose="02020603050405020304" pitchFamily="18" charset="0"/>
              </a:rPr>
              <a:t>：从</a:t>
            </a:r>
            <a:r>
              <a:rPr lang="en-US" altLang="zh-CN" sz="2800" dirty="0">
                <a:latin typeface="Times New Roman" panose="02020603050405020304" pitchFamily="18" charset="0"/>
              </a:rPr>
              <a:t>1→100</a:t>
            </a:r>
            <a:r>
              <a:rPr lang="zh-CN" altLang="en-US" sz="2800" dirty="0">
                <a:latin typeface="Times New Roman" panose="02020603050405020304" pitchFamily="18" charset="0"/>
              </a:rPr>
              <a:t>岁年龄的人口数字统计表，以年龄作</a:t>
            </a:r>
            <a:br>
              <a:rPr lang="zh-CN" altLang="en-US" sz="2800" dirty="0">
                <a:latin typeface="Times New Roman" panose="02020603050405020304" pitchFamily="18" charset="0"/>
              </a:rPr>
            </a:br>
            <a:r>
              <a:rPr lang="zh-CN" altLang="en-US" sz="2800" dirty="0">
                <a:latin typeface="Times New Roman" panose="02020603050405020304" pitchFamily="18" charset="0"/>
              </a:rPr>
              <a:t>       为关键字，地址值取关键字自身</a:t>
            </a:r>
            <a:r>
              <a:rPr lang="zh-CN" altLang="en-US" sz="2800" dirty="0" smtClean="0">
                <a:latin typeface="Times New Roman" panose="02020603050405020304" pitchFamily="18" charset="0"/>
              </a:rPr>
              <a:t>。</a:t>
            </a:r>
            <a:endParaRPr lang="en-US" altLang="zh-CN" sz="2800" dirty="0" smtClean="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sz="2800" dirty="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sz="10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例</a:t>
            </a:r>
            <a:r>
              <a:rPr lang="en-US" altLang="zh-CN" sz="2800" dirty="0">
                <a:latin typeface="Times New Roman" panose="02020603050405020304" pitchFamily="18" charset="0"/>
              </a:rPr>
              <a:t>2</a:t>
            </a:r>
            <a:r>
              <a:rPr lang="zh-CN" altLang="en-US" sz="2800" dirty="0">
                <a:latin typeface="Times New Roman" panose="02020603050405020304" pitchFamily="18" charset="0"/>
              </a:rPr>
              <a:t>．统计从</a:t>
            </a:r>
            <a:r>
              <a:rPr lang="en-US" altLang="zh-CN" sz="2800" dirty="0">
                <a:latin typeface="Times New Roman" panose="02020603050405020304" pitchFamily="18" charset="0"/>
              </a:rPr>
              <a:t>1901</a:t>
            </a:r>
            <a:r>
              <a:rPr lang="zh-CN" altLang="en-US" sz="2800" dirty="0">
                <a:latin typeface="Times New Roman" panose="02020603050405020304" pitchFamily="18" charset="0"/>
              </a:rPr>
              <a:t>年开始的各年份的人口总数（年份为关键字）</a:t>
            </a:r>
          </a:p>
        </p:txBody>
      </p:sp>
      <p:grpSp>
        <p:nvGrpSpPr>
          <p:cNvPr id="21507" name="组合 21506"/>
          <p:cNvGrpSpPr/>
          <p:nvPr/>
        </p:nvGrpSpPr>
        <p:grpSpPr bwMode="auto">
          <a:xfrm>
            <a:off x="2095500" y="4429125"/>
            <a:ext cx="8305800" cy="1905000"/>
            <a:chOff x="0" y="0"/>
            <a:chExt cx="5232" cy="1526"/>
          </a:xfrm>
        </p:grpSpPr>
        <p:sp>
          <p:nvSpPr>
            <p:cNvPr id="2" name="Rectangle 4"/>
            <p:cNvSpPr>
              <a:spLocks noChangeArrowheads="1"/>
            </p:cNvSpPr>
            <p:nvPr/>
          </p:nvSpPr>
          <p:spPr bwMode="auto">
            <a:xfrm>
              <a:off x="74" y="125"/>
              <a:ext cx="5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b="1">
                  <a:latin typeface="Times New Roman" panose="02020603050405020304" pitchFamily="18" charset="0"/>
                </a:rPr>
                <a:t>地址</a:t>
              </a:r>
            </a:p>
            <a:p>
              <a:pPr algn="ctr" eaLnBrk="0" hangingPunct="0"/>
              <a:endParaRPr lang="en-US" altLang="zh-CN" b="1">
                <a:latin typeface="Times New Roman" panose="02020603050405020304" pitchFamily="18" charset="0"/>
              </a:endParaRPr>
            </a:p>
          </p:txBody>
        </p:sp>
        <p:sp>
          <p:nvSpPr>
            <p:cNvPr id="21508" name="Rectangle 22"/>
            <p:cNvSpPr>
              <a:spLocks noChangeArrowheads="1"/>
            </p:cNvSpPr>
            <p:nvPr/>
          </p:nvSpPr>
          <p:spPr bwMode="auto">
            <a:xfrm>
              <a:off x="5" y="3"/>
              <a:ext cx="726"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09" name="Rectangle 5"/>
            <p:cNvSpPr>
              <a:spLocks noChangeArrowheads="1"/>
            </p:cNvSpPr>
            <p:nvPr/>
          </p:nvSpPr>
          <p:spPr bwMode="auto">
            <a:xfrm>
              <a:off x="800" y="125"/>
              <a:ext cx="46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01</a:t>
              </a:r>
            </a:p>
            <a:p>
              <a:pPr algn="ctr" eaLnBrk="0" hangingPunct="0"/>
              <a:endParaRPr lang="en-US" altLang="zh-CN" b="1">
                <a:latin typeface="Times New Roman" panose="02020603050405020304" pitchFamily="18" charset="0"/>
              </a:endParaRPr>
            </a:p>
          </p:txBody>
        </p:sp>
        <p:sp>
          <p:nvSpPr>
            <p:cNvPr id="21510" name="Rectangle 24"/>
            <p:cNvSpPr>
              <a:spLocks noChangeArrowheads="1"/>
            </p:cNvSpPr>
            <p:nvPr/>
          </p:nvSpPr>
          <p:spPr bwMode="auto">
            <a:xfrm>
              <a:off x="731" y="3"/>
              <a:ext cx="600"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11" name="Rectangle 6"/>
            <p:cNvSpPr>
              <a:spLocks noChangeArrowheads="1"/>
            </p:cNvSpPr>
            <p:nvPr/>
          </p:nvSpPr>
          <p:spPr bwMode="auto">
            <a:xfrm>
              <a:off x="1400" y="125"/>
              <a:ext cx="57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02</a:t>
              </a:r>
            </a:p>
            <a:p>
              <a:pPr algn="ctr" eaLnBrk="0" hangingPunct="0"/>
              <a:endParaRPr lang="en-US" altLang="zh-CN" b="1">
                <a:latin typeface="Times New Roman" panose="02020603050405020304" pitchFamily="18" charset="0"/>
              </a:endParaRPr>
            </a:p>
          </p:txBody>
        </p:sp>
        <p:sp>
          <p:nvSpPr>
            <p:cNvPr id="21512" name="Rectangle 26"/>
            <p:cNvSpPr>
              <a:spLocks noChangeArrowheads="1"/>
            </p:cNvSpPr>
            <p:nvPr/>
          </p:nvSpPr>
          <p:spPr bwMode="auto">
            <a:xfrm>
              <a:off x="1331" y="3"/>
              <a:ext cx="717"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13" name="Rectangle 7"/>
            <p:cNvSpPr>
              <a:spLocks noChangeArrowheads="1"/>
            </p:cNvSpPr>
            <p:nvPr/>
          </p:nvSpPr>
          <p:spPr bwMode="auto">
            <a:xfrm>
              <a:off x="2117" y="125"/>
              <a:ext cx="46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03</a:t>
              </a:r>
            </a:p>
            <a:p>
              <a:pPr algn="ctr" eaLnBrk="0" hangingPunct="0"/>
              <a:endParaRPr lang="en-US" altLang="zh-CN" b="1">
                <a:latin typeface="Times New Roman" panose="02020603050405020304" pitchFamily="18" charset="0"/>
              </a:endParaRPr>
            </a:p>
          </p:txBody>
        </p:sp>
        <p:sp>
          <p:nvSpPr>
            <p:cNvPr id="21514" name="Rectangle 28"/>
            <p:cNvSpPr>
              <a:spLocks noChangeArrowheads="1"/>
            </p:cNvSpPr>
            <p:nvPr/>
          </p:nvSpPr>
          <p:spPr bwMode="auto">
            <a:xfrm>
              <a:off x="2048" y="3"/>
              <a:ext cx="600"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15" name="Rectangle 8"/>
            <p:cNvSpPr>
              <a:spLocks noChangeArrowheads="1"/>
            </p:cNvSpPr>
            <p:nvPr/>
          </p:nvSpPr>
          <p:spPr bwMode="auto">
            <a:xfrm>
              <a:off x="2717" y="77"/>
              <a:ext cx="45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2800" b="1">
                  <a:latin typeface="Times New Roman" panose="02020603050405020304" pitchFamily="18" charset="0"/>
                </a:rPr>
                <a:t>…</a:t>
              </a:r>
            </a:p>
            <a:p>
              <a:pPr algn="ctr" eaLnBrk="0" hangingPunct="0"/>
              <a:endParaRPr lang="en-US" altLang="zh-CN" b="1">
                <a:latin typeface="Times New Roman" panose="02020603050405020304" pitchFamily="18" charset="0"/>
              </a:endParaRPr>
            </a:p>
          </p:txBody>
        </p:sp>
        <p:sp>
          <p:nvSpPr>
            <p:cNvPr id="21516" name="Rectangle 30"/>
            <p:cNvSpPr>
              <a:spLocks noChangeArrowheads="1"/>
            </p:cNvSpPr>
            <p:nvPr/>
          </p:nvSpPr>
          <p:spPr bwMode="auto">
            <a:xfrm>
              <a:off x="2648" y="3"/>
              <a:ext cx="591"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nvGrpSpPr>
            <p:cNvPr id="21517" name="组合 21517"/>
            <p:cNvGrpSpPr/>
            <p:nvPr/>
          </p:nvGrpSpPr>
          <p:grpSpPr bwMode="auto">
            <a:xfrm>
              <a:off x="3239" y="3"/>
              <a:ext cx="1988" cy="403"/>
              <a:chOff x="0" y="0"/>
              <a:chExt cx="1238" cy="403"/>
            </a:xfrm>
          </p:grpSpPr>
          <p:sp>
            <p:nvSpPr>
              <p:cNvPr id="21518" name="Rectangle 9"/>
              <p:cNvSpPr>
                <a:spLocks noChangeArrowheads="1"/>
              </p:cNvSpPr>
              <p:nvPr/>
            </p:nvSpPr>
            <p:spPr bwMode="auto">
              <a:xfrm>
                <a:off x="43" y="0"/>
                <a:ext cx="11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1200"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21519" name="Rectangle 32"/>
              <p:cNvSpPr>
                <a:spLocks noChangeArrowheads="1"/>
              </p:cNvSpPr>
              <p:nvPr/>
            </p:nvSpPr>
            <p:spPr bwMode="auto">
              <a:xfrm>
                <a:off x="0" y="0"/>
                <a:ext cx="1238"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sp>
          <p:nvSpPr>
            <p:cNvPr id="21520" name="Rectangle 10"/>
            <p:cNvSpPr>
              <a:spLocks noChangeArrowheads="1"/>
            </p:cNvSpPr>
            <p:nvPr/>
          </p:nvSpPr>
          <p:spPr bwMode="auto">
            <a:xfrm>
              <a:off x="74" y="490"/>
              <a:ext cx="5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b="1">
                  <a:latin typeface="Times New Roman" panose="02020603050405020304" pitchFamily="18" charset="0"/>
                </a:rPr>
                <a:t>年份</a:t>
              </a:r>
            </a:p>
            <a:p>
              <a:pPr algn="ctr" eaLnBrk="0" hangingPunct="0"/>
              <a:endParaRPr lang="en-US" altLang="zh-CN" b="1">
                <a:latin typeface="Times New Roman" panose="02020603050405020304" pitchFamily="18" charset="0"/>
              </a:endParaRPr>
            </a:p>
          </p:txBody>
        </p:sp>
        <p:sp>
          <p:nvSpPr>
            <p:cNvPr id="21521" name="Rectangle 34"/>
            <p:cNvSpPr>
              <a:spLocks noChangeArrowheads="1"/>
            </p:cNvSpPr>
            <p:nvPr/>
          </p:nvSpPr>
          <p:spPr bwMode="auto">
            <a:xfrm>
              <a:off x="5" y="406"/>
              <a:ext cx="726"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2" name="Rectangle 11"/>
            <p:cNvSpPr>
              <a:spLocks noChangeArrowheads="1"/>
            </p:cNvSpPr>
            <p:nvPr/>
          </p:nvSpPr>
          <p:spPr bwMode="auto">
            <a:xfrm>
              <a:off x="720" y="598"/>
              <a:ext cx="64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1901</a:t>
              </a:r>
            </a:p>
            <a:p>
              <a:pPr algn="ctr" eaLnBrk="0" hangingPunct="0"/>
              <a:endParaRPr lang="en-US" altLang="zh-CN" b="1">
                <a:latin typeface="Times New Roman" panose="02020603050405020304" pitchFamily="18" charset="0"/>
              </a:endParaRPr>
            </a:p>
          </p:txBody>
        </p:sp>
        <p:sp>
          <p:nvSpPr>
            <p:cNvPr id="21523" name="Rectangle 36"/>
            <p:cNvSpPr>
              <a:spLocks noChangeArrowheads="1"/>
            </p:cNvSpPr>
            <p:nvPr/>
          </p:nvSpPr>
          <p:spPr bwMode="auto">
            <a:xfrm>
              <a:off x="731" y="406"/>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4" name="Rectangle 12"/>
            <p:cNvSpPr>
              <a:spLocks noChangeArrowheads="1"/>
            </p:cNvSpPr>
            <p:nvPr/>
          </p:nvSpPr>
          <p:spPr bwMode="auto">
            <a:xfrm>
              <a:off x="1400" y="576"/>
              <a:ext cx="57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1902</a:t>
              </a:r>
            </a:p>
            <a:p>
              <a:pPr algn="ctr" eaLnBrk="0" hangingPunct="0"/>
              <a:endParaRPr lang="en-US" altLang="zh-CN" b="1">
                <a:latin typeface="Times New Roman" panose="02020603050405020304" pitchFamily="18" charset="0"/>
              </a:endParaRPr>
            </a:p>
          </p:txBody>
        </p:sp>
        <p:sp>
          <p:nvSpPr>
            <p:cNvPr id="21525" name="Rectangle 38"/>
            <p:cNvSpPr>
              <a:spLocks noChangeArrowheads="1"/>
            </p:cNvSpPr>
            <p:nvPr/>
          </p:nvSpPr>
          <p:spPr bwMode="auto">
            <a:xfrm>
              <a:off x="1331" y="406"/>
              <a:ext cx="717"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6" name="Rectangle 13"/>
            <p:cNvSpPr>
              <a:spLocks noChangeArrowheads="1"/>
            </p:cNvSpPr>
            <p:nvPr/>
          </p:nvSpPr>
          <p:spPr bwMode="auto">
            <a:xfrm>
              <a:off x="2064" y="490"/>
              <a:ext cx="57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1903</a:t>
              </a:r>
            </a:p>
            <a:p>
              <a:pPr algn="ctr" eaLnBrk="0" hangingPunct="0"/>
              <a:endParaRPr lang="en-US" altLang="zh-CN" b="1">
                <a:latin typeface="Times New Roman" panose="02020603050405020304" pitchFamily="18" charset="0"/>
              </a:endParaRPr>
            </a:p>
          </p:txBody>
        </p:sp>
        <p:sp>
          <p:nvSpPr>
            <p:cNvPr id="21527" name="Rectangle 40"/>
            <p:cNvSpPr>
              <a:spLocks noChangeArrowheads="1"/>
            </p:cNvSpPr>
            <p:nvPr/>
          </p:nvSpPr>
          <p:spPr bwMode="auto">
            <a:xfrm>
              <a:off x="2048" y="406"/>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8" name="Rectangle 14"/>
            <p:cNvSpPr>
              <a:spLocks noChangeArrowheads="1"/>
            </p:cNvSpPr>
            <p:nvPr/>
          </p:nvSpPr>
          <p:spPr bwMode="auto">
            <a:xfrm>
              <a:off x="2717" y="480"/>
              <a:ext cx="4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2800" b="1">
                  <a:latin typeface="Times New Roman" panose="02020603050405020304" pitchFamily="18" charset="0"/>
                </a:rPr>
                <a:t>…</a:t>
              </a:r>
            </a:p>
            <a:p>
              <a:pPr algn="ctr" eaLnBrk="0" hangingPunct="0"/>
              <a:endParaRPr lang="en-US" altLang="zh-CN" sz="2800" b="1">
                <a:latin typeface="Times New Roman" panose="02020603050405020304" pitchFamily="18" charset="0"/>
              </a:endParaRPr>
            </a:p>
          </p:txBody>
        </p:sp>
        <p:sp>
          <p:nvSpPr>
            <p:cNvPr id="21529" name="Rectangle 42"/>
            <p:cNvSpPr>
              <a:spLocks noChangeArrowheads="1"/>
            </p:cNvSpPr>
            <p:nvPr/>
          </p:nvSpPr>
          <p:spPr bwMode="auto">
            <a:xfrm>
              <a:off x="2648" y="406"/>
              <a:ext cx="591"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0" name="Rectangle 15"/>
            <p:cNvSpPr>
              <a:spLocks noChangeArrowheads="1"/>
            </p:cNvSpPr>
            <p:nvPr/>
          </p:nvSpPr>
          <p:spPr bwMode="auto">
            <a:xfrm>
              <a:off x="3308" y="406"/>
              <a:ext cx="18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altLang="zh-CN" sz="1200" b="1">
                <a:latin typeface="Times New Roman" panose="02020603050405020304" pitchFamily="18" charset="0"/>
              </a:endParaRPr>
            </a:p>
            <a:p>
              <a:pPr algn="ctr" eaLnBrk="0" hangingPunct="0"/>
              <a:endParaRPr lang="en-US" altLang="zh-CN" b="1">
                <a:latin typeface="Times New Roman" panose="02020603050405020304" pitchFamily="18" charset="0"/>
              </a:endParaRPr>
            </a:p>
          </p:txBody>
        </p:sp>
        <p:sp>
          <p:nvSpPr>
            <p:cNvPr id="21531" name="Rectangle 44"/>
            <p:cNvSpPr>
              <a:spLocks noChangeArrowheads="1"/>
            </p:cNvSpPr>
            <p:nvPr/>
          </p:nvSpPr>
          <p:spPr bwMode="auto">
            <a:xfrm>
              <a:off x="3239" y="406"/>
              <a:ext cx="1988"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2" name="Rectangle 16"/>
            <p:cNvSpPr>
              <a:spLocks noChangeArrowheads="1"/>
            </p:cNvSpPr>
            <p:nvPr/>
          </p:nvSpPr>
          <p:spPr bwMode="auto">
            <a:xfrm>
              <a:off x="74" y="1104"/>
              <a:ext cx="58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lstStyle/>
            <a:p>
              <a:pPr algn="ctr" eaLnBrk="0" hangingPunct="0"/>
              <a:r>
                <a:rPr lang="zh-CN" altLang="en-US" b="1">
                  <a:latin typeface="Times New Roman" panose="02020603050405020304" pitchFamily="18" charset="0"/>
                </a:rPr>
                <a:t>人数</a:t>
              </a:r>
            </a:p>
            <a:p>
              <a:pPr algn="ctr" eaLnBrk="0" hangingPunct="0"/>
              <a:endParaRPr lang="en-US" altLang="zh-CN" b="1">
                <a:latin typeface="Times New Roman" panose="02020603050405020304" pitchFamily="18" charset="0"/>
              </a:endParaRPr>
            </a:p>
          </p:txBody>
        </p:sp>
        <p:sp>
          <p:nvSpPr>
            <p:cNvPr id="21533" name="Rectangle 46"/>
            <p:cNvSpPr>
              <a:spLocks noChangeArrowheads="1"/>
            </p:cNvSpPr>
            <p:nvPr/>
          </p:nvSpPr>
          <p:spPr bwMode="auto">
            <a:xfrm>
              <a:off x="5" y="924"/>
              <a:ext cx="726"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4" name="Rectangle 17"/>
            <p:cNvSpPr>
              <a:spLocks noChangeArrowheads="1"/>
            </p:cNvSpPr>
            <p:nvPr/>
          </p:nvSpPr>
          <p:spPr bwMode="auto">
            <a:xfrm>
              <a:off x="672" y="1056"/>
              <a:ext cx="6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1000</a:t>
              </a:r>
            </a:p>
            <a:p>
              <a:pPr algn="ctr" eaLnBrk="0" hangingPunct="0"/>
              <a:endParaRPr lang="en-US" altLang="zh-CN" b="1">
                <a:latin typeface="Times New Roman" panose="02020603050405020304" pitchFamily="18" charset="0"/>
              </a:endParaRPr>
            </a:p>
          </p:txBody>
        </p:sp>
        <p:sp>
          <p:nvSpPr>
            <p:cNvPr id="21535" name="Rectangle 48"/>
            <p:cNvSpPr>
              <a:spLocks noChangeArrowheads="1"/>
            </p:cNvSpPr>
            <p:nvPr/>
          </p:nvSpPr>
          <p:spPr bwMode="auto">
            <a:xfrm>
              <a:off x="731" y="924"/>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6" name="Rectangle 18"/>
            <p:cNvSpPr>
              <a:spLocks noChangeArrowheads="1"/>
            </p:cNvSpPr>
            <p:nvPr/>
          </p:nvSpPr>
          <p:spPr bwMode="auto">
            <a:xfrm>
              <a:off x="1400" y="1008"/>
              <a:ext cx="57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2000</a:t>
              </a:r>
            </a:p>
            <a:p>
              <a:pPr algn="ctr" eaLnBrk="0" hangingPunct="0"/>
              <a:endParaRPr lang="en-US" altLang="zh-CN" b="1">
                <a:latin typeface="Times New Roman" panose="02020603050405020304" pitchFamily="18" charset="0"/>
              </a:endParaRPr>
            </a:p>
          </p:txBody>
        </p:sp>
        <p:sp>
          <p:nvSpPr>
            <p:cNvPr id="21537" name="Rectangle 50"/>
            <p:cNvSpPr>
              <a:spLocks noChangeArrowheads="1"/>
            </p:cNvSpPr>
            <p:nvPr/>
          </p:nvSpPr>
          <p:spPr bwMode="auto">
            <a:xfrm>
              <a:off x="1331" y="924"/>
              <a:ext cx="717"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8" name="Rectangle 19"/>
            <p:cNvSpPr>
              <a:spLocks noChangeArrowheads="1"/>
            </p:cNvSpPr>
            <p:nvPr/>
          </p:nvSpPr>
          <p:spPr bwMode="auto">
            <a:xfrm>
              <a:off x="2021" y="1008"/>
              <a:ext cx="61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3000</a:t>
              </a:r>
            </a:p>
            <a:p>
              <a:pPr algn="ctr" eaLnBrk="0" hangingPunct="0"/>
              <a:endParaRPr lang="en-US" altLang="zh-CN" b="1">
                <a:latin typeface="Times New Roman" panose="02020603050405020304" pitchFamily="18" charset="0"/>
              </a:endParaRPr>
            </a:p>
          </p:txBody>
        </p:sp>
        <p:sp>
          <p:nvSpPr>
            <p:cNvPr id="21539" name="Rectangle 52"/>
            <p:cNvSpPr>
              <a:spLocks noChangeArrowheads="1"/>
            </p:cNvSpPr>
            <p:nvPr/>
          </p:nvSpPr>
          <p:spPr bwMode="auto">
            <a:xfrm>
              <a:off x="2048" y="924"/>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nvGrpSpPr>
            <p:cNvPr id="21540" name="组合 21540"/>
            <p:cNvGrpSpPr/>
            <p:nvPr/>
          </p:nvGrpSpPr>
          <p:grpSpPr bwMode="auto">
            <a:xfrm>
              <a:off x="2648" y="924"/>
              <a:ext cx="591" cy="518"/>
              <a:chOff x="0" y="0"/>
              <a:chExt cx="368" cy="518"/>
            </a:xfrm>
          </p:grpSpPr>
          <p:sp>
            <p:nvSpPr>
              <p:cNvPr id="21541" name="Rectangle 20"/>
              <p:cNvSpPr>
                <a:spLocks noChangeArrowheads="1"/>
              </p:cNvSpPr>
              <p:nvPr/>
            </p:nvSpPr>
            <p:spPr bwMode="auto">
              <a:xfrm>
                <a:off x="43" y="0"/>
                <a:ext cx="28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1200"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21542" name="Rectangle 54"/>
              <p:cNvSpPr>
                <a:spLocks noChangeArrowheads="1"/>
              </p:cNvSpPr>
              <p:nvPr/>
            </p:nvSpPr>
            <p:spPr bwMode="auto">
              <a:xfrm>
                <a:off x="0" y="0"/>
                <a:ext cx="368"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grpSp>
          <p:nvGrpSpPr>
            <p:cNvPr id="21543" name="组合 21543"/>
            <p:cNvGrpSpPr/>
            <p:nvPr/>
          </p:nvGrpSpPr>
          <p:grpSpPr bwMode="auto">
            <a:xfrm>
              <a:off x="3239" y="924"/>
              <a:ext cx="1988" cy="518"/>
              <a:chOff x="0" y="0"/>
              <a:chExt cx="1238" cy="518"/>
            </a:xfrm>
          </p:grpSpPr>
          <p:sp>
            <p:nvSpPr>
              <p:cNvPr id="21544" name="Rectangle 21"/>
              <p:cNvSpPr>
                <a:spLocks noChangeArrowheads="1"/>
              </p:cNvSpPr>
              <p:nvPr/>
            </p:nvSpPr>
            <p:spPr bwMode="auto">
              <a:xfrm>
                <a:off x="43" y="0"/>
                <a:ext cx="11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1200"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21545" name="Rectangle 56"/>
              <p:cNvSpPr>
                <a:spLocks noChangeArrowheads="1"/>
              </p:cNvSpPr>
              <p:nvPr/>
            </p:nvSpPr>
            <p:spPr bwMode="auto">
              <a:xfrm>
                <a:off x="0" y="0"/>
                <a:ext cx="1238"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sp>
          <p:nvSpPr>
            <p:cNvPr id="21546" name="Rectangle 59"/>
            <p:cNvSpPr>
              <a:spLocks noChangeArrowheads="1"/>
            </p:cNvSpPr>
            <p:nvPr/>
          </p:nvSpPr>
          <p:spPr bwMode="auto">
            <a:xfrm>
              <a:off x="0" y="0"/>
              <a:ext cx="5232" cy="1445"/>
            </a:xfrm>
            <a:prstGeom prst="rect">
              <a:avLst/>
            </a:prstGeom>
            <a:noFill/>
            <a:ln w="9525">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47" name="Rectangle 61"/>
            <p:cNvSpPr>
              <a:spLocks noChangeArrowheads="1"/>
            </p:cNvSpPr>
            <p:nvPr/>
          </p:nvSpPr>
          <p:spPr bwMode="auto">
            <a:xfrm>
              <a:off x="2715" y="970"/>
              <a:ext cx="4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2800" b="1">
                  <a:latin typeface="Times New Roman" panose="02020603050405020304" pitchFamily="18" charset="0"/>
                </a:rPr>
                <a:t>…</a:t>
              </a:r>
            </a:p>
            <a:p>
              <a:pPr algn="ctr" eaLnBrk="0" hangingPunct="0"/>
              <a:endParaRPr lang="en-US" altLang="zh-CN" sz="2800" b="1">
                <a:latin typeface="Times New Roman" panose="02020603050405020304" pitchFamily="18" charset="0"/>
              </a:endParaRPr>
            </a:p>
          </p:txBody>
        </p:sp>
      </p:grpSp>
      <p:sp>
        <p:nvSpPr>
          <p:cNvPr id="21549" name="Text Box 63"/>
          <p:cNvSpPr txBox="1">
            <a:spLocks noChangeArrowheads="1"/>
          </p:cNvSpPr>
          <p:nvPr/>
        </p:nvSpPr>
        <p:spPr bwMode="auto">
          <a:xfrm>
            <a:off x="4440238" y="6165850"/>
            <a:ext cx="335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H(key)= key+(</a:t>
            </a:r>
            <a:r>
              <a:rPr lang="en-US" altLang="zh-CN" b="1">
                <a:latin typeface="宋体" panose="02010600030101010101" pitchFamily="2" charset="-122"/>
              </a:rPr>
              <a:t>-</a:t>
            </a:r>
            <a:r>
              <a:rPr lang="en-US" altLang="zh-CN" b="1">
                <a:latin typeface="Times New Roman" panose="02020603050405020304" pitchFamily="18" charset="0"/>
              </a:rPr>
              <a:t>1900)</a:t>
            </a:r>
            <a:r>
              <a:rPr lang="en-US" altLang="zh-CN">
                <a:latin typeface="Times New Roman" panose="02020603050405020304" pitchFamily="18" charset="0"/>
              </a:rPr>
              <a:t> </a:t>
            </a:r>
          </a:p>
        </p:txBody>
      </p:sp>
      <p:sp>
        <p:nvSpPr>
          <p:cNvPr id="21550" name="Text Box 63"/>
          <p:cNvSpPr txBox="1">
            <a:spLocks noChangeArrowheads="1"/>
          </p:cNvSpPr>
          <p:nvPr/>
        </p:nvSpPr>
        <p:spPr bwMode="auto">
          <a:xfrm>
            <a:off x="3560763" y="3142643"/>
            <a:ext cx="3352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dirty="0">
                <a:latin typeface="Times New Roman" panose="02020603050405020304" pitchFamily="18" charset="0"/>
              </a:rPr>
              <a:t>H(key)= key</a:t>
            </a:r>
            <a:endParaRPr lang="en-US" altLang="zh-CN" sz="28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wipe(left)">
                                      <p:cBhvr>
                                        <p:cTn id="7" dur="500"/>
                                        <p:tgtEl>
                                          <p:spTgt spid="21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wipe(left)">
                                      <p:cBhvr>
                                        <p:cTn id="12" dur="500"/>
                                        <p:tgtEl>
                                          <p:spTgt spid="215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6">
                                            <p:txEl>
                                              <p:pRg st="2" end="2"/>
                                            </p:txEl>
                                          </p:spTgt>
                                        </p:tgtEl>
                                        <p:attrNameLst>
                                          <p:attrName>style.visibility</p:attrName>
                                        </p:attrNameLst>
                                      </p:cBhvr>
                                      <p:to>
                                        <p:strVal val="visible"/>
                                      </p:to>
                                    </p:set>
                                    <p:animEffect transition="in" filter="wipe(left)">
                                      <p:cBhvr>
                                        <p:cTn id="17" dur="500"/>
                                        <p:tgtEl>
                                          <p:spTgt spid="215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6">
                                            <p:txEl>
                                              <p:pRg st="4" end="4"/>
                                            </p:txEl>
                                          </p:spTgt>
                                        </p:tgtEl>
                                        <p:attrNameLst>
                                          <p:attrName>style.visibility</p:attrName>
                                        </p:attrNameLst>
                                      </p:cBhvr>
                                      <p:to>
                                        <p:strVal val="visible"/>
                                      </p:to>
                                    </p:set>
                                    <p:animEffect transition="in" filter="wipe(left)">
                                      <p:cBhvr>
                                        <p:cTn id="22" dur="500"/>
                                        <p:tgtEl>
                                          <p:spTgt spid="2150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6">
                                            <p:txEl>
                                              <p:pRg st="7" end="7"/>
                                            </p:txEl>
                                          </p:spTgt>
                                        </p:tgtEl>
                                        <p:attrNameLst>
                                          <p:attrName>style.visibility</p:attrName>
                                        </p:attrNameLst>
                                      </p:cBhvr>
                                      <p:to>
                                        <p:strVal val="visible"/>
                                      </p:to>
                                    </p:set>
                                    <p:animEffect transition="in" filter="wipe(left)">
                                      <p:cBhvr>
                                        <p:cTn id="27" dur="500"/>
                                        <p:tgtEl>
                                          <p:spTgt spid="2150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507"/>
                                        </p:tgtEl>
                                        <p:attrNameLst>
                                          <p:attrName>style.visibility</p:attrName>
                                        </p:attrNameLst>
                                      </p:cBhvr>
                                      <p:to>
                                        <p:strVal val="visible"/>
                                      </p:to>
                                    </p:set>
                                    <p:animEffect transition="in" filter="wipe(left)">
                                      <p:cBhvr>
                                        <p:cTn id="32" dur="500"/>
                                        <p:tgtEl>
                                          <p:spTgt spid="215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49">
                                            <p:txEl>
                                              <p:pRg st="0" end="0"/>
                                            </p:txEl>
                                          </p:spTgt>
                                        </p:tgtEl>
                                        <p:attrNameLst>
                                          <p:attrName>style.visibility</p:attrName>
                                        </p:attrNameLst>
                                      </p:cBhvr>
                                      <p:to>
                                        <p:strVal val="visible"/>
                                      </p:to>
                                    </p:set>
                                    <p:animEffect transition="in" filter="wipe(left)">
                                      <p:cBhvr>
                                        <p:cTn id="37" dur="500"/>
                                        <p:tgtEl>
                                          <p:spTgt spid="2154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50">
                                            <p:txEl>
                                              <p:pRg st="0" end="0"/>
                                            </p:txEl>
                                          </p:spTgt>
                                        </p:tgtEl>
                                        <p:attrNameLst>
                                          <p:attrName>style.visibility</p:attrName>
                                        </p:attrNameLst>
                                      </p:cBhvr>
                                      <p:to>
                                        <p:strVal val="visible"/>
                                      </p:to>
                                    </p:set>
                                    <p:animEffect transition="in" filter="wipe(left)">
                                      <p:cBhvr>
                                        <p:cTn id="42" dur="500"/>
                                        <p:tgtEl>
                                          <p:spTgt spid="215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P spid="21549" grpId="0" build="p"/>
      <p:bldP spid="21550"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1196502" y="16482"/>
            <a:ext cx="7793038" cy="693738"/>
          </a:xfrm>
        </p:spPr>
        <p:txBody>
          <a:bodyPr/>
          <a:lstStyle/>
          <a:p>
            <a:r>
              <a:rPr lang="en-US" altLang="zh-CN" sz="4000" dirty="0">
                <a:solidFill>
                  <a:srgbClr val="0000FF"/>
                </a:solidFill>
                <a:latin typeface="Times New Roman" panose="02020603050405020304" pitchFamily="18" charset="0"/>
              </a:rPr>
              <a:t>3. </a:t>
            </a:r>
            <a:r>
              <a:rPr lang="zh-CN" altLang="en-US" sz="4000" dirty="0">
                <a:solidFill>
                  <a:srgbClr val="0000FF"/>
                </a:solidFill>
                <a:latin typeface="Times New Roman" panose="02020603050405020304" pitchFamily="18" charset="0"/>
              </a:rPr>
              <a:t>数字分析法</a:t>
            </a:r>
          </a:p>
        </p:txBody>
      </p:sp>
      <p:sp>
        <p:nvSpPr>
          <p:cNvPr id="22531" name="Rectangle 3"/>
          <p:cNvSpPr>
            <a:spLocks noGrp="1"/>
          </p:cNvSpPr>
          <p:nvPr>
            <p:ph type="body" idx="4294967295"/>
          </p:nvPr>
        </p:nvSpPr>
        <p:spPr>
          <a:xfrm>
            <a:off x="1530249" y="1109285"/>
            <a:ext cx="10026210" cy="4800600"/>
          </a:xfrm>
          <a:ln>
            <a:miter/>
          </a:ln>
        </p:spPr>
        <p:txBody>
          <a:bodyPr>
            <a:noAutofit/>
          </a:bodyPr>
          <a:lstStyle/>
          <a:p>
            <a:pPr>
              <a:lnSpc>
                <a:spcPct val="80000"/>
              </a:lnSpc>
            </a:pPr>
            <a:r>
              <a:rPr lang="zh-CN" altLang="en-US" noProof="1">
                <a:latin typeface="Times New Roman" panose="02020603050405020304" pitchFamily="18" charset="0"/>
              </a:rPr>
              <a:t>设有 </a:t>
            </a:r>
            <a:r>
              <a:rPr lang="en-US" altLang="x-none" noProof="1">
                <a:latin typeface="Times New Roman" panose="02020603050405020304" pitchFamily="18" charset="0"/>
              </a:rPr>
              <a:t>n </a:t>
            </a:r>
            <a:r>
              <a:rPr lang="zh-CN" altLang="en-US" noProof="1">
                <a:latin typeface="Times New Roman" panose="02020603050405020304" pitchFamily="18" charset="0"/>
              </a:rPr>
              <a:t>个 </a:t>
            </a:r>
            <a:r>
              <a:rPr lang="en-US" altLang="x-none" noProof="1">
                <a:latin typeface="Times New Roman" panose="02020603050405020304" pitchFamily="18" charset="0"/>
              </a:rPr>
              <a:t>m </a:t>
            </a:r>
            <a:r>
              <a:rPr lang="zh-CN" altLang="en-US" noProof="1">
                <a:latin typeface="Times New Roman" panose="02020603050405020304" pitchFamily="18" charset="0"/>
              </a:rPr>
              <a:t>位数，每一位可能有 </a:t>
            </a:r>
            <a:r>
              <a:rPr lang="en-US" altLang="x-none" noProof="1">
                <a:latin typeface="Times New Roman" panose="02020603050405020304" pitchFamily="18" charset="0"/>
              </a:rPr>
              <a:t>d </a:t>
            </a:r>
            <a:r>
              <a:rPr lang="zh-CN" altLang="en-US" noProof="1">
                <a:latin typeface="Times New Roman" panose="02020603050405020304" pitchFamily="18" charset="0"/>
              </a:rPr>
              <a:t>种不同的符号。</a:t>
            </a:r>
          </a:p>
          <a:p>
            <a:pPr>
              <a:lnSpc>
                <a:spcPct val="80000"/>
              </a:lnSpc>
            </a:pPr>
            <a:r>
              <a:rPr lang="zh-CN" altLang="en-US" noProof="1">
                <a:latin typeface="Times New Roman" panose="02020603050405020304" pitchFamily="18" charset="0"/>
              </a:rPr>
              <a:t>这 </a:t>
            </a:r>
            <a:r>
              <a:rPr lang="en-US" altLang="x-none" noProof="1">
                <a:latin typeface="Times New Roman" panose="02020603050405020304" pitchFamily="18" charset="0"/>
              </a:rPr>
              <a:t>d </a:t>
            </a:r>
            <a:r>
              <a:rPr lang="zh-CN" altLang="en-US" noProof="1">
                <a:latin typeface="Times New Roman" panose="02020603050405020304" pitchFamily="18" charset="0"/>
              </a:rPr>
              <a:t>种不同的符号在各位上出现的频率不一定相同。</a:t>
            </a:r>
          </a:p>
          <a:p>
            <a:pPr lvl="1">
              <a:lnSpc>
                <a:spcPct val="80000"/>
              </a:lnSpc>
            </a:pPr>
            <a:r>
              <a:rPr lang="zh-CN" altLang="en-US" noProof="1">
                <a:latin typeface="Times New Roman" panose="02020603050405020304" pitchFamily="18" charset="0"/>
              </a:rPr>
              <a:t>可能在某些位上分布均匀些，每种符号出现的几率均等；</a:t>
            </a:r>
          </a:p>
          <a:p>
            <a:pPr lvl="1">
              <a:lnSpc>
                <a:spcPct val="80000"/>
              </a:lnSpc>
            </a:pPr>
            <a:r>
              <a:rPr lang="zh-CN" altLang="en-US" noProof="1">
                <a:latin typeface="Times New Roman" panose="02020603050405020304" pitchFamily="18" charset="0"/>
              </a:rPr>
              <a:t>在某些位上分布不均匀，只有某几种符号经常出现。</a:t>
            </a:r>
          </a:p>
          <a:p>
            <a:pPr>
              <a:lnSpc>
                <a:spcPct val="80000"/>
              </a:lnSpc>
            </a:pPr>
            <a:r>
              <a:rPr lang="zh-CN" altLang="en-US" noProof="1">
                <a:latin typeface="Times New Roman" panose="02020603050405020304" pitchFamily="18" charset="0"/>
              </a:rPr>
              <a:t>可根据散列表的大小，</a:t>
            </a:r>
            <a:r>
              <a:rPr lang="zh-CN" altLang="en-US" noProof="1">
                <a:solidFill>
                  <a:schemeClr val="hlink"/>
                </a:solidFill>
                <a:latin typeface="Times New Roman" panose="02020603050405020304" pitchFamily="18" charset="0"/>
              </a:rPr>
              <a:t>选取其中各种符号分布均匀的若干位作为散列地址。</a:t>
            </a:r>
          </a:p>
          <a:p>
            <a:pPr>
              <a:lnSpc>
                <a:spcPct val="80000"/>
              </a:lnSpc>
            </a:pPr>
            <a:r>
              <a:rPr lang="zh-CN" altLang="en-US" noProof="1">
                <a:latin typeface="Times New Roman" panose="02020603050405020304" pitchFamily="18" charset="0"/>
              </a:rPr>
              <a:t>计算各位数字中符号分布的均匀度</a:t>
            </a:r>
            <a:r>
              <a:rPr lang="zh-CN" altLang="en-US" noProof="1">
                <a:effectLst>
                  <a:outerShdw blurRad="38100" dist="38100" dir="2700000">
                    <a:srgbClr val="C0C0C0"/>
                  </a:outerShdw>
                </a:effectLst>
                <a:latin typeface="Times New Roman" panose="02020603050405020304" pitchFamily="18" charset="0"/>
              </a:rPr>
              <a:t> </a:t>
            </a:r>
            <a:r>
              <a:rPr lang="zh-CN" altLang="en-US" i="1" noProof="1">
                <a:effectLst>
                  <a:outerShdw blurRad="38100" dist="38100" dir="2700000">
                    <a:srgbClr val="C0C0C0"/>
                  </a:outerShdw>
                </a:effectLst>
                <a:latin typeface="Times New Roman" panose="02020603050405020304" pitchFamily="18" charset="0"/>
                <a:sym typeface="Symbol" panose="05050102010706020507" pitchFamily="18" charset="2"/>
              </a:rPr>
              <a:t></a:t>
            </a:r>
            <a:r>
              <a:rPr lang="en-US" altLang="x-none" i="1" baseline="-25000" noProof="1">
                <a:effectLst>
                  <a:outerShdw blurRad="38100" dist="38100" dir="2700000">
                    <a:srgbClr val="C0C0C0"/>
                  </a:outerShdw>
                </a:effectLst>
                <a:latin typeface="Times New Roman" panose="02020603050405020304" pitchFamily="18" charset="0"/>
              </a:rPr>
              <a:t>k</a:t>
            </a:r>
            <a:r>
              <a:rPr lang="en-US" altLang="x-none" noProof="1">
                <a:effectLst>
                  <a:outerShdw blurRad="38100" dist="38100" dir="2700000">
                    <a:srgbClr val="C0C0C0"/>
                  </a:outerShdw>
                </a:effectLst>
                <a:latin typeface="Times New Roman" panose="02020603050405020304" pitchFamily="18" charset="0"/>
              </a:rPr>
              <a:t> </a:t>
            </a:r>
            <a:r>
              <a:rPr lang="zh-CN" altLang="en-US" noProof="1">
                <a:effectLst>
                  <a:outerShdw blurRad="38100" dist="38100" dir="2700000">
                    <a:srgbClr val="C0C0C0"/>
                  </a:outerShdw>
                </a:effectLst>
                <a:latin typeface="Times New Roman" panose="02020603050405020304" pitchFamily="18" charset="0"/>
              </a:rPr>
              <a:t>的公式：</a:t>
            </a:r>
          </a:p>
          <a:p>
            <a:pPr>
              <a:lnSpc>
                <a:spcPct val="80000"/>
              </a:lnSpc>
            </a:pPr>
            <a:endParaRPr lang="zh-CN" altLang="en-US" noProof="1">
              <a:effectLst>
                <a:outerShdw blurRad="38100" dist="38100" dir="2700000">
                  <a:srgbClr val="C0C0C0"/>
                </a:outerShdw>
              </a:effectLst>
              <a:latin typeface="Times New Roman" panose="02020603050405020304" pitchFamily="18" charset="0"/>
            </a:endParaRPr>
          </a:p>
          <a:p>
            <a:pPr lvl="1">
              <a:lnSpc>
                <a:spcPct val="80000"/>
              </a:lnSpc>
            </a:pPr>
            <a:endParaRPr lang="zh-CN" altLang="en-US" sz="2800" noProof="1">
              <a:effectLst>
                <a:outerShdw blurRad="38100" dist="38100" dir="2700000">
                  <a:srgbClr val="C0C0C0"/>
                </a:outerShdw>
              </a:effectLst>
              <a:latin typeface="Times New Roman" panose="02020603050405020304" pitchFamily="18" charset="0"/>
            </a:endParaRPr>
          </a:p>
          <a:p>
            <a:pPr lvl="1">
              <a:lnSpc>
                <a:spcPct val="80000"/>
              </a:lnSpc>
            </a:pPr>
            <a:endParaRPr lang="zh-CN" altLang="en-US" sz="2800" noProof="1">
              <a:effectLst>
                <a:outerShdw blurRad="38100" dist="38100" dir="2700000">
                  <a:srgbClr val="C0C0C0"/>
                </a:outerShdw>
              </a:effectLst>
              <a:latin typeface="Times New Roman" panose="02020603050405020304" pitchFamily="18" charset="0"/>
            </a:endParaRPr>
          </a:p>
          <a:p>
            <a:pPr lvl="1">
              <a:lnSpc>
                <a:spcPct val="80000"/>
              </a:lnSpc>
            </a:pPr>
            <a:r>
              <a:rPr lang="zh-CN" altLang="en-US" noProof="1">
                <a:effectLst>
                  <a:outerShdw blurRad="38100" dist="38100" dir="2700000">
                    <a:srgbClr val="C0C0C0"/>
                  </a:outerShdw>
                </a:effectLst>
                <a:latin typeface="Times New Roman" panose="02020603050405020304" pitchFamily="18" charset="0"/>
              </a:rPr>
              <a:t>其中，       表示第 </a:t>
            </a:r>
            <a:r>
              <a:rPr lang="en-US" altLang="x-none" i="1" noProof="1">
                <a:effectLst>
                  <a:outerShdw blurRad="38100" dist="38100" dir="2700000">
                    <a:srgbClr val="C0C0C0"/>
                  </a:outerShdw>
                </a:effectLst>
                <a:latin typeface="Times New Roman" panose="02020603050405020304" pitchFamily="18" charset="0"/>
              </a:rPr>
              <a:t>i </a:t>
            </a:r>
            <a:r>
              <a:rPr lang="zh-CN" altLang="en-US" noProof="1">
                <a:effectLst>
                  <a:outerShdw blurRad="38100" dist="38100" dir="2700000">
                    <a:srgbClr val="C0C0C0"/>
                  </a:outerShdw>
                </a:effectLst>
                <a:latin typeface="Times New Roman" panose="02020603050405020304" pitchFamily="18" charset="0"/>
              </a:rPr>
              <a:t>个符号在第 </a:t>
            </a:r>
            <a:r>
              <a:rPr lang="en-US" altLang="x-none" i="1" noProof="1">
                <a:effectLst>
                  <a:outerShdw blurRad="38100" dist="38100" dir="2700000">
                    <a:srgbClr val="C0C0C0"/>
                  </a:outerShdw>
                </a:effectLst>
                <a:latin typeface="Times New Roman" panose="02020603050405020304" pitchFamily="18" charset="0"/>
              </a:rPr>
              <a:t>k </a:t>
            </a:r>
            <a:r>
              <a:rPr lang="zh-CN" altLang="en-US" noProof="1">
                <a:effectLst>
                  <a:outerShdw blurRad="38100" dist="38100" dir="2700000">
                    <a:srgbClr val="C0C0C0"/>
                  </a:outerShdw>
                </a:effectLst>
                <a:latin typeface="Times New Roman" panose="02020603050405020304" pitchFamily="18" charset="0"/>
              </a:rPr>
              <a:t>位上出现的次数，</a:t>
            </a:r>
          </a:p>
          <a:p>
            <a:pPr lvl="1">
              <a:lnSpc>
                <a:spcPct val="80000"/>
              </a:lnSpc>
            </a:pPr>
            <a:r>
              <a:rPr lang="en-US" altLang="x-none" i="1" noProof="1">
                <a:effectLst>
                  <a:outerShdw blurRad="38100" dist="38100" dir="2700000">
                    <a:srgbClr val="C0C0C0"/>
                  </a:outerShdw>
                </a:effectLst>
                <a:latin typeface="Times New Roman" panose="02020603050405020304" pitchFamily="18" charset="0"/>
              </a:rPr>
              <a:t>n</a:t>
            </a:r>
            <a:r>
              <a:rPr lang="en-US" altLang="x-none" noProof="1">
                <a:effectLst>
                  <a:outerShdw blurRad="38100" dist="38100" dir="2700000">
                    <a:srgbClr val="C0C0C0"/>
                  </a:outerShdw>
                </a:effectLst>
                <a:latin typeface="Times New Roman" panose="02020603050405020304" pitchFamily="18" charset="0"/>
              </a:rPr>
              <a:t>/</a:t>
            </a:r>
            <a:r>
              <a:rPr lang="en-US" altLang="x-none" i="1" noProof="1">
                <a:effectLst>
                  <a:outerShdw blurRad="38100" dist="38100" dir="2700000">
                    <a:srgbClr val="C0C0C0"/>
                  </a:outerShdw>
                </a:effectLst>
                <a:latin typeface="Times New Roman" panose="02020603050405020304" pitchFamily="18" charset="0"/>
              </a:rPr>
              <a:t>d </a:t>
            </a:r>
            <a:r>
              <a:rPr lang="zh-CN" altLang="en-US" noProof="1">
                <a:effectLst>
                  <a:outerShdw blurRad="38100" dist="38100" dir="2700000">
                    <a:srgbClr val="C0C0C0"/>
                  </a:outerShdw>
                </a:effectLst>
                <a:latin typeface="Times New Roman" panose="02020603050405020304" pitchFamily="18" charset="0"/>
              </a:rPr>
              <a:t>表示各种符号在 </a:t>
            </a:r>
            <a:r>
              <a:rPr lang="en-US" altLang="x-none" i="1" noProof="1">
                <a:effectLst>
                  <a:outerShdw blurRad="38100" dist="38100" dir="2700000">
                    <a:srgbClr val="C0C0C0"/>
                  </a:outerShdw>
                </a:effectLst>
                <a:latin typeface="Times New Roman" panose="02020603050405020304" pitchFamily="18" charset="0"/>
              </a:rPr>
              <a:t>n </a:t>
            </a:r>
            <a:r>
              <a:rPr lang="zh-CN" altLang="en-US" noProof="1">
                <a:effectLst>
                  <a:outerShdw blurRad="38100" dist="38100" dir="2700000">
                    <a:srgbClr val="C0C0C0"/>
                  </a:outerShdw>
                </a:effectLst>
                <a:latin typeface="Times New Roman" panose="02020603050405020304" pitchFamily="18" charset="0"/>
              </a:rPr>
              <a:t>个数中均匀出现的期望值。</a:t>
            </a:r>
          </a:p>
          <a:p>
            <a:pPr lvl="1">
              <a:lnSpc>
                <a:spcPct val="80000"/>
              </a:lnSpc>
            </a:pPr>
            <a:r>
              <a:rPr lang="zh-CN" altLang="en-US" noProof="1">
                <a:effectLst>
                  <a:outerShdw blurRad="38100" dist="38100" dir="2700000">
                    <a:srgbClr val="C0C0C0"/>
                  </a:outerShdw>
                </a:effectLst>
                <a:latin typeface="Times New Roman" panose="02020603050405020304" pitchFamily="18" charset="0"/>
              </a:rPr>
              <a:t>计算出的 </a:t>
            </a:r>
            <a:r>
              <a:rPr lang="zh-CN" altLang="en-US" i="1" noProof="1">
                <a:effectLst>
                  <a:outerShdw blurRad="38100" dist="38100" dir="2700000">
                    <a:srgbClr val="C0C0C0"/>
                  </a:outerShdw>
                </a:effectLst>
                <a:latin typeface="Times New Roman" panose="02020603050405020304" pitchFamily="18" charset="0"/>
                <a:sym typeface="Symbol" panose="05050102010706020507" pitchFamily="18" charset="2"/>
              </a:rPr>
              <a:t></a:t>
            </a:r>
            <a:r>
              <a:rPr lang="en-US" altLang="x-none" i="1" baseline="-25000" noProof="1">
                <a:effectLst>
                  <a:outerShdw blurRad="38100" dist="38100" dir="2700000">
                    <a:srgbClr val="C0C0C0"/>
                  </a:outerShdw>
                </a:effectLst>
                <a:latin typeface="Times New Roman" panose="02020603050405020304" pitchFamily="18" charset="0"/>
                <a:sym typeface="Symbol" panose="05050102010706020507" pitchFamily="18" charset="2"/>
              </a:rPr>
              <a:t>k</a:t>
            </a:r>
            <a:r>
              <a:rPr lang="en-US" altLang="x-none" noProof="1">
                <a:effectLst>
                  <a:outerShdw blurRad="38100" dist="38100" dir="2700000">
                    <a:srgbClr val="C0C0C0"/>
                  </a:outerShdw>
                </a:effectLst>
                <a:latin typeface="Times New Roman" panose="02020603050405020304" pitchFamily="18" charset="0"/>
              </a:rPr>
              <a:t> </a:t>
            </a:r>
            <a:r>
              <a:rPr lang="zh-CN" altLang="en-US" noProof="1">
                <a:effectLst>
                  <a:outerShdw blurRad="38100" dist="38100" dir="2700000">
                    <a:srgbClr val="C0C0C0"/>
                  </a:outerShdw>
                </a:effectLst>
                <a:latin typeface="Times New Roman" panose="02020603050405020304" pitchFamily="18" charset="0"/>
              </a:rPr>
              <a:t>值越小，表明在该位 (第</a:t>
            </a:r>
            <a:r>
              <a:rPr lang="en-US" altLang="x-none" i="1" noProof="1">
                <a:effectLst>
                  <a:outerShdw blurRad="38100" dist="38100" dir="2700000">
                    <a:srgbClr val="C0C0C0"/>
                  </a:outerShdw>
                </a:effectLst>
                <a:latin typeface="Times New Roman" panose="02020603050405020304" pitchFamily="18" charset="0"/>
              </a:rPr>
              <a:t>k </a:t>
            </a:r>
            <a:r>
              <a:rPr lang="zh-CN" altLang="en-US" noProof="1">
                <a:effectLst>
                  <a:outerShdw blurRad="38100" dist="38100" dir="2700000">
                    <a:srgbClr val="C0C0C0"/>
                  </a:outerShdw>
                </a:effectLst>
                <a:latin typeface="Times New Roman" panose="02020603050405020304" pitchFamily="18" charset="0"/>
              </a:rPr>
              <a:t>位)各种符号分布得越均匀。</a:t>
            </a:r>
          </a:p>
        </p:txBody>
      </p:sp>
      <p:graphicFrame>
        <p:nvGraphicFramePr>
          <p:cNvPr id="2" name="对象 22531"/>
          <p:cNvGraphicFramePr>
            <a:graphicFrameLocks noChangeAspect="1"/>
          </p:cNvGraphicFramePr>
          <p:nvPr>
            <p:extLst>
              <p:ext uri="{D42A27DB-BD31-4B8C-83A1-F6EECF244321}">
                <p14:modId xmlns:p14="http://schemas.microsoft.com/office/powerpoint/2010/main" val="1933753688"/>
              </p:ext>
            </p:extLst>
          </p:nvPr>
        </p:nvGraphicFramePr>
        <p:xfrm>
          <a:off x="4231856" y="4031136"/>
          <a:ext cx="2749550" cy="949325"/>
        </p:xfrm>
        <a:graphic>
          <a:graphicData uri="http://schemas.openxmlformats.org/presentationml/2006/ole">
            <mc:AlternateContent xmlns:mc="http://schemas.openxmlformats.org/markup-compatibility/2006">
              <mc:Choice xmlns:v="urn:schemas-microsoft-com:vml" Requires="v">
                <p:oleObj spid="_x0000_s18599" r:id="rId4" imgW="1272540" imgH="432435" progId="Equation.3">
                  <p:embed/>
                </p:oleObj>
              </mc:Choice>
              <mc:Fallback>
                <p:oleObj r:id="rId4" imgW="1272540" imgH="432435" progId="Equation.3">
                  <p:embed/>
                  <p:pic>
                    <p:nvPicPr>
                      <p:cNvPr id="0" name="图片 184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856" y="4031136"/>
                        <a:ext cx="274955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2" name="对象 22532"/>
          <p:cNvGraphicFramePr>
            <a:graphicFrameLocks noChangeAspect="1"/>
          </p:cNvGraphicFramePr>
          <p:nvPr>
            <p:extLst>
              <p:ext uri="{D42A27DB-BD31-4B8C-83A1-F6EECF244321}">
                <p14:modId xmlns:p14="http://schemas.microsoft.com/office/powerpoint/2010/main" val="3283218656"/>
              </p:ext>
            </p:extLst>
          </p:nvPr>
        </p:nvGraphicFramePr>
        <p:xfrm>
          <a:off x="3244847" y="5083019"/>
          <a:ext cx="571500" cy="654050"/>
        </p:xfrm>
        <a:graphic>
          <a:graphicData uri="http://schemas.openxmlformats.org/presentationml/2006/ole">
            <mc:AlternateContent xmlns:mc="http://schemas.openxmlformats.org/markup-compatibility/2006">
              <mc:Choice xmlns:v="urn:schemas-microsoft-com:vml" Requires="v">
                <p:oleObj spid="_x0000_s18600" r:id="rId6" imgW="179070" imgH="242570" progId="Equation.3">
                  <p:embed/>
                </p:oleObj>
              </mc:Choice>
              <mc:Fallback>
                <p:oleObj r:id="rId6" imgW="179070" imgH="242570" progId="Equation.3">
                  <p:embed/>
                  <p:pic>
                    <p:nvPicPr>
                      <p:cNvPr id="0" name="图片 184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4847" y="5083019"/>
                        <a:ext cx="5715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p:nvPr/>
        </p:nvSpPr>
        <p:spPr>
          <a:xfrm>
            <a:off x="1905000" y="609589"/>
            <a:ext cx="8001000" cy="3935413"/>
          </a:xfrm>
          <a:prstGeom prst="rect">
            <a:avLst/>
          </a:prstGeom>
          <a:noFill/>
          <a:ln w="9525">
            <a:noFill/>
            <a:miter/>
          </a:ln>
        </p:spPr>
        <p:txBody>
          <a:bodyPr>
            <a:spAutoFit/>
          </a:bodyPr>
          <a:lstStyle/>
          <a:p>
            <a:r>
              <a:rPr lang="en-US" altLang="zh-CN"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k1=9   9   2   1   4   8	①</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1</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57.60</a:t>
            </a:r>
          </a:p>
          <a:p>
            <a:r>
              <a:rPr lang="en-US" altLang="zh-CN" b="1" dirty="0">
                <a:solidFill>
                  <a:schemeClr val="tx2"/>
                </a:solidFill>
                <a:effectLst>
                  <a:outerShdw blurRad="38100" dist="38100" dir="2700000" algn="tl">
                    <a:srgbClr val="C0C0C0"/>
                  </a:outerShdw>
                </a:effectLst>
                <a:latin typeface="Tahoma" panose="020B0604030504040204" pitchFamily="34" charset="0"/>
              </a:rPr>
              <a:t>k2=</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2   6   9	②位，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2</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57.60</a:t>
            </a:r>
          </a:p>
          <a:p>
            <a:r>
              <a:rPr lang="en-US" altLang="zh-CN" b="1" dirty="0">
                <a:solidFill>
                  <a:schemeClr val="tx2"/>
                </a:solidFill>
                <a:effectLst>
                  <a:outerShdw blurRad="38100" dist="38100" dir="2700000" algn="tl">
                    <a:srgbClr val="C0C0C0"/>
                  </a:outerShdw>
                </a:effectLst>
                <a:latin typeface="Tahoma" panose="020B0604030504040204" pitchFamily="34" charset="0"/>
              </a:rPr>
              <a:t>k3=</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0   5   2   7	③位，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3</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17.60 </a:t>
            </a:r>
          </a:p>
          <a:p>
            <a:r>
              <a:rPr lang="en-US" altLang="zh-CN" b="1" dirty="0">
                <a:solidFill>
                  <a:schemeClr val="tx2"/>
                </a:solidFill>
                <a:effectLst>
                  <a:outerShdw blurRad="38100" dist="38100" dir="2700000" algn="tl">
                    <a:srgbClr val="C0C0C0"/>
                  </a:outerShdw>
                </a:effectLst>
                <a:latin typeface="Tahoma" panose="020B0604030504040204" pitchFamily="34" charset="0"/>
              </a:rPr>
              <a:t>k4=</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6   3   0	④位，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4</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5.60 </a:t>
            </a:r>
          </a:p>
          <a:p>
            <a:r>
              <a:rPr lang="en-US" altLang="zh-CN" b="1" dirty="0">
                <a:solidFill>
                  <a:schemeClr val="tx2"/>
                </a:solidFill>
                <a:effectLst>
                  <a:outerShdw blurRad="38100" dist="38100" dir="2700000" algn="tl">
                    <a:srgbClr val="C0C0C0"/>
                  </a:outerShdw>
                </a:effectLst>
                <a:latin typeface="Tahoma" panose="020B0604030504040204" pitchFamily="34" charset="0"/>
              </a:rPr>
              <a:t>K5=</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8   0   5	⑤位，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5</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5.60</a:t>
            </a:r>
          </a:p>
          <a:p>
            <a:r>
              <a:rPr lang="en-US" altLang="zh-CN" b="1" dirty="0">
                <a:solidFill>
                  <a:schemeClr val="tx2"/>
                </a:solidFill>
                <a:effectLst>
                  <a:outerShdw blurRad="38100" dist="38100" dir="2700000" algn="tl">
                    <a:srgbClr val="C0C0C0"/>
                  </a:outerShdw>
                </a:effectLst>
                <a:latin typeface="Tahoma" panose="020B0604030504040204" pitchFamily="34" charset="0"/>
              </a:rPr>
              <a:t>k6=</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5   5   8	⑥位，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6</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5.60</a:t>
            </a:r>
          </a:p>
          <a:p>
            <a:r>
              <a:rPr lang="en-US" altLang="zh-CN" b="1" dirty="0">
                <a:solidFill>
                  <a:schemeClr val="tx2"/>
                </a:solidFill>
                <a:effectLst>
                  <a:outerShdw blurRad="38100" dist="38100" dir="2700000" algn="tl">
                    <a:srgbClr val="C0C0C0"/>
                  </a:outerShdw>
                </a:effectLst>
                <a:latin typeface="Tahoma" panose="020B0604030504040204" pitchFamily="34" charset="0"/>
              </a:rPr>
              <a:t>K7=</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9   9   2   0   4   7		</a:t>
            </a:r>
          </a:p>
          <a:p>
            <a:r>
              <a:rPr lang="en-US" altLang="zh-CN" b="1" dirty="0">
                <a:solidFill>
                  <a:schemeClr val="tx2"/>
                </a:solidFill>
                <a:effectLst>
                  <a:outerShdw blurRad="38100" dist="38100" dir="2700000" algn="tl">
                    <a:srgbClr val="C0C0C0"/>
                  </a:outerShdw>
                </a:effectLst>
                <a:latin typeface="Tahoma" panose="020B0604030504040204" pitchFamily="34" charset="0"/>
              </a:rPr>
              <a:t>k8=</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9   9   0   0   0   1</a:t>
            </a:r>
          </a:p>
          <a:p>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① ② ③ ④ ⑤ ⑥</a:t>
            </a:r>
            <a:r>
              <a:rPr lang="zh-CN" altLang="en-US"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a:t>
            </a:r>
          </a:p>
        </p:txBody>
      </p:sp>
      <p:sp>
        <p:nvSpPr>
          <p:cNvPr id="24579" name="Rectangle 3"/>
          <p:cNvSpPr>
            <a:spLocks noGrp="1"/>
          </p:cNvSpPr>
          <p:nvPr>
            <p:ph type="body" idx="4294967295"/>
          </p:nvPr>
        </p:nvSpPr>
        <p:spPr>
          <a:xfrm>
            <a:off x="1219199" y="4966460"/>
            <a:ext cx="10707757" cy="1537099"/>
          </a:xfrm>
          <a:ln>
            <a:miter/>
          </a:ln>
        </p:spPr>
        <p:txBody>
          <a:bodyPr/>
          <a:lstStyle/>
          <a:p>
            <a:pPr>
              <a:lnSpc>
                <a:spcPct val="90000"/>
              </a:lnSpc>
            </a:pPr>
            <a:r>
              <a:rPr lang="zh-CN" altLang="en-US" sz="2400" noProof="1">
                <a:effectLst>
                  <a:outerShdw blurRad="38100" dist="38100" dir="2700000">
                    <a:srgbClr val="C0C0C0"/>
                  </a:outerShdw>
                </a:effectLst>
                <a:latin typeface="宋体" panose="02010600030101010101" pitchFamily="2" charset="-122"/>
              </a:rPr>
              <a:t>若散列表地址范围有 </a:t>
            </a:r>
            <a:r>
              <a:rPr lang="en-US" altLang="zh-CN" sz="2400" noProof="1">
                <a:effectLst>
                  <a:outerShdw blurRad="38100" dist="38100" dir="2700000">
                    <a:srgbClr val="C0C0C0"/>
                  </a:outerShdw>
                </a:effectLst>
                <a:latin typeface="宋体" panose="02010600030101010101" pitchFamily="2" charset="-122"/>
              </a:rPr>
              <a:t>3 </a:t>
            </a:r>
            <a:r>
              <a:rPr lang="zh-CN" altLang="en-US" sz="2400" noProof="1">
                <a:effectLst>
                  <a:outerShdw blurRad="38100" dist="38100" dir="2700000">
                    <a:srgbClr val="C0C0C0"/>
                  </a:outerShdw>
                </a:effectLst>
                <a:latin typeface="宋体" panose="02010600030101010101" pitchFamily="2" charset="-122"/>
              </a:rPr>
              <a:t>位数字</a:t>
            </a:r>
            <a:r>
              <a:rPr lang="en-US" altLang="zh-CN" sz="2400" noProof="1">
                <a:effectLst>
                  <a:outerShdw blurRad="38100" dist="38100" dir="2700000">
                    <a:srgbClr val="C0C0C0"/>
                  </a:outerShdw>
                </a:effectLst>
                <a:latin typeface="宋体" panose="02010600030101010101" pitchFamily="2" charset="-122"/>
              </a:rPr>
              <a:t>, </a:t>
            </a:r>
            <a:r>
              <a:rPr lang="zh-CN" altLang="en-US" sz="2400" noProof="1">
                <a:effectLst>
                  <a:outerShdw blurRad="38100" dist="38100" dir="2700000">
                    <a:srgbClr val="C0C0C0"/>
                  </a:outerShdw>
                </a:effectLst>
                <a:latin typeface="宋体" panose="02010600030101010101" pitchFamily="2" charset="-122"/>
              </a:rPr>
              <a:t>取各关键字的</a:t>
            </a:r>
            <a:r>
              <a:rPr lang="en-US" altLang="zh-CN" sz="2400" noProof="1">
                <a:effectLst>
                  <a:outerShdw blurRad="38100" dist="38100" dir="2700000">
                    <a:srgbClr val="C0C0C0"/>
                  </a:outerShdw>
                </a:effectLst>
                <a:latin typeface="宋体" panose="02010600030101010101" pitchFamily="2" charset="-122"/>
              </a:rPr>
              <a:t>④⑤⑥</a:t>
            </a:r>
            <a:r>
              <a:rPr lang="zh-CN" altLang="en-US" sz="2400" noProof="1">
                <a:effectLst>
                  <a:outerShdw blurRad="38100" dist="38100" dir="2700000">
                    <a:srgbClr val="C0C0C0"/>
                  </a:outerShdw>
                </a:effectLst>
                <a:latin typeface="宋体" panose="02010600030101010101" pitchFamily="2" charset="-122"/>
              </a:rPr>
              <a:t>位做为记录的散列地址。</a:t>
            </a:r>
          </a:p>
          <a:p>
            <a:pPr>
              <a:lnSpc>
                <a:spcPct val="90000"/>
              </a:lnSpc>
            </a:pPr>
            <a:r>
              <a:rPr lang="zh-CN" altLang="en-US" sz="2400" noProof="1">
                <a:effectLst>
                  <a:outerShdw blurRad="38100" dist="38100" dir="2700000">
                    <a:srgbClr val="C0C0C0"/>
                  </a:outerShdw>
                </a:effectLst>
                <a:latin typeface="Times New Roman" panose="02020603050405020304" pitchFamily="18" charset="0"/>
              </a:rPr>
              <a:t>数字分析法仅适用于事先明确知道表中所有关键字每一位数值的分布情况。</a:t>
            </a:r>
          </a:p>
          <a:p>
            <a:pPr>
              <a:lnSpc>
                <a:spcPct val="90000"/>
              </a:lnSpc>
            </a:pPr>
            <a:r>
              <a:rPr lang="zh-CN" altLang="en-US" sz="2400" noProof="1">
                <a:effectLst>
                  <a:outerShdw blurRad="38100" dist="38100" dir="2700000">
                    <a:srgbClr val="C0C0C0"/>
                  </a:outerShdw>
                </a:effectLst>
                <a:latin typeface="Times New Roman" panose="02020603050405020304" pitchFamily="18" charset="0"/>
              </a:rPr>
              <a:t>如果换一个关键字集合，选择哪几位数据需要重新决定。</a:t>
            </a:r>
          </a:p>
        </p:txBody>
      </p:sp>
      <p:sp>
        <p:nvSpPr>
          <p:cNvPr id="24580" name="Rectangle 4"/>
          <p:cNvSpPr>
            <a:spLocks noGrp="1"/>
          </p:cNvSpPr>
          <p:nvPr>
            <p:ph type="title" idx="4294967295"/>
          </p:nvPr>
        </p:nvSpPr>
        <p:spPr>
          <a:xfrm>
            <a:off x="0" y="974725"/>
            <a:ext cx="7886700" cy="1325563"/>
          </a:xfrm>
          <a:ln>
            <a:miter/>
          </a:ln>
        </p:spPr>
        <p:txBody>
          <a:bodyPr/>
          <a:lstStyle/>
          <a:p>
            <a:r>
              <a:rPr lang="en-US" altLang="zh-CN" sz="4800" noProof="1">
                <a:effectLst>
                  <a:outerShdw blurRad="38100" dist="38100" dir="2700000">
                    <a:srgbClr val="C0C0C0"/>
                  </a:outerShdw>
                </a:effectLst>
                <a:latin typeface="Times New Roman" panose="02020603050405020304" pitchFamily="18" charset="0"/>
                <a:ea typeface="楷体_GB2312" pitchFamily="49" charset="-122"/>
              </a:rPr>
              <a:t> </a:t>
            </a:r>
          </a:p>
        </p:txBody>
      </p:sp>
      <p:sp>
        <p:nvSpPr>
          <p:cNvPr id="2" name="AutoShape 204"/>
          <p:cNvSpPr>
            <a:spLocks noChangeArrowheads="1"/>
          </p:cNvSpPr>
          <p:nvPr/>
        </p:nvSpPr>
        <p:spPr bwMode="auto">
          <a:xfrm>
            <a:off x="4680857" y="727052"/>
            <a:ext cx="381000" cy="3397250"/>
          </a:xfrm>
          <a:prstGeom prst="roundRect">
            <a:avLst>
              <a:gd name="adj" fmla="val 16667"/>
            </a:avLst>
          </a:prstGeom>
          <a:noFill/>
          <a:ln w="25400">
            <a:solidFill>
              <a:schemeClr va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24581" name="AutoShape 204"/>
          <p:cNvSpPr>
            <a:spLocks noChangeArrowheads="1"/>
          </p:cNvSpPr>
          <p:nvPr/>
        </p:nvSpPr>
        <p:spPr bwMode="auto">
          <a:xfrm>
            <a:off x="4229100" y="727052"/>
            <a:ext cx="381000" cy="3397250"/>
          </a:xfrm>
          <a:prstGeom prst="roundRect">
            <a:avLst>
              <a:gd name="adj" fmla="val 16667"/>
            </a:avLst>
          </a:prstGeom>
          <a:noFill/>
          <a:ln w="25400">
            <a:solidFill>
              <a:schemeClr va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24582" name="AutoShape 204"/>
          <p:cNvSpPr>
            <a:spLocks noChangeArrowheads="1"/>
          </p:cNvSpPr>
          <p:nvPr/>
        </p:nvSpPr>
        <p:spPr bwMode="auto">
          <a:xfrm>
            <a:off x="3775075" y="727052"/>
            <a:ext cx="381000" cy="3397250"/>
          </a:xfrm>
          <a:prstGeom prst="roundRect">
            <a:avLst>
              <a:gd name="adj" fmla="val 16667"/>
            </a:avLst>
          </a:prstGeom>
          <a:noFill/>
          <a:ln w="25400">
            <a:solidFill>
              <a:schemeClr va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grpSp>
        <p:nvGrpSpPr>
          <p:cNvPr id="24584" name="组合 24583"/>
          <p:cNvGrpSpPr/>
          <p:nvPr/>
        </p:nvGrpSpPr>
        <p:grpSpPr bwMode="auto">
          <a:xfrm>
            <a:off x="8458200" y="609588"/>
            <a:ext cx="2209800" cy="3195638"/>
            <a:chOff x="0" y="0"/>
            <a:chExt cx="1392" cy="2013"/>
          </a:xfrm>
        </p:grpSpPr>
        <p:sp>
          <p:nvSpPr>
            <p:cNvPr id="3" name="Text Box 208"/>
            <p:cNvSpPr txBox="1">
              <a:spLocks noChangeArrowheads="1"/>
            </p:cNvSpPr>
            <p:nvPr/>
          </p:nvSpPr>
          <p:spPr bwMode="auto">
            <a:xfrm>
              <a:off x="0" y="0"/>
              <a:ext cx="13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1</a:t>
              </a:r>
              <a:r>
                <a:rPr lang="en-US" altLang="zh-CN" b="1">
                  <a:latin typeface="Times New Roman" panose="02020603050405020304" pitchFamily="18" charset="0"/>
                </a:rPr>
                <a:t>)=148</a:t>
              </a:r>
            </a:p>
          </p:txBody>
        </p:sp>
        <p:sp>
          <p:nvSpPr>
            <p:cNvPr id="24585" name="Text Box 210"/>
            <p:cNvSpPr txBox="1">
              <a:spLocks noChangeArrowheads="1"/>
            </p:cNvSpPr>
            <p:nvPr/>
          </p:nvSpPr>
          <p:spPr bwMode="auto">
            <a:xfrm>
              <a:off x="0" y="255"/>
              <a:ext cx="13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dirty="0">
                  <a:latin typeface="Times New Roman" panose="02020603050405020304" pitchFamily="18" charset="0"/>
                </a:rPr>
                <a:t>H(k</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)=269</a:t>
              </a:r>
            </a:p>
          </p:txBody>
        </p:sp>
        <p:sp>
          <p:nvSpPr>
            <p:cNvPr id="24586" name="Text Box 211"/>
            <p:cNvSpPr txBox="1">
              <a:spLocks noChangeArrowheads="1"/>
            </p:cNvSpPr>
            <p:nvPr/>
          </p:nvSpPr>
          <p:spPr bwMode="auto">
            <a:xfrm>
              <a:off x="0" y="572"/>
              <a:ext cx="13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3</a:t>
              </a:r>
              <a:r>
                <a:rPr lang="en-US" altLang="zh-CN" b="1">
                  <a:latin typeface="Times New Roman" panose="02020603050405020304" pitchFamily="18" charset="0"/>
                </a:rPr>
                <a:t>)=527</a:t>
              </a:r>
            </a:p>
          </p:txBody>
        </p:sp>
        <p:sp>
          <p:nvSpPr>
            <p:cNvPr id="24587" name="Text Box 213"/>
            <p:cNvSpPr txBox="1">
              <a:spLocks noChangeArrowheads="1"/>
            </p:cNvSpPr>
            <p:nvPr/>
          </p:nvSpPr>
          <p:spPr bwMode="auto">
            <a:xfrm>
              <a:off x="0" y="845"/>
              <a:ext cx="13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dirty="0">
                  <a:latin typeface="Times New Roman" panose="02020603050405020304" pitchFamily="18" charset="0"/>
                </a:rPr>
                <a:t>H(k</a:t>
              </a:r>
              <a:r>
                <a:rPr lang="en-US" altLang="zh-CN" b="1" baseline="-25000" dirty="0">
                  <a:latin typeface="Times New Roman" panose="02020603050405020304" pitchFamily="18" charset="0"/>
                </a:rPr>
                <a:t>4</a:t>
              </a:r>
              <a:r>
                <a:rPr lang="en-US" altLang="zh-CN" b="1" dirty="0">
                  <a:latin typeface="Times New Roman" panose="02020603050405020304" pitchFamily="18" charset="0"/>
                </a:rPr>
                <a:t>)=630</a:t>
              </a:r>
            </a:p>
          </p:txBody>
        </p:sp>
        <p:sp>
          <p:nvSpPr>
            <p:cNvPr id="24588" name="Text Box 214"/>
            <p:cNvSpPr txBox="1">
              <a:spLocks noChangeArrowheads="1"/>
            </p:cNvSpPr>
            <p:nvPr/>
          </p:nvSpPr>
          <p:spPr bwMode="auto">
            <a:xfrm>
              <a:off x="0" y="1071"/>
              <a:ext cx="11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5</a:t>
              </a:r>
              <a:r>
                <a:rPr lang="en-US" altLang="zh-CN" b="1">
                  <a:latin typeface="Times New Roman" panose="02020603050405020304" pitchFamily="18" charset="0"/>
                </a:rPr>
                <a:t>)=805</a:t>
              </a:r>
            </a:p>
          </p:txBody>
        </p:sp>
        <p:sp>
          <p:nvSpPr>
            <p:cNvPr id="24589" name="Text Box 216"/>
            <p:cNvSpPr txBox="1">
              <a:spLocks noChangeArrowheads="1"/>
            </p:cNvSpPr>
            <p:nvPr/>
          </p:nvSpPr>
          <p:spPr bwMode="auto">
            <a:xfrm>
              <a:off x="0" y="1344"/>
              <a:ext cx="115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6</a:t>
              </a:r>
              <a:r>
                <a:rPr lang="en-US" altLang="zh-CN" b="1">
                  <a:latin typeface="Times New Roman" panose="02020603050405020304" pitchFamily="18" charset="0"/>
                </a:rPr>
                <a:t>)=558</a:t>
              </a:r>
            </a:p>
          </p:txBody>
        </p:sp>
        <p:sp>
          <p:nvSpPr>
            <p:cNvPr id="24590" name="Text Box 213"/>
            <p:cNvSpPr txBox="1">
              <a:spLocks noChangeArrowheads="1"/>
            </p:cNvSpPr>
            <p:nvPr/>
          </p:nvSpPr>
          <p:spPr bwMode="auto">
            <a:xfrm>
              <a:off x="9" y="1554"/>
              <a:ext cx="13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7</a:t>
              </a:r>
              <a:r>
                <a:rPr lang="en-US" altLang="zh-CN" b="1">
                  <a:latin typeface="Times New Roman" panose="02020603050405020304" pitchFamily="18" charset="0"/>
                </a:rPr>
                <a:t>)=047</a:t>
              </a:r>
            </a:p>
          </p:txBody>
        </p:sp>
        <p:sp>
          <p:nvSpPr>
            <p:cNvPr id="24591" name="Text Box 214"/>
            <p:cNvSpPr txBox="1">
              <a:spLocks noChangeArrowheads="1"/>
            </p:cNvSpPr>
            <p:nvPr/>
          </p:nvSpPr>
          <p:spPr bwMode="auto">
            <a:xfrm>
              <a:off x="9" y="1780"/>
              <a:ext cx="11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8</a:t>
              </a:r>
              <a:r>
                <a:rPr lang="en-US" altLang="zh-CN" b="1">
                  <a:latin typeface="Times New Roman" panose="02020603050405020304" pitchFamily="18" charset="0"/>
                </a:rPr>
                <a:t>)=001</a:t>
              </a:r>
            </a:p>
          </p:txBody>
        </p:sp>
      </p:grpSp>
      <p:graphicFrame>
        <p:nvGraphicFramePr>
          <p:cNvPr id="4" name="对象 3"/>
          <p:cNvGraphicFramePr>
            <a:graphicFrameLocks noChangeAspect="1"/>
          </p:cNvGraphicFramePr>
          <p:nvPr>
            <p:extLst>
              <p:ext uri="{D42A27DB-BD31-4B8C-83A1-F6EECF244321}">
                <p14:modId xmlns:p14="http://schemas.microsoft.com/office/powerpoint/2010/main" val="3162395159"/>
              </p:ext>
            </p:extLst>
          </p:nvPr>
        </p:nvGraphicFramePr>
        <p:xfrm>
          <a:off x="5507264" y="3775295"/>
          <a:ext cx="2749550" cy="949325"/>
        </p:xfrm>
        <a:graphic>
          <a:graphicData uri="http://schemas.openxmlformats.org/presentationml/2006/ole">
            <mc:AlternateContent xmlns:mc="http://schemas.openxmlformats.org/markup-compatibility/2006">
              <mc:Choice xmlns:v="urn:schemas-microsoft-com:vml" Requires="v">
                <p:oleObj spid="_x0000_s22590" r:id="rId4" imgW="1272762" imgH="432739" progId="Equation.3">
                  <p:embed/>
                </p:oleObj>
              </mc:Choice>
              <mc:Fallback>
                <p:oleObj r:id="rId4" imgW="1272762" imgH="432739" progId="Equation.3">
                  <p:embed/>
                  <p:pic>
                    <p:nvPicPr>
                      <p:cNvPr id="0" name="对象 225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7264" y="3775295"/>
                        <a:ext cx="274955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 name="Rectangle 3"/>
          <p:cNvSpPr txBox="1">
            <a:spLocks noChangeArrowheads="1"/>
          </p:cNvSpPr>
          <p:nvPr/>
        </p:nvSpPr>
        <p:spPr bwMode="auto">
          <a:xfrm>
            <a:off x="5470450" y="336471"/>
            <a:ext cx="5518300" cy="3676686"/>
          </a:xfrm>
          <a:prstGeom prst="rect">
            <a:avLst/>
          </a:prstGeom>
          <a:solidFill>
            <a:schemeClr val="bg1">
              <a:lumMod val="85000"/>
            </a:schemeClr>
          </a:solidFill>
          <a:ln>
            <a:noFill/>
          </a:ln>
          <a:effectLst/>
          <a:extLst/>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000" b="1" dirty="0">
                <a:latin typeface="Times New Roman" panose="02020603050405020304" pitchFamily="18" charset="0"/>
              </a:rPr>
              <a:t>①位，仅9出现8次，</a:t>
            </a:r>
            <a:endParaRPr lang="en-US" altLang="zh-CN" sz="2000" b="1" dirty="0">
              <a:latin typeface="Times New Roman" panose="02020603050405020304" pitchFamily="18" charset="0"/>
            </a:endParaRPr>
          </a:p>
          <a:p>
            <a:pPr lvl="1">
              <a:lnSpc>
                <a:spcPct val="80000"/>
              </a:lnSpc>
            </a:pPr>
            <a:r>
              <a:rPr lang="zh-CN" altLang="en-US" sz="2000" b="1" dirty="0">
                <a:latin typeface="Times New Roman" panose="02020603050405020304" pitchFamily="18" charset="0"/>
                <a:sym typeface="Symbol" panose="05050102010706020507" pitchFamily="18" charset="2"/>
              </a:rPr>
              <a:t> </a:t>
            </a:r>
            <a:r>
              <a:rPr lang="zh-CN" altLang="en-US" sz="2000" b="1" baseline="-25000" dirty="0">
                <a:latin typeface="Times New Roman" panose="02020603050405020304" pitchFamily="18" charset="0"/>
                <a:sym typeface="Symbol" panose="05050102010706020507" pitchFamily="18" charset="2"/>
              </a:rPr>
              <a:t>1</a:t>
            </a:r>
            <a:r>
              <a:rPr lang="zh-CN" altLang="en-US" sz="2000" b="1" dirty="0">
                <a:latin typeface="Times New Roman" panose="02020603050405020304" pitchFamily="18" charset="0"/>
              </a:rPr>
              <a:t> =（8-8/10）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×1+（0-8/10）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 ×9=57.6</a:t>
            </a:r>
          </a:p>
          <a:p>
            <a:pPr>
              <a:lnSpc>
                <a:spcPct val="80000"/>
              </a:lnSpc>
            </a:pPr>
            <a:r>
              <a:rPr lang="zh-CN" altLang="en-US" sz="2000" b="1" dirty="0">
                <a:latin typeface="Times New Roman" panose="02020603050405020304" pitchFamily="18" charset="0"/>
              </a:rPr>
              <a:t>②位，仅9出现8次， </a:t>
            </a:r>
          </a:p>
          <a:p>
            <a:pPr lvl="1">
              <a:lnSpc>
                <a:spcPct val="80000"/>
              </a:lnSpc>
            </a:pPr>
            <a:r>
              <a:rPr lang="zh-CN" altLang="en-US" sz="2000" b="1" dirty="0">
                <a:latin typeface="Times New Roman" panose="02020603050405020304" pitchFamily="18" charset="0"/>
                <a:sym typeface="Symbol" panose="05050102010706020507" pitchFamily="18" charset="2"/>
              </a:rPr>
              <a:t> </a:t>
            </a:r>
            <a:r>
              <a:rPr lang="zh-CN" altLang="en-US" sz="2000" b="1" baseline="-25000" dirty="0">
                <a:latin typeface="Times New Roman" panose="02020603050405020304" pitchFamily="18" charset="0"/>
                <a:sym typeface="Symbol" panose="05050102010706020507" pitchFamily="18" charset="2"/>
              </a:rPr>
              <a:t>2</a:t>
            </a:r>
            <a:r>
              <a:rPr lang="zh-CN" altLang="en-US" sz="2000" b="1" dirty="0">
                <a:latin typeface="Times New Roman" panose="02020603050405020304" pitchFamily="18" charset="0"/>
              </a:rPr>
              <a:t> =（8-8/10）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×1+（0-8/10）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 ×9=57.6</a:t>
            </a:r>
          </a:p>
          <a:p>
            <a:pPr>
              <a:lnSpc>
                <a:spcPct val="80000"/>
              </a:lnSpc>
            </a:pPr>
            <a:r>
              <a:rPr lang="zh-CN" altLang="en-US" sz="2000" b="1" dirty="0">
                <a:latin typeface="Times New Roman" panose="02020603050405020304" pitchFamily="18" charset="0"/>
              </a:rPr>
              <a:t>③ 位，0和2各出现两次，1出现4次</a:t>
            </a:r>
          </a:p>
          <a:p>
            <a:pPr lvl="1">
              <a:lnSpc>
                <a:spcPct val="80000"/>
              </a:lnSpc>
            </a:pPr>
            <a:r>
              <a:rPr lang="zh-CN" altLang="en-US" sz="2000" b="1" dirty="0">
                <a:latin typeface="Times New Roman" panose="02020603050405020304" pitchFamily="18" charset="0"/>
                <a:sym typeface="Symbol" panose="05050102010706020507" pitchFamily="18" charset="2"/>
              </a:rPr>
              <a:t> </a:t>
            </a:r>
            <a:r>
              <a:rPr lang="zh-CN" altLang="en-US" sz="2000" b="1" baseline="-25000" dirty="0">
                <a:latin typeface="Times New Roman" panose="02020603050405020304" pitchFamily="18" charset="0"/>
                <a:sym typeface="Symbol" panose="05050102010706020507" pitchFamily="18" charset="2"/>
              </a:rPr>
              <a:t>3</a:t>
            </a:r>
            <a:r>
              <a:rPr lang="zh-CN" altLang="en-US" sz="2000" b="1" dirty="0">
                <a:latin typeface="Times New Roman" panose="02020603050405020304" pitchFamily="18" charset="0"/>
              </a:rPr>
              <a:t> =（2-8/10）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×2+（4-8/10）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 ×1+ （0-8/10）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 ×7 =17.6</a:t>
            </a:r>
            <a:endParaRPr lang="en-US" altLang="zh-CN" sz="2000" b="1" dirty="0">
              <a:latin typeface="Times New Roman" panose="02020603050405020304" pitchFamily="18" charset="0"/>
            </a:endParaRPr>
          </a:p>
          <a:p>
            <a:pPr>
              <a:lnSpc>
                <a:spcPct val="80000"/>
              </a:lnSpc>
            </a:pPr>
            <a:r>
              <a:rPr lang="zh-CN" altLang="en-US" sz="2000" b="1" dirty="0">
                <a:latin typeface="Times New Roman" panose="02020603050405020304" pitchFamily="18" charset="0"/>
              </a:rPr>
              <a:t>④位</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0和5各出现两次</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1、2、6、8各出现1次</a:t>
            </a:r>
          </a:p>
          <a:p>
            <a:pPr>
              <a:lnSpc>
                <a:spcPct val="80000"/>
              </a:lnSpc>
            </a:pPr>
            <a:r>
              <a:rPr lang="zh-CN" altLang="en-US" sz="2000" b="1" dirty="0">
                <a:latin typeface="Times New Roman" panose="02020603050405020304" pitchFamily="18" charset="0"/>
              </a:rPr>
              <a:t>⑤位</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0和4各出现两次</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2、3、5、6各出现1次</a:t>
            </a:r>
          </a:p>
          <a:p>
            <a:pPr>
              <a:lnSpc>
                <a:spcPct val="80000"/>
              </a:lnSpc>
            </a:pPr>
            <a:r>
              <a:rPr lang="zh-CN" altLang="en-US" sz="2000" b="1" dirty="0">
                <a:latin typeface="Times New Roman" panose="02020603050405020304" pitchFamily="18" charset="0"/>
              </a:rPr>
              <a:t>⑥位</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7和8各出现两次</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0、1、5、9各出现1次</a:t>
            </a:r>
          </a:p>
          <a:p>
            <a:pPr lvl="1">
              <a:lnSpc>
                <a:spcPct val="80000"/>
              </a:lnSpc>
            </a:pPr>
            <a:r>
              <a:rPr lang="zh-CN" altLang="en-US" sz="2000" b="1" dirty="0">
                <a:latin typeface="Times New Roman" panose="02020603050405020304" pitchFamily="18" charset="0"/>
                <a:sym typeface="Symbol" panose="05050102010706020507" pitchFamily="18" charset="2"/>
              </a:rPr>
              <a:t> </a:t>
            </a:r>
            <a:r>
              <a:rPr lang="zh-CN" altLang="en-US" sz="2000" b="1" baseline="-25000" dirty="0">
                <a:latin typeface="Times New Roman" panose="02020603050405020304" pitchFamily="18" charset="0"/>
                <a:sym typeface="Symbol" panose="05050102010706020507" pitchFamily="18" charset="2"/>
              </a:rPr>
              <a:t>4 </a:t>
            </a:r>
            <a:r>
              <a:rPr lang="zh-CN" altLang="en-US" sz="2000" b="1" dirty="0">
                <a:latin typeface="Times New Roman" panose="02020603050405020304" pitchFamily="18" charset="0"/>
              </a:rPr>
              <a:t>= </a:t>
            </a:r>
            <a:r>
              <a:rPr lang="zh-CN" altLang="en-US" sz="2000" b="1" dirty="0">
                <a:latin typeface="Times New Roman" panose="02020603050405020304" pitchFamily="18" charset="0"/>
                <a:sym typeface="Symbol" panose="05050102010706020507" pitchFamily="18" charset="2"/>
              </a:rPr>
              <a:t> </a:t>
            </a:r>
            <a:r>
              <a:rPr lang="zh-CN" altLang="en-US" sz="2000" b="1" baseline="-25000" dirty="0">
                <a:latin typeface="Times New Roman" panose="02020603050405020304" pitchFamily="18" charset="0"/>
                <a:sym typeface="Symbol" panose="05050102010706020507" pitchFamily="18" charset="2"/>
              </a:rPr>
              <a:t>5</a:t>
            </a:r>
            <a:r>
              <a:rPr lang="zh-CN" altLang="en-US" sz="2000" b="1" dirty="0">
                <a:latin typeface="Times New Roman" panose="02020603050405020304" pitchFamily="18" charset="0"/>
              </a:rPr>
              <a:t> = </a:t>
            </a:r>
            <a:r>
              <a:rPr lang="zh-CN" altLang="en-US" sz="2000" b="1" dirty="0">
                <a:latin typeface="Times New Roman" panose="02020603050405020304" pitchFamily="18" charset="0"/>
                <a:sym typeface="Symbol" panose="05050102010706020507" pitchFamily="18" charset="2"/>
              </a:rPr>
              <a:t> </a:t>
            </a:r>
            <a:r>
              <a:rPr lang="zh-CN" altLang="en-US" sz="2000" b="1" baseline="-25000" dirty="0">
                <a:latin typeface="Times New Roman" panose="02020603050405020304" pitchFamily="18" charset="0"/>
                <a:sym typeface="Symbol" panose="05050102010706020507" pitchFamily="18" charset="2"/>
              </a:rPr>
              <a:t>6</a:t>
            </a:r>
            <a:r>
              <a:rPr lang="zh-CN" altLang="en-US" sz="2000" b="1" dirty="0">
                <a:latin typeface="Times New Roman" panose="02020603050405020304" pitchFamily="18" charset="0"/>
              </a:rPr>
              <a:t> = （2-8/10）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×2+（1-8/10） </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 ×4+ （0-8/10） </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 ×4 =5.6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12" dur="500"/>
                                        <p:tgtEl>
                                          <p:spTgt spid="245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84"/>
                                        </p:tgtEl>
                                        <p:attrNameLst>
                                          <p:attrName>style.visibility</p:attrName>
                                        </p:attrNameLst>
                                      </p:cBhvr>
                                      <p:to>
                                        <p:strVal val="visible"/>
                                      </p:to>
                                    </p:set>
                                    <p:animEffect transition="in" filter="blinds(horizontal)">
                                      <p:cBhvr>
                                        <p:cTn id="17" dur="500"/>
                                        <p:tgtEl>
                                          <p:spTgt spid="245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22" dur="500"/>
                                        <p:tgtEl>
                                          <p:spTgt spid="24579">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25"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3"/>
          <p:cNvSpPr>
            <a:spLocks noGrp="1" noChangeArrowheads="1"/>
          </p:cNvSpPr>
          <p:nvPr>
            <p:ph type="body" idx="4294967295"/>
          </p:nvPr>
        </p:nvSpPr>
        <p:spPr>
          <a:xfrm>
            <a:off x="875489" y="154359"/>
            <a:ext cx="10311320" cy="6480175"/>
          </a:xfrm>
        </p:spPr>
        <p:txBody>
          <a:bodyPr/>
          <a:lstStyle/>
          <a:p>
            <a:pPr eaLnBrk="1" hangingPunct="1">
              <a:lnSpc>
                <a:spcPct val="90000"/>
              </a:lnSpc>
              <a:buFont typeface="Wingdings" panose="05000000000000000000" pitchFamily="2" charset="2"/>
              <a:buNone/>
            </a:pPr>
            <a:r>
              <a:rPr lang="en-US" altLang="zh-CN" sz="3600" dirty="0">
                <a:solidFill>
                  <a:srgbClr val="0000FF"/>
                </a:solidFill>
                <a:latin typeface="Times New Roman" panose="02020603050405020304" pitchFamily="18" charset="0"/>
              </a:rPr>
              <a:t>4. </a:t>
            </a:r>
            <a:r>
              <a:rPr lang="zh-CN" altLang="en-US" sz="3600" dirty="0">
                <a:solidFill>
                  <a:srgbClr val="0000FF"/>
                </a:solidFill>
                <a:latin typeface="Times New Roman" panose="02020603050405020304" pitchFamily="18" charset="0"/>
              </a:rPr>
              <a:t>平方取中法</a:t>
            </a:r>
          </a:p>
          <a:p>
            <a:pPr eaLnBrk="1" hangingPunct="1">
              <a:lnSpc>
                <a:spcPct val="90000"/>
              </a:lnSpc>
              <a:buFont typeface="Wingdings" panose="05000000000000000000" pitchFamily="2" charset="2"/>
              <a:buNone/>
            </a:pPr>
            <a:r>
              <a:rPr lang="zh-CN" altLang="en-US" dirty="0" smtClean="0">
                <a:latin typeface="宋体" panose="02010600030101010101" pitchFamily="2" charset="-122"/>
              </a:rPr>
              <a:t>	    先通过求关键字的平方值来</a:t>
            </a:r>
            <a:r>
              <a:rPr lang="zh-CN" altLang="en-US" dirty="0" smtClean="0">
                <a:solidFill>
                  <a:schemeClr val="hlink"/>
                </a:solidFill>
                <a:latin typeface="宋体" panose="02010600030101010101" pitchFamily="2" charset="-122"/>
              </a:rPr>
              <a:t>扩大差别</a:t>
            </a:r>
            <a:r>
              <a:rPr lang="zh-CN" altLang="en-US" dirty="0" smtClean="0">
                <a:latin typeface="宋体" panose="02010600030101010101" pitchFamily="2" charset="-122"/>
              </a:rPr>
              <a:t>，再取其中的几位或其组合作为散列地址</a:t>
            </a:r>
            <a:r>
              <a:rPr lang="zh-CN" altLang="en-US" b="1" dirty="0" smtClean="0">
                <a:latin typeface="Times New Roman" panose="02020603050405020304" pitchFamily="18" charset="0"/>
              </a:rPr>
              <a:t>。</a:t>
            </a:r>
            <a:r>
              <a:rPr lang="zh-CN" altLang="en-US" dirty="0" smtClean="0">
                <a:latin typeface="Times New Roman" panose="02020603050405020304" pitchFamily="18" charset="0"/>
              </a:rPr>
              <a:t>具体取几位，由</a:t>
            </a:r>
            <a:r>
              <a:rPr lang="en-US" altLang="zh-CN" dirty="0" smtClean="0">
                <a:latin typeface="Times New Roman" panose="02020603050405020304" pitchFamily="18" charset="0"/>
              </a:rPr>
              <a:t>Hash</a:t>
            </a:r>
            <a:r>
              <a:rPr lang="zh-CN" altLang="en-US" dirty="0" smtClean="0">
                <a:latin typeface="Times New Roman" panose="02020603050405020304" pitchFamily="18" charset="0"/>
              </a:rPr>
              <a:t>表的表长决定</a:t>
            </a:r>
            <a:r>
              <a:rPr lang="zh-CN" altLang="en-US" b="1" dirty="0" smtClean="0">
                <a:latin typeface="Times New Roman" panose="02020603050405020304" pitchFamily="18" charset="0"/>
              </a:rPr>
              <a:t>。</a:t>
            </a:r>
            <a:endParaRPr lang="en-US" altLang="zh-CN" b="1" dirty="0" smtClean="0">
              <a:latin typeface="Times New Roman" panose="02020603050405020304" pitchFamily="18" charset="0"/>
            </a:endParaRPr>
          </a:p>
          <a:p>
            <a:pPr eaLnBrk="1" hangingPunct="1">
              <a:lnSpc>
                <a:spcPct val="90000"/>
              </a:lnSpc>
              <a:buFont typeface="Wingdings" panose="05000000000000000000" pitchFamily="2" charset="2"/>
              <a:buNone/>
            </a:pPr>
            <a:endParaRPr lang="en-US" altLang="zh-CN" b="1" dirty="0" smtClean="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b="1" dirty="0" smtClean="0">
                <a:latin typeface="Times New Roman" panose="02020603050405020304" pitchFamily="18" charset="0"/>
              </a:rPr>
              <a:t>    例：</a:t>
            </a:r>
            <a:r>
              <a:rPr lang="zh-CN" altLang="en-US" dirty="0" smtClean="0">
                <a:latin typeface="宋体" panose="02010600030101010101" pitchFamily="2" charset="-122"/>
              </a:rPr>
              <a:t>若表长为</a:t>
            </a:r>
            <a:r>
              <a:rPr lang="en-US" altLang="zh-CN" dirty="0" smtClean="0">
                <a:latin typeface="宋体" panose="02010600030101010101" pitchFamily="2" charset="-122"/>
              </a:rPr>
              <a:t>3</a:t>
            </a:r>
            <a:r>
              <a:rPr lang="zh-CN" altLang="en-US" dirty="0" smtClean="0">
                <a:latin typeface="宋体" panose="02010600030101010101" pitchFamily="2" charset="-122"/>
              </a:rPr>
              <a:t>个十进制位，则可取中间三位作为散列地址：</a:t>
            </a:r>
            <a:endParaRPr lang="zh-CN" altLang="en-US"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b="1" dirty="0" smtClean="0">
                <a:latin typeface="Times New Roman" panose="02020603050405020304" pitchFamily="18" charset="0"/>
              </a:rPr>
              <a:t>      	    </a:t>
            </a:r>
            <a:r>
              <a:rPr lang="en-US" altLang="zh-CN" b="1" dirty="0" err="1" smtClean="0">
                <a:latin typeface="Times New Roman" panose="02020603050405020304" pitchFamily="18" charset="0"/>
              </a:rPr>
              <a:t>key</a:t>
            </a:r>
            <a:r>
              <a:rPr lang="en-US" altLang="zh-CN" b="1" baseline="-25000" dirty="0" err="1" smtClean="0">
                <a:latin typeface="Times New Roman" panose="02020603050405020304" pitchFamily="18" charset="0"/>
              </a:rPr>
              <a:t>i</a:t>
            </a:r>
            <a:r>
              <a:rPr lang="en-US" altLang="zh-CN" b="1" dirty="0" smtClean="0">
                <a:latin typeface="Times New Roman" panose="02020603050405020304" pitchFamily="18" charset="0"/>
              </a:rPr>
              <a:t>          key</a:t>
            </a:r>
            <a:r>
              <a:rPr lang="en-US" altLang="zh-CN" b="1" baseline="-25000" dirty="0" smtClean="0">
                <a:latin typeface="Times New Roman" panose="02020603050405020304" pitchFamily="18" charset="0"/>
              </a:rPr>
              <a:t>i</a:t>
            </a:r>
            <a:r>
              <a:rPr lang="en-US" altLang="zh-CN" b="1" baseline="30000" dirty="0" smtClean="0">
                <a:latin typeface="Times New Roman" panose="02020603050405020304" pitchFamily="18" charset="0"/>
              </a:rPr>
              <a:t>2</a:t>
            </a:r>
            <a:endParaRPr lang="en-US" altLang="zh-CN" b="1" dirty="0" smtClean="0"/>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0100        0010000</a:t>
            </a: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1100        1210000</a:t>
            </a: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1200        1440000</a:t>
            </a: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1160        1345600</a:t>
            </a:r>
          </a:p>
        </p:txBody>
      </p:sp>
      <p:sp>
        <p:nvSpPr>
          <p:cNvPr id="27651" name="Text Box 21"/>
          <p:cNvSpPr txBox="1">
            <a:spLocks noChangeArrowheads="1"/>
          </p:cNvSpPr>
          <p:nvPr/>
        </p:nvSpPr>
        <p:spPr bwMode="auto">
          <a:xfrm>
            <a:off x="6461125" y="3059922"/>
            <a:ext cx="1435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H(key</a:t>
            </a:r>
            <a:r>
              <a:rPr lang="en-US" altLang="zh-CN" sz="2800" b="1" baseline="-25000">
                <a:latin typeface="Times New Roman" panose="02020603050405020304" pitchFamily="18" charset="0"/>
              </a:rPr>
              <a:t>i</a:t>
            </a:r>
            <a:r>
              <a:rPr lang="en-US" altLang="zh-CN" sz="2800" b="1">
                <a:latin typeface="Times New Roman" panose="02020603050405020304" pitchFamily="18" charset="0"/>
              </a:rPr>
              <a:t>)</a:t>
            </a:r>
          </a:p>
        </p:txBody>
      </p:sp>
      <p:sp>
        <p:nvSpPr>
          <p:cNvPr id="27652" name="Text Box 22"/>
          <p:cNvSpPr txBox="1">
            <a:spLocks noChangeArrowheads="1"/>
          </p:cNvSpPr>
          <p:nvPr/>
        </p:nvSpPr>
        <p:spPr bwMode="auto">
          <a:xfrm>
            <a:off x="6537325" y="3593322"/>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010</a:t>
            </a:r>
          </a:p>
        </p:txBody>
      </p:sp>
      <p:sp>
        <p:nvSpPr>
          <p:cNvPr id="27653" name="Text Box 23"/>
          <p:cNvSpPr txBox="1">
            <a:spLocks noChangeArrowheads="1"/>
          </p:cNvSpPr>
          <p:nvPr/>
        </p:nvSpPr>
        <p:spPr bwMode="auto">
          <a:xfrm>
            <a:off x="6537325" y="4098147"/>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dirty="0">
                <a:latin typeface="Times New Roman" panose="02020603050405020304" pitchFamily="18" charset="0"/>
              </a:rPr>
              <a:t>210</a:t>
            </a:r>
          </a:p>
        </p:txBody>
      </p:sp>
      <p:sp>
        <p:nvSpPr>
          <p:cNvPr id="27654" name="Text Box 24"/>
          <p:cNvSpPr txBox="1">
            <a:spLocks noChangeArrowheads="1"/>
          </p:cNvSpPr>
          <p:nvPr/>
        </p:nvSpPr>
        <p:spPr bwMode="auto">
          <a:xfrm>
            <a:off x="6537325" y="459821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440</a:t>
            </a:r>
          </a:p>
        </p:txBody>
      </p:sp>
      <p:sp>
        <p:nvSpPr>
          <p:cNvPr id="27655" name="Text Box 25"/>
          <p:cNvSpPr txBox="1">
            <a:spLocks noChangeArrowheads="1"/>
          </p:cNvSpPr>
          <p:nvPr/>
        </p:nvSpPr>
        <p:spPr bwMode="auto">
          <a:xfrm>
            <a:off x="6537325" y="5117322"/>
            <a:ext cx="99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345</a:t>
            </a:r>
          </a:p>
        </p:txBody>
      </p:sp>
      <p:sp>
        <p:nvSpPr>
          <p:cNvPr id="27656" name="Line 26"/>
          <p:cNvSpPr>
            <a:spLocks noChangeShapeType="1"/>
          </p:cNvSpPr>
          <p:nvPr/>
        </p:nvSpPr>
        <p:spPr bwMode="auto">
          <a:xfrm>
            <a:off x="4895851" y="3964594"/>
            <a:ext cx="493713"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657" name="Line 27"/>
          <p:cNvSpPr>
            <a:spLocks noChangeShapeType="1"/>
          </p:cNvSpPr>
          <p:nvPr/>
        </p:nvSpPr>
        <p:spPr bwMode="auto">
          <a:xfrm>
            <a:off x="4900613" y="4497994"/>
            <a:ext cx="493712"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658" name="Line 28"/>
          <p:cNvSpPr>
            <a:spLocks noChangeShapeType="1"/>
          </p:cNvSpPr>
          <p:nvPr/>
        </p:nvSpPr>
        <p:spPr bwMode="auto">
          <a:xfrm>
            <a:off x="4900613" y="4991706"/>
            <a:ext cx="493712"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659" name="Line 29"/>
          <p:cNvSpPr>
            <a:spLocks noChangeShapeType="1"/>
          </p:cNvSpPr>
          <p:nvPr/>
        </p:nvSpPr>
        <p:spPr bwMode="auto">
          <a:xfrm>
            <a:off x="4900613" y="5525106"/>
            <a:ext cx="493712"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left)">
                                      <p:cBhvr>
                                        <p:cTn id="7" dur="500"/>
                                        <p:tgtEl>
                                          <p:spTgt spid="276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657"/>
                                        </p:tgtEl>
                                        <p:attrNameLst>
                                          <p:attrName>style.visibility</p:attrName>
                                        </p:attrNameLst>
                                      </p:cBhvr>
                                      <p:to>
                                        <p:strVal val="visible"/>
                                      </p:to>
                                    </p:set>
                                    <p:animEffect transition="in" filter="wipe(left)">
                                      <p:cBhvr>
                                        <p:cTn id="11" dur="500"/>
                                        <p:tgtEl>
                                          <p:spTgt spid="2765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658"/>
                                        </p:tgtEl>
                                        <p:attrNameLst>
                                          <p:attrName>style.visibility</p:attrName>
                                        </p:attrNameLst>
                                      </p:cBhvr>
                                      <p:to>
                                        <p:strVal val="visible"/>
                                      </p:to>
                                    </p:set>
                                    <p:animEffect transition="in" filter="wipe(left)">
                                      <p:cBhvr>
                                        <p:cTn id="15" dur="500"/>
                                        <p:tgtEl>
                                          <p:spTgt spid="2765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7659"/>
                                        </p:tgtEl>
                                        <p:attrNameLst>
                                          <p:attrName>style.visibility</p:attrName>
                                        </p:attrNameLst>
                                      </p:cBhvr>
                                      <p:to>
                                        <p:strVal val="visible"/>
                                      </p:to>
                                    </p:set>
                                    <p:animEffect transition="in" filter="wipe(left)">
                                      <p:cBhvr>
                                        <p:cTn id="19" dur="500"/>
                                        <p:tgtEl>
                                          <p:spTgt spid="2765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7651">
                                            <p:txEl>
                                              <p:pRg st="0" end="0"/>
                                            </p:txEl>
                                          </p:spTgt>
                                        </p:tgtEl>
                                        <p:attrNameLst>
                                          <p:attrName>style.visibility</p:attrName>
                                        </p:attrNameLst>
                                      </p:cBhvr>
                                      <p:to>
                                        <p:strVal val="visible"/>
                                      </p:to>
                                    </p:set>
                                    <p:animEffect transition="in" filter="wipe(left)">
                                      <p:cBhvr>
                                        <p:cTn id="24" dur="500"/>
                                        <p:tgtEl>
                                          <p:spTgt spid="27651">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7652">
                                            <p:txEl>
                                              <p:pRg st="0" end="0"/>
                                            </p:txEl>
                                          </p:spTgt>
                                        </p:tgtEl>
                                        <p:attrNameLst>
                                          <p:attrName>style.visibility</p:attrName>
                                        </p:attrNameLst>
                                      </p:cBhvr>
                                      <p:to>
                                        <p:strVal val="visible"/>
                                      </p:to>
                                    </p:set>
                                    <p:animEffect transition="in" filter="wipe(left)">
                                      <p:cBhvr>
                                        <p:cTn id="28" dur="500"/>
                                        <p:tgtEl>
                                          <p:spTgt spid="27652">
                                            <p:txEl>
                                              <p:pRg st="0" end="0"/>
                                            </p:txEl>
                                          </p:spTgt>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27653">
                                            <p:txEl>
                                              <p:pRg st="0" end="0"/>
                                            </p:txEl>
                                          </p:spTgt>
                                        </p:tgtEl>
                                        <p:attrNameLst>
                                          <p:attrName>style.visibility</p:attrName>
                                        </p:attrNameLst>
                                      </p:cBhvr>
                                      <p:to>
                                        <p:strVal val="visible"/>
                                      </p:to>
                                    </p:set>
                                    <p:animEffect transition="in" filter="wipe(left)">
                                      <p:cBhvr>
                                        <p:cTn id="32" dur="500"/>
                                        <p:tgtEl>
                                          <p:spTgt spid="27653">
                                            <p:txEl>
                                              <p:pRg st="0" end="0"/>
                                            </p:txEl>
                                          </p:spTgt>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27654">
                                            <p:txEl>
                                              <p:pRg st="0" end="0"/>
                                            </p:txEl>
                                          </p:spTgt>
                                        </p:tgtEl>
                                        <p:attrNameLst>
                                          <p:attrName>style.visibility</p:attrName>
                                        </p:attrNameLst>
                                      </p:cBhvr>
                                      <p:to>
                                        <p:strVal val="visible"/>
                                      </p:to>
                                    </p:set>
                                    <p:animEffect transition="in" filter="wipe(left)">
                                      <p:cBhvr>
                                        <p:cTn id="36" dur="500"/>
                                        <p:tgtEl>
                                          <p:spTgt spid="27654">
                                            <p:txEl>
                                              <p:pRg st="0" end="0"/>
                                            </p:tx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27655">
                                            <p:txEl>
                                              <p:pRg st="0" end="0"/>
                                            </p:txEl>
                                          </p:spTgt>
                                        </p:tgtEl>
                                        <p:attrNameLst>
                                          <p:attrName>style.visibility</p:attrName>
                                        </p:attrNameLst>
                                      </p:cBhvr>
                                      <p:to>
                                        <p:strVal val="visible"/>
                                      </p:to>
                                    </p:set>
                                    <p:animEffect transition="in" filter="wipe(left)">
                                      <p:cBhvr>
                                        <p:cTn id="40" dur="500"/>
                                        <p:tgtEl>
                                          <p:spTgt spid="276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52" grpId="0" build="p" advAuto="0"/>
      <p:bldP spid="27653" grpId="0" build="p" advAuto="0"/>
      <p:bldP spid="27654" grpId="0" build="p" advAuto="0"/>
      <p:bldP spid="27655" grpId="0" build="p" advAuto="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3"/>
          <p:cNvSpPr>
            <a:spLocks noGrp="1" noChangeArrowheads="1"/>
          </p:cNvSpPr>
          <p:nvPr>
            <p:ph type="body" idx="4294967295"/>
          </p:nvPr>
        </p:nvSpPr>
        <p:spPr>
          <a:xfrm>
            <a:off x="982492" y="87649"/>
            <a:ext cx="9922213" cy="6167438"/>
          </a:xfrm>
        </p:spPr>
        <p:txBody>
          <a:bodyPr/>
          <a:lstStyle/>
          <a:p>
            <a:pPr eaLnBrk="1" hangingPunct="1">
              <a:buFont typeface="Wingdings" panose="05000000000000000000" pitchFamily="2" charset="2"/>
              <a:buNone/>
            </a:pPr>
            <a:r>
              <a:rPr lang="en-US" altLang="zh-CN" sz="4000" dirty="0">
                <a:solidFill>
                  <a:srgbClr val="0000FF"/>
                </a:solidFill>
                <a:latin typeface="Times New Roman" panose="02020603050405020304" pitchFamily="18" charset="0"/>
              </a:rPr>
              <a:t>5. </a:t>
            </a:r>
            <a:r>
              <a:rPr lang="zh-CN" altLang="en-US" sz="4000" dirty="0">
                <a:solidFill>
                  <a:srgbClr val="0000FF"/>
                </a:solidFill>
                <a:latin typeface="Times New Roman" panose="02020603050405020304" pitchFamily="18" charset="0"/>
              </a:rPr>
              <a:t>折叠法（或分段迭加法）</a:t>
            </a:r>
          </a:p>
          <a:p>
            <a:r>
              <a:rPr lang="zh-CN" altLang="en-US" sz="2800" dirty="0">
                <a:latin typeface="Times New Roman" panose="02020603050405020304" pitchFamily="18" charset="0"/>
              </a:rPr>
              <a:t>关键字所含的位数很多，采用平方取中法计算太复杂。</a:t>
            </a:r>
          </a:p>
          <a:p>
            <a:r>
              <a:rPr lang="zh-CN" altLang="en-US" sz="2800" dirty="0">
                <a:solidFill>
                  <a:srgbClr val="D60093"/>
                </a:solidFill>
                <a:latin typeface="Times New Roman" panose="02020603050405020304" pitchFamily="18" charset="0"/>
              </a:rPr>
              <a:t>折叠法</a:t>
            </a:r>
          </a:p>
          <a:p>
            <a:pPr lvl="1"/>
            <a:r>
              <a:rPr lang="zh-CN" altLang="en-US" sz="2400" dirty="0">
                <a:latin typeface="Times New Roman" panose="02020603050405020304" pitchFamily="18" charset="0"/>
              </a:rPr>
              <a:t>将关键字分割成位数相同的几部分</a:t>
            </a:r>
            <a:r>
              <a:rPr lang="en-US" altLang="zh-CN" sz="2400" dirty="0">
                <a:latin typeface="Times New Roman" panose="02020603050405020304" pitchFamily="18" charset="0"/>
              </a:rPr>
              <a:t>(</a:t>
            </a:r>
            <a:r>
              <a:rPr lang="zh-CN" altLang="en-US" sz="2400" dirty="0">
                <a:latin typeface="Times New Roman" panose="02020603050405020304" pitchFamily="18" charset="0"/>
              </a:rPr>
              <a:t>最后一部分位数可不同</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p>
          <a:p>
            <a:pPr lvl="1"/>
            <a:r>
              <a:rPr lang="zh-CN" altLang="en-US" sz="2400" dirty="0">
                <a:latin typeface="Times New Roman" panose="02020603050405020304" pitchFamily="18" charset="0"/>
              </a:rPr>
              <a:t>然后取这几部分的叠加和（舍去进位）作为散列地址。</a:t>
            </a:r>
          </a:p>
          <a:p>
            <a:pPr lvl="1">
              <a:buFont typeface="Wingdings" panose="05000000000000000000" pitchFamily="2" charset="2"/>
              <a:buNone/>
            </a:pPr>
            <a:r>
              <a:rPr lang="zh-CN" altLang="en-US" sz="2400" dirty="0">
                <a:latin typeface="Times New Roman" panose="02020603050405020304" pitchFamily="18" charset="0"/>
              </a:rPr>
              <a:t>例：如果一本书的编号为</a:t>
            </a:r>
            <a:r>
              <a:rPr lang="en-US" altLang="zh-CN" sz="2400" dirty="0">
                <a:latin typeface="Times New Roman" panose="02020603050405020304" pitchFamily="18" charset="0"/>
              </a:rPr>
              <a:t>8-243-834-7</a:t>
            </a:r>
            <a:r>
              <a:rPr lang="zh-CN" altLang="en-US" sz="2400" dirty="0">
                <a:latin typeface="Times New Roman" panose="02020603050405020304" pitchFamily="18" charset="0"/>
              </a:rPr>
              <a:t>，</a:t>
            </a:r>
            <a:r>
              <a:rPr lang="zh-CN" altLang="en-US" sz="2400" dirty="0">
                <a:solidFill>
                  <a:srgbClr val="FF0000"/>
                </a:solidFill>
                <a:latin typeface="Times New Roman" panose="02020603050405020304" pitchFamily="18" charset="0"/>
              </a:rPr>
              <a:t>表长有三位数</a:t>
            </a:r>
          </a:p>
        </p:txBody>
      </p:sp>
      <p:sp>
        <p:nvSpPr>
          <p:cNvPr id="28674" name="Text Box 17"/>
          <p:cNvSpPr txBox="1">
            <a:spLocks noChangeArrowheads="1"/>
          </p:cNvSpPr>
          <p:nvPr/>
        </p:nvSpPr>
        <p:spPr bwMode="auto">
          <a:xfrm>
            <a:off x="5566487" y="4076243"/>
            <a:ext cx="2520950" cy="248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folHlink"/>
              </a:buClr>
              <a:buSzPct val="60000"/>
              <a:buFont typeface="Wingdings" panose="05000000000000000000" pitchFamily="2" charset="2"/>
              <a:buNone/>
            </a:pPr>
            <a:endParaRPr lang="zh-CN" altLang="en-US" sz="2800" b="1" dirty="0">
              <a:latin typeface="Times New Roman" panose="02020603050405020304" pitchFamily="18" charset="0"/>
            </a:endParaRPr>
          </a:p>
          <a:p>
            <a:pPr>
              <a:spcBef>
                <a:spcPct val="20000"/>
              </a:spcBef>
              <a:buClr>
                <a:schemeClr val="folHlink"/>
              </a:buClr>
              <a:buSzPct val="60000"/>
              <a:buFont typeface="Wingdings" panose="05000000000000000000" pitchFamily="2" charset="2"/>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347</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834</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82</a:t>
            </a:r>
          </a:p>
          <a:p>
            <a:pPr>
              <a:spcBef>
                <a:spcPct val="50000"/>
              </a:spcBef>
            </a:pPr>
            <a:endParaRPr lang="en-US" altLang="zh-CN" b="1" dirty="0">
              <a:latin typeface="Tahoma" panose="020B0604030504040204" pitchFamily="34" charset="0"/>
            </a:endParaRPr>
          </a:p>
        </p:txBody>
      </p:sp>
      <p:sp>
        <p:nvSpPr>
          <p:cNvPr id="28676" name="Rectangle 16"/>
          <p:cNvSpPr/>
          <p:nvPr/>
        </p:nvSpPr>
        <p:spPr>
          <a:xfrm>
            <a:off x="2324813" y="3242807"/>
            <a:ext cx="3959225" cy="646331"/>
          </a:xfrm>
          <a:prstGeom prst="rect">
            <a:avLst/>
          </a:prstGeom>
          <a:noFill/>
          <a:ln w="9525">
            <a:noFill/>
            <a:miter/>
          </a:ln>
        </p:spPr>
        <p:txBody>
          <a:bodyPr>
            <a:spAutoFit/>
          </a:bodyPr>
          <a:lstStyle/>
          <a:p>
            <a:pPr>
              <a:spcBef>
                <a:spcPct val="20000"/>
              </a:spcBef>
              <a:buClr>
                <a:schemeClr val="folHlink"/>
              </a:buClr>
              <a:buSzPct val="60000"/>
              <a:buFont typeface="Wingdings" panose="05000000000000000000" pitchFamily="2" charset="2"/>
              <a:buNone/>
            </a:pPr>
            <a:r>
              <a:rPr lang="zh-CN" altLang="en-US" b="1" noProof="1">
                <a:latin typeface="Times New Roman" panose="02020603050405020304" pitchFamily="18" charset="0"/>
                <a:ea typeface="宋体" panose="02010600030101010101" pitchFamily="2" charset="-122"/>
                <a:cs typeface="+mn-ea"/>
              </a:rPr>
              <a:t>（</a:t>
            </a:r>
            <a:r>
              <a:rPr lang="en-US" altLang="x-none" b="1" noProof="1">
                <a:latin typeface="Times New Roman" panose="02020603050405020304" pitchFamily="18" charset="0"/>
                <a:ea typeface="宋体" panose="02010600030101010101" pitchFamily="2" charset="-122"/>
                <a:cs typeface="+mn-ea"/>
              </a:rPr>
              <a:t>1</a:t>
            </a:r>
            <a:r>
              <a:rPr lang="zh-CN" altLang="en-US" b="1" noProof="1">
                <a:latin typeface="Times New Roman" panose="02020603050405020304" pitchFamily="18" charset="0"/>
                <a:ea typeface="宋体" panose="02010600030101010101" pitchFamily="2" charset="-122"/>
                <a:cs typeface="+mn-ea"/>
              </a:rPr>
              <a:t>）移位叠加：</a:t>
            </a:r>
            <a:r>
              <a:rPr lang="zh-CN" altLang="en-US" noProof="1">
                <a:effectLst>
                  <a:outerShdw blurRad="38100" dist="38100" dir="2700000">
                    <a:srgbClr val="C0C0C0"/>
                  </a:outerShdw>
                </a:effectLst>
                <a:latin typeface="Times New Roman" panose="02020603050405020304" pitchFamily="18" charset="0"/>
                <a:ea typeface="宋体" panose="02010600030101010101" pitchFamily="2" charset="-122"/>
                <a:cs typeface="+mn-ea"/>
              </a:rPr>
              <a:t>把各部分的最后一位对齐相加</a:t>
            </a:r>
            <a:endParaRPr lang="zh-CN" altLang="en-US" noProof="1">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nvGrpSpPr>
          <p:cNvPr id="28677" name="组合 28676"/>
          <p:cNvGrpSpPr/>
          <p:nvPr/>
        </p:nvGrpSpPr>
        <p:grpSpPr bwMode="auto">
          <a:xfrm>
            <a:off x="2397838" y="3171368"/>
            <a:ext cx="3671887" cy="3671888"/>
            <a:chOff x="0" y="0"/>
            <a:chExt cx="2313" cy="2313"/>
          </a:xfrm>
        </p:grpSpPr>
        <p:sp>
          <p:nvSpPr>
            <p:cNvPr id="2" name="Line 4"/>
            <p:cNvSpPr>
              <a:spLocks noChangeShapeType="1"/>
            </p:cNvSpPr>
            <p:nvPr/>
          </p:nvSpPr>
          <p:spPr bwMode="auto">
            <a:xfrm>
              <a:off x="1270" y="550"/>
              <a:ext cx="0" cy="288"/>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78" name="Line 5"/>
            <p:cNvSpPr>
              <a:spLocks noChangeShapeType="1"/>
            </p:cNvSpPr>
            <p:nvPr/>
          </p:nvSpPr>
          <p:spPr bwMode="auto">
            <a:xfrm>
              <a:off x="936" y="550"/>
              <a:ext cx="0" cy="302"/>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79" name="Line 6"/>
            <p:cNvSpPr>
              <a:spLocks noChangeShapeType="1"/>
            </p:cNvSpPr>
            <p:nvPr/>
          </p:nvSpPr>
          <p:spPr bwMode="auto">
            <a:xfrm>
              <a:off x="0" y="1841"/>
              <a:ext cx="10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80" name="Text Box 8"/>
            <p:cNvSpPr txBox="1">
              <a:spLocks noChangeArrowheads="1"/>
            </p:cNvSpPr>
            <p:nvPr/>
          </p:nvSpPr>
          <p:spPr bwMode="auto">
            <a:xfrm>
              <a:off x="862" y="1850"/>
              <a:ext cx="1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H (key)=867</a:t>
              </a:r>
            </a:p>
          </p:txBody>
        </p:sp>
        <p:sp>
          <p:nvSpPr>
            <p:cNvPr id="28681" name="Text Box 14"/>
            <p:cNvSpPr txBox="1">
              <a:spLocks noChangeArrowheads="1"/>
            </p:cNvSpPr>
            <p:nvPr/>
          </p:nvSpPr>
          <p:spPr bwMode="auto">
            <a:xfrm>
              <a:off x="336" y="185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867</a:t>
              </a:r>
            </a:p>
          </p:txBody>
        </p:sp>
        <p:sp>
          <p:nvSpPr>
            <p:cNvPr id="28682" name="Text Box 16"/>
            <p:cNvSpPr txBox="1">
              <a:spLocks noChangeArrowheads="1"/>
            </p:cNvSpPr>
            <p:nvPr/>
          </p:nvSpPr>
          <p:spPr bwMode="auto">
            <a:xfrm>
              <a:off x="48" y="881"/>
              <a:ext cx="864" cy="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347</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438</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82</a:t>
              </a:r>
            </a:p>
          </p:txBody>
        </p:sp>
        <p:sp>
          <p:nvSpPr>
            <p:cNvPr id="28683" name="Rectangle 15"/>
            <p:cNvSpPr>
              <a:spLocks noChangeArrowheads="1"/>
            </p:cNvSpPr>
            <p:nvPr/>
          </p:nvSpPr>
          <p:spPr bwMode="auto">
            <a:xfrm>
              <a:off x="183" y="317"/>
              <a:ext cx="149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dirty="0">
                <a:latin typeface="Tahoma" panose="020B0604030504040204" pitchFamily="34" charset="0"/>
              </a:endParaRPr>
            </a:p>
            <a:p>
              <a:r>
                <a:rPr lang="en-US" altLang="zh-CN" sz="2800" b="1" dirty="0">
                  <a:latin typeface="Times New Roman" panose="02020603050405020304" pitchFamily="18" charset="0"/>
                </a:rPr>
                <a:t>key=82438347</a:t>
              </a:r>
              <a:endParaRPr lang="zh-CN" altLang="en-US" sz="2800" b="1" dirty="0">
                <a:latin typeface="Times New Roman" panose="02020603050405020304" pitchFamily="18" charset="0"/>
              </a:endParaRPr>
            </a:p>
          </p:txBody>
        </p:sp>
        <p:sp>
          <p:nvSpPr>
            <p:cNvPr id="28684" name="Rectangle 18"/>
            <p:cNvSpPr>
              <a:spLocks noChangeArrowheads="1"/>
            </p:cNvSpPr>
            <p:nvPr/>
          </p:nvSpPr>
          <p:spPr bwMode="auto">
            <a:xfrm>
              <a:off x="0" y="0"/>
              <a:ext cx="2313" cy="2313"/>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28686" name="组合 28685"/>
          <p:cNvGrpSpPr/>
          <p:nvPr/>
        </p:nvGrpSpPr>
        <p:grpSpPr bwMode="auto">
          <a:xfrm>
            <a:off x="6214187" y="3171368"/>
            <a:ext cx="3960812" cy="3671888"/>
            <a:chOff x="0" y="0"/>
            <a:chExt cx="2495" cy="2313"/>
          </a:xfrm>
        </p:grpSpPr>
        <p:sp>
          <p:nvSpPr>
            <p:cNvPr id="3" name="Text Box 9"/>
            <p:cNvSpPr txBox="1">
              <a:spLocks noChangeArrowheads="1"/>
            </p:cNvSpPr>
            <p:nvPr/>
          </p:nvSpPr>
          <p:spPr bwMode="auto">
            <a:xfrm>
              <a:off x="890" y="1895"/>
              <a:ext cx="14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H (key)=263</a:t>
              </a:r>
            </a:p>
          </p:txBody>
        </p:sp>
        <p:sp>
          <p:nvSpPr>
            <p:cNvPr id="28687" name="Line 10"/>
            <p:cNvSpPr>
              <a:spLocks noChangeShapeType="1"/>
            </p:cNvSpPr>
            <p:nvPr/>
          </p:nvSpPr>
          <p:spPr bwMode="auto">
            <a:xfrm>
              <a:off x="46" y="1886"/>
              <a:ext cx="104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88" name="Text Box 11"/>
            <p:cNvSpPr txBox="1">
              <a:spLocks noChangeArrowheads="1"/>
            </p:cNvSpPr>
            <p:nvPr/>
          </p:nvSpPr>
          <p:spPr bwMode="auto">
            <a:xfrm>
              <a:off x="272" y="1886"/>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1263</a:t>
              </a:r>
            </a:p>
          </p:txBody>
        </p:sp>
        <p:sp>
          <p:nvSpPr>
            <p:cNvPr id="28689" name="Rectangle 17"/>
            <p:cNvSpPr>
              <a:spLocks noChangeArrowheads="1"/>
            </p:cNvSpPr>
            <p:nvPr/>
          </p:nvSpPr>
          <p:spPr bwMode="auto">
            <a:xfrm>
              <a:off x="0" y="91"/>
              <a:ext cx="249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latin typeface="Times New Roman" panose="02020603050405020304" pitchFamily="18" charset="0"/>
                </a:rPr>
                <a:t>（</a:t>
              </a:r>
              <a:r>
                <a:rPr lang="en-US" altLang="zh-CN" b="1">
                  <a:latin typeface="Times New Roman" panose="02020603050405020304" pitchFamily="18" charset="0"/>
                </a:rPr>
                <a:t>2</a:t>
              </a:r>
              <a:r>
                <a:rPr lang="zh-CN" altLang="en-US" b="1">
                  <a:latin typeface="Times New Roman" panose="02020603050405020304" pitchFamily="18" charset="0"/>
                </a:rPr>
                <a:t>）间界叠加：沿分割界来回折叠，然后对齐相加。</a:t>
              </a:r>
            </a:p>
          </p:txBody>
        </p:sp>
        <p:sp>
          <p:nvSpPr>
            <p:cNvPr id="28690" name="Rectangle 19"/>
            <p:cNvSpPr>
              <a:spLocks noChangeArrowheads="1"/>
            </p:cNvSpPr>
            <p:nvPr/>
          </p:nvSpPr>
          <p:spPr bwMode="auto">
            <a:xfrm>
              <a:off x="46" y="0"/>
              <a:ext cx="2313" cy="2313"/>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8691" name="Rectangle 20"/>
            <p:cNvSpPr>
              <a:spLocks noChangeArrowheads="1"/>
            </p:cNvSpPr>
            <p:nvPr/>
          </p:nvSpPr>
          <p:spPr bwMode="auto">
            <a:xfrm>
              <a:off x="272" y="350"/>
              <a:ext cx="149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a:latin typeface="Tahoma" panose="020B0604030504040204" pitchFamily="34" charset="0"/>
              </a:endParaRPr>
            </a:p>
            <a:p>
              <a:r>
                <a:rPr lang="en-US" altLang="zh-CN" sz="2800" b="1">
                  <a:latin typeface="Times New Roman" panose="02020603050405020304" pitchFamily="18" charset="0"/>
                </a:rPr>
                <a:t>key=82438347</a:t>
              </a:r>
              <a:endParaRPr lang="zh-CN" altLang="en-US" sz="2800" b="1">
                <a:latin typeface="Times New Roman" panose="02020603050405020304" pitchFamily="18" charset="0"/>
              </a:endParaRPr>
            </a:p>
          </p:txBody>
        </p:sp>
        <p:sp>
          <p:nvSpPr>
            <p:cNvPr id="28692" name="Line 4"/>
            <p:cNvSpPr>
              <a:spLocks noChangeShapeType="1"/>
            </p:cNvSpPr>
            <p:nvPr/>
          </p:nvSpPr>
          <p:spPr bwMode="auto">
            <a:xfrm>
              <a:off x="1361" y="617"/>
              <a:ext cx="0" cy="288"/>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93" name="Line 5"/>
            <p:cNvSpPr>
              <a:spLocks noChangeShapeType="1"/>
            </p:cNvSpPr>
            <p:nvPr/>
          </p:nvSpPr>
          <p:spPr bwMode="auto">
            <a:xfrm>
              <a:off x="1027" y="617"/>
              <a:ext cx="0" cy="302"/>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86"/>
                                        </p:tgtEl>
                                        <p:attrNameLst>
                                          <p:attrName>style.visibility</p:attrName>
                                        </p:attrNameLst>
                                      </p:cBhvr>
                                      <p:to>
                                        <p:strVal val="visible"/>
                                      </p:to>
                                    </p:set>
                                    <p:animEffect transition="in" filter="blinds(horizontal)">
                                      <p:cBhvr>
                                        <p:cTn id="12" dur="500"/>
                                        <p:tgtEl>
                                          <p:spTgt spid="28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933856" y="0"/>
            <a:ext cx="7886700" cy="757238"/>
          </a:xfrm>
        </p:spPr>
        <p:txBody>
          <a:bodyPr>
            <a:normAutofit/>
          </a:bodyPr>
          <a:lstStyle/>
          <a:p>
            <a:r>
              <a:rPr lang="zh-CN" altLang="en-US" sz="4000" dirty="0">
                <a:solidFill>
                  <a:srgbClr val="0000FF"/>
                </a:solidFill>
                <a:latin typeface="宋体" panose="02010600030101010101" pitchFamily="2" charset="-122"/>
              </a:rPr>
              <a:t>散列函数的应用</a:t>
            </a:r>
          </a:p>
        </p:txBody>
      </p:sp>
      <p:sp>
        <p:nvSpPr>
          <p:cNvPr id="29699" name="Rectangle 3"/>
          <p:cNvSpPr>
            <a:spLocks noGrp="1"/>
          </p:cNvSpPr>
          <p:nvPr>
            <p:ph type="body" idx="4294967295"/>
          </p:nvPr>
        </p:nvSpPr>
        <p:spPr>
          <a:xfrm>
            <a:off x="1138136" y="1234028"/>
            <a:ext cx="10632332" cy="4840287"/>
          </a:xfrm>
          <a:ln>
            <a:miter/>
          </a:ln>
        </p:spPr>
        <p:txBody>
          <a:bodyPr>
            <a:noAutofit/>
          </a:bodyPr>
          <a:lstStyle/>
          <a:p>
            <a:pPr algn="just">
              <a:lnSpc>
                <a:spcPct val="110000"/>
              </a:lnSpc>
            </a:pPr>
            <a:r>
              <a:rPr lang="zh-CN" altLang="en-US" noProof="1"/>
              <a:t>在实际应用中应根据关键字的特点，选用适当的散列函数</a:t>
            </a:r>
            <a:r>
              <a:rPr lang="zh-CN" altLang="en-US" noProof="1" smtClean="0"/>
              <a:t>。</a:t>
            </a:r>
            <a:endParaRPr lang="en-US" altLang="zh-CN" noProof="1"/>
          </a:p>
          <a:p>
            <a:pPr algn="just">
              <a:lnSpc>
                <a:spcPct val="110000"/>
              </a:lnSpc>
            </a:pPr>
            <a:r>
              <a:rPr lang="zh-CN" altLang="en-US" noProof="1"/>
              <a:t>有人曾用“轮盘赌”的统计分析方法对它们进行了模拟分析，结论是</a:t>
            </a:r>
            <a:r>
              <a:rPr lang="zh-CN" altLang="en-US" noProof="1">
                <a:solidFill>
                  <a:srgbClr val="FF0000"/>
                </a:solidFill>
              </a:rPr>
              <a:t>平方取中法</a:t>
            </a:r>
            <a:r>
              <a:rPr lang="zh-CN" altLang="en-US" noProof="1"/>
              <a:t>最接近于“随机化”。</a:t>
            </a:r>
          </a:p>
          <a:p>
            <a:pPr lvl="1" algn="just">
              <a:lnSpc>
                <a:spcPct val="110000"/>
              </a:lnSpc>
            </a:pPr>
            <a:r>
              <a:rPr lang="zh-CN" altLang="en-US" sz="2800" noProof="1">
                <a:latin typeface="Times New Roman" panose="02020603050405020304" pitchFamily="18" charset="0"/>
              </a:rPr>
              <a:t>若关键字不是整数而是字符串时，</a:t>
            </a:r>
            <a:r>
              <a:rPr lang="zh-CN" altLang="en-US" noProof="1">
                <a:latin typeface="Times New Roman" panose="02020603050405020304" pitchFamily="18" charset="0"/>
              </a:rPr>
              <a:t>可以把每个字符串转换成整数，再应用平方取中法。</a:t>
            </a:r>
            <a:endParaRPr lang="en-US" altLang="zh-CN" noProof="1">
              <a:latin typeface="Times New Roman" panose="02020603050405020304" pitchFamily="18" charset="0"/>
            </a:endParaRPr>
          </a:p>
          <a:p>
            <a:pPr lvl="1" algn="just">
              <a:lnSpc>
                <a:spcPct val="110000"/>
              </a:lnSpc>
            </a:pPr>
            <a:endParaRPr lang="zh-CN" altLang="en-US" noProof="1">
              <a:latin typeface="Times New Roman" panose="02020603050405020304" pitchFamily="18" charset="0"/>
            </a:endParaRPr>
          </a:p>
          <a:p>
            <a:pPr lvl="1">
              <a:lnSpc>
                <a:spcPct val="80000"/>
              </a:lnSpc>
              <a:buFont typeface="Wingdings" panose="05000000000000000000" pitchFamily="2" charset="2"/>
              <a:buNone/>
            </a:pPr>
            <a:r>
              <a:rPr lang="en-US" altLang="en-US" sz="2800" noProof="1">
                <a:effectLst>
                  <a:outerShdw blurRad="38100" dist="38100" dir="2700000">
                    <a:srgbClr val="C0C0C0"/>
                  </a:outerShdw>
                </a:effectLst>
                <a:latin typeface="Times New Roman" panose="02020603050405020304" pitchFamily="18" charset="0"/>
              </a:rPr>
              <a:t>int </a:t>
            </a:r>
            <a:r>
              <a:rPr lang="en-US" altLang="x-none" sz="2800" noProof="1">
                <a:effectLst>
                  <a:outerShdw blurRad="38100" dist="38100" dir="2700000">
                    <a:srgbClr val="C0C0C0"/>
                  </a:outerShdw>
                </a:effectLst>
                <a:latin typeface="Times New Roman" panose="02020603050405020304" pitchFamily="18" charset="0"/>
              </a:rPr>
              <a:t>H</a:t>
            </a:r>
            <a:r>
              <a:rPr lang="en-US" altLang="en-US" sz="2800" noProof="1">
                <a:effectLst>
                  <a:outerShdw blurRad="38100" dist="38100" dir="2700000">
                    <a:srgbClr val="C0C0C0"/>
                  </a:outerShdw>
                </a:effectLst>
                <a:latin typeface="Times New Roman" panose="02020603050405020304" pitchFamily="18" charset="0"/>
              </a:rPr>
              <a:t>(</a:t>
            </a:r>
            <a:r>
              <a:rPr lang="en-US" altLang="en-US" sz="2800" noProof="1">
                <a:solidFill>
                  <a:schemeClr val="hlink"/>
                </a:solidFill>
                <a:effectLst>
                  <a:outerShdw blurRad="38100" dist="38100" dir="2700000">
                    <a:srgbClr val="C0C0C0"/>
                  </a:outerShdw>
                </a:effectLst>
                <a:latin typeface="Times New Roman" panose="02020603050405020304" pitchFamily="18" charset="0"/>
              </a:rPr>
              <a:t>char*</a:t>
            </a:r>
            <a:r>
              <a:rPr lang="en-US" altLang="en-US" sz="2800" noProof="1">
                <a:effectLst>
                  <a:outerShdw blurRad="38100" dist="38100" dir="2700000">
                    <a:srgbClr val="C0C0C0"/>
                  </a:outerShdw>
                </a:effectLst>
                <a:latin typeface="Times New Roman" panose="02020603050405020304" pitchFamily="18" charset="0"/>
              </a:rPr>
              <a:t> </a:t>
            </a:r>
            <a:r>
              <a:rPr lang="en-US" altLang="x-none" sz="2800" noProof="1">
                <a:effectLst>
                  <a:outerShdw blurRad="38100" dist="38100" dir="2700000">
                    <a:srgbClr val="C0C0C0"/>
                  </a:outerShdw>
                </a:effectLst>
                <a:latin typeface="Times New Roman" panose="02020603050405020304" pitchFamily="18" charset="0"/>
              </a:rPr>
              <a:t>key, int </a:t>
            </a:r>
            <a:r>
              <a:rPr lang="en-US" altLang="en-US" sz="2800" noProof="1">
                <a:latin typeface="Times New Roman" panose="02020603050405020304" pitchFamily="18" charset="0"/>
              </a:rPr>
              <a:t>tableSize </a:t>
            </a:r>
            <a:r>
              <a:rPr lang="en-US" altLang="en-US" sz="2800" noProof="1">
                <a:effectLst>
                  <a:outerShdw blurRad="38100" dist="38100" dir="2700000">
                    <a:srgbClr val="C0C0C0"/>
                  </a:outerShdw>
                </a:effectLst>
                <a:latin typeface="Times New Roman" panose="02020603050405020304" pitchFamily="18" charset="0"/>
              </a:rPr>
              <a:t>) //字符串</a:t>
            </a:r>
            <a:r>
              <a:rPr lang="en-US" altLang="x-none" sz="2800" noProof="1">
                <a:effectLst>
                  <a:outerShdw blurRad="38100" dist="38100" dir="2700000">
                    <a:srgbClr val="C0C0C0"/>
                  </a:outerShdw>
                </a:effectLst>
                <a:latin typeface="Times New Roman" panose="02020603050405020304" pitchFamily="18" charset="0"/>
              </a:rPr>
              <a:t>Hash</a:t>
            </a:r>
            <a:r>
              <a:rPr lang="en-US" altLang="en-US" sz="2800" noProof="1">
                <a:effectLst>
                  <a:outerShdw blurRad="38100" dist="38100" dir="2700000">
                    <a:srgbClr val="C0C0C0"/>
                  </a:outerShdw>
                </a:effectLst>
                <a:latin typeface="Times New Roman" panose="02020603050405020304" pitchFamily="18" charset="0"/>
              </a:rPr>
              <a:t>函数</a:t>
            </a:r>
            <a:r>
              <a:rPr lang="en-US" altLang="x-none" sz="2800" noProof="1">
                <a:effectLst>
                  <a:outerShdw blurRad="38100" dist="38100" dir="2700000">
                    <a:srgbClr val="C0C0C0"/>
                  </a:outerShdw>
                </a:effectLst>
                <a:latin typeface="Times New Roman" panose="02020603050405020304" pitchFamily="18" charset="0"/>
              </a:rPr>
              <a:t>1</a:t>
            </a:r>
          </a:p>
          <a:p>
            <a:pPr lvl="1">
              <a:lnSpc>
                <a:spcPct val="80000"/>
              </a:lnSpc>
              <a:buFont typeface="Wingdings" panose="05000000000000000000" pitchFamily="2" charset="2"/>
              <a:buNone/>
            </a:pPr>
            <a:r>
              <a:rPr lang="en-US" altLang="en-US" sz="2800" noProof="1">
                <a:effectLst>
                  <a:outerShdw blurRad="38100" dist="38100" dir="2700000">
                    <a:srgbClr val="C0C0C0"/>
                  </a:outerShdw>
                </a:effectLst>
                <a:latin typeface="Times New Roman" panose="02020603050405020304" pitchFamily="18" charset="0"/>
              </a:rPr>
              <a:t>{ </a:t>
            </a:r>
            <a:r>
              <a:rPr lang="en-US" altLang="x-none" sz="2800" noProof="1">
                <a:effectLst>
                  <a:outerShdw blurRad="38100" dist="38100" dir="2700000">
                    <a:srgbClr val="C0C0C0"/>
                  </a:outerShdw>
                </a:effectLst>
                <a:latin typeface="Times New Roman" panose="02020603050405020304" pitchFamily="18" charset="0"/>
              </a:rPr>
              <a:t>		</a:t>
            </a:r>
            <a:r>
              <a:rPr lang="en-US" altLang="en-US" sz="2800" noProof="1">
                <a:effectLst>
                  <a:outerShdw blurRad="38100" dist="38100" dir="2700000">
                    <a:srgbClr val="C0C0C0"/>
                  </a:outerShdw>
                </a:effectLst>
                <a:latin typeface="Times New Roman" panose="02020603050405020304" pitchFamily="18" charset="0"/>
              </a:rPr>
              <a:t>int i, sum;</a:t>
            </a:r>
          </a:p>
          <a:p>
            <a:pPr lvl="1">
              <a:lnSpc>
                <a:spcPct val="80000"/>
              </a:lnSpc>
              <a:buFont typeface="Wingdings" panose="05000000000000000000" pitchFamily="2" charset="2"/>
              <a:buNone/>
            </a:pPr>
            <a:r>
              <a:rPr lang="en-US" altLang="en-US" sz="2800" noProof="1">
                <a:effectLst>
                  <a:outerShdw blurRad="38100" dist="38100" dir="2700000">
                    <a:srgbClr val="C0C0C0"/>
                  </a:outerShdw>
                </a:effectLst>
                <a:latin typeface="Times New Roman" panose="02020603050405020304" pitchFamily="18" charset="0"/>
              </a:rPr>
              <a:t>    </a:t>
            </a:r>
            <a:r>
              <a:rPr lang="en-US" altLang="x-none" sz="2800" noProof="1">
                <a:effectLst>
                  <a:outerShdw blurRad="38100" dist="38100" dir="2700000">
                    <a:srgbClr val="C0C0C0"/>
                  </a:outerShdw>
                </a:effectLst>
                <a:latin typeface="Times New Roman" panose="02020603050405020304" pitchFamily="18" charset="0"/>
              </a:rPr>
              <a:t>	</a:t>
            </a:r>
            <a:r>
              <a:rPr lang="en-US" altLang="en-US" sz="2800" noProof="1">
                <a:effectLst>
                  <a:outerShdw blurRad="38100" dist="38100" dir="2700000">
                    <a:srgbClr val="C0C0C0"/>
                  </a:outerShdw>
                </a:effectLst>
                <a:latin typeface="Times New Roman" panose="02020603050405020304" pitchFamily="18" charset="0"/>
              </a:rPr>
              <a:t>for (sum=0, i=0; </a:t>
            </a:r>
            <a:r>
              <a:rPr lang="en-US" altLang="x-none" sz="2800" noProof="1">
                <a:effectLst>
                  <a:outerShdw blurRad="38100" dist="38100" dir="2700000">
                    <a:srgbClr val="C0C0C0"/>
                  </a:outerShdw>
                </a:effectLst>
                <a:latin typeface="Times New Roman" panose="02020603050405020304" pitchFamily="18" charset="0"/>
              </a:rPr>
              <a:t>key</a:t>
            </a:r>
            <a:r>
              <a:rPr lang="en-US" altLang="en-US" sz="2800" noProof="1">
                <a:effectLst>
                  <a:outerShdw blurRad="38100" dist="38100" dir="2700000">
                    <a:srgbClr val="C0C0C0"/>
                  </a:outerShdw>
                </a:effectLst>
                <a:latin typeface="Times New Roman" panose="02020603050405020304" pitchFamily="18" charset="0"/>
              </a:rPr>
              <a:t>[i] != '\0'; i++) </a:t>
            </a:r>
          </a:p>
          <a:p>
            <a:pPr lvl="1">
              <a:lnSpc>
                <a:spcPct val="80000"/>
              </a:lnSpc>
              <a:buFont typeface="Wingdings" panose="05000000000000000000" pitchFamily="2" charset="2"/>
              <a:buNone/>
            </a:pPr>
            <a:r>
              <a:rPr lang="en-US" altLang="x-none" sz="2800" noProof="1">
                <a:effectLst>
                  <a:outerShdw blurRad="38100" dist="38100" dir="2700000">
                    <a:srgbClr val="C0C0C0"/>
                  </a:outerShdw>
                </a:effectLst>
                <a:latin typeface="Times New Roman" panose="02020603050405020304" pitchFamily="18" charset="0"/>
              </a:rPr>
              <a:t>			</a:t>
            </a:r>
            <a:r>
              <a:rPr lang="en-US" altLang="en-US" sz="2800" noProof="1">
                <a:effectLst>
                  <a:outerShdw blurRad="38100" dist="38100" dir="2700000">
                    <a:srgbClr val="C0C0C0"/>
                  </a:outerShdw>
                </a:effectLst>
                <a:latin typeface="Times New Roman" panose="02020603050405020304" pitchFamily="18" charset="0"/>
              </a:rPr>
              <a:t>sum += (int) </a:t>
            </a:r>
            <a:r>
              <a:rPr lang="en-US" altLang="x-none" sz="2800" noProof="1">
                <a:effectLst>
                  <a:outerShdw blurRad="38100" dist="38100" dir="2700000">
                    <a:srgbClr val="C0C0C0"/>
                  </a:outerShdw>
                </a:effectLst>
                <a:latin typeface="Times New Roman" panose="02020603050405020304" pitchFamily="18" charset="0"/>
              </a:rPr>
              <a:t>key</a:t>
            </a:r>
            <a:r>
              <a:rPr lang="en-US" altLang="en-US" sz="2800" noProof="1">
                <a:effectLst>
                  <a:outerShdw blurRad="38100" dist="38100" dir="2700000">
                    <a:srgbClr val="C0C0C0"/>
                  </a:outerShdw>
                </a:effectLst>
                <a:latin typeface="Times New Roman" panose="02020603050405020304" pitchFamily="18" charset="0"/>
              </a:rPr>
              <a:t>[i];</a:t>
            </a:r>
          </a:p>
          <a:p>
            <a:pPr lvl="1">
              <a:lnSpc>
                <a:spcPct val="80000"/>
              </a:lnSpc>
              <a:buFont typeface="Wingdings" panose="05000000000000000000" pitchFamily="2" charset="2"/>
              <a:buNone/>
            </a:pPr>
            <a:r>
              <a:rPr lang="en-US" altLang="en-US" sz="2800" noProof="1">
                <a:effectLst>
                  <a:outerShdw blurRad="38100" dist="38100" dir="2700000">
                    <a:srgbClr val="C0C0C0"/>
                  </a:outerShdw>
                </a:effectLst>
                <a:latin typeface="Times New Roman" panose="02020603050405020304" pitchFamily="18" charset="0"/>
              </a:rPr>
              <a:t>    </a:t>
            </a:r>
            <a:r>
              <a:rPr lang="en-US" altLang="x-none" sz="2800" noProof="1">
                <a:effectLst>
                  <a:outerShdw blurRad="38100" dist="38100" dir="2700000">
                    <a:srgbClr val="C0C0C0"/>
                  </a:outerShdw>
                </a:effectLst>
                <a:latin typeface="Times New Roman" panose="02020603050405020304" pitchFamily="18" charset="0"/>
              </a:rPr>
              <a:t>	</a:t>
            </a:r>
            <a:r>
              <a:rPr lang="en-US" altLang="en-US" sz="2800" noProof="1">
                <a:effectLst>
                  <a:outerShdw blurRad="38100" dist="38100" dir="2700000">
                    <a:srgbClr val="C0C0C0"/>
                  </a:outerShdw>
                </a:effectLst>
                <a:latin typeface="Times New Roman" panose="02020603050405020304" pitchFamily="18" charset="0"/>
              </a:rPr>
              <a:t>return(sum % </a:t>
            </a:r>
            <a:r>
              <a:rPr lang="en-US" altLang="en-US" sz="2800" noProof="1">
                <a:latin typeface="Times New Roman" panose="02020603050405020304" pitchFamily="18" charset="0"/>
              </a:rPr>
              <a:t>tableSize</a:t>
            </a:r>
            <a:r>
              <a:rPr lang="en-US" altLang="en-US" sz="2800" noProof="1">
                <a:effectLst>
                  <a:outerShdw blurRad="38100" dist="38100" dir="2700000">
                    <a:srgbClr val="C0C0C0"/>
                  </a:outerShdw>
                </a:effectLst>
                <a:latin typeface="Times New Roman" panose="02020603050405020304" pitchFamily="18" charset="0"/>
              </a:rPr>
              <a:t>);</a:t>
            </a:r>
            <a:r>
              <a:rPr lang="en-US" altLang="x-none" sz="2800" noProof="1">
                <a:effectLst>
                  <a:outerShdw blurRad="38100" dist="38100" dir="2700000">
                    <a:srgbClr val="C0C0C0"/>
                  </a:outerShdw>
                </a:effectLst>
                <a:latin typeface="Times New Roman" panose="02020603050405020304" pitchFamily="18" charset="0"/>
              </a:rPr>
              <a:t>//</a:t>
            </a:r>
            <a:r>
              <a:rPr lang="zh-CN" altLang="en-US" sz="2800" noProof="1">
                <a:effectLst>
                  <a:outerShdw blurRad="38100" dist="38100" dir="2700000">
                    <a:srgbClr val="C0C0C0"/>
                  </a:outerShdw>
                </a:effectLst>
                <a:latin typeface="Times New Roman" panose="02020603050405020304" pitchFamily="18" charset="0"/>
              </a:rPr>
              <a:t>整数的除留余数法</a:t>
            </a:r>
          </a:p>
          <a:p>
            <a:pPr lvl="1">
              <a:lnSpc>
                <a:spcPct val="80000"/>
              </a:lnSpc>
              <a:buFont typeface="Wingdings" panose="05000000000000000000" pitchFamily="2" charset="2"/>
              <a:buNone/>
            </a:pPr>
            <a:r>
              <a:rPr lang="en-US" altLang="en-US" sz="2800" noProof="1">
                <a:effectLst>
                  <a:outerShdw blurRad="38100" dist="38100" dir="2700000">
                    <a:srgbClr val="C0C0C0"/>
                  </a:outerShdw>
                </a:effectLst>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0" y="100013"/>
            <a:ext cx="7886700" cy="671512"/>
          </a:xfrm>
        </p:spPr>
        <p:txBody>
          <a:bodyPr/>
          <a:lstStyle/>
          <a:p>
            <a:r>
              <a:rPr lang="zh-CN" altLang="en-US" sz="3200" dirty="0">
                <a:solidFill>
                  <a:srgbClr val="0000FF"/>
                </a:solidFill>
              </a:rPr>
              <a:t>一个好的字符串</a:t>
            </a:r>
            <a:r>
              <a:rPr lang="en-US" altLang="zh-CN" sz="3200" dirty="0">
                <a:solidFill>
                  <a:srgbClr val="0000FF"/>
                </a:solidFill>
              </a:rPr>
              <a:t>Hash</a:t>
            </a:r>
            <a:r>
              <a:rPr lang="zh-CN" altLang="en-US" sz="3200" dirty="0">
                <a:solidFill>
                  <a:srgbClr val="0000FF"/>
                </a:solidFill>
              </a:rPr>
              <a:t>函数</a:t>
            </a:r>
          </a:p>
        </p:txBody>
      </p:sp>
      <p:sp>
        <p:nvSpPr>
          <p:cNvPr id="30722" name="Rectangle 3"/>
          <p:cNvSpPr>
            <a:spLocks noGrp="1" noChangeArrowheads="1"/>
          </p:cNvSpPr>
          <p:nvPr>
            <p:ph type="body" idx="4294967295"/>
          </p:nvPr>
        </p:nvSpPr>
        <p:spPr>
          <a:xfrm>
            <a:off x="2194398" y="1417063"/>
            <a:ext cx="7886700" cy="4351338"/>
          </a:xfrm>
        </p:spPr>
        <p:txBody>
          <a:bodyPr/>
          <a:lstStyle/>
          <a:p>
            <a:pPr>
              <a:lnSpc>
                <a:spcPct val="80000"/>
              </a:lnSpc>
              <a:buFont typeface="Wingdings" panose="05000000000000000000" pitchFamily="2" charset="2"/>
              <a:buNone/>
            </a:pPr>
            <a:r>
              <a:rPr lang="en-US" altLang="zh-CN" sz="2800" dirty="0" err="1">
                <a:latin typeface="Times New Roman" panose="02020603050405020304" pitchFamily="18" charset="0"/>
              </a:rPr>
              <a:t>int</a:t>
            </a:r>
            <a:r>
              <a:rPr lang="en-US" altLang="zh-CN" sz="2800" dirty="0">
                <a:latin typeface="Times New Roman" panose="02020603050405020304" pitchFamily="18" charset="0"/>
              </a:rPr>
              <a:t> </a:t>
            </a:r>
            <a:r>
              <a:rPr lang="en-US" altLang="en-US" sz="2800" dirty="0">
                <a:latin typeface="Times New Roman" panose="02020603050405020304" pitchFamily="18" charset="0"/>
              </a:rPr>
              <a:t>H (</a:t>
            </a:r>
            <a:r>
              <a:rPr lang="en-US" altLang="en-US" sz="2800" dirty="0">
                <a:solidFill>
                  <a:schemeClr val="hlink"/>
                </a:solidFill>
                <a:latin typeface="Times New Roman" panose="02020603050405020304" pitchFamily="18" charset="0"/>
              </a:rPr>
              <a:t>char *</a:t>
            </a:r>
            <a:r>
              <a:rPr lang="en-US" altLang="zh-CN" sz="2800" dirty="0">
                <a:latin typeface="Times New Roman" panose="02020603050405020304" pitchFamily="18" charset="0"/>
              </a:rPr>
              <a:t>k</a:t>
            </a:r>
            <a:r>
              <a:rPr lang="en-US" altLang="en-US" sz="2800" dirty="0">
                <a:latin typeface="Times New Roman" panose="02020603050405020304" pitchFamily="18" charset="0"/>
              </a:rPr>
              <a:t>ey, </a:t>
            </a:r>
            <a:r>
              <a:rPr lang="en-US" altLang="en-US" sz="2800" dirty="0" err="1">
                <a:latin typeface="Times New Roman" panose="02020603050405020304" pitchFamily="18" charset="0"/>
              </a:rPr>
              <a:t>int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tableSize</a:t>
            </a:r>
            <a:r>
              <a:rPr lang="en-US" altLang="en-US" sz="2800" dirty="0">
                <a:latin typeface="Times New Roman" panose="02020603050405020304" pitchFamily="18" charset="0"/>
              </a:rPr>
              <a:t> )</a:t>
            </a:r>
          </a:p>
          <a:p>
            <a:pPr>
              <a:lnSpc>
                <a:spcPct val="80000"/>
              </a:lnSpc>
              <a:buFont typeface="Wingdings" panose="05000000000000000000" pitchFamily="2" charset="2"/>
              <a:buNone/>
            </a:pPr>
            <a:r>
              <a:rPr lang="en-US" altLang="en-US" sz="2800" dirty="0">
                <a:latin typeface="Times New Roman" panose="02020603050405020304" pitchFamily="18" charset="0"/>
              </a:rPr>
              <a:t>{</a:t>
            </a:r>
            <a:r>
              <a:rPr lang="en-US" altLang="zh-CN" sz="2800" dirty="0">
                <a:latin typeface="Times New Roman" panose="02020603050405020304" pitchFamily="18" charset="0"/>
              </a:rPr>
              <a:t>	</a:t>
            </a:r>
            <a:r>
              <a:rPr lang="en-US" altLang="en-US" sz="2800" dirty="0" err="1">
                <a:latin typeface="Times New Roman" panose="02020603050405020304" pitchFamily="18" charset="0"/>
              </a:rPr>
              <a:t>int</a:t>
            </a:r>
            <a:r>
              <a:rPr lang="en-US" altLang="en-US" sz="2800" dirty="0">
                <a:latin typeface="Times New Roman" panose="02020603050405020304" pitchFamily="18" charset="0"/>
              </a:rPr>
              <a:t>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 = 0;</a:t>
            </a:r>
          </a:p>
          <a:p>
            <a:pPr>
              <a:lnSpc>
                <a:spcPct val="80000"/>
              </a:lnSpc>
              <a:buFont typeface="Wingdings" panose="05000000000000000000" pitchFamily="2" charset="2"/>
              <a:buNone/>
            </a:pPr>
            <a:r>
              <a:rPr lang="en-US" altLang="zh-CN" sz="2800" dirty="0">
                <a:latin typeface="Times New Roman" panose="02020603050405020304" pitchFamily="18" charset="0"/>
              </a:rPr>
              <a:t>	</a:t>
            </a:r>
            <a:r>
              <a:rPr lang="en-US" altLang="en-US" sz="2800" dirty="0">
                <a:latin typeface="Times New Roman" panose="02020603050405020304" pitchFamily="18" charset="0"/>
              </a:rPr>
              <a:t>while( *</a:t>
            </a:r>
            <a:r>
              <a:rPr lang="en-US" altLang="zh-CN" sz="2800" dirty="0">
                <a:latin typeface="Times New Roman" panose="02020603050405020304" pitchFamily="18" charset="0"/>
              </a:rPr>
              <a:t>k</a:t>
            </a:r>
            <a:r>
              <a:rPr lang="en-US" altLang="en-US" sz="2800" dirty="0">
                <a:latin typeface="Times New Roman" panose="02020603050405020304" pitchFamily="18" charset="0"/>
              </a:rPr>
              <a:t>ey != '\0' )</a:t>
            </a:r>
          </a:p>
          <a:p>
            <a:pPr>
              <a:lnSpc>
                <a:spcPct val="80000"/>
              </a:lnSpc>
              <a:buFont typeface="Wingdings" panose="05000000000000000000" pitchFamily="2" charset="2"/>
              <a:buNone/>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 = </a:t>
            </a:r>
            <a:r>
              <a:rPr lang="en-US" altLang="zh-CN" sz="2800" dirty="0">
                <a:latin typeface="Times New Roman" panose="02020603050405020304" pitchFamily="18" charset="0"/>
              </a:rPr>
              <a:t>37*</a:t>
            </a:r>
            <a:r>
              <a:rPr lang="en-US" altLang="en-US" sz="2800" dirty="0">
                <a:latin typeface="Times New Roman" panose="02020603050405020304" pitchFamily="18" charset="0"/>
              </a:rPr>
              <a:t>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 + *</a:t>
            </a:r>
            <a:r>
              <a:rPr lang="en-US" altLang="zh-CN" sz="2800" dirty="0">
                <a:latin typeface="Times New Roman" panose="02020603050405020304" pitchFamily="18" charset="0"/>
              </a:rPr>
              <a:t>k</a:t>
            </a:r>
            <a:r>
              <a:rPr lang="en-US" altLang="en-US" sz="2800" dirty="0">
                <a:latin typeface="Times New Roman" panose="02020603050405020304" pitchFamily="18" charset="0"/>
              </a:rPr>
              <a:t>ey++;</a:t>
            </a:r>
            <a:endParaRPr lang="en-US" altLang="zh-CN" sz="2800" dirty="0">
              <a:latin typeface="Times New Roman" panose="02020603050405020304" pitchFamily="18" charset="0"/>
            </a:endParaRPr>
          </a:p>
          <a:p>
            <a:pPr>
              <a:lnSpc>
                <a:spcPct val="80000"/>
              </a:lnSpc>
              <a:buFont typeface="Wingdings" panose="05000000000000000000" pitchFamily="2" charset="2"/>
              <a:buNone/>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 %</a:t>
            </a:r>
            <a:r>
              <a:rPr lang="en-US" altLang="zh-CN" sz="2800" dirty="0">
                <a:latin typeface="Times New Roman" panose="02020603050405020304" pitchFamily="18" charset="0"/>
              </a:rPr>
              <a: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tableSize</a:t>
            </a:r>
            <a:r>
              <a:rPr lang="en-US" altLang="en-US" sz="2800" dirty="0">
                <a:latin typeface="Times New Roman" panose="02020603050405020304" pitchFamily="18" charset="0"/>
              </a:rPr>
              <a:t>;</a:t>
            </a:r>
            <a:endParaRPr lang="en-US" altLang="zh-CN" sz="2800" dirty="0">
              <a:latin typeface="Times New Roman" panose="02020603050405020304" pitchFamily="18" charset="0"/>
            </a:endParaRPr>
          </a:p>
          <a:p>
            <a:pPr>
              <a:lnSpc>
                <a:spcPct val="80000"/>
              </a:lnSpc>
              <a:buFont typeface="Wingdings" panose="05000000000000000000" pitchFamily="2" charset="2"/>
              <a:buNone/>
            </a:pPr>
            <a:r>
              <a:rPr lang="zh-CN" altLang="en-US" sz="2800" dirty="0">
                <a:latin typeface="Times New Roman" panose="02020603050405020304" pitchFamily="18" charset="0"/>
              </a:rPr>
              <a:t>	</a:t>
            </a:r>
            <a:r>
              <a:rPr lang="en-US" altLang="zh-CN" sz="2800" dirty="0">
                <a:latin typeface="Times New Roman" panose="02020603050405020304" pitchFamily="18" charset="0"/>
              </a:rPr>
              <a:t>if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 </a:t>
            </a:r>
            <a:r>
              <a:rPr lang="en-US" altLang="zh-CN" sz="2800" dirty="0">
                <a:latin typeface="Times New Roman" panose="02020603050405020304" pitchFamily="18" charset="0"/>
              </a:rPr>
              <a:t>&lt;0)</a:t>
            </a:r>
          </a:p>
          <a:p>
            <a:pPr>
              <a:lnSpc>
                <a:spcPct val="80000"/>
              </a:lnSpc>
              <a:buFont typeface="Wingdings" panose="05000000000000000000" pitchFamily="2" charset="2"/>
              <a:buNone/>
            </a:pPr>
            <a:r>
              <a:rPr lang="zh-CN" altLang="en-US" sz="2800" dirty="0">
                <a:latin typeface="Times New Roman" panose="02020603050405020304" pitchFamily="18" charset="0"/>
              </a:rPr>
              <a:t>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 </a:t>
            </a:r>
            <a:r>
              <a:rPr lang="en-US" altLang="zh-CN" sz="2800" dirty="0">
                <a:latin typeface="Times New Roman" panose="02020603050405020304" pitchFamily="18" charset="0"/>
              </a:rPr>
              <a: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tableSize</a:t>
            </a:r>
            <a:r>
              <a:rPr lang="en-US" altLang="en-US" sz="2800" dirty="0">
                <a:latin typeface="Times New Roman" panose="02020603050405020304" pitchFamily="18" charset="0"/>
              </a:rPr>
              <a:t>;</a:t>
            </a:r>
            <a:endParaRPr lang="en-US" altLang="zh-CN" sz="2800" dirty="0">
              <a:latin typeface="Times New Roman" panose="02020603050405020304" pitchFamily="18" charset="0"/>
            </a:endParaRPr>
          </a:p>
          <a:p>
            <a:pPr>
              <a:lnSpc>
                <a:spcPct val="80000"/>
              </a:lnSpc>
              <a:buFont typeface="Wingdings" panose="05000000000000000000" pitchFamily="2" charset="2"/>
              <a:buNone/>
            </a:pPr>
            <a:r>
              <a:rPr lang="en-US" altLang="zh-CN" sz="2800" dirty="0">
                <a:latin typeface="Times New Roman" panose="02020603050405020304" pitchFamily="18" charset="0"/>
              </a:rPr>
              <a:t>	</a:t>
            </a:r>
            <a:r>
              <a:rPr lang="en-US" altLang="en-US" sz="2800" dirty="0">
                <a:latin typeface="Times New Roman" panose="02020603050405020304" pitchFamily="18" charset="0"/>
              </a:rPr>
              <a:t>return</a:t>
            </a:r>
            <a:r>
              <a:rPr lang="en-US" altLang="zh-CN" sz="2800" dirty="0">
                <a:latin typeface="Times New Roman" panose="02020603050405020304" pitchFamily="18" charset="0"/>
              </a:rPr>
              <a:t>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a:t>
            </a:r>
            <a:endParaRPr lang="en-US" altLang="zh-CN" sz="2800" dirty="0">
              <a:latin typeface="Times New Roman" panose="02020603050405020304" pitchFamily="18" charset="0"/>
            </a:endParaRPr>
          </a:p>
          <a:p>
            <a:pPr>
              <a:lnSpc>
                <a:spcPct val="80000"/>
              </a:lnSpc>
              <a:buFont typeface="Wingdings" panose="05000000000000000000" pitchFamily="2" charset="2"/>
              <a:buNone/>
            </a:pPr>
            <a:r>
              <a:rPr lang="en-US" altLang="zh-CN" sz="2800" dirty="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idx="1"/>
          </p:nvPr>
        </p:nvSpPr>
        <p:spPr>
          <a:xfrm>
            <a:off x="631393" y="1371600"/>
            <a:ext cx="11197442" cy="5486400"/>
          </a:xfrm>
        </p:spPr>
        <p:txBody>
          <a:bodyPr/>
          <a:lstStyle/>
          <a:p>
            <a:pPr>
              <a:spcBef>
                <a:spcPct val="15000"/>
              </a:spcBef>
              <a:buClr>
                <a:srgbClr val="800080"/>
              </a:buClr>
              <a:buSzPct val="50000"/>
            </a:pPr>
            <a:r>
              <a:rPr lang="zh-CN" altLang="en-US" sz="3000" dirty="0">
                <a:latin typeface="Times New Roman" panose="02020603050405020304" pitchFamily="18" charset="0"/>
                <a:ea typeface="仿宋_GB2312" pitchFamily="49" charset="-122"/>
              </a:rPr>
              <a:t>集合中的成员一般是无序的，但在表示它时，常写在一个序列里。</a:t>
            </a:r>
          </a:p>
          <a:p>
            <a:pPr>
              <a:spcBef>
                <a:spcPct val="15000"/>
              </a:spcBef>
              <a:buClr>
                <a:srgbClr val="800080"/>
              </a:buClr>
              <a:buSzPct val="50000"/>
            </a:pPr>
            <a:r>
              <a:rPr lang="zh-CN" altLang="en-US" sz="3000" dirty="0">
                <a:latin typeface="Times New Roman" panose="02020603050405020304" pitchFamily="18" charset="0"/>
                <a:ea typeface="仿宋_GB2312" pitchFamily="49" charset="-122"/>
              </a:rPr>
              <a:t>常设定集合中的单元素具有线性有序关系，此关系可记作</a:t>
            </a:r>
            <a:r>
              <a:rPr lang="zh-CN" altLang="en-US" sz="3000" dirty="0">
                <a:solidFill>
                  <a:schemeClr val="tx2"/>
                </a:solidFill>
                <a:latin typeface="Times New Roman" panose="02020603050405020304" pitchFamily="18" charset="0"/>
                <a:ea typeface="仿宋_GB2312" pitchFamily="49" charset="-122"/>
              </a:rPr>
              <a:t>“</a:t>
            </a:r>
            <a:r>
              <a:rPr lang="en-US" altLang="zh-CN" sz="3000" dirty="0">
                <a:solidFill>
                  <a:schemeClr val="tx2"/>
                </a:solidFill>
                <a:latin typeface="Times New Roman" panose="02020603050405020304" pitchFamily="18" charset="0"/>
                <a:ea typeface="仿宋_GB2312" pitchFamily="49" charset="-122"/>
              </a:rPr>
              <a:t>&lt;”</a:t>
            </a:r>
            <a:r>
              <a:rPr lang="zh-CN" altLang="en-US" sz="3000" dirty="0">
                <a:latin typeface="Times New Roman" panose="02020603050405020304" pitchFamily="18" charset="0"/>
                <a:ea typeface="仿宋_GB2312" pitchFamily="49" charset="-122"/>
              </a:rPr>
              <a:t>，表示“优先于”。</a:t>
            </a:r>
          </a:p>
          <a:p>
            <a:pPr>
              <a:spcBef>
                <a:spcPct val="15000"/>
              </a:spcBef>
              <a:buClr>
                <a:srgbClr val="800080"/>
              </a:buClr>
              <a:buSzPct val="50000"/>
            </a:pPr>
            <a:r>
              <a:rPr lang="zh-CN" altLang="en-US" sz="3000" dirty="0">
                <a:latin typeface="Times New Roman" panose="02020603050405020304" pitchFamily="18" charset="0"/>
                <a:ea typeface="仿宋_GB2312" pitchFamily="49" charset="-122"/>
              </a:rPr>
              <a:t>整数、字符和串都有一个自然线性顺序。指针也可依据其在序列中安排的位置给予一个线性顺序。</a:t>
            </a:r>
          </a:p>
          <a:p>
            <a:pPr>
              <a:spcBef>
                <a:spcPct val="15000"/>
              </a:spcBef>
              <a:buClr>
                <a:srgbClr val="800080"/>
              </a:buClr>
              <a:buSzPct val="50000"/>
            </a:pPr>
            <a:r>
              <a:rPr lang="zh-CN" altLang="en-US" sz="3000" dirty="0">
                <a:latin typeface="Times New Roman" panose="02020603050405020304" pitchFamily="18" charset="0"/>
                <a:ea typeface="仿宋_GB2312" pitchFamily="49" charset="-122"/>
              </a:rPr>
              <a:t>在某些集合中保存实际数据值，某些集合中保存标示元素是否在集合中的指示信息。如学校开设的所有课程的编码属于前者，一个学期开设的课程构成的集合属于后者。</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856034" y="0"/>
            <a:ext cx="7632700" cy="754063"/>
          </a:xfrm>
        </p:spPr>
        <p:txBody>
          <a:bodyPr/>
          <a:lstStyle/>
          <a:p>
            <a:r>
              <a:rPr lang="en-US" altLang="zh-CN" sz="3600" dirty="0" err="1">
                <a:solidFill>
                  <a:srgbClr val="0000FF"/>
                </a:solidFill>
              </a:rPr>
              <a:t>ELFhash</a:t>
            </a:r>
            <a:r>
              <a:rPr lang="zh-CN" altLang="en-US" sz="3600" dirty="0">
                <a:solidFill>
                  <a:srgbClr val="0000FF"/>
                </a:solidFill>
                <a:latin typeface="宋体" panose="02010600030101010101" pitchFamily="2" charset="-122"/>
              </a:rPr>
              <a:t>字符串散列函数</a:t>
            </a:r>
          </a:p>
        </p:txBody>
      </p:sp>
      <p:sp>
        <p:nvSpPr>
          <p:cNvPr id="31746" name="Rectangle 3"/>
          <p:cNvSpPr>
            <a:spLocks noGrp="1" noChangeArrowheads="1"/>
          </p:cNvSpPr>
          <p:nvPr>
            <p:ph type="body" idx="4294967295"/>
          </p:nvPr>
        </p:nvSpPr>
        <p:spPr>
          <a:xfrm>
            <a:off x="482364" y="1227476"/>
            <a:ext cx="11709636" cy="4764087"/>
          </a:xfrm>
        </p:spPr>
        <p:txBody>
          <a:bodyPr>
            <a:noAutofit/>
          </a:bodyPr>
          <a:lstStyle/>
          <a:p>
            <a:pPr>
              <a:lnSpc>
                <a:spcPct val="90000"/>
              </a:lnSpc>
            </a:pPr>
            <a:r>
              <a:rPr lang="zh-CN" altLang="en-US" dirty="0">
                <a:latin typeface="宋体" panose="02010600030101010101" pitchFamily="2" charset="-122"/>
              </a:rPr>
              <a:t>用于</a:t>
            </a:r>
            <a:r>
              <a:rPr lang="en-US" altLang="zh-CN" dirty="0">
                <a:latin typeface="Times New Roman" panose="02020603050405020304" pitchFamily="18" charset="0"/>
                <a:cs typeface="Times New Roman" panose="02020603050405020304" pitchFamily="18" charset="0"/>
              </a:rPr>
              <a:t>UNIX</a:t>
            </a:r>
            <a:r>
              <a:rPr lang="zh-CN" altLang="en-US" dirty="0">
                <a:latin typeface="宋体" panose="02010600030101010101" pitchFamily="2" charset="-122"/>
              </a:rPr>
              <a:t>系统</a:t>
            </a:r>
            <a:r>
              <a:rPr lang="en-US" altLang="zh-CN" dirty="0">
                <a:latin typeface="Times New Roman" panose="02020603050405020304" pitchFamily="18" charset="0"/>
                <a:cs typeface="Times New Roman" panose="02020603050405020304" pitchFamily="18" charset="0"/>
              </a:rPr>
              <a:t>V4</a:t>
            </a:r>
            <a:r>
              <a:rPr lang="en-US" altLang="zh-CN" dirty="0">
                <a:latin typeface="Times New Roman" panose="02020603050405020304" pitchFamily="18" charset="0"/>
              </a:rPr>
              <a:t>.0</a:t>
            </a:r>
            <a:r>
              <a:rPr lang="zh-CN" altLang="en-US" dirty="0">
                <a:latin typeface="Times New Roman" panose="02020603050405020304" pitchFamily="18" charset="0"/>
              </a:rPr>
              <a:t>“</a:t>
            </a:r>
            <a:r>
              <a:rPr lang="zh-CN" altLang="en-US" dirty="0">
                <a:latin typeface="宋体" panose="02010600030101010101" pitchFamily="2" charset="-122"/>
              </a:rPr>
              <a:t>可执行链接格式</a:t>
            </a:r>
            <a:r>
              <a:rPr lang="zh-CN" altLang="en-US" dirty="0">
                <a:latin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Executable and Linking Format</a:t>
            </a:r>
            <a:r>
              <a:rPr lang="en-US" altLang="zh-CN" dirty="0">
                <a:latin typeface="宋体" panose="02010600030101010101" pitchFamily="2" charset="-122"/>
              </a:rPr>
              <a:t>，</a:t>
            </a:r>
            <a:r>
              <a:rPr lang="zh-CN" altLang="en-US" dirty="0">
                <a:latin typeface="宋体" panose="02010600030101010101" pitchFamily="2" charset="-122"/>
              </a:rPr>
              <a:t>即</a:t>
            </a:r>
            <a:r>
              <a:rPr lang="en-US" altLang="zh-CN" dirty="0">
                <a:latin typeface="Times New Roman" panose="02020603050405020304" pitchFamily="18" charset="0"/>
                <a:cs typeface="Times New Roman" panose="02020603050405020304" pitchFamily="18" charset="0"/>
              </a:rPr>
              <a:t>ELF )</a:t>
            </a:r>
            <a:endParaRPr lang="en-US" altLang="zh-CN" dirty="0"/>
          </a:p>
          <a:p>
            <a:pPr>
              <a:lnSpc>
                <a:spcPct val="60000"/>
              </a:lnSpc>
              <a:buFont typeface="Wingdings" panose="05000000000000000000" pitchFamily="2" charset="2"/>
              <a:buNone/>
            </a:pPr>
            <a:endParaRPr lang="en-US" altLang="zh-CN" dirty="0">
              <a:latin typeface="Times New Roman" panose="02020603050405020304" pitchFamily="18" charset="0"/>
              <a:sym typeface="Symbol" panose="05050102010706020507" pitchFamily="18" charset="2"/>
            </a:endParaRPr>
          </a:p>
          <a:p>
            <a:pPr>
              <a:lnSpc>
                <a:spcPct val="60000"/>
              </a:lnSpc>
              <a:buFont typeface="Wingdings" panose="05000000000000000000" pitchFamily="2" charset="2"/>
              <a:buNone/>
            </a:pPr>
            <a:r>
              <a:rPr lang="en-US" altLang="zh-CN" sz="2400" dirty="0" err="1">
                <a:latin typeface="Times New Roman" panose="02020603050405020304" pitchFamily="18" charset="0"/>
                <a:sym typeface="Symbol" panose="05050102010706020507" pitchFamily="18" charset="2"/>
              </a:rPr>
              <a:t>int</a:t>
            </a:r>
            <a:r>
              <a:rPr lang="en-US" altLang="zh-CN" sz="2400" dirty="0">
                <a:latin typeface="Times New Roman" panose="02020603050405020304" pitchFamily="18" charset="0"/>
                <a:sym typeface="Symbol" panose="05050102010706020507" pitchFamily="18" charset="2"/>
              </a:rPr>
              <a:t> H(</a:t>
            </a:r>
            <a:r>
              <a:rPr lang="en-US" altLang="zh-CN" sz="2400" dirty="0">
                <a:solidFill>
                  <a:schemeClr val="hlink"/>
                </a:solidFill>
                <a:latin typeface="Times New Roman" panose="02020603050405020304" pitchFamily="18" charset="0"/>
                <a:sym typeface="Symbol" panose="05050102010706020507" pitchFamily="18" charset="2"/>
              </a:rPr>
              <a:t>char*</a:t>
            </a:r>
            <a:r>
              <a:rPr lang="en-US" altLang="zh-CN" sz="2400" dirty="0">
                <a:latin typeface="Times New Roman" panose="02020603050405020304" pitchFamily="18" charset="0"/>
                <a:sym typeface="Symbol" panose="05050102010706020507" pitchFamily="18" charset="2"/>
              </a:rPr>
              <a:t> key, </a:t>
            </a:r>
            <a:r>
              <a:rPr lang="en-US" altLang="zh-CN" sz="2400" dirty="0" err="1">
                <a:latin typeface="Times New Roman" panose="02020603050405020304" pitchFamily="18" charset="0"/>
                <a:sym typeface="Symbol" panose="05050102010706020507" pitchFamily="18" charset="2"/>
              </a:rPr>
              <a:t>int</a:t>
            </a:r>
            <a:r>
              <a:rPr lang="en-US" altLang="zh-CN"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rPr>
              <a:t>tableSize</a:t>
            </a:r>
            <a:r>
              <a:rPr lang="en-US" altLang="zh-CN" sz="2400" dirty="0">
                <a:latin typeface="Times New Roman" panose="02020603050405020304" pitchFamily="18" charset="0"/>
                <a:sym typeface="Symbol" panose="05050102010706020507" pitchFamily="18" charset="2"/>
              </a:rPr>
              <a:t>) </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unsigned long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 0;</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while(*key)</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&lt;&lt; 4) + *key++;</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unsigned long g =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&amp; 0xF0000000L;</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if (g)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 g &gt;&gt; 24;</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&amp;= ~g;</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return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 </a:t>
            </a:r>
            <a:r>
              <a:rPr lang="en-US" altLang="en-US" sz="2400" dirty="0" err="1">
                <a:latin typeface="Times New Roman" panose="02020603050405020304" pitchFamily="18" charset="0"/>
              </a:rPr>
              <a:t>tableSize</a:t>
            </a:r>
            <a:r>
              <a:rPr lang="en-US" altLang="zh-CN" sz="2400" dirty="0">
                <a:latin typeface="Times New Roman" panose="02020603050405020304" pitchFamily="18" charset="0"/>
                <a:sym typeface="Symbol" panose="05050102010706020507" pitchFamily="18" charset="2"/>
              </a:rPr>
              <a:t>;</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a:t>
            </a:r>
          </a:p>
          <a:p>
            <a:pPr>
              <a:lnSpc>
                <a:spcPct val="60000"/>
              </a:lnSpc>
              <a:buFont typeface="Wingdings" panose="05000000000000000000" pitchFamily="2" charset="2"/>
              <a:buNone/>
            </a:pPr>
            <a:endParaRPr lang="en-US" altLang="zh-CN" sz="2400" dirty="0">
              <a:latin typeface="Times New Roman" panose="02020603050405020304" pitchFamily="18" charset="0"/>
              <a:sym typeface="Symbol" panose="05050102010706020507" pitchFamily="18" charset="2"/>
            </a:endParaRPr>
          </a:p>
        </p:txBody>
      </p:sp>
      <p:sp>
        <p:nvSpPr>
          <p:cNvPr id="2" name="矩形 1"/>
          <p:cNvSpPr/>
          <p:nvPr/>
        </p:nvSpPr>
        <p:spPr>
          <a:xfrm>
            <a:off x="6621293" y="4947328"/>
            <a:ext cx="5570707" cy="1274195"/>
          </a:xfrm>
          <a:prstGeom prst="rect">
            <a:avLst/>
          </a:prstGeom>
        </p:spPr>
        <p:txBody>
          <a:bodyPr wrap="square">
            <a:spAutoFit/>
          </a:bodyPr>
          <a:lstStyle/>
          <a:p>
            <a:pPr marL="742950" lvl="1" indent="-285750">
              <a:lnSpc>
                <a:spcPct val="80000"/>
              </a:lnSpc>
              <a:buFont typeface="Arial" panose="020B0604020202020204" pitchFamily="34" charset="0"/>
              <a:buChar char="•"/>
            </a:pPr>
            <a:r>
              <a:rPr lang="zh-CN" altLang="en-US" sz="2400" dirty="0">
                <a:solidFill>
                  <a:srgbClr val="0000FF"/>
                </a:solidFill>
                <a:latin typeface="宋体" panose="02010600030101010101" pitchFamily="2" charset="-122"/>
              </a:rPr>
              <a:t>长字符串和短字符串都很有效</a:t>
            </a:r>
          </a:p>
          <a:p>
            <a:pPr marL="742950" lvl="1" indent="-285750">
              <a:lnSpc>
                <a:spcPct val="80000"/>
              </a:lnSpc>
              <a:buFont typeface="Arial" panose="020B0604020202020204" pitchFamily="34" charset="0"/>
              <a:buChar char="•"/>
            </a:pPr>
            <a:r>
              <a:rPr lang="zh-CN" altLang="en-US" sz="2400" dirty="0">
                <a:solidFill>
                  <a:srgbClr val="0000FF"/>
                </a:solidFill>
                <a:latin typeface="宋体" panose="02010600030101010101" pitchFamily="2" charset="-122"/>
              </a:rPr>
              <a:t>字符串中每个字符都有同样的作用</a:t>
            </a:r>
          </a:p>
          <a:p>
            <a:pPr marL="742950" lvl="1" indent="-285750">
              <a:lnSpc>
                <a:spcPct val="80000"/>
              </a:lnSpc>
              <a:buFont typeface="Arial" panose="020B0604020202020204" pitchFamily="34" charset="0"/>
              <a:buChar char="•"/>
            </a:pPr>
            <a:r>
              <a:rPr lang="zh-CN" altLang="en-US" sz="2400" dirty="0">
                <a:solidFill>
                  <a:srgbClr val="0000FF"/>
                </a:solidFill>
                <a:latin typeface="宋体" panose="02010600030101010101" pitchFamily="2" charset="-122"/>
              </a:rPr>
              <a:t>对于散列表中的位置不可能产生不平均的分布</a:t>
            </a:r>
            <a:endParaRPr lang="en-US" altLang="zh-CN" sz="2400" dirty="0">
              <a:solidFill>
                <a:srgbClr val="0000FF"/>
              </a:solidFill>
              <a:latin typeface="Times New Roman" panose="02020603050405020304" pitchFamily="18" charset="0"/>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341" y="0"/>
            <a:ext cx="7793037" cy="780060"/>
          </a:xfrm>
        </p:spPr>
        <p:txBody>
          <a:bodyPr/>
          <a:lstStyle/>
          <a:p>
            <a:r>
              <a:rPr lang="en-US" altLang="zh-CN" dirty="0" smtClean="0"/>
              <a:t>Collision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8693" y="1287691"/>
            <a:ext cx="2105025" cy="28575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750" y="4204825"/>
            <a:ext cx="3528392" cy="230521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069" y="1149178"/>
            <a:ext cx="2733675" cy="2857500"/>
          </a:xfrm>
          <a:prstGeom prst="rect">
            <a:avLst/>
          </a:prstGeom>
        </p:spPr>
      </p:pic>
      <p:pic>
        <p:nvPicPr>
          <p:cNvPr id="23554" name="Picture 2" descr="https://ss2.bdstatic.com/70cFvnSh_Q1YnxGkpoWK1HF6hhy/it/u=3128594535,3297057813&amp;fm=26&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5723" y="4253908"/>
            <a:ext cx="3366860" cy="2242329"/>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https://inews.gtimg.com/newsapp_bt/0/13870452242/10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245" y="1020872"/>
            <a:ext cx="3979797" cy="24256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谷歌攻破SHA-1加密:哈希值可与PDF文件冲突"/>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75236" y="3674166"/>
            <a:ext cx="2696237" cy="2925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95441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ChangeArrowheads="1"/>
          </p:cNvSpPr>
          <p:nvPr>
            <p:ph type="body" idx="4294967295"/>
          </p:nvPr>
        </p:nvSpPr>
        <p:spPr>
          <a:xfrm>
            <a:off x="583660" y="1006811"/>
            <a:ext cx="10982528" cy="5724729"/>
          </a:xfrm>
        </p:spPr>
        <p:txBody>
          <a:bodyPr>
            <a:normAutofit/>
          </a:bodyPr>
          <a:lstStyle/>
          <a:p>
            <a:pPr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a:t>
            </a:r>
            <a:r>
              <a:rPr lang="en-US" altLang="zh-CN" sz="2400" b="1" dirty="0">
                <a:latin typeface="Times New Roman" panose="02020603050405020304" pitchFamily="18" charset="0"/>
              </a:rPr>
              <a:t>1.</a:t>
            </a:r>
            <a:r>
              <a:rPr lang="zh-CN" altLang="en-US" sz="2400" b="1" dirty="0">
                <a:latin typeface="Times New Roman" panose="02020603050405020304" pitchFamily="18" charset="0"/>
                <a:sym typeface="+mn-ea"/>
              </a:rPr>
              <a:t>闭散列方法 </a:t>
            </a:r>
            <a:r>
              <a:rPr lang="en-US" altLang="zh-CN" sz="2400" dirty="0">
                <a:solidFill>
                  <a:schemeClr val="tx2"/>
                </a:solidFill>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mn-ea"/>
              </a:rPr>
              <a:t>closed hashing</a:t>
            </a:r>
            <a:r>
              <a:rPr lang="zh-CN" altLang="en-US" sz="2400" dirty="0">
                <a:latin typeface="Times New Roman" panose="02020603050405020304" pitchFamily="18" charset="0"/>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sym typeface="+mn-ea"/>
              </a:rPr>
              <a:t>开放定址法 </a:t>
            </a:r>
            <a:r>
              <a:rPr lang="en-US" altLang="zh-CN" sz="2400" dirty="0">
                <a:latin typeface="Times New Roman" panose="02020603050405020304" pitchFamily="18" charset="0"/>
                <a:cs typeface="Times New Roman" panose="02020603050405020304" pitchFamily="18" charset="0"/>
                <a:sym typeface="+mn-ea"/>
              </a:rPr>
              <a:t>open addressing</a:t>
            </a:r>
            <a:r>
              <a:rPr lang="zh-CN" altLang="en-US" sz="2400" dirty="0">
                <a:solidFill>
                  <a:schemeClr val="tx2"/>
                </a:solidFill>
                <a:latin typeface="Times New Roman" panose="02020603050405020304" pitchFamily="18" charset="0"/>
              </a:rPr>
              <a:t>  </a:t>
            </a:r>
            <a:r>
              <a:rPr lang="en-US" altLang="zh-CN" sz="2400" dirty="0">
                <a:solidFill>
                  <a:schemeClr val="tx2"/>
                </a:solidFill>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400" dirty="0">
                <a:latin typeface="宋体" panose="02010600030101010101" pitchFamily="2" charset="-122"/>
              </a:rPr>
              <a:t>	把所有记录直接存储在散列表中。把发生冲突的关键字存储在表中另一个位置</a:t>
            </a:r>
            <a:endParaRPr lang="en-US" altLang="zh-CN" sz="2400" dirty="0">
              <a:solidFill>
                <a:schemeClr val="tx2"/>
              </a:solidFill>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                   线性探查再散列</a:t>
            </a:r>
          </a:p>
          <a:p>
            <a:pPr algn="just" eaLnBrk="1" hangingPunct="1">
              <a:lnSpc>
                <a:spcPct val="90000"/>
              </a:lnSpc>
              <a:buFont typeface="Wingdings" panose="05000000000000000000" pitchFamily="2" charset="2"/>
              <a:buNone/>
            </a:pPr>
            <a:r>
              <a:rPr lang="zh-CN" altLang="en-US" sz="2400" dirty="0">
                <a:latin typeface="Times New Roman" panose="02020603050405020304" pitchFamily="18" charset="0"/>
              </a:rPr>
              <a:t>                   二次探查再散列</a:t>
            </a:r>
          </a:p>
          <a:p>
            <a:pPr algn="just" eaLnBrk="1" hangingPunct="1">
              <a:lnSpc>
                <a:spcPct val="90000"/>
              </a:lnSpc>
              <a:buFont typeface="Wingdings" panose="05000000000000000000" pitchFamily="2" charset="2"/>
              <a:buNone/>
            </a:pPr>
            <a:r>
              <a:rPr lang="zh-CN" altLang="en-US" sz="2400" dirty="0">
                <a:latin typeface="Times New Roman" panose="02020603050405020304" pitchFamily="18" charset="0"/>
              </a:rPr>
              <a:t>                   伪随机探查再散列</a:t>
            </a:r>
          </a:p>
          <a:p>
            <a:pPr algn="just" eaLnBrk="1" hangingPunct="1">
              <a:lnSpc>
                <a:spcPct val="90000"/>
              </a:lnSpc>
              <a:buFont typeface="Wingdings" panose="05000000000000000000" pitchFamily="2" charset="2"/>
              <a:buNone/>
            </a:pPr>
            <a:r>
              <a:rPr lang="zh-CN" altLang="en-US" sz="700" dirty="0">
                <a:latin typeface="Times New Roman" panose="02020603050405020304" pitchFamily="18" charset="0"/>
              </a:rPr>
              <a:t>     </a:t>
            </a:r>
          </a:p>
          <a:p>
            <a:pPr algn="just" eaLnBrk="1" hangingPunct="1">
              <a:lnSpc>
                <a:spcPct val="90000"/>
              </a:lnSpc>
              <a:buFont typeface="Wingdings" panose="05000000000000000000" pitchFamily="2" charset="2"/>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 </a:t>
            </a:r>
            <a:r>
              <a:rPr lang="zh-CN" altLang="en-US" sz="2400" b="1" dirty="0">
                <a:latin typeface="Times New Roman" panose="02020603050405020304" pitchFamily="18" charset="0"/>
                <a:sym typeface="+mn-ea"/>
              </a:rPr>
              <a:t>开散列方法</a:t>
            </a:r>
            <a:r>
              <a:rPr lang="en-US" altLang="zh-CN" sz="2400" dirty="0">
                <a:solidFill>
                  <a:schemeClr val="tx2"/>
                </a:solidFill>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mn-ea"/>
              </a:rPr>
              <a:t>open hashing</a:t>
            </a:r>
            <a:r>
              <a:rPr lang="zh-CN" altLang="en-US" sz="2400" dirty="0">
                <a:latin typeface="Times New Roman" panose="02020603050405020304" pitchFamily="18" charset="0"/>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sym typeface="+mn-ea"/>
              </a:rPr>
              <a:t>链地址法 </a:t>
            </a:r>
            <a:r>
              <a:rPr lang="zh-CN" altLang="en-US" sz="2400" dirty="0">
                <a:latin typeface="Times New Roman" panose="02020603050405020304" pitchFamily="18" charset="0"/>
                <a:ea typeface="黑体" panose="02010609060101010101" pitchFamily="49" charset="-122"/>
              </a:rPr>
              <a:t>s</a:t>
            </a:r>
            <a:r>
              <a:rPr lang="en-US" altLang="zh-CN" sz="2400" dirty="0" err="1">
                <a:latin typeface="Times New Roman" panose="02020603050405020304" pitchFamily="18" charset="0"/>
                <a:cs typeface="Times New Roman" panose="02020603050405020304" pitchFamily="18" charset="0"/>
              </a:rPr>
              <a:t>eparate</a:t>
            </a:r>
            <a:r>
              <a:rPr lang="en-US" altLang="zh-CN" sz="2400" dirty="0">
                <a:latin typeface="Times New Roman" panose="02020603050405020304" pitchFamily="18" charset="0"/>
                <a:cs typeface="Times New Roman" panose="02020603050405020304" pitchFamily="18" charset="0"/>
              </a:rPr>
              <a:t> chaining</a:t>
            </a:r>
            <a:r>
              <a:rPr lang="zh-CN" altLang="en-US" sz="2400" dirty="0">
                <a:solidFill>
                  <a:schemeClr val="tx2"/>
                </a:solidFill>
                <a:latin typeface="Times New Roman" panose="02020603050405020304" pitchFamily="18" charset="0"/>
              </a:rPr>
              <a:t> </a:t>
            </a:r>
            <a:r>
              <a:rPr lang="en-US" altLang="zh-CN" sz="2400" dirty="0">
                <a:solidFill>
                  <a:schemeClr val="tx2"/>
                </a:solidFill>
                <a:latin typeface="Times New Roman" panose="02020603050405020304" pitchFamily="18" charset="0"/>
              </a:rPr>
              <a:t>)</a:t>
            </a:r>
          </a:p>
          <a:p>
            <a:pPr marL="457200" lvl="1" indent="0">
              <a:lnSpc>
                <a:spcPct val="90000"/>
              </a:lnSpc>
              <a:buNone/>
            </a:pPr>
            <a:r>
              <a:rPr lang="zh-CN" altLang="en-US" sz="2400" dirty="0">
                <a:latin typeface="宋体" panose="02010600030101010101" pitchFamily="2" charset="-122"/>
              </a:rPr>
              <a:t>把发生冲突的关键字存储在散列表主表之外</a:t>
            </a:r>
            <a:endParaRPr lang="zh-CN" altLang="en-US" sz="600" dirty="0">
              <a:solidFill>
                <a:schemeClr val="folHlink"/>
              </a:solidFill>
              <a:latin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3. </a:t>
            </a:r>
            <a:r>
              <a:rPr lang="zh-CN" altLang="en-US" sz="2400" dirty="0">
                <a:latin typeface="Times New Roman" panose="02020603050405020304" pitchFamily="18" charset="0"/>
              </a:rPr>
              <a:t>双</a:t>
            </a:r>
            <a:r>
              <a:rPr lang="en-US" altLang="zh-CN" sz="2400" dirty="0">
                <a:latin typeface="Times New Roman" panose="02020603050405020304" pitchFamily="18" charset="0"/>
              </a:rPr>
              <a:t>Hash</a:t>
            </a:r>
            <a:r>
              <a:rPr lang="zh-CN" altLang="en-US" sz="2400" dirty="0">
                <a:latin typeface="Times New Roman" panose="02020603050405020304" pitchFamily="18" charset="0"/>
              </a:rPr>
              <a:t>法</a:t>
            </a:r>
          </a:p>
          <a:p>
            <a:pPr algn="just" eaLnBrk="1" hangingPunct="1">
              <a:lnSpc>
                <a:spcPct val="9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H</a:t>
            </a:r>
            <a:r>
              <a:rPr lang="en-US" altLang="zh-CN" sz="2400" baseline="-25000" dirty="0">
                <a:latin typeface="Times New Roman" panose="02020603050405020304" pitchFamily="18" charset="0"/>
              </a:rPr>
              <a:t>i</a:t>
            </a:r>
            <a:r>
              <a:rPr lang="en-US" altLang="zh-CN" sz="2400" dirty="0">
                <a:latin typeface="Times New Roman" panose="02020603050405020304" pitchFamily="18" charset="0"/>
              </a:rPr>
              <a:t>=</a:t>
            </a:r>
            <a:r>
              <a:rPr lang="en-US" altLang="zh-CN" sz="2400" dirty="0" err="1">
                <a:latin typeface="Times New Roman" panose="02020603050405020304" pitchFamily="18" charset="0"/>
              </a:rPr>
              <a:t>RH</a:t>
            </a:r>
            <a:r>
              <a:rPr lang="en-US" altLang="zh-CN" sz="2400" baseline="-25000" dirty="0" err="1">
                <a:latin typeface="Times New Roman" panose="02020603050405020304" pitchFamily="18" charset="0"/>
              </a:rPr>
              <a:t>i</a:t>
            </a:r>
            <a:r>
              <a:rPr lang="en-US" altLang="zh-CN" sz="2400" dirty="0">
                <a:latin typeface="Times New Roman" panose="02020603050405020304" pitchFamily="18" charset="0"/>
              </a:rPr>
              <a:t>(key)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=1, 2, … , n</a:t>
            </a:r>
          </a:p>
          <a:p>
            <a:pPr algn="just" eaLnBrk="1" hangingPunct="1">
              <a:lnSpc>
                <a:spcPct val="90000"/>
              </a:lnSpc>
              <a:buFont typeface="Wingdings" panose="05000000000000000000" pitchFamily="2" charset="2"/>
              <a:buNone/>
            </a:pPr>
            <a:endParaRPr lang="en-US" altLang="zh-CN" sz="700" dirty="0">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dirty="0">
                <a:latin typeface="Times New Roman" panose="02020603050405020304" pitchFamily="18" charset="0"/>
              </a:rPr>
              <a:t>    4. </a:t>
            </a:r>
            <a:r>
              <a:rPr lang="zh-CN" altLang="en-US" sz="2400" dirty="0">
                <a:latin typeface="Times New Roman" panose="02020603050405020304" pitchFamily="18" charset="0"/>
              </a:rPr>
              <a:t>建立一个公共溢出区</a:t>
            </a: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	Hash</a:t>
            </a:r>
            <a:r>
              <a:rPr lang="zh-CN" altLang="en-US" sz="2400" dirty="0">
                <a:latin typeface="Times New Roman" panose="02020603050405020304" pitchFamily="18" charset="0"/>
              </a:rPr>
              <a:t>表为基本表，另设一个溢出表，只要与基本表中关键字为同义词的记录都放入溢出表。</a:t>
            </a:r>
          </a:p>
        </p:txBody>
      </p:sp>
      <p:sp>
        <p:nvSpPr>
          <p:cNvPr id="32770" name="AutoShape 6"/>
          <p:cNvSpPr/>
          <p:nvPr/>
        </p:nvSpPr>
        <p:spPr bwMode="auto">
          <a:xfrm>
            <a:off x="1845012" y="2013626"/>
            <a:ext cx="153222" cy="1021337"/>
          </a:xfrm>
          <a:prstGeom prst="leftBrace">
            <a:avLst>
              <a:gd name="adj1" fmla="val 4719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32771" name="Rectangle 5"/>
          <p:cNvSpPr>
            <a:spLocks noChangeArrowheads="1"/>
          </p:cNvSpPr>
          <p:nvPr/>
        </p:nvSpPr>
        <p:spPr bwMode="auto">
          <a:xfrm>
            <a:off x="725256" y="1002931"/>
            <a:ext cx="10840932" cy="3335604"/>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 name="矩形 1"/>
          <p:cNvSpPr/>
          <p:nvPr/>
        </p:nvSpPr>
        <p:spPr>
          <a:xfrm>
            <a:off x="725256" y="-1233"/>
            <a:ext cx="4262705" cy="701731"/>
          </a:xfrm>
          <a:prstGeom prst="rect">
            <a:avLst/>
          </a:prstGeom>
        </p:spPr>
        <p:txBody>
          <a:bodyPr wrap="none">
            <a:spAutoFit/>
          </a:bodyPr>
          <a:lstStyle/>
          <a:p>
            <a:pPr>
              <a:lnSpc>
                <a:spcPct val="90000"/>
              </a:lnSpc>
              <a:buClr>
                <a:srgbClr val="FF6600"/>
              </a:buClr>
            </a:pPr>
            <a:r>
              <a:rPr lang="zh-CN" altLang="en-US" sz="4400" dirty="0">
                <a:solidFill>
                  <a:srgbClr val="0000FF"/>
                </a:solidFill>
                <a:latin typeface="Times New Roman" panose="02020603050405020304" pitchFamily="18" charset="0"/>
              </a:rPr>
              <a:t>冲突的解决方法</a:t>
            </a:r>
            <a:r>
              <a:rPr lang="zh-CN" altLang="en-US" sz="4400" dirty="0">
                <a:solidFill>
                  <a:srgbClr val="0000FF"/>
                </a:solidFill>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body" idx="4294967295"/>
          </p:nvPr>
        </p:nvSpPr>
        <p:spPr>
          <a:xfrm>
            <a:off x="168613" y="1319280"/>
            <a:ext cx="12023387" cy="4760506"/>
          </a:xfrm>
        </p:spPr>
        <p:txBody>
          <a:bodyPr>
            <a:normAutofit/>
          </a:bodyPr>
          <a:lstStyle/>
          <a:p>
            <a:pPr>
              <a:lnSpc>
                <a:spcPct val="80000"/>
              </a:lnSpc>
            </a:pPr>
            <a:r>
              <a:rPr lang="zh-CN" altLang="en-US" sz="2800" dirty="0" smtClean="0">
                <a:latin typeface="Times New Roman" panose="02020603050405020304" pitchFamily="18" charset="0"/>
              </a:rPr>
              <a:t>把</a:t>
            </a:r>
            <a:r>
              <a:rPr lang="zh-CN" altLang="en-US" sz="2800" dirty="0">
                <a:latin typeface="Times New Roman" panose="02020603050405020304" pitchFamily="18" charset="0"/>
              </a:rPr>
              <a:t>所有记录直接存储在散列表中。</a:t>
            </a:r>
          </a:p>
          <a:p>
            <a:pPr>
              <a:lnSpc>
                <a:spcPct val="80000"/>
              </a:lnSpc>
            </a:pPr>
            <a:r>
              <a:rPr lang="zh-CN" altLang="en-US" sz="2800" dirty="0">
                <a:latin typeface="Times New Roman" panose="02020603050405020304" pitchFamily="18" charset="0"/>
              </a:rPr>
              <a:t>每个记录关键字有一个基位置，即由散列函数计算出来的地址</a:t>
            </a:r>
            <a:r>
              <a:rPr lang="en-US" altLang="zh-CN" sz="2800" dirty="0">
                <a:latin typeface="Times New Roman" panose="02020603050405020304" pitchFamily="18" charset="0"/>
              </a:rPr>
              <a:t>H(key)</a:t>
            </a:r>
            <a:r>
              <a:rPr lang="zh-CN" altLang="en-US" sz="2800" dirty="0">
                <a:latin typeface="Times New Roman" panose="02020603050405020304" pitchFamily="18" charset="0"/>
              </a:rPr>
              <a:t>。</a:t>
            </a:r>
          </a:p>
          <a:p>
            <a:pPr>
              <a:lnSpc>
                <a:spcPct val="80000"/>
              </a:lnSpc>
            </a:pPr>
            <a:r>
              <a:rPr lang="zh-CN" altLang="en-US" sz="2800" dirty="0">
                <a:latin typeface="Times New Roman" panose="02020603050405020304" pitchFamily="18" charset="0"/>
              </a:rPr>
              <a:t>如果要插入一个记录</a:t>
            </a:r>
            <a:r>
              <a:rPr lang="en-US" altLang="zh-CN" sz="2800" dirty="0">
                <a:latin typeface="Times New Roman" panose="02020603050405020304" pitchFamily="18" charset="0"/>
              </a:rPr>
              <a:t>R</a:t>
            </a:r>
            <a:r>
              <a:rPr lang="zh-CN" altLang="en-US" sz="2800" dirty="0">
                <a:latin typeface="Times New Roman" panose="02020603050405020304" pitchFamily="18" charset="0"/>
              </a:rPr>
              <a:t>，而另一个记录已经占据了</a:t>
            </a:r>
            <a:r>
              <a:rPr lang="en-US" altLang="zh-CN" sz="2800" dirty="0">
                <a:latin typeface="Times New Roman" panose="02020603050405020304" pitchFamily="18" charset="0"/>
              </a:rPr>
              <a:t>R</a:t>
            </a:r>
            <a:r>
              <a:rPr lang="zh-CN" altLang="en-US" sz="2800" dirty="0">
                <a:latin typeface="Times New Roman" panose="02020603050405020304" pitchFamily="18" charset="0"/>
              </a:rPr>
              <a:t>的基位置(发生冲突)，</a:t>
            </a:r>
          </a:p>
          <a:p>
            <a:pPr lvl="1">
              <a:lnSpc>
                <a:spcPct val="80000"/>
              </a:lnSpc>
            </a:pPr>
            <a:r>
              <a:rPr lang="zh-CN" altLang="en-US" sz="2400" dirty="0">
                <a:latin typeface="Times New Roman" panose="02020603050405020304" pitchFamily="18" charset="0"/>
              </a:rPr>
              <a:t>那么就把</a:t>
            </a:r>
            <a:r>
              <a:rPr lang="en-US" altLang="zh-CN" sz="2400" dirty="0">
                <a:latin typeface="Times New Roman" panose="02020603050405020304" pitchFamily="18" charset="0"/>
              </a:rPr>
              <a:t>R</a:t>
            </a:r>
            <a:r>
              <a:rPr lang="zh-CN" altLang="en-US" sz="2400" dirty="0">
                <a:latin typeface="Times New Roman" panose="02020603050405020304" pitchFamily="18" charset="0"/>
              </a:rPr>
              <a:t>存储在表中的其它地址内（由冲突解决策略确定是哪个地址）。</a:t>
            </a:r>
          </a:p>
          <a:p>
            <a:pPr lvl="1">
              <a:lnSpc>
                <a:spcPct val="80000"/>
              </a:lnSpc>
            </a:pPr>
            <a:r>
              <a:rPr lang="zh-CN" altLang="en-US" sz="2400" dirty="0">
                <a:latin typeface="Times New Roman" panose="02020603050405020304" pitchFamily="18" charset="0"/>
              </a:rPr>
              <a:t>当冲突发生时，使用某种方法为</a:t>
            </a:r>
            <a:r>
              <a:rPr lang="en-US" altLang="zh-CN" sz="2400" dirty="0">
                <a:latin typeface="Times New Roman" panose="02020603050405020304" pitchFamily="18" charset="0"/>
              </a:rPr>
              <a:t>R</a:t>
            </a:r>
            <a:r>
              <a:rPr lang="zh-CN" altLang="en-US" sz="2400" dirty="0">
                <a:latin typeface="Times New Roman" panose="02020603050405020304" pitchFamily="18" charset="0"/>
              </a:rPr>
              <a:t>的关键字</a:t>
            </a:r>
            <a:r>
              <a:rPr lang="en-US" altLang="zh-CN" sz="2400" dirty="0">
                <a:latin typeface="Times New Roman" panose="02020603050405020304" pitchFamily="18" charset="0"/>
                <a:cs typeface="Times New Roman" panose="02020603050405020304" pitchFamily="18" charset="0"/>
              </a:rPr>
              <a:t>key</a:t>
            </a:r>
            <a:r>
              <a:rPr lang="zh-CN" altLang="en-US" sz="2400" dirty="0">
                <a:latin typeface="Times New Roman" panose="02020603050405020304" pitchFamily="18" charset="0"/>
              </a:rPr>
              <a:t>生成一个散列地址序列</a:t>
            </a:r>
            <a:r>
              <a:rPr lang="en-US" altLang="zh-CN" sz="2400"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d</a:t>
            </a:r>
            <a:r>
              <a:rPr lang="en-US" altLang="zh-CN" sz="2400" baseline="-30000" dirty="0">
                <a:latin typeface="Times New Roman" panose="02020603050405020304" pitchFamily="18" charset="0"/>
                <a:cs typeface="Times New Roman" panose="02020603050405020304" pitchFamily="18" charset="0"/>
              </a:rPr>
              <a:t>i </a:t>
            </a:r>
            <a:r>
              <a:rPr lang="en-US" altLang="zh-CN"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m-1 </a:t>
            </a:r>
            <a:endParaRPr lang="en-US" altLang="zh-CN" dirty="0">
              <a:latin typeface="Times New Roman" panose="02020603050405020304" pitchFamily="18" charset="0"/>
            </a:endParaRPr>
          </a:p>
          <a:p>
            <a:pPr lvl="1">
              <a:lnSpc>
                <a:spcPct val="80000"/>
              </a:lnSpc>
            </a:pPr>
            <a:endParaRPr lang="en-US" altLang="zh-CN" sz="2400" dirty="0">
              <a:latin typeface="Times New Roman" panose="02020603050405020304" pitchFamily="18" charset="0"/>
            </a:endParaRPr>
          </a:p>
          <a:p>
            <a:pPr lvl="2">
              <a:lnSpc>
                <a:spcPct val="80000"/>
              </a:lnSpc>
            </a:pPr>
            <a:r>
              <a:rPr lang="zh-CN" altLang="en-US" sz="2400" dirty="0">
                <a:latin typeface="Times New Roman" panose="02020603050405020304" pitchFamily="18" charset="0"/>
              </a:rPr>
              <a:t>令</a:t>
            </a:r>
            <a:r>
              <a:rPr lang="en-US" altLang="zh-CN" sz="2400" dirty="0">
                <a:latin typeface="Times New Roman" panose="02020603050405020304" pitchFamily="18" charset="0"/>
              </a:rPr>
              <a:t>d(</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a:t>
            </a:r>
            <a:r>
              <a:rPr lang="zh-CN" altLang="en-US" sz="2400" dirty="0">
                <a:latin typeface="Times New Roman" panose="02020603050405020304" pitchFamily="18" charset="0"/>
              </a:rPr>
              <a:t>是探查函数，其中</a:t>
            </a:r>
            <a:r>
              <a:rPr lang="en-US" altLang="zh-CN" sz="2400" dirty="0">
                <a:solidFill>
                  <a:schemeClr val="hlink"/>
                </a:solidFill>
                <a:latin typeface="Times New Roman" panose="02020603050405020304" pitchFamily="18" charset="0"/>
                <a:cs typeface="Times New Roman" panose="02020603050405020304" pitchFamily="18" charset="0"/>
              </a:rPr>
              <a:t>d</a:t>
            </a:r>
            <a:r>
              <a:rPr lang="en-US" altLang="zh-CN" sz="2400" baseline="-30000" dirty="0">
                <a:solidFill>
                  <a:schemeClr val="hlink"/>
                </a:solidFill>
                <a:latin typeface="Times New Roman" panose="02020603050405020304" pitchFamily="18" charset="0"/>
                <a:cs typeface="Times New Roman" panose="02020603050405020304" pitchFamily="18" charset="0"/>
              </a:rPr>
              <a:t>0</a:t>
            </a:r>
            <a:r>
              <a:rPr lang="en-US" altLang="zh-CN" sz="2400" dirty="0">
                <a:solidFill>
                  <a:schemeClr val="hlink"/>
                </a:solidFill>
                <a:latin typeface="Times New Roman" panose="02020603050405020304" pitchFamily="18" charset="0"/>
                <a:cs typeface="Times New Roman" panose="02020603050405020304" pitchFamily="18" charset="0"/>
              </a:rPr>
              <a:t>=</a:t>
            </a:r>
            <a:r>
              <a:rPr lang="en-US" altLang="zh-CN" sz="2400" dirty="0" err="1">
                <a:solidFill>
                  <a:schemeClr val="hlink"/>
                </a:solidFill>
                <a:latin typeface="Times New Roman" panose="02020603050405020304" pitchFamily="18" charset="0"/>
                <a:cs typeface="Times New Roman" panose="02020603050405020304" pitchFamily="18" charset="0"/>
              </a:rPr>
              <a:t>H</a:t>
            </a:r>
            <a:r>
              <a:rPr lang="en-US" altLang="zh-CN" sz="2400" dirty="0" err="1">
                <a:solidFill>
                  <a:schemeClr val="hlink"/>
                </a:solidFill>
                <a:latin typeface="Times New Roman" panose="02020603050405020304" pitchFamily="18" charset="0"/>
              </a:rPr>
              <a:t>（</a:t>
            </a:r>
            <a:r>
              <a:rPr lang="en-US" altLang="zh-CN" sz="2400" dirty="0" err="1">
                <a:solidFill>
                  <a:schemeClr val="hlink"/>
                </a:solidFill>
                <a:latin typeface="Times New Roman" panose="02020603050405020304" pitchFamily="18" charset="0"/>
                <a:cs typeface="Times New Roman" panose="02020603050405020304" pitchFamily="18" charset="0"/>
              </a:rPr>
              <a:t>key</a:t>
            </a:r>
            <a:r>
              <a:rPr lang="en-US" altLang="zh-CN" sz="2400" dirty="0">
                <a:solidFill>
                  <a:schemeClr val="hlink"/>
                </a:solidFill>
                <a:latin typeface="Times New Roman" panose="02020603050405020304" pitchFamily="18" charset="0"/>
              </a:rPr>
              <a:t>）</a:t>
            </a:r>
            <a:r>
              <a:rPr lang="zh-CN" altLang="en-US" sz="2400" dirty="0">
                <a:solidFill>
                  <a:schemeClr val="hlink"/>
                </a:solidFill>
                <a:latin typeface="Times New Roman" panose="02020603050405020304" pitchFamily="18" charset="0"/>
              </a:rPr>
              <a:t>称为</a:t>
            </a:r>
            <a:r>
              <a:rPr lang="en-US" altLang="zh-CN" sz="2400" dirty="0">
                <a:solidFill>
                  <a:schemeClr val="hlink"/>
                </a:solidFill>
                <a:latin typeface="Times New Roman" panose="02020603050405020304" pitchFamily="18" charset="0"/>
                <a:cs typeface="Times New Roman" panose="02020603050405020304" pitchFamily="18" charset="0"/>
              </a:rPr>
              <a:t>key</a:t>
            </a:r>
            <a:r>
              <a:rPr lang="zh-CN" altLang="en-US" sz="2400" dirty="0">
                <a:solidFill>
                  <a:schemeClr val="hlink"/>
                </a:solidFill>
                <a:latin typeface="Times New Roman" panose="02020603050405020304" pitchFamily="18" charset="0"/>
              </a:rPr>
              <a:t>的基地址。</a:t>
            </a:r>
          </a:p>
          <a:p>
            <a:pPr lvl="2">
              <a:lnSpc>
                <a:spcPct val="80000"/>
              </a:lnSpc>
            </a:pPr>
            <a:r>
              <a:rPr lang="zh-CN" altLang="en-US" sz="2400" dirty="0">
                <a:solidFill>
                  <a:schemeClr val="hlink"/>
                </a:solidFill>
                <a:latin typeface="Times New Roman" panose="02020603050405020304" pitchFamily="18" charset="0"/>
              </a:rPr>
              <a:t>第</a:t>
            </a:r>
            <a:r>
              <a:rPr lang="en-US" altLang="zh-CN" sz="2400" dirty="0" err="1">
                <a:solidFill>
                  <a:schemeClr val="hlink"/>
                </a:solidFill>
                <a:latin typeface="Times New Roman" panose="02020603050405020304" pitchFamily="18" charset="0"/>
              </a:rPr>
              <a:t>i</a:t>
            </a:r>
            <a:r>
              <a:rPr lang="zh-CN" altLang="en-US" sz="2400" dirty="0">
                <a:solidFill>
                  <a:schemeClr val="hlink"/>
                </a:solidFill>
                <a:latin typeface="Times New Roman" panose="02020603050405020304" pitchFamily="18" charset="0"/>
              </a:rPr>
              <a:t>次冲突散列地址</a:t>
            </a:r>
            <a:r>
              <a:rPr lang="en-US" altLang="zh-CN" sz="2400" dirty="0">
                <a:solidFill>
                  <a:schemeClr val="hlink"/>
                </a:solidFill>
                <a:latin typeface="Times New Roman" panose="02020603050405020304" pitchFamily="18" charset="0"/>
              </a:rPr>
              <a:t>d</a:t>
            </a:r>
            <a:r>
              <a:rPr lang="en-US" altLang="zh-CN" sz="2400" baseline="-30000" dirty="0">
                <a:solidFill>
                  <a:schemeClr val="hlink"/>
                </a:solidFill>
                <a:latin typeface="Times New Roman" panose="02020603050405020304" pitchFamily="18" charset="0"/>
              </a:rPr>
              <a:t>i  </a:t>
            </a:r>
            <a:r>
              <a:rPr lang="en-US" altLang="zh-CN" sz="2400" dirty="0">
                <a:solidFill>
                  <a:schemeClr val="hlink"/>
                </a:solidFill>
                <a:latin typeface="Times New Roman" panose="02020603050405020304" pitchFamily="18" charset="0"/>
              </a:rPr>
              <a:t>= (d</a:t>
            </a:r>
            <a:r>
              <a:rPr lang="en-US" altLang="zh-CN" sz="2400" baseline="-30000" dirty="0">
                <a:solidFill>
                  <a:schemeClr val="hlink"/>
                </a:solidFill>
                <a:latin typeface="Times New Roman" panose="02020603050405020304" pitchFamily="18" charset="0"/>
              </a:rPr>
              <a:t>0</a:t>
            </a:r>
            <a:r>
              <a:rPr lang="en-US" altLang="zh-CN" sz="2400" dirty="0">
                <a:solidFill>
                  <a:schemeClr val="hlink"/>
                </a:solidFill>
                <a:latin typeface="Times New Roman" panose="02020603050405020304" pitchFamily="18" charset="0"/>
              </a:rPr>
              <a:t> + D) </a:t>
            </a:r>
            <a:r>
              <a:rPr lang="en-US" altLang="zh-CN" sz="2400" u="sng" dirty="0">
                <a:solidFill>
                  <a:schemeClr val="hlink"/>
                </a:solidFill>
                <a:latin typeface="Times New Roman" panose="02020603050405020304" pitchFamily="18" charset="0"/>
              </a:rPr>
              <a:t>% m</a:t>
            </a:r>
            <a:r>
              <a:rPr lang="zh-CN" altLang="en-US" sz="2400" dirty="0">
                <a:latin typeface="Times New Roman" panose="02020603050405020304" pitchFamily="18" charset="0"/>
              </a:rPr>
              <a:t>，</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=1, 2, …, m-1</a:t>
            </a:r>
            <a:r>
              <a:rPr lang="zh-CN" altLang="en-US" sz="2400" dirty="0">
                <a:latin typeface="Times New Roman" panose="02020603050405020304" pitchFamily="18" charset="0"/>
              </a:rPr>
              <a:t>，其中</a:t>
            </a:r>
            <a:r>
              <a:rPr lang="en-US" altLang="zh-CN" sz="2400" dirty="0">
                <a:latin typeface="Times New Roman" panose="02020603050405020304" pitchFamily="18" charset="0"/>
              </a:rPr>
              <a:t>m</a:t>
            </a:r>
            <a:r>
              <a:rPr lang="zh-CN" altLang="en-US" sz="2400" dirty="0">
                <a:latin typeface="Times New Roman" panose="02020603050405020304" pitchFamily="18" charset="0"/>
              </a:rPr>
              <a:t>是</a:t>
            </a:r>
            <a:r>
              <a:rPr lang="en-US" altLang="zh-CN" sz="2400" dirty="0">
                <a:latin typeface="Times New Roman" panose="02020603050405020304" pitchFamily="18" charset="0"/>
              </a:rPr>
              <a:t>Hash</a:t>
            </a:r>
            <a:r>
              <a:rPr lang="zh-CN" altLang="en-US" sz="2400" dirty="0">
                <a:latin typeface="Times New Roman" panose="02020603050405020304" pitchFamily="18" charset="0"/>
              </a:rPr>
              <a:t>表表长</a:t>
            </a:r>
            <a:r>
              <a:rPr lang="zh-CN" altLang="en-US"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lvl="2">
              <a:lnSpc>
                <a:spcPct val="80000"/>
              </a:lnSpc>
            </a:pPr>
            <a:endParaRPr lang="zh-CN" altLang="en-US" sz="2400" dirty="0">
              <a:latin typeface="Times New Roman" panose="02020603050405020304" pitchFamily="18" charset="0"/>
            </a:endParaRPr>
          </a:p>
          <a:p>
            <a:pPr lvl="1">
              <a:lnSpc>
                <a:spcPct val="80000"/>
              </a:lnSpc>
            </a:pPr>
            <a:r>
              <a:rPr lang="zh-CN" altLang="en-US" sz="2400" dirty="0">
                <a:latin typeface="Times New Roman" panose="02020603050405020304" pitchFamily="18" charset="0"/>
              </a:rPr>
              <a:t>按上述地址序列依次探查，</a:t>
            </a:r>
            <a:r>
              <a:rPr lang="zh-CN" altLang="en-US" sz="2400" dirty="0">
                <a:solidFill>
                  <a:schemeClr val="hlink"/>
                </a:solidFill>
                <a:latin typeface="Times New Roman" panose="02020603050405020304" pitchFamily="18" charset="0"/>
              </a:rPr>
              <a:t>将找到的第一个开放的空闲位置</a:t>
            </a:r>
            <a:r>
              <a:rPr lang="en-US" altLang="zh-CN" sz="2400" dirty="0">
                <a:solidFill>
                  <a:schemeClr val="hlink"/>
                </a:solidFill>
                <a:latin typeface="Times New Roman" panose="02020603050405020304" pitchFamily="18" charset="0"/>
                <a:cs typeface="Times New Roman" panose="02020603050405020304" pitchFamily="18" charset="0"/>
              </a:rPr>
              <a:t>d</a:t>
            </a:r>
            <a:r>
              <a:rPr lang="en-US" altLang="zh-CN" sz="2400" baseline="-30000" dirty="0">
                <a:solidFill>
                  <a:schemeClr val="hlink"/>
                </a:solidFill>
                <a:latin typeface="Times New Roman" panose="02020603050405020304" pitchFamily="18" charset="0"/>
                <a:cs typeface="Times New Roman" panose="02020603050405020304" pitchFamily="18" charset="0"/>
              </a:rPr>
              <a:t>i</a:t>
            </a:r>
            <a:r>
              <a:rPr lang="zh-CN" altLang="en-US" sz="2400" dirty="0">
                <a:solidFill>
                  <a:schemeClr val="hlink"/>
                </a:solidFill>
                <a:latin typeface="Times New Roman" panose="02020603050405020304" pitchFamily="18" charset="0"/>
              </a:rPr>
              <a:t>作为</a:t>
            </a:r>
            <a:r>
              <a:rPr lang="en-US" altLang="zh-CN" sz="2400" dirty="0">
                <a:solidFill>
                  <a:schemeClr val="hlink"/>
                </a:solidFill>
                <a:latin typeface="Times New Roman" panose="02020603050405020304" pitchFamily="18" charset="0"/>
                <a:cs typeface="Times New Roman" panose="02020603050405020304" pitchFamily="18" charset="0"/>
              </a:rPr>
              <a:t>key</a:t>
            </a:r>
            <a:r>
              <a:rPr lang="zh-CN" altLang="en-US" sz="2400" dirty="0">
                <a:solidFill>
                  <a:schemeClr val="hlink"/>
                </a:solidFill>
                <a:latin typeface="Times New Roman" panose="02020603050405020304" pitchFamily="18" charset="0"/>
              </a:rPr>
              <a:t>的存储位置。</a:t>
            </a:r>
          </a:p>
          <a:p>
            <a:pPr lvl="1">
              <a:lnSpc>
                <a:spcPct val="80000"/>
              </a:lnSpc>
            </a:pPr>
            <a:r>
              <a:rPr lang="zh-CN" altLang="en-US" sz="2400" dirty="0">
                <a:latin typeface="Times New Roman" panose="02020603050405020304" pitchFamily="18" charset="0"/>
              </a:rPr>
              <a:t>若所有后继散列地址都不空闲，说明该</a:t>
            </a:r>
            <a:r>
              <a:rPr lang="zh-CN" altLang="en-US" sz="2400" dirty="0">
                <a:solidFill>
                  <a:schemeClr val="hlink"/>
                </a:solidFill>
                <a:latin typeface="Times New Roman" panose="02020603050405020304" pitchFamily="18" charset="0"/>
              </a:rPr>
              <a:t>闭散列表已满</a:t>
            </a:r>
            <a:r>
              <a:rPr lang="zh-CN" altLang="en-US" sz="2400" dirty="0">
                <a:latin typeface="Times New Roman" panose="02020603050405020304" pitchFamily="18" charset="0"/>
              </a:rPr>
              <a:t>，报告溢出。</a:t>
            </a:r>
            <a:endParaRPr lang="en-US" altLang="zh-CN" sz="2400" dirty="0">
              <a:latin typeface="Times New Roman" panose="02020603050405020304" pitchFamily="18" charset="0"/>
            </a:endParaRPr>
          </a:p>
        </p:txBody>
      </p:sp>
      <p:sp>
        <p:nvSpPr>
          <p:cNvPr id="2" name="矩形 1"/>
          <p:cNvSpPr/>
          <p:nvPr/>
        </p:nvSpPr>
        <p:spPr>
          <a:xfrm>
            <a:off x="259286" y="99779"/>
            <a:ext cx="7686720" cy="535531"/>
          </a:xfrm>
          <a:prstGeom prst="rect">
            <a:avLst/>
          </a:prstGeom>
        </p:spPr>
        <p:txBody>
          <a:bodyPr wrap="none">
            <a:spAutoFit/>
          </a:bodyPr>
          <a:lstStyle/>
          <a:p>
            <a:pPr>
              <a:lnSpc>
                <a:spcPct val="80000"/>
              </a:lnSpc>
            </a:pPr>
            <a:r>
              <a:rPr lang="en-US" altLang="zh-CN" sz="3600" dirty="0">
                <a:solidFill>
                  <a:srgbClr val="0000FF"/>
                </a:solidFill>
                <a:latin typeface="Times New Roman" panose="02020603050405020304" pitchFamily="18" charset="0"/>
              </a:rPr>
              <a:t>6.5.3 </a:t>
            </a:r>
            <a:r>
              <a:rPr lang="zh-CN" altLang="en-US" sz="3600" dirty="0">
                <a:solidFill>
                  <a:srgbClr val="0000FF"/>
                </a:solidFill>
                <a:latin typeface="Times New Roman" panose="02020603050405020304" pitchFamily="18" charset="0"/>
              </a:rPr>
              <a:t>闭散列法</a:t>
            </a:r>
            <a:r>
              <a:rPr lang="en-US" altLang="zh-CN" sz="3600" dirty="0">
                <a:solidFill>
                  <a:srgbClr val="0000FF"/>
                </a:solidFill>
                <a:latin typeface="Times New Roman" panose="02020603050405020304" pitchFamily="18" charset="0"/>
              </a:rPr>
              <a:t>——</a:t>
            </a:r>
            <a:r>
              <a:rPr lang="zh-CN" altLang="en-US" sz="3600" dirty="0">
                <a:solidFill>
                  <a:srgbClr val="0000FF"/>
                </a:solidFill>
                <a:latin typeface="Times New Roman" panose="02020603050405020304" pitchFamily="18" charset="0"/>
              </a:rPr>
              <a:t>找“下一个”空位</a:t>
            </a:r>
            <a:endParaRPr lang="en-US" altLang="zh-CN" sz="3600" dirty="0">
              <a:solidFill>
                <a:srgbClr val="0000FF"/>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525294" y="0"/>
            <a:ext cx="7886700" cy="736600"/>
          </a:xfrm>
        </p:spPr>
        <p:txBody>
          <a:bodyPr/>
          <a:lstStyle/>
          <a:p>
            <a:r>
              <a:rPr lang="en-US" altLang="zh-CN" b="1" dirty="0" smtClean="0">
                <a:solidFill>
                  <a:srgbClr val="0000FF"/>
                </a:solidFill>
                <a:latin typeface="Times New Roman" panose="02020603050405020304" pitchFamily="18" charset="0"/>
              </a:rPr>
              <a:t>(1)</a:t>
            </a:r>
            <a:r>
              <a:rPr lang="zh-CN" altLang="en-US" b="1" dirty="0" smtClean="0">
                <a:solidFill>
                  <a:srgbClr val="0000FF"/>
                </a:solidFill>
                <a:latin typeface="Times New Roman" panose="02020603050405020304" pitchFamily="18" charset="0"/>
              </a:rPr>
              <a:t>线性探查再散列</a:t>
            </a:r>
          </a:p>
        </p:txBody>
      </p:sp>
      <p:sp>
        <p:nvSpPr>
          <p:cNvPr id="35842" name="Rectangle 3"/>
          <p:cNvSpPr>
            <a:spLocks noGrp="1" noChangeArrowheads="1"/>
          </p:cNvSpPr>
          <p:nvPr>
            <p:ph type="body" idx="4294967295"/>
          </p:nvPr>
        </p:nvSpPr>
        <p:spPr>
          <a:xfrm>
            <a:off x="1902568" y="1407335"/>
            <a:ext cx="9877628" cy="4351338"/>
          </a:xfrm>
        </p:spPr>
        <p:txBody>
          <a:bodyPr/>
          <a:lstStyle/>
          <a:p>
            <a:pPr eaLnBrk="1" hangingPunct="1">
              <a:buFont typeface="Wingdings" panose="05000000000000000000" pitchFamily="2" charset="2"/>
              <a:buNone/>
            </a:pPr>
            <a:r>
              <a:rPr lang="en-US" altLang="zh-CN" b="1" dirty="0" smtClean="0">
                <a:latin typeface="Times New Roman" panose="02020603050405020304" pitchFamily="18" charset="0"/>
              </a:rPr>
              <a:t>                  </a:t>
            </a:r>
            <a:r>
              <a:rPr lang="en-US" altLang="zh-CN" sz="4000" i="1" dirty="0">
                <a:latin typeface="Times New Roman" panose="02020603050405020304" pitchFamily="18" charset="0"/>
              </a:rPr>
              <a:t>D</a:t>
            </a:r>
            <a:r>
              <a:rPr lang="en-US" altLang="zh-CN" sz="4000" dirty="0">
                <a:latin typeface="Times New Roman" panose="02020603050405020304" pitchFamily="18" charset="0"/>
              </a:rPr>
              <a:t> = </a:t>
            </a:r>
            <a:r>
              <a:rPr lang="en-US" altLang="zh-CN" sz="4000" dirty="0" err="1">
                <a:latin typeface="Times New Roman" panose="02020603050405020304" pitchFamily="18" charset="0"/>
              </a:rPr>
              <a:t>i</a:t>
            </a:r>
            <a:endParaRPr lang="en-US" altLang="zh-CN" sz="4000" dirty="0">
              <a:latin typeface="Times New Roman" panose="02020603050405020304" pitchFamily="18" charset="0"/>
            </a:endParaRPr>
          </a:p>
          <a:p>
            <a:pPr eaLnBrk="1" hangingPunct="1">
              <a:buFont typeface="Wingdings" panose="05000000000000000000" pitchFamily="2" charset="2"/>
              <a:buNone/>
            </a:pPr>
            <a:r>
              <a:rPr lang="en-US" altLang="zh-CN" b="1" dirty="0" err="1" smtClean="0">
                <a:latin typeface="Times New Roman" panose="02020603050405020304" pitchFamily="18" charset="0"/>
              </a:rPr>
              <a:t>int</a:t>
            </a:r>
            <a:r>
              <a:rPr lang="en-US" altLang="zh-CN" b="1" dirty="0" smtClean="0">
                <a:latin typeface="Times New Roman" panose="02020603050405020304" pitchFamily="18" charset="0"/>
              </a:rPr>
              <a:t> D(</a:t>
            </a:r>
            <a:r>
              <a:rPr lang="en-US" altLang="zh-CN" b="1" dirty="0" err="1" smtClean="0">
                <a:latin typeface="Times New Roman" panose="02020603050405020304" pitchFamily="18" charset="0"/>
              </a:rPr>
              <a:t>int</a:t>
            </a:r>
            <a:r>
              <a:rPr lang="en-US" altLang="zh-CN" b="1" dirty="0" smtClean="0">
                <a:latin typeface="Times New Roman" panose="02020603050405020304" pitchFamily="18" charset="0"/>
              </a:rPr>
              <a:t> </a:t>
            </a:r>
            <a:r>
              <a:rPr lang="en-US" altLang="zh-CN" b="1" dirty="0" err="1" smtClean="0">
                <a:latin typeface="Times New Roman" panose="02020603050405020304" pitchFamily="18" charset="0"/>
              </a:rPr>
              <a:t>i</a:t>
            </a:r>
            <a:r>
              <a:rPr lang="en-US" altLang="zh-CN" b="1" dirty="0" smtClean="0">
                <a:latin typeface="Times New Roman" panose="02020603050405020304" pitchFamily="18" charset="0"/>
              </a:rPr>
              <a:t>)</a:t>
            </a:r>
            <a:endParaRPr lang="zh-CN" altLang="en-US" b="1" dirty="0" smtClean="0">
              <a:latin typeface="Times New Roman" panose="02020603050405020304" pitchFamily="18" charset="0"/>
            </a:endParaRPr>
          </a:p>
          <a:p>
            <a:pPr eaLnBrk="1" hangingPunct="1">
              <a:buFont typeface="Wingdings" panose="05000000000000000000" pitchFamily="2" charset="2"/>
              <a:buNone/>
            </a:pPr>
            <a:r>
              <a:rPr lang="en-US" altLang="zh-CN" dirty="0" smtClean="0">
                <a:latin typeface="Times New Roman" panose="02020603050405020304" pitchFamily="18" charset="0"/>
              </a:rPr>
              <a:t>//</a:t>
            </a:r>
            <a:r>
              <a:rPr lang="zh-CN" altLang="en-US" dirty="0" smtClean="0">
                <a:latin typeface="Times New Roman" panose="02020603050405020304" pitchFamily="18" charset="0"/>
              </a:rPr>
              <a:t>线性探查函数，</a:t>
            </a:r>
            <a:r>
              <a:rPr lang="en-US" altLang="zh-CN" dirty="0" err="1" smtClean="0">
                <a:latin typeface="Times New Roman" panose="02020603050405020304" pitchFamily="18" charset="0"/>
              </a:rPr>
              <a:t>i</a:t>
            </a:r>
            <a:r>
              <a:rPr lang="zh-CN" altLang="en-US" dirty="0" smtClean="0">
                <a:latin typeface="Times New Roman" panose="02020603050405020304" pitchFamily="18" charset="0"/>
              </a:rPr>
              <a:t>表示探查次数。</a:t>
            </a:r>
          </a:p>
          <a:p>
            <a:pPr eaLnBrk="1" hangingPunct="1">
              <a:buFont typeface="Wingdings" panose="05000000000000000000" pitchFamily="2" charset="2"/>
              <a:buNone/>
            </a:pPr>
            <a:r>
              <a:rPr lang="en-US" altLang="zh-CN" b="1" dirty="0" smtClean="0">
                <a:latin typeface="Times New Roman" panose="02020603050405020304" pitchFamily="18" charset="0"/>
              </a:rPr>
              <a:t>{	return </a:t>
            </a:r>
            <a:r>
              <a:rPr lang="en-US" altLang="zh-CN" b="1" dirty="0" err="1" smtClean="0">
                <a:latin typeface="Times New Roman" panose="02020603050405020304" pitchFamily="18" charset="0"/>
              </a:rPr>
              <a:t>i</a:t>
            </a:r>
            <a:r>
              <a:rPr lang="en-US" altLang="zh-CN" b="1" dirty="0" smtClean="0">
                <a:latin typeface="Times New Roman" panose="02020603050405020304" pitchFamily="18" charset="0"/>
              </a:rPr>
              <a:t>;}</a:t>
            </a:r>
            <a:endParaRPr lang="en-US" altLang="zh-CN" b="1" dirty="0" smtClean="0">
              <a:solidFill>
                <a:srgbClr val="FF6600"/>
              </a:solidFill>
              <a:latin typeface="Times New Roman" panose="02020603050405020304" pitchFamily="18" charset="0"/>
            </a:endParaRPr>
          </a:p>
          <a:p>
            <a:pPr eaLnBrk="1" hangingPunct="1">
              <a:buFont typeface="Wingdings" panose="05000000000000000000" pitchFamily="2" charset="2"/>
              <a:buNone/>
            </a:pPr>
            <a:r>
              <a:rPr lang="zh-CN" altLang="en-US" b="1" dirty="0" smtClean="0">
                <a:solidFill>
                  <a:srgbClr val="FF6600"/>
                </a:solidFill>
                <a:latin typeface="Times New Roman" panose="02020603050405020304" pitchFamily="18" charset="0"/>
              </a:rPr>
              <a:t>优点：</a:t>
            </a:r>
            <a:r>
              <a:rPr lang="zh-CN" altLang="en-US" dirty="0" smtClean="0">
                <a:latin typeface="Times New Roman" panose="02020603050405020304" pitchFamily="18" charset="0"/>
              </a:rPr>
              <a:t>表中所有的存储位置都可以作为插入新记录的候选位置。</a:t>
            </a:r>
          </a:p>
          <a:p>
            <a:pPr eaLnBrk="1" hangingPunct="1">
              <a:buFont typeface="Wingdings" panose="05000000000000000000" pitchFamily="2" charset="2"/>
              <a:buNone/>
            </a:pPr>
            <a:r>
              <a:rPr lang="zh-CN" altLang="en-US" b="1" dirty="0" smtClean="0">
                <a:solidFill>
                  <a:srgbClr val="FF6600"/>
                </a:solidFill>
                <a:latin typeface="Times New Roman" panose="02020603050405020304" pitchFamily="18" charset="0"/>
              </a:rPr>
              <a:t>缺点：</a:t>
            </a:r>
            <a:r>
              <a:rPr lang="zh-CN" altLang="en-US" dirty="0" smtClean="0">
                <a:latin typeface="Times New Roman" panose="02020603050405020304" pitchFamily="18" charset="0"/>
              </a:rPr>
              <a:t>不同的关键字的探查序列可能重合。</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3505200" y="1911314"/>
            <a:ext cx="7282774" cy="3033712"/>
          </a:xfrm>
        </p:spPr>
        <p:txBody>
          <a:bodyPr/>
          <a:lstStyle/>
          <a:p>
            <a:pPr eaLnBrk="1" hangingPunct="1">
              <a:lnSpc>
                <a:spcPct val="80000"/>
              </a:lnSpc>
              <a:buFont typeface="Wingdings" panose="05000000000000000000" pitchFamily="2" charset="2"/>
              <a:buNone/>
            </a:pPr>
            <a:r>
              <a:rPr lang="en-US" altLang="zh-CN" sz="2400" dirty="0" err="1">
                <a:latin typeface="Times New Roman" panose="02020603050405020304" pitchFamily="18" charset="0"/>
              </a:rPr>
              <a:t>R</a:t>
            </a:r>
            <a:r>
              <a:rPr lang="en-US" altLang="zh-CN" sz="2400" baseline="-30000" dirty="0" err="1">
                <a:latin typeface="Times New Roman" panose="02020603050405020304" pitchFamily="18" charset="0"/>
              </a:rPr>
              <a:t>i</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key</a:t>
            </a:r>
            <a:r>
              <a:rPr lang="en-US" altLang="zh-CN" sz="2400" baseline="-30000" dirty="0" err="1">
                <a:latin typeface="Times New Roman" panose="02020603050405020304" pitchFamily="18" charset="0"/>
              </a:rPr>
              <a:t>i</a:t>
            </a:r>
            <a:r>
              <a:rPr lang="en-US" altLang="zh-CN" sz="2400" dirty="0">
                <a:latin typeface="Times New Roman" panose="02020603050405020304" pitchFamily="18" charset="0"/>
              </a:rPr>
              <a:t>    d</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=H(</a:t>
            </a:r>
            <a:r>
              <a:rPr lang="en-US" altLang="zh-CN" sz="2400" dirty="0" err="1">
                <a:latin typeface="Times New Roman" panose="02020603050405020304" pitchFamily="18" charset="0"/>
              </a:rPr>
              <a:t>key</a:t>
            </a:r>
            <a:r>
              <a:rPr lang="en-US" altLang="zh-CN" sz="2400" baseline="-30000" dirty="0" err="1">
                <a:latin typeface="Times New Roman" panose="02020603050405020304" pitchFamily="18" charset="0"/>
              </a:rPr>
              <a:t>i</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1   	</a:t>
            </a:r>
            <a:r>
              <a:rPr lang="en-US" altLang="zh-CN" sz="2400" dirty="0">
                <a:latin typeface="Times New Roman" panose="02020603050405020304" pitchFamily="18" charset="0"/>
              </a:rPr>
              <a:t>9  	2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2 	</a:t>
            </a:r>
            <a:r>
              <a:rPr lang="en-US" altLang="zh-CN" sz="2400" dirty="0">
                <a:latin typeface="Times New Roman" panose="02020603050405020304" pitchFamily="18" charset="0"/>
              </a:rPr>
              <a:t>11  	4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3	</a:t>
            </a:r>
            <a:r>
              <a:rPr lang="en-US" altLang="zh-CN" sz="2400" dirty="0" smtClean="0">
                <a:latin typeface="Times New Roman" panose="02020603050405020304" pitchFamily="18" charset="0"/>
              </a:rPr>
              <a:t>2</a:t>
            </a:r>
            <a:r>
              <a:rPr lang="en-US" altLang="zh-CN" sz="2400" dirty="0">
                <a:latin typeface="Times New Roman" panose="02020603050405020304" pitchFamily="18" charset="0"/>
              </a:rPr>
              <a:t>	2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4</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16</a:t>
            </a:r>
            <a:r>
              <a:rPr lang="en-US" altLang="zh-CN" sz="2400" dirty="0">
                <a:latin typeface="Times New Roman" panose="02020603050405020304" pitchFamily="18" charset="0"/>
              </a:rPr>
              <a:t>	2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5</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3</a:t>
            </a:r>
            <a:r>
              <a:rPr lang="en-US" altLang="zh-CN" sz="2400" dirty="0">
                <a:latin typeface="Times New Roman" panose="02020603050405020304" pitchFamily="18" charset="0"/>
              </a:rPr>
              <a:t>	3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6</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1</a:t>
            </a:r>
            <a:r>
              <a:rPr lang="en-US" altLang="zh-CN" sz="2400" dirty="0">
                <a:latin typeface="Times New Roman" panose="02020603050405020304" pitchFamily="18" charset="0"/>
              </a:rPr>
              <a:t>	1  </a:t>
            </a:r>
            <a:r>
              <a:rPr lang="en-US" altLang="zh-CN" sz="2400" dirty="0" smtClean="0">
                <a:latin typeface="Times New Roman" panose="02020603050405020304" pitchFamily="18" charset="0"/>
              </a:rPr>
              <a:t>       </a:t>
            </a:r>
            <a:r>
              <a:rPr lang="zh-CN" altLang="en-US" sz="2400" i="1" dirty="0" smtClean="0">
                <a:solidFill>
                  <a:srgbClr val="FF771B"/>
                </a:solidFill>
                <a:latin typeface="Times New Roman" panose="02020603050405020304" pitchFamily="18" charset="0"/>
              </a:rPr>
              <a:t>完毕</a:t>
            </a:r>
            <a:r>
              <a:rPr lang="zh-CN" altLang="en-US" sz="2400" i="1" dirty="0">
                <a:solidFill>
                  <a:srgbClr val="FF771B"/>
                </a:solidFill>
                <a:latin typeface="Times New Roman" panose="02020603050405020304" pitchFamily="18" charset="0"/>
              </a:rPr>
              <a:t>！</a:t>
            </a:r>
          </a:p>
        </p:txBody>
      </p:sp>
      <p:sp>
        <p:nvSpPr>
          <p:cNvPr id="36867" name="Text Box 30"/>
          <p:cNvSpPr txBox="1">
            <a:spLocks noChangeArrowheads="1"/>
          </p:cNvSpPr>
          <p:nvPr/>
        </p:nvSpPr>
        <p:spPr bwMode="auto">
          <a:xfrm>
            <a:off x="5964724" y="3126310"/>
            <a:ext cx="350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dirty="0">
                <a:solidFill>
                  <a:srgbClr val="FF6600"/>
                </a:solidFill>
                <a:latin typeface="Times New Roman" panose="02020603050405020304" pitchFamily="18" charset="0"/>
              </a:rPr>
              <a:t>冲突</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1</a:t>
            </a:r>
            <a:r>
              <a:rPr lang="en-US" altLang="zh-CN" dirty="0">
                <a:latin typeface="Times New Roman" panose="02020603050405020304" pitchFamily="18" charset="0"/>
              </a:rPr>
              <a:t>=(2+1) % 7=3</a:t>
            </a:r>
            <a:r>
              <a:rPr lang="zh-CN" altLang="en-US" dirty="0">
                <a:latin typeface="Times New Roman" panose="02020603050405020304" pitchFamily="18" charset="0"/>
              </a:rPr>
              <a:t>。</a:t>
            </a:r>
          </a:p>
        </p:txBody>
      </p:sp>
      <p:sp>
        <p:nvSpPr>
          <p:cNvPr id="36868" name="Text Box 31"/>
          <p:cNvSpPr txBox="1">
            <a:spLocks noChangeArrowheads="1"/>
          </p:cNvSpPr>
          <p:nvPr/>
        </p:nvSpPr>
        <p:spPr bwMode="auto">
          <a:xfrm>
            <a:off x="5959614" y="3537051"/>
            <a:ext cx="5424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rgbClr val="FF6600"/>
                </a:solidFill>
                <a:latin typeface="Times New Roman" panose="02020603050405020304" pitchFamily="18" charset="0"/>
              </a:rPr>
              <a:t>冲突</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1</a:t>
            </a:r>
            <a:r>
              <a:rPr lang="en-US" altLang="zh-CN" dirty="0">
                <a:latin typeface="Times New Roman" panose="02020603050405020304" pitchFamily="18" charset="0"/>
              </a:rPr>
              <a:t>=(2+1) % 7=3</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2</a:t>
            </a:r>
            <a:r>
              <a:rPr lang="en-US" altLang="zh-CN" dirty="0">
                <a:latin typeface="Times New Roman" panose="02020603050405020304" pitchFamily="18" charset="0"/>
              </a:rPr>
              <a:t>=(2+2) % 7=4</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3</a:t>
            </a:r>
            <a:r>
              <a:rPr lang="en-US" altLang="zh-CN" dirty="0">
                <a:latin typeface="Times New Roman" panose="02020603050405020304" pitchFamily="18" charset="0"/>
              </a:rPr>
              <a:t>=5</a:t>
            </a:r>
            <a:r>
              <a:rPr lang="zh-CN" altLang="en-US" dirty="0">
                <a:latin typeface="Times New Roman" panose="02020603050405020304" pitchFamily="18" charset="0"/>
              </a:rPr>
              <a:t>。</a:t>
            </a:r>
          </a:p>
        </p:txBody>
      </p:sp>
      <p:sp>
        <p:nvSpPr>
          <p:cNvPr id="36869" name="Text Box 32"/>
          <p:cNvSpPr txBox="1">
            <a:spLocks noChangeArrowheads="1"/>
          </p:cNvSpPr>
          <p:nvPr/>
        </p:nvSpPr>
        <p:spPr bwMode="auto">
          <a:xfrm>
            <a:off x="5958758" y="3897093"/>
            <a:ext cx="5424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rgbClr val="FF6600"/>
                </a:solidFill>
                <a:latin typeface="Times New Roman" panose="02020603050405020304" pitchFamily="18" charset="0"/>
              </a:rPr>
              <a:t>冲突</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1</a:t>
            </a:r>
            <a:r>
              <a:rPr lang="en-US" altLang="zh-CN" dirty="0">
                <a:latin typeface="Times New Roman" panose="02020603050405020304" pitchFamily="18" charset="0"/>
              </a:rPr>
              <a:t>=(3+1) % 7=4</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2</a:t>
            </a:r>
            <a:r>
              <a:rPr lang="en-US" altLang="zh-CN" dirty="0">
                <a:latin typeface="Times New Roman" panose="02020603050405020304" pitchFamily="18" charset="0"/>
              </a:rPr>
              <a:t>=5</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3</a:t>
            </a:r>
            <a:r>
              <a:rPr lang="en-US" altLang="zh-CN" dirty="0">
                <a:latin typeface="Times New Roman" panose="02020603050405020304" pitchFamily="18" charset="0"/>
              </a:rPr>
              <a:t>=6</a:t>
            </a:r>
            <a:r>
              <a:rPr lang="zh-CN" altLang="en-US" dirty="0">
                <a:latin typeface="Times New Roman" panose="02020603050405020304" pitchFamily="18" charset="0"/>
              </a:rPr>
              <a:t>。</a:t>
            </a:r>
          </a:p>
        </p:txBody>
      </p:sp>
      <p:sp>
        <p:nvSpPr>
          <p:cNvPr id="36870" name="Text Box 36"/>
          <p:cNvSpPr txBox="1">
            <a:spLocks noChangeArrowheads="1"/>
          </p:cNvSpPr>
          <p:nvPr/>
        </p:nvSpPr>
        <p:spPr bwMode="auto">
          <a:xfrm>
            <a:off x="936625" y="-85837"/>
            <a:ext cx="8991600"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dirty="0">
                <a:latin typeface="Times New Roman" panose="02020603050405020304" pitchFamily="18" charset="0"/>
              </a:rPr>
              <a:t>例</a:t>
            </a:r>
            <a:r>
              <a:rPr lang="en-US" altLang="zh-CN" sz="2800" b="1" dirty="0">
                <a:latin typeface="Times New Roman" panose="02020603050405020304" pitchFamily="18" charset="0"/>
              </a:rPr>
              <a:t>1</a:t>
            </a:r>
            <a:r>
              <a:rPr lang="zh-CN" altLang="en-US" sz="2800" dirty="0">
                <a:latin typeface="Times New Roman" panose="02020603050405020304" pitchFamily="18" charset="0"/>
              </a:rPr>
              <a:t>：</a:t>
            </a:r>
            <a:r>
              <a:rPr lang="zh-CN" altLang="en-US" b="1" dirty="0">
                <a:latin typeface="Times New Roman" panose="02020603050405020304" pitchFamily="18" charset="0"/>
              </a:rPr>
              <a:t>已知一组关键字为（</a:t>
            </a:r>
            <a:r>
              <a:rPr lang="en-US" altLang="zh-CN" b="1" dirty="0">
                <a:latin typeface="Times New Roman" panose="02020603050405020304" pitchFamily="18" charset="0"/>
              </a:rPr>
              <a:t>9</a:t>
            </a:r>
            <a:r>
              <a:rPr lang="zh-CN" altLang="en-US" b="1" dirty="0">
                <a:latin typeface="Times New Roman" panose="02020603050405020304" pitchFamily="18" charset="0"/>
              </a:rPr>
              <a:t>，</a:t>
            </a:r>
            <a:r>
              <a:rPr lang="en-US" altLang="zh-CN" b="1" dirty="0">
                <a:latin typeface="Times New Roman" panose="02020603050405020304" pitchFamily="18" charset="0"/>
              </a:rPr>
              <a:t>11</a:t>
            </a: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en-US" altLang="zh-CN" b="1" dirty="0">
                <a:latin typeface="Times New Roman" panose="02020603050405020304" pitchFamily="18" charset="0"/>
              </a:rPr>
              <a:t>16</a:t>
            </a: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），散</a:t>
            </a:r>
            <a:r>
              <a:rPr lang="zh-CN" altLang="en-US" b="1" dirty="0" smtClean="0">
                <a:latin typeface="Times New Roman" panose="02020603050405020304" pitchFamily="18" charset="0"/>
              </a:rPr>
              <a:t>列表长度</a:t>
            </a:r>
            <a:r>
              <a:rPr lang="zh-CN" altLang="en-US" b="1" dirty="0">
                <a:latin typeface="Times New Roman" panose="02020603050405020304" pitchFamily="18" charset="0"/>
              </a:rPr>
              <a:t>为 </a:t>
            </a:r>
            <a:r>
              <a:rPr lang="en-US" altLang="zh-CN" b="1" dirty="0">
                <a:latin typeface="Times New Roman" panose="02020603050405020304" pitchFamily="18" charset="0"/>
              </a:rPr>
              <a:t>8</a:t>
            </a:r>
            <a:r>
              <a:rPr lang="zh-CN" altLang="en-US" b="1" dirty="0" smtClean="0">
                <a:latin typeface="Times New Roman" panose="02020603050405020304" pitchFamily="18" charset="0"/>
              </a:rPr>
              <a:t>，</a:t>
            </a:r>
            <a:endParaRPr lang="en-US" altLang="zh-CN" b="1" dirty="0" smtClean="0">
              <a:latin typeface="Times New Roman" panose="02020603050405020304" pitchFamily="18" charset="0"/>
            </a:endParaRPr>
          </a:p>
          <a:p>
            <a:pPr>
              <a:spcBef>
                <a:spcPct val="50000"/>
              </a:spcBef>
            </a:pPr>
            <a:r>
              <a:rPr lang="zh-CN" altLang="en-US" b="1" dirty="0" smtClean="0">
                <a:latin typeface="Times New Roman" panose="02020603050405020304" pitchFamily="18" charset="0"/>
              </a:rPr>
              <a:t>用</a:t>
            </a:r>
            <a:r>
              <a:rPr lang="zh-CN" altLang="en-US" b="1" dirty="0">
                <a:latin typeface="Times New Roman" panose="02020603050405020304" pitchFamily="18" charset="0"/>
              </a:rPr>
              <a:t>线性探查法解决冲突构造这组关键字的散列表。</a:t>
            </a:r>
            <a:endParaRPr lang="en-US" altLang="zh-CN" b="1" dirty="0">
              <a:latin typeface="Times New Roman" panose="02020603050405020304" pitchFamily="18" charset="0"/>
            </a:endParaRPr>
          </a:p>
          <a:p>
            <a:pPr>
              <a:spcBef>
                <a:spcPct val="50000"/>
              </a:spcBef>
              <a:buClr>
                <a:schemeClr val="hlink"/>
              </a:buClr>
              <a:buSzPct val="60000"/>
              <a:buFont typeface="Wingdings" panose="05000000000000000000" pitchFamily="2" charset="2"/>
              <a:buChar char="n"/>
            </a:pPr>
            <a:r>
              <a:rPr lang="zh-CN" altLang="en-US" b="1" dirty="0">
                <a:latin typeface="Times New Roman" panose="02020603050405020304" pitchFamily="18" charset="0"/>
              </a:rPr>
              <a:t>已知</a:t>
            </a:r>
            <a:r>
              <a:rPr lang="en-US" altLang="zh-CN" b="1" dirty="0">
                <a:latin typeface="Times New Roman" panose="02020603050405020304" pitchFamily="18" charset="0"/>
              </a:rPr>
              <a:t>n=6, m=8</a:t>
            </a:r>
            <a:r>
              <a:rPr lang="zh-CN" altLang="en-US" b="1" dirty="0">
                <a:latin typeface="Times New Roman" panose="02020603050405020304" pitchFamily="18" charset="0"/>
              </a:rPr>
              <a:t>；</a:t>
            </a:r>
          </a:p>
          <a:p>
            <a:pPr>
              <a:spcBef>
                <a:spcPct val="50000"/>
              </a:spcBef>
              <a:buClr>
                <a:schemeClr val="hlink"/>
              </a:buClr>
              <a:buSzPct val="60000"/>
              <a:buFont typeface="Wingdings" panose="05000000000000000000" pitchFamily="2" charset="2"/>
              <a:buChar char="n"/>
            </a:pPr>
            <a:r>
              <a:rPr lang="zh-CN" altLang="en-US" b="1" dirty="0">
                <a:latin typeface="Times New Roman" panose="02020603050405020304" pitchFamily="18" charset="0"/>
              </a:rPr>
              <a:t> 选</a:t>
            </a:r>
            <a:r>
              <a:rPr lang="en-US" altLang="zh-CN" b="1" dirty="0">
                <a:latin typeface="Times New Roman" panose="02020603050405020304" pitchFamily="18" charset="0"/>
              </a:rPr>
              <a:t>p=7</a:t>
            </a:r>
            <a:r>
              <a:rPr lang="zh-CN" altLang="en-US" b="1" dirty="0">
                <a:latin typeface="Times New Roman" panose="02020603050405020304" pitchFamily="18" charset="0"/>
              </a:rPr>
              <a:t>，则</a:t>
            </a:r>
            <a:r>
              <a:rPr lang="en-US" altLang="zh-CN" b="1" dirty="0">
                <a:latin typeface="Times New Roman" panose="02020603050405020304" pitchFamily="18" charset="0"/>
              </a:rPr>
              <a:t>H(key)=key%7,</a:t>
            </a:r>
            <a:r>
              <a:rPr lang="zh-CN" altLang="en-US" b="1" dirty="0">
                <a:latin typeface="Times New Roman" panose="02020603050405020304" pitchFamily="18" charset="0"/>
              </a:rPr>
              <a:t> 按顺序插入各个记录：</a:t>
            </a:r>
            <a:endParaRPr lang="en-US" altLang="zh-CN" b="1" dirty="0">
              <a:latin typeface="Times New Roman" panose="02020603050405020304" pitchFamily="18" charset="0"/>
            </a:endParaRPr>
          </a:p>
        </p:txBody>
      </p:sp>
      <p:sp>
        <p:nvSpPr>
          <p:cNvPr id="36871" name="Rectangle 33"/>
          <p:cNvSpPr>
            <a:spLocks noChangeArrowheads="1"/>
          </p:cNvSpPr>
          <p:nvPr/>
        </p:nvSpPr>
        <p:spPr bwMode="auto">
          <a:xfrm>
            <a:off x="1999133" y="1908630"/>
            <a:ext cx="8895845" cy="2901865"/>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36872" name="Text Box 14"/>
          <p:cNvSpPr txBox="1">
            <a:spLocks noChangeArrowheads="1"/>
          </p:cNvSpPr>
          <p:nvPr/>
        </p:nvSpPr>
        <p:spPr bwMode="auto">
          <a:xfrm>
            <a:off x="5918201" y="5865813"/>
            <a:ext cx="3540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9</a:t>
            </a:r>
          </a:p>
        </p:txBody>
      </p:sp>
      <p:sp>
        <p:nvSpPr>
          <p:cNvPr id="36873" name="Text Box 15"/>
          <p:cNvSpPr txBox="1">
            <a:spLocks noChangeArrowheads="1"/>
          </p:cNvSpPr>
          <p:nvPr/>
        </p:nvSpPr>
        <p:spPr bwMode="auto">
          <a:xfrm>
            <a:off x="7278688" y="5865813"/>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11</a:t>
            </a:r>
          </a:p>
        </p:txBody>
      </p:sp>
      <p:sp>
        <p:nvSpPr>
          <p:cNvPr id="36874" name="Text Box 16"/>
          <p:cNvSpPr txBox="1">
            <a:spLocks noChangeArrowheads="1"/>
          </p:cNvSpPr>
          <p:nvPr/>
        </p:nvSpPr>
        <p:spPr bwMode="auto">
          <a:xfrm>
            <a:off x="6599238" y="5865813"/>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b="1">
                <a:solidFill>
                  <a:srgbClr val="FF0000"/>
                </a:solidFill>
                <a:latin typeface="Times New Roman" panose="02020603050405020304" pitchFamily="18" charset="0"/>
              </a:rPr>
              <a:t>2</a:t>
            </a:r>
            <a:endParaRPr lang="en-US" altLang="zh-CN" b="1" baseline="-25000">
              <a:solidFill>
                <a:srgbClr val="FF0000"/>
              </a:solidFill>
              <a:latin typeface="Times New Roman" panose="02020603050405020304" pitchFamily="18" charset="0"/>
            </a:endParaRPr>
          </a:p>
        </p:txBody>
      </p:sp>
      <p:sp>
        <p:nvSpPr>
          <p:cNvPr id="36875" name="Text Box 17"/>
          <p:cNvSpPr txBox="1">
            <a:spLocks noChangeArrowheads="1"/>
          </p:cNvSpPr>
          <p:nvPr/>
        </p:nvSpPr>
        <p:spPr bwMode="auto">
          <a:xfrm>
            <a:off x="7961313" y="5865813"/>
            <a:ext cx="3540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b="1">
                <a:solidFill>
                  <a:srgbClr val="FF0000"/>
                </a:solidFill>
                <a:latin typeface="Times New Roman" panose="02020603050405020304" pitchFamily="18" charset="0"/>
              </a:rPr>
              <a:t>16</a:t>
            </a:r>
          </a:p>
        </p:txBody>
      </p:sp>
      <p:sp>
        <p:nvSpPr>
          <p:cNvPr id="36876" name="Text Box 18"/>
          <p:cNvSpPr txBox="1">
            <a:spLocks noChangeArrowheads="1"/>
          </p:cNvSpPr>
          <p:nvPr/>
        </p:nvSpPr>
        <p:spPr bwMode="auto">
          <a:xfrm>
            <a:off x="8667750" y="5865813"/>
            <a:ext cx="3571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b="1">
                <a:solidFill>
                  <a:srgbClr val="FF0000"/>
                </a:solidFill>
                <a:latin typeface="Times New Roman" panose="02020603050405020304" pitchFamily="18" charset="0"/>
              </a:rPr>
              <a:t>3</a:t>
            </a:r>
          </a:p>
        </p:txBody>
      </p:sp>
      <p:sp>
        <p:nvSpPr>
          <p:cNvPr id="36877" name="Text Box 19"/>
          <p:cNvSpPr txBox="1">
            <a:spLocks noChangeArrowheads="1"/>
          </p:cNvSpPr>
          <p:nvPr/>
        </p:nvSpPr>
        <p:spPr bwMode="auto">
          <a:xfrm>
            <a:off x="5254625" y="5865813"/>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1</a:t>
            </a:r>
          </a:p>
        </p:txBody>
      </p:sp>
      <p:grpSp>
        <p:nvGrpSpPr>
          <p:cNvPr id="36878" name="组合 36877"/>
          <p:cNvGrpSpPr/>
          <p:nvPr/>
        </p:nvGrpSpPr>
        <p:grpSpPr bwMode="auto">
          <a:xfrm>
            <a:off x="4367213" y="5300663"/>
            <a:ext cx="5499100" cy="1225550"/>
            <a:chOff x="0" y="0"/>
            <a:chExt cx="4848" cy="624"/>
          </a:xfrm>
        </p:grpSpPr>
        <p:sp>
          <p:nvSpPr>
            <p:cNvPr id="2" name="Rectangle 6"/>
            <p:cNvSpPr>
              <a:spLocks noChangeArrowheads="1"/>
            </p:cNvSpPr>
            <p:nvPr/>
          </p:nvSpPr>
          <p:spPr bwMode="auto">
            <a:xfrm>
              <a:off x="0" y="251"/>
              <a:ext cx="4848" cy="3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
          <p:nvSpPr>
            <p:cNvPr id="36879" name="Line 7"/>
            <p:cNvSpPr>
              <a:spLocks noChangeShapeType="1"/>
            </p:cNvSpPr>
            <p:nvPr/>
          </p:nvSpPr>
          <p:spPr bwMode="auto">
            <a:xfrm>
              <a:off x="55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0" name="Line 8"/>
            <p:cNvSpPr>
              <a:spLocks noChangeShapeType="1"/>
            </p:cNvSpPr>
            <p:nvPr/>
          </p:nvSpPr>
          <p:spPr bwMode="auto">
            <a:xfrm>
              <a:off x="1149"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1" name="Line 9"/>
            <p:cNvSpPr>
              <a:spLocks noChangeShapeType="1"/>
            </p:cNvSpPr>
            <p:nvPr/>
          </p:nvSpPr>
          <p:spPr bwMode="auto">
            <a:xfrm>
              <a:off x="1742"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2" name="Line 10"/>
            <p:cNvSpPr>
              <a:spLocks noChangeShapeType="1"/>
            </p:cNvSpPr>
            <p:nvPr/>
          </p:nvSpPr>
          <p:spPr bwMode="auto">
            <a:xfrm>
              <a:off x="2333"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3" name="Line 11"/>
            <p:cNvSpPr>
              <a:spLocks noChangeShapeType="1"/>
            </p:cNvSpPr>
            <p:nvPr/>
          </p:nvSpPr>
          <p:spPr bwMode="auto">
            <a:xfrm>
              <a:off x="2950"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4" name="Line 12"/>
            <p:cNvSpPr>
              <a:spLocks noChangeShapeType="1"/>
            </p:cNvSpPr>
            <p:nvPr/>
          </p:nvSpPr>
          <p:spPr bwMode="auto">
            <a:xfrm>
              <a:off x="3567"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5" name="Line 13"/>
            <p:cNvSpPr>
              <a:spLocks noChangeShapeType="1"/>
            </p:cNvSpPr>
            <p:nvPr/>
          </p:nvSpPr>
          <p:spPr bwMode="auto">
            <a:xfrm>
              <a:off x="420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6" name="Text Box 20"/>
            <p:cNvSpPr txBox="1">
              <a:spLocks noChangeArrowheads="1"/>
            </p:cNvSpPr>
            <p:nvPr/>
          </p:nvSpPr>
          <p:spPr bwMode="auto">
            <a:xfrm>
              <a:off x="783"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1</a:t>
              </a:r>
            </a:p>
          </p:txBody>
        </p:sp>
        <p:sp>
          <p:nvSpPr>
            <p:cNvPr id="36887" name="Text Box 21"/>
            <p:cNvSpPr txBox="1">
              <a:spLocks noChangeArrowheads="1"/>
            </p:cNvSpPr>
            <p:nvPr/>
          </p:nvSpPr>
          <p:spPr bwMode="auto">
            <a:xfrm>
              <a:off x="21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0</a:t>
              </a:r>
            </a:p>
          </p:txBody>
        </p:sp>
        <p:sp>
          <p:nvSpPr>
            <p:cNvPr id="36888" name="Text Box 22"/>
            <p:cNvSpPr txBox="1">
              <a:spLocks noChangeArrowheads="1"/>
            </p:cNvSpPr>
            <p:nvPr/>
          </p:nvSpPr>
          <p:spPr bwMode="auto">
            <a:xfrm>
              <a:off x="1409"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2</a:t>
              </a:r>
            </a:p>
          </p:txBody>
        </p:sp>
        <p:sp>
          <p:nvSpPr>
            <p:cNvPr id="36889" name="Text Box 23"/>
            <p:cNvSpPr txBox="1">
              <a:spLocks noChangeArrowheads="1"/>
            </p:cNvSpPr>
            <p:nvPr/>
          </p:nvSpPr>
          <p:spPr bwMode="auto">
            <a:xfrm>
              <a:off x="2036"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3</a:t>
              </a:r>
            </a:p>
          </p:txBody>
        </p:sp>
        <p:sp>
          <p:nvSpPr>
            <p:cNvPr id="36890" name="Text Box 24"/>
            <p:cNvSpPr txBox="1">
              <a:spLocks noChangeArrowheads="1"/>
            </p:cNvSpPr>
            <p:nvPr/>
          </p:nvSpPr>
          <p:spPr bwMode="auto">
            <a:xfrm>
              <a:off x="2580"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4</a:t>
              </a:r>
            </a:p>
          </p:txBody>
        </p:sp>
        <p:sp>
          <p:nvSpPr>
            <p:cNvPr id="36891" name="Text Box 25"/>
            <p:cNvSpPr txBox="1">
              <a:spLocks noChangeArrowheads="1"/>
            </p:cNvSpPr>
            <p:nvPr/>
          </p:nvSpPr>
          <p:spPr bwMode="auto">
            <a:xfrm>
              <a:off x="317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5</a:t>
              </a:r>
            </a:p>
          </p:txBody>
        </p:sp>
        <p:sp>
          <p:nvSpPr>
            <p:cNvPr id="36892" name="Text Box 26"/>
            <p:cNvSpPr txBox="1">
              <a:spLocks noChangeArrowheads="1"/>
            </p:cNvSpPr>
            <p:nvPr/>
          </p:nvSpPr>
          <p:spPr bwMode="auto">
            <a:xfrm>
              <a:off x="3813"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6</a:t>
              </a:r>
            </a:p>
          </p:txBody>
        </p:sp>
        <p:sp>
          <p:nvSpPr>
            <p:cNvPr id="36893" name="Text Box 27"/>
            <p:cNvSpPr txBox="1">
              <a:spLocks noChangeArrowheads="1"/>
            </p:cNvSpPr>
            <p:nvPr/>
          </p:nvSpPr>
          <p:spPr bwMode="auto">
            <a:xfrm>
              <a:off x="4454"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7</a:t>
              </a:r>
            </a:p>
          </p:txBody>
        </p:sp>
      </p:grpSp>
      <p:sp>
        <p:nvSpPr>
          <p:cNvPr id="36895" name="Text Box 32"/>
          <p:cNvSpPr txBox="1">
            <a:spLocks noChangeArrowheads="1"/>
          </p:cNvSpPr>
          <p:nvPr/>
        </p:nvSpPr>
        <p:spPr bwMode="auto">
          <a:xfrm>
            <a:off x="3295829" y="4850864"/>
            <a:ext cx="6840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a:solidFill>
                  <a:schemeClr val="hlink"/>
                </a:solidFill>
                <a:latin typeface="黑体" panose="02010609060101010101" pitchFamily="49" charset="-122"/>
                <a:ea typeface="黑体" panose="02010609060101010101" pitchFamily="49" charset="-122"/>
              </a:rPr>
              <a:t>构造的</a:t>
            </a:r>
            <a:r>
              <a:rPr lang="en-US" altLang="zh-CN" sz="2400" b="1" dirty="0">
                <a:solidFill>
                  <a:schemeClr val="hlink"/>
                </a:solidFill>
                <a:latin typeface="黑体" panose="02010609060101010101" pitchFamily="49" charset="-122"/>
                <a:ea typeface="黑体" panose="02010609060101010101" pitchFamily="49" charset="-122"/>
              </a:rPr>
              <a:t>Hash</a:t>
            </a:r>
            <a:r>
              <a:rPr lang="zh-CN" altLang="en-US" sz="2400" b="1" dirty="0">
                <a:solidFill>
                  <a:schemeClr val="hlink"/>
                </a:solidFill>
                <a:latin typeface="黑体" panose="02010609060101010101" pitchFamily="49" charset="-122"/>
                <a:ea typeface="黑体" panose="02010609060101010101" pitchFamily="49" charset="-122"/>
              </a:rPr>
              <a:t>表</a:t>
            </a:r>
            <a:r>
              <a:rPr lang="en-US" altLang="zh-CN" sz="2400" b="1" dirty="0" err="1">
                <a:solidFill>
                  <a:schemeClr val="hlink"/>
                </a:solidFill>
                <a:latin typeface="黑体" panose="02010609060101010101" pitchFamily="49" charset="-122"/>
                <a:ea typeface="黑体" panose="02010609060101010101" pitchFamily="49" charset="-122"/>
              </a:rPr>
              <a:t>ht</a:t>
            </a:r>
            <a:r>
              <a:rPr lang="en-US" altLang="zh-CN" sz="2400" b="1" dirty="0">
                <a:solidFill>
                  <a:schemeClr val="hlink"/>
                </a:solidFill>
                <a:latin typeface="黑体" panose="02010609060101010101" pitchFamily="49" charset="-122"/>
                <a:ea typeface="黑体" panose="02010609060101010101" pitchFamily="49" charset="-122"/>
              </a:rPr>
              <a:t>[8]</a:t>
            </a:r>
            <a:endParaRPr lang="zh-CN" altLang="en-US" sz="2400" b="1" dirty="0">
              <a:solidFill>
                <a:schemeClr val="hlink"/>
              </a:solidFill>
              <a:latin typeface="黑体" panose="02010609060101010101" pitchFamily="49" charset="-122"/>
              <a:ea typeface="黑体" panose="02010609060101010101" pitchFamily="49" charset="-122"/>
            </a:endParaRPr>
          </a:p>
        </p:txBody>
      </p:sp>
      <p:sp>
        <p:nvSpPr>
          <p:cNvPr id="36896" name="Rectangle 36"/>
          <p:cNvSpPr>
            <a:spLocks noChangeArrowheads="1"/>
          </p:cNvSpPr>
          <p:nvPr/>
        </p:nvSpPr>
        <p:spPr bwMode="auto">
          <a:xfrm>
            <a:off x="1992314" y="4949732"/>
            <a:ext cx="8902664" cy="1693217"/>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latin typeface="Times New Roman" panose="02020603050405020304" pitchFamily="18" charset="0"/>
            </a:endParaRPr>
          </a:p>
        </p:txBody>
      </p:sp>
      <p:sp>
        <p:nvSpPr>
          <p:cNvPr id="36897" name="Rectangle 38"/>
          <p:cNvSpPr>
            <a:spLocks noChangeArrowheads="1"/>
          </p:cNvSpPr>
          <p:nvPr/>
        </p:nvSpPr>
        <p:spPr bwMode="auto">
          <a:xfrm>
            <a:off x="2063751" y="5005056"/>
            <a:ext cx="16882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latin typeface="Times New Roman" panose="02020603050405020304" pitchFamily="18" charset="0"/>
              </a:rPr>
              <a:t>n=6</a:t>
            </a:r>
          </a:p>
          <a:p>
            <a:r>
              <a:rPr lang="en-US" altLang="zh-CN" b="1" dirty="0">
                <a:latin typeface="Times New Roman" panose="02020603050405020304" pitchFamily="18" charset="0"/>
              </a:rPr>
              <a:t>m=8</a:t>
            </a:r>
          </a:p>
          <a:p>
            <a:r>
              <a:rPr lang="en-US" altLang="zh-CN" b="1" dirty="0">
                <a:latin typeface="Times New Roman" panose="02020603050405020304" pitchFamily="18" charset="0"/>
              </a:rPr>
              <a:t>H(key)=key%7</a:t>
            </a:r>
          </a:p>
          <a:p>
            <a:r>
              <a:rPr lang="zh-CN" altLang="en-US" b="1" dirty="0">
                <a:latin typeface="Times New Roman" panose="02020603050405020304" pitchFamily="18" charset="0"/>
              </a:rPr>
              <a:t>线性探查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70">
                                            <p:txEl>
                                              <p:pRg st="2" end="2"/>
                                            </p:txEl>
                                          </p:spTgt>
                                        </p:tgtEl>
                                        <p:attrNameLst>
                                          <p:attrName>style.visibility</p:attrName>
                                        </p:attrNameLst>
                                      </p:cBhvr>
                                      <p:to>
                                        <p:strVal val="visible"/>
                                      </p:to>
                                    </p:set>
                                    <p:animEffect transition="in" filter="blinds(horizontal)">
                                      <p:cBhvr>
                                        <p:cTn id="7" dur="500"/>
                                        <p:tgtEl>
                                          <p:spTgt spid="3687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70">
                                            <p:txEl>
                                              <p:pRg st="3" end="3"/>
                                            </p:txEl>
                                          </p:spTgt>
                                        </p:tgtEl>
                                        <p:attrNameLst>
                                          <p:attrName>style.visibility</p:attrName>
                                        </p:attrNameLst>
                                      </p:cBhvr>
                                      <p:to>
                                        <p:strVal val="visible"/>
                                      </p:to>
                                    </p:set>
                                    <p:animEffect transition="in" filter="blinds(horizontal)">
                                      <p:cBhvr>
                                        <p:cTn id="12" dur="500"/>
                                        <p:tgtEl>
                                          <p:spTgt spid="36870">
                                            <p:txEl>
                                              <p:pRg st="3" end="3"/>
                                            </p:txEl>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6871"/>
                                        </p:tgtEl>
                                        <p:attrNameLst>
                                          <p:attrName>style.visibility</p:attrName>
                                        </p:attrNameLst>
                                      </p:cBhvr>
                                      <p:to>
                                        <p:strVal val="visible"/>
                                      </p:to>
                                    </p:set>
                                    <p:animEffect transition="in" filter="blinds(horizontal)">
                                      <p:cBhvr>
                                        <p:cTn id="16" dur="500"/>
                                        <p:tgtEl>
                                          <p:spTgt spid="36871"/>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36896"/>
                                        </p:tgtEl>
                                        <p:attrNameLst>
                                          <p:attrName>style.visibility</p:attrName>
                                        </p:attrNameLst>
                                      </p:cBhvr>
                                      <p:to>
                                        <p:strVal val="visible"/>
                                      </p:to>
                                    </p:set>
                                    <p:animEffect transition="in" filter="blinds(horizontal)">
                                      <p:cBhvr>
                                        <p:cTn id="20" dur="500"/>
                                        <p:tgtEl>
                                          <p:spTgt spid="3689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6895"/>
                                        </p:tgtEl>
                                        <p:attrNameLst>
                                          <p:attrName>style.visibility</p:attrName>
                                        </p:attrNameLst>
                                      </p:cBhvr>
                                      <p:to>
                                        <p:strVal val="visible"/>
                                      </p:to>
                                    </p:set>
                                    <p:animEffect transition="in" filter="blinds(horizontal)">
                                      <p:cBhvr>
                                        <p:cTn id="23" dur="500"/>
                                        <p:tgtEl>
                                          <p:spTgt spid="3689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6897"/>
                                        </p:tgtEl>
                                        <p:attrNameLst>
                                          <p:attrName>style.visibility</p:attrName>
                                        </p:attrNameLst>
                                      </p:cBhvr>
                                      <p:to>
                                        <p:strVal val="visible"/>
                                      </p:to>
                                    </p:set>
                                    <p:animEffect transition="in" filter="blinds(horizontal)">
                                      <p:cBhvr>
                                        <p:cTn id="26" dur="500"/>
                                        <p:tgtEl>
                                          <p:spTgt spid="36897"/>
                                        </p:tgtEl>
                                      </p:cBhvr>
                                    </p:animEffect>
                                  </p:childTnLst>
                                </p:cTn>
                              </p:par>
                              <p:par>
                                <p:cTn id="27" presetID="3" presetClass="entr" presetSubtype="10" fill="hold" nodeType="withEffect">
                                  <p:stCondLst>
                                    <p:cond delay="0"/>
                                  </p:stCondLst>
                                  <p:childTnLst>
                                    <p:set>
                                      <p:cBhvr>
                                        <p:cTn id="28" dur="1" fill="hold">
                                          <p:stCondLst>
                                            <p:cond delay="0"/>
                                          </p:stCondLst>
                                        </p:cTn>
                                        <p:tgtEl>
                                          <p:spTgt spid="36878"/>
                                        </p:tgtEl>
                                        <p:attrNameLst>
                                          <p:attrName>style.visibility</p:attrName>
                                        </p:attrNameLst>
                                      </p:cBhvr>
                                      <p:to>
                                        <p:strVal val="visible"/>
                                      </p:to>
                                    </p:set>
                                    <p:animEffect transition="in" filter="blinds(horizontal)">
                                      <p:cBhvr>
                                        <p:cTn id="29" dur="500"/>
                                        <p:tgtEl>
                                          <p:spTgt spid="3687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6866">
                                            <p:txEl>
                                              <p:pRg st="0" end="0"/>
                                            </p:txEl>
                                          </p:spTgt>
                                        </p:tgtEl>
                                        <p:attrNameLst>
                                          <p:attrName>style.visibility</p:attrName>
                                        </p:attrNameLst>
                                      </p:cBhvr>
                                      <p:to>
                                        <p:strVal val="visible"/>
                                      </p:to>
                                    </p:set>
                                    <p:animEffect transition="in" filter="blinds(horizontal)">
                                      <p:cBhvr>
                                        <p:cTn id="34" dur="500"/>
                                        <p:tgtEl>
                                          <p:spTgt spid="3686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6866">
                                            <p:txEl>
                                              <p:pRg st="1" end="1"/>
                                            </p:txEl>
                                          </p:spTgt>
                                        </p:tgtEl>
                                        <p:attrNameLst>
                                          <p:attrName>style.visibility</p:attrName>
                                        </p:attrNameLst>
                                      </p:cBhvr>
                                      <p:to>
                                        <p:strVal val="visible"/>
                                      </p:to>
                                    </p:set>
                                    <p:animEffect transition="in" filter="blinds(horizontal)">
                                      <p:cBhvr>
                                        <p:cTn id="39" dur="500"/>
                                        <p:tgtEl>
                                          <p:spTgt spid="36866">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6872"/>
                                        </p:tgtEl>
                                        <p:attrNameLst>
                                          <p:attrName>style.visibility</p:attrName>
                                        </p:attrNameLst>
                                      </p:cBhvr>
                                      <p:to>
                                        <p:strVal val="visible"/>
                                      </p:to>
                                    </p:set>
                                    <p:animEffect transition="in" filter="blinds(horizontal)">
                                      <p:cBhvr>
                                        <p:cTn id="44" dur="500"/>
                                        <p:tgtEl>
                                          <p:spTgt spid="3687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6866">
                                            <p:txEl>
                                              <p:pRg st="2" end="2"/>
                                            </p:txEl>
                                          </p:spTgt>
                                        </p:tgtEl>
                                        <p:attrNameLst>
                                          <p:attrName>style.visibility</p:attrName>
                                        </p:attrNameLst>
                                      </p:cBhvr>
                                      <p:to>
                                        <p:strVal val="visible"/>
                                      </p:to>
                                    </p:set>
                                    <p:animEffect transition="in" filter="blinds(horizontal)">
                                      <p:cBhvr>
                                        <p:cTn id="49" dur="500"/>
                                        <p:tgtEl>
                                          <p:spTgt spid="3686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6873"/>
                                        </p:tgtEl>
                                        <p:attrNameLst>
                                          <p:attrName>style.visibility</p:attrName>
                                        </p:attrNameLst>
                                      </p:cBhvr>
                                      <p:to>
                                        <p:strVal val="visible"/>
                                      </p:to>
                                    </p:set>
                                    <p:animEffect transition="in" filter="blinds(horizontal)">
                                      <p:cBhvr>
                                        <p:cTn id="54" dur="500"/>
                                        <p:tgtEl>
                                          <p:spTgt spid="3687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6866">
                                            <p:txEl>
                                              <p:pRg st="3" end="3"/>
                                            </p:txEl>
                                          </p:spTgt>
                                        </p:tgtEl>
                                        <p:attrNameLst>
                                          <p:attrName>style.visibility</p:attrName>
                                        </p:attrNameLst>
                                      </p:cBhvr>
                                      <p:to>
                                        <p:strVal val="visible"/>
                                      </p:to>
                                    </p:set>
                                    <p:animEffect transition="in" filter="blinds(horizontal)">
                                      <p:cBhvr>
                                        <p:cTn id="59" dur="500"/>
                                        <p:tgtEl>
                                          <p:spTgt spid="36866">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6867"/>
                                        </p:tgtEl>
                                        <p:attrNameLst>
                                          <p:attrName>style.visibility</p:attrName>
                                        </p:attrNameLst>
                                      </p:cBhvr>
                                      <p:to>
                                        <p:strVal val="visible"/>
                                      </p:to>
                                    </p:set>
                                    <p:animEffect transition="in" filter="blinds(horizontal)">
                                      <p:cBhvr>
                                        <p:cTn id="64" dur="500"/>
                                        <p:tgtEl>
                                          <p:spTgt spid="3686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6874"/>
                                        </p:tgtEl>
                                        <p:attrNameLst>
                                          <p:attrName>style.visibility</p:attrName>
                                        </p:attrNameLst>
                                      </p:cBhvr>
                                      <p:to>
                                        <p:strVal val="visible"/>
                                      </p:to>
                                    </p:set>
                                    <p:animEffect transition="in" filter="blinds(horizontal)">
                                      <p:cBhvr>
                                        <p:cTn id="69" dur="500"/>
                                        <p:tgtEl>
                                          <p:spTgt spid="3687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6866">
                                            <p:txEl>
                                              <p:pRg st="4" end="4"/>
                                            </p:txEl>
                                          </p:spTgt>
                                        </p:tgtEl>
                                        <p:attrNameLst>
                                          <p:attrName>style.visibility</p:attrName>
                                        </p:attrNameLst>
                                      </p:cBhvr>
                                      <p:to>
                                        <p:strVal val="visible"/>
                                      </p:to>
                                    </p:set>
                                    <p:animEffect transition="in" filter="blinds(horizontal)">
                                      <p:cBhvr>
                                        <p:cTn id="74" dur="500"/>
                                        <p:tgtEl>
                                          <p:spTgt spid="36866">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6868"/>
                                        </p:tgtEl>
                                        <p:attrNameLst>
                                          <p:attrName>style.visibility</p:attrName>
                                        </p:attrNameLst>
                                      </p:cBhvr>
                                      <p:to>
                                        <p:strVal val="visible"/>
                                      </p:to>
                                    </p:set>
                                    <p:animEffect transition="in" filter="blinds(horizontal)">
                                      <p:cBhvr>
                                        <p:cTn id="79" dur="500"/>
                                        <p:tgtEl>
                                          <p:spTgt spid="36868"/>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6875"/>
                                        </p:tgtEl>
                                        <p:attrNameLst>
                                          <p:attrName>style.visibility</p:attrName>
                                        </p:attrNameLst>
                                      </p:cBhvr>
                                      <p:to>
                                        <p:strVal val="visible"/>
                                      </p:to>
                                    </p:set>
                                    <p:animEffect transition="in" filter="blinds(horizontal)">
                                      <p:cBhvr>
                                        <p:cTn id="84" dur="500"/>
                                        <p:tgtEl>
                                          <p:spTgt spid="36875"/>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36866">
                                            <p:txEl>
                                              <p:pRg st="5" end="5"/>
                                            </p:txEl>
                                          </p:spTgt>
                                        </p:tgtEl>
                                        <p:attrNameLst>
                                          <p:attrName>style.visibility</p:attrName>
                                        </p:attrNameLst>
                                      </p:cBhvr>
                                      <p:to>
                                        <p:strVal val="visible"/>
                                      </p:to>
                                    </p:set>
                                    <p:animEffect transition="in" filter="blinds(horizontal)">
                                      <p:cBhvr>
                                        <p:cTn id="89" dur="500"/>
                                        <p:tgtEl>
                                          <p:spTgt spid="36866">
                                            <p:txEl>
                                              <p:pRg st="5" end="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36869"/>
                                        </p:tgtEl>
                                        <p:attrNameLst>
                                          <p:attrName>style.visibility</p:attrName>
                                        </p:attrNameLst>
                                      </p:cBhvr>
                                      <p:to>
                                        <p:strVal val="visible"/>
                                      </p:to>
                                    </p:set>
                                    <p:animEffect transition="in" filter="blinds(horizontal)">
                                      <p:cBhvr>
                                        <p:cTn id="94" dur="500"/>
                                        <p:tgtEl>
                                          <p:spTgt spid="36869"/>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36876"/>
                                        </p:tgtEl>
                                        <p:attrNameLst>
                                          <p:attrName>style.visibility</p:attrName>
                                        </p:attrNameLst>
                                      </p:cBhvr>
                                      <p:to>
                                        <p:strVal val="visible"/>
                                      </p:to>
                                    </p:set>
                                    <p:animEffect transition="in" filter="blinds(horizontal)">
                                      <p:cBhvr>
                                        <p:cTn id="99" dur="500"/>
                                        <p:tgtEl>
                                          <p:spTgt spid="36876"/>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36866">
                                            <p:txEl>
                                              <p:pRg st="6" end="6"/>
                                            </p:txEl>
                                          </p:spTgt>
                                        </p:tgtEl>
                                        <p:attrNameLst>
                                          <p:attrName>style.visibility</p:attrName>
                                        </p:attrNameLst>
                                      </p:cBhvr>
                                      <p:to>
                                        <p:strVal val="visible"/>
                                      </p:to>
                                    </p:set>
                                    <p:animEffect transition="in" filter="blinds(horizontal)">
                                      <p:cBhvr>
                                        <p:cTn id="104" dur="500"/>
                                        <p:tgtEl>
                                          <p:spTgt spid="36866">
                                            <p:txEl>
                                              <p:pRg st="6" end="6"/>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36877"/>
                                        </p:tgtEl>
                                        <p:attrNameLst>
                                          <p:attrName>style.visibility</p:attrName>
                                        </p:attrNameLst>
                                      </p:cBhvr>
                                      <p:to>
                                        <p:strVal val="visible"/>
                                      </p:to>
                                    </p:set>
                                    <p:animEffect transition="in" filter="blinds(horizontal)">
                                      <p:cBhvr>
                                        <p:cTn id="109" dur="500"/>
                                        <p:tgtEl>
                                          <p:spTgt spid="3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P spid="36867" grpId="0"/>
      <p:bldP spid="36868" grpId="0"/>
      <p:bldP spid="36869" grpId="0"/>
      <p:bldP spid="36871" grpId="0" animBg="1"/>
      <p:bldP spid="36873" grpId="0"/>
      <p:bldP spid="36874" grpId="0"/>
      <p:bldP spid="36875" grpId="0"/>
      <p:bldP spid="36876" grpId="0"/>
      <p:bldP spid="36877" grpId="0"/>
      <p:bldP spid="36895" grpId="0"/>
      <p:bldP spid="36896" grpId="0" animBg="1"/>
      <p:bldP spid="3689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noChangeArrowheads="1"/>
          </p:cNvSpPr>
          <p:nvPr>
            <p:ph type="body" sz="half" idx="4294967295"/>
          </p:nvPr>
        </p:nvSpPr>
        <p:spPr>
          <a:xfrm>
            <a:off x="2791838" y="2549964"/>
            <a:ext cx="7129463" cy="3744912"/>
          </a:xfrm>
        </p:spPr>
        <p:txBody>
          <a:bodyPr/>
          <a:lstStyle/>
          <a:p>
            <a:pPr eaLnBrk="1" hangingPunct="1">
              <a:buFont typeface="Wingdings" panose="05000000000000000000" pitchFamily="2" charset="2"/>
              <a:buNone/>
            </a:pPr>
            <a:r>
              <a:rPr lang="en-US" altLang="zh-CN" dirty="0" err="1" smtClean="0">
                <a:latin typeface="Times New Roman" panose="02020603050405020304" pitchFamily="18" charset="0"/>
              </a:rPr>
              <a:t>int</a:t>
            </a:r>
            <a:r>
              <a:rPr lang="en-US" altLang="zh-CN" dirty="0" smtClean="0">
                <a:latin typeface="Times New Roman" panose="02020603050405020304" pitchFamily="18" charset="0"/>
              </a:rPr>
              <a:t> D(</a:t>
            </a:r>
            <a:r>
              <a:rPr lang="en-US" altLang="zh-CN" dirty="0" err="1" smtClean="0">
                <a:latin typeface="Times New Roman" panose="02020603050405020304" pitchFamily="18" charset="0"/>
              </a:rPr>
              <a:t>int</a:t>
            </a: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 //</a:t>
            </a:r>
            <a:r>
              <a:rPr lang="en-US" altLang="en-US" dirty="0" err="1" smtClean="0">
                <a:latin typeface="Times New Roman" panose="02020603050405020304" pitchFamily="18" charset="0"/>
              </a:rPr>
              <a:t>二次探查</a:t>
            </a: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i</a:t>
            </a:r>
            <a:r>
              <a:rPr lang="zh-CN" altLang="en-US" dirty="0" smtClean="0">
                <a:latin typeface="Times New Roman" panose="02020603050405020304" pitchFamily="18" charset="0"/>
              </a:rPr>
              <a:t>表示探查次数</a:t>
            </a:r>
            <a:endParaRPr lang="en-US" altLang="zh-CN" dirty="0" smtClean="0">
              <a:latin typeface="Times New Roman" panose="02020603050405020304" pitchFamily="18" charset="0"/>
            </a:endParaRPr>
          </a:p>
          <a:p>
            <a:pPr eaLnBrk="1" hangingPunct="1">
              <a:buFont typeface="Wingdings" panose="05000000000000000000" pitchFamily="2" charset="2"/>
              <a:buNone/>
            </a:pPr>
            <a:r>
              <a:rPr lang="en-US" altLang="zh-CN" dirty="0" smtClean="0">
                <a:latin typeface="Times New Roman" panose="02020603050405020304" pitchFamily="18" charset="0"/>
              </a:rPr>
              <a:t>{	</a:t>
            </a:r>
            <a:r>
              <a:rPr lang="en-US" altLang="en-US" dirty="0" smtClean="0">
                <a:latin typeface="Times New Roman" panose="02020603050405020304" pitchFamily="18" charset="0"/>
              </a:rPr>
              <a:t>if (i%2==0)</a:t>
            </a:r>
            <a:r>
              <a:rPr lang="en-US" altLang="zh-CN" dirty="0" smtClean="0">
                <a:latin typeface="Times New Roman" panose="02020603050405020304" pitchFamily="18" charset="0"/>
              </a:rPr>
              <a:t>	</a:t>
            </a:r>
          </a:p>
          <a:p>
            <a:pPr eaLnBrk="1" hangingPunct="1">
              <a:buFont typeface="Wingdings" panose="05000000000000000000" pitchFamily="2" charset="2"/>
              <a:buNone/>
            </a:pPr>
            <a:r>
              <a:rPr lang="en-US" altLang="zh-CN" dirty="0" smtClean="0">
                <a:latin typeface="Times New Roman" panose="02020603050405020304" pitchFamily="18" charset="0"/>
              </a:rPr>
              <a:t>		</a:t>
            </a:r>
            <a:r>
              <a:rPr lang="en-US" altLang="en-US" dirty="0" smtClean="0">
                <a:latin typeface="Times New Roman" panose="02020603050405020304" pitchFamily="18" charset="0"/>
              </a:rPr>
              <a:t>return -(</a:t>
            </a:r>
            <a:r>
              <a:rPr lang="en-US" altLang="en-US" dirty="0" err="1" smtClean="0">
                <a:latin typeface="Times New Roman" panose="02020603050405020304" pitchFamily="18" charset="0"/>
              </a:rPr>
              <a:t>i</a:t>
            </a:r>
            <a:r>
              <a:rPr lang="en-US" altLang="en-US" dirty="0" smtClean="0">
                <a:latin typeface="Times New Roman" panose="02020603050405020304" pitchFamily="18" charset="0"/>
              </a:rPr>
              <a:t>*</a:t>
            </a:r>
            <a:r>
              <a:rPr lang="en-US" altLang="en-US" dirty="0" err="1" smtClean="0">
                <a:latin typeface="Times New Roman" panose="02020603050405020304" pitchFamily="18" charset="0"/>
              </a:rPr>
              <a:t>i</a:t>
            </a:r>
            <a:r>
              <a:rPr lang="en-US" altLang="en-US" dirty="0" smtClean="0">
                <a:latin typeface="Times New Roman" panose="02020603050405020304" pitchFamily="18" charset="0"/>
              </a:rPr>
              <a:t>/4);</a:t>
            </a:r>
            <a:endParaRPr lang="en-US" altLang="zh-CN" dirty="0" smtClean="0">
              <a:latin typeface="Times New Roman" panose="02020603050405020304" pitchFamily="18" charset="0"/>
            </a:endParaRPr>
          </a:p>
          <a:p>
            <a:pPr eaLnBrk="1" hangingPunct="1">
              <a:buFont typeface="Wingdings" panose="05000000000000000000" pitchFamily="2" charset="2"/>
              <a:buNone/>
            </a:pPr>
            <a:r>
              <a:rPr lang="en-US" altLang="en-US" dirty="0" smtClean="0">
                <a:latin typeface="Times New Roman" panose="02020603050405020304" pitchFamily="18" charset="0"/>
              </a:rPr>
              <a:t>     else</a:t>
            </a:r>
            <a:endParaRPr lang="en-US" altLang="zh-CN" dirty="0" smtClean="0">
              <a:latin typeface="Times New Roman" panose="02020603050405020304" pitchFamily="18" charset="0"/>
            </a:endParaRPr>
          </a:p>
          <a:p>
            <a:pPr eaLnBrk="1" hangingPunct="1">
              <a:buFont typeface="Wingdings" panose="05000000000000000000" pitchFamily="2" charset="2"/>
              <a:buNone/>
            </a:pPr>
            <a:r>
              <a:rPr lang="en-US" altLang="zh-CN" dirty="0" smtClean="0">
                <a:latin typeface="Times New Roman" panose="02020603050405020304" pitchFamily="18" charset="0"/>
              </a:rPr>
              <a:t>		</a:t>
            </a:r>
            <a:r>
              <a:rPr lang="en-US" altLang="en-US" dirty="0" smtClean="0">
                <a:latin typeface="Times New Roman" panose="02020603050405020304" pitchFamily="18" charset="0"/>
              </a:rPr>
              <a:t>return (i+1)*(i+1)/4;</a:t>
            </a:r>
            <a:endParaRPr lang="en-US" altLang="zh-CN" dirty="0" smtClean="0">
              <a:latin typeface="Times New Roman" panose="02020603050405020304" pitchFamily="18" charset="0"/>
            </a:endParaRPr>
          </a:p>
          <a:p>
            <a:pPr eaLnBrk="1" hangingPunct="1">
              <a:buFont typeface="Wingdings" panose="05000000000000000000" pitchFamily="2" charset="2"/>
              <a:buNone/>
            </a:pPr>
            <a:r>
              <a:rPr lang="en-US" altLang="zh-CN" dirty="0" smtClean="0">
                <a:latin typeface="Times New Roman" panose="02020603050405020304" pitchFamily="18" charset="0"/>
              </a:rPr>
              <a:t>}</a:t>
            </a:r>
            <a:endParaRPr lang="zh-CN" altLang="en-US" dirty="0" smtClean="0">
              <a:latin typeface="Times New Roman" panose="02020603050405020304" pitchFamily="18" charset="0"/>
            </a:endParaRPr>
          </a:p>
        </p:txBody>
      </p:sp>
      <p:graphicFrame>
        <p:nvGraphicFramePr>
          <p:cNvPr id="38914" name="内容占位符 38914"/>
          <p:cNvGraphicFramePr>
            <a:graphicFrameLocks noGrp="1" noChangeAspect="1"/>
          </p:cNvGraphicFramePr>
          <p:nvPr>
            <p:ph sz="half" idx="4294967295"/>
            <p:extLst>
              <p:ext uri="{D42A27DB-BD31-4B8C-83A1-F6EECF244321}">
                <p14:modId xmlns:p14="http://schemas.microsoft.com/office/powerpoint/2010/main" val="524370296"/>
              </p:ext>
            </p:extLst>
          </p:nvPr>
        </p:nvGraphicFramePr>
        <p:xfrm>
          <a:off x="3564731" y="1541868"/>
          <a:ext cx="5832475" cy="714375"/>
        </p:xfrm>
        <a:graphic>
          <a:graphicData uri="http://schemas.openxmlformats.org/presentationml/2006/ole">
            <mc:AlternateContent xmlns:mc="http://schemas.openxmlformats.org/markup-compatibility/2006">
              <mc:Choice xmlns:v="urn:schemas-microsoft-com:vml" Requires="v">
                <p:oleObj spid="_x0000_s19540" r:id="rId3" imgW="1867535" imgH="228600" progId="Equation.3">
                  <p:embed/>
                </p:oleObj>
              </mc:Choice>
              <mc:Fallback>
                <p:oleObj r:id="rId3" imgW="1867535" imgH="228600" progId="Equation.3">
                  <p:embed/>
                  <p:pic>
                    <p:nvPicPr>
                      <p:cNvPr id="0" name="图片 194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4731" y="1541868"/>
                        <a:ext cx="5832475" cy="7143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15" name="Rectangle 36"/>
          <p:cNvSpPr>
            <a:spLocks noChangeArrowheads="1"/>
          </p:cNvSpPr>
          <p:nvPr/>
        </p:nvSpPr>
        <p:spPr bwMode="auto">
          <a:xfrm>
            <a:off x="798119" y="0"/>
            <a:ext cx="7793037" cy="70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en-US" altLang="zh-CN" sz="4400" b="1" dirty="0">
                <a:solidFill>
                  <a:srgbClr val="0000FF"/>
                </a:solidFill>
                <a:latin typeface="Times New Roman" panose="02020603050405020304" pitchFamily="18" charset="0"/>
              </a:rPr>
              <a:t>(2)</a:t>
            </a:r>
            <a:r>
              <a:rPr lang="zh-CN" altLang="en-US" sz="4400" b="1" dirty="0">
                <a:solidFill>
                  <a:srgbClr val="0000FF"/>
                </a:solidFill>
                <a:latin typeface="Times New Roman" panose="02020603050405020304" pitchFamily="18" charset="0"/>
              </a:rPr>
              <a:t> 二次探查再散列</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noChangeArrowheads="1"/>
          </p:cNvSpPr>
          <p:nvPr>
            <p:ph type="body" idx="4294967295"/>
          </p:nvPr>
        </p:nvSpPr>
        <p:spPr>
          <a:xfrm>
            <a:off x="992229" y="35461"/>
            <a:ext cx="9694863" cy="4114800"/>
          </a:xfrm>
        </p:spPr>
        <p:txBody>
          <a:bodyPr/>
          <a:lstStyle/>
          <a:p>
            <a:pPr>
              <a:lnSpc>
                <a:spcPct val="80000"/>
              </a:lnSpc>
              <a:buNone/>
            </a:pPr>
            <a:r>
              <a:rPr lang="zh-CN" altLang="en-US" sz="2400" dirty="0">
                <a:latin typeface="Times New Roman" panose="02020603050405020304" pitchFamily="18" charset="0"/>
              </a:rPr>
              <a:t>如前例</a:t>
            </a:r>
            <a:r>
              <a:rPr lang="en-US" altLang="zh-CN" sz="2400" dirty="0">
                <a:latin typeface="Times New Roman" panose="02020603050405020304" pitchFamily="18" charset="0"/>
              </a:rPr>
              <a:t>1</a:t>
            </a:r>
            <a:r>
              <a:rPr lang="zh-CN" altLang="en-US" sz="2400" dirty="0">
                <a:latin typeface="Times New Roman" panose="02020603050405020304" pitchFamily="18" charset="0"/>
              </a:rPr>
              <a:t>，关键字为（</a:t>
            </a:r>
            <a:r>
              <a:rPr lang="en-US" altLang="zh-CN" sz="2400" dirty="0">
                <a:latin typeface="Times New Roman" panose="02020603050405020304" pitchFamily="18" charset="0"/>
              </a:rPr>
              <a:t>9</a:t>
            </a:r>
            <a:r>
              <a:rPr lang="zh-CN" altLang="en-US" sz="2400" dirty="0">
                <a:latin typeface="Times New Roman" panose="02020603050405020304" pitchFamily="18" charset="0"/>
              </a:rPr>
              <a:t>，</a:t>
            </a:r>
            <a:r>
              <a:rPr lang="en-US" altLang="zh-CN" sz="2400" dirty="0">
                <a:latin typeface="Times New Roman" panose="02020603050405020304" pitchFamily="18" charset="0"/>
              </a:rPr>
              <a:t>11</a:t>
            </a: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16</a:t>
            </a: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a:lnSpc>
                <a:spcPct val="80000"/>
              </a:lnSpc>
              <a:buNone/>
            </a:pPr>
            <a:r>
              <a:rPr lang="zh-CN" altLang="en-US" sz="2400" dirty="0">
                <a:latin typeface="Times New Roman" panose="02020603050405020304" pitchFamily="18" charset="0"/>
              </a:rPr>
              <a:t>散列表长度为 </a:t>
            </a:r>
            <a:r>
              <a:rPr lang="en-US" altLang="zh-CN" sz="2400" dirty="0">
                <a:latin typeface="Times New Roman" panose="02020603050405020304" pitchFamily="18" charset="0"/>
              </a:rPr>
              <a:t>8</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R</a:t>
            </a:r>
            <a:r>
              <a:rPr lang="en-US" altLang="zh-CN" sz="2400" baseline="-30000" dirty="0">
                <a:latin typeface="Times New Roman" panose="02020603050405020304" pitchFamily="18" charset="0"/>
              </a:rPr>
              <a:t>3</a:t>
            </a: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d</a:t>
            </a:r>
            <a:r>
              <a:rPr lang="en-US" altLang="zh-CN" sz="2400" baseline="-25000" dirty="0" smtClean="0">
                <a:latin typeface="Times New Roman" panose="02020603050405020304" pitchFamily="18" charset="0"/>
              </a:rPr>
              <a:t>1</a:t>
            </a:r>
            <a:r>
              <a:rPr lang="en-US" altLang="zh-CN" sz="2400" dirty="0">
                <a:latin typeface="Times New Roman" panose="02020603050405020304" pitchFamily="18" charset="0"/>
              </a:rPr>
              <a:t>=(2+1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7=3</a:t>
            </a:r>
            <a:r>
              <a:rPr lang="zh-CN" altLang="en-US" sz="2400" dirty="0">
                <a:latin typeface="Times New Roman" panose="02020603050405020304" pitchFamily="18" charset="0"/>
              </a:rPr>
              <a:t>，即</a:t>
            </a: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3</a:t>
            </a:r>
            <a:r>
              <a:rPr lang="zh-CN" altLang="en-US" sz="2400" dirty="0">
                <a:latin typeface="Times New Roman" panose="02020603050405020304" pitchFamily="18" charset="0"/>
              </a:rPr>
              <a:t>存贮在第</a:t>
            </a:r>
            <a:r>
              <a:rPr lang="en-US" altLang="zh-CN" sz="2400" dirty="0">
                <a:latin typeface="Times New Roman" panose="02020603050405020304" pitchFamily="18" charset="0"/>
              </a:rPr>
              <a:t>3</a:t>
            </a:r>
            <a:r>
              <a:rPr lang="zh-CN" altLang="en-US" sz="2400" dirty="0">
                <a:latin typeface="Times New Roman" panose="02020603050405020304" pitchFamily="18" charset="0"/>
              </a:rPr>
              <a:t>个单元。</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R</a:t>
            </a:r>
            <a:r>
              <a:rPr lang="en-US" altLang="zh-CN" sz="2400" baseline="-30000" dirty="0">
                <a:latin typeface="Times New Roman" panose="02020603050405020304" pitchFamily="18" charset="0"/>
              </a:rPr>
              <a:t>4</a:t>
            </a: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d</a:t>
            </a:r>
            <a:r>
              <a:rPr lang="en-US" altLang="zh-CN" sz="2400" baseline="-25000" dirty="0" smtClean="0">
                <a:latin typeface="Times New Roman" panose="02020603050405020304" pitchFamily="18" charset="0"/>
              </a:rPr>
              <a:t>1</a:t>
            </a:r>
            <a:r>
              <a:rPr lang="en-US" altLang="zh-CN" sz="2400" dirty="0">
                <a:latin typeface="Times New Roman" panose="02020603050405020304" pitchFamily="18" charset="0"/>
              </a:rPr>
              <a:t>=(2+1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7=3</a:t>
            </a:r>
            <a:r>
              <a:rPr lang="zh-CN" altLang="en-US" sz="2400" dirty="0">
                <a:latin typeface="Times New Roman" panose="02020603050405020304" pitchFamily="18" charset="0"/>
              </a:rPr>
              <a:t>，冲突，</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=(2-1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7=1</a:t>
            </a:r>
            <a:r>
              <a:rPr lang="zh-CN" altLang="en-US" sz="2400" dirty="0">
                <a:latin typeface="Times New Roman" panose="02020603050405020304" pitchFamily="18" charset="0"/>
              </a:rPr>
              <a:t>，</a:t>
            </a: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4</a:t>
            </a:r>
            <a:r>
              <a:rPr lang="zh-CN" altLang="en-US" sz="2400" dirty="0">
                <a:latin typeface="Times New Roman" panose="02020603050405020304" pitchFamily="18" charset="0"/>
              </a:rPr>
              <a:t>存贮在第</a:t>
            </a:r>
            <a:r>
              <a:rPr lang="en-US" altLang="zh-CN" sz="2400" dirty="0">
                <a:latin typeface="Times New Roman" panose="02020603050405020304" pitchFamily="18" charset="0"/>
              </a:rPr>
              <a:t>1</a:t>
            </a:r>
            <a:r>
              <a:rPr lang="zh-CN" altLang="en-US" sz="2400" dirty="0">
                <a:latin typeface="Times New Roman" panose="02020603050405020304" pitchFamily="18" charset="0"/>
              </a:rPr>
              <a:t>个单元。</a:t>
            </a: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5</a:t>
            </a:r>
            <a:r>
              <a:rPr lang="zh-CN" altLang="en-US" sz="2400" dirty="0">
                <a:latin typeface="Times New Roman" panose="02020603050405020304" pitchFamily="18" charset="0"/>
              </a:rPr>
              <a:t>： </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=(3+1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7=4</a:t>
            </a:r>
            <a:r>
              <a:rPr lang="zh-CN" altLang="en-US" sz="2400" dirty="0">
                <a:latin typeface="Times New Roman" panose="02020603050405020304" pitchFamily="18" charset="0"/>
              </a:rPr>
              <a:t>，冲突，</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=(3-1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7=2</a:t>
            </a:r>
            <a:r>
              <a:rPr lang="zh-CN" altLang="en-US" sz="2400" dirty="0">
                <a:latin typeface="Times New Roman" panose="02020603050405020304" pitchFamily="18" charset="0"/>
              </a:rPr>
              <a:t>，冲突，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d</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=(3+2</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7=0</a:t>
            </a: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5</a:t>
            </a:r>
            <a:r>
              <a:rPr lang="zh-CN" altLang="en-US" sz="2400" dirty="0">
                <a:latin typeface="Times New Roman" panose="02020603050405020304" pitchFamily="18" charset="0"/>
              </a:rPr>
              <a:t>存贮在第</a:t>
            </a:r>
            <a:r>
              <a:rPr lang="en-US" altLang="zh-CN" sz="2400" dirty="0">
                <a:latin typeface="Times New Roman" panose="02020603050405020304" pitchFamily="18" charset="0"/>
              </a:rPr>
              <a:t>0</a:t>
            </a:r>
            <a:r>
              <a:rPr lang="zh-CN" altLang="en-US" sz="2400" dirty="0">
                <a:latin typeface="Times New Roman" panose="02020603050405020304" pitchFamily="18" charset="0"/>
              </a:rPr>
              <a:t>单元。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R</a:t>
            </a:r>
            <a:r>
              <a:rPr lang="en-US" altLang="zh-CN" sz="2400" baseline="-30000" dirty="0">
                <a:latin typeface="Times New Roman" panose="02020603050405020304" pitchFamily="18" charset="0"/>
              </a:rPr>
              <a:t>6</a:t>
            </a:r>
            <a:r>
              <a:rPr lang="zh-CN" altLang="en-US" sz="2400" dirty="0">
                <a:latin typeface="Times New Roman" panose="02020603050405020304" pitchFamily="18" charset="0"/>
              </a:rPr>
              <a:t>： </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=(1+1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7=2</a:t>
            </a:r>
            <a:r>
              <a:rPr lang="zh-CN" altLang="en-US" sz="2400" dirty="0">
                <a:latin typeface="Times New Roman" panose="02020603050405020304" pitchFamily="18" charset="0"/>
              </a:rPr>
              <a:t>，冲突，</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=(1-1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7=0</a:t>
            </a:r>
            <a:r>
              <a:rPr lang="zh-CN" altLang="en-US" sz="2400" dirty="0">
                <a:latin typeface="Times New Roman" panose="02020603050405020304" pitchFamily="18" charset="0"/>
              </a:rPr>
              <a:t>，冲突，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d</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=(1+2</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7=5</a:t>
            </a: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6</a:t>
            </a:r>
            <a:r>
              <a:rPr lang="zh-CN" altLang="en-US" sz="2400" dirty="0">
                <a:latin typeface="Times New Roman" panose="02020603050405020304" pitchFamily="18" charset="0"/>
              </a:rPr>
              <a:t>存贮在第</a:t>
            </a:r>
            <a:r>
              <a:rPr lang="en-US" altLang="zh-CN" sz="2400" dirty="0">
                <a:latin typeface="Times New Roman" panose="02020603050405020304" pitchFamily="18" charset="0"/>
              </a:rPr>
              <a:t>5</a:t>
            </a:r>
            <a:r>
              <a:rPr lang="zh-CN" altLang="en-US" sz="2400" dirty="0">
                <a:latin typeface="Times New Roman" panose="02020603050405020304" pitchFamily="18" charset="0"/>
              </a:rPr>
              <a:t>单元。</a:t>
            </a:r>
          </a:p>
          <a:p>
            <a:pPr eaLnBrk="1" hangingPunct="1">
              <a:lnSpc>
                <a:spcPct val="80000"/>
              </a:lnSpc>
              <a:buFont typeface="Wingdings" panose="05000000000000000000" pitchFamily="2" charset="2"/>
              <a:buNone/>
            </a:pPr>
            <a:endParaRPr lang="zh-CN" altLang="en-US" sz="2400" dirty="0">
              <a:latin typeface="Times New Roman" panose="02020603050405020304" pitchFamily="18" charset="0"/>
            </a:endParaRPr>
          </a:p>
          <a:p>
            <a:pPr>
              <a:lnSpc>
                <a:spcPct val="80000"/>
              </a:lnSpc>
            </a:pPr>
            <a:endParaRPr lang="zh-CN" altLang="en-US" sz="2400" dirty="0"/>
          </a:p>
        </p:txBody>
      </p:sp>
      <p:grpSp>
        <p:nvGrpSpPr>
          <p:cNvPr id="39938" name="组合 39938"/>
          <p:cNvGrpSpPr/>
          <p:nvPr/>
        </p:nvGrpSpPr>
        <p:grpSpPr bwMode="auto">
          <a:xfrm>
            <a:off x="2718512" y="3455969"/>
            <a:ext cx="6592887" cy="919162"/>
            <a:chOff x="0" y="0"/>
            <a:chExt cx="4265" cy="624"/>
          </a:xfrm>
        </p:grpSpPr>
        <p:sp>
          <p:nvSpPr>
            <p:cNvPr id="39939" name="Text Box 6"/>
            <p:cNvSpPr txBox="1">
              <a:spLocks noChangeArrowheads="1"/>
            </p:cNvSpPr>
            <p:nvPr/>
          </p:nvSpPr>
          <p:spPr bwMode="auto">
            <a:xfrm>
              <a:off x="1695"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9</a:t>
              </a:r>
            </a:p>
          </p:txBody>
        </p:sp>
        <p:sp>
          <p:nvSpPr>
            <p:cNvPr id="39940" name="Text Box 7"/>
            <p:cNvSpPr txBox="1">
              <a:spLocks noChangeArrowheads="1"/>
            </p:cNvSpPr>
            <p:nvPr/>
          </p:nvSpPr>
          <p:spPr bwMode="auto">
            <a:xfrm>
              <a:off x="2581"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11</a:t>
              </a:r>
            </a:p>
          </p:txBody>
        </p:sp>
        <p:sp>
          <p:nvSpPr>
            <p:cNvPr id="39941" name="Text Box 8"/>
            <p:cNvSpPr txBox="1">
              <a:spLocks noChangeArrowheads="1"/>
            </p:cNvSpPr>
            <p:nvPr/>
          </p:nvSpPr>
          <p:spPr bwMode="auto">
            <a:xfrm>
              <a:off x="2139"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2</a:t>
              </a:r>
              <a:endParaRPr lang="en-US" altLang="zh-CN" sz="2000" b="1" baseline="-25000">
                <a:solidFill>
                  <a:srgbClr val="FF0000"/>
                </a:solidFill>
                <a:latin typeface="Times New Roman" panose="02020603050405020304" pitchFamily="18" charset="0"/>
              </a:endParaRPr>
            </a:p>
          </p:txBody>
        </p:sp>
        <p:sp>
          <p:nvSpPr>
            <p:cNvPr id="39942" name="Text Box 9"/>
            <p:cNvSpPr txBox="1">
              <a:spLocks noChangeArrowheads="1"/>
            </p:cNvSpPr>
            <p:nvPr/>
          </p:nvSpPr>
          <p:spPr bwMode="auto">
            <a:xfrm>
              <a:off x="841" y="272"/>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3</a:t>
              </a:r>
            </a:p>
          </p:txBody>
        </p:sp>
        <p:sp>
          <p:nvSpPr>
            <p:cNvPr id="39943" name="Text Box 10"/>
            <p:cNvSpPr txBox="1">
              <a:spLocks noChangeArrowheads="1"/>
            </p:cNvSpPr>
            <p:nvPr/>
          </p:nvSpPr>
          <p:spPr bwMode="auto">
            <a:xfrm>
              <a:off x="3485" y="288"/>
              <a:ext cx="23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3</a:t>
              </a:r>
            </a:p>
          </p:txBody>
        </p:sp>
        <p:sp>
          <p:nvSpPr>
            <p:cNvPr id="39944" name="Text Box 11"/>
            <p:cNvSpPr txBox="1">
              <a:spLocks noChangeArrowheads="1"/>
            </p:cNvSpPr>
            <p:nvPr/>
          </p:nvSpPr>
          <p:spPr bwMode="auto">
            <a:xfrm>
              <a:off x="1264"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16</a:t>
              </a:r>
            </a:p>
          </p:txBody>
        </p:sp>
        <p:grpSp>
          <p:nvGrpSpPr>
            <p:cNvPr id="39945" name="组合 39945"/>
            <p:cNvGrpSpPr/>
            <p:nvPr/>
          </p:nvGrpSpPr>
          <p:grpSpPr bwMode="auto">
            <a:xfrm>
              <a:off x="686" y="0"/>
              <a:ext cx="3579" cy="624"/>
              <a:chOff x="0" y="0"/>
              <a:chExt cx="4848" cy="624"/>
            </a:xfrm>
          </p:grpSpPr>
          <p:sp>
            <p:nvSpPr>
              <p:cNvPr id="39946" name="Rectangle 13"/>
              <p:cNvSpPr>
                <a:spLocks noChangeArrowheads="1"/>
              </p:cNvSpPr>
              <p:nvPr/>
            </p:nvSpPr>
            <p:spPr bwMode="auto">
              <a:xfrm>
                <a:off x="0" y="251"/>
                <a:ext cx="4848" cy="3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2000" b="1">
                  <a:latin typeface="Tahoma" panose="020B0604030504040204" pitchFamily="34" charset="0"/>
                </a:endParaRPr>
              </a:p>
            </p:txBody>
          </p:sp>
          <p:sp>
            <p:nvSpPr>
              <p:cNvPr id="39947" name="Line 14"/>
              <p:cNvSpPr>
                <a:spLocks noChangeShapeType="1"/>
              </p:cNvSpPr>
              <p:nvPr/>
            </p:nvSpPr>
            <p:spPr bwMode="auto">
              <a:xfrm>
                <a:off x="55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48" name="Line 15"/>
              <p:cNvSpPr>
                <a:spLocks noChangeShapeType="1"/>
              </p:cNvSpPr>
              <p:nvPr/>
            </p:nvSpPr>
            <p:spPr bwMode="auto">
              <a:xfrm>
                <a:off x="1149"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49" name="Line 16"/>
              <p:cNvSpPr>
                <a:spLocks noChangeShapeType="1"/>
              </p:cNvSpPr>
              <p:nvPr/>
            </p:nvSpPr>
            <p:spPr bwMode="auto">
              <a:xfrm>
                <a:off x="1742"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0" name="Line 17"/>
              <p:cNvSpPr>
                <a:spLocks noChangeShapeType="1"/>
              </p:cNvSpPr>
              <p:nvPr/>
            </p:nvSpPr>
            <p:spPr bwMode="auto">
              <a:xfrm>
                <a:off x="2333"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1" name="Line 18"/>
              <p:cNvSpPr>
                <a:spLocks noChangeShapeType="1"/>
              </p:cNvSpPr>
              <p:nvPr/>
            </p:nvSpPr>
            <p:spPr bwMode="auto">
              <a:xfrm>
                <a:off x="2950"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2" name="Line 19"/>
              <p:cNvSpPr>
                <a:spLocks noChangeShapeType="1"/>
              </p:cNvSpPr>
              <p:nvPr/>
            </p:nvSpPr>
            <p:spPr bwMode="auto">
              <a:xfrm>
                <a:off x="3567"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3" name="Line 20"/>
              <p:cNvSpPr>
                <a:spLocks noChangeShapeType="1"/>
              </p:cNvSpPr>
              <p:nvPr/>
            </p:nvSpPr>
            <p:spPr bwMode="auto">
              <a:xfrm>
                <a:off x="420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4" name="Text Box 21"/>
              <p:cNvSpPr txBox="1">
                <a:spLocks noChangeArrowheads="1"/>
              </p:cNvSpPr>
              <p:nvPr/>
            </p:nvSpPr>
            <p:spPr bwMode="auto">
              <a:xfrm>
                <a:off x="783"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a:t>
                </a:r>
              </a:p>
            </p:txBody>
          </p:sp>
          <p:sp>
            <p:nvSpPr>
              <p:cNvPr id="39955" name="Text Box 22"/>
              <p:cNvSpPr txBox="1">
                <a:spLocks noChangeArrowheads="1"/>
              </p:cNvSpPr>
              <p:nvPr/>
            </p:nvSpPr>
            <p:spPr bwMode="auto">
              <a:xfrm>
                <a:off x="21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0</a:t>
                </a:r>
              </a:p>
            </p:txBody>
          </p:sp>
          <p:sp>
            <p:nvSpPr>
              <p:cNvPr id="39956" name="Text Box 23"/>
              <p:cNvSpPr txBox="1">
                <a:spLocks noChangeArrowheads="1"/>
              </p:cNvSpPr>
              <p:nvPr/>
            </p:nvSpPr>
            <p:spPr bwMode="auto">
              <a:xfrm>
                <a:off x="1409"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2</a:t>
                </a:r>
              </a:p>
            </p:txBody>
          </p:sp>
          <p:sp>
            <p:nvSpPr>
              <p:cNvPr id="39957" name="Text Box 24"/>
              <p:cNvSpPr txBox="1">
                <a:spLocks noChangeArrowheads="1"/>
              </p:cNvSpPr>
              <p:nvPr/>
            </p:nvSpPr>
            <p:spPr bwMode="auto">
              <a:xfrm>
                <a:off x="2036"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3</a:t>
                </a:r>
              </a:p>
            </p:txBody>
          </p:sp>
          <p:sp>
            <p:nvSpPr>
              <p:cNvPr id="39958" name="Text Box 25"/>
              <p:cNvSpPr txBox="1">
                <a:spLocks noChangeArrowheads="1"/>
              </p:cNvSpPr>
              <p:nvPr/>
            </p:nvSpPr>
            <p:spPr bwMode="auto">
              <a:xfrm>
                <a:off x="2580"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4</a:t>
                </a:r>
              </a:p>
            </p:txBody>
          </p:sp>
          <p:sp>
            <p:nvSpPr>
              <p:cNvPr id="39959" name="Text Box 26"/>
              <p:cNvSpPr txBox="1">
                <a:spLocks noChangeArrowheads="1"/>
              </p:cNvSpPr>
              <p:nvPr/>
            </p:nvSpPr>
            <p:spPr bwMode="auto">
              <a:xfrm>
                <a:off x="317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5</a:t>
                </a:r>
              </a:p>
            </p:txBody>
          </p:sp>
          <p:sp>
            <p:nvSpPr>
              <p:cNvPr id="39960" name="Text Box 27"/>
              <p:cNvSpPr txBox="1">
                <a:spLocks noChangeArrowheads="1"/>
              </p:cNvSpPr>
              <p:nvPr/>
            </p:nvSpPr>
            <p:spPr bwMode="auto">
              <a:xfrm>
                <a:off x="3813"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6</a:t>
                </a:r>
              </a:p>
            </p:txBody>
          </p:sp>
          <p:sp>
            <p:nvSpPr>
              <p:cNvPr id="39961" name="Text Box 28"/>
              <p:cNvSpPr txBox="1">
                <a:spLocks noChangeArrowheads="1"/>
              </p:cNvSpPr>
              <p:nvPr/>
            </p:nvSpPr>
            <p:spPr bwMode="auto">
              <a:xfrm>
                <a:off x="4454"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7</a:t>
                </a:r>
              </a:p>
            </p:txBody>
          </p:sp>
        </p:grpSp>
        <p:sp>
          <p:nvSpPr>
            <p:cNvPr id="39962" name="Text Box 28"/>
            <p:cNvSpPr txBox="1">
              <a:spLocks noChangeArrowheads="1"/>
            </p:cNvSpPr>
            <p:nvPr/>
          </p:nvSpPr>
          <p:spPr bwMode="auto">
            <a:xfrm>
              <a:off x="0" y="93"/>
              <a:ext cx="5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latin typeface="Times New Roman" panose="02020603050405020304" pitchFamily="18" charset="0"/>
                </a:rPr>
                <a:t>ht[8]:</a:t>
              </a:r>
            </a:p>
          </p:txBody>
        </p:sp>
        <p:sp>
          <p:nvSpPr>
            <p:cNvPr id="39963" name="Text Box 9"/>
            <p:cNvSpPr txBox="1">
              <a:spLocks noChangeArrowheads="1"/>
            </p:cNvSpPr>
            <p:nvPr/>
          </p:nvSpPr>
          <p:spPr bwMode="auto">
            <a:xfrm>
              <a:off x="3027" y="281"/>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1</a:t>
              </a:r>
            </a:p>
          </p:txBody>
        </p:sp>
      </p:grpSp>
      <p:sp>
        <p:nvSpPr>
          <p:cNvPr id="39964" name="Rectangle 30"/>
          <p:cNvSpPr>
            <a:spLocks noChangeArrowheads="1"/>
          </p:cNvSpPr>
          <p:nvPr/>
        </p:nvSpPr>
        <p:spPr bwMode="auto">
          <a:xfrm>
            <a:off x="497159" y="4515981"/>
            <a:ext cx="1144840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b="1" dirty="0"/>
              <a:t>例</a:t>
            </a:r>
            <a:r>
              <a:rPr lang="en-US" altLang="zh-CN" b="1" dirty="0"/>
              <a:t>2</a:t>
            </a:r>
            <a:r>
              <a:rPr lang="zh-CN" altLang="en-US" b="1" dirty="0"/>
              <a:t>：使用一个大小</a:t>
            </a:r>
            <a:r>
              <a:rPr lang="en-US" altLang="zh-CN" b="1" dirty="0"/>
              <a:t>m = 13</a:t>
            </a:r>
            <a:r>
              <a:rPr lang="zh-CN" altLang="en-US" b="1" dirty="0"/>
              <a:t>的表</a:t>
            </a:r>
            <a:r>
              <a:rPr lang="en-US" altLang="zh-CN" b="1" dirty="0"/>
              <a:t>,</a:t>
            </a:r>
            <a:r>
              <a:rPr lang="zh-CN" altLang="en-US" b="1" dirty="0"/>
              <a:t>假定对于关键字</a:t>
            </a:r>
            <a:r>
              <a:rPr lang="en-US" altLang="zh-CN" b="1" dirty="0"/>
              <a:t>key</a:t>
            </a:r>
            <a:r>
              <a:rPr lang="en-US" altLang="zh-CN" b="1" baseline="-25000" dirty="0"/>
              <a:t>1</a:t>
            </a:r>
            <a:r>
              <a:rPr lang="zh-CN" altLang="en-US" b="1" dirty="0"/>
              <a:t>和</a:t>
            </a:r>
            <a:r>
              <a:rPr lang="en-US" altLang="zh-CN" b="1" dirty="0"/>
              <a:t>key</a:t>
            </a:r>
            <a:r>
              <a:rPr lang="en-US" altLang="zh-CN" b="1" baseline="-25000" dirty="0"/>
              <a:t>2</a:t>
            </a:r>
            <a:r>
              <a:rPr lang="en-US" altLang="zh-CN" b="1" dirty="0"/>
              <a:t>，H(key</a:t>
            </a:r>
            <a:r>
              <a:rPr lang="en-US" altLang="zh-CN" b="1" baseline="-25000" dirty="0"/>
              <a:t>1</a:t>
            </a:r>
            <a:r>
              <a:rPr lang="en-US" altLang="zh-CN" b="1" dirty="0"/>
              <a:t>)=3</a:t>
            </a:r>
            <a:r>
              <a:rPr lang="zh-CN" altLang="en-US" b="1" dirty="0"/>
              <a:t>，</a:t>
            </a:r>
            <a:r>
              <a:rPr lang="en-US" altLang="zh-CN" b="1" dirty="0"/>
              <a:t>H(key</a:t>
            </a:r>
            <a:r>
              <a:rPr lang="en-US" altLang="zh-CN" b="1" baseline="-25000" dirty="0"/>
              <a:t>2</a:t>
            </a:r>
            <a:r>
              <a:rPr lang="en-US" altLang="zh-CN" b="1" dirty="0"/>
              <a:t>)=2</a:t>
            </a:r>
            <a:r>
              <a:rPr lang="zh-CN" altLang="en-US" b="1" dirty="0"/>
              <a:t>。</a:t>
            </a:r>
          </a:p>
          <a:p>
            <a:pPr lvl="2">
              <a:buClr>
                <a:schemeClr val="tx2"/>
              </a:buClr>
              <a:buSzPct val="60000"/>
              <a:buFont typeface="Wingdings" panose="05000000000000000000" pitchFamily="2" charset="2"/>
              <a:buChar char="n"/>
            </a:pPr>
            <a:r>
              <a:rPr lang="en-US" altLang="zh-CN" b="1" dirty="0"/>
              <a:t>key</a:t>
            </a:r>
            <a:r>
              <a:rPr lang="en-US" altLang="zh-CN" b="1" baseline="-25000" dirty="0"/>
              <a:t>1</a:t>
            </a:r>
            <a:r>
              <a:rPr lang="zh-CN" altLang="en-US" b="1" dirty="0"/>
              <a:t>的探查序列是</a:t>
            </a:r>
            <a:r>
              <a:rPr lang="en-US" altLang="zh-CN" b="1" dirty="0"/>
              <a:t>3</a:t>
            </a:r>
            <a:r>
              <a:rPr lang="zh-CN" altLang="en-US" b="1" dirty="0"/>
              <a:t>、</a:t>
            </a:r>
            <a:r>
              <a:rPr lang="en-US" altLang="zh-CN" b="1" dirty="0"/>
              <a:t>4</a:t>
            </a:r>
            <a:r>
              <a:rPr lang="zh-CN" altLang="en-US" b="1" dirty="0"/>
              <a:t>、</a:t>
            </a:r>
            <a:r>
              <a:rPr lang="en-US" altLang="zh-CN" b="1" dirty="0"/>
              <a:t>2</a:t>
            </a:r>
            <a:r>
              <a:rPr lang="zh-CN" altLang="en-US" b="1" dirty="0"/>
              <a:t>、</a:t>
            </a:r>
            <a:r>
              <a:rPr lang="en-US" altLang="zh-CN" b="1" dirty="0"/>
              <a:t>7 </a:t>
            </a:r>
            <a:r>
              <a:rPr lang="zh-CN" altLang="en-US" b="1" dirty="0"/>
              <a:t>、</a:t>
            </a:r>
            <a:r>
              <a:rPr lang="en-US" altLang="zh-CN" b="1" dirty="0"/>
              <a:t>...</a:t>
            </a:r>
          </a:p>
          <a:p>
            <a:pPr lvl="2">
              <a:buClr>
                <a:schemeClr val="tx2"/>
              </a:buClr>
              <a:buSzPct val="60000"/>
              <a:buFont typeface="Wingdings" panose="05000000000000000000" pitchFamily="2" charset="2"/>
              <a:buChar char="n"/>
            </a:pPr>
            <a:r>
              <a:rPr lang="en-US" altLang="zh-CN" b="1" dirty="0"/>
              <a:t>key</a:t>
            </a:r>
            <a:r>
              <a:rPr lang="en-US" altLang="zh-CN" b="1" baseline="-25000" dirty="0"/>
              <a:t>2</a:t>
            </a:r>
            <a:r>
              <a:rPr lang="zh-CN" altLang="en-US" b="1" dirty="0"/>
              <a:t>的探查序列是</a:t>
            </a:r>
            <a:r>
              <a:rPr lang="en-US" altLang="zh-CN" b="1" dirty="0"/>
              <a:t>2</a:t>
            </a:r>
            <a:r>
              <a:rPr lang="zh-CN" altLang="en-US" b="1" dirty="0"/>
              <a:t>、</a:t>
            </a:r>
            <a:r>
              <a:rPr lang="en-US" altLang="zh-CN" b="1" dirty="0"/>
              <a:t>3</a:t>
            </a:r>
            <a:r>
              <a:rPr lang="zh-CN" altLang="en-US" b="1" dirty="0"/>
              <a:t>、</a:t>
            </a:r>
            <a:r>
              <a:rPr lang="en-US" altLang="zh-CN" b="1" dirty="0"/>
              <a:t>1</a:t>
            </a:r>
            <a:r>
              <a:rPr lang="zh-CN" altLang="en-US" b="1" dirty="0"/>
              <a:t>、</a:t>
            </a:r>
            <a:r>
              <a:rPr lang="en-US" altLang="zh-CN" b="1" dirty="0"/>
              <a:t>6 </a:t>
            </a:r>
            <a:r>
              <a:rPr lang="zh-CN" altLang="en-US" b="1" dirty="0"/>
              <a:t>、</a:t>
            </a:r>
            <a:r>
              <a:rPr lang="en-US" altLang="zh-CN" b="1" dirty="0"/>
              <a:t>...</a:t>
            </a:r>
            <a:endParaRPr lang="en-US" altLang="zh-CN" b="1" dirty="0">
              <a:solidFill>
                <a:srgbClr val="FF6600"/>
              </a:solidFill>
            </a:endParaRPr>
          </a:p>
          <a:p>
            <a:r>
              <a:rPr lang="zh-CN" altLang="en-US" b="1" dirty="0">
                <a:solidFill>
                  <a:srgbClr val="FF0000"/>
                </a:solidFill>
              </a:rPr>
              <a:t>优点：</a:t>
            </a:r>
            <a:r>
              <a:rPr lang="zh-CN" altLang="en-US" b="1" dirty="0"/>
              <a:t>尽管</a:t>
            </a:r>
            <a:r>
              <a:rPr lang="en-US" altLang="zh-CN" b="1" dirty="0"/>
              <a:t>key</a:t>
            </a:r>
            <a:r>
              <a:rPr lang="en-US" altLang="zh-CN" b="1" baseline="-25000" dirty="0"/>
              <a:t>2</a:t>
            </a:r>
            <a:r>
              <a:rPr lang="zh-CN" altLang="en-US" b="1" dirty="0"/>
              <a:t>会把</a:t>
            </a:r>
            <a:r>
              <a:rPr lang="en-US" altLang="zh-CN" b="1" dirty="0"/>
              <a:t>key</a:t>
            </a:r>
            <a:r>
              <a:rPr lang="en-US" altLang="zh-CN" b="1" baseline="-25000" dirty="0"/>
              <a:t>1</a:t>
            </a:r>
            <a:r>
              <a:rPr lang="zh-CN" altLang="en-US" b="1" dirty="0"/>
              <a:t>的基位置作为第2个选择来探查，但是这两个关键字的探查序列此后就立即分开了。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type="body" idx="4294967295"/>
          </p:nvPr>
        </p:nvSpPr>
        <p:spPr>
          <a:xfrm>
            <a:off x="1472119" y="933855"/>
            <a:ext cx="10142706" cy="5535039"/>
          </a:xfrm>
        </p:spPr>
        <p:txBody>
          <a:bodyPr>
            <a:normAutofit/>
          </a:bodyPr>
          <a:lstStyle/>
          <a:p>
            <a:pPr eaLnBrk="1" hangingPunct="1">
              <a:lnSpc>
                <a:spcPct val="90000"/>
              </a:lnSpc>
              <a:buFont typeface="Wingdings" panose="05000000000000000000" pitchFamily="2" charset="2"/>
              <a:buNone/>
            </a:pPr>
            <a:r>
              <a:rPr lang="en-US" altLang="zh-CN" sz="4000" i="1" dirty="0">
                <a:effectLst/>
                <a:latin typeface="Times New Roman" panose="02020603050405020304" pitchFamily="18" charset="0"/>
              </a:rPr>
              <a:t>		</a:t>
            </a:r>
            <a:r>
              <a:rPr lang="en-US" altLang="zh-CN" sz="4000" i="1" dirty="0" smtClean="0">
                <a:effectLst/>
                <a:latin typeface="Times New Roman" panose="02020603050405020304" pitchFamily="18" charset="0"/>
              </a:rPr>
              <a:t>    </a:t>
            </a:r>
            <a:r>
              <a:rPr lang="en-US" altLang="zh-CN" sz="4000" i="1" u="sng" dirty="0" smtClean="0">
                <a:effectLst/>
                <a:latin typeface="Times New Roman" panose="02020603050405020304" pitchFamily="18" charset="0"/>
              </a:rPr>
              <a:t>D </a:t>
            </a:r>
            <a:r>
              <a:rPr lang="en-US" altLang="zh-CN" sz="4000" u="sng" dirty="0">
                <a:effectLst/>
                <a:latin typeface="Times New Roman" panose="02020603050405020304" pitchFamily="18" charset="0"/>
              </a:rPr>
              <a:t>= 1</a:t>
            </a:r>
            <a:r>
              <a:rPr lang="zh-CN" altLang="en-US" sz="4000" u="sng" dirty="0">
                <a:effectLst/>
                <a:latin typeface="Times New Roman" panose="02020603050405020304" pitchFamily="18" charset="0"/>
              </a:rPr>
              <a:t>到</a:t>
            </a:r>
            <a:r>
              <a:rPr lang="en-US" altLang="zh-CN" sz="4000" u="sng" dirty="0">
                <a:effectLst/>
                <a:latin typeface="Times New Roman" panose="02020603050405020304" pitchFamily="18" charset="0"/>
              </a:rPr>
              <a:t>m-1</a:t>
            </a:r>
            <a:r>
              <a:rPr lang="zh-CN" altLang="en-US" sz="4000" u="sng" dirty="0">
                <a:effectLst/>
                <a:latin typeface="Times New Roman" panose="02020603050405020304" pitchFamily="18" charset="0"/>
              </a:rPr>
              <a:t>的伪随机数序列</a:t>
            </a:r>
          </a:p>
          <a:p>
            <a:pPr>
              <a:lnSpc>
                <a:spcPts val="2900"/>
              </a:lnSpc>
              <a:spcBef>
                <a:spcPct val="0"/>
              </a:spcBef>
              <a:buNone/>
            </a:pPr>
            <a:r>
              <a:rPr lang="en-US" altLang="zh-CN" sz="2400" dirty="0" smtClean="0">
                <a:effectLst/>
                <a:latin typeface="Times New Roman" panose="02020603050405020304" pitchFamily="18" charset="0"/>
              </a:rPr>
              <a:t>void </a:t>
            </a:r>
            <a:r>
              <a:rPr lang="en-US" altLang="zh-CN" sz="2400" dirty="0">
                <a:effectLst/>
                <a:latin typeface="Times New Roman" panose="02020603050405020304" pitchFamily="18" charset="0"/>
              </a:rPr>
              <a:t>Randomize() </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srand</a:t>
            </a:r>
            <a:r>
              <a:rPr lang="en-US" altLang="zh-CN" sz="2400" dirty="0">
                <a:latin typeface="Times New Roman" panose="02020603050405020304" pitchFamily="18" charset="0"/>
              </a:rPr>
              <a:t>(1); </a:t>
            </a:r>
            <a:r>
              <a:rPr lang="en-US" altLang="zh-CN" sz="2400" dirty="0" smtClean="0">
                <a:latin typeface="Times New Roman" panose="02020603050405020304" pitchFamily="18" charset="0"/>
              </a:rPr>
              <a:t>}</a:t>
            </a:r>
            <a:r>
              <a:rPr lang="en-US" altLang="zh-CN" sz="2400" dirty="0">
                <a:effectLst/>
                <a:latin typeface="Times New Roman" panose="02020603050405020304" pitchFamily="18" charset="0"/>
              </a:rPr>
              <a:t>	</a:t>
            </a:r>
            <a:r>
              <a:rPr lang="en-US" altLang="zh-CN" sz="2000" dirty="0">
                <a:effectLst/>
                <a:latin typeface="Times New Roman" panose="02020603050405020304" pitchFamily="18" charset="0"/>
              </a:rPr>
              <a:t>//</a:t>
            </a:r>
            <a:r>
              <a:rPr lang="zh-CN" altLang="en-US" sz="2000" dirty="0">
                <a:effectLst/>
                <a:latin typeface="Times New Roman" panose="02020603050405020304" pitchFamily="18" charset="0"/>
              </a:rPr>
              <a:t>设置随机种子</a:t>
            </a:r>
            <a:endParaRPr lang="en-US" altLang="zh-CN" sz="2000" dirty="0">
              <a:effectLst/>
              <a:latin typeface="Times New Roman" panose="02020603050405020304" pitchFamily="18" charset="0"/>
            </a:endParaRPr>
          </a:p>
          <a:p>
            <a:pPr>
              <a:lnSpc>
                <a:spcPts val="2900"/>
              </a:lnSpc>
              <a:spcBef>
                <a:spcPct val="0"/>
              </a:spcBef>
              <a:buNone/>
            </a:pPr>
            <a:endParaRPr lang="en-US" altLang="zh-CN" sz="2400" dirty="0">
              <a:effectLst/>
              <a:latin typeface="Times New Roman" panose="02020603050405020304" pitchFamily="18" charset="0"/>
            </a:endParaRPr>
          </a:p>
          <a:p>
            <a:pPr>
              <a:lnSpc>
                <a:spcPts val="2900"/>
              </a:lnSpc>
              <a:spcBef>
                <a:spcPct val="0"/>
              </a:spcBef>
              <a:buNone/>
            </a:pP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Random(</a:t>
            </a: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 </a:t>
            </a:r>
            <a:r>
              <a:rPr lang="en-US" altLang="zh-CN" sz="2400" dirty="0">
                <a:latin typeface="Times New Roman" panose="02020603050405020304" pitchFamily="18" charset="0"/>
              </a:rPr>
              <a:t>{ return rand( ) %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	</a:t>
            </a:r>
            <a:r>
              <a:rPr lang="en-US" altLang="zh-CN" sz="2000" dirty="0" smtClean="0">
                <a:effectLst/>
                <a:latin typeface="Times New Roman" panose="02020603050405020304" pitchFamily="18" charset="0"/>
              </a:rPr>
              <a:t>// </a:t>
            </a:r>
            <a:r>
              <a:rPr lang="zh-CN" altLang="en-US" sz="2000" dirty="0">
                <a:effectLst/>
                <a:latin typeface="Times New Roman" panose="02020603050405020304" pitchFamily="18" charset="0"/>
              </a:rPr>
              <a:t>返回一个</a:t>
            </a:r>
            <a:r>
              <a:rPr lang="en-US" altLang="zh-CN" sz="2000" dirty="0">
                <a:effectLst/>
                <a:latin typeface="Times New Roman" panose="02020603050405020304" pitchFamily="18" charset="0"/>
              </a:rPr>
              <a:t>0</a:t>
            </a:r>
            <a:r>
              <a:rPr lang="zh-CN" altLang="en-US" sz="2000" dirty="0">
                <a:effectLst/>
                <a:latin typeface="Times New Roman" panose="02020603050405020304" pitchFamily="18" charset="0"/>
              </a:rPr>
              <a:t>到</a:t>
            </a:r>
            <a:r>
              <a:rPr lang="en-US" altLang="zh-CN" sz="2000" dirty="0" err="1">
                <a:effectLst/>
                <a:latin typeface="Times New Roman" panose="02020603050405020304" pitchFamily="18" charset="0"/>
              </a:rPr>
              <a:t>i</a:t>
            </a:r>
            <a:r>
              <a:rPr lang="zh-CN" altLang="en-US" sz="2000" dirty="0">
                <a:effectLst/>
                <a:latin typeface="Times New Roman" panose="02020603050405020304" pitchFamily="18" charset="0"/>
              </a:rPr>
              <a:t>之间的随机整数值</a:t>
            </a:r>
            <a:endParaRPr lang="en-US" altLang="zh-CN" sz="2000" dirty="0">
              <a:effectLst/>
              <a:latin typeface="Times New Roman" panose="02020603050405020304" pitchFamily="18" charset="0"/>
            </a:endParaRPr>
          </a:p>
          <a:p>
            <a:pPr>
              <a:lnSpc>
                <a:spcPts val="2900"/>
              </a:lnSpc>
              <a:spcBef>
                <a:spcPct val="0"/>
              </a:spcBef>
              <a:buNone/>
            </a:pPr>
            <a:endParaRPr lang="en-US" altLang="zh-CN" sz="2400" dirty="0">
              <a:effectLst/>
              <a:latin typeface="Times New Roman" panose="02020603050405020304" pitchFamily="18" charset="0"/>
            </a:endParaRPr>
          </a:p>
          <a:p>
            <a:pPr>
              <a:lnSpc>
                <a:spcPts val="2900"/>
              </a:lnSpc>
              <a:spcBef>
                <a:spcPct val="0"/>
              </a:spcBef>
              <a:buNone/>
            </a:pP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permute( </a:t>
            </a: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m)	</a:t>
            </a:r>
            <a:r>
              <a:rPr lang="en-US" altLang="zh-CN" sz="2000" dirty="0">
                <a:effectLst/>
                <a:latin typeface="Times New Roman" panose="02020603050405020304" pitchFamily="18" charset="0"/>
              </a:rPr>
              <a:t>//</a:t>
            </a:r>
            <a:r>
              <a:rPr lang="zh-CN" altLang="en-US" sz="2000" dirty="0">
                <a:effectLst/>
                <a:latin typeface="Times New Roman" panose="02020603050405020304" pitchFamily="18" charset="0"/>
              </a:rPr>
              <a:t>产生</a:t>
            </a:r>
            <a:r>
              <a:rPr lang="en-US" altLang="zh-CN" sz="2000" dirty="0">
                <a:effectLst/>
                <a:latin typeface="Times New Roman" panose="02020603050405020304" pitchFamily="18" charset="0"/>
              </a:rPr>
              <a:t>1</a:t>
            </a:r>
            <a:r>
              <a:rPr lang="zh-CN" altLang="en-US" sz="2000" dirty="0">
                <a:effectLst/>
                <a:latin typeface="Times New Roman" panose="02020603050405020304" pitchFamily="18" charset="0"/>
              </a:rPr>
              <a:t>到</a:t>
            </a:r>
            <a:r>
              <a:rPr lang="en-US" altLang="zh-CN" sz="2000" dirty="0">
                <a:effectLst/>
                <a:latin typeface="Times New Roman" panose="02020603050405020304" pitchFamily="18" charset="0"/>
              </a:rPr>
              <a:t>m</a:t>
            </a:r>
            <a:r>
              <a:rPr lang="zh-CN" altLang="en-US" sz="2000" dirty="0">
                <a:effectLst/>
                <a:latin typeface="Times New Roman" panose="02020603050405020304" pitchFamily="18" charset="0"/>
              </a:rPr>
              <a:t>的伪随机排列</a:t>
            </a:r>
          </a:p>
          <a:p>
            <a:pPr>
              <a:lnSpc>
                <a:spcPts val="2900"/>
              </a:lnSpc>
              <a:spcBef>
                <a:spcPct val="0"/>
              </a:spcBef>
              <a:buNone/>
            </a:pPr>
            <a:r>
              <a:rPr lang="en-US" altLang="zh-CN" sz="2400" dirty="0">
                <a:effectLst/>
                <a:latin typeface="Times New Roman" panose="02020603050405020304" pitchFamily="18" charset="0"/>
              </a:rPr>
              <a:t>{	</a:t>
            </a: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,*perm=(</a:t>
            </a: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a:t>
            </a:r>
            <a:r>
              <a:rPr lang="en-US" altLang="zh-CN" sz="2400" dirty="0" err="1">
                <a:effectLst/>
                <a:latin typeface="Times New Roman" panose="02020603050405020304" pitchFamily="18" charset="0"/>
              </a:rPr>
              <a:t>malloc</a:t>
            </a:r>
            <a:r>
              <a:rPr lang="en-US" altLang="zh-CN" sz="2400" dirty="0">
                <a:effectLst/>
                <a:latin typeface="Times New Roman" panose="02020603050405020304" pitchFamily="18" charset="0"/>
              </a:rPr>
              <a:t>(</a:t>
            </a:r>
            <a:r>
              <a:rPr lang="en-US" altLang="zh-CN" sz="2400" dirty="0" err="1">
                <a:effectLst/>
                <a:latin typeface="Times New Roman" panose="02020603050405020304" pitchFamily="18" charset="0"/>
              </a:rPr>
              <a:t>sizeof</a:t>
            </a:r>
            <a:r>
              <a:rPr lang="en-US" altLang="zh-CN" sz="2400" dirty="0">
                <a:effectLst/>
                <a:latin typeface="Times New Roman" panose="02020603050405020304" pitchFamily="18" charset="0"/>
              </a:rPr>
              <a:t>(</a:t>
            </a: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m);</a:t>
            </a:r>
          </a:p>
          <a:p>
            <a:pPr>
              <a:lnSpc>
                <a:spcPts val="2900"/>
              </a:lnSpc>
              <a:spcBef>
                <a:spcPct val="0"/>
              </a:spcBef>
              <a:buNone/>
            </a:pPr>
            <a:r>
              <a:rPr lang="en-US" altLang="zh-CN" sz="2400" dirty="0">
                <a:effectLst/>
                <a:latin typeface="Times New Roman" panose="02020603050405020304" pitchFamily="18" charset="0"/>
              </a:rPr>
              <a:t>	for(</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=0;i&lt;</a:t>
            </a:r>
            <a:r>
              <a:rPr lang="en-US" altLang="zh-CN" sz="2400" dirty="0" err="1">
                <a:effectLst/>
                <a:latin typeface="Times New Roman" panose="02020603050405020304" pitchFamily="18" charset="0"/>
              </a:rPr>
              <a:t>m;i</a:t>
            </a:r>
            <a:r>
              <a:rPr lang="en-US" altLang="zh-CN" sz="2400" dirty="0">
                <a:effectLst/>
                <a:latin typeface="Times New Roman" panose="02020603050405020304" pitchFamily="18" charset="0"/>
              </a:rPr>
              <a:t>++) perm[</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]=i+1;</a:t>
            </a:r>
          </a:p>
          <a:p>
            <a:pPr>
              <a:lnSpc>
                <a:spcPts val="2900"/>
              </a:lnSpc>
              <a:spcBef>
                <a:spcPct val="0"/>
              </a:spcBef>
              <a:buNone/>
            </a:pPr>
            <a:r>
              <a:rPr lang="en-US" altLang="zh-CN" sz="2400" dirty="0">
                <a:effectLst/>
                <a:latin typeface="Times New Roman" panose="02020603050405020304" pitchFamily="18" charset="0"/>
              </a:rPr>
              <a:t>	for (</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 = 1;  </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 &lt;= m;  </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 ++)</a:t>
            </a:r>
            <a:br>
              <a:rPr lang="en-US" altLang="zh-CN" sz="2400" dirty="0">
                <a:effectLst/>
                <a:latin typeface="Times New Roman" panose="02020603050405020304" pitchFamily="18" charset="0"/>
              </a:rPr>
            </a:br>
            <a:r>
              <a:rPr lang="en-US" altLang="zh-CN" sz="2400" dirty="0">
                <a:effectLst/>
                <a:latin typeface="Times New Roman" panose="02020603050405020304" pitchFamily="18" charset="0"/>
              </a:rPr>
              <a:t>    swap(perm[i-1], perm[</a:t>
            </a:r>
            <a:r>
              <a:rPr lang="en-US" altLang="zh-CN" sz="2400" dirty="0">
                <a:solidFill>
                  <a:srgbClr val="FF0000"/>
                </a:solidFill>
                <a:effectLst/>
                <a:latin typeface="Times New Roman" panose="02020603050405020304" pitchFamily="18" charset="0"/>
              </a:rPr>
              <a:t>Random(</a:t>
            </a:r>
            <a:r>
              <a:rPr lang="en-US" altLang="zh-CN" sz="2400" dirty="0" err="1">
                <a:solidFill>
                  <a:srgbClr val="FF0000"/>
                </a:solidFill>
                <a:effectLst/>
                <a:latin typeface="Times New Roman" panose="02020603050405020304" pitchFamily="18" charset="0"/>
              </a:rPr>
              <a:t>i</a:t>
            </a:r>
            <a:r>
              <a:rPr lang="en-US" altLang="zh-CN" sz="2400" dirty="0">
                <a:solidFill>
                  <a:srgbClr val="FF0000"/>
                </a:solidFill>
                <a:effectLst/>
                <a:latin typeface="Times New Roman" panose="02020603050405020304" pitchFamily="18" charset="0"/>
              </a:rPr>
              <a:t>)</a:t>
            </a:r>
            <a:r>
              <a:rPr lang="en-US" altLang="zh-CN" sz="2400" dirty="0">
                <a:effectLst/>
                <a:latin typeface="Times New Roman" panose="02020603050405020304" pitchFamily="18" charset="0"/>
              </a:rPr>
              <a:t>]);</a:t>
            </a:r>
          </a:p>
          <a:p>
            <a:pPr>
              <a:lnSpc>
                <a:spcPts val="2900"/>
              </a:lnSpc>
              <a:spcBef>
                <a:spcPct val="0"/>
              </a:spcBef>
              <a:buNone/>
            </a:pPr>
            <a:r>
              <a:rPr lang="en-US" altLang="zh-CN" sz="2400" dirty="0">
                <a:effectLst/>
                <a:latin typeface="Times New Roman" panose="02020603050405020304" pitchFamily="18" charset="0"/>
              </a:rPr>
              <a:t>	return perm;}</a:t>
            </a:r>
          </a:p>
          <a:p>
            <a:pPr>
              <a:lnSpc>
                <a:spcPts val="2900"/>
              </a:lnSpc>
              <a:spcBef>
                <a:spcPct val="0"/>
              </a:spcBef>
              <a:buNone/>
            </a:pPr>
            <a:endParaRPr lang="en-US" altLang="zh-CN" sz="2400" dirty="0">
              <a:effectLst/>
              <a:latin typeface="Times New Roman" panose="02020603050405020304" pitchFamily="18" charset="0"/>
            </a:endParaRPr>
          </a:p>
          <a:p>
            <a:pPr>
              <a:lnSpc>
                <a:spcPts val="2900"/>
              </a:lnSpc>
              <a:spcBef>
                <a:spcPct val="0"/>
              </a:spcBef>
              <a:buNone/>
            </a:pP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D(</a:t>
            </a: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a:t>
            </a:r>
            <a:r>
              <a:rPr lang="en-US" altLang="zh-CN" sz="2400" dirty="0" err="1">
                <a:effectLst/>
                <a:latin typeface="Times New Roman" panose="02020603050405020304" pitchFamily="18" charset="0"/>
              </a:rPr>
              <a:t>i,int</a:t>
            </a:r>
            <a:r>
              <a:rPr lang="en-US" altLang="zh-CN" sz="2400" dirty="0">
                <a:effectLst/>
                <a:latin typeface="Times New Roman" panose="02020603050405020304" pitchFamily="18" charset="0"/>
              </a:rPr>
              <a:t>* perm) </a:t>
            </a:r>
          </a:p>
          <a:p>
            <a:pPr>
              <a:lnSpc>
                <a:spcPts val="2900"/>
              </a:lnSpc>
              <a:spcBef>
                <a:spcPct val="0"/>
              </a:spcBef>
              <a:buNone/>
            </a:pPr>
            <a:r>
              <a:rPr lang="en-US" altLang="zh-CN" sz="2400" dirty="0">
                <a:effectLst/>
                <a:latin typeface="Times New Roman" panose="02020603050405020304" pitchFamily="18" charset="0"/>
              </a:rPr>
              <a:t>{	return perm[</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 - 1]</a:t>
            </a:r>
            <a:r>
              <a:rPr lang="zh-CN" altLang="en-US" sz="2400" dirty="0">
                <a:effectLst/>
                <a:latin typeface="Times New Roman" panose="02020603050405020304" pitchFamily="18" charset="0"/>
              </a:rPr>
              <a:t>；</a:t>
            </a:r>
            <a:r>
              <a:rPr lang="en-US" altLang="zh-CN" sz="2400" dirty="0">
                <a:effectLst/>
                <a:latin typeface="Times New Roman" panose="02020603050405020304" pitchFamily="18" charset="0"/>
              </a:rPr>
              <a:t>}</a:t>
            </a:r>
          </a:p>
        </p:txBody>
      </p:sp>
      <p:sp>
        <p:nvSpPr>
          <p:cNvPr id="3" name="Rectangle 36"/>
          <p:cNvSpPr>
            <a:spLocks noChangeArrowheads="1"/>
          </p:cNvSpPr>
          <p:nvPr/>
        </p:nvSpPr>
        <p:spPr bwMode="auto">
          <a:xfrm>
            <a:off x="798119" y="0"/>
            <a:ext cx="7793037" cy="70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en-US" altLang="zh-CN" sz="4400" b="1" dirty="0">
                <a:solidFill>
                  <a:srgbClr val="0000FF"/>
                </a:solidFill>
                <a:latin typeface="Times New Roman" panose="02020603050405020304" pitchFamily="18" charset="0"/>
              </a:rPr>
              <a:t>(3) </a:t>
            </a:r>
            <a:r>
              <a:rPr lang="zh-CN" altLang="en-US" sz="4400" b="1" dirty="0">
                <a:solidFill>
                  <a:srgbClr val="0000FF"/>
                </a:solidFill>
                <a:latin typeface="Times New Roman" panose="02020603050405020304" pitchFamily="18" charset="0"/>
              </a:rPr>
              <a:t>伪随机探查再散列</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4294967295"/>
          </p:nvPr>
        </p:nvSpPr>
        <p:spPr>
          <a:xfrm>
            <a:off x="102614" y="1399702"/>
            <a:ext cx="11998595" cy="4840288"/>
          </a:xfrm>
        </p:spPr>
        <p:txBody>
          <a:bodyPr/>
          <a:lstStyle/>
          <a:p>
            <a:r>
              <a:rPr lang="zh-CN" altLang="en-US" sz="2800" dirty="0">
                <a:latin typeface="Times New Roman" panose="02020603050405020304" pitchFamily="18" charset="0"/>
              </a:rPr>
              <a:t>例</a:t>
            </a:r>
            <a:r>
              <a:rPr lang="en-US" altLang="zh-CN" sz="2800" dirty="0">
                <a:latin typeface="Times New Roman" panose="02020603050405020304" pitchFamily="18" charset="0"/>
              </a:rPr>
              <a:t>3</a:t>
            </a:r>
            <a:r>
              <a:rPr lang="zh-CN" altLang="en-US" sz="2800" dirty="0">
                <a:latin typeface="Times New Roman" panose="02020603050405020304" pitchFamily="18" charset="0"/>
              </a:rPr>
              <a:t>：考虑一个大小</a:t>
            </a:r>
            <a:r>
              <a:rPr lang="en-US" altLang="zh-CN" sz="2800" dirty="0">
                <a:latin typeface="Times New Roman" panose="02020603050405020304" pitchFamily="18" charset="0"/>
              </a:rPr>
              <a:t>m= 13</a:t>
            </a:r>
            <a:r>
              <a:rPr lang="zh-CN" altLang="en-US" sz="2800" dirty="0">
                <a:latin typeface="Times New Roman" panose="02020603050405020304" pitchFamily="18" charset="0"/>
              </a:rPr>
              <a:t>的表，采用伪随机探查，</a:t>
            </a:r>
            <a:r>
              <a:rPr lang="en-US" altLang="zh-CN" sz="2800" dirty="0">
                <a:latin typeface="Times New Roman" panose="02020603050405020304" pitchFamily="18" charset="0"/>
              </a:rPr>
              <a:t>D</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 = 2，D</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 = 3，D</a:t>
            </a:r>
            <a:r>
              <a:rPr lang="en-US" altLang="zh-CN" sz="2800" baseline="-25000" dirty="0">
                <a:latin typeface="Times New Roman" panose="02020603050405020304" pitchFamily="18" charset="0"/>
              </a:rPr>
              <a:t>3</a:t>
            </a:r>
            <a:r>
              <a:rPr lang="en-US" altLang="zh-CN" sz="2800" dirty="0">
                <a:latin typeface="Times New Roman" panose="02020603050405020304" pitchFamily="18" charset="0"/>
              </a:rPr>
              <a:t> = 7。</a:t>
            </a:r>
          </a:p>
          <a:p>
            <a:pPr lvl="1"/>
            <a:r>
              <a:rPr lang="zh-CN" altLang="en-US" b="1" dirty="0" smtClean="0">
                <a:latin typeface="Times New Roman" panose="02020603050405020304" pitchFamily="18" charset="0"/>
              </a:rPr>
              <a:t>假定两个关键码</a:t>
            </a:r>
            <a:r>
              <a:rPr lang="en-US" altLang="zh-CN" b="1" dirty="0" smtClean="0">
                <a:latin typeface="Times New Roman" panose="02020603050405020304" pitchFamily="18" charset="0"/>
              </a:rPr>
              <a:t>key</a:t>
            </a:r>
            <a:r>
              <a:rPr lang="en-US" altLang="zh-CN" b="1" baseline="-25000" dirty="0" smtClean="0">
                <a:latin typeface="Times New Roman" panose="02020603050405020304" pitchFamily="18" charset="0"/>
              </a:rPr>
              <a:t>1</a:t>
            </a:r>
            <a:r>
              <a:rPr lang="zh-CN" altLang="en-US" b="1" dirty="0" smtClean="0">
                <a:latin typeface="Times New Roman" panose="02020603050405020304" pitchFamily="18" charset="0"/>
              </a:rPr>
              <a:t>和</a:t>
            </a:r>
            <a:r>
              <a:rPr lang="en-US" altLang="zh-CN" b="1" dirty="0" smtClean="0">
                <a:latin typeface="Times New Roman" panose="02020603050405020304" pitchFamily="18" charset="0"/>
              </a:rPr>
              <a:t>key</a:t>
            </a:r>
            <a:r>
              <a:rPr lang="en-US" altLang="zh-CN" b="1" baseline="-25000" dirty="0" smtClean="0">
                <a:latin typeface="Times New Roman" panose="02020603050405020304" pitchFamily="18" charset="0"/>
              </a:rPr>
              <a:t>2</a:t>
            </a:r>
            <a:r>
              <a:rPr lang="en-US" altLang="zh-CN" b="1" dirty="0" smtClean="0">
                <a:latin typeface="Times New Roman" panose="02020603050405020304" pitchFamily="18" charset="0"/>
              </a:rPr>
              <a:t>，H(key</a:t>
            </a:r>
            <a:r>
              <a:rPr lang="en-US" altLang="zh-CN" b="1" baseline="-25000" dirty="0" smtClean="0">
                <a:latin typeface="Times New Roman" panose="02020603050405020304" pitchFamily="18" charset="0"/>
              </a:rPr>
              <a:t>1</a:t>
            </a:r>
            <a:r>
              <a:rPr lang="en-US" altLang="zh-CN" b="1" dirty="0" smtClean="0">
                <a:latin typeface="Times New Roman" panose="02020603050405020304" pitchFamily="18" charset="0"/>
              </a:rPr>
              <a:t>)=4，H(key</a:t>
            </a:r>
            <a:r>
              <a:rPr lang="en-US" altLang="zh-CN" b="1" baseline="-25000" dirty="0" smtClean="0">
                <a:latin typeface="Times New Roman" panose="02020603050405020304" pitchFamily="18" charset="0"/>
              </a:rPr>
              <a:t>2</a:t>
            </a:r>
            <a:r>
              <a:rPr lang="en-US" altLang="zh-CN" b="1" dirty="0" smtClean="0">
                <a:latin typeface="Times New Roman" panose="02020603050405020304" pitchFamily="18" charset="0"/>
              </a:rPr>
              <a:t>)=2</a:t>
            </a:r>
            <a:r>
              <a:rPr lang="zh-CN" altLang="en-US" b="1" dirty="0" smtClean="0">
                <a:latin typeface="Times New Roman" panose="02020603050405020304" pitchFamily="18" charset="0"/>
              </a:rPr>
              <a:t>。</a:t>
            </a:r>
          </a:p>
          <a:p>
            <a:pPr lvl="1"/>
            <a:r>
              <a:rPr lang="en-US" altLang="zh-CN" b="1" dirty="0" smtClean="0">
                <a:latin typeface="Times New Roman" panose="02020603050405020304" pitchFamily="18" charset="0"/>
              </a:rPr>
              <a:t>key</a:t>
            </a:r>
            <a:r>
              <a:rPr lang="en-US" altLang="zh-CN" b="1" baseline="-25000" dirty="0" smtClean="0">
                <a:latin typeface="Times New Roman" panose="02020603050405020304" pitchFamily="18" charset="0"/>
              </a:rPr>
              <a:t>1</a:t>
            </a:r>
            <a:r>
              <a:rPr lang="zh-CN" altLang="en-US" b="1" dirty="0" smtClean="0">
                <a:latin typeface="Times New Roman" panose="02020603050405020304" pitchFamily="18" charset="0"/>
              </a:rPr>
              <a:t>的探查序列是</a:t>
            </a:r>
            <a:r>
              <a:rPr lang="en-US" altLang="zh-CN" b="1" dirty="0" smtClean="0">
                <a:latin typeface="Times New Roman" panose="02020603050405020304" pitchFamily="18" charset="0"/>
              </a:rPr>
              <a:t>4</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6</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7</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11 </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a:t>
            </a:r>
            <a:endParaRPr lang="zh-CN" altLang="en-US" b="1" dirty="0" smtClean="0">
              <a:latin typeface="Times New Roman" panose="02020603050405020304" pitchFamily="18" charset="0"/>
            </a:endParaRPr>
          </a:p>
          <a:p>
            <a:pPr lvl="1"/>
            <a:r>
              <a:rPr lang="en-US" altLang="zh-CN" b="1" dirty="0" smtClean="0">
                <a:latin typeface="Times New Roman" panose="02020603050405020304" pitchFamily="18" charset="0"/>
              </a:rPr>
              <a:t>key</a:t>
            </a:r>
            <a:r>
              <a:rPr lang="en-US" altLang="zh-CN" b="1" baseline="-25000" dirty="0" smtClean="0">
                <a:latin typeface="Times New Roman" panose="02020603050405020304" pitchFamily="18" charset="0"/>
              </a:rPr>
              <a:t>2</a:t>
            </a:r>
            <a:r>
              <a:rPr lang="zh-CN" altLang="en-US" b="1" dirty="0" smtClean="0">
                <a:latin typeface="Times New Roman" panose="02020603050405020304" pitchFamily="18" charset="0"/>
              </a:rPr>
              <a:t>的探查序列是</a:t>
            </a:r>
            <a:r>
              <a:rPr lang="en-US" altLang="zh-CN" b="1" dirty="0" smtClean="0">
                <a:latin typeface="Times New Roman" panose="02020603050405020304" pitchFamily="18" charset="0"/>
              </a:rPr>
              <a:t>2</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4</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5</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9 </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a:t>
            </a:r>
          </a:p>
          <a:p>
            <a:pPr lvl="1"/>
            <a:endParaRPr lang="zh-CN" altLang="en-US" b="1" dirty="0" smtClean="0">
              <a:latin typeface="Times New Roman" panose="02020603050405020304" pitchFamily="18" charset="0"/>
            </a:endParaRPr>
          </a:p>
          <a:p>
            <a:r>
              <a:rPr lang="zh-CN" altLang="en-US" b="1" dirty="0" smtClean="0">
                <a:latin typeface="Times New Roman" panose="02020603050405020304" pitchFamily="18" charset="0"/>
              </a:rPr>
              <a:t>尽管</a:t>
            </a:r>
            <a:r>
              <a:rPr lang="en-US" altLang="zh-CN" b="1" dirty="0" smtClean="0">
                <a:latin typeface="Times New Roman" panose="02020603050405020304" pitchFamily="18" charset="0"/>
              </a:rPr>
              <a:t>key</a:t>
            </a:r>
            <a:r>
              <a:rPr lang="en-US" altLang="zh-CN" b="1" baseline="-25000" dirty="0" smtClean="0">
                <a:latin typeface="Times New Roman" panose="02020603050405020304" pitchFamily="18" charset="0"/>
              </a:rPr>
              <a:t>2</a:t>
            </a:r>
            <a:r>
              <a:rPr lang="zh-CN" altLang="en-US" b="1" dirty="0" smtClean="0">
                <a:latin typeface="Times New Roman" panose="02020603050405020304" pitchFamily="18" charset="0"/>
              </a:rPr>
              <a:t>会把</a:t>
            </a:r>
            <a:r>
              <a:rPr lang="en-US" altLang="zh-CN" b="1" dirty="0" smtClean="0">
                <a:latin typeface="Times New Roman" panose="02020603050405020304" pitchFamily="18" charset="0"/>
              </a:rPr>
              <a:t>key</a:t>
            </a:r>
            <a:r>
              <a:rPr lang="en-US" altLang="zh-CN" b="1" baseline="-25000" dirty="0" smtClean="0">
                <a:latin typeface="Times New Roman" panose="02020603050405020304" pitchFamily="18" charset="0"/>
              </a:rPr>
              <a:t>1</a:t>
            </a:r>
            <a:r>
              <a:rPr lang="zh-CN" altLang="en-US" b="1" dirty="0" smtClean="0">
                <a:latin typeface="Times New Roman" panose="02020603050405020304" pitchFamily="18" charset="0"/>
              </a:rPr>
              <a:t>的基位置作为第2个选择来探查，但是这两个关键码的探查序列此后就立即分开了。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3_Blend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57D98C"/>
        </a:solidFill>
        <a:ln/>
        <a:extLst/>
      </a:spPr>
      <a:bodyPr anchor="b"/>
      <a:lstStyle>
        <a:defPPr eaLnBrk="1" hangingPunct="1">
          <a:defRPr>
            <a:solidFill>
              <a:schemeClr val="tx1"/>
            </a:solidFill>
            <a:ea typeface="黑体" panose="02010609060101010101" pitchFamily="49"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400" b="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2624</TotalTime>
  <Words>9609</Words>
  <Application>Microsoft Office PowerPoint</Application>
  <PresentationFormat>宽屏</PresentationFormat>
  <Paragraphs>1927</Paragraphs>
  <Slides>129</Slides>
  <Notes>19</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2</vt:i4>
      </vt:variant>
      <vt:variant>
        <vt:lpstr>幻灯片标题</vt:lpstr>
      </vt:variant>
      <vt:variant>
        <vt:i4>129</vt:i4>
      </vt:variant>
    </vt:vector>
  </HeadingPairs>
  <TitlesOfParts>
    <vt:vector size="156" baseType="lpstr">
      <vt:lpstr>ITC Officina Sans Book</vt:lpstr>
      <vt:lpstr>Microsoft Yahei</vt:lpstr>
      <vt:lpstr>方正综艺简体</vt:lpstr>
      <vt:lpstr>仿宋_GB2312</vt:lpstr>
      <vt:lpstr>黑体</vt:lpstr>
      <vt:lpstr>华文仿宋</vt:lpstr>
      <vt:lpstr>华文新魏</vt:lpstr>
      <vt:lpstr>华文行楷</vt:lpstr>
      <vt:lpstr>楷体_GB2312</vt:lpstr>
      <vt:lpstr>隶书</vt:lpstr>
      <vt:lpstr>宋体</vt:lpstr>
      <vt:lpstr>微软雅黑</vt:lpstr>
      <vt:lpstr>文泉驿微米黑</vt:lpstr>
      <vt:lpstr>Arial</vt:lpstr>
      <vt:lpstr>Arial Narrow</vt:lpstr>
      <vt:lpstr>Calibri</vt:lpstr>
      <vt:lpstr>Calibri Light</vt:lpstr>
      <vt:lpstr>Comic Sans MS</vt:lpstr>
      <vt:lpstr>Corbel</vt:lpstr>
      <vt:lpstr>Courier New</vt:lpstr>
      <vt:lpstr>Symbol</vt:lpstr>
      <vt:lpstr>Tahoma</vt:lpstr>
      <vt:lpstr>Times New Roman</vt:lpstr>
      <vt:lpstr>Wingdings</vt:lpstr>
      <vt:lpstr>3_Blends</vt:lpstr>
      <vt:lpstr>公式</vt:lpstr>
      <vt:lpstr>Microsoft 公式 3.0</vt:lpstr>
      <vt:lpstr>数 据 结 构 第6章 集合与字典</vt:lpstr>
      <vt:lpstr>第五章 要点回顾</vt:lpstr>
      <vt:lpstr>PowerPoint 演示文稿</vt:lpstr>
      <vt:lpstr>Motivation</vt:lpstr>
      <vt:lpstr>Motivation</vt:lpstr>
      <vt:lpstr>Motivation</vt:lpstr>
      <vt:lpstr>第六章 集合与字典</vt:lpstr>
      <vt:lpstr>6.1集合及其表示</vt:lpstr>
      <vt:lpstr>PowerPoint 演示文稿</vt:lpstr>
      <vt:lpstr>集合（Set）的抽象数据类型</vt:lpstr>
      <vt:lpstr>用位向量实现集合抽象数据类型</vt:lpstr>
      <vt:lpstr>集合的位向量(bit Vector)类的定义</vt:lpstr>
      <vt:lpstr>使用示例</vt:lpstr>
      <vt:lpstr>构造函数的实现</vt:lpstr>
      <vt:lpstr>映射函数的实现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用有序链表实现集合抽象数据类型</vt:lpstr>
      <vt:lpstr>集合的有序链表类的定义</vt:lpstr>
      <vt:lpstr>复制构造函数</vt:lpstr>
      <vt:lpstr>PowerPoint 演示文稿</vt:lpstr>
      <vt:lpstr>集合的加入操作</vt:lpstr>
      <vt:lpstr>集合的删除操作</vt:lpstr>
      <vt:lpstr>集合的几个重载函数</vt:lpstr>
      <vt:lpstr>PowerPoint 演示文稿</vt:lpstr>
      <vt:lpstr>PowerPoint 演示文稿</vt:lpstr>
      <vt:lpstr>PowerPoint 演示文稿</vt:lpstr>
      <vt:lpstr>PowerPoint 演示文稿</vt:lpstr>
      <vt:lpstr>PowerPoint 演示文稿</vt:lpstr>
      <vt:lpstr>PowerPoint 演示文稿</vt:lpstr>
      <vt:lpstr>并查集</vt:lpstr>
      <vt:lpstr>PowerPoint 演示文稿</vt:lpstr>
      <vt:lpstr>并查集的ADT</vt:lpstr>
      <vt:lpstr>并查集实现方法：森林表示法</vt:lpstr>
      <vt:lpstr>森林表示法示例 </vt:lpstr>
      <vt:lpstr>森林表示法示例 </vt:lpstr>
      <vt:lpstr>森林表示法示例 </vt:lpstr>
      <vt:lpstr>用双亲表示实现并查集的类定义 </vt:lpstr>
      <vt:lpstr>【并查集初始化算法】</vt:lpstr>
      <vt:lpstr>【并查集查找算法】</vt:lpstr>
      <vt:lpstr>【并查集合并算法】</vt:lpstr>
      <vt:lpstr>森林法算法分析</vt:lpstr>
      <vt:lpstr>森林表示法的改进1： ——使用加权规则（按秩求并启发式策略）</vt:lpstr>
      <vt:lpstr>森林法改进1示例 </vt:lpstr>
      <vt:lpstr>使用加权规则得到的改进合并程序</vt:lpstr>
      <vt:lpstr>森林表示法的改进2： ——使用折叠规则压缩路径启发式策略</vt:lpstr>
      <vt:lpstr>PowerPoint 演示文稿</vt:lpstr>
      <vt:lpstr>PowerPoint 演示文稿</vt:lpstr>
      <vt:lpstr>森林法改进2的算法分析</vt:lpstr>
      <vt:lpstr>森林法改进1+改进2的算法分析</vt:lpstr>
      <vt:lpstr>6.3字典（Dictionary） </vt:lpstr>
      <vt:lpstr>PowerPoint 演示文稿</vt:lpstr>
      <vt:lpstr>字典的抽象数据类型 </vt:lpstr>
      <vt:lpstr>字典的线性表描述 </vt:lpstr>
      <vt:lpstr>有序链表的类定义 </vt:lpstr>
      <vt:lpstr>搜索、插入与删除算法</vt:lpstr>
      <vt:lpstr>PowerPoint 演示文稿</vt:lpstr>
      <vt:lpstr>链表中的操作符重载 </vt:lpstr>
      <vt:lpstr>6.4 跳表（skip list）</vt:lpstr>
      <vt:lpstr>PowerPoint 演示文稿</vt:lpstr>
      <vt:lpstr>跳表的结构</vt:lpstr>
      <vt:lpstr>PowerPoint 演示文稿</vt:lpstr>
      <vt:lpstr>PowerPoint 演示文稿</vt:lpstr>
      <vt:lpstr>6.5 散列(Hash)</vt:lpstr>
      <vt:lpstr>哈希的应用</vt:lpstr>
      <vt:lpstr>散列/哈希的基本思想</vt:lpstr>
      <vt:lpstr>散列函数H的举例1</vt:lpstr>
      <vt:lpstr>PowerPoint 演示文稿</vt:lpstr>
      <vt:lpstr>                                </vt:lpstr>
      <vt:lpstr>PowerPoint 演示文稿</vt:lpstr>
      <vt:lpstr>6.5.1 Hash表的基本概念</vt:lpstr>
      <vt:lpstr>散列技术面临的首要问题</vt:lpstr>
      <vt:lpstr>PowerPoint 演示文稿</vt:lpstr>
      <vt:lpstr>PowerPoint 演示文稿</vt:lpstr>
      <vt:lpstr>PowerPoint 演示文稿</vt:lpstr>
      <vt:lpstr>PowerPoint 演示文稿</vt:lpstr>
      <vt:lpstr>3. 数字分析法</vt:lpstr>
      <vt:lpstr> </vt:lpstr>
      <vt:lpstr>PowerPoint 演示文稿</vt:lpstr>
      <vt:lpstr>PowerPoint 演示文稿</vt:lpstr>
      <vt:lpstr>散列函数的应用</vt:lpstr>
      <vt:lpstr>一个好的字符串Hash函数</vt:lpstr>
      <vt:lpstr>ELFhash字符串散列函数</vt:lpstr>
      <vt:lpstr>Collision</vt:lpstr>
      <vt:lpstr>PowerPoint 演示文稿</vt:lpstr>
      <vt:lpstr>PowerPoint 演示文稿</vt:lpstr>
      <vt:lpstr>(1)线性探查再散列</vt:lpstr>
      <vt:lpstr>PowerPoint 演示文稿</vt:lpstr>
      <vt:lpstr>PowerPoint 演示文稿</vt:lpstr>
      <vt:lpstr>PowerPoint 演示文稿</vt:lpstr>
      <vt:lpstr>PowerPoint 演示文稿</vt:lpstr>
      <vt:lpstr>PowerPoint 演示文稿</vt:lpstr>
      <vt:lpstr>1、查找算法</vt:lpstr>
      <vt:lpstr>2、插入算法</vt:lpstr>
      <vt:lpstr> 3、删除算法</vt:lpstr>
      <vt:lpstr>闭散列法可以真正删除吗?</vt:lpstr>
      <vt:lpstr>真正删除导致断线索的示例</vt:lpstr>
      <vt:lpstr>引入“碑”</vt:lpstr>
      <vt:lpstr>“碑”对操作的影响</vt:lpstr>
      <vt:lpstr>用线性探查法组织的散列表的类定义 </vt:lpstr>
      <vt:lpstr>PowerPoint 演示文稿</vt:lpstr>
      <vt:lpstr>使用线性探查法的搜索算法</vt:lpstr>
      <vt:lpstr>PowerPoint 演示文稿</vt:lpstr>
      <vt:lpstr>PowerPoint 演示文稿</vt:lpstr>
      <vt:lpstr>使用线性探查法的其他操作</vt:lpstr>
      <vt:lpstr>PowerPoint 演示文稿</vt:lpstr>
      <vt:lpstr>PowerPoint 演示文稿</vt:lpstr>
      <vt:lpstr>使用开散列法的散列表类定义 </vt:lpstr>
      <vt:lpstr>用开散列法定义的散列表的操作</vt:lpstr>
      <vt:lpstr>Linux中的经典路由查找算法</vt:lpstr>
      <vt:lpstr> 散列方法的效率分析</vt:lpstr>
      <vt:lpstr>PowerPoint 演示文稿</vt:lpstr>
      <vt:lpstr>PowerPoint 演示文稿</vt:lpstr>
      <vt:lpstr>装载因子α= n/m</vt:lpstr>
      <vt:lpstr>PowerPoint 演示文稿</vt:lpstr>
      <vt:lpstr> </vt:lpstr>
      <vt:lpstr>PowerPoint 演示文稿</vt:lpstr>
      <vt:lpstr> </vt:lpstr>
      <vt:lpstr>散列查找小结</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 据 结 构</dc:title>
  <dc:creator>sunny-xiao廉</dc:creator>
  <cp:lastModifiedBy>Xinwei</cp:lastModifiedBy>
  <cp:revision>162</cp:revision>
  <dcterms:created xsi:type="dcterms:W3CDTF">2016-07-27T08:52:00Z</dcterms:created>
  <dcterms:modified xsi:type="dcterms:W3CDTF">2022-10-06T09:01:53Z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