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  <p:sldId id="527" r:id="rId3"/>
    <p:sldId id="528" r:id="rId4"/>
    <p:sldId id="529" r:id="rId5"/>
    <p:sldId id="530" r:id="rId6"/>
    <p:sldId id="53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9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3EF339-7D2B-4AB2-A85D-82543F6FC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9F0B37D-571F-4B16-A4A2-B9952A5B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5107958-8B28-4323-B5F5-64FAB4AB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DFED73-E3CB-4F35-A23C-03DC7CC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D7ABBB-A010-4589-8B1F-A30F6828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0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912DA7-3591-4FCA-8080-FC0CC2A2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10B2876-C1B7-4A15-822D-D1E07EC2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79B445-E913-4F14-8CB8-BD3A4204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E1E02F-69C6-436B-9C5F-31F763D6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687160-0E3F-4289-AB95-B7756BE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7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26702D4-6513-4363-ABCD-8EABF8511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8947BEA-0AFA-41B0-BC65-27165CE4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52FEE6B-72EF-4A7B-9C07-9A401C4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E09D233-684A-4152-A5D7-64B4C162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34C2A5-6C15-453B-8AA4-A684942E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363239-C47A-49F0-B656-0365D85E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00D0A8-AE01-41B2-9EA7-30AE82B5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335CE0E-6F2F-40CE-A2B3-0652D9C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8CECF4-8806-4AC4-AA18-841F8A2D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7D3A758-4E9E-4485-8B08-85CA103F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6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D7E900-70DE-45C4-B194-186349A5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6F4EBD3-CF22-4EC4-9768-35DFE998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AD2B3E2-172E-4ADE-B057-B6F0263E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B9B37A-E659-48B2-B39D-A02EEF4A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CE8B3DF-F1C8-44E3-BB37-33A98BE1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C015BA-95DE-4719-A800-9080983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B139FD-8291-4BC9-A1A2-FE73F26F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EED549A-F2FD-468A-9769-FD87E7C2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2D578E4-0900-4977-BA8B-C92666D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55BD06B-1D00-4935-A29D-9CAC4021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61A41DE-D631-411F-80F9-8B8247AA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94753F-5F8F-4136-8464-2933A8FF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6614D99-294D-49B5-97A4-277A3334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C87254B-43B6-4886-A5BC-744094DA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901BB4E-38CD-47E8-9497-08BEBE5A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F410223-5477-4891-A2D9-81A01E51E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1BEE66D-DE04-4058-8418-8E10697B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9B174F7-55F2-4BE6-8724-F7171DB4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E4B5-B872-4749-B88B-17E05BC0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6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082945-83D2-4B14-964A-6A5FC0B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4F565A0-EDFD-4F87-9CDD-23E8FDBA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89EB77-EF44-4AAB-95DF-DF43518B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D07A5AF-DF7A-4D5E-9B35-9C42DBAF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0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DAB31A2-23F5-418F-B8F6-C3962CEA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0721591-3F42-4F82-983C-EB2B6FD9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4ABC2D7-4C1A-4D6B-A9F7-01331D2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EF9B43-4279-42BD-8136-7618517C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B11F4F-6B83-471A-9B28-832B1081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4753B90-C548-490F-AB58-0079DC72B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771D53-91E7-4A02-BB9E-A1D53A61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077E182-3CFF-43F3-BAAF-F5FC7470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6460FB0-A1F3-4AA4-B79D-724FAF8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585589-41E6-45D7-BB05-26048CC0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B453315-916C-4386-9831-735D7E3D4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53DF9C1-7BAB-46AA-BCC5-47862BB9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342AD8-56B6-4E71-A897-6649823F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602995-0DBA-42DA-8DDB-85FF265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ECD811D-127C-4B53-8BDB-15C8A4C1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4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39444B8-63E4-458E-BE54-82A6104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3B49FE7-A56D-49D9-A329-33CA31545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E876FB-FF66-47BE-A7C0-B7A644A8C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B51F-A2BD-4AD8-8B1F-C5DE30E8DE46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330DCC5-786C-4A6A-A8AC-24084732D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5354652-925A-4019-99EF-B1D042D7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8672-F84A-4E13-B843-D285EB731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之</a:t>
            </a:r>
            <a:r>
              <a:rPr lang="en-US" altLang="zh-CN" dirty="0" smtClean="0"/>
              <a:t>ASL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组合 64513"/>
          <p:cNvGrpSpPr/>
          <p:nvPr/>
        </p:nvGrpSpPr>
        <p:grpSpPr bwMode="auto">
          <a:xfrm>
            <a:off x="1886728" y="3011210"/>
            <a:ext cx="8891588" cy="1657350"/>
            <a:chOff x="0" y="0"/>
            <a:chExt cx="5664" cy="1044"/>
          </a:xfrm>
        </p:grpSpPr>
        <p:graphicFrame>
          <p:nvGraphicFramePr>
            <p:cNvPr id="2" name="对象 64514"/>
            <p:cNvGraphicFramePr>
              <a:graphicFrameLocks noChangeAspect="1"/>
            </p:cNvGraphicFramePr>
            <p:nvPr/>
          </p:nvGraphicFramePr>
          <p:xfrm>
            <a:off x="816" y="0"/>
            <a:ext cx="129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3" imgW="827405" imgH="445770" progId="Equation.3">
                    <p:embed/>
                  </p:oleObj>
                </mc:Choice>
                <mc:Fallback>
                  <p:oleObj r:id="rId3" imgW="827405" imgH="445770" progId="Equation.3">
                    <p:embed/>
                    <p:pic>
                      <p:nvPicPr>
                        <p:cNvPr id="2" name="对象 64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0"/>
                          <a:ext cx="129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5" name="对象 645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914468"/>
                </p:ext>
              </p:extLst>
            </p:nvPr>
          </p:nvGraphicFramePr>
          <p:xfrm>
            <a:off x="1030" y="547"/>
            <a:ext cx="348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2831760" imgH="393480" progId="Equation.DSMT4">
                    <p:embed/>
                  </p:oleObj>
                </mc:Choice>
                <mc:Fallback>
                  <p:oleObj name="Equation" r:id="rId5" imgW="2831760" imgH="393480" progId="Equation.DSMT4">
                    <p:embed/>
                    <p:pic>
                      <p:nvPicPr>
                        <p:cNvPr id="64515" name="对象 64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547"/>
                          <a:ext cx="348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6" name="Text Box 41"/>
            <p:cNvSpPr txBox="1">
              <a:spLocks noChangeArrowheads="1"/>
            </p:cNvSpPr>
            <p:nvPr/>
          </p:nvSpPr>
          <p:spPr bwMode="auto">
            <a:xfrm>
              <a:off x="0" y="192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ahoma" panose="020B0604030504040204" pitchFamily="34" charset="0"/>
                </a:rPr>
                <a:t>利用公式</a:t>
              </a:r>
            </a:p>
          </p:txBody>
        </p:sp>
        <p:sp>
          <p:nvSpPr>
            <p:cNvPr id="64517" name="Text Box 42"/>
            <p:cNvSpPr txBox="1">
              <a:spLocks noChangeArrowheads="1"/>
            </p:cNvSpPr>
            <p:nvPr/>
          </p:nvSpPr>
          <p:spPr bwMode="auto">
            <a:xfrm>
              <a:off x="1922" y="192"/>
              <a:ext cx="37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，设查找每个记录的概率相等，即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=1/6</a:t>
              </a:r>
              <a:r>
                <a:rPr lang="zh-CN" altLang="en-US" dirty="0">
                  <a:latin typeface="Times New Roman" panose="02020603050405020304" pitchFamily="18" charset="0"/>
                </a:rPr>
                <a:t>， </a:t>
              </a:r>
            </a:p>
          </p:txBody>
        </p:sp>
        <p:sp>
          <p:nvSpPr>
            <p:cNvPr id="64518" name="Text Box 43"/>
            <p:cNvSpPr txBox="1">
              <a:spLocks noChangeArrowheads="1"/>
            </p:cNvSpPr>
            <p:nvPr/>
          </p:nvSpPr>
          <p:spPr bwMode="auto">
            <a:xfrm>
              <a:off x="0" y="720"/>
              <a:ext cx="2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则</a:t>
              </a:r>
              <a:r>
                <a:rPr lang="zh-CN" altLang="en-US" b="1">
                  <a:latin typeface="Times New Roman" panose="02020603050405020304" pitchFamily="18" charset="0"/>
                </a:rPr>
                <a:t>查找成功的</a:t>
              </a:r>
            </a:p>
          </p:txBody>
        </p:sp>
      </p:grp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091159" y="5842327"/>
            <a:ext cx="8384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查找不成功的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ASL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failure</a:t>
            </a:r>
            <a:r>
              <a:rPr lang="en-US" altLang="zh-CN" sz="2000" dirty="0">
                <a:latin typeface="Times New Roman" panose="02020603050405020304" pitchFamily="18" charset="0"/>
              </a:rPr>
              <a:t>=(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1+7+6+5+4+3+2</a:t>
            </a:r>
            <a:r>
              <a:rPr lang="en-US" altLang="zh-CN" sz="2000" dirty="0">
                <a:latin typeface="Times New Roman" panose="02020603050405020304" pitchFamily="18" charset="0"/>
              </a:rPr>
              <a:t>)/</a:t>
            </a:r>
            <a:r>
              <a:rPr lang="en-US" altLang="zh-CN" sz="2000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</a:rPr>
              <a:t>=28/7=4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21" name="表格 64520"/>
          <p:cNvGraphicFramePr/>
          <p:nvPr>
            <p:extLst>
              <p:ext uri="{D42A27DB-BD31-4B8C-83A1-F6EECF244321}">
                <p14:modId xmlns:p14="http://schemas.microsoft.com/office/powerpoint/2010/main" val="152709010"/>
              </p:ext>
            </p:extLst>
          </p:nvPr>
        </p:nvGraphicFramePr>
        <p:xfrm>
          <a:off x="2180105" y="4822828"/>
          <a:ext cx="7721347" cy="865231"/>
        </p:xfrm>
        <a:graphic>
          <a:graphicData uri="http://schemas.openxmlformats.org/drawingml/2006/table">
            <a:tbl>
              <a:tblPr/>
              <a:tblGrid>
                <a:gridCol w="2342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79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093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69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下标</a:t>
                      </a:r>
                      <a:endParaRPr lang="zh-CN" altLang="en-US" sz="2000" b="1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99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查找失败探查次数</a:t>
                      </a:r>
                      <a:endParaRPr lang="zh-CN" altLang="en-US" sz="2000" b="1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550" name="表格 64549"/>
          <p:cNvGraphicFramePr/>
          <p:nvPr>
            <p:extLst>
              <p:ext uri="{D42A27DB-BD31-4B8C-83A1-F6EECF244321}">
                <p14:modId xmlns:p14="http://schemas.microsoft.com/office/powerpoint/2010/main" val="1440877521"/>
              </p:ext>
            </p:extLst>
          </p:nvPr>
        </p:nvGraphicFramePr>
        <p:xfrm>
          <a:off x="2370170" y="1636682"/>
          <a:ext cx="7702297" cy="1323726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48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3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09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86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09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907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关键字</a:t>
                      </a:r>
                      <a:endParaRPr lang="zh-CN" altLang="en-US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07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散列地址</a:t>
                      </a:r>
                      <a:endParaRPr lang="zh-CN" altLang="en-US" sz="2000" b="1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1246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查找成功探查次数</a:t>
                      </a:r>
                      <a:endParaRPr lang="zh-CN" altLang="en-US" sz="2000" b="1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altLang="x-none" sz="2000" b="1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hlink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fol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000" b="1" dirty="0">
                        <a:latin typeface="Tahoma" panose="020B060403050404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4583" name="组合 64583"/>
          <p:cNvGrpSpPr/>
          <p:nvPr/>
        </p:nvGrpSpPr>
        <p:grpSpPr bwMode="auto">
          <a:xfrm>
            <a:off x="2062903" y="436495"/>
            <a:ext cx="7366000" cy="990600"/>
            <a:chOff x="287" y="0"/>
            <a:chExt cx="4640" cy="624"/>
          </a:xfrm>
        </p:grpSpPr>
        <p:grpSp>
          <p:nvGrpSpPr>
            <p:cNvPr id="64584" name="组合 64584"/>
            <p:cNvGrpSpPr/>
            <p:nvPr/>
          </p:nvGrpSpPr>
          <p:grpSpPr bwMode="auto">
            <a:xfrm>
              <a:off x="1821" y="0"/>
              <a:ext cx="3106" cy="624"/>
              <a:chOff x="0" y="0"/>
              <a:chExt cx="4208" cy="624"/>
            </a:xfrm>
          </p:grpSpPr>
          <p:sp>
            <p:nvSpPr>
              <p:cNvPr id="64585" name="Text Box 6"/>
              <p:cNvSpPr txBox="1">
                <a:spLocks noChangeArrowheads="1"/>
              </p:cNvSpPr>
              <p:nvPr/>
            </p:nvSpPr>
            <p:spPr bwMode="auto">
              <a:xfrm>
                <a:off x="1367" y="288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64586" name="Text Box 7"/>
              <p:cNvSpPr txBox="1">
                <a:spLocks noChangeArrowheads="1"/>
              </p:cNvSpPr>
              <p:nvPr/>
            </p:nvSpPr>
            <p:spPr bwMode="auto">
              <a:xfrm>
                <a:off x="2567" y="288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64587" name="Text Box 8"/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FF66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 baseline="-25000">
                  <a:solidFill>
                    <a:srgbClr val="FF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88" name="Text Box 9"/>
              <p:cNvSpPr txBox="1">
                <a:spLocks noChangeArrowheads="1"/>
              </p:cNvSpPr>
              <p:nvPr/>
            </p:nvSpPr>
            <p:spPr bwMode="auto">
              <a:xfrm>
                <a:off x="3168" y="288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FF6600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64589" name="Text Box 10"/>
              <p:cNvSpPr txBox="1">
                <a:spLocks noChangeArrowheads="1"/>
              </p:cNvSpPr>
              <p:nvPr/>
            </p:nvSpPr>
            <p:spPr bwMode="auto">
              <a:xfrm>
                <a:off x="3792" y="288"/>
                <a:ext cx="31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FF6600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4590" name="Text Box 11"/>
              <p:cNvSpPr txBox="1">
                <a:spLocks noChangeArrowheads="1"/>
              </p:cNvSpPr>
              <p:nvPr/>
            </p:nvSpPr>
            <p:spPr bwMode="auto">
              <a:xfrm>
                <a:off x="783" y="288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64591" name="组合 64591"/>
              <p:cNvGrpSpPr/>
              <p:nvPr/>
            </p:nvGrpSpPr>
            <p:grpSpPr bwMode="auto">
              <a:xfrm>
                <a:off x="0" y="0"/>
                <a:ext cx="4208" cy="624"/>
                <a:chOff x="0" y="0"/>
                <a:chExt cx="4208" cy="624"/>
              </a:xfrm>
            </p:grpSpPr>
            <p:sp>
              <p:nvSpPr>
                <p:cNvPr id="64592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251"/>
                  <a:ext cx="4208" cy="35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4593" name="Line 14"/>
                <p:cNvSpPr>
                  <a:spLocks noChangeShapeType="1"/>
                </p:cNvSpPr>
                <p:nvPr/>
              </p:nvSpPr>
              <p:spPr bwMode="auto">
                <a:xfrm>
                  <a:off x="558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4" name="Line 15"/>
                <p:cNvSpPr>
                  <a:spLocks noChangeShapeType="1"/>
                </p:cNvSpPr>
                <p:nvPr/>
              </p:nvSpPr>
              <p:spPr bwMode="auto">
                <a:xfrm>
                  <a:off x="1149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5" name="Line 16"/>
                <p:cNvSpPr>
                  <a:spLocks noChangeShapeType="1"/>
                </p:cNvSpPr>
                <p:nvPr/>
              </p:nvSpPr>
              <p:spPr bwMode="auto">
                <a:xfrm>
                  <a:off x="1742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6" name="Line 17"/>
                <p:cNvSpPr>
                  <a:spLocks noChangeShapeType="1"/>
                </p:cNvSpPr>
                <p:nvPr/>
              </p:nvSpPr>
              <p:spPr bwMode="auto">
                <a:xfrm>
                  <a:off x="2333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7" name="Line 18"/>
                <p:cNvSpPr>
                  <a:spLocks noChangeShapeType="1"/>
                </p:cNvSpPr>
                <p:nvPr/>
              </p:nvSpPr>
              <p:spPr bwMode="auto">
                <a:xfrm>
                  <a:off x="2950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8" name="Line 19"/>
                <p:cNvSpPr>
                  <a:spLocks noChangeShapeType="1"/>
                </p:cNvSpPr>
                <p:nvPr/>
              </p:nvSpPr>
              <p:spPr bwMode="auto">
                <a:xfrm>
                  <a:off x="3567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599" name="Line 20"/>
                <p:cNvSpPr>
                  <a:spLocks noChangeShapeType="1"/>
                </p:cNvSpPr>
                <p:nvPr/>
              </p:nvSpPr>
              <p:spPr bwMode="auto">
                <a:xfrm>
                  <a:off x="4208" y="251"/>
                  <a:ext cx="0" cy="3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60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83" y="0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460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2" y="2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6460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409" y="0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6460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36" y="0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460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80" y="2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6460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72" y="2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6460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13" y="2"/>
                  <a:ext cx="31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2000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</p:grpSp>
        <p:sp>
          <p:nvSpPr>
            <p:cNvPr id="64608" name="Text Box 94"/>
            <p:cNvSpPr txBox="1">
              <a:spLocks noChangeArrowheads="1"/>
            </p:cNvSpPr>
            <p:nvPr/>
          </p:nvSpPr>
          <p:spPr bwMode="auto">
            <a:xfrm>
              <a:off x="287" y="1"/>
              <a:ext cx="151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800" dirty="0" err="1">
                  <a:latin typeface="Times New Roman" panose="02020603050405020304" pitchFamily="18" charset="0"/>
                </a:rPr>
                <a:t>ht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[8]</a:t>
              </a:r>
            </a:p>
            <a:p>
              <a:pPr algn="r"/>
              <a:r>
                <a:rPr lang="en-US" altLang="zh-CN" sz="2800" dirty="0">
                  <a:latin typeface="Times New Roman" panose="02020603050405020304" pitchFamily="18" charset="0"/>
                </a:rPr>
                <a:t>H(key)=key%7</a:t>
              </a:r>
            </a:p>
          </p:txBody>
        </p:sp>
      </p:grpSp>
      <p:sp>
        <p:nvSpPr>
          <p:cNvPr id="64609" name="Text Box 95"/>
          <p:cNvSpPr txBox="1">
            <a:spLocks noChangeArrowheads="1"/>
          </p:cNvSpPr>
          <p:nvPr/>
        </p:nvSpPr>
        <p:spPr bwMode="auto">
          <a:xfrm>
            <a:off x="2344291" y="415790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38" name="矩形标注 37"/>
          <p:cNvSpPr/>
          <p:nvPr/>
        </p:nvSpPr>
        <p:spPr>
          <a:xfrm>
            <a:off x="8128468" y="6042382"/>
            <a:ext cx="4081462" cy="620712"/>
          </a:xfrm>
          <a:prstGeom prst="wedgeRectCallout">
            <a:avLst>
              <a:gd name="adj1" fmla="val 509"/>
              <a:gd name="adj2" fmla="val -133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作业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：计算该例子在三种不同的闭散列法下（伪随机法的随机序列假设为</a:t>
            </a:r>
            <a:r>
              <a:rPr lang="en-US" altLang="zh-CN" sz="1400" dirty="0"/>
              <a:t>【5,1,4,3,6,2,7】</a:t>
            </a:r>
            <a:r>
              <a:rPr lang="zh-CN" altLang="en-US" sz="1400" dirty="0"/>
              <a:t>）的</a:t>
            </a:r>
            <a:r>
              <a:rPr lang="en-US" altLang="zh-CN" sz="1400" dirty="0" err="1"/>
              <a:t>ASL_success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ASL_failure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475" y="0"/>
            <a:ext cx="2716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线性</a:t>
            </a:r>
            <a:r>
              <a:rPr lang="zh-CN" altLang="en-US" sz="3200" dirty="0" smtClean="0"/>
              <a:t>探查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BE3684A-32B6-4DA9-8FF7-26E9B372B528}"/>
              </a:ext>
            </a:extLst>
          </p:cNvPr>
          <p:cNvSpPr txBox="1"/>
          <p:nvPr/>
        </p:nvSpPr>
        <p:spPr>
          <a:xfrm>
            <a:off x="153019" y="44932"/>
            <a:ext cx="383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二次探查查找</a:t>
            </a:r>
            <a:r>
              <a:rPr lang="zh-CN" altLang="en-US" sz="2800" b="1" dirty="0">
                <a:solidFill>
                  <a:srgbClr val="FF0000"/>
                </a:solidFill>
              </a:rPr>
              <a:t>成功</a:t>
            </a:r>
            <a:r>
              <a:rPr lang="zh-CN" altLang="en-US" sz="2800" dirty="0" smtClean="0"/>
              <a:t>分析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25BDE15F-5206-4F1E-8A21-6F3E51ED6E64}"/>
                  </a:ext>
                </a:extLst>
              </p:cNvPr>
              <p:cNvSpPr txBox="1"/>
              <p:nvPr/>
            </p:nvSpPr>
            <p:spPr>
              <a:xfrm>
                <a:off x="3414913" y="45598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)%7,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)%7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BDE15F-5206-4F1E-8A21-6F3E51ED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13" y="455988"/>
                <a:ext cx="6096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47F9230E-72AA-4D47-AA68-5067D3C8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132725"/>
              </p:ext>
            </p:extLst>
          </p:nvPr>
        </p:nvGraphicFramePr>
        <p:xfrm>
          <a:off x="868219" y="1013695"/>
          <a:ext cx="10319734" cy="121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940">
                  <a:extLst>
                    <a:ext uri="{9D8B030D-6E8A-4147-A177-3AD203B41FA5}">
                      <a16:colId xmlns="" xmlns:a16="http://schemas.microsoft.com/office/drawing/2014/main" val="1343214301"/>
                    </a:ext>
                  </a:extLst>
                </a:gridCol>
                <a:gridCol w="1187791">
                  <a:extLst>
                    <a:ext uri="{9D8B030D-6E8A-4147-A177-3AD203B41FA5}">
                      <a16:colId xmlns="" xmlns:a16="http://schemas.microsoft.com/office/drawing/2014/main" val="2353393237"/>
                    </a:ext>
                  </a:extLst>
                </a:gridCol>
                <a:gridCol w="1205925">
                  <a:extLst>
                    <a:ext uri="{9D8B030D-6E8A-4147-A177-3AD203B41FA5}">
                      <a16:colId xmlns="" xmlns:a16="http://schemas.microsoft.com/office/drawing/2014/main" val="4204341123"/>
                    </a:ext>
                  </a:extLst>
                </a:gridCol>
                <a:gridCol w="1233126">
                  <a:extLst>
                    <a:ext uri="{9D8B030D-6E8A-4147-A177-3AD203B41FA5}">
                      <a16:colId xmlns="" xmlns:a16="http://schemas.microsoft.com/office/drawing/2014/main" val="2282530629"/>
                    </a:ext>
                  </a:extLst>
                </a:gridCol>
                <a:gridCol w="1196857">
                  <a:extLst>
                    <a:ext uri="{9D8B030D-6E8A-4147-A177-3AD203B41FA5}">
                      <a16:colId xmlns="" xmlns:a16="http://schemas.microsoft.com/office/drawing/2014/main" val="2605611258"/>
                    </a:ext>
                  </a:extLst>
                </a:gridCol>
                <a:gridCol w="1224058">
                  <a:extLst>
                    <a:ext uri="{9D8B030D-6E8A-4147-A177-3AD203B41FA5}">
                      <a16:colId xmlns="" xmlns:a16="http://schemas.microsoft.com/office/drawing/2014/main" val="3373134047"/>
                    </a:ext>
                  </a:extLst>
                </a:gridCol>
                <a:gridCol w="1160589">
                  <a:extLst>
                    <a:ext uri="{9D8B030D-6E8A-4147-A177-3AD203B41FA5}">
                      <a16:colId xmlns="" xmlns:a16="http://schemas.microsoft.com/office/drawing/2014/main" val="2740664346"/>
                    </a:ext>
                  </a:extLst>
                </a:gridCol>
                <a:gridCol w="1006448">
                  <a:extLst>
                    <a:ext uri="{9D8B030D-6E8A-4147-A177-3AD203B41FA5}">
                      <a16:colId xmlns="" xmlns:a16="http://schemas.microsoft.com/office/drawing/2014/main" val="2538342845"/>
                    </a:ext>
                  </a:extLst>
                </a:gridCol>
              </a:tblGrid>
              <a:tr h="3317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散列地址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9154656"/>
                  </a:ext>
                </a:extLst>
              </a:tr>
              <a:tr h="33175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关键字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3300658"/>
                  </a:ext>
                </a:extLst>
              </a:tr>
              <a:tr h="4832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查找成功探查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22164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24FA958A-7B68-4004-AFF4-C9F6E4CEA613}"/>
              </a:ext>
            </a:extLst>
          </p:cNvPr>
          <p:cNvSpPr txBox="1"/>
          <p:nvPr/>
        </p:nvSpPr>
        <p:spPr>
          <a:xfrm>
            <a:off x="8603129" y="44932"/>
            <a:ext cx="3597834" cy="31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关键字为（</a:t>
            </a:r>
            <a:r>
              <a:rPr lang="en-US" altLang="zh-CN" sz="1800" dirty="0">
                <a:latin typeface="Times New Roman" panose="02020603050405020304" pitchFamily="18" charset="0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11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16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AE670C-0DE2-4F9F-A091-C04D1E079665}"/>
              </a:ext>
            </a:extLst>
          </p:cNvPr>
          <p:cNvSpPr txBox="1"/>
          <p:nvPr/>
        </p:nvSpPr>
        <p:spPr>
          <a:xfrm>
            <a:off x="6834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1C24193-DD87-468C-B228-C44A6D1D31F0}"/>
              </a:ext>
            </a:extLst>
          </p:cNvPr>
          <p:cNvSpPr txBox="1"/>
          <p:nvPr/>
        </p:nvSpPr>
        <p:spPr>
          <a:xfrm>
            <a:off x="10898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9BCEB53E-5DBA-49EA-BEBB-05B92345C92B}"/>
                  </a:ext>
                </a:extLst>
              </p:cNvPr>
              <p:cNvSpPr txBox="1"/>
              <p:nvPr/>
            </p:nvSpPr>
            <p:spPr>
              <a:xfrm>
                <a:off x="296462" y="2584393"/>
                <a:ext cx="1149212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9</a:t>
                </a:r>
                <a:r>
                  <a:rPr lang="zh-CN" altLang="en-US" sz="2400" b="1" dirty="0" smtClean="0"/>
                  <a:t>：</a:t>
                </a:r>
                <a:r>
                  <a:rPr lang="en-US" altLang="zh-CN" sz="2400" b="1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=9%7=2</a:t>
                </a:r>
                <a:r>
                  <a:rPr lang="zh-CN" altLang="en-US" sz="2400" b="1" dirty="0"/>
                  <a:t>，即存在第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单元    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11</a:t>
                </a:r>
                <a:r>
                  <a:rPr lang="zh-CN" altLang="en-US" sz="2400" b="1" dirty="0"/>
                  <a:t>：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=11%7=4</a:t>
                </a:r>
                <a:r>
                  <a:rPr lang="zh-CN" altLang="en-US" sz="2400" b="1" dirty="0"/>
                  <a:t> ，即存在第</a:t>
                </a:r>
                <a:r>
                  <a:rPr lang="en-US" altLang="zh-CN" sz="2400" b="1" dirty="0"/>
                  <a:t>4</a:t>
                </a:r>
                <a:r>
                  <a:rPr lang="zh-CN" altLang="en-US" sz="2400" b="1" dirty="0"/>
                  <a:t>单元   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/>
              </a:p>
              <a:p>
                <a:r>
                  <a:rPr lang="en-US" altLang="zh-CN" sz="2400" b="1" dirty="0" smtClean="0"/>
                  <a:t>2</a:t>
                </a:r>
                <a:r>
                  <a:rPr lang="zh-CN" altLang="en-US" sz="2400" b="1" dirty="0" smtClean="0"/>
                  <a:t>： </a:t>
                </a:r>
                <a:r>
                  <a:rPr lang="en-US" altLang="zh-CN" sz="24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=2%7=2</a:t>
                </a:r>
                <a:r>
                  <a:rPr lang="zh-CN" altLang="en-US" sz="2400" b="1" dirty="0"/>
                  <a:t> ，  冲突，（</a:t>
                </a:r>
                <a:r>
                  <a:rPr lang="en-US" altLang="zh-CN" sz="2400" b="1" dirty="0"/>
                  <a:t>2+1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</a:t>
                </a:r>
                <a:r>
                  <a:rPr lang="zh-CN" altLang="en-US" sz="2400" b="1" dirty="0"/>
                  <a:t>，即存在第</a:t>
                </a:r>
                <a:r>
                  <a:rPr lang="en-US" altLang="zh-CN" sz="2400" b="1" dirty="0"/>
                  <a:t>3</a:t>
                </a:r>
                <a:r>
                  <a:rPr lang="zh-CN" altLang="en-US" sz="2400" b="1" dirty="0"/>
                  <a:t>单元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/>
              </a:p>
              <a:p>
                <a:r>
                  <a:rPr lang="en-US" altLang="zh-CN" sz="2400" b="1" dirty="0"/>
                  <a:t>16</a:t>
                </a:r>
                <a:r>
                  <a:rPr lang="zh-CN" altLang="en-US" sz="2400" b="1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=16%7=2</a:t>
                </a:r>
                <a:r>
                  <a:rPr lang="zh-CN" altLang="en-US" sz="2400" b="1" dirty="0"/>
                  <a:t> ，冲突，（</a:t>
                </a:r>
                <a:r>
                  <a:rPr lang="en-US" altLang="zh-CN" sz="2400" b="1" dirty="0"/>
                  <a:t>2+1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</a:t>
                </a:r>
                <a:r>
                  <a:rPr lang="zh-CN" altLang="en-US" sz="2400" b="1" dirty="0"/>
                  <a:t>，冲突，（</a:t>
                </a:r>
                <a:r>
                  <a:rPr lang="en-US" altLang="zh-CN" sz="2400" b="1" dirty="0"/>
                  <a:t>2-1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%7=1</a:t>
                </a:r>
                <a:r>
                  <a:rPr lang="zh-CN" altLang="en-US" sz="2400" b="1" dirty="0"/>
                  <a:t>，即存在第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单元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(3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b="1" dirty="0" smtClean="0"/>
                  <a:t>3</a:t>
                </a:r>
                <a:r>
                  <a:rPr lang="zh-CN" altLang="en-US" sz="2400" b="1" dirty="0" smtClean="0"/>
                  <a:t>：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=3%7=3</a:t>
                </a:r>
                <a:r>
                  <a:rPr lang="zh-CN" altLang="en-US" sz="2400" b="1" dirty="0"/>
                  <a:t> ，  冲突，（</a:t>
                </a:r>
                <a:r>
                  <a:rPr lang="en-US" altLang="zh-CN" sz="2400" b="1" dirty="0"/>
                  <a:t>3+1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%7=4</a:t>
                </a:r>
                <a:r>
                  <a:rPr lang="zh-CN" altLang="en-US" sz="2400" b="1" dirty="0"/>
                  <a:t>，冲突，（</a:t>
                </a:r>
                <a:r>
                  <a:rPr lang="en-US" altLang="zh-CN" sz="2400" b="1" dirty="0"/>
                  <a:t>3-1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</a:t>
                </a:r>
                <a:r>
                  <a:rPr lang="zh-CN" altLang="en-US" sz="2400" b="1" dirty="0" smtClean="0"/>
                  <a:t>，冲突，</a:t>
                </a:r>
                <a:endParaRPr lang="en-US" altLang="zh-CN" sz="2400" b="1" dirty="0" smtClean="0"/>
              </a:p>
              <a:p>
                <a:r>
                  <a:rPr lang="en-US" altLang="zh-CN" sz="2400" b="1" dirty="0"/>
                  <a:t>	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3+2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</a:t>
                </a:r>
                <a:r>
                  <a:rPr lang="zh-CN" altLang="en-US" sz="2400" b="1" dirty="0"/>
                  <a:t>，即存在第</a:t>
                </a:r>
                <a:r>
                  <a:rPr lang="en-US" altLang="zh-CN" sz="2400" b="1" dirty="0"/>
                  <a:t>0</a:t>
                </a:r>
                <a:r>
                  <a:rPr lang="zh-CN" altLang="en-US" sz="2400" b="1" dirty="0"/>
                  <a:t>单元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/>
              </a:p>
              <a:p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=1%7=1</a:t>
                </a:r>
                <a:r>
                  <a:rPr lang="zh-CN" altLang="en-US" sz="2400" b="1" dirty="0"/>
                  <a:t> ，  冲突，（</a:t>
                </a:r>
                <a:r>
                  <a:rPr lang="en-US" altLang="zh-CN" sz="2400" b="1" dirty="0"/>
                  <a:t>1+1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</a:t>
                </a:r>
                <a:r>
                  <a:rPr lang="zh-CN" altLang="en-US" sz="2400" b="1" dirty="0"/>
                  <a:t>，冲突，（</a:t>
                </a:r>
                <a:r>
                  <a:rPr lang="en-US" altLang="zh-CN" sz="2400" b="1" dirty="0"/>
                  <a:t>1-1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</a:t>
                </a:r>
                <a:r>
                  <a:rPr lang="zh-CN" altLang="en-US" sz="2400" b="1" dirty="0" smtClean="0"/>
                  <a:t>，冲突，</a:t>
                </a:r>
                <a:endParaRPr lang="en-US" altLang="zh-CN" sz="2400" b="1" dirty="0" smtClean="0"/>
              </a:p>
              <a:p>
                <a:r>
                  <a:rPr lang="en-US" altLang="zh-CN" sz="2400" b="1" dirty="0"/>
                  <a:t>	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1+2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，即存在第</a:t>
                </a:r>
                <a:r>
                  <a:rPr lang="en-US" altLang="zh-CN" sz="2400" b="1" dirty="0"/>
                  <a:t>5</a:t>
                </a:r>
                <a:r>
                  <a:rPr lang="zh-CN" altLang="en-US" sz="2400" b="1" dirty="0"/>
                  <a:t>单元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CEB53E-5DBA-49EA-BEBB-05B92345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2" y="2584393"/>
                <a:ext cx="11492127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849" t="-1800" r="-1698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18241D5C-0AAA-4C05-B613-D9765AA35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69449"/>
              </p:ext>
            </p:extLst>
          </p:nvPr>
        </p:nvGraphicFramePr>
        <p:xfrm>
          <a:off x="3705680" y="5721031"/>
          <a:ext cx="8056014" cy="10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3124080" imgH="393480" progId="Equation.DSMT4">
                  <p:embed/>
                </p:oleObj>
              </mc:Choice>
              <mc:Fallback>
                <p:oleObj name="Equation" r:id="rId5" imgW="312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5680" y="5721031"/>
                        <a:ext cx="8056014" cy="1013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7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BE3684A-32B6-4DA9-8FF7-26E9B372B528}"/>
              </a:ext>
            </a:extLst>
          </p:cNvPr>
          <p:cNvSpPr txBox="1"/>
          <p:nvPr/>
        </p:nvSpPr>
        <p:spPr>
          <a:xfrm>
            <a:off x="223018" y="71659"/>
            <a:ext cx="435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二次探查查找</a:t>
            </a:r>
            <a:r>
              <a:rPr lang="zh-CN" altLang="en-US" sz="2800" b="1" dirty="0">
                <a:solidFill>
                  <a:srgbClr val="FF0000"/>
                </a:solidFill>
              </a:rPr>
              <a:t>失败</a:t>
            </a:r>
            <a:r>
              <a:rPr lang="zh-CN" altLang="en-US" sz="2800" dirty="0" smtClean="0"/>
              <a:t>分析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25BDE15F-5206-4F1E-8A21-6F3E51ED6E64}"/>
                  </a:ext>
                </a:extLst>
              </p:cNvPr>
              <p:cNvSpPr txBox="1"/>
              <p:nvPr/>
            </p:nvSpPr>
            <p:spPr>
              <a:xfrm>
                <a:off x="5100005" y="7165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)%7,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)%7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BDE15F-5206-4F1E-8A21-6F3E51ED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05" y="71659"/>
                <a:ext cx="60960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47F9230E-72AA-4D47-AA68-5067D3C8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65265"/>
              </p:ext>
            </p:extLst>
          </p:nvPr>
        </p:nvGraphicFramePr>
        <p:xfrm>
          <a:off x="565588" y="742128"/>
          <a:ext cx="11479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210">
                  <a:extLst>
                    <a:ext uri="{9D8B030D-6E8A-4147-A177-3AD203B41FA5}">
                      <a16:colId xmlns="" xmlns:a16="http://schemas.microsoft.com/office/drawing/2014/main" val="1343214301"/>
                    </a:ext>
                  </a:extLst>
                </a:gridCol>
                <a:gridCol w="1317811">
                  <a:extLst>
                    <a:ext uri="{9D8B030D-6E8A-4147-A177-3AD203B41FA5}">
                      <a16:colId xmlns="" xmlns:a16="http://schemas.microsoft.com/office/drawing/2014/main" val="2353393237"/>
                    </a:ext>
                  </a:extLst>
                </a:gridCol>
                <a:gridCol w="1362636">
                  <a:extLst>
                    <a:ext uri="{9D8B030D-6E8A-4147-A177-3AD203B41FA5}">
                      <a16:colId xmlns="" xmlns:a16="http://schemas.microsoft.com/office/drawing/2014/main" val="420434112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282530629"/>
                    </a:ext>
                  </a:extLst>
                </a:gridCol>
                <a:gridCol w="1274339">
                  <a:extLst>
                    <a:ext uri="{9D8B030D-6E8A-4147-A177-3AD203B41FA5}">
                      <a16:colId xmlns="" xmlns:a16="http://schemas.microsoft.com/office/drawing/2014/main" val="2605611258"/>
                    </a:ext>
                  </a:extLst>
                </a:gridCol>
                <a:gridCol w="1426868">
                  <a:extLst>
                    <a:ext uri="{9D8B030D-6E8A-4147-A177-3AD203B41FA5}">
                      <a16:colId xmlns="" xmlns:a16="http://schemas.microsoft.com/office/drawing/2014/main" val="3373134047"/>
                    </a:ext>
                  </a:extLst>
                </a:gridCol>
                <a:gridCol w="1426868">
                  <a:extLst>
                    <a:ext uri="{9D8B030D-6E8A-4147-A177-3AD203B41FA5}">
                      <a16:colId xmlns="" xmlns:a16="http://schemas.microsoft.com/office/drawing/2014/main" val="2740664346"/>
                    </a:ext>
                  </a:extLst>
                </a:gridCol>
                <a:gridCol w="1426868">
                  <a:extLst>
                    <a:ext uri="{9D8B030D-6E8A-4147-A177-3AD203B41FA5}">
                      <a16:colId xmlns="" xmlns:a16="http://schemas.microsoft.com/office/drawing/2014/main" val="253834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散列地址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915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关键字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33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查找失败探查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388731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AE670C-0DE2-4F9F-A091-C04D1E079665}"/>
              </a:ext>
            </a:extLst>
          </p:cNvPr>
          <p:cNvSpPr txBox="1"/>
          <p:nvPr/>
        </p:nvSpPr>
        <p:spPr>
          <a:xfrm>
            <a:off x="637309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1C24193-DD87-468C-B228-C44A6D1D31F0}"/>
              </a:ext>
            </a:extLst>
          </p:cNvPr>
          <p:cNvSpPr txBox="1"/>
          <p:nvPr/>
        </p:nvSpPr>
        <p:spPr>
          <a:xfrm>
            <a:off x="1043709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9BCEB53E-5DBA-49EA-BEBB-05B92345C92B}"/>
                  </a:ext>
                </a:extLst>
              </p:cNvPr>
              <p:cNvSpPr txBox="1"/>
              <p:nvPr/>
            </p:nvSpPr>
            <p:spPr>
              <a:xfrm>
                <a:off x="366454" y="2236620"/>
                <a:ext cx="1144902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以</a:t>
                </a:r>
                <a:r>
                  <a:rPr lang="en-US" altLang="zh-CN" sz="2400" b="1" dirty="0"/>
                  <a:t>{</a:t>
                </a:r>
                <a:r>
                  <a:rPr lang="en-US" altLang="zh-CN" sz="2400" b="1" dirty="0" smtClean="0"/>
                  <a:t>14, 15, 23, 10, 18, 12, 13</a:t>
                </a:r>
                <a:r>
                  <a:rPr lang="en-US" altLang="zh-CN" sz="2400" b="1" dirty="0"/>
                  <a:t>}</a:t>
                </a:r>
                <a:r>
                  <a:rPr lang="zh-CN" altLang="en-US" sz="2400" b="1" dirty="0"/>
                  <a:t>序列来分析失败，分别对应的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={</a:t>
                </a:r>
                <a:r>
                  <a:rPr lang="en-US" altLang="zh-CN" sz="2400" b="1" dirty="0" smtClean="0"/>
                  <a:t>0</a:t>
                </a:r>
                <a:r>
                  <a:rPr lang="en-US" altLang="zh-CN" sz="2400" b="1" dirty="0"/>
                  <a:t>, 1 , </a:t>
                </a:r>
                <a:r>
                  <a:rPr lang="en-US" altLang="zh-CN" sz="2400" b="1" dirty="0" smtClean="0"/>
                  <a:t>2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3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4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5</a:t>
                </a:r>
                <a:r>
                  <a:rPr lang="en-US" altLang="zh-CN" sz="2400" b="1" dirty="0"/>
                  <a:t> , 6}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400" b="1" dirty="0" smtClean="0"/>
                  <a:t>14</a:t>
                </a:r>
                <a:r>
                  <a:rPr lang="zh-CN" altLang="en-US" sz="2400" b="1" dirty="0" smtClean="0"/>
                  <a:t>：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0+1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%7=1</a:t>
                </a:r>
                <a:r>
                  <a:rPr lang="zh-CN" altLang="en-US" sz="2400" b="1" dirty="0"/>
                  <a:t>，第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单位不为空，（</a:t>
                </a:r>
                <a:r>
                  <a:rPr lang="en-US" altLang="zh-CN" sz="2400" b="1" dirty="0"/>
                  <a:t>0-1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第六</a:t>
                </a:r>
                <a:r>
                  <a:rPr lang="zh-CN" altLang="en-US" sz="2400" b="1" dirty="0" smtClean="0"/>
                  <a:t>单位</a:t>
                </a:r>
                <a:r>
                  <a:rPr lang="zh-CN" altLang="en-US" sz="2400" b="1" dirty="0"/>
                  <a:t>为空，查找失败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(3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 smtClean="0"/>
                  <a:t>15</a:t>
                </a:r>
                <a:r>
                  <a:rPr lang="zh-CN" altLang="en-US" sz="2400" b="1" dirty="0" smtClean="0"/>
                  <a:t>：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1-2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/>
                  <a:t> </a:t>
                </a:r>
                <a:r>
                  <a:rPr lang="zh-CN" altLang="en-US" sz="2400" b="1" dirty="0" smtClean="0"/>
                  <a:t>）</a:t>
                </a:r>
                <a:r>
                  <a:rPr lang="en-US" altLang="zh-CN" sz="2400" b="1" dirty="0" smtClean="0"/>
                  <a:t>%7=4</a:t>
                </a:r>
                <a:r>
                  <a:rPr lang="zh-CN" altLang="en-US" sz="2400" b="1" dirty="0" smtClean="0"/>
                  <a:t>    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1+3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</a:t>
                </a:r>
                <a:r>
                  <a:rPr lang="zh-CN" altLang="en-US" sz="2400" b="1" dirty="0"/>
                  <a:t>， </a:t>
                </a:r>
                <a:endParaRPr lang="en-US" altLang="zh-CN" sz="2400" b="1" dirty="0" smtClean="0"/>
              </a:p>
              <a:p>
                <a:r>
                  <a:rPr lang="en-US" altLang="zh-CN" sz="2400" b="1" dirty="0" smtClean="0"/>
                  <a:t>          	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1-3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</a:t>
                </a:r>
                <a:r>
                  <a:rPr lang="zh-CN" altLang="en-US" sz="2400" b="1" dirty="0"/>
                  <a:t>，查找失败（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7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sz="2400" b="1" dirty="0" smtClean="0"/>
                  <a:t>）</a:t>
                </a:r>
                <a:endParaRPr lang="en-US" altLang="zh-CN" sz="2400" b="1" dirty="0" smtClean="0"/>
              </a:p>
              <a:p>
                <a:r>
                  <a:rPr lang="en-US" altLang="zh-CN" sz="2400" b="1" dirty="0"/>
                  <a:t>23</a:t>
                </a:r>
                <a:r>
                  <a:rPr lang="zh-CN" altLang="en-US" sz="2400" b="1" dirty="0"/>
                  <a:t>：（</a:t>
                </a:r>
                <a:r>
                  <a:rPr lang="en-US" altLang="zh-CN" sz="2400" b="1" dirty="0"/>
                  <a:t>2+1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 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2-1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%7=1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2+2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</a:t>
                </a:r>
                <a:r>
                  <a:rPr lang="zh-CN" altLang="en-US" sz="2400" b="1" dirty="0"/>
                  <a:t>，</a:t>
                </a:r>
                <a:r>
                  <a:rPr lang="zh-CN" altLang="en-US" sz="2400" b="1" dirty="0" smtClean="0"/>
                  <a:t>查找</a:t>
                </a:r>
                <a:r>
                  <a:rPr lang="zh-CN" altLang="en-US" sz="2400" b="1" dirty="0"/>
                  <a:t>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/>
              </a:p>
              <a:p>
                <a:r>
                  <a:rPr lang="en-US" altLang="zh-CN" sz="2400" b="1" dirty="0"/>
                  <a:t>10</a:t>
                </a:r>
                <a:r>
                  <a:rPr lang="zh-CN" altLang="en-US" sz="2400" b="1" dirty="0"/>
                  <a:t>：（</a:t>
                </a:r>
                <a:r>
                  <a:rPr lang="en-US" altLang="zh-CN" sz="2400" b="1" dirty="0"/>
                  <a:t>3+1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%7=4 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3-1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3+2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</a:t>
                </a:r>
                <a:r>
                  <a:rPr lang="zh-CN" altLang="en-US" sz="2400" b="1" dirty="0" smtClean="0"/>
                  <a:t>，（</a:t>
                </a:r>
                <a:r>
                  <a:rPr lang="en-US" altLang="zh-CN" sz="2400" b="1" dirty="0" smtClean="0"/>
                  <a:t>3-2</a:t>
                </a:r>
                <a:r>
                  <a:rPr lang="en-US" altLang="zh-CN" sz="2400" b="1" baseline="300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</a:t>
                </a:r>
                <a:r>
                  <a:rPr lang="zh-CN" altLang="en-US" sz="2400" b="1" dirty="0"/>
                  <a:t>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(5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/>
              </a:p>
              <a:p>
                <a:r>
                  <a:rPr lang="en-US" altLang="zh-CN" sz="2400" b="1" dirty="0" smtClean="0"/>
                  <a:t>18</a:t>
                </a:r>
                <a:r>
                  <a:rPr lang="zh-CN" altLang="en-US" sz="2400" b="1" dirty="0" smtClean="0"/>
                  <a:t>：（</a:t>
                </a:r>
                <a:r>
                  <a:rPr lang="en-US" altLang="zh-CN" sz="2400" b="1" dirty="0"/>
                  <a:t>4+1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 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4-1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</a:t>
                </a:r>
                <a:r>
                  <a:rPr lang="zh-CN" altLang="en-US" sz="2400" b="1" dirty="0"/>
                  <a:t>， （</a:t>
                </a:r>
                <a:r>
                  <a:rPr lang="en-US" altLang="zh-CN" sz="2400" b="1" dirty="0"/>
                  <a:t>4+2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%7=1</a:t>
                </a:r>
                <a:r>
                  <a:rPr lang="zh-CN" altLang="en-US" sz="2400" b="1" dirty="0" smtClean="0"/>
                  <a:t>，（</a:t>
                </a:r>
                <a:r>
                  <a:rPr lang="en-US" altLang="zh-CN" sz="2400" b="1" dirty="0"/>
                  <a:t>4-2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</a:t>
                </a:r>
                <a:r>
                  <a:rPr lang="zh-CN" altLang="en-US" sz="2400" b="1" dirty="0"/>
                  <a:t>， </a:t>
                </a:r>
                <a:endParaRPr lang="en-US" altLang="zh-CN" sz="2400" b="1" dirty="0" smtClean="0"/>
              </a:p>
              <a:p>
                <a:r>
                  <a:rPr lang="en-US" altLang="zh-CN" sz="2400" b="1" dirty="0" smtClean="0"/>
                  <a:t>         	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4+3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</a:t>
                </a:r>
                <a:r>
                  <a:rPr lang="zh-CN" altLang="en-US" sz="2400" b="1" dirty="0"/>
                  <a:t>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(6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 smtClean="0"/>
                  <a:t>12</a:t>
                </a:r>
                <a:r>
                  <a:rPr lang="zh-CN" altLang="en-US" sz="2400" b="1" dirty="0" smtClean="0"/>
                  <a:t>：（</a:t>
                </a:r>
                <a:r>
                  <a:rPr lang="en-US" altLang="zh-CN" sz="2400" b="1" dirty="0"/>
                  <a:t>5+1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%7=6,</a:t>
                </a:r>
                <a:r>
                  <a:rPr lang="zh-CN" altLang="en-US" sz="2400" b="1" dirty="0"/>
                  <a:t>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 smtClean="0"/>
                  <a:t>13</a:t>
                </a:r>
                <a:r>
                  <a:rPr lang="zh-CN" altLang="en-US" sz="2400" b="1" dirty="0" smtClean="0"/>
                  <a:t>：</a:t>
                </a:r>
                <a:r>
                  <a:rPr lang="en-US" altLang="zh-CN" sz="2400" b="1" dirty="0" smtClean="0"/>
                  <a:t>  </a:t>
                </a:r>
                <a:r>
                  <a:rPr lang="zh-CN" altLang="en-US" sz="2400" b="1" dirty="0"/>
                  <a:t>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CEB53E-5DBA-49EA-BEBB-05B92345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54" y="2236620"/>
                <a:ext cx="11449029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799" t="-1322" r="-1384" b="-20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01748C7-A105-40A6-AF72-DD3C42EE2E23}"/>
              </a:ext>
            </a:extLst>
          </p:cNvPr>
          <p:cNvSpPr txBox="1"/>
          <p:nvPr/>
        </p:nvSpPr>
        <p:spPr>
          <a:xfrm>
            <a:off x="5865634" y="58952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</a:rPr>
              <a:t>ASL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failure</a:t>
            </a:r>
            <a:r>
              <a:rPr lang="en-US" altLang="zh-CN" sz="2800" dirty="0">
                <a:latin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3+7+4+5+6+2+1</a:t>
            </a:r>
            <a:r>
              <a:rPr lang="en-US" altLang="zh-CN" sz="2800" dirty="0">
                <a:latin typeface="Times New Roman" panose="02020603050405020304" pitchFamily="18" charset="0"/>
              </a:rPr>
              <a:t>)/</a:t>
            </a:r>
            <a:r>
              <a:rPr lang="en-US" altLang="zh-CN" sz="2800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</a:rPr>
              <a:t>=28/7=4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03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BE3684A-32B6-4DA9-8FF7-26E9B372B528}"/>
              </a:ext>
            </a:extLst>
          </p:cNvPr>
          <p:cNvSpPr txBox="1"/>
          <p:nvPr/>
        </p:nvSpPr>
        <p:spPr>
          <a:xfrm>
            <a:off x="153021" y="163446"/>
            <a:ext cx="3833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伪随机法查找</a:t>
            </a:r>
            <a:r>
              <a:rPr lang="zh-CN" altLang="en-US" sz="2800" b="1" dirty="0">
                <a:solidFill>
                  <a:srgbClr val="FF0000"/>
                </a:solidFill>
              </a:rPr>
              <a:t>成功</a:t>
            </a:r>
            <a:r>
              <a:rPr lang="zh-CN" altLang="en-US" sz="2800" dirty="0"/>
              <a:t>分析</a:t>
            </a:r>
          </a:p>
          <a:p>
            <a:endParaRPr lang="zh-CN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47F9230E-72AA-4D47-AA68-5067D3C8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33745"/>
              </p:ext>
            </p:extLst>
          </p:nvPr>
        </p:nvGraphicFramePr>
        <p:xfrm>
          <a:off x="770967" y="879222"/>
          <a:ext cx="10982035" cy="1238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633">
                  <a:extLst>
                    <a:ext uri="{9D8B030D-6E8A-4147-A177-3AD203B41FA5}">
                      <a16:colId xmlns="" xmlns:a16="http://schemas.microsoft.com/office/drawing/2014/main" val="1343214301"/>
                    </a:ext>
                  </a:extLst>
                </a:gridCol>
                <a:gridCol w="1174376">
                  <a:extLst>
                    <a:ext uri="{9D8B030D-6E8A-4147-A177-3AD203B41FA5}">
                      <a16:colId xmlns="" xmlns:a16="http://schemas.microsoft.com/office/drawing/2014/main" val="2353393237"/>
                    </a:ext>
                  </a:extLst>
                </a:gridCol>
                <a:gridCol w="1183342">
                  <a:extLst>
                    <a:ext uri="{9D8B030D-6E8A-4147-A177-3AD203B41FA5}">
                      <a16:colId xmlns="" xmlns:a16="http://schemas.microsoft.com/office/drawing/2014/main" val="4204341123"/>
                    </a:ext>
                  </a:extLst>
                </a:gridCol>
                <a:gridCol w="1299882">
                  <a:extLst>
                    <a:ext uri="{9D8B030D-6E8A-4147-A177-3AD203B41FA5}">
                      <a16:colId xmlns="" xmlns:a16="http://schemas.microsoft.com/office/drawing/2014/main" val="2282530629"/>
                    </a:ext>
                  </a:extLst>
                </a:gridCol>
                <a:gridCol w="1362635">
                  <a:extLst>
                    <a:ext uri="{9D8B030D-6E8A-4147-A177-3AD203B41FA5}">
                      <a16:colId xmlns="" xmlns:a16="http://schemas.microsoft.com/office/drawing/2014/main" val="2605611258"/>
                    </a:ext>
                  </a:extLst>
                </a:gridCol>
                <a:gridCol w="1272989">
                  <a:extLst>
                    <a:ext uri="{9D8B030D-6E8A-4147-A177-3AD203B41FA5}">
                      <a16:colId xmlns="" xmlns:a16="http://schemas.microsoft.com/office/drawing/2014/main" val="3373134047"/>
                    </a:ext>
                  </a:extLst>
                </a:gridCol>
                <a:gridCol w="1191424">
                  <a:extLst>
                    <a:ext uri="{9D8B030D-6E8A-4147-A177-3AD203B41FA5}">
                      <a16:colId xmlns="" xmlns:a16="http://schemas.microsoft.com/office/drawing/2014/main" val="2740664346"/>
                    </a:ext>
                  </a:extLst>
                </a:gridCol>
                <a:gridCol w="1372754">
                  <a:extLst>
                    <a:ext uri="{9D8B030D-6E8A-4147-A177-3AD203B41FA5}">
                      <a16:colId xmlns="" xmlns:a16="http://schemas.microsoft.com/office/drawing/2014/main" val="2538342845"/>
                    </a:ext>
                  </a:extLst>
                </a:gridCol>
              </a:tblGrid>
              <a:tr h="3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散列地址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9154656"/>
                  </a:ext>
                </a:extLst>
              </a:tr>
              <a:tr h="3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关键字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3300658"/>
                  </a:ext>
                </a:extLst>
              </a:tr>
              <a:tr h="507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查找成功探查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221643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24FA958A-7B68-4004-AFF4-C9F6E4CEA613}"/>
              </a:ext>
            </a:extLst>
          </p:cNvPr>
          <p:cNvSpPr txBox="1"/>
          <p:nvPr/>
        </p:nvSpPr>
        <p:spPr>
          <a:xfrm>
            <a:off x="4498109" y="347221"/>
            <a:ext cx="6096000" cy="31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关键字为（</a:t>
            </a:r>
            <a:r>
              <a:rPr lang="en-US" altLang="zh-CN" sz="1800" dirty="0">
                <a:latin typeface="Times New Roman" panose="02020603050405020304" pitchFamily="18" charset="0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11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16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AE670C-0DE2-4F9F-A091-C04D1E079665}"/>
              </a:ext>
            </a:extLst>
          </p:cNvPr>
          <p:cNvSpPr txBox="1"/>
          <p:nvPr/>
        </p:nvSpPr>
        <p:spPr>
          <a:xfrm>
            <a:off x="6834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1C24193-DD87-468C-B228-C44A6D1D31F0}"/>
              </a:ext>
            </a:extLst>
          </p:cNvPr>
          <p:cNvSpPr txBox="1"/>
          <p:nvPr/>
        </p:nvSpPr>
        <p:spPr>
          <a:xfrm>
            <a:off x="10898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9BCEB53E-5DBA-49EA-BEBB-05B92345C92B}"/>
                  </a:ext>
                </a:extLst>
              </p:cNvPr>
              <p:cNvSpPr txBox="1"/>
              <p:nvPr/>
            </p:nvSpPr>
            <p:spPr>
              <a:xfrm>
                <a:off x="353600" y="2609117"/>
                <a:ext cx="11669525" cy="338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9</a:t>
                </a:r>
                <a:r>
                  <a:rPr lang="zh-CN" altLang="en-US" sz="2800" b="1" dirty="0" smtClean="0"/>
                  <a:t>：</a:t>
                </a:r>
                <a:r>
                  <a:rPr lang="en-US" altLang="zh-CN" sz="2800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=9%7=2</a:t>
                </a:r>
                <a:r>
                  <a:rPr lang="zh-CN" altLang="en-US" sz="2800" b="1" dirty="0"/>
                  <a:t>，即存在第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单元   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800" b="1" dirty="0"/>
                  <a:t>11</a:t>
                </a:r>
                <a:r>
                  <a:rPr lang="zh-CN" altLang="en-US" sz="2800" b="1" dirty="0"/>
                  <a:t>：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=11%7=4</a:t>
                </a:r>
                <a:r>
                  <a:rPr lang="zh-CN" altLang="en-US" sz="2800" b="1" dirty="0"/>
                  <a:t> ，即存在第</a:t>
                </a:r>
                <a:r>
                  <a:rPr lang="en-US" altLang="zh-CN" sz="2800" b="1" dirty="0"/>
                  <a:t>4</a:t>
                </a:r>
                <a:r>
                  <a:rPr lang="zh-CN" altLang="en-US" sz="2800" b="1" dirty="0"/>
                  <a:t>单元     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 ：</a:t>
                </a:r>
                <a:r>
                  <a:rPr lang="en-US" altLang="zh-CN" sz="2800" b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=2%7=2</a:t>
                </a:r>
                <a:r>
                  <a:rPr lang="zh-CN" altLang="en-US" sz="2800" b="1" dirty="0"/>
                  <a:t> ，  冲突，（</a:t>
                </a:r>
                <a:r>
                  <a:rPr lang="en-US" altLang="zh-CN" sz="2800" b="1" dirty="0"/>
                  <a:t>2+5</a:t>
                </a:r>
                <a:r>
                  <a:rPr lang="zh-CN" altLang="en-US" sz="2800" b="1" dirty="0"/>
                  <a:t>）</a:t>
                </a:r>
                <a:r>
                  <a:rPr lang="en-US" altLang="zh-CN" sz="2800" b="1" dirty="0"/>
                  <a:t>%7=0</a:t>
                </a:r>
                <a:r>
                  <a:rPr lang="zh-CN" altLang="en-US" sz="2800" b="1" dirty="0"/>
                  <a:t>，即存在第</a:t>
                </a:r>
                <a:r>
                  <a:rPr lang="en-US" altLang="zh-CN" sz="2800" b="1" dirty="0"/>
                  <a:t>0</a:t>
                </a:r>
                <a:r>
                  <a:rPr lang="zh-CN" altLang="en-US" sz="2800" b="1" dirty="0"/>
                  <a:t>单元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16</a:t>
                </a:r>
                <a:r>
                  <a:rPr lang="zh-CN" altLang="en-US" sz="2800" b="1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=16%7=2</a:t>
                </a:r>
                <a:r>
                  <a:rPr lang="zh-CN" altLang="en-US" sz="2800" b="1" dirty="0"/>
                  <a:t> ，冲突，（</a:t>
                </a:r>
                <a:r>
                  <a:rPr lang="en-US" altLang="zh-CN" sz="2800" b="1" dirty="0"/>
                  <a:t>2+5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/>
                  <a:t>）</a:t>
                </a:r>
                <a:r>
                  <a:rPr lang="en-US" altLang="zh-CN" sz="2800" b="1" dirty="0"/>
                  <a:t>%7=0</a:t>
                </a:r>
                <a:r>
                  <a:rPr lang="zh-CN" altLang="en-US" sz="2800" b="1" dirty="0"/>
                  <a:t>，冲突，（</a:t>
                </a:r>
                <a:r>
                  <a:rPr lang="en-US" altLang="zh-CN" sz="2800" b="1" dirty="0"/>
                  <a:t>2+1</a:t>
                </a:r>
                <a:r>
                  <a:rPr lang="en-US" altLang="zh-CN" sz="2800" b="1" baseline="300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/>
                  <a:t>）</a:t>
                </a:r>
                <a:r>
                  <a:rPr lang="en-US" altLang="zh-CN" sz="2800" b="1" dirty="0"/>
                  <a:t>%7=3</a:t>
                </a:r>
                <a:r>
                  <a:rPr lang="zh-CN" altLang="en-US" sz="2800" b="1" dirty="0"/>
                  <a:t>，即存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      </a:t>
                </a:r>
                <a:r>
                  <a:rPr lang="zh-CN" altLang="en-US" sz="2800" b="1" dirty="0"/>
                  <a:t>   在第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单元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(3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b="1" dirty="0"/>
              </a:p>
              <a:p>
                <a:r>
                  <a:rPr lang="en-US" altLang="zh-CN" sz="2800" b="1" dirty="0" smtClean="0"/>
                  <a:t>3</a:t>
                </a:r>
                <a:r>
                  <a:rPr lang="zh-CN" altLang="en-US" sz="2800" b="1" dirty="0" smtClean="0"/>
                  <a:t>：</a:t>
                </a:r>
                <a:r>
                  <a:rPr lang="en-US" altLang="zh-CN" sz="28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=3%7=3</a:t>
                </a:r>
                <a:r>
                  <a:rPr lang="zh-CN" altLang="en-US" sz="2800" b="1" dirty="0"/>
                  <a:t> ，  冲突，（</a:t>
                </a:r>
                <a:r>
                  <a:rPr lang="en-US" altLang="zh-CN" sz="2800" b="1" dirty="0"/>
                  <a:t>3+5</a:t>
                </a:r>
                <a:r>
                  <a:rPr lang="zh-CN" altLang="en-US" sz="2800" b="1" dirty="0"/>
                  <a:t>）</a:t>
                </a:r>
                <a:r>
                  <a:rPr lang="en-US" altLang="zh-CN" sz="2800" b="1" dirty="0"/>
                  <a:t>%7=1</a:t>
                </a:r>
                <a:r>
                  <a:rPr lang="zh-CN" altLang="en-US" sz="2800" b="1" dirty="0"/>
                  <a:t>，即存在第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单元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：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=1%7=1</a:t>
                </a:r>
                <a:r>
                  <a:rPr lang="zh-CN" altLang="en-US" sz="2800" b="1" dirty="0"/>
                  <a:t> ，  冲突，（</a:t>
                </a:r>
                <a:r>
                  <a:rPr lang="en-US" altLang="zh-CN" sz="2800" b="1" dirty="0"/>
                  <a:t>1+5</a:t>
                </a:r>
                <a:r>
                  <a:rPr lang="zh-CN" altLang="en-US" sz="2800" b="1" dirty="0"/>
                  <a:t>）</a:t>
                </a:r>
                <a:r>
                  <a:rPr lang="en-US" altLang="zh-CN" sz="2800" b="1" dirty="0"/>
                  <a:t>%7=6</a:t>
                </a:r>
                <a:r>
                  <a:rPr lang="zh-CN" altLang="en-US" sz="2800" b="1" dirty="0"/>
                  <a:t>，即存在第</a:t>
                </a:r>
                <a:r>
                  <a:rPr lang="en-US" altLang="zh-CN" sz="2800" b="1" dirty="0"/>
                  <a:t>6</a:t>
                </a:r>
                <a:r>
                  <a:rPr lang="zh-CN" altLang="en-US" sz="2800" b="1" dirty="0"/>
                  <a:t>单元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CEB53E-5DBA-49EA-BEBB-05B92345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0" y="2609117"/>
                <a:ext cx="11669525" cy="3385542"/>
              </a:xfrm>
              <a:prstGeom prst="rect">
                <a:avLst/>
              </a:prstGeom>
              <a:blipFill rotWithShape="0">
                <a:blip r:embed="rId3"/>
                <a:stretch>
                  <a:fillRect l="-1045" t="-1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12" name="文本框 11">
            <a:extLst>
              <a:ext uri="{FF2B5EF4-FFF2-40B4-BE49-F238E27FC236}">
                <a16:creationId xmlns="" xmlns:a16="http://schemas.microsoft.com/office/drawing/2014/main" id="{F896CD85-979C-4430-B890-F2751BB3BC25}"/>
              </a:ext>
            </a:extLst>
          </p:cNvPr>
          <p:cNvSpPr txBox="1"/>
          <p:nvPr/>
        </p:nvSpPr>
        <p:spPr>
          <a:xfrm>
            <a:off x="8091054" y="282547"/>
            <a:ext cx="332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随机序列假设为</a:t>
            </a:r>
            <a:r>
              <a:rPr lang="en-US" altLang="zh-CN" sz="1800" dirty="0"/>
              <a:t>【5,1,4,3,6,2,7】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32F41532-7D45-4A57-8EDC-BADD3307F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11533"/>
              </p:ext>
            </p:extLst>
          </p:nvPr>
        </p:nvGraphicFramePr>
        <p:xfrm>
          <a:off x="6188362" y="5898590"/>
          <a:ext cx="58197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5820194" imgH="810749" progId="Equation.DSMT4">
                  <p:embed/>
                </p:oleObj>
              </mc:Choice>
              <mc:Fallback>
                <p:oleObj name="Equation" r:id="rId4" imgW="5820194" imgH="8107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8362" y="5898590"/>
                        <a:ext cx="5819775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5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BE3684A-32B6-4DA9-8FF7-26E9B372B528}"/>
              </a:ext>
            </a:extLst>
          </p:cNvPr>
          <p:cNvSpPr txBox="1"/>
          <p:nvPr/>
        </p:nvSpPr>
        <p:spPr>
          <a:xfrm>
            <a:off x="153021" y="163446"/>
            <a:ext cx="3833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伪随机法查找</a:t>
            </a:r>
            <a:r>
              <a:rPr lang="zh-CN" altLang="en-US" sz="2800" b="1" dirty="0">
                <a:solidFill>
                  <a:srgbClr val="FF0000"/>
                </a:solidFill>
              </a:rPr>
              <a:t>失败</a:t>
            </a:r>
            <a:r>
              <a:rPr lang="zh-CN" altLang="en-US" sz="2800" dirty="0"/>
              <a:t>分析</a:t>
            </a: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9AE670C-0DE2-4F9F-A091-C04D1E079665}"/>
              </a:ext>
            </a:extLst>
          </p:cNvPr>
          <p:cNvSpPr txBox="1"/>
          <p:nvPr/>
        </p:nvSpPr>
        <p:spPr>
          <a:xfrm>
            <a:off x="6834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1C24193-DD87-468C-B228-C44A6D1D31F0}"/>
              </a:ext>
            </a:extLst>
          </p:cNvPr>
          <p:cNvSpPr txBox="1"/>
          <p:nvPr/>
        </p:nvSpPr>
        <p:spPr>
          <a:xfrm>
            <a:off x="1089891" y="3914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 useBgFill="1">
        <p:nvSpPr>
          <p:cNvPr id="12" name="文本框 11">
            <a:extLst>
              <a:ext uri="{FF2B5EF4-FFF2-40B4-BE49-F238E27FC236}">
                <a16:creationId xmlns="" xmlns:a16="http://schemas.microsoft.com/office/drawing/2014/main" id="{F896CD85-979C-4430-B890-F2751BB3BC25}"/>
              </a:ext>
            </a:extLst>
          </p:cNvPr>
          <p:cNvSpPr txBox="1"/>
          <p:nvPr/>
        </p:nvSpPr>
        <p:spPr>
          <a:xfrm>
            <a:off x="8091054" y="282547"/>
            <a:ext cx="332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随机序列假设为</a:t>
            </a:r>
            <a:r>
              <a:rPr lang="en-US" altLang="zh-CN" sz="1800" dirty="0"/>
              <a:t>【5,1,4,3,6,2,7】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8E066AF2-C2A9-45FA-8781-BDE404E47899}"/>
                  </a:ext>
                </a:extLst>
              </p:cNvPr>
              <p:cNvSpPr txBox="1"/>
              <p:nvPr/>
            </p:nvSpPr>
            <p:spPr>
              <a:xfrm>
                <a:off x="404672" y="2359229"/>
                <a:ext cx="1166952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以</a:t>
                </a:r>
                <a:r>
                  <a:rPr lang="en-US" altLang="zh-CN" sz="2400" b="1" dirty="0"/>
                  <a:t>{</a:t>
                </a:r>
                <a:r>
                  <a:rPr lang="en-US" altLang="zh-CN" sz="2400" b="1" dirty="0" smtClean="0"/>
                  <a:t>14</a:t>
                </a:r>
                <a:r>
                  <a:rPr lang="en-US" altLang="zh-CN" sz="2400" b="1" dirty="0"/>
                  <a:t>, 15 , </a:t>
                </a:r>
                <a:r>
                  <a:rPr lang="en-US" altLang="zh-CN" sz="2400" b="1" dirty="0" smtClean="0"/>
                  <a:t>23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10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18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12</a:t>
                </a:r>
                <a:r>
                  <a:rPr lang="en-US" altLang="zh-CN" sz="2400" b="1" dirty="0"/>
                  <a:t> , 13}</a:t>
                </a:r>
                <a:r>
                  <a:rPr lang="zh-CN" altLang="en-US" sz="2400" b="1" dirty="0"/>
                  <a:t>序列来分析失败，分别对应的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={0 , </a:t>
                </a:r>
                <a:r>
                  <a:rPr lang="en-US" altLang="zh-CN" sz="2400" b="1" dirty="0" smtClean="0"/>
                  <a:t>1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2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3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4</a:t>
                </a:r>
                <a:r>
                  <a:rPr lang="en-US" altLang="zh-CN" sz="2400" b="1" dirty="0"/>
                  <a:t> , </a:t>
                </a:r>
                <a:r>
                  <a:rPr lang="en-US" altLang="zh-CN" sz="2400" b="1" dirty="0" smtClean="0"/>
                  <a:t>5</a:t>
                </a:r>
                <a:r>
                  <a:rPr lang="en-US" altLang="zh-CN" sz="2400" b="1" dirty="0"/>
                  <a:t> , 6}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400" b="1" dirty="0"/>
                  <a:t>14: 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0+5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，第五单位为空，查找失败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15</a:t>
                </a:r>
                <a:r>
                  <a:rPr lang="en-US" altLang="zh-CN" sz="2400" b="1" dirty="0" smtClean="0"/>
                  <a:t>: 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1+5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%7=6,</a:t>
                </a:r>
                <a:r>
                  <a:rPr lang="zh-CN" altLang="en-US" sz="2400" b="1" dirty="0"/>
                  <a:t> （</a:t>
                </a:r>
                <a:r>
                  <a:rPr lang="en-US" altLang="zh-CN" sz="2400" b="1" dirty="0"/>
                  <a:t>1+1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1+4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(4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23</a:t>
                </a:r>
                <a:r>
                  <a:rPr lang="en-US" altLang="zh-CN" sz="2400" b="1" dirty="0" smtClean="0"/>
                  <a:t>: 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2+5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%7=0,</a:t>
                </a:r>
                <a:r>
                  <a:rPr lang="zh-CN" altLang="en-US" sz="2400" b="1" dirty="0"/>
                  <a:t> （</a:t>
                </a:r>
                <a:r>
                  <a:rPr lang="en-US" altLang="zh-CN" sz="2400" b="1" dirty="0"/>
                  <a:t>2+1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2+4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2+3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en-US" altLang="zh-CN" sz="2400" b="1" dirty="0" smtClean="0"/>
                  <a:t>, </a:t>
                </a:r>
                <a:r>
                  <a:rPr lang="zh-CN" altLang="en-US" sz="2400" b="1" dirty="0"/>
                  <a:t>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(5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10 </a:t>
                </a:r>
                <a:r>
                  <a:rPr lang="en-US" altLang="zh-CN" sz="2400" b="1" dirty="0" smtClean="0"/>
                  <a:t>: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/>
                  <a:t>3+5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%7=1,</a:t>
                </a:r>
                <a:r>
                  <a:rPr lang="zh-CN" altLang="en-US" sz="2400" b="1" dirty="0"/>
                  <a:t> （</a:t>
                </a:r>
                <a:r>
                  <a:rPr lang="en-US" altLang="zh-CN" sz="2400" b="1" dirty="0"/>
                  <a:t>3+1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%7=4,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3+4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3+3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%7=6,</a:t>
                </a:r>
              </a:p>
              <a:p>
                <a:r>
                  <a:rPr lang="en-US" altLang="zh-CN" sz="2400" b="1" dirty="0"/>
                  <a:t>        </a:t>
                </a:r>
                <a:r>
                  <a:rPr lang="en-US" altLang="zh-CN" sz="2400" b="1" dirty="0" smtClean="0"/>
                  <a:t>	 </a:t>
                </a:r>
                <a:r>
                  <a:rPr lang="en-US" altLang="zh-CN" sz="2400" b="1" dirty="0"/>
                  <a:t>(3+6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 3+2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(7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18 :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4+5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%7=6,</a:t>
                </a:r>
                <a:r>
                  <a:rPr lang="zh-CN" altLang="en-US" sz="2400" b="1" dirty="0"/>
                  <a:t> （</a:t>
                </a:r>
                <a:r>
                  <a:rPr lang="en-US" altLang="zh-CN" sz="2400" b="1" dirty="0"/>
                  <a:t>4+1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(3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12 :    </a:t>
                </a:r>
                <a:r>
                  <a:rPr lang="zh-CN" altLang="en-US" sz="2400" b="1" dirty="0"/>
                  <a:t>查找失败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sz="2400" b="1" dirty="0"/>
                  <a:t>13 :</a:t>
                </a:r>
                <a:r>
                  <a:rPr lang="zh-CN" altLang="en-US" sz="2400" b="1" dirty="0" smtClean="0"/>
                  <a:t>（</a:t>
                </a:r>
                <a:r>
                  <a:rPr lang="en-US" altLang="zh-CN" sz="2400" b="1" dirty="0" smtClean="0"/>
                  <a:t>6+5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%7=4,</a:t>
                </a:r>
                <a:r>
                  <a:rPr lang="zh-CN" altLang="en-US" sz="2400" b="1" dirty="0"/>
                  <a:t> （</a:t>
                </a:r>
                <a:r>
                  <a:rPr lang="en-US" altLang="zh-CN" sz="2400" b="1" dirty="0"/>
                  <a:t>6+1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%7=0,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6+4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%7=3,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6+3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%7=2</a:t>
                </a:r>
                <a:r>
                  <a:rPr lang="en-US" altLang="zh-CN" sz="2400" b="1" dirty="0" smtClean="0"/>
                  <a:t>, </a:t>
                </a:r>
              </a:p>
              <a:p>
                <a:r>
                  <a:rPr lang="en-US" altLang="zh-CN" sz="2400" b="1" dirty="0" smtClean="0"/>
                  <a:t>        	( 6+6</a:t>
                </a:r>
                <a:r>
                  <a:rPr lang="zh-CN" altLang="en-US" sz="2400" b="1" dirty="0"/>
                  <a:t>）</a:t>
                </a:r>
                <a:r>
                  <a:rPr lang="en-US" altLang="zh-CN" sz="2400" b="1" dirty="0"/>
                  <a:t>%7=5</a:t>
                </a:r>
                <a:r>
                  <a:rPr lang="zh-CN" altLang="en-US" sz="2400" b="1" dirty="0"/>
                  <a:t>，查找失败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(6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066AF2-C2A9-45FA-8781-BDE404E47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2" y="2359229"/>
                <a:ext cx="11669525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783" t="-1320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5">
            <a:extLst>
              <a:ext uri="{FF2B5EF4-FFF2-40B4-BE49-F238E27FC236}">
                <a16:creationId xmlns="" xmlns:a16="http://schemas.microsoft.com/office/drawing/2014/main" id="{3E476459-6731-4A8B-9725-A27D9E7D8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39225"/>
              </p:ext>
            </p:extLst>
          </p:nvPr>
        </p:nvGraphicFramePr>
        <p:xfrm>
          <a:off x="932327" y="915081"/>
          <a:ext cx="101301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0318">
                  <a:extLst>
                    <a:ext uri="{9D8B030D-6E8A-4147-A177-3AD203B41FA5}">
                      <a16:colId xmlns="" xmlns:a16="http://schemas.microsoft.com/office/drawing/2014/main" val="1343214301"/>
                    </a:ext>
                  </a:extLst>
                </a:gridCol>
                <a:gridCol w="1044022">
                  <a:extLst>
                    <a:ext uri="{9D8B030D-6E8A-4147-A177-3AD203B41FA5}">
                      <a16:colId xmlns="" xmlns:a16="http://schemas.microsoft.com/office/drawing/2014/main" val="2353393237"/>
                    </a:ext>
                  </a:extLst>
                </a:gridCol>
                <a:gridCol w="1128671">
                  <a:extLst>
                    <a:ext uri="{9D8B030D-6E8A-4147-A177-3AD203B41FA5}">
                      <a16:colId xmlns="" xmlns:a16="http://schemas.microsoft.com/office/drawing/2014/main" val="4204341123"/>
                    </a:ext>
                  </a:extLst>
                </a:gridCol>
                <a:gridCol w="1100456">
                  <a:extLst>
                    <a:ext uri="{9D8B030D-6E8A-4147-A177-3AD203B41FA5}">
                      <a16:colId xmlns="" xmlns:a16="http://schemas.microsoft.com/office/drawing/2014/main" val="2282530629"/>
                    </a:ext>
                  </a:extLst>
                </a:gridCol>
                <a:gridCol w="1177312">
                  <a:extLst>
                    <a:ext uri="{9D8B030D-6E8A-4147-A177-3AD203B41FA5}">
                      <a16:colId xmlns="" xmlns:a16="http://schemas.microsoft.com/office/drawing/2014/main" val="2605611258"/>
                    </a:ext>
                  </a:extLst>
                </a:gridCol>
                <a:gridCol w="1147482">
                  <a:extLst>
                    <a:ext uri="{9D8B030D-6E8A-4147-A177-3AD203B41FA5}">
                      <a16:colId xmlns="" xmlns:a16="http://schemas.microsoft.com/office/drawing/2014/main" val="3373134047"/>
                    </a:ext>
                  </a:extLst>
                </a:gridCol>
                <a:gridCol w="1210236">
                  <a:extLst>
                    <a:ext uri="{9D8B030D-6E8A-4147-A177-3AD203B41FA5}">
                      <a16:colId xmlns="" xmlns:a16="http://schemas.microsoft.com/office/drawing/2014/main" val="2740664346"/>
                    </a:ext>
                  </a:extLst>
                </a:gridCol>
                <a:gridCol w="1111622">
                  <a:extLst>
                    <a:ext uri="{9D8B030D-6E8A-4147-A177-3AD203B41FA5}">
                      <a16:colId xmlns="" xmlns:a16="http://schemas.microsoft.com/office/drawing/2014/main" val="253834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散列地址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915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关键字</a:t>
                      </a:r>
                      <a:endParaRPr lang="zh-CN" altLang="en-US" sz="1800" b="1" dirty="0"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33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查找失败探查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622164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DF3FF61-0762-4C81-A751-34450F34CA11}"/>
              </a:ext>
            </a:extLst>
          </p:cNvPr>
          <p:cNvSpPr txBox="1"/>
          <p:nvPr/>
        </p:nvSpPr>
        <p:spPr>
          <a:xfrm>
            <a:off x="6239434" y="6325815"/>
            <a:ext cx="62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</a:rPr>
              <a:t>ASL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failure</a:t>
            </a:r>
            <a:r>
              <a:rPr lang="en-US" altLang="zh-CN" sz="2800" dirty="0">
                <a:latin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2+4+5+7+3+1+6</a:t>
            </a:r>
            <a:r>
              <a:rPr lang="en-US" altLang="zh-CN" sz="2800" dirty="0">
                <a:latin typeface="Times New Roman" panose="02020603050405020304" pitchFamily="18" charset="0"/>
              </a:rPr>
              <a:t>)/</a:t>
            </a:r>
            <a:r>
              <a:rPr lang="en-US" altLang="zh-CN" sz="2800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</a:rPr>
              <a:t>=28/7=4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47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364</Words>
  <Application>Microsoft Office PowerPoint</Application>
  <PresentationFormat>宽屏</PresentationFormat>
  <Paragraphs>199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Tahoma</vt:lpstr>
      <vt:lpstr>Times New Roman</vt:lpstr>
      <vt:lpstr>Wingdings</vt:lpstr>
      <vt:lpstr>Office 主题​​</vt:lpstr>
      <vt:lpstr>Microsoft 公式 3.0</vt:lpstr>
      <vt:lpstr>Equation</vt:lpstr>
      <vt:lpstr>Hash之ASL计算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xlwxiong</dc:creator>
  <cp:lastModifiedBy>Jerry</cp:lastModifiedBy>
  <cp:revision>9</cp:revision>
  <dcterms:created xsi:type="dcterms:W3CDTF">2020-11-19T13:12:12Z</dcterms:created>
  <dcterms:modified xsi:type="dcterms:W3CDTF">2020-11-20T05:54:55Z</dcterms:modified>
</cp:coreProperties>
</file>