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33"/>
  </p:notesMasterIdLst>
  <p:handoutMasterIdLst>
    <p:handoutMasterId r:id="rId34"/>
  </p:handoutMasterIdLst>
  <p:sldIdLst>
    <p:sldId id="533" r:id="rId2"/>
    <p:sldId id="493" r:id="rId3"/>
    <p:sldId id="499" r:id="rId4"/>
    <p:sldId id="522" r:id="rId5"/>
    <p:sldId id="500" r:id="rId6"/>
    <p:sldId id="517" r:id="rId7"/>
    <p:sldId id="501" r:id="rId8"/>
    <p:sldId id="502" r:id="rId9"/>
    <p:sldId id="503" r:id="rId10"/>
    <p:sldId id="505" r:id="rId11"/>
    <p:sldId id="506" r:id="rId12"/>
    <p:sldId id="507" r:id="rId13"/>
    <p:sldId id="508" r:id="rId14"/>
    <p:sldId id="509" r:id="rId15"/>
    <p:sldId id="510" r:id="rId16"/>
    <p:sldId id="532" r:id="rId17"/>
    <p:sldId id="511" r:id="rId18"/>
    <p:sldId id="513" r:id="rId19"/>
    <p:sldId id="514" r:id="rId20"/>
    <p:sldId id="515" r:id="rId21"/>
    <p:sldId id="516" r:id="rId22"/>
    <p:sldId id="525" r:id="rId23"/>
    <p:sldId id="542" r:id="rId24"/>
    <p:sldId id="543" r:id="rId25"/>
    <p:sldId id="544" r:id="rId26"/>
    <p:sldId id="545" r:id="rId27"/>
    <p:sldId id="547" r:id="rId28"/>
    <p:sldId id="548" r:id="rId29"/>
    <p:sldId id="546" r:id="rId30"/>
    <p:sldId id="549" r:id="rId31"/>
    <p:sldId id="524" r:id="rId32"/>
  </p:sldIdLst>
  <p:sldSz cx="12192000" cy="6858000"/>
  <p:notesSz cx="6648450" cy="97805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3300"/>
    <a:srgbClr val="0033CC"/>
    <a:srgbClr val="003366"/>
    <a:srgbClr val="0000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0944" autoAdjust="0"/>
  </p:normalViewPr>
  <p:slideViewPr>
    <p:cSldViewPr>
      <p:cViewPr varScale="1">
        <p:scale>
          <a:sx n="103" d="100"/>
          <a:sy n="103" d="100"/>
        </p:scale>
        <p:origin x="1186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34" y="4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163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819BCC-407E-4269-8C0C-F9E266A8A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60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088" y="733425"/>
            <a:ext cx="6518275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68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163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9221C9-15B6-4CE9-A71B-CD6ECA1E20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9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biancheng.net/view/23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1CC6F1-8EE0-4042-A38B-5708B0B6A2E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1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9221C9-15B6-4CE9-A71B-CD6ECA1E207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7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B22222"/>
                </a:solidFill>
                <a:latin typeface="Helvetica Neue"/>
              </a:rPr>
              <a:t>对于外部排序算法来说，影响整体排序效率的因素主要取决于读写外存的次数，即访问外存的次数越多，算法花费的时间就越多，效率就越低。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对于同一个文件来说，对其进行外部排序时访问外存的次数同归并的次数成正比，即归并操作的次数越多，访问外存的次数就越多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9221C9-15B6-4CE9-A71B-CD6ECA1E207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46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对于外部排序算法来说，其直接影响算法效率的因素为读写外存的次数，即次数越多，算法效率越低。若想提高算法的效率，即减少算法运行过程中读写外存的次数，可以增加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 –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路平衡归并中的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但是经过计算得知，如果毫无限度地增加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值，虽然会减少读写外存数据的次数，但会增加内部归并的时间，得不偿失。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例如在上节中，对于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个临时文件，当采用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路平衡归并时，若每次从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个文件中想得到一个最小值时只需比较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次；而采用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路平衡归并时，若每次从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个文件中想得到一个最小值就需要比较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次。以上仅仅是得到一个最小值记录，如要得到整个临时文件，其耗费的时间就会相差很大。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为了避免在增加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值的过程中影响内部归并的效率，在进行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路归并时可以使用“败者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”来实现，该方法在增加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值时不会影响其内部归并的效率。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9221C9-15B6-4CE9-A71B-CD6ECA1E207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2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35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5A78794-D54A-41BA-8202-58A6B54205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40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4980B-21D5-4B00-B66C-19D018A64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9551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200775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D232-2191-432E-9834-DCF771344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492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61445-1F7A-42B9-B9BE-6A551694D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3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737600" y="6200775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037B6-2C0F-48FE-AB95-F6AD28914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7199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737600" y="6200775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DE89B-3405-40F8-A850-5D32BBCF9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72621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737600" y="6200775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34A26-09F4-43E3-A886-2A778BE81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485235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228601"/>
            <a:ext cx="11387667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3215B4-7B7A-41CB-A5FA-057CAC4827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8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44624"/>
            <a:ext cx="10515600" cy="687611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90000"/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F01AAF-5230-4DC7-AD0B-862717DD6E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3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346143-CD10-4A03-92A3-1CE15DD109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23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84" y="1052736"/>
            <a:ext cx="5328592" cy="50522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000" y="1052736"/>
            <a:ext cx="5325616" cy="50522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8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-37909"/>
            <a:ext cx="7416824" cy="802613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00" y="908720"/>
            <a:ext cx="5157787" cy="576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628800"/>
            <a:ext cx="5157787" cy="44644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04" y="908720"/>
            <a:ext cx="5183188" cy="576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04" y="1628800"/>
            <a:ext cx="5183188" cy="44644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8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0E9652-B3C6-4FC8-A4BB-837F7A0CE4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64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7124B82-EB09-464E-9BE5-84074AEDA5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53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3F1C25-3B3C-4EB3-8038-CF54CA764B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71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3778"/>
            <a:ext cx="10515600" cy="519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2256367" y="1484314"/>
            <a:ext cx="9550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1889572" y="6604001"/>
            <a:ext cx="186013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zh-CN" altLang="zh-CN" sz="10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914400" y="6229350"/>
            <a:ext cx="23452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4165600" y="6229350"/>
            <a:ext cx="35644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0" y="764704"/>
            <a:ext cx="12192000" cy="0"/>
          </a:xfrm>
          <a:prstGeom prst="line">
            <a:avLst/>
          </a:prstGeom>
          <a:noFill/>
          <a:ln w="12700">
            <a:solidFill>
              <a:srgbClr val="5AA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4000"/>
          </a:p>
        </p:txBody>
      </p:sp>
      <p:sp>
        <p:nvSpPr>
          <p:cNvPr id="12" name="AutoShape 11"/>
          <p:cNvSpPr>
            <a:spLocks noChangeArrowheads="1"/>
          </p:cNvSpPr>
          <p:nvPr userDrawn="1"/>
        </p:nvSpPr>
        <p:spPr bwMode="auto">
          <a:xfrm flipH="1">
            <a:off x="11231034" y="6137276"/>
            <a:ext cx="960967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 userDrawn="1"/>
        </p:nvSpPr>
        <p:spPr bwMode="auto">
          <a:xfrm>
            <a:off x="9552384" y="6350"/>
            <a:ext cx="26396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EDF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Data  Structures: Sort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-24681" y="-64369"/>
            <a:ext cx="7754747" cy="813671"/>
          </a:xfrm>
          <a:prstGeom prst="rect">
            <a:avLst/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352" y="113730"/>
            <a:ext cx="7056784" cy="578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5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9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 txBox="1">
            <a:spLocks noGrp="1" noChangeArrowheads="1"/>
          </p:cNvSpPr>
          <p:nvPr/>
        </p:nvSpPr>
        <p:spPr bwMode="auto">
          <a:xfrm>
            <a:off x="8543925" y="6454775"/>
            <a:ext cx="2133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139DD9C-E3C4-4B0A-B5A4-F7312205E5F0}" type="slidenum">
              <a:rPr lang="en-US" altLang="zh-CN" sz="1400">
                <a:solidFill>
                  <a:schemeClr val="bg1"/>
                </a:solidFill>
                <a:latin typeface="文泉驿微米黑" pitchFamily="34" charset="-122"/>
                <a:ea typeface="文泉驿微米黑" pitchFamily="34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solidFill>
                <a:schemeClr val="bg1"/>
              </a:solidFill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3" name="Rectangle 1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474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900" b="1" dirty="0" smtClean="0">
                <a:solidFill>
                  <a:srgbClr val="C62400"/>
                </a:solidFill>
              </a:rPr>
              <a:t>数 </a:t>
            </a:r>
            <a:r>
              <a:rPr lang="zh-CN" altLang="en-US" sz="6900" b="1" dirty="0">
                <a:solidFill>
                  <a:srgbClr val="C62400"/>
                </a:solidFill>
              </a:rPr>
              <a:t>据 结 </a:t>
            </a:r>
            <a:r>
              <a:rPr lang="zh-CN" altLang="en-US" sz="6900" b="1" dirty="0" smtClean="0">
                <a:solidFill>
                  <a:srgbClr val="C62400"/>
                </a:solidFill>
              </a:rPr>
              <a:t>构</a:t>
            </a:r>
            <a:r>
              <a:rPr lang="en-US" altLang="zh-CN" sz="6900" b="1" dirty="0" smtClean="0">
                <a:solidFill>
                  <a:srgbClr val="C62400"/>
                </a:solidFill>
              </a:rPr>
              <a:t/>
            </a:r>
            <a:br>
              <a:rPr lang="en-US" altLang="zh-CN" sz="6900" b="1" dirty="0" smtClean="0">
                <a:solidFill>
                  <a:srgbClr val="C62400"/>
                </a:solidFill>
              </a:rPr>
            </a:br>
            <a:r>
              <a:rPr lang="zh-CN" altLang="en-US" sz="7200" b="1" dirty="0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7200" b="1" dirty="0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sz="7200" b="1" dirty="0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章 外部排序</a:t>
            </a:r>
            <a:endParaRPr lang="zh-CN" altLang="en-US" sz="6900" b="1" dirty="0">
              <a:solidFill>
                <a:srgbClr val="C62400"/>
              </a:solidFill>
            </a:endParaRPr>
          </a:p>
        </p:txBody>
      </p:sp>
      <p:pic>
        <p:nvPicPr>
          <p:cNvPr id="1024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780"/>
            <a:ext cx="85439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1774825" y="4292601"/>
            <a:ext cx="864235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姜鑫维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ysjxw@qq.com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https://xinweijiang.github.io/course/ds-a/</a:t>
            </a:r>
            <a:endParaRPr lang="zh-CN" altLang="en-US" sz="1800" dirty="0">
              <a:latin typeface="楷体_GB2312" pitchFamily="49" charset="-122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2021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秋</a:t>
            </a:r>
          </a:p>
        </p:txBody>
      </p:sp>
    </p:spTree>
    <p:extLst>
      <p:ext uri="{BB962C8B-B14F-4D97-AF65-F5344CB8AC3E}">
        <p14:creationId xmlns:p14="http://schemas.microsoft.com/office/powerpoint/2010/main" val="1123805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0"/>
            <a:ext cx="7793038" cy="764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000066"/>
                </a:solidFill>
              </a:rPr>
              <a:t>如何生成初始归并段？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424113" y="17732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000066"/>
                </a:solidFill>
              </a:rPr>
              <a:t>基本归并法</a:t>
            </a:r>
          </a:p>
          <a:p>
            <a:pPr eaLnBrk="1" hangingPunct="1"/>
            <a:r>
              <a:rPr lang="zh-CN" altLang="en-US" sz="4000">
                <a:solidFill>
                  <a:srgbClr val="000066"/>
                </a:solidFill>
              </a:rPr>
              <a:t>置换</a:t>
            </a:r>
            <a:r>
              <a:rPr lang="en-US" altLang="zh-CN" sz="4000">
                <a:solidFill>
                  <a:srgbClr val="000066"/>
                </a:solidFill>
              </a:rPr>
              <a:t>—</a:t>
            </a:r>
            <a:r>
              <a:rPr lang="zh-CN" altLang="en-US" sz="4000">
                <a:solidFill>
                  <a:srgbClr val="000066"/>
                </a:solidFill>
              </a:rPr>
              <a:t>选择排序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6"/>
          <p:cNvSpPr>
            <a:spLocks noGrp="1" noChangeArrowheads="1"/>
          </p:cNvSpPr>
          <p:nvPr>
            <p:ph type="title"/>
          </p:nvPr>
        </p:nvSpPr>
        <p:spPr>
          <a:xfrm>
            <a:off x="1055440" y="52933"/>
            <a:ext cx="7848600" cy="6397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b="1" dirty="0"/>
              <a:t>基本归并法生成初始归并段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271464" y="1248544"/>
            <a:ext cx="10081120" cy="167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例：设关键字序列为  </a:t>
            </a:r>
            <a:r>
              <a:rPr lang="en-US" altLang="zh-CN" sz="2800" dirty="0">
                <a:solidFill>
                  <a:schemeClr val="folHlink"/>
                </a:solidFill>
              </a:rPr>
              <a:t>51, 49, 39, 46, 38,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folHlink"/>
                </a:solidFill>
              </a:rPr>
              <a:t>29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14, 61, 15, 30,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1, 48,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52</a:t>
            </a:r>
            <a:r>
              <a:rPr lang="en-US" altLang="zh-CN" sz="2800" dirty="0">
                <a:solidFill>
                  <a:schemeClr val="folHlink"/>
                </a:solidFill>
              </a:rPr>
              <a:t>, 3, 63, 27, 4,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folHlink"/>
                </a:solidFill>
              </a:rPr>
              <a:t>13</a:t>
            </a:r>
            <a:r>
              <a:rPr lang="en-US" altLang="zh-CN" sz="2800" dirty="0"/>
              <a:t>,   89, 24, 46, 58, 33, 76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184400" y="2989263"/>
            <a:ext cx="7620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设内存只能放</a:t>
            </a:r>
            <a:r>
              <a:rPr lang="en-US" altLang="zh-CN" sz="2800" dirty="0">
                <a:solidFill>
                  <a:schemeClr val="folHlink"/>
                </a:solidFill>
                <a:latin typeface="楷体_GB2312" pitchFamily="49" charset="-122"/>
              </a:rPr>
              <a:t>6</a:t>
            </a:r>
            <a:r>
              <a:rPr lang="zh-CN" altLang="en-US" sz="2800" dirty="0">
                <a:latin typeface="楷体_GB2312" pitchFamily="49" charset="-122"/>
              </a:rPr>
              <a:t>个记录，可分成</a:t>
            </a:r>
            <a:r>
              <a:rPr lang="en-US" altLang="zh-CN" sz="2800" dirty="0">
                <a:latin typeface="楷体_GB2312" pitchFamily="49" charset="-122"/>
              </a:rPr>
              <a:t>4</a:t>
            </a:r>
            <a:r>
              <a:rPr lang="zh-CN" altLang="en-US" sz="2800" dirty="0">
                <a:latin typeface="楷体_GB2312" pitchFamily="49" charset="-122"/>
              </a:rPr>
              <a:t>个等长的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初始归并段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340968" y="4184650"/>
            <a:ext cx="4267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1) 29, 38, 39, 46, 49, 51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2)   1, 14, 15, 30, 48, 61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3)  3,   4, 13, 27, 52, 63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4)  24, 33, 46, 58, 76, 89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892522" y="0"/>
            <a:ext cx="7651750" cy="67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置换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选择排序生成初始归并段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352" y="1052736"/>
            <a:ext cx="11881320" cy="4863753"/>
          </a:xfrm>
        </p:spPr>
        <p:txBody>
          <a:bodyPr/>
          <a:lstStyle/>
          <a:p>
            <a:r>
              <a:rPr lang="zh-CN" altLang="en-US" sz="2800" dirty="0"/>
              <a:t>特点：在整个排序过程中，选择最小关键字和输入、输出交叉或平行</a:t>
            </a:r>
            <a:r>
              <a:rPr lang="zh-CN" altLang="en-US" sz="2800" dirty="0" smtClean="0"/>
              <a:t>进行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目标：扩大初始归并段长度，突破内存工作区容量（设</a:t>
            </a:r>
            <a:r>
              <a:rPr lang="en-US" altLang="zh-CN" sz="2800" dirty="0"/>
              <a:t>w</a:t>
            </a:r>
            <a:r>
              <a:rPr lang="zh-CN" altLang="en-US" sz="2800" dirty="0"/>
              <a:t>个记录）的限制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3158749"/>
            <a:ext cx="5976664" cy="3150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847528" y="1277716"/>
            <a:ext cx="9073008" cy="1359196"/>
          </a:xfrm>
          <a:solidFill>
            <a:srgbClr val="000066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FFFFFF"/>
                </a:solidFill>
              </a:rPr>
              <a:t>关键字序列为</a:t>
            </a:r>
            <a:r>
              <a:rPr lang="zh-CN" altLang="en-US" smtClean="0">
                <a:solidFill>
                  <a:srgbClr val="FFFFFF"/>
                </a:solidFill>
              </a:rPr>
              <a:t> </a:t>
            </a:r>
            <a:r>
              <a:rPr lang="en-US" altLang="zh-CN" smtClean="0">
                <a:solidFill>
                  <a:srgbClr val="FFFFFF"/>
                </a:solidFill>
              </a:rPr>
              <a:t>51, 49, 39, 46, 38, 29, 14, 61, 15, 30, 1, 48, 52, 3, 63, 27, 4,   13, 89, 24, 46, 58, 33, 76</a:t>
            </a:r>
            <a:endParaRPr lang="en-US" altLang="zh-CN" sz="3600">
              <a:solidFill>
                <a:srgbClr val="FFFFFF"/>
              </a:solidFill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133600" y="3356992"/>
            <a:ext cx="87869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FI: </a:t>
            </a:r>
            <a:r>
              <a:rPr lang="zh-CN" altLang="en-US" sz="2400">
                <a:latin typeface="Calibri" panose="020F0502020204030204" pitchFamily="34" charset="0"/>
              </a:rPr>
              <a:t>初始排序文件 </a:t>
            </a:r>
            <a:r>
              <a:rPr lang="en-US" altLang="zh-CN" sz="2400">
                <a:solidFill>
                  <a:srgbClr val="000066"/>
                </a:solidFill>
                <a:latin typeface="Calibri" panose="020F0502020204030204" pitchFamily="34" charset="0"/>
              </a:rPr>
              <a:t>51, 49, 39, 46, 38, 29, 14, 61, 15, 30, 1, 48, 52, 3, 63, 27, 4,   13, 89, 24, 46, 58, 33, 76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2135560" y="4365104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FO: </a:t>
            </a:r>
            <a:r>
              <a:rPr lang="zh-CN" altLang="en-US" sz="2400">
                <a:latin typeface="Calibri" panose="020F0502020204030204" pitchFamily="34" charset="0"/>
              </a:rPr>
              <a:t>输出的初始归并段文件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2135560" y="4898504"/>
            <a:ext cx="54864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WA: </a:t>
            </a:r>
            <a:r>
              <a:rPr lang="zh-CN" altLang="en-US" sz="2400">
                <a:latin typeface="Calibri" panose="020F0502020204030204" pitchFamily="34" charset="0"/>
              </a:rPr>
              <a:t>内存工作区</a:t>
            </a:r>
            <a:endParaRPr lang="en-US" altLang="zh-CN" sz="2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w:</a:t>
            </a:r>
            <a:r>
              <a:rPr lang="zh-CN" altLang="en-US" sz="2400">
                <a:latin typeface="Calibri" panose="020F0502020204030204" pitchFamily="34" charset="0"/>
              </a:rPr>
              <a:t>内存工作区的容量可以容纳</a:t>
            </a:r>
            <a:r>
              <a:rPr lang="en-US" altLang="zh-CN" sz="2400">
                <a:latin typeface="Calibri" panose="020F0502020204030204" pitchFamily="34" charset="0"/>
              </a:rPr>
              <a:t>w</a:t>
            </a:r>
            <a:r>
              <a:rPr lang="zh-CN" altLang="en-US" sz="2400">
                <a:latin typeface="Calibri" panose="020F0502020204030204" pitchFamily="34" charset="0"/>
              </a:rPr>
              <a:t>个记录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2522" y="0"/>
            <a:ext cx="7651750" cy="67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置换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选择排序生成初始归并段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055440" y="44450"/>
            <a:ext cx="7793038" cy="604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/>
              <a:t>置换选择排序的操作过程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196752"/>
            <a:ext cx="8153400" cy="4684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个记录到工作区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中选出关键字最小的记录，记为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记录输出到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不空，则从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输入下一个记录到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中所有关键字比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记录的关键字大的记录中选择最小关键字记录，作为新的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(3)-(5)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中选不出新的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记录为止，由此得到一个初始归并段，输出一个归并段的结束标志到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(2)-(6)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为空。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由此得到全部初始归并段。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zh-CN" altLang="en-US" sz="2800" dirty="0">
              <a:latin typeface="+mn-ea"/>
            </a:endParaRP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8762727" y="44450"/>
            <a:ext cx="3309937" cy="12779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FI: </a:t>
            </a:r>
            <a:r>
              <a:rPr lang="zh-CN" altLang="en-US" sz="1400">
                <a:latin typeface="Calibri" panose="020F0502020204030204" pitchFamily="34" charset="0"/>
              </a:rPr>
              <a:t>初始排序文件 </a:t>
            </a:r>
            <a:endParaRPr lang="en-US" altLang="zh-CN" sz="1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FO: </a:t>
            </a:r>
            <a:r>
              <a:rPr lang="zh-CN" altLang="en-US" sz="1400">
                <a:latin typeface="Calibri" panose="020F0502020204030204" pitchFamily="34" charset="0"/>
              </a:rPr>
              <a:t>输出的初始归并段文件</a:t>
            </a:r>
            <a:endParaRPr lang="en-US" altLang="zh-CN" sz="1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WA: </a:t>
            </a:r>
            <a:r>
              <a:rPr lang="zh-CN" altLang="en-US" sz="1400">
                <a:latin typeface="Calibri" panose="020F0502020204030204" pitchFamily="34" charset="0"/>
              </a:rPr>
              <a:t>内存工作区</a:t>
            </a:r>
            <a:endParaRPr lang="en-US" altLang="zh-CN" sz="1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w:</a:t>
            </a:r>
            <a:r>
              <a:rPr lang="zh-CN" altLang="en-US" sz="1400">
                <a:latin typeface="Calibri" panose="020F0502020204030204" pitchFamily="34" charset="0"/>
              </a:rPr>
              <a:t>内存工作区的容量可以容纳</a:t>
            </a:r>
            <a:r>
              <a:rPr lang="en-US" altLang="zh-CN" sz="1400">
                <a:latin typeface="Calibri" panose="020F0502020204030204" pitchFamily="34" charset="0"/>
              </a:rPr>
              <a:t>w</a:t>
            </a:r>
            <a:r>
              <a:rPr lang="zh-CN" altLang="en-US" sz="1400">
                <a:latin typeface="Calibri" panose="020F0502020204030204" pitchFamily="34" charset="0"/>
              </a:rPr>
              <a:t>个记录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87" y="4797152"/>
            <a:ext cx="3907333" cy="1684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6649"/>
            <a:ext cx="3503712" cy="1510583"/>
          </a:xfrm>
          <a:prstGeom prst="rect">
            <a:avLst/>
          </a:prstGeom>
        </p:spPr>
      </p:pic>
      <p:graphicFrame>
        <p:nvGraphicFramePr>
          <p:cNvPr id="2671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92750"/>
              </p:ext>
            </p:extLst>
          </p:nvPr>
        </p:nvGraphicFramePr>
        <p:xfrm>
          <a:off x="3503712" y="825772"/>
          <a:ext cx="8305800" cy="5843588"/>
        </p:xfrm>
        <a:graphic>
          <a:graphicData uri="http://schemas.openxmlformats.org/drawingml/2006/table">
            <a:tbl>
              <a:tblPr/>
              <a:tblGrid>
                <a:gridCol w="2768600"/>
                <a:gridCol w="2768600"/>
                <a:gridCol w="2768600"/>
              </a:tblGrid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FO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WA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8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51, 49, 39, 46, 38, 29,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 14, 61, 15, 30, 1, 48, 52, 3, 63, 27, 4,   13, 89, 24, 46, 58, 33, 76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51, 49, 39, 46, 38, 29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14, 61, 15, 30, 1, 48,……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51, 49, 39, 46, 38,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61, 15, 30, 1, 48,52,……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61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15, 30, 1, 48,52,……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46, 61,14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30, 1, 48,52,3,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51, 49, 15,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61,14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1,48,52,3,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29,38,39,46,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15,30, 61,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48,52,3,……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29,38,39,46,49,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48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1, 15, 30, 61,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52,3,……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29,38,39,46,49,51,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48, 1, 15, 30,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21767" y="1484784"/>
            <a:ext cx="3309937" cy="2354491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Calibri" panose="020F0502020204030204" pitchFamily="34" charset="0"/>
              </a:rPr>
              <a:t>FI: </a:t>
            </a:r>
            <a:r>
              <a:rPr lang="zh-CN" altLang="en-US" sz="1400" dirty="0">
                <a:latin typeface="Calibri" panose="020F0502020204030204" pitchFamily="34" charset="0"/>
              </a:rPr>
              <a:t>初始排序文件 </a:t>
            </a:r>
            <a:endParaRPr lang="en-US" altLang="zh-CN" sz="1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Calibri" panose="020F0502020204030204" pitchFamily="34" charset="0"/>
              </a:rPr>
              <a:t>FO: </a:t>
            </a:r>
            <a:r>
              <a:rPr lang="zh-CN" altLang="en-US" sz="1400" dirty="0">
                <a:latin typeface="Calibri" panose="020F0502020204030204" pitchFamily="34" charset="0"/>
              </a:rPr>
              <a:t>输出的初始归并段文件</a:t>
            </a:r>
            <a:endParaRPr lang="en-US" altLang="zh-CN" sz="1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Calibri" panose="020F0502020204030204" pitchFamily="34" charset="0"/>
              </a:rPr>
              <a:t>WA: </a:t>
            </a:r>
            <a:r>
              <a:rPr lang="zh-CN" altLang="en-US" sz="1400" dirty="0">
                <a:latin typeface="Calibri" panose="020F0502020204030204" pitchFamily="34" charset="0"/>
              </a:rPr>
              <a:t>内存工作区</a:t>
            </a:r>
            <a:endParaRPr lang="en-US" altLang="zh-CN" sz="1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Calibri" panose="020F0502020204030204" pitchFamily="34" charset="0"/>
              </a:rPr>
              <a:t>w:</a:t>
            </a:r>
            <a:r>
              <a:rPr lang="zh-CN" altLang="en-US" sz="1400" dirty="0">
                <a:latin typeface="Calibri" panose="020F0502020204030204" pitchFamily="34" charset="0"/>
              </a:rPr>
              <a:t>内存工作区的容量可以容纳</a:t>
            </a:r>
            <a:r>
              <a:rPr lang="en-US" altLang="zh-CN" sz="1400" dirty="0">
                <a:latin typeface="Calibri" panose="020F0502020204030204" pitchFamily="34" charset="0"/>
              </a:rPr>
              <a:t>w</a:t>
            </a:r>
            <a:r>
              <a:rPr lang="zh-CN" altLang="en-US" sz="1400" dirty="0">
                <a:latin typeface="Calibri" panose="020F0502020204030204" pitchFamily="34" charset="0"/>
              </a:rPr>
              <a:t>个</a:t>
            </a:r>
            <a:r>
              <a:rPr lang="zh-CN" altLang="en-US" sz="1400" dirty="0" smtClean="0">
                <a:latin typeface="Calibri" panose="020F0502020204030204" pitchFamily="34" charset="0"/>
              </a:rPr>
              <a:t>记录</a:t>
            </a:r>
            <a:endParaRPr lang="en-US" altLang="zh-CN" sz="1400" dirty="0" smtClean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*</a:t>
            </a:r>
            <a:r>
              <a:rPr lang="zh-CN" altLang="en-US" sz="1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从</a:t>
            </a:r>
            <a:r>
              <a:rPr lang="en-US" altLang="zh-CN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WA</a:t>
            </a:r>
            <a:r>
              <a:rPr lang="zh-CN" altLang="en-U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中所有关键字比</a:t>
            </a:r>
            <a:r>
              <a:rPr lang="en-US" altLang="zh-CN" sz="1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MiniMax</a:t>
            </a:r>
            <a:r>
              <a:rPr lang="zh-CN" altLang="en-U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记录的关键字大的记录中选择最小关键字记录，作为新的</a:t>
            </a:r>
            <a:r>
              <a:rPr lang="en-US" altLang="zh-CN" sz="1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MiniMax</a:t>
            </a:r>
            <a:r>
              <a:rPr lang="zh-CN" altLang="en-U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记录</a:t>
            </a:r>
            <a:r>
              <a:rPr lang="zh-CN" altLang="en-US" sz="1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。</a:t>
            </a:r>
            <a:endParaRPr lang="zh-CN" alt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286" y="60026"/>
            <a:ext cx="7793037" cy="651222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935864"/>
            <a:ext cx="8496944" cy="5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>
            <a:spLocks noGrp="1" noChangeArrowheads="1"/>
          </p:cNvSpPr>
          <p:nvPr>
            <p:ph idx="1"/>
          </p:nvPr>
        </p:nvSpPr>
        <p:spPr>
          <a:xfrm>
            <a:off x="2351088" y="1268413"/>
            <a:ext cx="7772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1" lang="zh-CN" altLang="en-US" sz="2800"/>
              <a:t>用置换</a:t>
            </a:r>
            <a:r>
              <a:rPr kumimoji="1" lang="en-US" altLang="zh-CN" sz="2800"/>
              <a:t>—</a:t>
            </a:r>
            <a:r>
              <a:rPr kumimoji="1" lang="zh-CN" altLang="en-US" sz="2800"/>
              <a:t>选择排序可分成</a:t>
            </a:r>
            <a:r>
              <a:rPr kumimoji="1" lang="en-US" altLang="zh-CN" sz="2800">
                <a:solidFill>
                  <a:schemeClr val="hlink"/>
                </a:solidFill>
              </a:rPr>
              <a:t>3</a:t>
            </a:r>
            <a:r>
              <a:rPr kumimoji="1" lang="zh-CN" altLang="en-US" sz="2800">
                <a:solidFill>
                  <a:schemeClr val="hlink"/>
                </a:solidFill>
              </a:rPr>
              <a:t>个</a:t>
            </a:r>
            <a:r>
              <a:rPr kumimoji="1" lang="zh-CN" altLang="en-US" sz="2800"/>
              <a:t>初始归并段</a:t>
            </a:r>
            <a:r>
              <a:rPr kumimoji="1" lang="en-US" altLang="zh-CN" sz="280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29,38,39,46,49,51,61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800"/>
              <a:t>2</a:t>
            </a:r>
            <a:r>
              <a:rPr kumimoji="1" lang="zh-CN" altLang="en-US" sz="2800"/>
              <a:t>）</a:t>
            </a:r>
            <a:r>
              <a:rPr kumimoji="1" lang="en-US" altLang="zh-CN" sz="2800"/>
              <a:t>1,3,14,15,27,30,48,52,63,89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800"/>
              <a:t>3</a:t>
            </a:r>
            <a:r>
              <a:rPr kumimoji="1" lang="zh-CN" altLang="en-US" sz="2800"/>
              <a:t>）</a:t>
            </a:r>
            <a:r>
              <a:rPr kumimoji="1" lang="en-US" altLang="zh-CN" sz="2800"/>
              <a:t>4,13,24,33,46,58,76</a:t>
            </a:r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2279650" y="4365625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0000"/>
                </a:solidFill>
              </a:rPr>
              <a:t>问题：由置换</a:t>
            </a:r>
            <a:r>
              <a:rPr kumimoji="0" lang="en-US" altLang="zh-CN">
                <a:solidFill>
                  <a:srgbClr val="FF0000"/>
                </a:solidFill>
              </a:rPr>
              <a:t>—</a:t>
            </a:r>
            <a:r>
              <a:rPr kumimoji="0" lang="zh-CN" altLang="en-US">
                <a:solidFill>
                  <a:srgbClr val="FF0000"/>
                </a:solidFill>
              </a:rPr>
              <a:t>选择生成的初始归并段长度不等，对平衡归并是否有影响</a:t>
            </a:r>
            <a:r>
              <a:rPr kumimoji="0" lang="en-US" altLang="zh-CN">
                <a:solidFill>
                  <a:srgbClr val="FF0000"/>
                </a:solidFill>
              </a:rPr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53340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CC33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最佳归并树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59496" y="1268761"/>
            <a:ext cx="9718848" cy="15541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假设由置换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选择得到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个初始归并段，各段的长度分别为：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919536" y="2777554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现做</a:t>
            </a:r>
            <a:r>
              <a:rPr lang="en-US" altLang="zh-CN" dirty="0">
                <a:latin typeface="楷体_GB2312" pitchFamily="49" charset="-122"/>
              </a:rPr>
              <a:t>3-</a:t>
            </a:r>
            <a:r>
              <a:rPr lang="zh-CN" altLang="en-US" dirty="0">
                <a:latin typeface="楷体_GB2312" pitchFamily="49" charset="-122"/>
              </a:rPr>
              <a:t>路平衡归并，画出</a:t>
            </a:r>
            <a:r>
              <a:rPr lang="en-US" altLang="zh-CN" dirty="0">
                <a:latin typeface="楷体_GB2312" pitchFamily="49" charset="-122"/>
              </a:rPr>
              <a:t>3-</a:t>
            </a:r>
            <a:r>
              <a:rPr lang="zh-CN" altLang="en-US" dirty="0">
                <a:latin typeface="楷体_GB2312" pitchFamily="49" charset="-122"/>
              </a:rPr>
              <a:t>路平衡归并树。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3573016"/>
            <a:ext cx="6598670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51384" y="828001"/>
            <a:ext cx="113052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初始归并段段长</a:t>
            </a:r>
            <a:r>
              <a:rPr lang="zh-CN" altLang="en-US" dirty="0" smtClean="0">
                <a:latin typeface="Arial" panose="020B0604020202020204" pitchFamily="34" charset="0"/>
              </a:rPr>
              <a:t>为</a:t>
            </a:r>
            <a:r>
              <a:rPr lang="en-US" altLang="zh-CN" dirty="0" smtClean="0">
                <a:latin typeface="Arial" panose="020B0604020202020204" pitchFamily="34" charset="0"/>
              </a:rPr>
              <a:t>9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18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17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6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2209800" y="1919288"/>
            <a:ext cx="8077200" cy="609600"/>
            <a:chOff x="432" y="912"/>
            <a:chExt cx="5088" cy="384"/>
          </a:xfrm>
        </p:grpSpPr>
        <p:sp>
          <p:nvSpPr>
            <p:cNvPr id="28697" name="Oval 4"/>
            <p:cNvSpPr>
              <a:spLocks noChangeArrowheads="1"/>
            </p:cNvSpPr>
            <p:nvPr/>
          </p:nvSpPr>
          <p:spPr bwMode="auto">
            <a:xfrm>
              <a:off x="4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8698" name="Oval 5"/>
            <p:cNvSpPr>
              <a:spLocks noChangeArrowheads="1"/>
            </p:cNvSpPr>
            <p:nvPr/>
          </p:nvSpPr>
          <p:spPr bwMode="auto">
            <a:xfrm>
              <a:off x="105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28699" name="Oval 6"/>
            <p:cNvSpPr>
              <a:spLocks noChangeArrowheads="1"/>
            </p:cNvSpPr>
            <p:nvPr/>
          </p:nvSpPr>
          <p:spPr bwMode="auto">
            <a:xfrm>
              <a:off x="16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28700" name="Oval 7"/>
            <p:cNvSpPr>
              <a:spLocks noChangeArrowheads="1"/>
            </p:cNvSpPr>
            <p:nvPr/>
          </p:nvSpPr>
          <p:spPr bwMode="auto">
            <a:xfrm>
              <a:off x="225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28701" name="Oval 8"/>
            <p:cNvSpPr>
              <a:spLocks noChangeArrowheads="1"/>
            </p:cNvSpPr>
            <p:nvPr/>
          </p:nvSpPr>
          <p:spPr bwMode="auto">
            <a:xfrm>
              <a:off x="2784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702" name="Oval 9"/>
            <p:cNvSpPr>
              <a:spLocks noChangeArrowheads="1"/>
            </p:cNvSpPr>
            <p:nvPr/>
          </p:nvSpPr>
          <p:spPr bwMode="auto">
            <a:xfrm>
              <a:off x="3360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28703" name="Oval 10"/>
            <p:cNvSpPr>
              <a:spLocks noChangeArrowheads="1"/>
            </p:cNvSpPr>
            <p:nvPr/>
          </p:nvSpPr>
          <p:spPr bwMode="auto">
            <a:xfrm>
              <a:off x="393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04" name="Oval 11"/>
            <p:cNvSpPr>
              <a:spLocks noChangeArrowheads="1"/>
            </p:cNvSpPr>
            <p:nvPr/>
          </p:nvSpPr>
          <p:spPr bwMode="auto">
            <a:xfrm>
              <a:off x="451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8705" name="Oval 12"/>
            <p:cNvSpPr>
              <a:spLocks noChangeArrowheads="1"/>
            </p:cNvSpPr>
            <p:nvPr/>
          </p:nvSpPr>
          <p:spPr bwMode="auto">
            <a:xfrm>
              <a:off x="5088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3200400" y="3214688"/>
            <a:ext cx="6248400" cy="609600"/>
            <a:chOff x="1056" y="1728"/>
            <a:chExt cx="3936" cy="384"/>
          </a:xfrm>
        </p:grpSpPr>
        <p:sp>
          <p:nvSpPr>
            <p:cNvPr id="28694" name="Oval 14"/>
            <p:cNvSpPr>
              <a:spLocks noChangeArrowheads="1"/>
            </p:cNvSpPr>
            <p:nvPr/>
          </p:nvSpPr>
          <p:spPr bwMode="auto">
            <a:xfrm>
              <a:off x="1056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51</a:t>
              </a:r>
            </a:p>
          </p:txBody>
        </p:sp>
        <p:sp>
          <p:nvSpPr>
            <p:cNvPr id="28695" name="Oval 15"/>
            <p:cNvSpPr>
              <a:spLocks noChangeArrowheads="1"/>
            </p:cNvSpPr>
            <p:nvPr/>
          </p:nvSpPr>
          <p:spPr bwMode="auto">
            <a:xfrm>
              <a:off x="2784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28696" name="Oval 16"/>
            <p:cNvSpPr>
              <a:spLocks noChangeArrowheads="1"/>
            </p:cNvSpPr>
            <p:nvPr/>
          </p:nvSpPr>
          <p:spPr bwMode="auto">
            <a:xfrm>
              <a:off x="4560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</p:grp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6019800" y="4662488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121</a:t>
            </a:r>
          </a:p>
        </p:txBody>
      </p:sp>
      <p:grpSp>
        <p:nvGrpSpPr>
          <p:cNvPr id="30738" name="Group 18"/>
          <p:cNvGrpSpPr>
            <a:grpSpLocks/>
          </p:cNvGrpSpPr>
          <p:nvPr/>
        </p:nvGrpSpPr>
        <p:grpSpPr bwMode="auto">
          <a:xfrm>
            <a:off x="2590800" y="2516188"/>
            <a:ext cx="7315200" cy="774700"/>
            <a:chOff x="672" y="1288"/>
            <a:chExt cx="4608" cy="488"/>
          </a:xfrm>
        </p:grpSpPr>
        <p:sp>
          <p:nvSpPr>
            <p:cNvPr id="28685" name="Line 19"/>
            <p:cNvSpPr>
              <a:spLocks noChangeShapeType="1"/>
            </p:cNvSpPr>
            <p:nvPr/>
          </p:nvSpPr>
          <p:spPr bwMode="auto">
            <a:xfrm>
              <a:off x="1272" y="13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20"/>
            <p:cNvSpPr>
              <a:spLocks noChangeShapeType="1"/>
            </p:cNvSpPr>
            <p:nvPr/>
          </p:nvSpPr>
          <p:spPr bwMode="auto">
            <a:xfrm>
              <a:off x="2992" y="13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21"/>
            <p:cNvSpPr>
              <a:spLocks noChangeShapeType="1"/>
            </p:cNvSpPr>
            <p:nvPr/>
          </p:nvSpPr>
          <p:spPr bwMode="auto">
            <a:xfrm>
              <a:off x="4752" y="132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22"/>
            <p:cNvSpPr>
              <a:spLocks noChangeShapeType="1"/>
            </p:cNvSpPr>
            <p:nvPr/>
          </p:nvSpPr>
          <p:spPr bwMode="auto">
            <a:xfrm>
              <a:off x="672" y="1288"/>
              <a:ext cx="52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23"/>
            <p:cNvSpPr>
              <a:spLocks noChangeShapeType="1"/>
            </p:cNvSpPr>
            <p:nvPr/>
          </p:nvSpPr>
          <p:spPr bwMode="auto">
            <a:xfrm flipH="1">
              <a:off x="1392" y="1296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Line 24"/>
            <p:cNvSpPr>
              <a:spLocks noChangeShapeType="1"/>
            </p:cNvSpPr>
            <p:nvPr/>
          </p:nvSpPr>
          <p:spPr bwMode="auto">
            <a:xfrm>
              <a:off x="2496" y="1296"/>
              <a:ext cx="3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1" name="Line 25"/>
            <p:cNvSpPr>
              <a:spLocks noChangeShapeType="1"/>
            </p:cNvSpPr>
            <p:nvPr/>
          </p:nvSpPr>
          <p:spPr bwMode="auto">
            <a:xfrm flipH="1">
              <a:off x="307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2" name="Line 26"/>
            <p:cNvSpPr>
              <a:spLocks noChangeShapeType="1"/>
            </p:cNvSpPr>
            <p:nvPr/>
          </p:nvSpPr>
          <p:spPr bwMode="auto">
            <a:xfrm>
              <a:off x="4176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3" name="Line 27"/>
            <p:cNvSpPr>
              <a:spLocks noChangeShapeType="1"/>
            </p:cNvSpPr>
            <p:nvPr/>
          </p:nvSpPr>
          <p:spPr bwMode="auto">
            <a:xfrm flipH="1">
              <a:off x="4896" y="129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3733800" y="3748088"/>
            <a:ext cx="5257800" cy="1066800"/>
            <a:chOff x="1392" y="2064"/>
            <a:chExt cx="3312" cy="672"/>
          </a:xfrm>
        </p:grpSpPr>
        <p:sp>
          <p:nvSpPr>
            <p:cNvPr id="28682" name="Line 29"/>
            <p:cNvSpPr>
              <a:spLocks noChangeShapeType="1"/>
            </p:cNvSpPr>
            <p:nvPr/>
          </p:nvSpPr>
          <p:spPr bwMode="auto">
            <a:xfrm>
              <a:off x="3008" y="211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3" name="Line 30"/>
            <p:cNvSpPr>
              <a:spLocks noChangeShapeType="1"/>
            </p:cNvSpPr>
            <p:nvPr/>
          </p:nvSpPr>
          <p:spPr bwMode="auto">
            <a:xfrm>
              <a:off x="1392" y="2064"/>
              <a:ext cx="14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31"/>
            <p:cNvSpPr>
              <a:spLocks noChangeShapeType="1"/>
            </p:cNvSpPr>
            <p:nvPr/>
          </p:nvSpPr>
          <p:spPr bwMode="auto">
            <a:xfrm flipH="1">
              <a:off x="3216" y="2112"/>
              <a:ext cx="148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1828800" y="4129088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3-</a:t>
            </a:r>
            <a:r>
              <a:rPr lang="zh-CN" altLang="en-US" sz="2400" dirty="0">
                <a:latin typeface="Calibri" panose="020F0502020204030204" pitchFamily="34" charset="0"/>
              </a:rPr>
              <a:t>路平衡归并树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551384" y="5427221"/>
            <a:ext cx="11315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Calibri" panose="020F0502020204030204" pitchFamily="34" charset="0"/>
              </a:rPr>
              <a:t>设每个记录占一个物理块，则两趟归并所需对外存进行的读</a:t>
            </a:r>
            <a:r>
              <a:rPr lang="en-US" altLang="zh-CN" sz="2800" dirty="0">
                <a:latin typeface="Calibri" panose="020F0502020204030204" pitchFamily="34" charset="0"/>
              </a:rPr>
              <a:t>/</a:t>
            </a:r>
            <a:r>
              <a:rPr lang="zh-CN" altLang="en-US" sz="2800" dirty="0">
                <a:latin typeface="Calibri" panose="020F0502020204030204" pitchFamily="34" charset="0"/>
              </a:rPr>
              <a:t>写次数为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Calibri" panose="020F0502020204030204" pitchFamily="34" charset="0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</a:rPr>
              <a:t>9+30+12+18+3+17+2+6+24</a:t>
            </a:r>
            <a:r>
              <a:rPr lang="zh-CN" altLang="en-US" sz="2800" dirty="0">
                <a:latin typeface="Calibri" panose="020F0502020204030204" pitchFamily="34" charset="0"/>
              </a:rPr>
              <a:t>）*</a:t>
            </a:r>
            <a:r>
              <a:rPr lang="en-US" altLang="zh-CN" sz="2800" dirty="0">
                <a:latin typeface="Calibri" panose="020F0502020204030204" pitchFamily="34" charset="0"/>
              </a:rPr>
              <a:t>2*2=484</a:t>
            </a:r>
            <a:endParaRPr lang="en-US" altLang="zh-CN" sz="28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 animBg="1" autoUpdateAnimBg="0"/>
      <p:bldP spid="30753" grpId="0" autoUpdateAnimBg="0"/>
      <p:bldP spid="307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483840" y="-84385"/>
            <a:ext cx="7772400" cy="92109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/>
              <a:t>第十章 外部排序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2351584" y="1556792"/>
            <a:ext cx="7772400" cy="338455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zh-CN" sz="3800" dirty="0">
                <a:solidFill>
                  <a:srgbClr val="00A0C4"/>
                </a:solidFill>
                <a:latin typeface="方正综艺简体" pitchFamily="65" charset="-122"/>
                <a:ea typeface="方正综艺简体" pitchFamily="65" charset="-122"/>
              </a:rPr>
              <a:t>		</a:t>
            </a:r>
            <a:r>
              <a:rPr lang="en-US" altLang="zh-CN" sz="3800" dirty="0">
                <a:solidFill>
                  <a:srgbClr val="00A0C4"/>
                </a:solidFill>
              </a:rPr>
              <a:t>   </a:t>
            </a:r>
            <a:r>
              <a:rPr lang="zh-CN" altLang="en-US" sz="3800" dirty="0">
                <a:solidFill>
                  <a:srgbClr val="00A0C4"/>
                </a:solidFill>
              </a:rPr>
              <a:t> </a:t>
            </a:r>
            <a:endParaRPr lang="en-US" altLang="zh-CN" sz="3800" dirty="0">
              <a:solidFill>
                <a:srgbClr val="00A0C4"/>
              </a:solidFill>
            </a:endParaRPr>
          </a:p>
          <a:p>
            <a:pPr marL="0" indent="0">
              <a:buNone/>
              <a:defRPr/>
            </a:pP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zh-CN" altLang="en-US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外部排序的定义</a:t>
            </a:r>
            <a:endParaRPr lang="en-US" altLang="zh-CN" sz="3800" b="1" dirty="0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en-US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2-</a:t>
            </a:r>
            <a:r>
              <a:rPr lang="zh-CN" altLang="en-US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路平衡归并</a:t>
            </a:r>
            <a:endParaRPr lang="en-US" altLang="zh-CN" sz="3800" b="1" dirty="0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zh-CN" altLang="en-US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置换选择排序</a:t>
            </a:r>
            <a:endParaRPr lang="en-US" altLang="zh-CN" sz="3800" b="1" dirty="0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zh-CN" altLang="en-US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最佳归并树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-17548"/>
            <a:ext cx="53340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CC33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带权路径长度</a:t>
            </a:r>
            <a:endParaRPr lang="zh-CN" altLang="en-US" b="1" dirty="0" smtClean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189112" y="1171576"/>
            <a:ext cx="9947448" cy="506571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若</a:t>
            </a:r>
            <a:r>
              <a:rPr lang="zh-CN" altLang="en-US" sz="2400" dirty="0">
                <a:solidFill>
                  <a:schemeClr val="hlink"/>
                </a:solidFill>
              </a:rPr>
              <a:t>将初始归并段的长度看成是归并树中叶子结点的权</a:t>
            </a:r>
            <a:r>
              <a:rPr lang="zh-CN" altLang="en-US" sz="2400" dirty="0"/>
              <a:t>，则三叉树的</a:t>
            </a:r>
            <a:r>
              <a:rPr lang="zh-CN" altLang="en-US" sz="2400" dirty="0">
                <a:solidFill>
                  <a:srgbClr val="0000CC"/>
                </a:solidFill>
              </a:rPr>
              <a:t>带权路径长度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hlink"/>
                </a:solidFill>
              </a:rPr>
              <a:t>两倍</a:t>
            </a:r>
            <a:r>
              <a:rPr lang="zh-CN" altLang="en-US" sz="2400" dirty="0"/>
              <a:t>恰为</a:t>
            </a:r>
            <a:r>
              <a:rPr lang="en-US" altLang="zh-CN" sz="2400" dirty="0"/>
              <a:t>484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前面讨论了有</a:t>
            </a:r>
            <a:r>
              <a:rPr lang="en-US" altLang="zh-CN" sz="2400" dirty="0"/>
              <a:t>n</a:t>
            </a:r>
            <a:r>
              <a:rPr lang="zh-CN" altLang="en-US" sz="2400" dirty="0"/>
              <a:t>个叶子结点的</a:t>
            </a:r>
            <a:r>
              <a:rPr lang="en-US" altLang="zh-CN" sz="2400" dirty="0"/>
              <a:t>WPL</a:t>
            </a:r>
            <a:r>
              <a:rPr lang="zh-CN" altLang="en-US" sz="2400" dirty="0"/>
              <a:t>最小的二叉树称为哈夫曼树，同理，存在有</a:t>
            </a:r>
            <a:r>
              <a:rPr lang="en-US" altLang="zh-CN" sz="2400" dirty="0"/>
              <a:t>n</a:t>
            </a:r>
            <a:r>
              <a:rPr lang="zh-CN" altLang="en-US" sz="2400" dirty="0"/>
              <a:t>个叶子结点的三叉、四叉、</a:t>
            </a:r>
            <a:r>
              <a:rPr lang="en-US" altLang="zh-CN" sz="2400" dirty="0"/>
              <a:t>……k</a:t>
            </a:r>
            <a:r>
              <a:rPr lang="zh-CN" altLang="en-US" sz="2400" dirty="0"/>
              <a:t>叉树等也成为</a:t>
            </a:r>
            <a:r>
              <a:rPr lang="zh-CN" altLang="en-US" sz="2400" dirty="0">
                <a:solidFill>
                  <a:srgbClr val="0000CC"/>
                </a:solidFill>
              </a:rPr>
              <a:t>哈夫曼树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因此，</a:t>
            </a:r>
            <a:r>
              <a:rPr lang="zh-CN" altLang="en-US" sz="2400" dirty="0">
                <a:solidFill>
                  <a:schemeClr val="folHlink"/>
                </a:solidFill>
              </a:rPr>
              <a:t>若对长度不等的</a:t>
            </a:r>
            <a:r>
              <a:rPr lang="en-US" altLang="zh-CN" sz="2400" dirty="0">
                <a:solidFill>
                  <a:schemeClr val="folHlink"/>
                </a:solidFill>
              </a:rPr>
              <a:t>m</a:t>
            </a:r>
            <a:r>
              <a:rPr lang="zh-CN" altLang="en-US" sz="2400" dirty="0">
                <a:solidFill>
                  <a:schemeClr val="folHlink"/>
                </a:solidFill>
              </a:rPr>
              <a:t>个初始归并段，构造一棵哈夫曼树作为归并树，可使外部归并时所需对外存进行的读</a:t>
            </a:r>
            <a:r>
              <a:rPr lang="en-US" altLang="zh-CN" sz="2400" dirty="0">
                <a:solidFill>
                  <a:schemeClr val="folHlink"/>
                </a:solidFill>
              </a:rPr>
              <a:t>/</a:t>
            </a:r>
            <a:r>
              <a:rPr lang="zh-CN" altLang="en-US" sz="2400" dirty="0">
                <a:solidFill>
                  <a:schemeClr val="folHlink"/>
                </a:solidFill>
              </a:rPr>
              <a:t>写次数达到最少</a:t>
            </a:r>
            <a:r>
              <a:rPr lang="zh-CN" altLang="en-US" sz="2400" dirty="0"/>
              <a:t>。</a:t>
            </a:r>
          </a:p>
        </p:txBody>
      </p:sp>
      <p:pic>
        <p:nvPicPr>
          <p:cNvPr id="29700" name="Picture 2" descr="http://ts1.mm.bing.net/th?&amp;id=HN.608022753602833226&amp;w=300&amp;h=300&amp;c=0&amp;pid=1.9&amp;rs=0&amp;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85" y="5661248"/>
            <a:ext cx="8270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文本框 4"/>
          <p:cNvSpPr txBox="1">
            <a:spLocks noChangeArrowheads="1"/>
          </p:cNvSpPr>
          <p:nvPr/>
        </p:nvSpPr>
        <p:spPr bwMode="auto">
          <a:xfrm>
            <a:off x="10903247" y="5746973"/>
            <a:ext cx="5254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600"/>
              <a:t>哈夫曼树</a:t>
            </a:r>
          </a:p>
        </p:txBody>
      </p:sp>
      <p:sp>
        <p:nvSpPr>
          <p:cNvPr id="37" name="爆炸形 1 36"/>
          <p:cNvSpPr>
            <a:spLocks noChangeArrowheads="1"/>
          </p:cNvSpPr>
          <p:nvPr/>
        </p:nvSpPr>
        <p:spPr bwMode="auto">
          <a:xfrm>
            <a:off x="8616950" y="3943116"/>
            <a:ext cx="2144712" cy="1595438"/>
          </a:xfrm>
          <a:prstGeom prst="irregularSeal1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黑体" panose="02010609060101010101" pitchFamily="49" charset="-122"/>
              </a:rPr>
              <a:t>计算</a:t>
            </a:r>
            <a:r>
              <a:rPr lang="en-US" altLang="zh-CN" sz="1800">
                <a:solidFill>
                  <a:schemeClr val="bg1"/>
                </a:solidFill>
                <a:ea typeface="黑体" panose="02010609060101010101" pitchFamily="49" charset="-122"/>
              </a:rPr>
              <a:t>WPL</a:t>
            </a:r>
            <a:endParaRPr lang="zh-CN" altLang="en-US" sz="18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221088"/>
            <a:ext cx="5278909" cy="221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271464" y="761330"/>
            <a:ext cx="66040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9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18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17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6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4343400" y="1371600"/>
            <a:ext cx="2590800" cy="609600"/>
            <a:chOff x="432" y="912"/>
            <a:chExt cx="1632" cy="384"/>
          </a:xfrm>
        </p:grpSpPr>
        <p:sp>
          <p:nvSpPr>
            <p:cNvPr id="30753" name="Oval 4"/>
            <p:cNvSpPr>
              <a:spLocks noChangeArrowheads="1"/>
            </p:cNvSpPr>
            <p:nvPr/>
          </p:nvSpPr>
          <p:spPr bwMode="auto">
            <a:xfrm>
              <a:off x="4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54" name="Oval 5"/>
            <p:cNvSpPr>
              <a:spLocks noChangeArrowheads="1"/>
            </p:cNvSpPr>
            <p:nvPr/>
          </p:nvSpPr>
          <p:spPr bwMode="auto">
            <a:xfrm>
              <a:off x="105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55" name="Oval 6"/>
            <p:cNvSpPr>
              <a:spLocks noChangeArrowheads="1"/>
            </p:cNvSpPr>
            <p:nvPr/>
          </p:nvSpPr>
          <p:spPr bwMode="auto">
            <a:xfrm>
              <a:off x="16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43400" y="2667000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248400" y="2667000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2438400" y="3822700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7543800" y="2667000"/>
            <a:ext cx="2590800" cy="609600"/>
            <a:chOff x="3168" y="1728"/>
            <a:chExt cx="1632" cy="384"/>
          </a:xfrm>
        </p:grpSpPr>
        <p:sp>
          <p:nvSpPr>
            <p:cNvPr id="30750" name="Oval 11"/>
            <p:cNvSpPr>
              <a:spLocks noChangeArrowheads="1"/>
            </p:cNvSpPr>
            <p:nvPr/>
          </p:nvSpPr>
          <p:spPr bwMode="auto">
            <a:xfrm>
              <a:off x="3792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30751" name="Oval 12"/>
            <p:cNvSpPr>
              <a:spLocks noChangeArrowheads="1"/>
            </p:cNvSpPr>
            <p:nvPr/>
          </p:nvSpPr>
          <p:spPr bwMode="auto">
            <a:xfrm>
              <a:off x="316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30752" name="Oval 13"/>
            <p:cNvSpPr>
              <a:spLocks noChangeArrowheads="1"/>
            </p:cNvSpPr>
            <p:nvPr/>
          </p:nvSpPr>
          <p:spPr bwMode="auto">
            <a:xfrm>
              <a:off x="436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4800600" y="1905000"/>
            <a:ext cx="1752600" cy="1371600"/>
            <a:chOff x="912" y="1248"/>
            <a:chExt cx="1104" cy="864"/>
          </a:xfrm>
        </p:grpSpPr>
        <p:sp>
          <p:nvSpPr>
            <p:cNvPr id="30746" name="Oval 15"/>
            <p:cNvSpPr>
              <a:spLocks noChangeArrowheads="1"/>
            </p:cNvSpPr>
            <p:nvPr/>
          </p:nvSpPr>
          <p:spPr bwMode="auto">
            <a:xfrm>
              <a:off x="124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0747" name="Line 16"/>
            <p:cNvSpPr>
              <a:spLocks noChangeShapeType="1"/>
            </p:cNvSpPr>
            <p:nvPr/>
          </p:nvSpPr>
          <p:spPr bwMode="auto">
            <a:xfrm>
              <a:off x="1464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8" name="Line 17"/>
            <p:cNvSpPr>
              <a:spLocks noChangeShapeType="1"/>
            </p:cNvSpPr>
            <p:nvPr/>
          </p:nvSpPr>
          <p:spPr bwMode="auto">
            <a:xfrm>
              <a:off x="91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9" name="Line 18"/>
            <p:cNvSpPr>
              <a:spLocks noChangeShapeType="1"/>
            </p:cNvSpPr>
            <p:nvPr/>
          </p:nvSpPr>
          <p:spPr bwMode="auto">
            <a:xfrm flipH="1">
              <a:off x="1584" y="1296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8001000" y="3200400"/>
            <a:ext cx="1752600" cy="1371600"/>
            <a:chOff x="912" y="1248"/>
            <a:chExt cx="1104" cy="864"/>
          </a:xfrm>
        </p:grpSpPr>
        <p:sp>
          <p:nvSpPr>
            <p:cNvPr id="30742" name="Oval 20"/>
            <p:cNvSpPr>
              <a:spLocks noChangeArrowheads="1"/>
            </p:cNvSpPr>
            <p:nvPr/>
          </p:nvSpPr>
          <p:spPr bwMode="auto">
            <a:xfrm>
              <a:off x="124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59</a:t>
              </a:r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>
              <a:off x="1464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Line 22"/>
            <p:cNvSpPr>
              <a:spLocks noChangeShapeType="1"/>
            </p:cNvSpPr>
            <p:nvPr/>
          </p:nvSpPr>
          <p:spPr bwMode="auto">
            <a:xfrm>
              <a:off x="91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Line 23"/>
            <p:cNvSpPr>
              <a:spLocks noChangeShapeType="1"/>
            </p:cNvSpPr>
            <p:nvPr/>
          </p:nvSpPr>
          <p:spPr bwMode="auto">
            <a:xfrm flipH="1">
              <a:off x="1584" y="1296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4800600" y="3200400"/>
            <a:ext cx="1752600" cy="1371600"/>
            <a:chOff x="912" y="1248"/>
            <a:chExt cx="1104" cy="864"/>
          </a:xfrm>
        </p:grpSpPr>
        <p:sp>
          <p:nvSpPr>
            <p:cNvPr id="30738" name="Oval 25"/>
            <p:cNvSpPr>
              <a:spLocks noChangeArrowheads="1"/>
            </p:cNvSpPr>
            <p:nvPr/>
          </p:nvSpPr>
          <p:spPr bwMode="auto">
            <a:xfrm>
              <a:off x="124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30739" name="Line 26"/>
            <p:cNvSpPr>
              <a:spLocks noChangeShapeType="1"/>
            </p:cNvSpPr>
            <p:nvPr/>
          </p:nvSpPr>
          <p:spPr bwMode="auto">
            <a:xfrm>
              <a:off x="1464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0" name="Line 27"/>
            <p:cNvSpPr>
              <a:spLocks noChangeShapeType="1"/>
            </p:cNvSpPr>
            <p:nvPr/>
          </p:nvSpPr>
          <p:spPr bwMode="auto">
            <a:xfrm>
              <a:off x="91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Line 28"/>
            <p:cNvSpPr>
              <a:spLocks noChangeShapeType="1"/>
            </p:cNvSpPr>
            <p:nvPr/>
          </p:nvSpPr>
          <p:spPr bwMode="auto">
            <a:xfrm flipH="1">
              <a:off x="1584" y="1296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3" name="Group 29"/>
          <p:cNvGrpSpPr>
            <a:grpSpLocks/>
          </p:cNvGrpSpPr>
          <p:nvPr/>
        </p:nvGrpSpPr>
        <p:grpSpPr bwMode="auto">
          <a:xfrm>
            <a:off x="2743200" y="4419600"/>
            <a:ext cx="5943600" cy="1309688"/>
            <a:chOff x="1584" y="2832"/>
            <a:chExt cx="3744" cy="960"/>
          </a:xfrm>
        </p:grpSpPr>
        <p:sp>
          <p:nvSpPr>
            <p:cNvPr id="30734" name="Oval 30"/>
            <p:cNvSpPr>
              <a:spLocks noChangeArrowheads="1"/>
            </p:cNvSpPr>
            <p:nvPr/>
          </p:nvSpPr>
          <p:spPr bwMode="auto">
            <a:xfrm>
              <a:off x="3312" y="340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121</a:t>
              </a:r>
            </a:p>
          </p:txBody>
        </p:sp>
        <p:sp>
          <p:nvSpPr>
            <p:cNvPr id="30735" name="Line 31"/>
            <p:cNvSpPr>
              <a:spLocks noChangeShapeType="1"/>
            </p:cNvSpPr>
            <p:nvPr/>
          </p:nvSpPr>
          <p:spPr bwMode="auto">
            <a:xfrm>
              <a:off x="1584" y="2832"/>
              <a:ext cx="177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6" name="Line 32"/>
            <p:cNvSpPr>
              <a:spLocks noChangeShapeType="1"/>
            </p:cNvSpPr>
            <p:nvPr/>
          </p:nvSpPr>
          <p:spPr bwMode="auto">
            <a:xfrm flipH="1">
              <a:off x="3696" y="2896"/>
              <a:ext cx="163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7" name="Line 33"/>
            <p:cNvSpPr>
              <a:spLocks noChangeShapeType="1"/>
            </p:cNvSpPr>
            <p:nvPr/>
          </p:nvSpPr>
          <p:spPr bwMode="auto">
            <a:xfrm>
              <a:off x="3504" y="292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32" name="Text Box 34"/>
          <p:cNvSpPr txBox="1">
            <a:spLocks noChangeArrowheads="1"/>
          </p:cNvSpPr>
          <p:nvPr/>
        </p:nvSpPr>
        <p:spPr bwMode="auto">
          <a:xfrm>
            <a:off x="1600200" y="1752601"/>
            <a:ext cx="29718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>
                <a:latin typeface="Calibri" panose="020F0502020204030204" pitchFamily="34" charset="0"/>
              </a:rPr>
              <a:t>3-</a:t>
            </a:r>
            <a:r>
              <a:rPr lang="zh-CN" altLang="en-US" sz="2800">
                <a:latin typeface="Calibri" panose="020F0502020204030204" pitchFamily="34" charset="0"/>
              </a:rPr>
              <a:t>路平衡归并的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>
                <a:latin typeface="Calibri" panose="020F0502020204030204" pitchFamily="34" charset="0"/>
              </a:rPr>
              <a:t>最佳归并树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1919288" y="5791201"/>
            <a:ext cx="85328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WPL=</a:t>
            </a:r>
            <a:r>
              <a:rPr lang="zh-CN" altLang="en-US" sz="2400" dirty="0">
                <a:latin typeface="Calibri" panose="020F0502020204030204" pitchFamily="34" charset="0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</a:rPr>
              <a:t>2+3+6</a:t>
            </a:r>
            <a:r>
              <a:rPr lang="zh-CN" altLang="en-US" sz="2400" dirty="0">
                <a:latin typeface="Calibri" panose="020F0502020204030204" pitchFamily="34" charset="0"/>
              </a:rPr>
              <a:t>）*</a:t>
            </a:r>
            <a:r>
              <a:rPr lang="en-US" altLang="zh-CN" sz="2400" dirty="0">
                <a:latin typeface="Calibri" panose="020F0502020204030204" pitchFamily="34" charset="0"/>
              </a:rPr>
              <a:t>3+</a:t>
            </a:r>
            <a:r>
              <a:rPr lang="zh-CN" altLang="en-US" sz="2400" dirty="0">
                <a:latin typeface="Calibri" panose="020F0502020204030204" pitchFamily="34" charset="0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</a:rPr>
              <a:t>9+12+17+18+24</a:t>
            </a:r>
            <a:r>
              <a:rPr lang="zh-CN" altLang="en-US" sz="2400" dirty="0">
                <a:latin typeface="Calibri" panose="020F0502020204030204" pitchFamily="34" charset="0"/>
              </a:rPr>
              <a:t>）*</a:t>
            </a:r>
            <a:r>
              <a:rPr lang="en-US" altLang="zh-CN" sz="2400" dirty="0">
                <a:latin typeface="Calibri" panose="020F0502020204030204" pitchFamily="34" charset="0"/>
              </a:rPr>
              <a:t>2+30=223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zh-CN" altLang="en-US" sz="2400" dirty="0">
                <a:latin typeface="Calibri" panose="020F0502020204030204" pitchFamily="34" charset="0"/>
              </a:rPr>
              <a:t>需读写</a:t>
            </a:r>
            <a:r>
              <a:rPr lang="en-US" altLang="zh-CN" sz="2400" dirty="0">
                <a:latin typeface="Calibri" panose="020F0502020204030204" pitchFamily="34" charset="0"/>
              </a:rPr>
              <a:t>223*2=446</a:t>
            </a:r>
            <a:r>
              <a:rPr lang="zh-CN" altLang="en-US" sz="2400" dirty="0">
                <a:latin typeface="Calibri" panose="020F0502020204030204" pitchFamily="34" charset="0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 autoUpdateAnimBg="0"/>
      <p:bldP spid="31752" grpId="0" animBg="1" autoUpdateAnimBg="0"/>
      <p:bldP spid="31753" grpId="0" animBg="1" autoUpdateAnimBg="0"/>
      <p:bldP spid="317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11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908051"/>
            <a:ext cx="741680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7" name="Group 5"/>
          <p:cNvGrpSpPr>
            <a:grpSpLocks/>
          </p:cNvGrpSpPr>
          <p:nvPr/>
        </p:nvGrpSpPr>
        <p:grpSpPr bwMode="auto">
          <a:xfrm>
            <a:off x="1919288" y="3968750"/>
            <a:ext cx="8367712" cy="2413000"/>
            <a:chOff x="159" y="485"/>
            <a:chExt cx="5494" cy="1788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159" y="1176"/>
              <a:ext cx="5494" cy="1097"/>
              <a:chOff x="159" y="1176"/>
              <a:chExt cx="5494" cy="1097"/>
            </a:xfrm>
          </p:grpSpPr>
          <p:grpSp>
            <p:nvGrpSpPr>
              <p:cNvPr id="31757" name="Group 8"/>
              <p:cNvGrpSpPr>
                <a:grpSpLocks/>
              </p:cNvGrpSpPr>
              <p:nvPr/>
            </p:nvGrpSpPr>
            <p:grpSpPr bwMode="auto">
              <a:xfrm>
                <a:off x="159" y="1876"/>
                <a:ext cx="1020" cy="397"/>
                <a:chOff x="159" y="1876"/>
                <a:chExt cx="1020" cy="397"/>
              </a:xfrm>
            </p:grpSpPr>
            <p:sp>
              <p:nvSpPr>
                <p:cNvPr id="31790" name="Rectangle 9" descr="羊皮纸"/>
                <p:cNvSpPr>
                  <a:spLocks noChangeArrowheads="1"/>
                </p:cNvSpPr>
                <p:nvPr/>
              </p:nvSpPr>
              <p:spPr bwMode="auto">
                <a:xfrm>
                  <a:off x="338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9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9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10 15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92" name="Line 11"/>
                <p:cNvSpPr>
                  <a:spLocks noChangeShapeType="1"/>
                </p:cNvSpPr>
                <p:nvPr/>
              </p:nvSpPr>
              <p:spPr bwMode="auto">
                <a:xfrm>
                  <a:off x="159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58" name="Group 12"/>
              <p:cNvGrpSpPr>
                <a:grpSpLocks/>
              </p:cNvGrpSpPr>
              <p:nvPr/>
            </p:nvGrpSpPr>
            <p:grpSpPr bwMode="auto">
              <a:xfrm>
                <a:off x="1080" y="1876"/>
                <a:ext cx="1029" cy="397"/>
                <a:chOff x="1080" y="1876"/>
                <a:chExt cx="1029" cy="397"/>
              </a:xfrm>
            </p:grpSpPr>
            <p:sp>
              <p:nvSpPr>
                <p:cNvPr id="31787" name="Rectangle 13" descr="羊皮纸"/>
                <p:cNvSpPr>
                  <a:spLocks noChangeArrowheads="1"/>
                </p:cNvSpPr>
                <p:nvPr/>
              </p:nvSpPr>
              <p:spPr bwMode="auto">
                <a:xfrm>
                  <a:off x="1259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8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29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18 22 27 34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9" name="Line 15"/>
                <p:cNvSpPr>
                  <a:spLocks noChangeShapeType="1"/>
                </p:cNvSpPr>
                <p:nvPr/>
              </p:nvSpPr>
              <p:spPr bwMode="auto">
                <a:xfrm>
                  <a:off x="1080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59" name="Group 16"/>
              <p:cNvGrpSpPr>
                <a:grpSpLocks/>
              </p:cNvGrpSpPr>
              <p:nvPr/>
            </p:nvGrpSpPr>
            <p:grpSpPr bwMode="auto">
              <a:xfrm>
                <a:off x="2000" y="1876"/>
                <a:ext cx="1039" cy="397"/>
                <a:chOff x="2000" y="1876"/>
                <a:chExt cx="1039" cy="397"/>
              </a:xfrm>
            </p:grpSpPr>
            <p:sp>
              <p:nvSpPr>
                <p:cNvPr id="31784" name="Rectangle 17" descr="羊皮纸"/>
                <p:cNvSpPr>
                  <a:spLocks noChangeArrowheads="1"/>
                </p:cNvSpPr>
                <p:nvPr/>
              </p:nvSpPr>
              <p:spPr bwMode="auto">
                <a:xfrm>
                  <a:off x="2179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8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59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40 44 47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6" name="Line 19"/>
                <p:cNvSpPr>
                  <a:spLocks noChangeShapeType="1"/>
                </p:cNvSpPr>
                <p:nvPr/>
              </p:nvSpPr>
              <p:spPr bwMode="auto">
                <a:xfrm>
                  <a:off x="2000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0" name="Group 20"/>
              <p:cNvGrpSpPr>
                <a:grpSpLocks/>
              </p:cNvGrpSpPr>
              <p:nvPr/>
            </p:nvGrpSpPr>
            <p:grpSpPr bwMode="auto">
              <a:xfrm>
                <a:off x="2912" y="1876"/>
                <a:ext cx="1034" cy="397"/>
                <a:chOff x="2912" y="1876"/>
                <a:chExt cx="1034" cy="397"/>
              </a:xfrm>
            </p:grpSpPr>
            <p:sp>
              <p:nvSpPr>
                <p:cNvPr id="31781" name="Rectangle 21" descr="羊皮纸"/>
                <p:cNvSpPr>
                  <a:spLocks noChangeArrowheads="1"/>
                </p:cNvSpPr>
                <p:nvPr/>
              </p:nvSpPr>
              <p:spPr bwMode="auto">
                <a:xfrm>
                  <a:off x="3091" y="1876"/>
                  <a:ext cx="739" cy="300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067" y="1901"/>
                  <a:ext cx="879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54 67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3" name="Line 23"/>
                <p:cNvSpPr>
                  <a:spLocks noChangeShapeType="1"/>
                </p:cNvSpPr>
                <p:nvPr/>
              </p:nvSpPr>
              <p:spPr bwMode="auto">
                <a:xfrm>
                  <a:off x="2912" y="2019"/>
                  <a:ext cx="173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1" name="Group 24"/>
              <p:cNvGrpSpPr>
                <a:grpSpLocks/>
              </p:cNvGrpSpPr>
              <p:nvPr/>
            </p:nvGrpSpPr>
            <p:grpSpPr bwMode="auto">
              <a:xfrm>
                <a:off x="3823" y="1876"/>
                <a:ext cx="1030" cy="397"/>
                <a:chOff x="3823" y="1876"/>
                <a:chExt cx="1030" cy="397"/>
              </a:xfrm>
            </p:grpSpPr>
            <p:sp>
              <p:nvSpPr>
                <p:cNvPr id="31778" name="Rectangle 25" descr="羊皮纸"/>
                <p:cNvSpPr>
                  <a:spLocks noChangeArrowheads="1"/>
                </p:cNvSpPr>
                <p:nvPr/>
              </p:nvSpPr>
              <p:spPr bwMode="auto">
                <a:xfrm>
                  <a:off x="4002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73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72 74 78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0" name="Line 27"/>
                <p:cNvSpPr>
                  <a:spLocks noChangeShapeType="1"/>
                </p:cNvSpPr>
                <p:nvPr/>
              </p:nvSpPr>
              <p:spPr bwMode="auto">
                <a:xfrm>
                  <a:off x="3823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2" name="Group 28"/>
              <p:cNvGrpSpPr>
                <a:grpSpLocks/>
              </p:cNvGrpSpPr>
              <p:nvPr/>
            </p:nvGrpSpPr>
            <p:grpSpPr bwMode="auto">
              <a:xfrm>
                <a:off x="4734" y="1876"/>
                <a:ext cx="919" cy="397"/>
                <a:chOff x="4734" y="1876"/>
                <a:chExt cx="919" cy="397"/>
              </a:xfrm>
            </p:grpSpPr>
            <p:sp>
              <p:nvSpPr>
                <p:cNvPr id="31775" name="Rectangle 29" descr="羊皮纸"/>
                <p:cNvSpPr>
                  <a:spLocks noChangeArrowheads="1"/>
                </p:cNvSpPr>
                <p:nvPr/>
              </p:nvSpPr>
              <p:spPr bwMode="auto">
                <a:xfrm>
                  <a:off x="4913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898" y="1901"/>
                  <a:ext cx="545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81 84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77" name="Line 31"/>
                <p:cNvSpPr>
                  <a:spLocks noChangeShapeType="1"/>
                </p:cNvSpPr>
                <p:nvPr/>
              </p:nvSpPr>
              <p:spPr bwMode="auto">
                <a:xfrm>
                  <a:off x="4734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3" name="Group 32"/>
              <p:cNvGrpSpPr>
                <a:grpSpLocks/>
              </p:cNvGrpSpPr>
              <p:nvPr/>
            </p:nvGrpSpPr>
            <p:grpSpPr bwMode="auto">
              <a:xfrm>
                <a:off x="1247" y="1176"/>
                <a:ext cx="880" cy="394"/>
                <a:chOff x="1247" y="1176"/>
                <a:chExt cx="880" cy="394"/>
              </a:xfrm>
            </p:grpSpPr>
            <p:sp>
              <p:nvSpPr>
                <p:cNvPr id="31773" name="Rectangle 33" descr="羊皮纸"/>
                <p:cNvSpPr>
                  <a:spLocks noChangeArrowheads="1"/>
                </p:cNvSpPr>
                <p:nvPr/>
              </p:nvSpPr>
              <p:spPr bwMode="auto">
                <a:xfrm>
                  <a:off x="1271" y="11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247" y="1198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15 34 47 67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31764" name="Line 35"/>
              <p:cNvSpPr>
                <a:spLocks noChangeShapeType="1"/>
              </p:cNvSpPr>
              <p:nvPr/>
            </p:nvSpPr>
            <p:spPr bwMode="auto">
              <a:xfrm flipH="1">
                <a:off x="496" y="1434"/>
                <a:ext cx="868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5" name="Line 36"/>
              <p:cNvSpPr>
                <a:spLocks noChangeShapeType="1"/>
              </p:cNvSpPr>
              <p:nvPr/>
            </p:nvSpPr>
            <p:spPr bwMode="auto">
              <a:xfrm flipH="1">
                <a:off x="1406" y="1428"/>
                <a:ext cx="140" cy="44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6" name="Line 37"/>
              <p:cNvSpPr>
                <a:spLocks noChangeShapeType="1"/>
              </p:cNvSpPr>
              <p:nvPr/>
            </p:nvSpPr>
            <p:spPr bwMode="auto">
              <a:xfrm>
                <a:off x="1711" y="1434"/>
                <a:ext cx="629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7" name="Line 38"/>
              <p:cNvSpPr>
                <a:spLocks noChangeShapeType="1"/>
              </p:cNvSpPr>
              <p:nvPr/>
            </p:nvSpPr>
            <p:spPr bwMode="auto">
              <a:xfrm>
                <a:off x="1895" y="1434"/>
                <a:ext cx="1367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768" name="Group 39"/>
              <p:cNvGrpSpPr>
                <a:grpSpLocks/>
              </p:cNvGrpSpPr>
              <p:nvPr/>
            </p:nvGrpSpPr>
            <p:grpSpPr bwMode="auto">
              <a:xfrm>
                <a:off x="4309" y="1176"/>
                <a:ext cx="880" cy="394"/>
                <a:chOff x="4309" y="1176"/>
                <a:chExt cx="880" cy="394"/>
              </a:xfrm>
            </p:grpSpPr>
            <p:sp>
              <p:nvSpPr>
                <p:cNvPr id="31771" name="Rectangle 40" descr="羊皮纸"/>
                <p:cNvSpPr>
                  <a:spLocks noChangeArrowheads="1"/>
                </p:cNvSpPr>
                <p:nvPr/>
              </p:nvSpPr>
              <p:spPr bwMode="auto">
                <a:xfrm>
                  <a:off x="4342" y="11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09" y="1198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Gungsuh" panose="02030600000101010101" pitchFamily="18" charset="-127"/>
                    </a:rPr>
                    <a:t>78 84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31769" name="Line 42"/>
              <p:cNvSpPr>
                <a:spLocks noChangeShapeType="1"/>
              </p:cNvSpPr>
              <p:nvPr/>
            </p:nvSpPr>
            <p:spPr bwMode="auto">
              <a:xfrm flipH="1">
                <a:off x="4141" y="1434"/>
                <a:ext cx="314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0" name="Line 43"/>
              <p:cNvSpPr>
                <a:spLocks noChangeShapeType="1"/>
              </p:cNvSpPr>
              <p:nvPr/>
            </p:nvSpPr>
            <p:spPr bwMode="auto">
              <a:xfrm>
                <a:off x="4629" y="1434"/>
                <a:ext cx="445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52" name="Group 44"/>
            <p:cNvGrpSpPr>
              <a:grpSpLocks/>
            </p:cNvGrpSpPr>
            <p:nvPr/>
          </p:nvGrpSpPr>
          <p:grpSpPr bwMode="auto">
            <a:xfrm>
              <a:off x="2659" y="485"/>
              <a:ext cx="879" cy="382"/>
              <a:chOff x="2659" y="485"/>
              <a:chExt cx="879" cy="382"/>
            </a:xfrm>
          </p:grpSpPr>
          <p:sp>
            <p:nvSpPr>
              <p:cNvPr id="31755" name="Rectangle 45" descr="羊皮纸"/>
              <p:cNvSpPr>
                <a:spLocks noChangeArrowheads="1"/>
              </p:cNvSpPr>
              <p:nvPr/>
            </p:nvSpPr>
            <p:spPr bwMode="auto">
              <a:xfrm>
                <a:off x="2672" y="485"/>
                <a:ext cx="739" cy="30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 b="0">
                  <a:ea typeface="黑体" panose="02010609060101010101" pitchFamily="49" charset="-122"/>
                </a:endParaRPr>
              </a:p>
            </p:txBody>
          </p:sp>
          <p:sp>
            <p:nvSpPr>
              <p:cNvPr id="31756" name="Text Box 46"/>
              <p:cNvSpPr txBox="1">
                <a:spLocks noChangeArrowheads="1"/>
              </p:cNvSpPr>
              <p:nvPr/>
            </p:nvSpPr>
            <p:spPr bwMode="auto">
              <a:xfrm>
                <a:off x="2659" y="495"/>
                <a:ext cx="879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>
                    <a:latin typeface="Arial Narrow" panose="020B0606020202030204" pitchFamily="34" charset="0"/>
                    <a:ea typeface="宋体" panose="02010600030101010101" pitchFamily="2" charset="-122"/>
                  </a:rPr>
                  <a:t>67 84</a:t>
                </a:r>
                <a:r>
                  <a:rPr kumimoji="0" lang="en-US" altLang="zh-CN" sz="20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kumimoji="0" lang="en-US" altLang="zh-CN" sz="2000" b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31753" name="Line 47"/>
            <p:cNvSpPr>
              <a:spLocks noChangeShapeType="1"/>
            </p:cNvSpPr>
            <p:nvPr/>
          </p:nvSpPr>
          <p:spPr bwMode="auto">
            <a:xfrm flipH="1">
              <a:off x="1633" y="731"/>
              <a:ext cx="1156" cy="4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48"/>
            <p:cNvSpPr>
              <a:spLocks noChangeShapeType="1"/>
            </p:cNvSpPr>
            <p:nvPr/>
          </p:nvSpPr>
          <p:spPr bwMode="auto">
            <a:xfrm>
              <a:off x="2938" y="734"/>
              <a:ext cx="1572" cy="44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Rectangle 4"/>
          <p:cNvSpPr>
            <a:spLocks noChangeArrowheads="1"/>
          </p:cNvSpPr>
          <p:nvPr/>
        </p:nvSpPr>
        <p:spPr bwMode="white">
          <a:xfrm>
            <a:off x="883445" y="103882"/>
            <a:ext cx="4897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1pPr>
            <a:lvl2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2pPr>
            <a:lvl3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3pPr>
            <a:lvl4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4pPr>
            <a:lvl5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kumimoji="0" lang="en-US" altLang="zh-CN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0" lang="zh-CN" alt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树 </a:t>
            </a:r>
            <a:r>
              <a:rPr kumimoji="0" lang="en-US" altLang="zh-CN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vs B</a:t>
            </a:r>
            <a:r>
              <a:rPr kumimoji="0" lang="en-US" altLang="zh-CN" sz="3600" baseline="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0" lang="zh-CN" alt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树</a:t>
            </a:r>
          </a:p>
        </p:txBody>
      </p:sp>
      <p:pic>
        <p:nvPicPr>
          <p:cNvPr id="31749" name="Picture 2" descr="http://ts1.mm.bing.net/th?&amp;id=HN.608022753602833226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22" y="794594"/>
            <a:ext cx="9715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文本框 48"/>
          <p:cNvSpPr txBox="1">
            <a:spLocks noChangeArrowheads="1"/>
          </p:cNvSpPr>
          <p:nvPr/>
        </p:nvSpPr>
        <p:spPr bwMode="auto">
          <a:xfrm>
            <a:off x="10903248" y="1080344"/>
            <a:ext cx="5254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600"/>
              <a:t>第七章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981200" y="1011239"/>
            <a:ext cx="82296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如果采用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路归并则需进行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趟归并就能成功的归并成一个有序文件，</a:t>
            </a:r>
            <a:r>
              <a:rPr lang="zh-CN" altLang="en-US" sz="2800">
                <a:latin typeface="Times New Roman" panose="02020603050405020304" pitchFamily="18" charset="0"/>
              </a:rPr>
              <a:t>显然节省时间。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660033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solidFill>
                  <a:srgbClr val="660033"/>
                </a:solidFill>
                <a:latin typeface="Times New Roman" panose="02020603050405020304" pitchFamily="18" charset="0"/>
              </a:rPr>
              <a:t>R1    R2    R3    R4    R5    R6    R7    R8    R9    R10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209800" y="2479675"/>
            <a:ext cx="7899400" cy="635000"/>
            <a:chOff x="464" y="2104"/>
            <a:chExt cx="4976" cy="400"/>
          </a:xfrm>
        </p:grpSpPr>
        <p:sp>
          <p:nvSpPr>
            <p:cNvPr id="19476" name="Oval 5"/>
            <p:cNvSpPr>
              <a:spLocks noChangeArrowheads="1"/>
            </p:cNvSpPr>
            <p:nvPr/>
          </p:nvSpPr>
          <p:spPr bwMode="auto">
            <a:xfrm>
              <a:off x="46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77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78" name="Oval 7"/>
            <p:cNvSpPr>
              <a:spLocks noChangeArrowheads="1"/>
            </p:cNvSpPr>
            <p:nvPr/>
          </p:nvSpPr>
          <p:spPr bwMode="auto">
            <a:xfrm>
              <a:off x="1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79" name="Oval 8"/>
            <p:cNvSpPr>
              <a:spLocks noChangeArrowheads="1"/>
            </p:cNvSpPr>
            <p:nvPr/>
          </p:nvSpPr>
          <p:spPr bwMode="auto">
            <a:xfrm>
              <a:off x="194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0" name="Oval 9"/>
            <p:cNvSpPr>
              <a:spLocks noChangeArrowheads="1"/>
            </p:cNvSpPr>
            <p:nvPr/>
          </p:nvSpPr>
          <p:spPr bwMode="auto">
            <a:xfrm>
              <a:off x="2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1" name="Oval 10"/>
            <p:cNvSpPr>
              <a:spLocks noChangeArrowheads="1"/>
            </p:cNvSpPr>
            <p:nvPr/>
          </p:nvSpPr>
          <p:spPr bwMode="auto">
            <a:xfrm>
              <a:off x="294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2" name="Oval 11"/>
            <p:cNvSpPr>
              <a:spLocks noChangeArrowheads="1"/>
            </p:cNvSpPr>
            <p:nvPr/>
          </p:nvSpPr>
          <p:spPr bwMode="auto">
            <a:xfrm>
              <a:off x="342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3" name="Oval 12"/>
            <p:cNvSpPr>
              <a:spLocks noChangeArrowheads="1"/>
            </p:cNvSpPr>
            <p:nvPr/>
          </p:nvSpPr>
          <p:spPr bwMode="auto">
            <a:xfrm>
              <a:off x="3952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4" name="Oval 13"/>
            <p:cNvSpPr>
              <a:spLocks noChangeArrowheads="1"/>
            </p:cNvSpPr>
            <p:nvPr/>
          </p:nvSpPr>
          <p:spPr bwMode="auto">
            <a:xfrm>
              <a:off x="4488" y="210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5" name="Oval 14"/>
            <p:cNvSpPr>
              <a:spLocks noChangeArrowheads="1"/>
            </p:cNvSpPr>
            <p:nvPr/>
          </p:nvSpPr>
          <p:spPr bwMode="auto">
            <a:xfrm>
              <a:off x="5008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</p:grp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2514600" y="3165475"/>
            <a:ext cx="7239000" cy="1066800"/>
            <a:chOff x="672" y="2208"/>
            <a:chExt cx="4560" cy="672"/>
          </a:xfrm>
        </p:grpSpPr>
        <p:sp>
          <p:nvSpPr>
            <p:cNvPr id="19464" name="Freeform 16"/>
            <p:cNvSpPr>
              <a:spLocks/>
            </p:cNvSpPr>
            <p:nvPr/>
          </p:nvSpPr>
          <p:spPr bwMode="auto">
            <a:xfrm>
              <a:off x="1680" y="2352"/>
              <a:ext cx="2544" cy="288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862 h 240"/>
                <a:gd name="T4" fmla="*/ 31827131 w 528"/>
                <a:gd name="T5" fmla="*/ 862 h 240"/>
                <a:gd name="T6" fmla="*/ 31827131 w 528"/>
                <a:gd name="T7" fmla="*/ 174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65" name="Group 17"/>
            <p:cNvGrpSpPr>
              <a:grpSpLocks/>
            </p:cNvGrpSpPr>
            <p:nvPr/>
          </p:nvGrpSpPr>
          <p:grpSpPr bwMode="auto">
            <a:xfrm>
              <a:off x="672" y="2208"/>
              <a:ext cx="2016" cy="192"/>
              <a:chOff x="672" y="2208"/>
              <a:chExt cx="2016" cy="192"/>
            </a:xfrm>
          </p:grpSpPr>
          <p:sp>
            <p:nvSpPr>
              <p:cNvPr id="19472" name="Freeform 18"/>
              <p:cNvSpPr>
                <a:spLocks/>
              </p:cNvSpPr>
              <p:nvPr/>
            </p:nvSpPr>
            <p:spPr bwMode="auto">
              <a:xfrm>
                <a:off x="672" y="2208"/>
                <a:ext cx="2016" cy="192"/>
              </a:xfrm>
              <a:custGeom>
                <a:avLst/>
                <a:gdLst>
                  <a:gd name="T0" fmla="*/ 0 w 528"/>
                  <a:gd name="T1" fmla="*/ 0 h 240"/>
                  <a:gd name="T2" fmla="*/ 0 w 528"/>
                  <a:gd name="T3" fmla="*/ 50 h 240"/>
                  <a:gd name="T4" fmla="*/ 6246164 w 528"/>
                  <a:gd name="T5" fmla="*/ 50 h 240"/>
                  <a:gd name="T6" fmla="*/ 6246164 w 528"/>
                  <a:gd name="T7" fmla="*/ 1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0" y="240"/>
                    </a:lnTo>
                    <a:lnTo>
                      <a:pt x="528" y="240"/>
                    </a:lnTo>
                    <a:lnTo>
                      <a:pt x="5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3" name="Line 19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4" name="Line 20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5" name="Line 21"/>
              <p:cNvSpPr>
                <a:spLocks noChangeShapeType="1"/>
              </p:cNvSpPr>
              <p:nvPr/>
            </p:nvSpPr>
            <p:spPr bwMode="auto">
              <a:xfrm>
                <a:off x="2208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466" name="Group 22"/>
            <p:cNvGrpSpPr>
              <a:grpSpLocks/>
            </p:cNvGrpSpPr>
            <p:nvPr/>
          </p:nvGrpSpPr>
          <p:grpSpPr bwMode="auto">
            <a:xfrm>
              <a:off x="3216" y="2208"/>
              <a:ext cx="2016" cy="192"/>
              <a:chOff x="672" y="2208"/>
              <a:chExt cx="2016" cy="192"/>
            </a:xfrm>
          </p:grpSpPr>
          <p:sp>
            <p:nvSpPr>
              <p:cNvPr id="19468" name="Freeform 23"/>
              <p:cNvSpPr>
                <a:spLocks/>
              </p:cNvSpPr>
              <p:nvPr/>
            </p:nvSpPr>
            <p:spPr bwMode="auto">
              <a:xfrm>
                <a:off x="672" y="2208"/>
                <a:ext cx="2016" cy="192"/>
              </a:xfrm>
              <a:custGeom>
                <a:avLst/>
                <a:gdLst>
                  <a:gd name="T0" fmla="*/ 0 w 528"/>
                  <a:gd name="T1" fmla="*/ 0 h 240"/>
                  <a:gd name="T2" fmla="*/ 0 w 528"/>
                  <a:gd name="T3" fmla="*/ 50 h 240"/>
                  <a:gd name="T4" fmla="*/ 6246164 w 528"/>
                  <a:gd name="T5" fmla="*/ 50 h 240"/>
                  <a:gd name="T6" fmla="*/ 6246164 w 528"/>
                  <a:gd name="T7" fmla="*/ 1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0" y="240"/>
                    </a:lnTo>
                    <a:lnTo>
                      <a:pt x="528" y="240"/>
                    </a:lnTo>
                    <a:lnTo>
                      <a:pt x="5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9" name="Line 24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0" name="Line 25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1" name="Line 26"/>
              <p:cNvSpPr>
                <a:spLocks noChangeShapeType="1"/>
              </p:cNvSpPr>
              <p:nvPr/>
            </p:nvSpPr>
            <p:spPr bwMode="auto">
              <a:xfrm>
                <a:off x="2208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67" name="Line 27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61" name="Text Box 29"/>
          <p:cNvSpPr txBox="1">
            <a:spLocks noChangeArrowheads="1"/>
          </p:cNvSpPr>
          <p:nvPr/>
        </p:nvSpPr>
        <p:spPr bwMode="auto">
          <a:xfrm>
            <a:off x="2133600" y="4516438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2209800" y="4287838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一般情况下，设对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个初始归并段进行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路平衡归并，归并的趟数为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2209800" y="5507039"/>
            <a:ext cx="7848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若增加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或减少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便能减少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endParaRPr lang="en-US" altLang="zh-CN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从而减少外存读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写的次数，提高外排效率。</a:t>
            </a: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251" y="9528"/>
            <a:ext cx="7793037" cy="800099"/>
          </a:xfrm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00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提高外排序效率的途径</a:t>
            </a:r>
            <a:endParaRPr lang="zh-CN" altLang="en-US" b="1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236391" y="4798219"/>
          <a:ext cx="1476726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800404" imgH="257040" progId="Equation.DSMT4">
                  <p:embed/>
                </p:oleObj>
              </mc:Choice>
              <mc:Fallback>
                <p:oleObj name="Equation" r:id="rId4" imgW="800404" imgH="257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6391" y="4798219"/>
                        <a:ext cx="1476726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154" y="4822038"/>
            <a:ext cx="3348893" cy="1370001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9503706" y="3597330"/>
            <a:ext cx="1018456" cy="612648"/>
          </a:xfrm>
          <a:prstGeom prst="wedgeRoundRectCallout">
            <a:avLst>
              <a:gd name="adj1" fmla="val 18500"/>
              <a:gd name="adj2" fmla="val 133573"/>
              <a:gd name="adj3" fmla="val 16667"/>
            </a:avLst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200" dirty="0">
                <a:solidFill>
                  <a:srgbClr val="0000CC"/>
                </a:solidFill>
              </a:rPr>
              <a:t>内存可容纳</a:t>
            </a:r>
            <a:r>
              <a:rPr lang="en-US" altLang="zh-CN" sz="1200" dirty="0">
                <a:solidFill>
                  <a:srgbClr val="0000CC"/>
                </a:solidFill>
              </a:rPr>
              <a:t>5</a:t>
            </a:r>
            <a:r>
              <a:rPr lang="zh-CN" altLang="en-US" sz="1200" dirty="0">
                <a:solidFill>
                  <a:srgbClr val="0000CC"/>
                </a:solidFill>
              </a:rPr>
              <a:t>个物理块，可进行</a:t>
            </a:r>
            <a:r>
              <a:rPr lang="en-US" altLang="zh-CN" sz="1200" dirty="0">
                <a:solidFill>
                  <a:srgbClr val="0000CC"/>
                </a:solidFill>
              </a:rPr>
              <a:t>4</a:t>
            </a:r>
            <a:r>
              <a:rPr lang="zh-CN" altLang="en-US" sz="1200" dirty="0">
                <a:solidFill>
                  <a:srgbClr val="0000CC"/>
                </a:solidFill>
              </a:rPr>
              <a:t>路归并</a:t>
            </a:r>
          </a:p>
        </p:txBody>
      </p:sp>
    </p:spTree>
    <p:extLst>
      <p:ext uri="{BB962C8B-B14F-4D97-AF65-F5344CB8AC3E}">
        <p14:creationId xmlns:p14="http://schemas.microsoft.com/office/powerpoint/2010/main" val="342258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" grpId="0"/>
      <p:bldP spid="215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83432" y="116632"/>
            <a:ext cx="7793037" cy="64807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多</a:t>
            </a:r>
            <a:r>
              <a:rPr lang="zh-CN" altLang="en-US" b="1" dirty="0" smtClean="0"/>
              <a:t>路</a:t>
            </a:r>
            <a:r>
              <a:rPr lang="en-US" altLang="zh-CN" b="1" dirty="0" smtClean="0"/>
              <a:t>(k</a:t>
            </a:r>
            <a:r>
              <a:rPr lang="zh-CN" altLang="en-US" b="1" dirty="0" smtClean="0"/>
              <a:t>路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平衡归并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47528" y="1196753"/>
            <a:ext cx="8631560" cy="493576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052736"/>
            <a:ext cx="9135616" cy="54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0382"/>
            <a:ext cx="7793037" cy="50720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908720"/>
            <a:ext cx="8810391" cy="5616624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605930241263&amp;di=9a0a9cc4693ed5db060438b3c624cad5&amp;imgtype=0&amp;src=http%3A%2F%2Finews.gtimg.com%2Fnewsapp_bt%2F0%2F2943003962%2F6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12386"/>
            <a:ext cx="3407402" cy="20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116632"/>
            <a:ext cx="7793037" cy="50720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908720"/>
            <a:ext cx="8352928" cy="57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-27384"/>
            <a:ext cx="7793037" cy="89875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268760"/>
            <a:ext cx="7776864" cy="53396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04076" y="4055349"/>
            <a:ext cx="3552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rgbClr val="0000CC"/>
                </a:solidFill>
                <a:latin typeface="-apple-system"/>
              </a:rPr>
              <a:t>败者树简化了重构。败者树的重构只是与该结点的父结点的记录有关，而胜者树的重构还与该结点的兄弟结点有关。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968208" y="993018"/>
            <a:ext cx="4223792" cy="2448272"/>
          </a:xfrm>
          <a:prstGeom prst="roundRect">
            <a:avLst/>
          </a:prstGeom>
          <a:solidFill>
            <a:schemeClr val="bg1"/>
          </a:solidFill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eaLnBrk="1" hangingPunct="1"/>
            <a:endParaRPr lang="zh-CN" altLang="en-US" sz="1600" dirty="0" smtClean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75720" y="96771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/>
              <a:t>败者树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407368" y="980728"/>
            <a:ext cx="7488832" cy="5688632"/>
          </a:xfrm>
          <a:prstGeom prst="roundRect">
            <a:avLst/>
          </a:prstGeom>
          <a:noFill/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eaLnBrk="1" hangingPunct="1"/>
            <a:endParaRPr lang="zh-CN" altLang="en-US" sz="1600" dirty="0" smtClean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96400" y="98072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/>
              <a:t>胜者树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812" y="1353059"/>
            <a:ext cx="4056882" cy="2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296" y="45291"/>
            <a:ext cx="7793037" cy="57921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3" y="908720"/>
            <a:ext cx="9269937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0"/>
            <a:ext cx="7793037" cy="795238"/>
          </a:xfrm>
        </p:spPr>
        <p:txBody>
          <a:bodyPr/>
          <a:lstStyle/>
          <a:p>
            <a:r>
              <a:rPr lang="zh-CN" altLang="en-US" b="1" dirty="0" smtClean="0"/>
              <a:t>败者树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980728"/>
            <a:ext cx="8778049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-56356"/>
            <a:ext cx="7793038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Motivation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71464" y="1281336"/>
            <a:ext cx="10081120" cy="4379912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1" lang="zh-CN" altLang="en-US" sz="2400" dirty="0"/>
              <a:t>某同学某天参加腾讯面试，技术面的时候，面试官问了排序问题：   </a:t>
            </a:r>
            <a:endParaRPr kumimoji="1" lang="en-US" altLang="zh-CN" sz="2400" dirty="0"/>
          </a:p>
          <a:p>
            <a:pPr eaLnBrk="1" hangingPunct="1">
              <a:defRPr/>
            </a:pPr>
            <a:r>
              <a:rPr kumimoji="1" lang="zh-CN" altLang="en-US" sz="2400" dirty="0"/>
              <a:t>问题一：若有</a:t>
            </a:r>
            <a:r>
              <a:rPr kumimoji="1" lang="en-US" altLang="zh-CN" sz="2400" dirty="0"/>
              <a:t>1T</a:t>
            </a:r>
            <a:r>
              <a:rPr kumimoji="1" lang="zh-CN" altLang="en-US" sz="2400" dirty="0"/>
              <a:t>的数据，需要实现由大到小排序，你用什么办法，说说你的思路和想法？   </a:t>
            </a:r>
            <a:endParaRPr kumimoji="1" lang="en-US" altLang="zh-CN" sz="2400" dirty="0"/>
          </a:p>
          <a:p>
            <a:pPr eaLnBrk="1" hangingPunct="1">
              <a:defRPr/>
            </a:pPr>
            <a:r>
              <a:rPr kumimoji="1" lang="zh-CN" altLang="en-US" sz="2400" dirty="0"/>
              <a:t>问题二：若有</a:t>
            </a:r>
            <a:r>
              <a:rPr kumimoji="1" lang="en-US" altLang="zh-CN" sz="2400" dirty="0"/>
              <a:t>10G</a:t>
            </a:r>
            <a:r>
              <a:rPr kumimoji="1" lang="zh-CN" altLang="en-US" sz="2400" dirty="0"/>
              <a:t>的数据，如果两条数据一样，则表示该两条数据重复了，现在给你</a:t>
            </a:r>
            <a:r>
              <a:rPr kumimoji="1" lang="en-US" altLang="zh-CN" sz="2400" dirty="0"/>
              <a:t>512M</a:t>
            </a:r>
            <a:r>
              <a:rPr kumimoji="1" lang="zh-CN" altLang="en-US" sz="2400" dirty="0"/>
              <a:t>的内存，把这</a:t>
            </a:r>
            <a:r>
              <a:rPr kumimoji="1" lang="en-US" altLang="zh-CN" sz="2400" dirty="0"/>
              <a:t>10G</a:t>
            </a:r>
            <a:r>
              <a:rPr kumimoji="1" lang="zh-CN" altLang="en-US" sz="2400" dirty="0"/>
              <a:t>中重复次数最高的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条数据取出来。</a:t>
            </a: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5016500" y="6562726"/>
            <a:ext cx="565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/>
              <a:t>https://blog.csdn.net/guyuealian/article/details/51151674</a:t>
            </a:r>
            <a:endParaRPr lang="zh-CN" altLang="en-US" sz="1400"/>
          </a:p>
        </p:txBody>
      </p:sp>
      <p:pic>
        <p:nvPicPr>
          <p:cNvPr id="11269" name="Picture 2" descr="http://ts1.mm.bing.net/th?&amp;id=HN.608051654393007869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405" y="4446588"/>
            <a:ext cx="3024187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 descr="http://deliveryimages.acm.org/10.1145/1570000/1563874/jacob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53" y="4314825"/>
            <a:ext cx="3808413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149726"/>
            <a:ext cx="18669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40" y="5453063"/>
            <a:ext cx="17018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-56356"/>
            <a:ext cx="7793038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Back to Motivation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71464" y="1281336"/>
            <a:ext cx="10081120" cy="4379912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1" lang="zh-CN" altLang="en-US" sz="2400" dirty="0"/>
              <a:t>某同学某天参加腾讯面试，技术面的时候，面试官问了排序问题：   </a:t>
            </a:r>
            <a:endParaRPr kumimoji="1" lang="en-US" altLang="zh-CN" sz="2400" dirty="0"/>
          </a:p>
          <a:p>
            <a:pPr eaLnBrk="1" hangingPunct="1">
              <a:defRPr/>
            </a:pPr>
            <a:r>
              <a:rPr kumimoji="1" lang="zh-CN" altLang="en-US" sz="2400" dirty="0"/>
              <a:t>问题一：若有</a:t>
            </a:r>
            <a:r>
              <a:rPr kumimoji="1" lang="en-US" altLang="zh-CN" sz="2400" dirty="0"/>
              <a:t>1T</a:t>
            </a:r>
            <a:r>
              <a:rPr kumimoji="1" lang="zh-CN" altLang="en-US" sz="2400" dirty="0"/>
              <a:t>的数据，需要实现由大到小排序，你用什么办法，说说你的思路和想法？   </a:t>
            </a:r>
            <a:endParaRPr kumimoji="1" lang="en-US" altLang="zh-CN" sz="2400" dirty="0"/>
          </a:p>
          <a:p>
            <a:pPr eaLnBrk="1" hangingPunct="1">
              <a:defRPr/>
            </a:pPr>
            <a:r>
              <a:rPr kumimoji="1" lang="zh-CN" altLang="en-US" sz="2400" dirty="0"/>
              <a:t>问题二：若有</a:t>
            </a:r>
            <a:r>
              <a:rPr kumimoji="1" lang="en-US" altLang="zh-CN" sz="2400" dirty="0"/>
              <a:t>10G</a:t>
            </a:r>
            <a:r>
              <a:rPr kumimoji="1" lang="zh-CN" altLang="en-US" sz="2400" dirty="0"/>
              <a:t>的数据，如果两条数据一样，则表示该两条数据重复了，现在给你</a:t>
            </a:r>
            <a:r>
              <a:rPr kumimoji="1" lang="en-US" altLang="zh-CN" sz="2400" dirty="0"/>
              <a:t>512M</a:t>
            </a:r>
            <a:r>
              <a:rPr kumimoji="1" lang="zh-CN" altLang="en-US" sz="2400" dirty="0"/>
              <a:t>的内存，把这</a:t>
            </a:r>
            <a:r>
              <a:rPr kumimoji="1" lang="en-US" altLang="zh-CN" sz="2400" dirty="0"/>
              <a:t>10G</a:t>
            </a:r>
            <a:r>
              <a:rPr kumimoji="1" lang="zh-CN" altLang="en-US" sz="2400" dirty="0"/>
              <a:t>中重复次数最高的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条数据取出来。</a:t>
            </a: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5016500" y="6562726"/>
            <a:ext cx="565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 dirty="0"/>
              <a:t>https://</a:t>
            </a:r>
            <a:r>
              <a:rPr lang="en-US" altLang="zh-CN" sz="1400" dirty="0" err="1"/>
              <a:t>blog.csdn.net</a:t>
            </a:r>
            <a:r>
              <a:rPr lang="en-US" altLang="zh-CN" sz="1400" dirty="0"/>
              <a:t>/</a:t>
            </a:r>
            <a:r>
              <a:rPr lang="en-US" altLang="zh-CN" sz="1400" dirty="0" err="1"/>
              <a:t>guyuealian</a:t>
            </a:r>
            <a:r>
              <a:rPr lang="en-US" altLang="zh-CN" sz="1400" dirty="0"/>
              <a:t>/article/details/51151674</a:t>
            </a:r>
            <a:endParaRPr lang="zh-CN" altLang="en-US" sz="1400" dirty="0"/>
          </a:p>
        </p:txBody>
      </p:sp>
      <p:pic>
        <p:nvPicPr>
          <p:cNvPr id="11269" name="Picture 2" descr="http://ts1.mm.bing.net/th?&amp;id=HN.608051654393007869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405" y="4446588"/>
            <a:ext cx="3024187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 descr="http://deliveryimages.acm.org/10.1145/1570000/1563874/jacob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53" y="4314825"/>
            <a:ext cx="3808413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149726"/>
            <a:ext cx="18669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40" y="5453063"/>
            <a:ext cx="17018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5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/>
          <p:cNvSpPr txBox="1">
            <a:spLocks noChangeArrowheads="1"/>
          </p:cNvSpPr>
          <p:nvPr/>
        </p:nvSpPr>
        <p:spPr bwMode="auto">
          <a:xfrm>
            <a:off x="911226" y="60819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4872039" y="1119189"/>
            <a:ext cx="374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课堂小结</a:t>
            </a:r>
          </a:p>
        </p:txBody>
      </p:sp>
      <p:sp>
        <p:nvSpPr>
          <p:cNvPr id="14340" name="Line 19"/>
          <p:cNvSpPr>
            <a:spLocks noChangeShapeType="1"/>
          </p:cNvSpPr>
          <p:nvPr/>
        </p:nvSpPr>
        <p:spPr bwMode="auto">
          <a:xfrm>
            <a:off x="2495551" y="3500438"/>
            <a:ext cx="7345363" cy="0"/>
          </a:xfrm>
          <a:prstGeom prst="line">
            <a:avLst/>
          </a:prstGeom>
          <a:noFill/>
          <a:ln w="38100" cap="rnd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1" name="Line 20"/>
          <p:cNvSpPr>
            <a:spLocks noChangeShapeType="1"/>
          </p:cNvSpPr>
          <p:nvPr/>
        </p:nvSpPr>
        <p:spPr bwMode="auto">
          <a:xfrm>
            <a:off x="2495551" y="5072063"/>
            <a:ext cx="7345363" cy="0"/>
          </a:xfrm>
          <a:prstGeom prst="line">
            <a:avLst/>
          </a:prstGeom>
          <a:noFill/>
          <a:ln w="38100" cap="rnd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4" name="AutoShape 3"/>
          <p:cNvSpPr>
            <a:spLocks noChangeArrowheads="1"/>
          </p:cNvSpPr>
          <p:nvPr/>
        </p:nvSpPr>
        <p:spPr bwMode="auto">
          <a:xfrm>
            <a:off x="1992313" y="2060576"/>
            <a:ext cx="8280400" cy="4392613"/>
          </a:xfrm>
          <a:prstGeom prst="roundRect">
            <a:avLst>
              <a:gd name="adj" fmla="val 4481"/>
            </a:avLst>
          </a:prstGeom>
          <a:noFill/>
          <a:ln w="38100" cap="rnd" algn="ctr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6024564" y="2205038"/>
            <a:ext cx="3527425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|</a:t>
            </a:r>
            <a:r>
              <a:rPr lang="zh-CN" altLang="en-US" sz="2400">
                <a:latin typeface="楷体_GB2312" pitchFamily="49" charset="-122"/>
              </a:rPr>
              <a:t>内存储器</a:t>
            </a:r>
            <a:r>
              <a:rPr lang="en-US" altLang="zh-CN" sz="2400">
                <a:latin typeface="楷体_GB2312" pitchFamily="49" charset="-122"/>
              </a:rPr>
              <a:t>vs</a:t>
            </a:r>
            <a:r>
              <a:rPr lang="zh-CN" altLang="en-US" sz="2400">
                <a:latin typeface="楷体_GB2312" pitchFamily="49" charset="-122"/>
              </a:rPr>
              <a:t>外存储器</a:t>
            </a:r>
            <a:endParaRPr lang="en-US" altLang="zh-CN" sz="240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|</a:t>
            </a:r>
            <a:r>
              <a:rPr lang="zh-CN" altLang="en-US" sz="2400">
                <a:latin typeface="楷体_GB2312" pitchFamily="49" charset="-122"/>
              </a:rPr>
              <a:t>内部排序</a:t>
            </a:r>
            <a:r>
              <a:rPr lang="en-US" altLang="zh-CN" sz="2400">
                <a:latin typeface="楷体_GB2312" pitchFamily="49" charset="-122"/>
              </a:rPr>
              <a:t>vs</a:t>
            </a:r>
            <a:r>
              <a:rPr lang="zh-CN" altLang="en-US" sz="2400">
                <a:latin typeface="楷体_GB2312" pitchFamily="49" charset="-122"/>
              </a:rPr>
              <a:t>外部排序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lang="zh-CN" altLang="en-US" sz="2400">
              <a:latin typeface="楷体_GB2312" pitchFamily="49" charset="-122"/>
            </a:endParaRPr>
          </a:p>
        </p:txBody>
      </p:sp>
      <p:sp>
        <p:nvSpPr>
          <p:cNvPr id="32776" name="Text Box 13"/>
          <p:cNvSpPr txBox="1">
            <a:spLocks noChangeArrowheads="1"/>
          </p:cNvSpPr>
          <p:nvPr/>
        </p:nvSpPr>
        <p:spPr bwMode="auto">
          <a:xfrm>
            <a:off x="6024563" y="5157788"/>
            <a:ext cx="3816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| </a:t>
            </a:r>
            <a:r>
              <a:rPr lang="zh-CN" altLang="en-US" sz="2400">
                <a:latin typeface="楷体_GB2312" pitchFamily="49" charset="-122"/>
              </a:rPr>
              <a:t>外存读写次数</a:t>
            </a:r>
          </a:p>
        </p:txBody>
      </p:sp>
      <p:grpSp>
        <p:nvGrpSpPr>
          <p:cNvPr id="32777" name="Group 15"/>
          <p:cNvGrpSpPr>
            <a:grpSpLocks/>
          </p:cNvGrpSpPr>
          <p:nvPr/>
        </p:nvGrpSpPr>
        <p:grpSpPr bwMode="auto">
          <a:xfrm>
            <a:off x="2135189" y="2349500"/>
            <a:ext cx="4752975" cy="935038"/>
            <a:chOff x="521" y="1480"/>
            <a:chExt cx="2994" cy="589"/>
          </a:xfrm>
        </p:grpSpPr>
        <p:sp>
          <p:nvSpPr>
            <p:cNvPr id="32785" name="AutoShape 16"/>
            <p:cNvSpPr>
              <a:spLocks noChangeArrowheads="1"/>
            </p:cNvSpPr>
            <p:nvPr/>
          </p:nvSpPr>
          <p:spPr bwMode="auto">
            <a:xfrm>
              <a:off x="885" y="1480"/>
              <a:ext cx="1995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solidFill>
                  <a:srgbClr val="C624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6" name="Text Box 17"/>
            <p:cNvSpPr txBox="1">
              <a:spLocks noChangeArrowheads="1"/>
            </p:cNvSpPr>
            <p:nvPr/>
          </p:nvSpPr>
          <p:spPr bwMode="auto">
            <a:xfrm>
              <a:off x="521" y="1616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624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外部排序的基本概念</a:t>
              </a:r>
            </a:p>
          </p:txBody>
        </p:sp>
      </p:grpSp>
      <p:grpSp>
        <p:nvGrpSpPr>
          <p:cNvPr id="32778" name="Group 18"/>
          <p:cNvGrpSpPr>
            <a:grpSpLocks/>
          </p:cNvGrpSpPr>
          <p:nvPr/>
        </p:nvGrpSpPr>
        <p:grpSpPr bwMode="auto">
          <a:xfrm>
            <a:off x="2208214" y="3810000"/>
            <a:ext cx="4319587" cy="935038"/>
            <a:chOff x="567" y="2387"/>
            <a:chExt cx="2721" cy="589"/>
          </a:xfrm>
        </p:grpSpPr>
        <p:sp>
          <p:nvSpPr>
            <p:cNvPr id="32783" name="AutoShape 19"/>
            <p:cNvSpPr>
              <a:spLocks noChangeArrowheads="1"/>
            </p:cNvSpPr>
            <p:nvPr/>
          </p:nvSpPr>
          <p:spPr bwMode="auto">
            <a:xfrm>
              <a:off x="871" y="2387"/>
              <a:ext cx="2009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solidFill>
                  <a:srgbClr val="C624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4" name="Text Box 20"/>
            <p:cNvSpPr txBox="1">
              <a:spLocks noChangeArrowheads="1"/>
            </p:cNvSpPr>
            <p:nvPr/>
          </p:nvSpPr>
          <p:spPr bwMode="auto">
            <a:xfrm>
              <a:off x="567" y="2523"/>
              <a:ext cx="27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       外部排序方法</a:t>
              </a:r>
            </a:p>
          </p:txBody>
        </p:sp>
      </p:grpSp>
      <p:grpSp>
        <p:nvGrpSpPr>
          <p:cNvPr id="32779" name="Group 21"/>
          <p:cNvGrpSpPr>
            <a:grpSpLocks/>
          </p:cNvGrpSpPr>
          <p:nvPr/>
        </p:nvGrpSpPr>
        <p:grpSpPr bwMode="auto">
          <a:xfrm>
            <a:off x="2279650" y="5302250"/>
            <a:ext cx="4248150" cy="935038"/>
            <a:chOff x="612" y="3281"/>
            <a:chExt cx="2676" cy="589"/>
          </a:xfrm>
        </p:grpSpPr>
        <p:sp>
          <p:nvSpPr>
            <p:cNvPr id="32781" name="AutoShape 22"/>
            <p:cNvSpPr>
              <a:spLocks noChangeArrowheads="1"/>
            </p:cNvSpPr>
            <p:nvPr/>
          </p:nvSpPr>
          <p:spPr bwMode="auto">
            <a:xfrm>
              <a:off x="857" y="3281"/>
              <a:ext cx="2023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solidFill>
                  <a:srgbClr val="C624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2" name="Text Box 23"/>
            <p:cNvSpPr txBox="1">
              <a:spLocks noChangeArrowheads="1"/>
            </p:cNvSpPr>
            <p:nvPr/>
          </p:nvSpPr>
          <p:spPr bwMode="auto">
            <a:xfrm>
              <a:off x="612" y="3385"/>
              <a:ext cx="2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     </a:t>
              </a:r>
              <a:r>
                <a:rPr lang="zh-CN" altLang="en-US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排序算法的分析</a:t>
              </a:r>
              <a:endParaRPr lang="en-US" altLang="zh-CN" sz="2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6037264" y="3538538"/>
            <a:ext cx="421163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_GB2312" pitchFamily="49" charset="-122"/>
              </a:rPr>
              <a:t>| </a:t>
            </a:r>
            <a:r>
              <a:rPr lang="zh-CN" altLang="en-US" sz="2000">
                <a:latin typeface="楷体_GB2312" pitchFamily="49" charset="-122"/>
              </a:rPr>
              <a:t>归并排序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_GB2312" pitchFamily="49" charset="-122"/>
              </a:rPr>
              <a:t>| </a:t>
            </a:r>
            <a:r>
              <a:rPr lang="zh-CN" altLang="en-US" sz="2000">
                <a:latin typeface="楷体_GB2312" pitchFamily="49" charset="-122"/>
              </a:rPr>
              <a:t>最佳归并树</a:t>
            </a:r>
            <a:endParaRPr lang="en-US" altLang="zh-CN" sz="200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_GB2312" pitchFamily="49" charset="-122"/>
              </a:rPr>
              <a:t>| B</a:t>
            </a:r>
            <a:r>
              <a:rPr lang="zh-CN" altLang="en-US" sz="2000">
                <a:latin typeface="楷体_GB2312" pitchFamily="49" charset="-122"/>
              </a:rPr>
              <a:t>树和</a:t>
            </a:r>
            <a:r>
              <a:rPr lang="en-US" altLang="zh-CN" sz="2000">
                <a:latin typeface="楷体_GB2312" pitchFamily="49" charset="-122"/>
              </a:rPr>
              <a:t>B+</a:t>
            </a:r>
            <a:r>
              <a:rPr lang="zh-CN" altLang="en-US" sz="2000">
                <a:latin typeface="楷体_GB2312" pitchFamily="49" charset="-122"/>
              </a:rPr>
              <a:t>树</a:t>
            </a:r>
            <a:endParaRPr lang="en-US" altLang="zh-CN" sz="200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_GB2312" pitchFamily="49" charset="-122"/>
              </a:rPr>
              <a:t>| Trie</a:t>
            </a:r>
            <a:r>
              <a:rPr lang="zh-CN" altLang="en-US" sz="2000">
                <a:latin typeface="楷体_GB2312" pitchFamily="49" charset="-122"/>
              </a:rPr>
              <a:t>树</a:t>
            </a:r>
            <a:r>
              <a:rPr lang="en-US" altLang="zh-CN" sz="2000">
                <a:latin typeface="楷体_GB2312" pitchFamily="49" charset="-122"/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-21430"/>
            <a:ext cx="7793038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Motivation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97050" y="1268760"/>
            <a:ext cx="9483525" cy="4379912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sz="3200" dirty="0" smtClean="0"/>
              <a:t>数据库中的排序</a:t>
            </a:r>
            <a:endParaRPr kumimoji="1" lang="en-US" altLang="zh-CN" sz="3200" dirty="0" smtClean="0"/>
          </a:p>
          <a:p>
            <a:pPr lvl="1" eaLnBrk="1" hangingPunct="1"/>
            <a:r>
              <a:rPr kumimoji="1" lang="en-US" altLang="zh-CN" sz="2800" dirty="0" smtClean="0"/>
              <a:t>select </a:t>
            </a:r>
            <a:r>
              <a:rPr kumimoji="1" lang="en-US" altLang="zh-CN" sz="2800" dirty="0" err="1" smtClean="0"/>
              <a:t>id,price,name</a:t>
            </a:r>
            <a:r>
              <a:rPr kumimoji="1" lang="en-US" altLang="zh-CN" sz="2800" dirty="0" smtClean="0"/>
              <a:t> from products </a:t>
            </a:r>
            <a:r>
              <a:rPr kumimoji="1" lang="en-US" altLang="zh-CN" sz="2800" dirty="0" smtClean="0">
                <a:solidFill>
                  <a:srgbClr val="0000CC"/>
                </a:solidFill>
              </a:rPr>
              <a:t>order by </a:t>
            </a:r>
            <a:r>
              <a:rPr kumimoji="1" lang="en-US" altLang="zh-CN" sz="2800" dirty="0" err="1" smtClean="0"/>
              <a:t>price,name</a:t>
            </a:r>
            <a:r>
              <a:rPr kumimoji="1" lang="en-US" altLang="zh-CN" sz="2800" dirty="0" smtClean="0"/>
              <a:t>;</a:t>
            </a:r>
            <a:endParaRPr kumimoji="1" lang="zh-CN" altLang="en-US" sz="2800" dirty="0" smtClean="0"/>
          </a:p>
        </p:txBody>
      </p:sp>
      <p:pic>
        <p:nvPicPr>
          <p:cNvPr id="1229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356992"/>
            <a:ext cx="21097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3284538"/>
            <a:ext cx="2790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-17258"/>
            <a:ext cx="7793037" cy="779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CC"/>
                </a:solidFill>
              </a:rPr>
              <a:t>外部排序的定义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991544" y="1268760"/>
            <a:ext cx="8641580" cy="2303710"/>
          </a:xfrm>
          <a:prstGeom prst="rect">
            <a:avLst/>
          </a:prstGeom>
          <a:solidFill>
            <a:srgbClr val="000066"/>
          </a:solidFill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外部排序就是把待排序记录先</a:t>
            </a:r>
            <a:r>
              <a:rPr lang="zh-CN" altLang="en-US" dirty="0">
                <a:solidFill>
                  <a:srgbClr val="FFFF66"/>
                </a:solidFill>
                <a:latin typeface="Arial" panose="020B0604020202020204" pitchFamily="34" charset="0"/>
              </a:rPr>
              <a:t>存储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在</a:t>
            </a:r>
            <a:r>
              <a:rPr lang="zh-CN" altLang="en-US" dirty="0">
                <a:solidFill>
                  <a:srgbClr val="FFFF66"/>
                </a:solidFill>
                <a:latin typeface="Arial" panose="020B0604020202020204" pitchFamily="34" charset="0"/>
              </a:rPr>
              <a:t>外存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上，再分别部分地调入内存排序，在排序过程中多次进行内、外存的数据交换的排序过程。</a:t>
            </a: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2711624" y="4509120"/>
            <a:ext cx="782955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52D61"/>
              </a:buClr>
              <a:buSzPct val="85000"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外存文件排序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52D61"/>
              </a:buClr>
              <a:buSzPct val="85000"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包括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磁盘文件排序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磁带文件排序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两种。</a:t>
            </a:r>
          </a:p>
        </p:txBody>
      </p:sp>
      <p:pic>
        <p:nvPicPr>
          <p:cNvPr id="5" name="Picture 2" descr="http://ts1.mm.bing.net/th?&amp;id=HN.608022753602833226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5519738"/>
            <a:ext cx="9715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10950576" y="5805488"/>
            <a:ext cx="525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树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17403" y="417"/>
            <a:ext cx="59769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外存信息的存取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74234" y="1100154"/>
            <a:ext cx="10440837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52D6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分：内存储器（主存）和外存储器（辅存）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52D6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内存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的信息可随机存取，且存取速度快，但价格贵、容量小。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52D6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外存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储器包括磁带和磁盘（或磁鼓），前者为顺序存取的设备，后者为随机存取的设备。</a:t>
            </a:r>
          </a:p>
        </p:txBody>
      </p:sp>
      <p:pic>
        <p:nvPicPr>
          <p:cNvPr id="14340" name="Picture 3" descr="未标题-13 拷贝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22" y="3789040"/>
            <a:ext cx="20161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43"/>
          <p:cNvGrpSpPr>
            <a:grpSpLocks/>
          </p:cNvGrpSpPr>
          <p:nvPr/>
        </p:nvGrpSpPr>
        <p:grpSpPr bwMode="auto">
          <a:xfrm>
            <a:off x="2351584" y="4303391"/>
            <a:ext cx="4346575" cy="2073275"/>
            <a:chOff x="816" y="1392"/>
            <a:chExt cx="4032" cy="2912"/>
          </a:xfrm>
        </p:grpSpPr>
        <p:sp>
          <p:nvSpPr>
            <p:cNvPr id="7" name="Oval 44"/>
            <p:cNvSpPr>
              <a:spLocks noChangeArrowheads="1"/>
            </p:cNvSpPr>
            <p:nvPr/>
          </p:nvSpPr>
          <p:spPr bwMode="auto">
            <a:xfrm>
              <a:off x="1200" y="1776"/>
              <a:ext cx="1343" cy="1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b="0"/>
                <a:t>.</a:t>
              </a:r>
              <a:endParaRPr lang="zh-CN" altLang="en-US" sz="1050" b="0"/>
            </a:p>
          </p:txBody>
        </p:sp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3456" y="1776"/>
              <a:ext cx="1343" cy="1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b="0"/>
                <a:t>.</a:t>
              </a:r>
              <a:endParaRPr lang="zh-CN" altLang="en-US" sz="1050" b="0"/>
            </a:p>
          </p:txBody>
        </p:sp>
        <p:sp>
          <p:nvSpPr>
            <p:cNvPr id="14344" name="Line 46"/>
            <p:cNvSpPr>
              <a:spLocks noChangeShapeType="1"/>
            </p:cNvSpPr>
            <p:nvPr/>
          </p:nvSpPr>
          <p:spPr bwMode="auto">
            <a:xfrm flipV="1">
              <a:off x="1920" y="1776"/>
              <a:ext cx="22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AutoShape 47"/>
            <p:cNvSpPr>
              <a:spLocks noChangeArrowheads="1"/>
            </p:cNvSpPr>
            <p:nvPr/>
          </p:nvSpPr>
          <p:spPr bwMode="auto">
            <a:xfrm>
              <a:off x="2208" y="1536"/>
              <a:ext cx="1440" cy="96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46" name="AutoShape 48"/>
            <p:cNvSpPr>
              <a:spLocks noChangeArrowheads="1"/>
            </p:cNvSpPr>
            <p:nvPr/>
          </p:nvSpPr>
          <p:spPr bwMode="auto">
            <a:xfrm>
              <a:off x="2688" y="1920"/>
              <a:ext cx="48" cy="816"/>
            </a:xfrm>
            <a:prstGeom prst="upArrow">
              <a:avLst>
                <a:gd name="adj1" fmla="val 50000"/>
                <a:gd name="adj2" fmla="val 425000"/>
              </a:avLst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47" name="AutoShape 49"/>
            <p:cNvSpPr>
              <a:spLocks noChangeArrowheads="1"/>
            </p:cNvSpPr>
            <p:nvPr/>
          </p:nvSpPr>
          <p:spPr bwMode="auto">
            <a:xfrm>
              <a:off x="3120" y="1920"/>
              <a:ext cx="48" cy="816"/>
            </a:xfrm>
            <a:prstGeom prst="upArrow">
              <a:avLst>
                <a:gd name="adj1" fmla="val 50000"/>
                <a:gd name="adj2" fmla="val 425000"/>
              </a:avLst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48" name="Freeform 50"/>
            <p:cNvSpPr>
              <a:spLocks/>
            </p:cNvSpPr>
            <p:nvPr/>
          </p:nvSpPr>
          <p:spPr bwMode="auto">
            <a:xfrm>
              <a:off x="2570" y="1872"/>
              <a:ext cx="262" cy="77"/>
            </a:xfrm>
            <a:custGeom>
              <a:avLst/>
              <a:gdLst>
                <a:gd name="T0" fmla="*/ 0 w 262"/>
                <a:gd name="T1" fmla="*/ 55 h 77"/>
                <a:gd name="T2" fmla="*/ 64 w 262"/>
                <a:gd name="T3" fmla="*/ 20 h 77"/>
                <a:gd name="T4" fmla="*/ 262 w 262"/>
                <a:gd name="T5" fmla="*/ 77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" h="77">
                  <a:moveTo>
                    <a:pt x="0" y="55"/>
                  </a:moveTo>
                  <a:cubicBezTo>
                    <a:pt x="21" y="41"/>
                    <a:pt x="43" y="34"/>
                    <a:pt x="64" y="20"/>
                  </a:cubicBezTo>
                  <a:cubicBezTo>
                    <a:pt x="227" y="28"/>
                    <a:pt x="185" y="0"/>
                    <a:pt x="262" y="77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Freeform 51"/>
            <p:cNvSpPr>
              <a:spLocks/>
            </p:cNvSpPr>
            <p:nvPr/>
          </p:nvSpPr>
          <p:spPr bwMode="auto">
            <a:xfrm>
              <a:off x="3024" y="1872"/>
              <a:ext cx="262" cy="77"/>
            </a:xfrm>
            <a:custGeom>
              <a:avLst/>
              <a:gdLst>
                <a:gd name="T0" fmla="*/ 0 w 262"/>
                <a:gd name="T1" fmla="*/ 55 h 77"/>
                <a:gd name="T2" fmla="*/ 64 w 262"/>
                <a:gd name="T3" fmla="*/ 20 h 77"/>
                <a:gd name="T4" fmla="*/ 262 w 262"/>
                <a:gd name="T5" fmla="*/ 77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" h="77">
                  <a:moveTo>
                    <a:pt x="0" y="55"/>
                  </a:moveTo>
                  <a:cubicBezTo>
                    <a:pt x="21" y="41"/>
                    <a:pt x="43" y="34"/>
                    <a:pt x="64" y="20"/>
                  </a:cubicBezTo>
                  <a:cubicBezTo>
                    <a:pt x="227" y="28"/>
                    <a:pt x="185" y="0"/>
                    <a:pt x="262" y="77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2401" y="1392"/>
              <a:ext cx="81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磁带机走向</a:t>
              </a:r>
              <a:endParaRPr lang="zh-CN" altLang="en-US" sz="1050" b="0"/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2688" y="1967"/>
              <a:ext cx="289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读出头</a:t>
              </a:r>
              <a:endParaRPr lang="zh-CN" altLang="en-US" sz="1050" b="0"/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3121" y="1967"/>
              <a:ext cx="287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写入头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1392" y="2208"/>
              <a:ext cx="289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原始盘</a:t>
              </a: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4272" y="2159"/>
              <a:ext cx="287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接收盘</a:t>
              </a:r>
            </a:p>
          </p:txBody>
        </p:sp>
        <p:sp>
          <p:nvSpPr>
            <p:cNvPr id="14355" name="Line 57"/>
            <p:cNvSpPr>
              <a:spLocks noChangeShapeType="1"/>
            </p:cNvSpPr>
            <p:nvPr/>
          </p:nvSpPr>
          <p:spPr bwMode="auto">
            <a:xfrm>
              <a:off x="816" y="3264"/>
              <a:ext cx="3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58"/>
            <p:cNvSpPr>
              <a:spLocks noChangeShapeType="1"/>
            </p:cNvSpPr>
            <p:nvPr/>
          </p:nvSpPr>
          <p:spPr bwMode="auto">
            <a:xfrm>
              <a:off x="912" y="3552"/>
              <a:ext cx="3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Freeform 59"/>
            <p:cNvSpPr>
              <a:spLocks/>
            </p:cNvSpPr>
            <p:nvPr/>
          </p:nvSpPr>
          <p:spPr bwMode="auto">
            <a:xfrm>
              <a:off x="819" y="3268"/>
              <a:ext cx="92" cy="290"/>
            </a:xfrm>
            <a:custGeom>
              <a:avLst/>
              <a:gdLst>
                <a:gd name="T0" fmla="*/ 0 w 92"/>
                <a:gd name="T1" fmla="*/ 0 h 290"/>
                <a:gd name="T2" fmla="*/ 49 w 92"/>
                <a:gd name="T3" fmla="*/ 57 h 290"/>
                <a:gd name="T4" fmla="*/ 63 w 92"/>
                <a:gd name="T5" fmla="*/ 78 h 290"/>
                <a:gd name="T6" fmla="*/ 77 w 92"/>
                <a:gd name="T7" fmla="*/ 120 h 290"/>
                <a:gd name="T8" fmla="*/ 70 w 92"/>
                <a:gd name="T9" fmla="*/ 148 h 290"/>
                <a:gd name="T10" fmla="*/ 56 w 92"/>
                <a:gd name="T11" fmla="*/ 191 h 290"/>
                <a:gd name="T12" fmla="*/ 63 w 92"/>
                <a:gd name="T13" fmla="*/ 261 h 290"/>
                <a:gd name="T14" fmla="*/ 92 w 92"/>
                <a:gd name="T15" fmla="*/ 29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" h="290">
                  <a:moveTo>
                    <a:pt x="0" y="0"/>
                  </a:moveTo>
                  <a:cubicBezTo>
                    <a:pt x="33" y="50"/>
                    <a:pt x="14" y="34"/>
                    <a:pt x="49" y="57"/>
                  </a:cubicBezTo>
                  <a:cubicBezTo>
                    <a:pt x="54" y="64"/>
                    <a:pt x="60" y="70"/>
                    <a:pt x="63" y="78"/>
                  </a:cubicBezTo>
                  <a:cubicBezTo>
                    <a:pt x="69" y="91"/>
                    <a:pt x="77" y="120"/>
                    <a:pt x="77" y="120"/>
                  </a:cubicBezTo>
                  <a:cubicBezTo>
                    <a:pt x="75" y="129"/>
                    <a:pt x="73" y="139"/>
                    <a:pt x="70" y="148"/>
                  </a:cubicBezTo>
                  <a:cubicBezTo>
                    <a:pt x="66" y="162"/>
                    <a:pt x="56" y="191"/>
                    <a:pt x="56" y="191"/>
                  </a:cubicBezTo>
                  <a:cubicBezTo>
                    <a:pt x="58" y="214"/>
                    <a:pt x="57" y="238"/>
                    <a:pt x="63" y="261"/>
                  </a:cubicBezTo>
                  <a:cubicBezTo>
                    <a:pt x="66" y="274"/>
                    <a:pt x="92" y="290"/>
                    <a:pt x="92" y="29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Freeform 60"/>
            <p:cNvSpPr>
              <a:spLocks/>
            </p:cNvSpPr>
            <p:nvPr/>
          </p:nvSpPr>
          <p:spPr bwMode="auto">
            <a:xfrm>
              <a:off x="4752" y="3264"/>
              <a:ext cx="92" cy="290"/>
            </a:xfrm>
            <a:custGeom>
              <a:avLst/>
              <a:gdLst>
                <a:gd name="T0" fmla="*/ 0 w 92"/>
                <a:gd name="T1" fmla="*/ 0 h 290"/>
                <a:gd name="T2" fmla="*/ 49 w 92"/>
                <a:gd name="T3" fmla="*/ 57 h 290"/>
                <a:gd name="T4" fmla="*/ 63 w 92"/>
                <a:gd name="T5" fmla="*/ 78 h 290"/>
                <a:gd name="T6" fmla="*/ 77 w 92"/>
                <a:gd name="T7" fmla="*/ 120 h 290"/>
                <a:gd name="T8" fmla="*/ 70 w 92"/>
                <a:gd name="T9" fmla="*/ 148 h 290"/>
                <a:gd name="T10" fmla="*/ 56 w 92"/>
                <a:gd name="T11" fmla="*/ 191 h 290"/>
                <a:gd name="T12" fmla="*/ 63 w 92"/>
                <a:gd name="T13" fmla="*/ 261 h 290"/>
                <a:gd name="T14" fmla="*/ 92 w 92"/>
                <a:gd name="T15" fmla="*/ 29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" h="290">
                  <a:moveTo>
                    <a:pt x="0" y="0"/>
                  </a:moveTo>
                  <a:cubicBezTo>
                    <a:pt x="33" y="50"/>
                    <a:pt x="14" y="34"/>
                    <a:pt x="49" y="57"/>
                  </a:cubicBezTo>
                  <a:cubicBezTo>
                    <a:pt x="54" y="64"/>
                    <a:pt x="60" y="70"/>
                    <a:pt x="63" y="78"/>
                  </a:cubicBezTo>
                  <a:cubicBezTo>
                    <a:pt x="69" y="91"/>
                    <a:pt x="77" y="120"/>
                    <a:pt x="77" y="120"/>
                  </a:cubicBezTo>
                  <a:cubicBezTo>
                    <a:pt x="75" y="129"/>
                    <a:pt x="73" y="139"/>
                    <a:pt x="70" y="148"/>
                  </a:cubicBezTo>
                  <a:cubicBezTo>
                    <a:pt x="66" y="162"/>
                    <a:pt x="56" y="191"/>
                    <a:pt x="56" y="191"/>
                  </a:cubicBezTo>
                  <a:cubicBezTo>
                    <a:pt x="58" y="214"/>
                    <a:pt x="57" y="238"/>
                    <a:pt x="63" y="261"/>
                  </a:cubicBezTo>
                  <a:cubicBezTo>
                    <a:pt x="66" y="274"/>
                    <a:pt x="92" y="290"/>
                    <a:pt x="92" y="29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Rectangle 61"/>
            <p:cNvSpPr>
              <a:spLocks noChangeArrowheads="1"/>
            </p:cNvSpPr>
            <p:nvPr/>
          </p:nvSpPr>
          <p:spPr bwMode="auto">
            <a:xfrm>
              <a:off x="1536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60" name="Rectangle 62"/>
            <p:cNvSpPr>
              <a:spLocks noChangeArrowheads="1"/>
            </p:cNvSpPr>
            <p:nvPr/>
          </p:nvSpPr>
          <p:spPr bwMode="auto">
            <a:xfrm>
              <a:off x="2400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61" name="Rectangle 63"/>
            <p:cNvSpPr>
              <a:spLocks noChangeArrowheads="1"/>
            </p:cNvSpPr>
            <p:nvPr/>
          </p:nvSpPr>
          <p:spPr bwMode="auto">
            <a:xfrm>
              <a:off x="3312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auto">
            <a:xfrm>
              <a:off x="1776" y="3265"/>
              <a:ext cx="57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/>
                <a:t>记录  1</a:t>
              </a:r>
              <a:endParaRPr lang="zh-CN" altLang="en-US" sz="1050" b="0"/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3552" y="3265"/>
              <a:ext cx="57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/>
                <a:t>记录  3</a:t>
              </a:r>
              <a:endParaRPr lang="zh-CN" altLang="en-US" sz="1050" b="0"/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2641" y="3265"/>
              <a:ext cx="57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/>
                <a:t>记录  2</a:t>
              </a:r>
              <a:endParaRPr lang="zh-CN" altLang="en-US" sz="1050" b="0"/>
            </a:p>
          </p:txBody>
        </p:sp>
        <p:sp>
          <p:nvSpPr>
            <p:cNvPr id="14365" name="Rectangle 67"/>
            <p:cNvSpPr>
              <a:spLocks noChangeArrowheads="1"/>
            </p:cNvSpPr>
            <p:nvPr/>
          </p:nvSpPr>
          <p:spPr bwMode="auto">
            <a:xfrm>
              <a:off x="4176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66" name="Line 68"/>
            <p:cNvSpPr>
              <a:spLocks noChangeShapeType="1"/>
            </p:cNvSpPr>
            <p:nvPr/>
          </p:nvSpPr>
          <p:spPr bwMode="auto">
            <a:xfrm>
              <a:off x="1632" y="3552"/>
              <a:ext cx="62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69"/>
            <p:cNvSpPr>
              <a:spLocks noChangeShapeType="1"/>
            </p:cNvSpPr>
            <p:nvPr/>
          </p:nvSpPr>
          <p:spPr bwMode="auto">
            <a:xfrm flipH="1">
              <a:off x="2256" y="3552"/>
              <a:ext cx="24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70"/>
            <p:cNvSpPr>
              <a:spLocks noChangeShapeType="1"/>
            </p:cNvSpPr>
            <p:nvPr/>
          </p:nvSpPr>
          <p:spPr bwMode="auto">
            <a:xfrm flipH="1">
              <a:off x="2256" y="3552"/>
              <a:ext cx="115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Line 71"/>
            <p:cNvSpPr>
              <a:spLocks noChangeShapeType="1"/>
            </p:cNvSpPr>
            <p:nvPr/>
          </p:nvSpPr>
          <p:spPr bwMode="auto">
            <a:xfrm flipH="1">
              <a:off x="2256" y="3552"/>
              <a:ext cx="206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Text Box 72"/>
            <p:cNvSpPr txBox="1">
              <a:spLocks noChangeArrowheads="1"/>
            </p:cNvSpPr>
            <p:nvPr/>
          </p:nvSpPr>
          <p:spPr bwMode="auto">
            <a:xfrm>
              <a:off x="1776" y="3937"/>
              <a:ext cx="307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100" dirty="0" err="1">
                  <a:ea typeface="黑体" panose="02010609060101010101" pitchFamily="49" charset="-122"/>
                </a:rPr>
                <a:t>IRG（Inter</a:t>
              </a:r>
              <a:r>
                <a:rPr lang="en-US" altLang="zh-CN" sz="1100" dirty="0">
                  <a:ea typeface="黑体" panose="02010609060101010101" pitchFamily="49" charset="-122"/>
                </a:rPr>
                <a:t> Record Gap）</a:t>
              </a:r>
              <a:r>
                <a:rPr lang="zh-CN" altLang="en-US" sz="1100" dirty="0">
                  <a:ea typeface="黑体" panose="02010609060101010101" pitchFamily="49" charset="-122"/>
                </a:rPr>
                <a:t>记录间隙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4624"/>
            <a:ext cx="8369300" cy="638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dirty="0">
                <a:latin typeface="Times New Roman" panose="02020603050405020304" pitchFamily="18" charset="0"/>
                <a:ea typeface="楷体_GB2312" pitchFamily="49" charset="-122"/>
              </a:rPr>
              <a:t>外部排序常用方法</a:t>
            </a:r>
            <a:r>
              <a:rPr lang="en-US" altLang="zh-CN" sz="4000" b="1" dirty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4000" b="1" dirty="0"/>
              <a:t>归并排序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487488" y="1340768"/>
            <a:ext cx="9432974" cy="41148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zh-CN" altLang="en-US" sz="2800" dirty="0"/>
              <a:t>将数据文件中的数据分成几段，分别输入内存，采用内部排序方法排序，这样排完序的文件段称为归并段，再将其写回外存，在外存上形成许多初始归并段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609600" indent="-60960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</a:pPr>
            <a:endParaRPr lang="zh-CN" altLang="en-US" sz="2800" dirty="0"/>
          </a:p>
          <a:p>
            <a:pPr marL="609600" indent="-60960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zh-CN" altLang="en-US" sz="2800" dirty="0"/>
              <a:t>对初始归并段采取某种归并方法（</a:t>
            </a:r>
            <a:r>
              <a:rPr lang="en-US" altLang="zh-CN" sz="2800" dirty="0"/>
              <a:t>k-</a:t>
            </a:r>
            <a:r>
              <a:rPr lang="zh-CN" altLang="en-US" sz="2800" dirty="0"/>
              <a:t>路归并），进行多次归并，最后在外存形成整个文件的单一归并段。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59496" y="1357245"/>
            <a:ext cx="9727232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990033"/>
                </a:solidFill>
                <a:latin typeface="Times New Roman" panose="02020603050405020304" pitchFamily="18" charset="0"/>
              </a:rPr>
              <a:t>例如：</a:t>
            </a:r>
            <a:r>
              <a:rPr lang="zh-CN" altLang="en-US" sz="2800" dirty="0">
                <a:latin typeface="Times New Roman" panose="02020603050405020304" pitchFamily="18" charset="0"/>
              </a:rPr>
              <a:t>假设有一个含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</a:rPr>
              <a:t>10,000</a:t>
            </a:r>
            <a:r>
              <a:rPr lang="zh-CN" altLang="en-US" sz="2800" dirty="0">
                <a:latin typeface="Times New Roman" panose="02020603050405020304" pitchFamily="18" charset="0"/>
              </a:rPr>
              <a:t>个记录的磁盘文件，而当前所用的计算机一次只能对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dirty="0">
                <a:latin typeface="Times New Roman" panose="02020603050405020304" pitchFamily="18" charset="0"/>
              </a:rPr>
              <a:t>个记录进行内部排序，则首先利用内部排序的方法得到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个初始归并段，然后进行逐趟归并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660033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660033"/>
                </a:solidFill>
                <a:latin typeface="Times New Roman" panose="02020603050405020304" pitchFamily="18" charset="0"/>
              </a:rPr>
              <a:t>R1    R2    R3    R4    R5    R6    R7    R8    R9    R10</a:t>
            </a:r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209736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1" name="Freeform 5"/>
          <p:cNvSpPr>
            <a:spLocks/>
          </p:cNvSpPr>
          <p:nvPr/>
        </p:nvSpPr>
        <p:spPr bwMode="auto">
          <a:xfrm>
            <a:off x="362136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522156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>
            <a:off x="682176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849816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2478360" y="4267200"/>
            <a:ext cx="15240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5678760" y="4267200"/>
            <a:ext cx="15240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3240360" y="4495800"/>
            <a:ext cx="3200400" cy="3048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4840560" y="4267200"/>
            <a:ext cx="4038600" cy="838200"/>
            <a:chOff x="2400" y="2688"/>
            <a:chExt cx="2544" cy="528"/>
          </a:xfrm>
        </p:grpSpPr>
        <p:sp>
          <p:nvSpPr>
            <p:cNvPr id="17422" name="Freeform 13"/>
            <p:cNvSpPr>
              <a:spLocks/>
            </p:cNvSpPr>
            <p:nvPr/>
          </p:nvSpPr>
          <p:spPr bwMode="auto">
            <a:xfrm>
              <a:off x="2400" y="3024"/>
              <a:ext cx="2544" cy="192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50 h 240"/>
                <a:gd name="T4" fmla="*/ 31827131 w 528"/>
                <a:gd name="T5" fmla="*/ 50 h 240"/>
                <a:gd name="T6" fmla="*/ 31827131 w 528"/>
                <a:gd name="T7" fmla="*/ 1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4944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682176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1" name="Rectangle 16"/>
          <p:cNvSpPr>
            <a:spLocks noChangeArrowheads="1"/>
          </p:cNvSpPr>
          <p:nvPr/>
        </p:nvSpPr>
        <p:spPr bwMode="auto">
          <a:xfrm>
            <a:off x="767408" y="-98425"/>
            <a:ext cx="76517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2-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路平衡归并（基本归并法）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 animBg="1"/>
      <p:bldP spid="19466" grpId="0" animBg="1"/>
      <p:bldP spid="19467" grpId="0" animBg="1"/>
      <p:bldP spid="194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145" y="-43655"/>
            <a:ext cx="7793037" cy="800099"/>
          </a:xfrm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00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/>
              <a:t>2-</a:t>
            </a:r>
            <a:r>
              <a:rPr lang="zh-CN" altLang="en-US" sz="4000" b="1" dirty="0"/>
              <a:t>路平衡归并分析</a:t>
            </a:r>
            <a:endParaRPr lang="zh-CN" altLang="en-US" b="1" dirty="0" smtClean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57400" y="1350963"/>
            <a:ext cx="8229600" cy="249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990033"/>
                </a:solidFill>
                <a:latin typeface="Times New Roman" panose="02020603050405020304" pitchFamily="18" charset="0"/>
              </a:rPr>
              <a:t>此例中共分了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初始归并段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R1-R10,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每个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都是等长的（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个记录），采用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2-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路归并需进行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趟归并才能成功的归并成一个有序文件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660033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660033"/>
                </a:solidFill>
                <a:latin typeface="Times New Roman" panose="02020603050405020304" pitchFamily="18" charset="0"/>
              </a:rPr>
              <a:t>R1    R2    R3    R4    R5    R6    R7    R8    R9    R10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590800" y="4559548"/>
            <a:ext cx="7239000" cy="1524000"/>
            <a:chOff x="672" y="2544"/>
            <a:chExt cx="4560" cy="960"/>
          </a:xfrm>
        </p:grpSpPr>
        <p:sp>
          <p:nvSpPr>
            <p:cNvPr id="18448" name="Freeform 5"/>
            <p:cNvSpPr>
              <a:spLocks/>
            </p:cNvSpPr>
            <p:nvPr/>
          </p:nvSpPr>
          <p:spPr bwMode="auto">
            <a:xfrm>
              <a:off x="672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Freeform 6"/>
            <p:cNvSpPr>
              <a:spLocks/>
            </p:cNvSpPr>
            <p:nvPr/>
          </p:nvSpPr>
          <p:spPr bwMode="auto">
            <a:xfrm>
              <a:off x="1632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Freeform 7"/>
            <p:cNvSpPr>
              <a:spLocks/>
            </p:cNvSpPr>
            <p:nvPr/>
          </p:nvSpPr>
          <p:spPr bwMode="auto">
            <a:xfrm>
              <a:off x="2640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Freeform 8"/>
            <p:cNvSpPr>
              <a:spLocks/>
            </p:cNvSpPr>
            <p:nvPr/>
          </p:nvSpPr>
          <p:spPr bwMode="auto">
            <a:xfrm>
              <a:off x="3648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2" name="Freeform 9"/>
            <p:cNvSpPr>
              <a:spLocks/>
            </p:cNvSpPr>
            <p:nvPr/>
          </p:nvSpPr>
          <p:spPr bwMode="auto">
            <a:xfrm>
              <a:off x="4704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Freeform 10"/>
            <p:cNvSpPr>
              <a:spLocks/>
            </p:cNvSpPr>
            <p:nvPr/>
          </p:nvSpPr>
          <p:spPr bwMode="auto">
            <a:xfrm>
              <a:off x="912" y="2688"/>
              <a:ext cx="960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34675 w 528"/>
                <a:gd name="T5" fmla="*/ 7 h 240"/>
                <a:gd name="T6" fmla="*/ 34675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Freeform 11"/>
            <p:cNvSpPr>
              <a:spLocks/>
            </p:cNvSpPr>
            <p:nvPr/>
          </p:nvSpPr>
          <p:spPr bwMode="auto">
            <a:xfrm>
              <a:off x="2928" y="2688"/>
              <a:ext cx="960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34675 w 528"/>
                <a:gd name="T5" fmla="*/ 7 h 240"/>
                <a:gd name="T6" fmla="*/ 34675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Freeform 12"/>
            <p:cNvSpPr>
              <a:spLocks/>
            </p:cNvSpPr>
            <p:nvPr/>
          </p:nvSpPr>
          <p:spPr bwMode="auto">
            <a:xfrm>
              <a:off x="1392" y="2832"/>
              <a:ext cx="2016" cy="192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50 h 240"/>
                <a:gd name="T4" fmla="*/ 6246164 w 528"/>
                <a:gd name="T5" fmla="*/ 50 h 240"/>
                <a:gd name="T6" fmla="*/ 6246164 w 528"/>
                <a:gd name="T7" fmla="*/ 1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56" name="Group 13"/>
            <p:cNvGrpSpPr>
              <a:grpSpLocks/>
            </p:cNvGrpSpPr>
            <p:nvPr/>
          </p:nvGrpSpPr>
          <p:grpSpPr bwMode="auto">
            <a:xfrm>
              <a:off x="2400" y="2688"/>
              <a:ext cx="2544" cy="528"/>
              <a:chOff x="2400" y="2688"/>
              <a:chExt cx="2544" cy="528"/>
            </a:xfrm>
          </p:grpSpPr>
          <p:sp>
            <p:nvSpPr>
              <p:cNvPr id="18458" name="Freeform 14"/>
              <p:cNvSpPr>
                <a:spLocks/>
              </p:cNvSpPr>
              <p:nvPr/>
            </p:nvSpPr>
            <p:spPr bwMode="auto">
              <a:xfrm>
                <a:off x="2400" y="3024"/>
                <a:ext cx="2544" cy="192"/>
              </a:xfrm>
              <a:custGeom>
                <a:avLst/>
                <a:gdLst>
                  <a:gd name="T0" fmla="*/ 0 w 528"/>
                  <a:gd name="T1" fmla="*/ 0 h 240"/>
                  <a:gd name="T2" fmla="*/ 0 w 528"/>
                  <a:gd name="T3" fmla="*/ 50 h 240"/>
                  <a:gd name="T4" fmla="*/ 31827131 w 528"/>
                  <a:gd name="T5" fmla="*/ 50 h 240"/>
                  <a:gd name="T6" fmla="*/ 31827131 w 528"/>
                  <a:gd name="T7" fmla="*/ 1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0" y="240"/>
                    </a:lnTo>
                    <a:lnTo>
                      <a:pt x="528" y="240"/>
                    </a:lnTo>
                    <a:lnTo>
                      <a:pt x="5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9" name="Line 15"/>
              <p:cNvSpPr>
                <a:spLocks noChangeShapeType="1"/>
              </p:cNvSpPr>
              <p:nvPr/>
            </p:nvSpPr>
            <p:spPr bwMode="auto">
              <a:xfrm>
                <a:off x="4944" y="26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57" name="Line 16"/>
            <p:cNvSpPr>
              <a:spLocks noChangeShapeType="1"/>
            </p:cNvSpPr>
            <p:nvPr/>
          </p:nvSpPr>
          <p:spPr bwMode="auto">
            <a:xfrm>
              <a:off x="3648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2260600" y="3861048"/>
            <a:ext cx="7899400" cy="635000"/>
            <a:chOff x="464" y="2104"/>
            <a:chExt cx="4976" cy="400"/>
          </a:xfrm>
        </p:grpSpPr>
        <p:sp>
          <p:nvSpPr>
            <p:cNvPr id="18438" name="Oval 18"/>
            <p:cNvSpPr>
              <a:spLocks noChangeArrowheads="1"/>
            </p:cNvSpPr>
            <p:nvPr/>
          </p:nvSpPr>
          <p:spPr bwMode="auto">
            <a:xfrm>
              <a:off x="46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39" name="Oval 19"/>
            <p:cNvSpPr>
              <a:spLocks noChangeArrowheads="1"/>
            </p:cNvSpPr>
            <p:nvPr/>
          </p:nvSpPr>
          <p:spPr bwMode="auto">
            <a:xfrm>
              <a:off x="960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0" name="Oval 20"/>
            <p:cNvSpPr>
              <a:spLocks noChangeArrowheads="1"/>
            </p:cNvSpPr>
            <p:nvPr/>
          </p:nvSpPr>
          <p:spPr bwMode="auto">
            <a:xfrm>
              <a:off x="1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94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2" name="Oval 22"/>
            <p:cNvSpPr>
              <a:spLocks noChangeArrowheads="1"/>
            </p:cNvSpPr>
            <p:nvPr/>
          </p:nvSpPr>
          <p:spPr bwMode="auto">
            <a:xfrm>
              <a:off x="2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3" name="Oval 23"/>
            <p:cNvSpPr>
              <a:spLocks noChangeArrowheads="1"/>
            </p:cNvSpPr>
            <p:nvPr/>
          </p:nvSpPr>
          <p:spPr bwMode="auto">
            <a:xfrm>
              <a:off x="294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4" name="Oval 24"/>
            <p:cNvSpPr>
              <a:spLocks noChangeArrowheads="1"/>
            </p:cNvSpPr>
            <p:nvPr/>
          </p:nvSpPr>
          <p:spPr bwMode="auto">
            <a:xfrm>
              <a:off x="342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5" name="Oval 25"/>
            <p:cNvSpPr>
              <a:spLocks noChangeArrowheads="1"/>
            </p:cNvSpPr>
            <p:nvPr/>
          </p:nvSpPr>
          <p:spPr bwMode="auto">
            <a:xfrm>
              <a:off x="3952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6" name="Oval 26"/>
            <p:cNvSpPr>
              <a:spLocks noChangeArrowheads="1"/>
            </p:cNvSpPr>
            <p:nvPr/>
          </p:nvSpPr>
          <p:spPr bwMode="auto">
            <a:xfrm>
              <a:off x="4488" y="210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7" name="Oval 27"/>
            <p:cNvSpPr>
              <a:spLocks noChangeArrowheads="1"/>
            </p:cNvSpPr>
            <p:nvPr/>
          </p:nvSpPr>
          <p:spPr bwMode="auto">
            <a:xfrm>
              <a:off x="5008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39315" y="6211803"/>
            <a:ext cx="11789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注意：在实际归并的过程中，由于内存容量的限制不能满足同时将 </a:t>
            </a:r>
            <a:r>
              <a:rPr lang="en-US" altLang="zh-CN" sz="1600" dirty="0">
                <a:latin typeface="+mn-ea"/>
                <a:ea typeface="+mn-ea"/>
              </a:rPr>
              <a:t>2 </a:t>
            </a:r>
            <a:r>
              <a:rPr lang="zh-CN" altLang="en-US" sz="1600" dirty="0">
                <a:latin typeface="+mn-ea"/>
                <a:ea typeface="+mn-ea"/>
              </a:rPr>
              <a:t>个归并段全部完整的读入内存进行归并，只能不断地取 </a:t>
            </a:r>
            <a:r>
              <a:rPr lang="en-US" altLang="zh-CN" sz="1600" dirty="0">
                <a:latin typeface="+mn-ea"/>
                <a:ea typeface="+mn-ea"/>
              </a:rPr>
              <a:t>2 </a:t>
            </a:r>
            <a:r>
              <a:rPr lang="zh-CN" altLang="en-US" sz="1600" dirty="0">
                <a:latin typeface="+mn-ea"/>
                <a:ea typeface="+mn-ea"/>
              </a:rPr>
              <a:t>个归并段中的每一小部分进行归并，通过不断地读数据和向外存写数据，直至 </a:t>
            </a:r>
            <a:r>
              <a:rPr lang="en-US" altLang="zh-CN" sz="1600" dirty="0">
                <a:latin typeface="+mn-ea"/>
                <a:ea typeface="+mn-ea"/>
              </a:rPr>
              <a:t>2 </a:t>
            </a:r>
            <a:r>
              <a:rPr lang="zh-CN" altLang="en-US" sz="1600" dirty="0">
                <a:latin typeface="+mn-ea"/>
                <a:ea typeface="+mn-ea"/>
              </a:rPr>
              <a:t>个归并段完成归并变为 </a:t>
            </a:r>
            <a:r>
              <a:rPr lang="en-US" altLang="zh-CN" sz="1600" dirty="0">
                <a:latin typeface="+mn-ea"/>
                <a:ea typeface="+mn-ea"/>
              </a:rPr>
              <a:t>1 </a:t>
            </a:r>
            <a:r>
              <a:rPr lang="zh-CN" altLang="en-US" sz="1600" dirty="0">
                <a:latin typeface="+mn-ea"/>
                <a:ea typeface="+mn-ea"/>
              </a:rPr>
              <a:t>个大的有序文件。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Blend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57D98C"/>
        </a:solidFill>
        <a:ln/>
        <a:extLst/>
      </a:spPr>
      <a:bodyPr lIns="0" tIns="0" rIns="0" bIns="0" rtlCol="0" anchor="b"/>
      <a:lstStyle>
        <a:defPPr algn="ctr" eaLnBrk="1" hangingPunct="1">
          <a:defRPr sz="1600" dirty="0" smtClean="0">
            <a:solidFill>
              <a:schemeClr val="bg1"/>
            </a:solidFill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</TotalTime>
  <Words>1943</Words>
  <Application>Microsoft Office PowerPoint</Application>
  <PresentationFormat>宽屏</PresentationFormat>
  <Paragraphs>241</Paragraphs>
  <Slides>31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-apple-system</vt:lpstr>
      <vt:lpstr>Gungsuh</vt:lpstr>
      <vt:lpstr>Helvetica Neue</vt:lpstr>
      <vt:lpstr>ITC Officina Sans Book</vt:lpstr>
      <vt:lpstr>方正综艺简体</vt:lpstr>
      <vt:lpstr>仿宋_GB2312</vt:lpstr>
      <vt:lpstr>黑体</vt:lpstr>
      <vt:lpstr>华文仿宋</vt:lpstr>
      <vt:lpstr>华文楷体</vt:lpstr>
      <vt:lpstr>楷体_GB2312</vt:lpstr>
      <vt:lpstr>宋体</vt:lpstr>
      <vt:lpstr>文泉驿微米黑</vt:lpstr>
      <vt:lpstr>Arial</vt:lpstr>
      <vt:lpstr>Arial Narrow</vt:lpstr>
      <vt:lpstr>Calibri</vt:lpstr>
      <vt:lpstr>Calibri Light</vt:lpstr>
      <vt:lpstr>Comic Sans MS</vt:lpstr>
      <vt:lpstr>Corbel</vt:lpstr>
      <vt:lpstr>Garamond</vt:lpstr>
      <vt:lpstr>Tahoma</vt:lpstr>
      <vt:lpstr>Times New Roman</vt:lpstr>
      <vt:lpstr>Wingdings</vt:lpstr>
      <vt:lpstr>3_Blends</vt:lpstr>
      <vt:lpstr>Equation</vt:lpstr>
      <vt:lpstr>数 据 结 构 第10章 外部排序</vt:lpstr>
      <vt:lpstr>第十章 外部排序</vt:lpstr>
      <vt:lpstr>Motivation</vt:lpstr>
      <vt:lpstr>Motivation</vt:lpstr>
      <vt:lpstr>外部排序的定义</vt:lpstr>
      <vt:lpstr>PowerPoint 演示文稿</vt:lpstr>
      <vt:lpstr>外部排序常用方法—归并排序</vt:lpstr>
      <vt:lpstr>PowerPoint 演示文稿</vt:lpstr>
      <vt:lpstr>2-路平衡归并分析</vt:lpstr>
      <vt:lpstr>如何生成初始归并段？</vt:lpstr>
      <vt:lpstr>基本归并法生成初始归并段</vt:lpstr>
      <vt:lpstr>PowerPoint 演示文稿</vt:lpstr>
      <vt:lpstr>PowerPoint 演示文稿</vt:lpstr>
      <vt:lpstr>置换选择排序的操作过程</vt:lpstr>
      <vt:lpstr>PowerPoint 演示文稿</vt:lpstr>
      <vt:lpstr>PowerPoint 演示文稿</vt:lpstr>
      <vt:lpstr>PowerPoint 演示文稿</vt:lpstr>
      <vt:lpstr>最佳归并树</vt:lpstr>
      <vt:lpstr>PowerPoint 演示文稿</vt:lpstr>
      <vt:lpstr>带权路径长度</vt:lpstr>
      <vt:lpstr>PowerPoint 演示文稿</vt:lpstr>
      <vt:lpstr>PowerPoint 演示文稿</vt:lpstr>
      <vt:lpstr>提高外排序效率的途径</vt:lpstr>
      <vt:lpstr>多路(k路)平衡归并</vt:lpstr>
      <vt:lpstr>PowerPoint 演示文稿</vt:lpstr>
      <vt:lpstr>PowerPoint 演示文稿</vt:lpstr>
      <vt:lpstr>PowerPoint 演示文稿</vt:lpstr>
      <vt:lpstr>PowerPoint 演示文稿</vt:lpstr>
      <vt:lpstr>败者树</vt:lpstr>
      <vt:lpstr>Back to Motivation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线性表</dc:title>
  <dc:creator>Administrator</dc:creator>
  <cp:lastModifiedBy>Xinwei</cp:lastModifiedBy>
  <cp:revision>985</cp:revision>
  <dcterms:created xsi:type="dcterms:W3CDTF">2004-02-17T03:02:14Z</dcterms:created>
  <dcterms:modified xsi:type="dcterms:W3CDTF">2021-11-19T03:20:07Z</dcterms:modified>
</cp:coreProperties>
</file>