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4" r:id="rId13"/>
    <p:sldId id="285" r:id="rId14"/>
    <p:sldId id="308" r:id="rId15"/>
    <p:sldId id="286" r:id="rId16"/>
    <p:sldId id="287" r:id="rId17"/>
    <p:sldId id="279" r:id="rId18"/>
    <p:sldId id="288" r:id="rId19"/>
    <p:sldId id="289" r:id="rId20"/>
    <p:sldId id="290" r:id="rId21"/>
    <p:sldId id="291" r:id="rId22"/>
    <p:sldId id="293" r:id="rId23"/>
    <p:sldId id="292" r:id="rId24"/>
    <p:sldId id="307" r:id="rId25"/>
    <p:sldId id="309" r:id="rId26"/>
    <p:sldId id="300" r:id="rId27"/>
    <p:sldId id="320" r:id="rId28"/>
    <p:sldId id="319" r:id="rId29"/>
    <p:sldId id="318" r:id="rId30"/>
    <p:sldId id="301" r:id="rId31"/>
    <p:sldId id="302" r:id="rId32"/>
    <p:sldId id="310" r:id="rId33"/>
    <p:sldId id="304" r:id="rId34"/>
    <p:sldId id="305" r:id="rId35"/>
    <p:sldId id="311" r:id="rId36"/>
    <p:sldId id="312" r:id="rId37"/>
    <p:sldId id="313" r:id="rId38"/>
    <p:sldId id="321" r:id="rId39"/>
    <p:sldId id="316" r:id="rId40"/>
    <p:sldId id="317" r:id="rId41"/>
    <p:sldId id="314" r:id="rId42"/>
    <p:sldId id="315" r:id="rId43"/>
    <p:sldId id="306" r:id="rId44"/>
    <p:sldId id="294" r:id="rId45"/>
    <p:sldId id="295" r:id="rId46"/>
    <p:sldId id="296" r:id="rId47"/>
    <p:sldId id="299" r:id="rId48"/>
    <p:sldId id="29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97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2F8B6-A4C6-4227-8713-387CC8FB83E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4C926-981A-4DA1-AE76-A3D95911BB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4C926-981A-4DA1-AE76-A3D95911BB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F3ABDDE-D858-440E-8335-FFE74646B360}" type="datetimeFigureOut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C73E25D3-EB7E-4033-A919-B504F938FF7C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D:\picture\TouhouProject\Marisa\psb.jpe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9FAEC"/>
              </a:clrFrom>
              <a:clrTo>
                <a:srgbClr val="F9FAE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3202" y="3929042"/>
            <a:ext cx="2440798" cy="29289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3ABDDE-D858-440E-8335-FFE74646B360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3E25D3-EB7E-4033-A919-B504F938FF7C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3ABDDE-D858-440E-8335-FFE74646B360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2019/9/25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3E25D3-EB7E-4033-A919-B504F938FF7C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655" y="735965"/>
            <a:ext cx="831469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7200" dirty="0"/>
              <a:t>『</a:t>
            </a:r>
            <a:r>
              <a:rPr lang="en-US" altLang="zh-CN" sz="7200" dirty="0"/>
              <a:t>KMP ? ? ?</a:t>
            </a:r>
            <a:r>
              <a:rPr lang="zh-CN" altLang="en-US" sz="7200" dirty="0"/>
              <a:t>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7725" y="6082030"/>
            <a:ext cx="246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2019-9-23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B3FE6A-E01A-4696-A183-E4B81281D160}"/>
              </a:ext>
            </a:extLst>
          </p:cNvPr>
          <p:cNvSpPr txBox="1"/>
          <p:nvPr/>
        </p:nvSpPr>
        <p:spPr>
          <a:xfrm>
            <a:off x="7919864" y="6597352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strike="sngStrike" dirty="0"/>
              <a:t>这是西电搞来的背景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A0240-93CA-4CB5-B7EF-13CA5994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09" y="3851585"/>
            <a:ext cx="4247073" cy="2591104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C3321E0E-5E1E-4EEF-94D5-01F6B21F5A32}"/>
              </a:ext>
            </a:extLst>
          </p:cNvPr>
          <p:cNvSpPr/>
          <p:nvPr/>
        </p:nvSpPr>
        <p:spPr>
          <a:xfrm>
            <a:off x="5076056" y="1942486"/>
            <a:ext cx="3872524" cy="1958743"/>
          </a:xfrm>
          <a:prstGeom prst="wedgeRectCallout">
            <a:avLst>
              <a:gd name="adj1" fmla="val -40060"/>
              <a:gd name="adj2" fmla="val 6660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解决一个字符串匹配问题：</a:t>
            </a:r>
            <a:endParaRPr lang="en-US" altLang="zh-CN" dirty="0"/>
          </a:p>
          <a:p>
            <a:r>
              <a:rPr lang="zh-CN" altLang="en-US" dirty="0"/>
              <a:t>字符串</a:t>
            </a:r>
            <a:r>
              <a:rPr lang="en-US" altLang="zh-CN" dirty="0"/>
              <a:t>S</a:t>
            </a:r>
            <a:r>
              <a:rPr lang="zh-CN" altLang="en-US" dirty="0"/>
              <a:t>长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字符串</a:t>
            </a:r>
            <a:r>
              <a:rPr lang="en-US" altLang="zh-CN" dirty="0"/>
              <a:t>T</a:t>
            </a:r>
            <a:r>
              <a:rPr lang="zh-CN" altLang="en-US" dirty="0"/>
              <a:t>长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求找到</a:t>
            </a:r>
            <a:r>
              <a:rPr lang="en-US" altLang="zh-CN" dirty="0"/>
              <a:t>S</a:t>
            </a:r>
            <a:r>
              <a:rPr lang="zh-CN" altLang="en-US" dirty="0"/>
              <a:t>里第一次出现</a:t>
            </a:r>
            <a:r>
              <a:rPr lang="en-US" altLang="zh-CN" dirty="0"/>
              <a:t>T</a:t>
            </a:r>
            <a:r>
              <a:rPr lang="zh-CN" altLang="en-US" dirty="0"/>
              <a:t>的位置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 err="1"/>
              <a:t>aaabaabaaabaaa</a:t>
            </a:r>
            <a:r>
              <a:rPr lang="en-US" altLang="zh-CN" dirty="0"/>
              <a:t> n=14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 err="1"/>
              <a:t>aaabaaa</a:t>
            </a:r>
            <a:r>
              <a:rPr lang="en-US" altLang="zh-CN" dirty="0"/>
              <a:t>  m=7</a:t>
            </a:r>
          </a:p>
          <a:p>
            <a:endParaRPr lang="en-US" altLang="zh-CN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6199D440-1ECF-40A0-93F2-C1679EFE5209}"/>
              </a:ext>
            </a:extLst>
          </p:cNvPr>
          <p:cNvSpPr/>
          <p:nvPr/>
        </p:nvSpPr>
        <p:spPr>
          <a:xfrm>
            <a:off x="755576" y="2204864"/>
            <a:ext cx="2376264" cy="1639080"/>
          </a:xfrm>
          <a:prstGeom prst="wedgeRectCallout">
            <a:avLst>
              <a:gd name="adj1" fmla="val 32031"/>
              <a:gd name="adj2" fmla="val 700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我们直接一位一位</a:t>
            </a:r>
            <a:endParaRPr lang="en-US" altLang="zh-CN" dirty="0"/>
          </a:p>
          <a:p>
            <a:pPr algn="ctr"/>
            <a:r>
              <a:rPr lang="zh-CN" altLang="en-US" dirty="0"/>
              <a:t>比吧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CAD3B-FCC7-41DC-98FA-0F1B061B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43411-CC29-4F0A-B868-AD06DC76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有些文献也叫</a:t>
            </a:r>
            <a:r>
              <a:rPr lang="en-US" altLang="zh-CN" dirty="0"/>
              <a:t>fail</a:t>
            </a:r>
            <a:r>
              <a:rPr lang="zh-CN" altLang="en-US" dirty="0"/>
              <a:t>（失配函数）</a:t>
            </a:r>
            <a:endParaRPr lang="en-US" altLang="zh-CN" dirty="0"/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表示了</a:t>
            </a:r>
            <a:r>
              <a:rPr lang="zh-CN" altLang="en-US" b="1" dirty="0">
                <a:solidFill>
                  <a:srgbClr val="FF0000"/>
                </a:solidFill>
              </a:rPr>
              <a:t>状态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在失配时</a:t>
            </a:r>
            <a:r>
              <a:rPr lang="zh-CN" altLang="en-US" dirty="0"/>
              <a:t>应该</a:t>
            </a:r>
            <a:r>
              <a:rPr lang="zh-CN" altLang="en-US" b="1" dirty="0">
                <a:solidFill>
                  <a:srgbClr val="FF0000"/>
                </a:solidFill>
              </a:rPr>
              <a:t>转移</a:t>
            </a:r>
            <a:r>
              <a:rPr lang="zh-CN" altLang="en-US" dirty="0"/>
              <a:t>到的新状态</a:t>
            </a:r>
            <a:endParaRPr lang="en-US" altLang="zh-CN" dirty="0"/>
          </a:p>
          <a:p>
            <a:r>
              <a:rPr lang="en-US" altLang="zh-CN" dirty="0"/>
              <a:t>*Next[0]=-1;</a:t>
            </a:r>
            <a:r>
              <a:rPr lang="zh-CN" altLang="en-US" sz="2400" dirty="0"/>
              <a:t>（后边说原因）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36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04EFD-7020-4878-98A0-425CBCB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F227D-8478-4C89-B4DF-29B254E2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序号</a:t>
            </a:r>
            <a:r>
              <a:rPr lang="en-US" altLang="zh-CN" dirty="0" err="1"/>
              <a:t>i</a:t>
            </a:r>
            <a:r>
              <a:rPr lang="zh-CN" altLang="en-US" dirty="0"/>
              <a:t>：         </a:t>
            </a:r>
            <a:r>
              <a:rPr lang="en-US" altLang="zh-CN" dirty="0"/>
              <a:t>0 1 2 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</a:p>
          <a:p>
            <a:r>
              <a:rPr lang="zh-CN" altLang="en-US" dirty="0"/>
              <a:t>字符串</a:t>
            </a:r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   a  b c 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</a:p>
          <a:p>
            <a:r>
              <a:rPr lang="en-US" altLang="zh-CN" dirty="0"/>
              <a:t>Next</a:t>
            </a:r>
            <a:r>
              <a:rPr lang="zh-CN" altLang="en-US" dirty="0"/>
              <a:t>数组： </a:t>
            </a:r>
            <a:r>
              <a:rPr lang="en-US" altLang="zh-CN" dirty="0"/>
              <a:t>-1 0 0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/>
              <a:t>  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当前位是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且</a:t>
            </a:r>
            <a:r>
              <a:rPr lang="en-US" altLang="zh-CN" dirty="0" err="1"/>
              <a:t>i</a:t>
            </a:r>
            <a:r>
              <a:rPr lang="en-US" altLang="zh-CN" dirty="0"/>
              <a:t>==4</a:t>
            </a:r>
            <a:r>
              <a:rPr lang="zh-CN" altLang="en-US" dirty="0"/>
              <a:t>失配了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Next[4]=1</a:t>
            </a:r>
            <a:r>
              <a:rPr lang="zh-CN" altLang="en-US" dirty="0"/>
              <a:t>，这告诉我们</a:t>
            </a:r>
            <a:r>
              <a:rPr lang="zh-CN" altLang="en-US" b="1" dirty="0"/>
              <a:t>直接判断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S[j] == T[1] ? </a:t>
            </a:r>
            <a:r>
              <a:rPr lang="zh-CN" altLang="en-US" dirty="0"/>
              <a:t>就可以了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 err="1"/>
              <a:t>i</a:t>
            </a:r>
            <a:r>
              <a:rPr lang="en-US" altLang="zh-CN" dirty="0"/>
              <a:t>=Next[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判断</a:t>
            </a:r>
            <a:r>
              <a:rPr lang="en-US" altLang="zh-CN" dirty="0"/>
              <a:t>S[j]==T[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1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A26A-FB22-44C0-B154-DF3D62D7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如果我们有了</a:t>
            </a:r>
            <a:r>
              <a:rPr lang="en-US" altLang="zh-CN" dirty="0"/>
              <a:t>Next</a:t>
            </a:r>
            <a:r>
              <a:rPr lang="zh-CN" altLang="en-US" dirty="0"/>
              <a:t>！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8109A2-0F4B-40D7-9A86-E02E0F230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347" y="1268760"/>
            <a:ext cx="9151601" cy="28803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CF377B-69C3-40C9-AE1F-6CC10BB5A346}"/>
              </a:ext>
            </a:extLst>
          </p:cNvPr>
          <p:cNvSpPr txBox="1"/>
          <p:nvPr/>
        </p:nvSpPr>
        <p:spPr>
          <a:xfrm>
            <a:off x="457200" y="4388911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参考</a:t>
            </a:r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》P165-166</a:t>
            </a:r>
          </a:p>
          <a:p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数组魔改版本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5B748-1688-41ED-B1DD-205837536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360559"/>
            <a:ext cx="2520280" cy="207092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DFDA0E-3106-4971-B8E0-C58AB27FC1E1}"/>
              </a:ext>
            </a:extLst>
          </p:cNvPr>
          <p:cNvCxnSpPr/>
          <p:nvPr/>
        </p:nvCxnSpPr>
        <p:spPr>
          <a:xfrm>
            <a:off x="2699792" y="616530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F629119-FFD2-42D9-92E7-452897D4799D}"/>
              </a:ext>
            </a:extLst>
          </p:cNvPr>
          <p:cNvSpPr txBox="1"/>
          <p:nvPr/>
        </p:nvSpPr>
        <p:spPr>
          <a:xfrm>
            <a:off x="971600" y="579597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下标是</a:t>
            </a:r>
            <a:r>
              <a:rPr lang="en-US" altLang="zh-CN" dirty="0"/>
              <a:t>5</a:t>
            </a:r>
            <a:r>
              <a:rPr lang="zh-CN" altLang="en-US" dirty="0"/>
              <a:t>，是第六个元素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036B5CD-6C5F-457F-A935-EAC04C8FEDA0}"/>
              </a:ext>
            </a:extLst>
          </p:cNvPr>
          <p:cNvSpPr/>
          <p:nvPr/>
        </p:nvSpPr>
        <p:spPr>
          <a:xfrm>
            <a:off x="4549453" y="4581128"/>
            <a:ext cx="786569" cy="56207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BB6F3-FB63-4DB5-800E-95A30F2A8112}"/>
              </a:ext>
            </a:extLst>
          </p:cNvPr>
          <p:cNvSpPr/>
          <p:nvPr/>
        </p:nvSpPr>
        <p:spPr>
          <a:xfrm>
            <a:off x="3779912" y="5616857"/>
            <a:ext cx="2088232" cy="3409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6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3DBCEFB-8D3C-41CD-9715-1B162016A8EF}"/>
              </a:ext>
            </a:extLst>
          </p:cNvPr>
          <p:cNvGrpSpPr/>
          <p:nvPr/>
        </p:nvGrpSpPr>
        <p:grpSpPr>
          <a:xfrm>
            <a:off x="323528" y="2564904"/>
            <a:ext cx="6084168" cy="3344764"/>
            <a:chOff x="323528" y="2564904"/>
            <a:chExt cx="6084168" cy="334476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79F965D-D4B0-4FA2-8799-CA9A1CDE1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564904"/>
              <a:ext cx="6084168" cy="33447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3681BDC-F3F8-4F7F-AD63-3F57A3A9D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436" y="2602430"/>
              <a:ext cx="610935" cy="32204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306AA2A-1169-4691-8E26-03817C71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7653" y="4884292"/>
              <a:ext cx="780499" cy="47207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18A300F-42B6-4AEB-B1A1-E8704E98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为什么可以直接跳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02944-6B37-402F-BDFA-C3E03745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==4</a:t>
            </a:r>
            <a:r>
              <a:rPr lang="zh-CN" altLang="en-US" sz="2800" dirty="0"/>
              <a:t>失配了</a:t>
            </a:r>
            <a:endParaRPr lang="en-US" altLang="zh-CN" sz="2800" dirty="0"/>
          </a:p>
          <a:p>
            <a:r>
              <a:rPr lang="zh-CN" altLang="en-US" sz="2800" dirty="0"/>
              <a:t>也就是说</a:t>
            </a:r>
            <a:r>
              <a:rPr lang="en-US" altLang="zh-CN" sz="2800" dirty="0"/>
              <a:t>S</a:t>
            </a:r>
            <a:r>
              <a:rPr lang="zh-CN" altLang="en-US" sz="2800" dirty="0"/>
              <a:t>前边肯定是</a:t>
            </a:r>
            <a:r>
              <a:rPr lang="en-US" altLang="zh-CN" sz="2800" dirty="0" err="1"/>
              <a:t>abca</a:t>
            </a:r>
            <a:r>
              <a:rPr lang="zh-CN" altLang="en-US" sz="2800" dirty="0"/>
              <a:t>（要不然咋匹配的）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A4FE1E-3973-464D-9A65-1E9B8868CD5D}"/>
              </a:ext>
            </a:extLst>
          </p:cNvPr>
          <p:cNvSpPr/>
          <p:nvPr/>
        </p:nvSpPr>
        <p:spPr>
          <a:xfrm>
            <a:off x="1979712" y="3140968"/>
            <a:ext cx="1728192" cy="72008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989B5BA-20DF-43C5-8358-514963DB0A23}"/>
              </a:ext>
            </a:extLst>
          </p:cNvPr>
          <p:cNvSpPr/>
          <p:nvPr/>
        </p:nvSpPr>
        <p:spPr>
          <a:xfrm>
            <a:off x="6876256" y="2996952"/>
            <a:ext cx="1440160" cy="720080"/>
          </a:xfrm>
          <a:prstGeom prst="wedgeRectCallout">
            <a:avLst>
              <a:gd name="adj1" fmla="val -265558"/>
              <a:gd name="adj2" fmla="val -40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这里很像</a:t>
            </a:r>
            <a:r>
              <a:rPr lang="en-US" altLang="zh-CN" dirty="0"/>
              <a:t>T</a:t>
            </a:r>
          </a:p>
          <a:p>
            <a:pPr algn="ctr"/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5677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DE4E-CF51-4B06-8659-193A3976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构造</a:t>
            </a:r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85D71-91F4-436E-8003-BC9B82DF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所以，</a:t>
            </a:r>
            <a:r>
              <a:rPr lang="en-US" altLang="zh-CN" dirty="0"/>
              <a:t>Next</a:t>
            </a:r>
            <a:r>
              <a:rPr lang="zh-CN" altLang="en-US" dirty="0"/>
              <a:t>数组的构造就是在</a:t>
            </a:r>
            <a:r>
              <a:rPr lang="en-US" altLang="zh-CN" dirty="0"/>
              <a:t>T</a:t>
            </a:r>
            <a:r>
              <a:rPr lang="zh-CN" altLang="en-US" dirty="0"/>
              <a:t>上的操作</a:t>
            </a:r>
            <a:endParaRPr lang="en-US" altLang="zh-CN" dirty="0"/>
          </a:p>
          <a:p>
            <a:r>
              <a:rPr lang="zh-CN" altLang="en-US" dirty="0"/>
              <a:t>用自己匹配自己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请记住这里的</a:t>
            </a:r>
            <a:r>
              <a:rPr lang="en-US" altLang="zh-CN" dirty="0"/>
              <a:t>Next</a:t>
            </a:r>
            <a:r>
              <a:rPr lang="zh-CN" altLang="en-US" dirty="0"/>
              <a:t>是指</a:t>
            </a:r>
            <a:endParaRPr lang="en-US" altLang="zh-CN" dirty="0"/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在第</a:t>
            </a:r>
            <a:r>
              <a:rPr lang="en-US" altLang="zh-CN" dirty="0" err="1"/>
              <a:t>i</a:t>
            </a:r>
            <a:r>
              <a:rPr lang="zh-CN" altLang="en-US" dirty="0"/>
              <a:t>位失配时应转移到的新状态</a:t>
            </a:r>
            <a:endParaRPr lang="en-US" altLang="zh-CN" dirty="0"/>
          </a:p>
          <a:p>
            <a:r>
              <a:rPr lang="zh-CN" altLang="en-US" dirty="0"/>
              <a:t>（应该去匹配哪一位）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所以</a:t>
            </a:r>
            <a:r>
              <a:rPr lang="en-US" altLang="zh-CN" dirty="0"/>
              <a:t>Next[0]=</a:t>
            </a:r>
            <a:r>
              <a:rPr lang="en-US" altLang="zh-CN" dirty="0">
                <a:solidFill>
                  <a:srgbClr val="00B0F0"/>
                </a:solidFill>
              </a:rPr>
              <a:t>-1</a:t>
            </a:r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*</a:t>
            </a:r>
            <a:r>
              <a:rPr lang="zh-CN" altLang="en-US" sz="1800" dirty="0"/>
              <a:t>数据结构书上这样定义表示</a:t>
            </a:r>
            <a:r>
              <a:rPr lang="en-US" altLang="zh-CN" sz="1800" dirty="0"/>
              <a:t>-1</a:t>
            </a:r>
            <a:r>
              <a:rPr lang="zh-CN" altLang="en-US" sz="1800" dirty="0"/>
              <a:t>的时候方便往后移动）</a:t>
            </a:r>
            <a:endParaRPr lang="en-US" altLang="zh-CN" sz="1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432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83AD-3476-42AD-AB82-ACACCBD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前缀</a:t>
            </a:r>
            <a:r>
              <a:rPr lang="en-US" altLang="zh-CN" dirty="0"/>
              <a:t>/</a:t>
            </a:r>
            <a:r>
              <a:rPr lang="zh-CN" altLang="en-US" dirty="0"/>
              <a:t>后缀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EA6F4-49CC-4905-A4DC-39DA3791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aaabbb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aaab</a:t>
            </a:r>
            <a:r>
              <a:rPr lang="en-US" altLang="zh-CN" dirty="0"/>
              <a:t> =&gt;</a:t>
            </a:r>
            <a:r>
              <a:rPr lang="zh-CN" altLang="en-US" dirty="0"/>
              <a:t>一个前缀</a:t>
            </a:r>
            <a:endParaRPr lang="en-US" altLang="zh-CN" dirty="0"/>
          </a:p>
          <a:p>
            <a:r>
              <a:rPr lang="en-US" altLang="zh-CN" dirty="0" err="1"/>
              <a:t>abbb</a:t>
            </a:r>
            <a:r>
              <a:rPr lang="en-US" altLang="zh-CN" dirty="0"/>
              <a:t> =&gt;</a:t>
            </a:r>
            <a:r>
              <a:rPr lang="zh-CN" altLang="en-US" dirty="0"/>
              <a:t>一个后缀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aaabbb</a:t>
            </a:r>
            <a:r>
              <a:rPr lang="en-US" altLang="zh-CN" dirty="0"/>
              <a:t>              </a:t>
            </a:r>
            <a:r>
              <a:rPr lang="en-US" altLang="zh-CN" dirty="0" err="1"/>
              <a:t>aaabbb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84B5C8B-53EC-4188-ADB9-6FAE74D12127}"/>
              </a:ext>
            </a:extLst>
          </p:cNvPr>
          <p:cNvCxnSpPr/>
          <p:nvPr/>
        </p:nvCxnSpPr>
        <p:spPr>
          <a:xfrm>
            <a:off x="899592" y="50131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25B7F9-5E73-4353-825C-6C1DD00165CA}"/>
              </a:ext>
            </a:extLst>
          </p:cNvPr>
          <p:cNvCxnSpPr/>
          <p:nvPr/>
        </p:nvCxnSpPr>
        <p:spPr>
          <a:xfrm>
            <a:off x="899592" y="51029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3D55553-B1A6-4CA5-8584-D83C0E6A828B}"/>
              </a:ext>
            </a:extLst>
          </p:cNvPr>
          <p:cNvCxnSpPr/>
          <p:nvPr/>
        </p:nvCxnSpPr>
        <p:spPr>
          <a:xfrm>
            <a:off x="899592" y="52292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F1E02E-1628-47F3-98A2-F2713A3E5A87}"/>
              </a:ext>
            </a:extLst>
          </p:cNvPr>
          <p:cNvCxnSpPr/>
          <p:nvPr/>
        </p:nvCxnSpPr>
        <p:spPr>
          <a:xfrm>
            <a:off x="899592" y="5373216"/>
            <a:ext cx="7200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1C068EA-E18B-4F17-BEB7-63B9C4C23658}"/>
              </a:ext>
            </a:extLst>
          </p:cNvPr>
          <p:cNvCxnSpPr/>
          <p:nvPr/>
        </p:nvCxnSpPr>
        <p:spPr>
          <a:xfrm>
            <a:off x="899592" y="551723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BE1E11-0EB7-47D7-9E41-49ED9CCDCA6D}"/>
              </a:ext>
            </a:extLst>
          </p:cNvPr>
          <p:cNvCxnSpPr/>
          <p:nvPr/>
        </p:nvCxnSpPr>
        <p:spPr>
          <a:xfrm>
            <a:off x="899592" y="566124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E8AA617-BD80-4BE1-80C1-436D84523B4A}"/>
              </a:ext>
            </a:extLst>
          </p:cNvPr>
          <p:cNvCxnSpPr/>
          <p:nvPr/>
        </p:nvCxnSpPr>
        <p:spPr>
          <a:xfrm flipH="1">
            <a:off x="4427984" y="50131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5D6636F-1907-44B9-A212-A0A1B2485C6A}"/>
              </a:ext>
            </a:extLst>
          </p:cNvPr>
          <p:cNvCxnSpPr>
            <a:cxnSpLocks/>
          </p:cNvCxnSpPr>
          <p:nvPr/>
        </p:nvCxnSpPr>
        <p:spPr>
          <a:xfrm flipH="1">
            <a:off x="4283968" y="5110097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F5A3EFD-2F40-4ACA-9AB7-D99D8828E47C}"/>
              </a:ext>
            </a:extLst>
          </p:cNvPr>
          <p:cNvCxnSpPr/>
          <p:nvPr/>
        </p:nvCxnSpPr>
        <p:spPr>
          <a:xfrm flipH="1">
            <a:off x="3995936" y="52292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CD4B49-601D-41C2-8326-503F25762604}"/>
              </a:ext>
            </a:extLst>
          </p:cNvPr>
          <p:cNvCxnSpPr/>
          <p:nvPr/>
        </p:nvCxnSpPr>
        <p:spPr>
          <a:xfrm flipH="1">
            <a:off x="3779912" y="5373216"/>
            <a:ext cx="86409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986428-B754-421E-9D78-D521C660D762}"/>
              </a:ext>
            </a:extLst>
          </p:cNvPr>
          <p:cNvCxnSpPr/>
          <p:nvPr/>
        </p:nvCxnSpPr>
        <p:spPr>
          <a:xfrm flipH="1">
            <a:off x="3635896" y="551723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3D0E24-6ACC-462D-805B-4797B042CC1B}"/>
              </a:ext>
            </a:extLst>
          </p:cNvPr>
          <p:cNvCxnSpPr/>
          <p:nvPr/>
        </p:nvCxnSpPr>
        <p:spPr>
          <a:xfrm>
            <a:off x="3419872" y="566124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5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EBEC5-8644-4B6B-A5B3-BA1B1541A144}"/>
              </a:ext>
            </a:extLst>
          </p:cNvPr>
          <p:cNvSpPr/>
          <p:nvPr/>
        </p:nvSpPr>
        <p:spPr>
          <a:xfrm>
            <a:off x="6588224" y="5257800"/>
            <a:ext cx="64807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695D9C-215C-4673-BE27-E3C9161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自己的前缀后缀匹配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87844-18C6-479F-973A-DAF51ADA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abcac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</a:p>
          <a:p>
            <a:r>
              <a:rPr lang="en-US" altLang="zh-CN" dirty="0"/>
              <a:t> </a:t>
            </a:r>
            <a:r>
              <a:rPr lang="en-US" altLang="zh-CN" strike="sngStrike" dirty="0"/>
              <a:t>a</a:t>
            </a:r>
          </a:p>
          <a:p>
            <a:r>
              <a:rPr lang="en-US" altLang="zh-CN" dirty="0"/>
              <a:t> </a:t>
            </a:r>
            <a:r>
              <a:rPr lang="en-US" altLang="zh-CN" strike="sngStrike" dirty="0"/>
              <a:t>a</a:t>
            </a:r>
          </a:p>
          <a:p>
            <a:r>
              <a:rPr lang="en-US" altLang="zh-CN" dirty="0"/>
              <a:t>Next[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]=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zh-CN" sz="2400" dirty="0"/>
              <a:t>//*</a:t>
            </a:r>
            <a:r>
              <a:rPr lang="zh-CN" altLang="en-US" sz="2400" dirty="0">
                <a:solidFill>
                  <a:srgbClr val="FF0000"/>
                </a:solidFill>
              </a:rPr>
              <a:t>请注意</a:t>
            </a:r>
            <a:r>
              <a:rPr lang="zh-CN" altLang="en-US" sz="2400" dirty="0"/>
              <a:t>这里是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，但是这个</a:t>
            </a:r>
            <a:r>
              <a:rPr lang="en-US" altLang="zh-CN" sz="2400" dirty="0"/>
              <a:t>’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en-US" altLang="zh-CN" sz="2400" dirty="0"/>
              <a:t>’</a:t>
            </a:r>
            <a:r>
              <a:rPr lang="zh-CN" altLang="en-US" sz="2400" dirty="0"/>
              <a:t>是</a:t>
            </a:r>
            <a:r>
              <a:rPr lang="en-US" altLang="zh-CN" sz="2400" dirty="0"/>
              <a:t>T[0]</a:t>
            </a:r>
          </a:p>
          <a:p>
            <a:r>
              <a:rPr lang="en-US" altLang="zh-CN" sz="2400" dirty="0"/>
              <a:t>//*</a:t>
            </a:r>
            <a:r>
              <a:rPr lang="zh-CN" altLang="en-US" sz="2400" dirty="0"/>
              <a:t>这里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如果第一位</a:t>
            </a:r>
            <a:r>
              <a:rPr lang="en-US" altLang="zh-CN" sz="2400" b="1" dirty="0"/>
              <a:t>T[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失配直接去匹配</a:t>
            </a:r>
            <a:r>
              <a:rPr lang="en-US" altLang="zh-CN" sz="2400" b="1" dirty="0"/>
              <a:t>T[</a:t>
            </a:r>
            <a:r>
              <a:rPr lang="en-US" altLang="zh-CN" sz="2400" b="1" dirty="0">
                <a:solidFill>
                  <a:srgbClr val="00B050"/>
                </a:solidFill>
              </a:rPr>
              <a:t>0</a:t>
            </a:r>
            <a:r>
              <a:rPr lang="en-US" altLang="zh-CN" sz="2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046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5D9C-215C-4673-BE27-E3C9161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自己的前缀后缀匹配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87844-18C6-479F-973A-DAF51AD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abcac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ab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a,</a:t>
            </a:r>
            <a:r>
              <a:rPr lang="en-US" altLang="zh-CN" strike="sngStrike" dirty="0" err="1"/>
              <a:t>ab</a:t>
            </a:r>
            <a:endParaRPr lang="en-US" altLang="zh-CN" strike="sngStrike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b,</a:t>
            </a:r>
            <a:r>
              <a:rPr lang="en-US" altLang="zh-CN" strike="sngStrike" dirty="0" err="1"/>
              <a:t>ab</a:t>
            </a:r>
            <a:endParaRPr lang="en-US" altLang="zh-CN" strike="sngStrike" dirty="0"/>
          </a:p>
          <a:p>
            <a:r>
              <a:rPr lang="en-US" altLang="zh-CN" dirty="0"/>
              <a:t>Next[2]=0</a:t>
            </a:r>
          </a:p>
        </p:txBody>
      </p:sp>
    </p:spTree>
    <p:extLst>
      <p:ext uri="{BB962C8B-B14F-4D97-AF65-F5344CB8AC3E}">
        <p14:creationId xmlns:p14="http://schemas.microsoft.com/office/powerpoint/2010/main" val="234746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5D9C-215C-4673-BE27-E3C9161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自己的前缀后缀匹配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87844-18C6-479F-973A-DAF51AD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abcac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a,ab,</a:t>
            </a:r>
            <a:r>
              <a:rPr lang="en-US" altLang="zh-CN" strike="sngStrike" dirty="0" err="1"/>
              <a:t>abc</a:t>
            </a:r>
            <a:endParaRPr lang="en-US" altLang="zh-CN" strike="sngStrike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c,bc,</a:t>
            </a:r>
            <a:r>
              <a:rPr lang="en-US" altLang="zh-CN" strike="sngStrike" dirty="0" err="1"/>
              <a:t>abc</a:t>
            </a:r>
            <a:endParaRPr lang="en-US" altLang="zh-CN" strike="sngStrike" dirty="0"/>
          </a:p>
          <a:p>
            <a:r>
              <a:rPr lang="en-US" altLang="zh-CN" dirty="0"/>
              <a:t>Next[3]=0</a:t>
            </a:r>
          </a:p>
        </p:txBody>
      </p:sp>
    </p:spTree>
    <p:extLst>
      <p:ext uri="{BB962C8B-B14F-4D97-AF65-F5344CB8AC3E}">
        <p14:creationId xmlns:p14="http://schemas.microsoft.com/office/powerpoint/2010/main" val="196375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5D9C-215C-4673-BE27-E3C9161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自己的前缀后缀匹配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87844-18C6-479F-973A-DAF51AD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abcac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abca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,ab,abc,</a:t>
            </a:r>
            <a:r>
              <a:rPr lang="en-US" altLang="zh-CN" strike="sngStrike" dirty="0" err="1"/>
              <a:t>abca</a:t>
            </a:r>
            <a:endParaRPr lang="en-US" altLang="zh-CN" strike="sngStrike" dirty="0"/>
          </a:p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,ca,bca,</a:t>
            </a:r>
            <a:r>
              <a:rPr lang="en-US" altLang="zh-CN" strike="sngStrike" dirty="0" err="1"/>
              <a:t>abca</a:t>
            </a:r>
            <a:endParaRPr lang="en-US" altLang="zh-CN" strike="sngStrike" dirty="0"/>
          </a:p>
          <a:p>
            <a:r>
              <a:rPr lang="en-US" altLang="zh-CN" dirty="0"/>
              <a:t>Next[4]=1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自己前缀后缀</a:t>
            </a:r>
            <a:r>
              <a:rPr lang="en-US" altLang="zh-CN" sz="2400" dirty="0"/>
              <a:t>a</a:t>
            </a:r>
            <a:r>
              <a:rPr lang="zh-CN" altLang="en-US" sz="2400" dirty="0"/>
              <a:t>匹配上了，就是说</a:t>
            </a:r>
            <a:endParaRPr lang="en-US" altLang="zh-CN" sz="2400" dirty="0"/>
          </a:p>
          <a:p>
            <a:r>
              <a:rPr lang="en-US" altLang="zh-CN" sz="2400" dirty="0"/>
              <a:t>//T[ 0 … 0+Next[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]-1 ]==T[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-Next[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… i-1 ]</a:t>
            </a:r>
          </a:p>
        </p:txBody>
      </p:sp>
    </p:spTree>
    <p:extLst>
      <p:ext uri="{BB962C8B-B14F-4D97-AF65-F5344CB8AC3E}">
        <p14:creationId xmlns:p14="http://schemas.microsoft.com/office/powerpoint/2010/main" val="16174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2CF0-267D-4D0B-BD2A-2AF8ED47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朴素的算法</a:t>
            </a:r>
            <a:r>
              <a:rPr lang="en-US" altLang="zh-CN" dirty="0"/>
              <a:t>Brute-Force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05E8B7-2E02-42C4-A8FA-2973221B0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168" y="1525468"/>
            <a:ext cx="6223208" cy="1856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B96085-5706-4B3F-B125-768200CB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1322985" cy="17213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1F1E2F-3351-4C3B-B243-357424E54174}"/>
              </a:ext>
            </a:extLst>
          </p:cNvPr>
          <p:cNvSpPr txBox="1"/>
          <p:nvPr/>
        </p:nvSpPr>
        <p:spPr>
          <a:xfrm>
            <a:off x="830799" y="1525468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Yes!Yes!Yes</a:t>
            </a:r>
            <a:r>
              <a:rPr lang="en-US" altLang="zh-CN" dirty="0"/>
              <a:t>!...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239AD0-ECA9-4357-9B30-12CBD2735900}"/>
              </a:ext>
            </a:extLst>
          </p:cNvPr>
          <p:cNvSpPr txBox="1"/>
          <p:nvPr/>
        </p:nvSpPr>
        <p:spPr>
          <a:xfrm>
            <a:off x="314365" y="4562473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 err="1"/>
              <a:t>aaabaabaaabaaa</a:t>
            </a:r>
            <a:r>
              <a:rPr lang="en-US" altLang="zh-CN" dirty="0"/>
              <a:t> n=14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 err="1"/>
              <a:t>aaabaaa</a:t>
            </a:r>
            <a:r>
              <a:rPr lang="en-US" altLang="zh-CN" dirty="0"/>
              <a:t>  m=7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532771-E9B5-4810-96F2-55777453928C}"/>
              </a:ext>
            </a:extLst>
          </p:cNvPr>
          <p:cNvSpPr txBox="1"/>
          <p:nvPr/>
        </p:nvSpPr>
        <p:spPr>
          <a:xfrm>
            <a:off x="3923928" y="3489343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aaabaabaaabaaa</a:t>
            </a:r>
            <a:endParaRPr lang="en-US" altLang="zh-CN" dirty="0"/>
          </a:p>
          <a:p>
            <a:r>
              <a:rPr lang="en-US" altLang="zh-CN" dirty="0" err="1"/>
              <a:t>aaabaaa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28DA8C-8AA9-469D-9E83-E871A6916826}"/>
              </a:ext>
            </a:extLst>
          </p:cNvPr>
          <p:cNvSpPr txBox="1"/>
          <p:nvPr/>
        </p:nvSpPr>
        <p:spPr>
          <a:xfrm>
            <a:off x="3920970" y="4354463"/>
            <a:ext cx="176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aaabaabaaabaaa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aaabaaa</a:t>
            </a:r>
            <a:endParaRPr lang="en-US" altLang="zh-CN" dirty="0"/>
          </a:p>
          <a:p>
            <a:r>
              <a:rPr lang="en-US" altLang="zh-CN" dirty="0"/>
              <a:t>               . </a:t>
            </a:r>
          </a:p>
          <a:p>
            <a:r>
              <a:rPr lang="en-US" altLang="zh-CN" dirty="0"/>
              <a:t>               .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B5A507-25FB-4019-8CCA-6355FD165BE4}"/>
              </a:ext>
            </a:extLst>
          </p:cNvPr>
          <p:cNvSpPr txBox="1"/>
          <p:nvPr/>
        </p:nvSpPr>
        <p:spPr>
          <a:xfrm>
            <a:off x="3920970" y="5657327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aaabaabaaabaaa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aaabaaa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F73BB0-C8C9-4469-8BA7-C41269FB29BE}"/>
              </a:ext>
            </a:extLst>
          </p:cNvPr>
          <p:cNvCxnSpPr>
            <a:endCxn id="11" idx="1"/>
          </p:cNvCxnSpPr>
          <p:nvPr/>
        </p:nvCxnSpPr>
        <p:spPr>
          <a:xfrm flipV="1">
            <a:off x="2915816" y="3951008"/>
            <a:ext cx="1008112" cy="9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1CC54C0-7159-4747-B21C-90E772506C28}"/>
              </a:ext>
            </a:extLst>
          </p:cNvPr>
          <p:cNvCxnSpPr>
            <a:cxnSpLocks/>
          </p:cNvCxnSpPr>
          <p:nvPr/>
        </p:nvCxnSpPr>
        <p:spPr>
          <a:xfrm flipV="1">
            <a:off x="2915816" y="4653136"/>
            <a:ext cx="10021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1688088-BD01-4B5F-91A3-F9902A26DA56}"/>
              </a:ext>
            </a:extLst>
          </p:cNvPr>
          <p:cNvCxnSpPr>
            <a:cxnSpLocks/>
          </p:cNvCxnSpPr>
          <p:nvPr/>
        </p:nvCxnSpPr>
        <p:spPr>
          <a:xfrm>
            <a:off x="2915816" y="4869160"/>
            <a:ext cx="1002196" cy="99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7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FE3F5-3474-4F61-9502-A2D5F2CD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9C6B6-2CBE-462C-BCF0-AC717DB8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39203D-C418-46C6-9411-7CE7C7FE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5"/>
            <a:ext cx="9180512" cy="62109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9EF1D-A18F-42C2-AA34-E04EADA005F5}"/>
              </a:ext>
            </a:extLst>
          </p:cNvPr>
          <p:cNvSpPr txBox="1"/>
          <p:nvPr/>
        </p:nvSpPr>
        <p:spPr>
          <a:xfrm>
            <a:off x="179512" y="6215112"/>
            <a:ext cx="729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T[ 0 … 0+Next[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]-1 ]==T[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… i-1 ]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002060"/>
                </a:solidFill>
              </a:rPr>
              <a:t>闭区间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A5A02B-866D-4089-A5BD-872E61D862EA}"/>
              </a:ext>
            </a:extLst>
          </p:cNvPr>
          <p:cNvCxnSpPr>
            <a:cxnSpLocks/>
          </p:cNvCxnSpPr>
          <p:nvPr/>
        </p:nvCxnSpPr>
        <p:spPr>
          <a:xfrm>
            <a:off x="6228184" y="285293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B296C2B-25D4-4D1C-A1BC-A0859A05B7E5}"/>
              </a:ext>
            </a:extLst>
          </p:cNvPr>
          <p:cNvSpPr txBox="1"/>
          <p:nvPr/>
        </p:nvSpPr>
        <p:spPr>
          <a:xfrm>
            <a:off x="6248908" y="3022923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</a:t>
            </a:r>
            <a:r>
              <a:rPr lang="en-US" altLang="zh-CN" dirty="0"/>
              <a:t>Next——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5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5D9C-215C-4673-BE27-E3C9161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自己的前缀后缀匹配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87844-18C6-479F-973A-DAF51AD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abcac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abcac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a,ab,abc,abca,</a:t>
            </a:r>
            <a:r>
              <a:rPr lang="en-US" altLang="zh-CN" strike="sngStrike" dirty="0" err="1"/>
              <a:t>abcac</a:t>
            </a:r>
            <a:endParaRPr lang="en-US" altLang="zh-CN" strike="sngStrike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c,ac,cac,bcac,</a:t>
            </a:r>
            <a:r>
              <a:rPr lang="en-US" altLang="zh-CN" strike="sngStrike" dirty="0" err="1"/>
              <a:t>abcac</a:t>
            </a:r>
            <a:endParaRPr lang="en-US" altLang="zh-CN" strike="sngStrike" dirty="0"/>
          </a:p>
          <a:p>
            <a:r>
              <a:rPr lang="en-US" altLang="zh-CN" dirty="0"/>
              <a:t>Next[5]=0</a:t>
            </a:r>
          </a:p>
        </p:txBody>
      </p:sp>
    </p:spTree>
    <p:extLst>
      <p:ext uri="{BB962C8B-B14F-4D97-AF65-F5344CB8AC3E}">
        <p14:creationId xmlns:p14="http://schemas.microsoft.com/office/powerpoint/2010/main" val="354221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B56E-CF7F-44D0-81DE-9C0968BD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P165…</a:t>
            </a:r>
            <a:r>
              <a:rPr lang="en-US" altLang="zh-CN" dirty="0" err="1"/>
              <a:t>getNext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42CDBC-E873-4030-B2BB-053A5358C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8760"/>
            <a:ext cx="9158426" cy="43924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F488B-2955-4E5D-B6AA-259295AF0369}"/>
              </a:ext>
            </a:extLst>
          </p:cNvPr>
          <p:cNvSpPr txBox="1"/>
          <p:nvPr/>
        </p:nvSpPr>
        <p:spPr>
          <a:xfrm>
            <a:off x="457200" y="5877272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</a:t>
            </a:r>
            <a:r>
              <a:rPr lang="zh-CN" altLang="en-US" dirty="0"/>
              <a:t>数组魔改版本，加上了一个输出测试</a:t>
            </a:r>
            <a:endParaRPr lang="en-US" altLang="zh-CN" dirty="0"/>
          </a:p>
          <a:p>
            <a:r>
              <a:rPr lang="zh-CN" altLang="en-US" dirty="0"/>
              <a:t>看上去挺复杂，但是抛掉注释和输出测试好像就</a:t>
            </a:r>
            <a:r>
              <a:rPr lang="en-US" altLang="zh-CN" dirty="0"/>
              <a:t>10</a:t>
            </a:r>
            <a:r>
              <a:rPr lang="zh-CN" altLang="en-US" dirty="0"/>
              <a:t>行左右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44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2ADF-46BE-4156-8442-67F97A30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测试一波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8CAF3F-420D-4440-833D-46471AE96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7967"/>
            <a:ext cx="4466667" cy="23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88CD95-9DB5-40E1-89D8-59EF4C15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7" y="4149080"/>
            <a:ext cx="2520280" cy="20709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1406BE-E484-43FC-BEEB-A65011790AB9}"/>
              </a:ext>
            </a:extLst>
          </p:cNvPr>
          <p:cNvSpPr txBox="1"/>
          <p:nvPr/>
        </p:nvSpPr>
        <p:spPr>
          <a:xfrm>
            <a:off x="2958464" y="4399714"/>
            <a:ext cx="4779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Pos:    0  1  2  3  4  (5)</a:t>
            </a:r>
          </a:p>
          <a:p>
            <a:r>
              <a:rPr lang="en-US" altLang="zh-CN" sz="3200" dirty="0"/>
              <a:t>T:        b   c  a  b  c  \0</a:t>
            </a:r>
          </a:p>
          <a:p>
            <a:r>
              <a:rPr lang="en-US" altLang="zh-CN" sz="3200" dirty="0"/>
              <a:t>Next: -1  0  0  0  1   2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DA97E2-A392-44CF-B8F0-02A27B4D33A2}"/>
              </a:ext>
            </a:extLst>
          </p:cNvPr>
          <p:cNvSpPr/>
          <p:nvPr/>
        </p:nvSpPr>
        <p:spPr>
          <a:xfrm>
            <a:off x="5940152" y="4293096"/>
            <a:ext cx="648072" cy="1926913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783A-61B9-45E0-A338-3B814D9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总结</a:t>
            </a:r>
            <a:r>
              <a:rPr lang="en-US" altLang="zh-CN" dirty="0"/>
              <a:t>…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A9386-B53F-4376-8672-7C213393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递推是精髓，思想正确就好</a:t>
            </a:r>
            <a:endParaRPr lang="en-US" altLang="zh-CN" dirty="0"/>
          </a:p>
          <a:p>
            <a:pPr lvl="1"/>
            <a:r>
              <a:rPr lang="zh-CN" altLang="en-US" dirty="0"/>
              <a:t>注意细节：数组</a:t>
            </a:r>
            <a:r>
              <a:rPr lang="en-US" altLang="zh-CN" dirty="0"/>
              <a:t>0/1</a:t>
            </a:r>
            <a:r>
              <a:rPr lang="zh-CN" altLang="en-US" dirty="0"/>
              <a:t>开头，转移</a:t>
            </a:r>
            <a:r>
              <a:rPr lang="en-US" altLang="zh-CN" dirty="0"/>
              <a:t>/</a:t>
            </a:r>
            <a:r>
              <a:rPr lang="zh-CN" altLang="en-US" dirty="0"/>
              <a:t>数</a:t>
            </a:r>
            <a:r>
              <a:rPr lang="en-US" altLang="zh-CN" dirty="0"/>
              <a:t>【</a:t>
            </a:r>
            <a:r>
              <a:rPr lang="zh-CN" altLang="en-US" dirty="0"/>
              <a:t>不同版本</a:t>
            </a:r>
            <a:r>
              <a:rPr lang="en-US" altLang="zh-CN" dirty="0"/>
              <a:t>…】</a:t>
            </a:r>
          </a:p>
          <a:p>
            <a:pPr lvl="1"/>
            <a:r>
              <a:rPr lang="zh-CN" altLang="en-US" dirty="0"/>
              <a:t>注意细节：递推</a:t>
            </a:r>
            <a:r>
              <a:rPr lang="en-US" altLang="zh-CN" dirty="0"/>
              <a:t>/</a:t>
            </a:r>
            <a:r>
              <a:rPr lang="zh-CN" altLang="en-US" dirty="0"/>
              <a:t>前一个查找</a:t>
            </a:r>
            <a:r>
              <a:rPr lang="en-US" altLang="zh-CN" dirty="0"/>
              <a:t>【</a:t>
            </a:r>
            <a:r>
              <a:rPr lang="zh-CN" altLang="en-US" dirty="0"/>
              <a:t>不同版本</a:t>
            </a:r>
            <a:r>
              <a:rPr lang="en-US" altLang="zh-CN" dirty="0"/>
              <a:t>…】</a:t>
            </a:r>
          </a:p>
          <a:p>
            <a:pPr lvl="1"/>
            <a:r>
              <a:rPr lang="zh-CN" altLang="en-US" dirty="0"/>
              <a:t>注意细节：</a:t>
            </a:r>
            <a:r>
              <a:rPr lang="en-US" altLang="zh-CN" dirty="0"/>
              <a:t>Next[0]=0/-1【</a:t>
            </a:r>
            <a:r>
              <a:rPr lang="zh-CN" altLang="en-US" dirty="0"/>
              <a:t>不同版本</a:t>
            </a:r>
            <a:r>
              <a:rPr lang="en-US" altLang="zh-CN" dirty="0"/>
              <a:t>…】</a:t>
            </a:r>
          </a:p>
          <a:p>
            <a:r>
              <a:rPr lang="zh-CN" altLang="en-US" dirty="0"/>
              <a:t>时间复杂度这里已经做到了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简略分析：预处理和匹配的时候</a:t>
            </a:r>
            <a:r>
              <a:rPr lang="en-US" altLang="zh-CN" dirty="0"/>
              <a:t>pos</a:t>
            </a:r>
            <a:r>
              <a:rPr lang="zh-CN" altLang="en-US" dirty="0"/>
              <a:t>位置只能加</a:t>
            </a:r>
            <a:endParaRPr lang="en-US" altLang="zh-CN" dirty="0"/>
          </a:p>
          <a:p>
            <a:pPr lvl="1"/>
            <a:r>
              <a:rPr lang="zh-CN" altLang="en-US" dirty="0"/>
              <a:t>所以就最多</a:t>
            </a:r>
            <a:r>
              <a:rPr lang="en-US" altLang="zh-CN" dirty="0"/>
              <a:t>O(n)</a:t>
            </a:r>
            <a:r>
              <a:rPr lang="zh-CN" altLang="en-US" dirty="0"/>
              <a:t>和</a:t>
            </a:r>
            <a:r>
              <a:rPr lang="en-US" altLang="zh-CN" dirty="0"/>
              <a:t>O(m)</a:t>
            </a:r>
          </a:p>
          <a:p>
            <a:pPr lvl="1"/>
            <a:r>
              <a:rPr lang="zh-CN" altLang="en-US" dirty="0"/>
              <a:t>加起来就是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05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BC518-CB65-4FCB-A631-138C7F9A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比如这种</a:t>
            </a:r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E3B9B-07E4-479D-B57A-A9EEB743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Who </a:t>
            </a:r>
            <a:r>
              <a:rPr lang="en-US" altLang="zh-CN" sz="1600" dirty="0" err="1"/>
              <a:t>wanna</a:t>
            </a:r>
            <a:r>
              <a:rPr lang="en-US" altLang="zh-CN" sz="1600" dirty="0"/>
              <a:t> try ~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CA336-4659-41A1-82A8-83CC0A18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0"/>
            <a:ext cx="8892480" cy="68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772A2C0-B3BB-4926-9B21-3E0A86ED1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26535"/>
              </p:ext>
            </p:extLst>
          </p:nvPr>
        </p:nvGraphicFramePr>
        <p:xfrm>
          <a:off x="422688" y="1625600"/>
          <a:ext cx="83977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446">
                  <a:extLst>
                    <a:ext uri="{9D8B030D-6E8A-4147-A177-3AD203B41FA5}">
                      <a16:colId xmlns:a16="http://schemas.microsoft.com/office/drawing/2014/main" val="3443907663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2269996664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1469915727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1173171884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3356340827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1262938240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2948833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位置下标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0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  <a:endParaRPr lang="en-US" altLang="zh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1.</a:t>
                      </a:r>
                      <a:r>
                        <a:rPr lang="zh-CN" altLang="en-US" u="sng" dirty="0"/>
                        <a:t>数据结构书上版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2.</a:t>
                      </a:r>
                      <a:r>
                        <a:rPr lang="zh-CN" altLang="en-US" u="sng" dirty="0"/>
                        <a:t>类似无‘</a:t>
                      </a:r>
                      <a:r>
                        <a:rPr lang="en-US" altLang="zh-CN" u="sng" dirty="0"/>
                        <a:t>-1</a:t>
                      </a:r>
                      <a:r>
                        <a:rPr lang="zh-CN" altLang="en-US" u="sng" dirty="0"/>
                        <a:t>’</a:t>
                      </a:r>
                      <a:r>
                        <a:rPr lang="en-US" altLang="zh-CN" u="sng" dirty="0"/>
                        <a:t> </a:t>
                      </a:r>
                      <a:r>
                        <a:rPr lang="zh-CN" altLang="en-US" u="sng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9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0" u="sng" dirty="0">
                          <a:solidFill>
                            <a:schemeClr val="accent6"/>
                          </a:solidFill>
                        </a:rPr>
                        <a:t>3</a:t>
                      </a:r>
                      <a:r>
                        <a:rPr lang="en-US" altLang="zh-CN" i="0" u="sng" dirty="0"/>
                        <a:t>.</a:t>
                      </a:r>
                      <a:r>
                        <a:rPr lang="zh-CN" altLang="en-US" i="0" u="sng" dirty="0"/>
                        <a:t>前方匹配</a:t>
                      </a:r>
                      <a:r>
                        <a:rPr lang="zh-CN" altLang="en-US" i="0" u="sng" dirty="0">
                          <a:solidFill>
                            <a:srgbClr val="FF0000"/>
                          </a:solidFill>
                        </a:rPr>
                        <a:t>个数</a:t>
                      </a:r>
                      <a:r>
                        <a:rPr lang="zh-CN" altLang="en-US" i="0" u="sng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前方匹配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下标</a:t>
                      </a:r>
                      <a:r>
                        <a:rPr lang="zh-CN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5.(3)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个数</a:t>
                      </a:r>
                      <a:r>
                        <a:rPr lang="zh-CN" altLang="en-US" dirty="0"/>
                        <a:t>版后置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5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6.(4)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下标</a:t>
                      </a:r>
                      <a:r>
                        <a:rPr lang="zh-CN" altLang="en-US" dirty="0"/>
                        <a:t>版后置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1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储存位置从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开始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//(3)&amp;(4)</a:t>
                      </a:r>
                      <a:r>
                        <a:rPr lang="zh-CN" altLang="en-US" dirty="0"/>
                        <a:t>会合并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7829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989791E-31DB-4182-8B25-EF6D9AD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你可能见到的</a:t>
            </a:r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8742A7-B26B-4792-AA9A-3FC2A3C9A770}"/>
              </a:ext>
            </a:extLst>
          </p:cNvPr>
          <p:cNvSpPr/>
          <p:nvPr/>
        </p:nvSpPr>
        <p:spPr>
          <a:xfrm>
            <a:off x="422688" y="5301208"/>
            <a:ext cx="466666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思路相通</a:t>
            </a:r>
            <a:endParaRPr lang="en-US" altLang="zh-CN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怎么写</a:t>
            </a:r>
            <a:r>
              <a:rPr lang="en-US" altLang="zh-CN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</a:t>
            </a: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写哪个需要考虑一下</a:t>
            </a:r>
            <a:endParaRPr lang="en-US" altLang="zh-CN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相对应的匹配方法也要修改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3E1C69-6276-48D9-B118-6554338F8E9F}"/>
              </a:ext>
            </a:extLst>
          </p:cNvPr>
          <p:cNvCxnSpPr/>
          <p:nvPr/>
        </p:nvCxnSpPr>
        <p:spPr>
          <a:xfrm>
            <a:off x="5940152" y="3356992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F81A87-B6D5-4D77-84FF-A629CF3CBD2D}"/>
              </a:ext>
            </a:extLst>
          </p:cNvPr>
          <p:cNvCxnSpPr/>
          <p:nvPr/>
        </p:nvCxnSpPr>
        <p:spPr>
          <a:xfrm>
            <a:off x="6948264" y="3356992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E72730-DB67-49DF-96C9-08D9AD1D2C34}"/>
              </a:ext>
            </a:extLst>
          </p:cNvPr>
          <p:cNvCxnSpPr/>
          <p:nvPr/>
        </p:nvCxnSpPr>
        <p:spPr>
          <a:xfrm>
            <a:off x="5940152" y="3717032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0EC564-702C-4CF6-8888-566B6C5E1138}"/>
              </a:ext>
            </a:extLst>
          </p:cNvPr>
          <p:cNvCxnSpPr/>
          <p:nvPr/>
        </p:nvCxnSpPr>
        <p:spPr>
          <a:xfrm>
            <a:off x="6948264" y="3789040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4E28-2273-4961-8E89-CE41C983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F70B4-358A-4B03-90E5-8A4C8E0F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E29645-1AA1-4AF5-9FB8-A3A42B12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5ABE38-37FF-4AA4-88BA-8F17884DA581}"/>
              </a:ext>
            </a:extLst>
          </p:cNvPr>
          <p:cNvSpPr/>
          <p:nvPr/>
        </p:nvSpPr>
        <p:spPr>
          <a:xfrm>
            <a:off x="3525560" y="2967335"/>
            <a:ext cx="209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Wait…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49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81945-9F8F-4AE3-ADB0-A02F4B97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然而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82977-905F-4830-8405-B9D6E0B8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这不是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_(:з</a:t>
            </a:r>
            <a:r>
              <a:rPr lang="zh-CN" altLang="en-US" dirty="0"/>
              <a:t>」∠</a:t>
            </a:r>
            <a:r>
              <a:rPr lang="en-US" altLang="zh-CN" dirty="0"/>
              <a:t>)_</a:t>
            </a:r>
          </a:p>
          <a:p>
            <a:r>
              <a:rPr lang="zh-CN" altLang="en-US" dirty="0"/>
              <a:t>这叫</a:t>
            </a:r>
            <a:r>
              <a:rPr lang="en-US" altLang="zh-CN" dirty="0"/>
              <a:t>MP</a:t>
            </a:r>
            <a:r>
              <a:rPr lang="zh-CN" altLang="en-US" dirty="0"/>
              <a:t>算法（很遗憾，书上写出来的也是）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真正的</a:t>
            </a:r>
            <a:r>
              <a:rPr lang="en-US" altLang="zh-CN" dirty="0"/>
              <a:t>KMP</a:t>
            </a:r>
            <a:r>
              <a:rPr lang="zh-CN" altLang="en-US" dirty="0"/>
              <a:t>是会进一步优化</a:t>
            </a:r>
            <a:r>
              <a:rPr lang="en-US" altLang="zh-CN" dirty="0"/>
              <a:t>Next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是在</a:t>
            </a:r>
            <a:r>
              <a:rPr lang="en-US" altLang="zh-CN" dirty="0"/>
              <a:t>MP</a:t>
            </a:r>
            <a:r>
              <a:rPr lang="zh-CN" altLang="en-US" dirty="0"/>
              <a:t>算法的基础上改进出来的</a:t>
            </a:r>
            <a:endParaRPr lang="en-US" altLang="zh-CN" dirty="0"/>
          </a:p>
          <a:p>
            <a:r>
              <a:rPr lang="zh-CN" altLang="en-US" dirty="0"/>
              <a:t>核心思想为避免</a:t>
            </a:r>
            <a:r>
              <a:rPr lang="en-US" altLang="zh-CN" dirty="0"/>
              <a:t>MP</a:t>
            </a:r>
            <a:r>
              <a:rPr lang="zh-CN" altLang="en-US" dirty="0"/>
              <a:t>算法中一次明显失败的匹配。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C0240-79FC-48CE-AF3A-45951FE1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0" y="464248"/>
            <a:ext cx="4067699" cy="7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6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CBEB-A41B-4674-9286-D98F0FB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Next…?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42FF7-66EB-467F-8C9E-B26431B8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97008"/>
            <a:ext cx="1219784" cy="18836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A70565-FDB7-42E0-84DE-FC4E8FAED859}"/>
              </a:ext>
            </a:extLst>
          </p:cNvPr>
          <p:cNvSpPr txBox="1"/>
          <p:nvPr/>
        </p:nvSpPr>
        <p:spPr>
          <a:xfrm>
            <a:off x="457200" y="141763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做个比较，如果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 err="1"/>
              <a:t>abcabcabc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544065-2415-4604-BC86-533037580842}"/>
              </a:ext>
            </a:extLst>
          </p:cNvPr>
          <p:cNvSpPr txBox="1"/>
          <p:nvPr/>
        </p:nvSpPr>
        <p:spPr>
          <a:xfrm>
            <a:off x="611560" y="206084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pos</a:t>
            </a:r>
            <a:r>
              <a:rPr lang="zh-CN" altLang="en-US" dirty="0"/>
              <a:t>：    </a:t>
            </a:r>
            <a:r>
              <a:rPr lang="en-US" altLang="zh-CN" dirty="0"/>
              <a:t>0 1 2   3 4 5   6 7 8    9</a:t>
            </a:r>
          </a:p>
          <a:p>
            <a:r>
              <a:rPr lang="zh-CN" altLang="en-US" dirty="0"/>
              <a:t>字符</a:t>
            </a:r>
            <a:r>
              <a:rPr lang="en-US" altLang="zh-CN" dirty="0" err="1"/>
              <a:t>ch</a:t>
            </a:r>
            <a:r>
              <a:rPr lang="zh-CN" altLang="en-US" dirty="0"/>
              <a:t>：      </a:t>
            </a:r>
            <a:r>
              <a:rPr lang="en-US" altLang="zh-CN" dirty="0"/>
              <a:t>a b c   a b c    a b c    </a:t>
            </a:r>
            <a:r>
              <a:rPr lang="zh-CN" altLang="en-US" dirty="0"/>
              <a:t>无</a:t>
            </a:r>
            <a:endParaRPr lang="en-US" altLang="zh-CN" dirty="0"/>
          </a:p>
          <a:p>
            <a:r>
              <a:rPr lang="en-US" altLang="zh-CN" dirty="0"/>
              <a:t>MP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   </a:t>
            </a:r>
            <a:r>
              <a:rPr lang="en-US" altLang="zh-CN" dirty="0"/>
              <a:t>-1 0 0   0 1 2   3 4 5    6</a:t>
            </a:r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B88C3D35-6177-4E8A-B728-DE98FBCE0B85}"/>
              </a:ext>
            </a:extLst>
          </p:cNvPr>
          <p:cNvSpPr/>
          <p:nvPr/>
        </p:nvSpPr>
        <p:spPr>
          <a:xfrm>
            <a:off x="1907704" y="3140968"/>
            <a:ext cx="4536504" cy="1728192"/>
          </a:xfrm>
          <a:prstGeom prst="wedgeRectCallout">
            <a:avLst>
              <a:gd name="adj1" fmla="val -53710"/>
              <a:gd name="adj2" fmla="val 773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KMP</a:t>
            </a:r>
            <a:r>
              <a:rPr lang="zh-CN" altLang="en-US" dirty="0"/>
              <a:t>的</a:t>
            </a:r>
            <a:r>
              <a:rPr lang="en-US" altLang="zh-CN" dirty="0"/>
              <a:t>Next:</a:t>
            </a:r>
          </a:p>
          <a:p>
            <a:r>
              <a:rPr lang="en-US" altLang="zh-CN" dirty="0"/>
              <a:t>0 1 2     3 4 5     6 7 8    9</a:t>
            </a:r>
          </a:p>
          <a:p>
            <a:r>
              <a:rPr lang="en-US" altLang="zh-CN" dirty="0"/>
              <a:t> a b c     a b c     a b c   </a:t>
            </a:r>
            <a:r>
              <a:rPr lang="zh-CN" altLang="en-US" dirty="0"/>
              <a:t>无</a:t>
            </a:r>
            <a:endParaRPr lang="en-US" altLang="zh-CN" dirty="0"/>
          </a:p>
          <a:p>
            <a:r>
              <a:rPr lang="en-US" altLang="zh-CN" dirty="0"/>
              <a:t>-1 0 0   -1 0 0   -1 0 0    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E0F290-8E2F-4E14-A8EF-FA93CCED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91" y="899923"/>
            <a:ext cx="5026209" cy="20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088DE8-C863-4FBA-A0AE-E746F6871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8B5E32F-0B5F-4D32-A2D5-8B0B036C2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07" y="764704"/>
            <a:ext cx="2381250" cy="1971675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DF1FCB-A29D-435C-8E5D-7A5328A17B66}"/>
              </a:ext>
            </a:extLst>
          </p:cNvPr>
          <p:cNvSpPr/>
          <p:nvPr/>
        </p:nvSpPr>
        <p:spPr>
          <a:xfrm>
            <a:off x="3851920" y="3311863"/>
            <a:ext cx="3816424" cy="7200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FF5418-688E-411C-97A3-D1529C79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927"/>
            <a:ext cx="9144000" cy="28646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C89829-82A0-4CED-9A18-2C32C4AB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为什么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41FB4-0EA2-418E-9A95-928EE46D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看个“简单”案例：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 err="1"/>
              <a:t>abcab</a:t>
            </a:r>
            <a:endParaRPr lang="en-US" altLang="zh-CN" dirty="0"/>
          </a:p>
          <a:p>
            <a:r>
              <a:rPr lang="en-US" altLang="zh-CN" dirty="0"/>
              <a:t>MP</a:t>
            </a:r>
            <a:r>
              <a:rPr lang="zh-CN" altLang="en-US" dirty="0"/>
              <a:t>算出来的</a:t>
            </a:r>
            <a:r>
              <a:rPr lang="en-US" altLang="zh-CN" dirty="0"/>
              <a:t>Next</a:t>
            </a:r>
            <a:r>
              <a:rPr lang="zh-CN" altLang="en-US" dirty="0"/>
              <a:t>是</a:t>
            </a:r>
            <a:r>
              <a:rPr lang="en-US" altLang="zh-CN" dirty="0"/>
              <a:t>-1 0 0 0 1 (2)</a:t>
            </a:r>
          </a:p>
          <a:p>
            <a:endParaRPr lang="en-US" altLang="zh-CN" dirty="0"/>
          </a:p>
          <a:p>
            <a:r>
              <a:rPr lang="zh-CN" altLang="en-US" sz="2400" dirty="0"/>
              <a:t>但是如果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4192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EE1F1-CF56-4C4C-85FB-AA7F1CBA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问题解决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D4871-0376-4A46-B7FD-73EAA110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我们发现这里</a:t>
            </a:r>
            <a:r>
              <a:rPr lang="en-US" altLang="zh-CN" sz="2400" dirty="0" err="1"/>
              <a:t>abcab</a:t>
            </a:r>
            <a:r>
              <a:rPr lang="zh-CN" altLang="en-US" sz="2400" dirty="0"/>
              <a:t>是因为要转移到的那个状态点字符和当前字符相等</a:t>
            </a:r>
            <a:r>
              <a:rPr lang="en-US" altLang="zh-CN" sz="2400" dirty="0"/>
              <a:t>…</a:t>
            </a:r>
          </a:p>
          <a:p>
            <a:endParaRPr lang="en-US" altLang="zh-CN" sz="2400" dirty="0"/>
          </a:p>
          <a:p>
            <a:r>
              <a:rPr lang="zh-CN" altLang="en-US" sz="2400" dirty="0"/>
              <a:t>因为当前字符匹配不上，那之前的肯定一样无法匹配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所以这里可以优化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3728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8F83D-1936-4C2E-8905-D229E3BA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方案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166F3-BA49-46F1-B31E-CB9A9B3E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525963"/>
          </a:xfrm>
        </p:spPr>
        <p:txBody>
          <a:bodyPr/>
          <a:lstStyle/>
          <a:p>
            <a:r>
              <a:rPr lang="zh-CN" altLang="en-US" sz="2400" dirty="0"/>
              <a:t>在代码中添加条件：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 err="1"/>
              <a:t>mpNext</a:t>
            </a:r>
            <a:r>
              <a:rPr lang="zh-CN" altLang="en-US" sz="2400" dirty="0"/>
              <a:t>数组第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位匹配的位置</a:t>
            </a:r>
            <a:r>
              <a:rPr lang="en-US" altLang="zh-CN" sz="2400" dirty="0"/>
              <a:t>j</a:t>
            </a:r>
            <a:r>
              <a:rPr lang="zh-CN" altLang="en-US" sz="2400" dirty="0"/>
              <a:t>的字符</a:t>
            </a:r>
            <a:r>
              <a:rPr lang="en-US" altLang="zh-CN" sz="2400" dirty="0"/>
              <a:t>a</a:t>
            </a:r>
            <a:r>
              <a:rPr lang="zh-CN" altLang="en-US" sz="2400" dirty="0"/>
              <a:t>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位字符相同</a:t>
            </a:r>
            <a:endParaRPr lang="en-US" altLang="zh-CN" sz="2400" dirty="0"/>
          </a:p>
          <a:p>
            <a:r>
              <a:rPr lang="zh-CN" altLang="en-US" sz="2400" dirty="0"/>
              <a:t>则</a:t>
            </a:r>
            <a:r>
              <a:rPr lang="en-US" altLang="zh-CN" sz="2400" dirty="0" err="1"/>
              <a:t>kmpNext</a:t>
            </a:r>
            <a:r>
              <a:rPr lang="zh-CN" altLang="en-US" sz="2400" dirty="0"/>
              <a:t>数组中会赋值为</a:t>
            </a:r>
            <a:r>
              <a:rPr lang="en-US" altLang="zh-CN" sz="2400" dirty="0" err="1"/>
              <a:t>kmpNext</a:t>
            </a:r>
            <a:r>
              <a:rPr lang="en-US" altLang="zh-CN" sz="2400" dirty="0"/>
              <a:t>[j]</a:t>
            </a:r>
            <a:r>
              <a:rPr lang="zh-CN" altLang="en-US" sz="2400" dirty="0"/>
              <a:t>，而不是</a:t>
            </a:r>
            <a:r>
              <a:rPr lang="en-US" altLang="zh-CN" sz="2400" dirty="0"/>
              <a:t>j</a:t>
            </a:r>
          </a:p>
          <a:p>
            <a:r>
              <a:rPr lang="zh-CN" altLang="en-US" sz="2400" dirty="0"/>
              <a:t>（但是这里的</a:t>
            </a:r>
            <a:r>
              <a:rPr lang="en-US" altLang="zh-CN" sz="2400" dirty="0"/>
              <a:t>j</a:t>
            </a:r>
            <a:r>
              <a:rPr lang="zh-CN" altLang="en-US" sz="2400" dirty="0"/>
              <a:t>还在增加</a:t>
            </a:r>
            <a:r>
              <a:rPr lang="en-US" altLang="zh-CN" sz="2400" dirty="0"/>
              <a:t>&amp;</a:t>
            </a:r>
            <a:r>
              <a:rPr lang="zh-CN" altLang="en-US" sz="2400" dirty="0"/>
              <a:t>改变哦</a:t>
            </a:r>
            <a:r>
              <a:rPr lang="en-US" altLang="zh-CN" sz="2400" dirty="0"/>
              <a:t>…</a:t>
            </a:r>
            <a:r>
              <a:rPr lang="zh-CN" altLang="en-US" sz="2400" dirty="0"/>
              <a:t>）</a:t>
            </a:r>
          </a:p>
          <a:p>
            <a:endParaRPr lang="en-US" altLang="zh-CN" dirty="0"/>
          </a:p>
          <a:p>
            <a:r>
              <a:rPr lang="zh-CN" altLang="en-US" sz="2400" dirty="0"/>
              <a:t>如果你在考虑有多个情况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由于递推，前边的</a:t>
            </a:r>
            <a:r>
              <a:rPr lang="en-US" altLang="zh-CN" sz="2400" dirty="0"/>
              <a:t>’c’</a:t>
            </a:r>
            <a:r>
              <a:rPr lang="zh-CN" altLang="en-US" sz="2400" dirty="0"/>
              <a:t>会是前一个</a:t>
            </a:r>
            <a:r>
              <a:rPr lang="en-US" altLang="zh-CN" sz="2400" dirty="0" err="1"/>
              <a:t>KmpNext</a:t>
            </a:r>
            <a:endParaRPr lang="en-US" altLang="zh-CN" sz="2400" dirty="0"/>
          </a:p>
          <a:p>
            <a:r>
              <a:rPr lang="zh-CN" altLang="en-US" sz="2400" dirty="0"/>
              <a:t>那个后边的</a:t>
            </a:r>
            <a:r>
              <a:rPr lang="en-US" altLang="zh-CN" sz="2400" dirty="0"/>
              <a:t>’c’</a:t>
            </a:r>
            <a:r>
              <a:rPr lang="zh-CN" altLang="en-US" sz="2400" dirty="0"/>
              <a:t>都是前边的</a:t>
            </a:r>
            <a:r>
              <a:rPr lang="en-US" altLang="zh-CN" sz="2400" dirty="0"/>
              <a:t>’c’</a:t>
            </a:r>
            <a:r>
              <a:rPr lang="zh-CN" altLang="en-US" sz="2400" dirty="0"/>
              <a:t>搞过来的</a:t>
            </a:r>
            <a:endParaRPr lang="en-US" altLang="zh-CN" sz="2400" dirty="0"/>
          </a:p>
          <a:p>
            <a:r>
              <a:rPr lang="zh-CN" altLang="en-US" sz="2400" dirty="0"/>
              <a:t>所以不会出现后面不对的问题</a:t>
            </a:r>
          </a:p>
        </p:txBody>
      </p:sp>
    </p:spTree>
    <p:extLst>
      <p:ext uri="{BB962C8B-B14F-4D97-AF65-F5344CB8AC3E}">
        <p14:creationId xmlns:p14="http://schemas.microsoft.com/office/powerpoint/2010/main" val="58329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D975-90BF-46F0-B9F2-0930BE56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超简短的解决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8612-788F-49D9-A64B-312BBE35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代码还是很好懂的，</a:t>
            </a:r>
            <a:r>
              <a:rPr lang="en-US" altLang="zh-CN" sz="2000" dirty="0"/>
              <a:t>KMP</a:t>
            </a:r>
            <a:r>
              <a:rPr lang="zh-CN" altLang="en-US" sz="2000" dirty="0"/>
              <a:t>匹配完全不用改变，只有</a:t>
            </a:r>
            <a:r>
              <a:rPr lang="en-US" altLang="zh-CN" sz="2000" dirty="0" err="1"/>
              <a:t>getNext</a:t>
            </a:r>
            <a:r>
              <a:rPr lang="zh-CN" altLang="en-US" sz="2000" dirty="0"/>
              <a:t>改变一下</a:t>
            </a: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000C0-24E7-42AF-ABB2-AC45F32C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113"/>
            <a:ext cx="9144000" cy="48218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912C20-61BB-4EC3-867F-004646AC80C2}"/>
              </a:ext>
            </a:extLst>
          </p:cNvPr>
          <p:cNvSpPr/>
          <p:nvPr/>
        </p:nvSpPr>
        <p:spPr>
          <a:xfrm>
            <a:off x="1403648" y="4293096"/>
            <a:ext cx="3960440" cy="50405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5FC2E6-FF77-4073-8956-1F93C93E110C}"/>
              </a:ext>
            </a:extLst>
          </p:cNvPr>
          <p:cNvSpPr/>
          <p:nvPr/>
        </p:nvSpPr>
        <p:spPr>
          <a:xfrm>
            <a:off x="5364088" y="4360458"/>
            <a:ext cx="220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就这里改了一点点</a:t>
            </a:r>
            <a:r>
              <a:rPr lang="en-US" altLang="zh-CN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…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D3388-11FE-49FD-AF48-D350D1A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最终测试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3AF9DC-350E-4C1B-AE66-AFE3CA302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8"/>
          <a:stretch/>
        </p:blipFill>
        <p:spPr>
          <a:xfrm>
            <a:off x="457200" y="1417638"/>
            <a:ext cx="6394902" cy="35855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DBDA60-4D92-42B5-A28A-702A62C5D70A}"/>
              </a:ext>
            </a:extLst>
          </p:cNvPr>
          <p:cNvSpPr/>
          <p:nvPr/>
        </p:nvSpPr>
        <p:spPr>
          <a:xfrm>
            <a:off x="1619672" y="2160474"/>
            <a:ext cx="223224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ACF812-FDF6-45DE-9FF4-D08041CE7809}"/>
              </a:ext>
            </a:extLst>
          </p:cNvPr>
          <p:cNvSpPr/>
          <p:nvPr/>
        </p:nvSpPr>
        <p:spPr>
          <a:xfrm>
            <a:off x="493677" y="2925596"/>
            <a:ext cx="223224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2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5B09-84BF-402E-BB92-9A43611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Ending……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0EC3F-ED7F-4BD1-B4AE-F3C2DB0C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这就是完整的</a:t>
            </a:r>
            <a:r>
              <a:rPr lang="en-US" altLang="zh-CN" dirty="0"/>
              <a:t>KMP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MP</a:t>
            </a:r>
            <a:r>
              <a:rPr lang="zh-CN" altLang="en-US" dirty="0"/>
              <a:t>实际也是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算是到下限了</a:t>
            </a:r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更近了一步，优化了</a:t>
            </a:r>
            <a:r>
              <a:rPr lang="en-US" altLang="zh-CN" dirty="0"/>
              <a:t>Next</a:t>
            </a:r>
          </a:p>
          <a:p>
            <a:endParaRPr lang="en-US" altLang="zh-CN" dirty="0"/>
          </a:p>
          <a:p>
            <a:r>
              <a:rPr lang="en-US" altLang="zh-CN" dirty="0"/>
              <a:t>The most Important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谢谢大家听我</a:t>
            </a:r>
            <a:r>
              <a:rPr lang="en-US" altLang="zh-CN" dirty="0"/>
              <a:t>15min</a:t>
            </a:r>
            <a:r>
              <a:rPr lang="zh-CN" altLang="en-US" dirty="0"/>
              <a:t>瞎扯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74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825B8-21E7-4E50-99B2-63FA3C81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CDE43-DD21-4666-9D43-7731EB14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[1]</a:t>
            </a:r>
            <a:r>
              <a:rPr lang="zh-CN" altLang="en-US" sz="2000" dirty="0"/>
              <a:t>殷人昆主编</a:t>
            </a:r>
            <a:r>
              <a:rPr lang="en-US" altLang="zh-CN" sz="2000" dirty="0"/>
              <a:t>.</a:t>
            </a:r>
            <a:r>
              <a:rPr lang="zh-CN" altLang="en-US" sz="2000" dirty="0"/>
              <a:t>数据结构（用面向对象方法与</a:t>
            </a:r>
            <a:r>
              <a:rPr lang="en-US" altLang="zh-CN" sz="2000" dirty="0"/>
              <a:t>C++</a:t>
            </a:r>
            <a:r>
              <a:rPr lang="zh-CN" altLang="en-US" sz="2000" dirty="0"/>
              <a:t>语言描述）（第</a:t>
            </a:r>
            <a:r>
              <a:rPr lang="en-US" altLang="zh-CN" sz="2000" dirty="0"/>
              <a:t>2</a:t>
            </a:r>
            <a:r>
              <a:rPr lang="zh-CN" altLang="en-US" sz="2000" dirty="0"/>
              <a:t>版）</a:t>
            </a:r>
            <a:r>
              <a:rPr lang="en-US" altLang="zh-CN" sz="2000" dirty="0"/>
              <a:t>.</a:t>
            </a:r>
            <a:r>
              <a:rPr lang="zh-CN" altLang="en-US" sz="2000" dirty="0"/>
              <a:t>北京：清华大学出版社，</a:t>
            </a:r>
            <a:r>
              <a:rPr lang="en-US" altLang="zh-CN" sz="2000" dirty="0"/>
              <a:t>2007</a:t>
            </a:r>
          </a:p>
          <a:p>
            <a:r>
              <a:rPr lang="en-US" altLang="zh-CN" sz="2000" dirty="0"/>
              <a:t>[2]</a:t>
            </a:r>
            <a:r>
              <a:rPr lang="zh-CN" altLang="en-US" sz="2000" dirty="0"/>
              <a:t>刘汝佳</a:t>
            </a:r>
            <a:r>
              <a:rPr lang="en-US" altLang="zh-CN" sz="2000" dirty="0"/>
              <a:t>,</a:t>
            </a:r>
            <a:r>
              <a:rPr lang="zh-CN" altLang="en-US" sz="2000" dirty="0"/>
              <a:t>陈锋</a:t>
            </a:r>
            <a:r>
              <a:rPr lang="en-US" altLang="zh-CN" sz="2000" dirty="0"/>
              <a:t>.</a:t>
            </a:r>
            <a:r>
              <a:rPr lang="zh-CN" altLang="en-US" sz="2000" dirty="0"/>
              <a:t>算法竞赛入门经典</a:t>
            </a:r>
            <a:r>
              <a:rPr lang="en-US" altLang="zh-CN" sz="2000" dirty="0"/>
              <a:t>——</a:t>
            </a:r>
            <a:r>
              <a:rPr lang="zh-CN" altLang="en-US" sz="2000" dirty="0"/>
              <a:t>训练指南</a:t>
            </a:r>
            <a:r>
              <a:rPr lang="en-US" altLang="zh-CN" sz="2000" dirty="0"/>
              <a:t>.</a:t>
            </a:r>
            <a:r>
              <a:rPr lang="zh-CN" altLang="en-US" sz="2000" dirty="0"/>
              <a:t>北京：清华大学出版社，</a:t>
            </a:r>
            <a:r>
              <a:rPr lang="en-US" altLang="zh-CN" sz="2000" dirty="0"/>
              <a:t>2012</a:t>
            </a:r>
          </a:p>
          <a:p>
            <a:r>
              <a:rPr lang="en-US" altLang="zh-CN" sz="2000" dirty="0"/>
              <a:t>[3] Donald E. Knuth#, James H. Morris, JR.# Vaughan R. Pratt#. Fast Pattern Matching in Strings.</a:t>
            </a:r>
            <a:r>
              <a:rPr lang="pt-BR" altLang="zh-CN" sz="2000" dirty="0"/>
              <a:t> SIAM J. COMPUT.Vol. 6, No. 2, June 1977</a:t>
            </a:r>
          </a:p>
          <a:p>
            <a:endParaRPr lang="en-US" altLang="zh-CN" sz="2000" dirty="0"/>
          </a:p>
          <a:p>
            <a:r>
              <a:rPr lang="zh-CN" altLang="en-US" sz="2000" dirty="0"/>
              <a:t>还有网上的诸多代码和</a:t>
            </a:r>
            <a:r>
              <a:rPr lang="en-US" altLang="zh-CN" sz="2000" dirty="0" err="1"/>
              <a:t>dalao</a:t>
            </a:r>
            <a:r>
              <a:rPr lang="zh-CN" altLang="en-US" sz="2000" dirty="0"/>
              <a:t>的</a:t>
            </a:r>
            <a:r>
              <a:rPr lang="en-US" altLang="zh-CN" sz="2000" dirty="0"/>
              <a:t>blog</a:t>
            </a:r>
          </a:p>
          <a:p>
            <a:r>
              <a:rPr lang="zh-CN" altLang="en-US" sz="2000" dirty="0"/>
              <a:t>部分图片：</a:t>
            </a:r>
            <a:r>
              <a:rPr lang="en-US" altLang="zh-CN" sz="2000" dirty="0"/>
              <a:t>walfas.swf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937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11434-1FD7-40AE-8FEE-D5E27D38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ACF6A-01C1-435D-8E76-824C2719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61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5281D-B53F-4ED1-BDE4-36DF5A2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2DACA-1D4F-4DA8-B975-6159DEDC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62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B7FB-D366-4A01-AD9E-7713D87E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F39D5-AE33-4B02-85E0-6E3DC7EC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6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CF171-AC19-4086-92EC-0C567F8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分析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1D777-93DC-4D8B-88F1-87A578D3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BF</a:t>
            </a:r>
            <a:r>
              <a:rPr lang="zh-CN" altLang="en-US" sz="2400" dirty="0"/>
              <a:t>算法显然你需要扫一遍</a:t>
            </a:r>
            <a:r>
              <a:rPr lang="en-US" altLang="zh-CN" sz="2400" dirty="0"/>
              <a:t>S</a:t>
            </a:r>
            <a:r>
              <a:rPr lang="zh-CN" altLang="en-US" sz="2400" dirty="0"/>
              <a:t>，这是为了定位开头在哪</a:t>
            </a:r>
            <a:endParaRPr lang="en-US" altLang="zh-CN" sz="2400" dirty="0"/>
          </a:p>
          <a:p>
            <a:pPr lvl="1"/>
            <a:r>
              <a:rPr lang="zh-CN" altLang="en-US" sz="2000" dirty="0"/>
              <a:t>接下来你要扫一遍</a:t>
            </a:r>
            <a:r>
              <a:rPr lang="en-US" altLang="zh-CN" sz="2000" dirty="0"/>
              <a:t>T</a:t>
            </a:r>
            <a:r>
              <a:rPr lang="zh-CN" altLang="en-US" sz="2000" dirty="0"/>
              <a:t>，一位一位和</a:t>
            </a:r>
            <a:r>
              <a:rPr lang="en-US" altLang="zh-CN" sz="2000" dirty="0"/>
              <a:t>S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如果提前判出不相等就</a:t>
            </a:r>
            <a:r>
              <a:rPr lang="en-US" altLang="zh-CN" sz="2000" dirty="0"/>
              <a:t>break</a:t>
            </a:r>
          </a:p>
          <a:p>
            <a:pPr lvl="1"/>
            <a:r>
              <a:rPr lang="zh-CN" altLang="en-US" sz="2000" dirty="0"/>
              <a:t>如果扫完</a:t>
            </a:r>
            <a:r>
              <a:rPr lang="en-US" altLang="zh-CN" sz="2000" dirty="0"/>
              <a:t>T</a:t>
            </a:r>
            <a:r>
              <a:rPr lang="zh-CN" altLang="en-US" sz="2000" dirty="0"/>
              <a:t>，那么就完成了匹配！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5966E5-2CA5-43AC-AF09-B797BF2AF7D3}"/>
              </a:ext>
            </a:extLst>
          </p:cNvPr>
          <p:cNvSpPr txBox="1"/>
          <p:nvPr/>
        </p:nvSpPr>
        <p:spPr>
          <a:xfrm>
            <a:off x="457200" y="3429000"/>
            <a:ext cx="5698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代码大概长这样：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=0;i&lt;n-m+1;i++){</a:t>
            </a:r>
          </a:p>
          <a:p>
            <a:r>
              <a:rPr lang="en-US" altLang="zh-CN" dirty="0"/>
              <a:t>           for(int j=0;j&lt;</a:t>
            </a:r>
            <a:r>
              <a:rPr lang="en-US" altLang="zh-CN" dirty="0" err="1"/>
              <a:t>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    ………………….</a:t>
            </a:r>
          </a:p>
          <a:p>
            <a:r>
              <a:rPr lang="en-US" altLang="zh-CN" dirty="0"/>
              <a:t>           }</a:t>
            </a:r>
          </a:p>
          <a:p>
            <a:r>
              <a:rPr lang="en-US" altLang="zh-CN" dirty="0"/>
              <a:t>      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EBC95C-7929-4D08-901F-C43C62950D95}"/>
              </a:ext>
            </a:extLst>
          </p:cNvPr>
          <p:cNvSpPr txBox="1"/>
          <p:nvPr/>
        </p:nvSpPr>
        <p:spPr>
          <a:xfrm>
            <a:off x="488756" y="5707126"/>
            <a:ext cx="523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最坏情况下，显然跑的时间复杂度是</a:t>
            </a:r>
            <a:r>
              <a:rPr lang="en-US" altLang="zh-CN" sz="2000" dirty="0"/>
              <a:t>O(nm)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&gt;1000000,</a:t>
            </a:r>
            <a:r>
              <a:rPr lang="zh-CN" altLang="en-US" sz="2000" dirty="0"/>
              <a:t>那就</a:t>
            </a:r>
            <a:r>
              <a:rPr lang="en-US" altLang="zh-CN" sz="2000" dirty="0"/>
              <a:t>……</a:t>
            </a:r>
            <a:r>
              <a:rPr lang="zh-CN" altLang="en-US" sz="2000" dirty="0"/>
              <a:t>太慢了！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9713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67F4-37F9-4C86-A712-94AF1F87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 err="1"/>
              <a:t>Extre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F4629-E135-4225-BD1C-6C3BB587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往下翻就是废稿了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1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20D2-3C3B-45A1-9BA2-23485083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下边是省略版本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0FB22-70F1-4439-A120-245EF9DF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不是和</a:t>
            </a:r>
            <a:r>
              <a:rPr lang="en-US" altLang="zh-CN" dirty="0" err="1"/>
              <a:t>c++</a:t>
            </a:r>
            <a:r>
              <a:rPr lang="zh-CN" altLang="en-US" dirty="0"/>
              <a:t>数据结构书本同步的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写完发现不好改</a:t>
            </a:r>
            <a:r>
              <a:rPr lang="en-US" altLang="zh-CN" dirty="0"/>
              <a:t>KMP…………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83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DDF1-A09E-47FE-8E62-AA57795B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利用递推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B9426-3BF0-4300-AC48-5DCCDC9C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这不还是要一位一位匹配吗？（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移动一位，只匹配一次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最多是</a:t>
            </a:r>
            <a:r>
              <a:rPr lang="en-US" altLang="zh-CN" dirty="0"/>
              <a:t>Next[i-1]+1</a:t>
            </a:r>
          </a:p>
          <a:p>
            <a:r>
              <a:rPr lang="zh-CN" altLang="en-US" dirty="0"/>
              <a:t>如果匹配的上那就是</a:t>
            </a:r>
            <a:r>
              <a:rPr lang="en-US" altLang="zh-CN" dirty="0"/>
              <a:t>Next[i-1]+1</a:t>
            </a:r>
          </a:p>
          <a:p>
            <a:r>
              <a:rPr lang="zh-CN" altLang="en-US" dirty="0"/>
              <a:t>如果匹配不上就往前跳叭</a:t>
            </a:r>
          </a:p>
        </p:txBody>
      </p:sp>
    </p:spTree>
    <p:extLst>
      <p:ext uri="{BB962C8B-B14F-4D97-AF65-F5344CB8AC3E}">
        <p14:creationId xmlns:p14="http://schemas.microsoft.com/office/powerpoint/2010/main" val="2929527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42F25-7D69-4AC9-8200-20B150A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比如说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8D66A-E871-4EA9-BBBA-3200CD51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0 1 2 3 4 5 6 7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a b </a:t>
            </a:r>
            <a:r>
              <a:rPr lang="en-US" altLang="zh-CN" sz="2400" dirty="0"/>
              <a:t>c </a:t>
            </a:r>
            <a:r>
              <a:rPr lang="en-US" altLang="zh-CN" sz="2400" dirty="0">
                <a:solidFill>
                  <a:srgbClr val="00B050"/>
                </a:solidFill>
              </a:rPr>
              <a:t>a b</a:t>
            </a:r>
            <a:r>
              <a:rPr lang="en-US" altLang="zh-CN" sz="2400" dirty="0"/>
              <a:t> a b c</a:t>
            </a:r>
          </a:p>
          <a:p>
            <a:r>
              <a:rPr lang="en-US" altLang="zh-CN" sz="2400" dirty="0"/>
              <a:t> 0 0 0 0 1 2 ? ?</a:t>
            </a:r>
          </a:p>
          <a:p>
            <a:endParaRPr lang="en-US" altLang="zh-CN" sz="2400" dirty="0"/>
          </a:p>
          <a:p>
            <a:r>
              <a:rPr lang="zh-CN" altLang="en-US" sz="2400" dirty="0"/>
              <a:t>我们要求最后那个</a:t>
            </a:r>
            <a:r>
              <a:rPr lang="en-US" altLang="zh-CN" sz="2400" dirty="0"/>
              <a:t>’?’</a:t>
            </a:r>
            <a:r>
              <a:rPr lang="zh-CN" altLang="en-US" sz="2400" dirty="0"/>
              <a:t>是多少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=6)</a:t>
            </a:r>
            <a:r>
              <a:rPr lang="zh-CN" altLang="en-US" sz="2400" dirty="0"/>
              <a:t>，可以</a:t>
            </a:r>
            <a:r>
              <a:rPr lang="zh-CN" altLang="en-US" sz="2400" dirty="0">
                <a:solidFill>
                  <a:srgbClr val="FF0000"/>
                </a:solidFill>
              </a:rPr>
              <a:t>通过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=5</a:t>
            </a:r>
            <a:r>
              <a:rPr lang="zh-CN" altLang="en-US" sz="2400" dirty="0">
                <a:solidFill>
                  <a:srgbClr val="FF0000"/>
                </a:solidFill>
              </a:rPr>
              <a:t>来求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设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=5,j=Next[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(j=2)</a:t>
            </a:r>
          </a:p>
          <a:p>
            <a:r>
              <a:rPr lang="zh-CN" altLang="en-US" sz="2400" dirty="0"/>
              <a:t>因为</a:t>
            </a:r>
            <a:r>
              <a:rPr lang="en-US" altLang="zh-CN" sz="2400" dirty="0"/>
              <a:t>j==2</a:t>
            </a:r>
            <a:r>
              <a:rPr lang="zh-CN" altLang="en-US" sz="2400" dirty="0"/>
              <a:t>意味着</a:t>
            </a:r>
            <a:r>
              <a:rPr lang="en-US" altLang="zh-CN" sz="2400" dirty="0"/>
              <a:t>T[0..1]==T[3..4]</a:t>
            </a:r>
          </a:p>
          <a:p>
            <a:pPr lvl="1"/>
            <a:r>
              <a:rPr lang="zh-CN" altLang="en-US" sz="2000" dirty="0"/>
              <a:t>所以如果当前位</a:t>
            </a:r>
            <a:r>
              <a:rPr lang="en-US" altLang="zh-CN" sz="2000" dirty="0"/>
              <a:t>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]==T[j]</a:t>
            </a:r>
            <a:r>
              <a:rPr lang="zh-CN" altLang="en-US" sz="2000" dirty="0"/>
              <a:t>就直接</a:t>
            </a:r>
            <a:r>
              <a:rPr lang="en-US" altLang="zh-CN" sz="2000" dirty="0" err="1"/>
              <a:t>j++</a:t>
            </a:r>
            <a:r>
              <a:rPr lang="zh-CN" altLang="en-US" sz="2000" dirty="0"/>
              <a:t>赋值给</a:t>
            </a:r>
            <a:r>
              <a:rPr lang="en-US" altLang="zh-CN" sz="2000" dirty="0"/>
              <a:t>T[i+1](</a:t>
            </a:r>
            <a:r>
              <a:rPr lang="zh-CN" altLang="en-US" sz="2000" dirty="0"/>
              <a:t>因为最多</a:t>
            </a:r>
            <a:r>
              <a:rPr lang="en-US" altLang="zh-CN" sz="2000" dirty="0"/>
              <a:t>Next</a:t>
            </a:r>
            <a:r>
              <a:rPr lang="zh-CN" altLang="en-US" sz="2000" dirty="0"/>
              <a:t>多</a:t>
            </a:r>
            <a:r>
              <a:rPr lang="en-US" altLang="zh-CN" sz="2000" dirty="0"/>
              <a:t>1)</a:t>
            </a:r>
          </a:p>
          <a:p>
            <a:pPr lvl="1"/>
            <a:r>
              <a:rPr lang="zh-CN" altLang="en-US" sz="2000" dirty="0"/>
              <a:t>如果不相等</a:t>
            </a:r>
            <a:endParaRPr lang="en-US" altLang="zh-CN" sz="2000" dirty="0"/>
          </a:p>
          <a:p>
            <a:pPr lvl="2"/>
            <a:r>
              <a:rPr lang="zh-CN" altLang="en-US" sz="1600" dirty="0"/>
              <a:t>就是</a:t>
            </a:r>
            <a:r>
              <a:rPr lang="en-US" altLang="zh-CN" sz="1600" dirty="0"/>
              <a:t>j</a:t>
            </a:r>
            <a:r>
              <a:rPr lang="zh-CN" altLang="en-US" sz="1600" dirty="0"/>
              <a:t>往前跳</a:t>
            </a:r>
            <a:r>
              <a:rPr lang="en-US" altLang="zh-CN" sz="1600" dirty="0"/>
              <a:t>,j=Next[j] (j=0)</a:t>
            </a:r>
          </a:p>
          <a:p>
            <a:pPr lvl="2"/>
            <a:r>
              <a:rPr lang="zh-CN" altLang="en-US" sz="1600" dirty="0"/>
              <a:t>此时仍然是判断</a:t>
            </a:r>
            <a:r>
              <a:rPr lang="en-US" altLang="zh-CN" sz="1600" dirty="0"/>
              <a:t>T[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]==T[j],</a:t>
            </a:r>
            <a:r>
              <a:rPr lang="zh-CN" altLang="en-US" sz="1600" dirty="0"/>
              <a:t>如果相等就</a:t>
            </a:r>
            <a:r>
              <a:rPr lang="en-US" altLang="zh-CN" sz="1600" dirty="0"/>
              <a:t>T[i+1]=j+1</a:t>
            </a:r>
            <a:r>
              <a:rPr lang="zh-CN" altLang="en-US" sz="1600" dirty="0"/>
              <a:t>否则继续这个步骤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B03D3-7A68-45F6-A738-3A97466FC641}"/>
              </a:ext>
            </a:extLst>
          </p:cNvPr>
          <p:cNvSpPr/>
          <p:nvPr/>
        </p:nvSpPr>
        <p:spPr>
          <a:xfrm rot="10800000" flipV="1">
            <a:off x="2134712" y="6126163"/>
            <a:ext cx="48745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终止条件：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j==0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12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4B380-C590-4BFB-B021-13E31C7C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8D1A2A-CE82-42D7-BE20-CC194EC2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974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A4E683-696A-449B-9AA8-51E8860D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086"/>
            <a:ext cx="4547330" cy="1966720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F8B2D40-93FB-4F5B-9C88-CFF319ACE771}"/>
              </a:ext>
            </a:extLst>
          </p:cNvPr>
          <p:cNvSpPr/>
          <p:nvPr/>
        </p:nvSpPr>
        <p:spPr>
          <a:xfrm>
            <a:off x="3563888" y="5301208"/>
            <a:ext cx="3096344" cy="1440160"/>
          </a:xfrm>
          <a:prstGeom prst="wedgeRectCallout">
            <a:avLst>
              <a:gd name="adj1" fmla="val -111699"/>
              <a:gd name="adj2" fmla="val -14418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这里是</a:t>
            </a:r>
            <a:r>
              <a:rPr lang="en-US" altLang="zh-CN" dirty="0"/>
              <a:t>9</a:t>
            </a:r>
            <a:r>
              <a:rPr lang="zh-CN" altLang="en-US" dirty="0"/>
              <a:t>位，原字符串长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407933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FB85-D1CD-49B8-958C-76BDD5D0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匹配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E269C-2539-46C9-8A54-78CD159C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还是每一位来比较</a:t>
            </a:r>
            <a:endParaRPr lang="en-US" altLang="zh-CN" dirty="0"/>
          </a:p>
          <a:p>
            <a:r>
              <a:rPr lang="zh-CN" altLang="en-US" dirty="0"/>
              <a:t>失配就走</a:t>
            </a:r>
            <a:r>
              <a:rPr lang="en-US" altLang="zh-CN" dirty="0"/>
              <a:t>Next</a:t>
            </a:r>
          </a:p>
          <a:p>
            <a:r>
              <a:rPr lang="zh-CN" altLang="en-US" dirty="0"/>
              <a:t>如果匹配到</a:t>
            </a:r>
            <a:r>
              <a:rPr lang="en-US" altLang="zh-CN" dirty="0"/>
              <a:t>T</a:t>
            </a:r>
            <a:r>
              <a:rPr lang="zh-CN" altLang="en-US" dirty="0"/>
              <a:t>的头就是</a:t>
            </a:r>
            <a:r>
              <a:rPr lang="zh-CN" altLang="en-US" dirty="0">
                <a:solidFill>
                  <a:srgbClr val="FF0000"/>
                </a:solidFill>
              </a:rPr>
              <a:t>一次成功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所以</a:t>
            </a:r>
            <a:r>
              <a:rPr lang="en-US" altLang="zh-CN" dirty="0"/>
              <a:t>Next</a:t>
            </a:r>
            <a:r>
              <a:rPr lang="zh-CN" altLang="en-US" dirty="0"/>
              <a:t>会有一个超出总长的位置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多个匹配成功（所有出现位置）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761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8046E-C32D-47DD-A4AB-995A3701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直接按着</a:t>
            </a:r>
            <a:r>
              <a:rPr lang="en-US" altLang="zh-CN" dirty="0"/>
              <a:t>Next</a:t>
            </a:r>
            <a:r>
              <a:rPr lang="zh-CN" altLang="en-US" dirty="0"/>
              <a:t>走就好啦</a:t>
            </a:r>
            <a:r>
              <a:rPr lang="en-US" altLang="zh-CN" dirty="0"/>
              <a:t>~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E729D2-A427-4B27-8D1A-3D6FC929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匹配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B9800D-647F-413D-B178-BD003DD2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8888"/>
            <a:ext cx="9123809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C70F9-6D64-4F94-AB15-C986769E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分析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F0E4A-A944-4D0D-8638-23295E80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这样的暴力枚举方法虽然慢但是非常有效</a:t>
            </a:r>
            <a:endParaRPr lang="en-US" altLang="zh-CN" sz="2800" dirty="0"/>
          </a:p>
          <a:p>
            <a:pPr lvl="1"/>
            <a:r>
              <a:rPr lang="zh-CN" altLang="en-US" sz="2400" dirty="0"/>
              <a:t>显然所有情况都有，时间足够就能出结果</a:t>
            </a:r>
            <a:endParaRPr lang="en-US" altLang="zh-CN" sz="2400" dirty="0"/>
          </a:p>
          <a:p>
            <a:pPr lvl="1"/>
            <a:r>
              <a:rPr lang="zh-CN" altLang="en-US" sz="2400" dirty="0"/>
              <a:t>往往一些算法是从枚举改起的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>
                <a:solidFill>
                  <a:srgbClr val="FF0000"/>
                </a:solidFill>
              </a:rPr>
              <a:t>尽管</a:t>
            </a:r>
            <a:r>
              <a:rPr lang="zh-CN" altLang="en-US" sz="2400" b="1" u="sng" dirty="0">
                <a:solidFill>
                  <a:srgbClr val="FF0000"/>
                </a:solidFill>
              </a:rPr>
              <a:t>最坏情况</a:t>
            </a:r>
            <a:r>
              <a:rPr lang="zh-CN" altLang="en-US" sz="2400" dirty="0">
                <a:solidFill>
                  <a:srgbClr val="FF0000"/>
                </a:solidFill>
              </a:rPr>
              <a:t>下朴素匹配算法表现不佳，但实际上对于随机数据，它的表现非常好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zh-CN" altLang="en-US" sz="2800" dirty="0"/>
              <a:t>但是最坏情况太慢了，对我们的字符串匹配，我们需要降低</a:t>
            </a:r>
            <a:r>
              <a:rPr lang="en-US" altLang="zh-CN" sz="2800" dirty="0"/>
              <a:t>O(nm)</a:t>
            </a:r>
            <a:r>
              <a:rPr lang="zh-CN" altLang="en-US" sz="2800" dirty="0"/>
              <a:t>的时间复杂度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一个更优秀的算法</a:t>
            </a:r>
            <a:endParaRPr lang="en-US" altLang="zh-CN" sz="2800" dirty="0"/>
          </a:p>
          <a:p>
            <a:r>
              <a:rPr lang="en-US" altLang="zh-CN" sz="2800" dirty="0"/>
              <a:t>KMP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25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EE7C-F2FB-4E13-81E5-EB6A36CE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BF</a:t>
            </a:r>
            <a:r>
              <a:rPr lang="zh-CN" altLang="en-US" dirty="0"/>
              <a:t>问题在哪？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6EC0-5621-4D67-B1A2-D941AD7D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重复的比较（完全不可能的情况也要比较）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如果减少这些时间的话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我们期望的时间复杂度</a:t>
            </a:r>
            <a:r>
              <a:rPr lang="zh-CN" altLang="en-US" b="1" dirty="0"/>
              <a:t>下限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近似只扫描一次</a:t>
            </a:r>
            <a:r>
              <a:rPr lang="en-US" altLang="zh-CN" dirty="0"/>
              <a:t>S</a:t>
            </a:r>
            <a:r>
              <a:rPr lang="zh-CN" altLang="en-US" dirty="0"/>
              <a:t>，一次</a:t>
            </a:r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9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BF72-E248-464D-AA86-07984F6B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减少比较次数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5A7A2-905E-4913-8429-FD9A9B7C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能否通过之前的比较为之后减少时间支出？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…………..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B050"/>
                </a:solidFill>
              </a:rPr>
              <a:t>a b c a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必然有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B050"/>
                </a:solidFill>
              </a:rPr>
              <a:t>a b c a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en-US" altLang="zh-CN" dirty="0"/>
          </a:p>
          <a:p>
            <a:r>
              <a:rPr lang="zh-CN" altLang="en-US" sz="3000" dirty="0"/>
              <a:t>显然，因为</a:t>
            </a:r>
            <a:r>
              <a:rPr lang="en-US" altLang="zh-CN" sz="3000" dirty="0"/>
              <a:t>T</a:t>
            </a:r>
            <a:r>
              <a:rPr lang="zh-CN" altLang="en-US" sz="3000" dirty="0"/>
              <a:t>自己不是很</a:t>
            </a:r>
            <a:r>
              <a:rPr lang="zh-CN" altLang="en-US" sz="3000" b="1" dirty="0">
                <a:solidFill>
                  <a:srgbClr val="FF0000"/>
                </a:solidFill>
              </a:rPr>
              <a:t>“匹配自己”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r>
              <a:rPr lang="zh-CN" altLang="en-US" sz="3000" dirty="0"/>
              <a:t>所以</a:t>
            </a:r>
            <a:r>
              <a:rPr lang="en-US" altLang="zh-CN" sz="3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3962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B004-5887-410C-9237-5E9652A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所以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36528-3558-4564-81FA-C8FFFCB7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a b c a ?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0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             …         </a:t>
            </a:r>
            <a:r>
              <a:rPr lang="zh-CN" altLang="en-US" dirty="0"/>
              <a:t>显然      </a:t>
            </a:r>
            <a:r>
              <a:rPr lang="en-US" altLang="zh-CN" dirty="0"/>
              <a:t>(X)   … 1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0 0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          …        </a:t>
            </a:r>
            <a:r>
              <a:rPr lang="zh-CN" altLang="en-US" dirty="0"/>
              <a:t>也显然   </a:t>
            </a:r>
            <a:r>
              <a:rPr lang="en-US" altLang="zh-CN" dirty="0"/>
              <a:t>(X)  … 2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0 0 0 </a:t>
            </a:r>
            <a:r>
              <a:rPr lang="en-US" altLang="zh-CN" dirty="0">
                <a:solidFill>
                  <a:srgbClr val="00B050"/>
                </a:solidFill>
              </a:rPr>
              <a:t>a 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en-US" altLang="zh-CN" dirty="0"/>
              <a:t>	…         </a:t>
            </a:r>
            <a:r>
              <a:rPr lang="zh-CN" altLang="en-US" dirty="0"/>
              <a:t>这个</a:t>
            </a:r>
            <a:r>
              <a:rPr lang="en-US" altLang="zh-CN" dirty="0"/>
              <a:t>a</a:t>
            </a:r>
            <a:r>
              <a:rPr lang="zh-CN" altLang="en-US" dirty="0"/>
              <a:t>终于对上了！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未知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能否利用</a:t>
            </a:r>
            <a:r>
              <a:rPr lang="en-US" altLang="zh-CN" dirty="0"/>
              <a:t>T</a:t>
            </a:r>
            <a:r>
              <a:rPr lang="zh-CN" altLang="en-US" dirty="0"/>
              <a:t>本身的特性直接判断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46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11E6-54CA-40CE-AC4D-781452B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3DFBD-9F2F-4891-BDB6-B2C0D916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如果按照上边的想法</a:t>
            </a:r>
            <a:endParaRPr lang="en-US" altLang="zh-CN" sz="2800" dirty="0"/>
          </a:p>
          <a:p>
            <a:r>
              <a:rPr lang="zh-CN" altLang="en-US" sz="2800" dirty="0"/>
              <a:t>我们希望直接有这么一个数组</a:t>
            </a:r>
            <a:endParaRPr lang="en-US" altLang="zh-CN" sz="2800" dirty="0"/>
          </a:p>
          <a:p>
            <a:r>
              <a:rPr lang="zh-CN" altLang="en-US" sz="2800" dirty="0"/>
              <a:t>告诉我们怎么去匹配接下来的一位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序号：         </a:t>
            </a:r>
            <a:r>
              <a:rPr lang="en-US" altLang="zh-CN" dirty="0"/>
              <a:t>0 1 2 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</a:p>
          <a:p>
            <a:r>
              <a:rPr lang="zh-CN" altLang="en-US" dirty="0"/>
              <a:t>字符串</a:t>
            </a:r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   a b c 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</a:p>
          <a:p>
            <a:r>
              <a:rPr lang="zh-CN" altLang="en-US" dirty="0"/>
              <a:t>指导数组：</a:t>
            </a:r>
            <a:r>
              <a:rPr lang="en-US" altLang="zh-CN" dirty="0"/>
              <a:t>-1 0 0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/>
              <a:t>   &lt;-   Next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17802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2112</Words>
  <Application>Microsoft Office PowerPoint</Application>
  <PresentationFormat>全屏显示(4:3)</PresentationFormat>
  <Paragraphs>346</Paragraphs>
  <Slides>46</Slides>
  <Notes>1</Notes>
  <HiddenSlides>10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Office 主题</vt:lpstr>
      <vt:lpstr>1_Office 主题</vt:lpstr>
      <vt:lpstr>2_Office 主题</vt:lpstr>
      <vt:lpstr>PowerPoint 演示文稿</vt:lpstr>
      <vt:lpstr>朴素的算法Brute-Force</vt:lpstr>
      <vt:lpstr>PowerPoint 演示文稿</vt:lpstr>
      <vt:lpstr>分析——</vt:lpstr>
      <vt:lpstr>分析——</vt:lpstr>
      <vt:lpstr>BF问题在哪？</vt:lpstr>
      <vt:lpstr>减少比较次数——</vt:lpstr>
      <vt:lpstr>所以……</vt:lpstr>
      <vt:lpstr>Next——</vt:lpstr>
      <vt:lpstr>Next数组</vt:lpstr>
      <vt:lpstr>Next数组</vt:lpstr>
      <vt:lpstr>如果我们有了Next！…</vt:lpstr>
      <vt:lpstr>为什么可以直接跳——</vt:lpstr>
      <vt:lpstr>构造Next…</vt:lpstr>
      <vt:lpstr>前缀/后缀</vt:lpstr>
      <vt:lpstr>自己的前缀后缀匹配</vt:lpstr>
      <vt:lpstr>自己的前缀后缀匹配</vt:lpstr>
      <vt:lpstr>自己的前缀后缀匹配</vt:lpstr>
      <vt:lpstr>自己的前缀后缀匹配</vt:lpstr>
      <vt:lpstr>PowerPoint 演示文稿</vt:lpstr>
      <vt:lpstr>自己的前缀后缀匹配</vt:lpstr>
      <vt:lpstr>P165…getNext…</vt:lpstr>
      <vt:lpstr>测试一波…</vt:lpstr>
      <vt:lpstr>总结…？</vt:lpstr>
      <vt:lpstr>比如这种Next…</vt:lpstr>
      <vt:lpstr>你可能见到的Next…</vt:lpstr>
      <vt:lpstr>PowerPoint 演示文稿</vt:lpstr>
      <vt:lpstr>然而…</vt:lpstr>
      <vt:lpstr>Next…?</vt:lpstr>
      <vt:lpstr>为什么?</vt:lpstr>
      <vt:lpstr>问题解决…</vt:lpstr>
      <vt:lpstr>方案…</vt:lpstr>
      <vt:lpstr>超简短的解决…</vt:lpstr>
      <vt:lpstr>最终测试…</vt:lpstr>
      <vt:lpstr>Ending……</vt:lpstr>
      <vt:lpstr>参考</vt:lpstr>
      <vt:lpstr>PowerPoint 演示文稿</vt:lpstr>
      <vt:lpstr>PowerPoint 演示文稿</vt:lpstr>
      <vt:lpstr>PowerPoint 演示文稿</vt:lpstr>
      <vt:lpstr>其他Extre</vt:lpstr>
      <vt:lpstr>下边是省略版本</vt:lpstr>
      <vt:lpstr>利用递推…</vt:lpstr>
      <vt:lpstr>比如说…</vt:lpstr>
      <vt:lpstr>PowerPoint 演示文稿</vt:lpstr>
      <vt:lpstr>匹配…</vt:lpstr>
      <vt:lpstr>匹配…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lj020 020</cp:lastModifiedBy>
  <cp:revision>456</cp:revision>
  <dcterms:created xsi:type="dcterms:W3CDTF">2018-08-08T12:33:00Z</dcterms:created>
  <dcterms:modified xsi:type="dcterms:W3CDTF">2019-09-25T13:45:01Z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