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3" r:id="rId1"/>
  </p:sldMasterIdLst>
  <p:notesMasterIdLst>
    <p:notesMasterId r:id="rId32"/>
  </p:notesMasterIdLst>
  <p:handoutMasterIdLst>
    <p:handoutMasterId r:id="rId33"/>
  </p:handoutMasterIdLst>
  <p:sldIdLst>
    <p:sldId id="533" r:id="rId2"/>
    <p:sldId id="493" r:id="rId3"/>
    <p:sldId id="499" r:id="rId4"/>
    <p:sldId id="522" r:id="rId5"/>
    <p:sldId id="500" r:id="rId6"/>
    <p:sldId id="517" r:id="rId7"/>
    <p:sldId id="501" r:id="rId8"/>
    <p:sldId id="502" r:id="rId9"/>
    <p:sldId id="503" r:id="rId10"/>
    <p:sldId id="504" r:id="rId11"/>
    <p:sldId id="526" r:id="rId12"/>
    <p:sldId id="527" r:id="rId13"/>
    <p:sldId id="528" r:id="rId14"/>
    <p:sldId id="529" r:id="rId15"/>
    <p:sldId id="530" r:id="rId16"/>
    <p:sldId id="531" r:id="rId17"/>
    <p:sldId id="505" r:id="rId18"/>
    <p:sldId id="506" r:id="rId19"/>
    <p:sldId id="507" r:id="rId20"/>
    <p:sldId id="508" r:id="rId21"/>
    <p:sldId id="509" r:id="rId22"/>
    <p:sldId id="510" r:id="rId23"/>
    <p:sldId id="532" r:id="rId24"/>
    <p:sldId id="511" r:id="rId25"/>
    <p:sldId id="513" r:id="rId26"/>
    <p:sldId id="514" r:id="rId27"/>
    <p:sldId id="515" r:id="rId28"/>
    <p:sldId id="516" r:id="rId29"/>
    <p:sldId id="525" r:id="rId30"/>
    <p:sldId id="524" r:id="rId31"/>
  </p:sldIdLst>
  <p:sldSz cx="12192000" cy="6858000"/>
  <p:notesSz cx="6648450" cy="978058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4000" b="1" kern="1200">
        <a:solidFill>
          <a:schemeClr val="tx1"/>
        </a:solidFill>
        <a:latin typeface="Tahoma" panose="020B060403050404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4000" b="1" kern="1200">
        <a:solidFill>
          <a:schemeClr val="tx1"/>
        </a:solidFill>
        <a:latin typeface="Tahoma" panose="020B060403050404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4000" b="1" kern="1200">
        <a:solidFill>
          <a:schemeClr val="tx1"/>
        </a:solidFill>
        <a:latin typeface="Tahoma" panose="020B060403050404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4000" b="1" kern="1200">
        <a:solidFill>
          <a:schemeClr val="tx1"/>
        </a:solidFill>
        <a:latin typeface="Tahoma" panose="020B060403050404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4000" b="1" kern="1200">
        <a:solidFill>
          <a:schemeClr val="tx1"/>
        </a:solidFill>
        <a:latin typeface="Tahoma" panose="020B060403050404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umimoji="1" sz="4000" b="1" kern="1200">
        <a:solidFill>
          <a:schemeClr val="tx1"/>
        </a:solidFill>
        <a:latin typeface="Tahoma" panose="020B060403050404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umimoji="1" sz="4000" b="1" kern="1200">
        <a:solidFill>
          <a:schemeClr val="tx1"/>
        </a:solidFill>
        <a:latin typeface="Tahoma" panose="020B060403050404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umimoji="1" sz="4000" b="1" kern="1200">
        <a:solidFill>
          <a:schemeClr val="tx1"/>
        </a:solidFill>
        <a:latin typeface="Tahoma" panose="020B060403050404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umimoji="1" sz="4000" b="1" kern="1200">
        <a:solidFill>
          <a:schemeClr val="tx1"/>
        </a:solidFill>
        <a:latin typeface="Tahoma" panose="020B060403050404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FF3300"/>
    <a:srgbClr val="0033CC"/>
    <a:srgbClr val="003366"/>
    <a:srgbClr val="000066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634" autoAdjust="0"/>
  </p:normalViewPr>
  <p:slideViewPr>
    <p:cSldViewPr>
      <p:cViewPr varScale="1">
        <p:scale>
          <a:sx n="89" d="100"/>
          <a:sy n="89" d="100"/>
        </p:scale>
        <p:origin x="591" y="8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934" y="42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Garamond" panose="02020404030301010803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Garamond" panose="02020404030301010803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7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1638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Garamond" panose="02020404030301010803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7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1638"/>
            <a:ext cx="28813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Garamond" panose="02020404030301010803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2819BCC-407E-4269-8C0C-F9E266A8A4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1601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Garamond" panose="02020404030301010803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Garamond" panose="02020404030301010803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5088" y="733425"/>
            <a:ext cx="6518275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645025"/>
            <a:ext cx="4876800" cy="440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1638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Garamond" panose="02020404030301010803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1638"/>
            <a:ext cx="28813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Garamond" panose="02020404030301010803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E9221C9-15B6-4CE9-A71B-CD6ECA1E20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42968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01CC6F1-8EE0-4042-A38B-5708B0B6A2E1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8" y="733425"/>
            <a:ext cx="6518275" cy="3667125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312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235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5A78794-D54A-41BA-8202-58A6B542050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840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联机映像占位符 3"/>
          <p:cNvSpPr>
            <a:spLocks noGrp="1"/>
          </p:cNvSpPr>
          <p:nvPr>
            <p:ph type="clipArt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4980B-21D5-4B00-B66C-19D018A64B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395519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8737600" y="6200775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6D232-2191-432E-9834-DCF771344F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64921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219200" y="63246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4470400" y="63246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042400" y="63246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61445-1F7A-42B9-B9BE-6A551694DD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939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981200"/>
            <a:ext cx="10972800" cy="3886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8737600" y="6200775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037B6-2C0F-48FE-AB95-F6AD28914E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771997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609600" y="1981200"/>
            <a:ext cx="10972800" cy="3886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8737600" y="6200775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DE89B-3405-40F8-A850-5D32BBCF98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5726217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8737600" y="6200775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234A26-09F4-43E3-A886-2A778BE81D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8485235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02167" y="228601"/>
            <a:ext cx="11387667" cy="5870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23215B4-7B7A-41CB-A5FA-057CAC4827D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484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44624"/>
            <a:ext cx="10515600" cy="687611"/>
          </a:xfrm>
        </p:spPr>
        <p:txBody>
          <a:bodyPr/>
          <a:lstStyle>
            <a:lvl1pPr>
              <a:defRPr>
                <a:solidFill>
                  <a:srgbClr val="0000CC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SzPct val="90000"/>
              <a:buFont typeface="Wingdings" panose="05000000000000000000" pitchFamily="2" charset="2"/>
              <a:buChar char="l"/>
              <a:defRPr/>
            </a:lvl1pPr>
            <a:lvl2pPr marL="685800" indent="-228600"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4F01AAF-5230-4DC7-AD0B-862717DD6E1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9935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E346143-CD10-4A03-92A3-1CE15DD1099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523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CC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1384" y="1052736"/>
            <a:ext cx="5328592" cy="5052219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5000" y="1052736"/>
            <a:ext cx="5325616" cy="5052219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583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-37909"/>
            <a:ext cx="7416824" cy="802613"/>
          </a:xfrm>
        </p:spPr>
        <p:txBody>
          <a:bodyPr/>
          <a:lstStyle>
            <a:lvl1pPr>
              <a:defRPr>
                <a:solidFill>
                  <a:srgbClr val="0000CC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5400" y="908720"/>
            <a:ext cx="5157787" cy="5760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5400" y="1628800"/>
            <a:ext cx="5157787" cy="4464496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1404" y="908720"/>
            <a:ext cx="5183188" cy="5760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1404" y="1628800"/>
            <a:ext cx="5183188" cy="4464496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980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54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D0E9652-B3C6-4FC8-A4BB-837F7A0CE47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464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7124B82-EB09-464E-9BE5-84074AEDA53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7538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23F1C25-3B3C-4EB3-8038-CF54CA764B6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5712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83778"/>
            <a:ext cx="10515600" cy="5193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2256367" y="1484314"/>
            <a:ext cx="9550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zh-CN" altLang="zh-CN" sz="160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11889572" y="6604001"/>
            <a:ext cx="186013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50000"/>
              </a:spcBef>
              <a:defRPr/>
            </a:pPr>
            <a:endParaRPr lang="zh-CN" altLang="zh-CN" sz="1000" b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914400" y="6229350"/>
            <a:ext cx="234526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en-US" altLang="zh-CN" sz="1400" b="0" smtClean="0">
              <a:latin typeface="ITC Officina Sans Book" pitchFamily="34" charset="0"/>
              <a:ea typeface="宋体" panose="02010600030101010101" pitchFamily="2" charset="-122"/>
            </a:endParaRPr>
          </a:p>
        </p:txBody>
      </p:sp>
      <p:sp>
        <p:nvSpPr>
          <p:cNvPr id="10" name="Rectangle 10"/>
          <p:cNvSpPr>
            <a:spLocks noChangeArrowheads="1"/>
          </p:cNvSpPr>
          <p:nvPr userDrawn="1"/>
        </p:nvSpPr>
        <p:spPr bwMode="auto">
          <a:xfrm>
            <a:off x="4165600" y="6229350"/>
            <a:ext cx="356446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defRPr/>
            </a:pPr>
            <a:endParaRPr lang="en-US" altLang="zh-CN" sz="1400" b="0" smtClean="0">
              <a:latin typeface="ITC Officina Sans Book" pitchFamily="34" charset="0"/>
              <a:ea typeface="宋体" panose="02010600030101010101" pitchFamily="2" charset="-122"/>
            </a:endParaRPr>
          </a:p>
        </p:txBody>
      </p:sp>
      <p:sp>
        <p:nvSpPr>
          <p:cNvPr id="11" name="Line 8"/>
          <p:cNvSpPr>
            <a:spLocks noChangeShapeType="1"/>
          </p:cNvSpPr>
          <p:nvPr userDrawn="1"/>
        </p:nvSpPr>
        <p:spPr bwMode="auto">
          <a:xfrm>
            <a:off x="0" y="764704"/>
            <a:ext cx="12192000" cy="0"/>
          </a:xfrm>
          <a:prstGeom prst="line">
            <a:avLst/>
          </a:prstGeom>
          <a:noFill/>
          <a:ln w="12700">
            <a:solidFill>
              <a:srgbClr val="5AAAE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4000"/>
          </a:p>
        </p:txBody>
      </p:sp>
      <p:sp>
        <p:nvSpPr>
          <p:cNvPr id="12" name="AutoShape 11"/>
          <p:cNvSpPr>
            <a:spLocks noChangeArrowheads="1"/>
          </p:cNvSpPr>
          <p:nvPr userDrawn="1"/>
        </p:nvSpPr>
        <p:spPr bwMode="auto">
          <a:xfrm flipH="1">
            <a:off x="11231034" y="6137276"/>
            <a:ext cx="960967" cy="720725"/>
          </a:xfrm>
          <a:prstGeom prst="rtTriangl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kumimoji="0" lang="zh-CN" altLang="zh-CN" sz="1800" b="0" smtClean="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 userDrawn="1"/>
        </p:nvSpPr>
        <p:spPr bwMode="auto">
          <a:xfrm>
            <a:off x="9552384" y="6350"/>
            <a:ext cx="263961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FEDF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600" b="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Data  Structures: Sort</a:t>
            </a:r>
          </a:p>
        </p:txBody>
      </p:sp>
      <p:sp>
        <p:nvSpPr>
          <p:cNvPr id="14" name="Rectangle 10"/>
          <p:cNvSpPr>
            <a:spLocks noChangeArrowheads="1"/>
          </p:cNvSpPr>
          <p:nvPr userDrawn="1"/>
        </p:nvSpPr>
        <p:spPr bwMode="auto">
          <a:xfrm>
            <a:off x="-24681" y="-64369"/>
            <a:ext cx="7754747" cy="813671"/>
          </a:xfrm>
          <a:prstGeom prst="rect">
            <a:avLst/>
          </a:prstGeom>
          <a:solidFill>
            <a:srgbClr val="CFED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8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kumimoji="0" lang="zh-CN" altLang="zh-CN" sz="1800" b="0" smtClean="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3352" y="113730"/>
            <a:ext cx="7056784" cy="578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856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00C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90000"/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 txBox="1">
            <a:spLocks noGrp="1" noChangeArrowheads="1"/>
          </p:cNvSpPr>
          <p:nvPr/>
        </p:nvSpPr>
        <p:spPr bwMode="auto">
          <a:xfrm>
            <a:off x="8543925" y="6454775"/>
            <a:ext cx="21336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139DD9C-E3C4-4B0A-B5A4-F7312205E5F0}" type="slidenum">
              <a:rPr lang="en-US" altLang="zh-CN" sz="1400">
                <a:solidFill>
                  <a:schemeClr val="bg1"/>
                </a:solidFill>
                <a:latin typeface="文泉驿微米黑" pitchFamily="34" charset="-122"/>
                <a:ea typeface="文泉驿微米黑" pitchFamily="34" charset="-122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400">
              <a:solidFill>
                <a:schemeClr val="bg1"/>
              </a:solidFill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0243" name="Rectangle 12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8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24000" y="1124744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6900" b="1" dirty="0" smtClean="0">
                <a:solidFill>
                  <a:srgbClr val="C62400"/>
                </a:solidFill>
              </a:rPr>
              <a:t>数 </a:t>
            </a:r>
            <a:r>
              <a:rPr lang="zh-CN" altLang="en-US" sz="6900" b="1" dirty="0">
                <a:solidFill>
                  <a:srgbClr val="C62400"/>
                </a:solidFill>
              </a:rPr>
              <a:t>据 结 </a:t>
            </a:r>
            <a:r>
              <a:rPr lang="zh-CN" altLang="en-US" sz="6900" b="1" dirty="0" smtClean="0">
                <a:solidFill>
                  <a:srgbClr val="C62400"/>
                </a:solidFill>
              </a:rPr>
              <a:t>构</a:t>
            </a:r>
            <a:r>
              <a:rPr lang="en-US" altLang="zh-CN" sz="6900" b="1" dirty="0" smtClean="0">
                <a:solidFill>
                  <a:srgbClr val="C62400"/>
                </a:solidFill>
              </a:rPr>
              <a:t/>
            </a:r>
            <a:br>
              <a:rPr lang="en-US" altLang="zh-CN" sz="6900" b="1" dirty="0" smtClean="0">
                <a:solidFill>
                  <a:srgbClr val="C62400"/>
                </a:solidFill>
              </a:rPr>
            </a:br>
            <a:r>
              <a:rPr lang="zh-CN" altLang="en-US" sz="7200" b="1" dirty="0" smtClean="0">
                <a:solidFill>
                  <a:srgbClr val="C624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第</a:t>
            </a:r>
            <a:r>
              <a:rPr lang="en-US" altLang="zh-CN" sz="7200" b="1" dirty="0" smtClean="0">
                <a:solidFill>
                  <a:srgbClr val="C624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10</a:t>
            </a:r>
            <a:r>
              <a:rPr lang="zh-CN" altLang="en-US" sz="7200" b="1" dirty="0" smtClean="0">
                <a:solidFill>
                  <a:srgbClr val="C624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章 外部排序</a:t>
            </a:r>
            <a:endParaRPr lang="zh-CN" altLang="en-US" sz="6900" b="1" dirty="0">
              <a:solidFill>
                <a:srgbClr val="C62400"/>
              </a:solidFill>
            </a:endParaRPr>
          </a:p>
        </p:txBody>
      </p:sp>
      <p:pic>
        <p:nvPicPr>
          <p:cNvPr id="10245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3780"/>
            <a:ext cx="85439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7"/>
          <p:cNvSpPr txBox="1">
            <a:spLocks noChangeArrowheads="1"/>
          </p:cNvSpPr>
          <p:nvPr/>
        </p:nvSpPr>
        <p:spPr bwMode="auto">
          <a:xfrm>
            <a:off x="1774825" y="4292601"/>
            <a:ext cx="8642350" cy="227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楷体_GB2312" pitchFamily="49" charset="-122"/>
              </a:rPr>
              <a:t>姜鑫维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楷体_GB2312" pitchFamily="49" charset="-122"/>
              </a:rPr>
              <a:t>ysjxw@qq.com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楷体_GB2312" pitchFamily="49" charset="-122"/>
              </a:rPr>
              <a:t>https://xinweijiang.github.io/course/ds-a/</a:t>
            </a:r>
            <a:endParaRPr lang="zh-CN" altLang="en-US" sz="1800" dirty="0">
              <a:latin typeface="楷体_GB2312" pitchFamily="49" charset="-122"/>
            </a:endParaRP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2021</a:t>
            </a:r>
            <a:r>
              <a:rPr lang="zh-CN" altLang="en-US" sz="28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年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秋</a:t>
            </a:r>
          </a:p>
        </p:txBody>
      </p:sp>
    </p:spTree>
    <p:extLst>
      <p:ext uri="{BB962C8B-B14F-4D97-AF65-F5344CB8AC3E}">
        <p14:creationId xmlns:p14="http://schemas.microsoft.com/office/powerpoint/2010/main" val="11238052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1981200" y="1011239"/>
            <a:ext cx="8229600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66"/>
                </a:solidFill>
                <a:latin typeface="Times New Roman" panose="02020603050405020304" pitchFamily="18" charset="0"/>
              </a:rPr>
              <a:t>如果采用</a:t>
            </a:r>
            <a:r>
              <a:rPr lang="en-US" altLang="zh-CN" sz="2800">
                <a:solidFill>
                  <a:srgbClr val="FF3300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800">
                <a:solidFill>
                  <a:srgbClr val="000066"/>
                </a:solidFill>
                <a:latin typeface="Times New Roman" panose="02020603050405020304" pitchFamily="18" charset="0"/>
              </a:rPr>
              <a:t>路归并则需进行</a:t>
            </a:r>
            <a:r>
              <a:rPr lang="en-US" altLang="zh-CN" sz="280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>
                <a:solidFill>
                  <a:srgbClr val="000066"/>
                </a:solidFill>
                <a:latin typeface="Times New Roman" panose="02020603050405020304" pitchFamily="18" charset="0"/>
              </a:rPr>
              <a:t>趟归并就能成功的归并成一个有序文件，</a:t>
            </a:r>
            <a:r>
              <a:rPr lang="zh-CN" altLang="en-US" sz="2800">
                <a:latin typeface="Times New Roman" panose="02020603050405020304" pitchFamily="18" charset="0"/>
              </a:rPr>
              <a:t>显然节省时间。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660033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800">
                <a:solidFill>
                  <a:srgbClr val="660033"/>
                </a:solidFill>
                <a:latin typeface="Times New Roman" panose="02020603050405020304" pitchFamily="18" charset="0"/>
              </a:rPr>
              <a:t>R1    R2    R3    R4    R5    R6    R7    R8    R9    R10</a:t>
            </a: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2209800" y="2479675"/>
            <a:ext cx="7899400" cy="635000"/>
            <a:chOff x="464" y="2104"/>
            <a:chExt cx="4976" cy="400"/>
          </a:xfrm>
        </p:grpSpPr>
        <p:sp>
          <p:nvSpPr>
            <p:cNvPr id="19476" name="Oval 5"/>
            <p:cNvSpPr>
              <a:spLocks noChangeArrowheads="1"/>
            </p:cNvSpPr>
            <p:nvPr/>
          </p:nvSpPr>
          <p:spPr bwMode="auto">
            <a:xfrm>
              <a:off x="464" y="2112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19477" name="Oval 6"/>
            <p:cNvSpPr>
              <a:spLocks noChangeArrowheads="1"/>
            </p:cNvSpPr>
            <p:nvPr/>
          </p:nvSpPr>
          <p:spPr bwMode="auto">
            <a:xfrm>
              <a:off x="960" y="2112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19478" name="Oval 7"/>
            <p:cNvSpPr>
              <a:spLocks noChangeArrowheads="1"/>
            </p:cNvSpPr>
            <p:nvPr/>
          </p:nvSpPr>
          <p:spPr bwMode="auto">
            <a:xfrm>
              <a:off x="1424" y="2112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19479" name="Oval 8"/>
            <p:cNvSpPr>
              <a:spLocks noChangeArrowheads="1"/>
            </p:cNvSpPr>
            <p:nvPr/>
          </p:nvSpPr>
          <p:spPr bwMode="auto">
            <a:xfrm>
              <a:off x="1944" y="2120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19480" name="Oval 9"/>
            <p:cNvSpPr>
              <a:spLocks noChangeArrowheads="1"/>
            </p:cNvSpPr>
            <p:nvPr/>
          </p:nvSpPr>
          <p:spPr bwMode="auto">
            <a:xfrm>
              <a:off x="2424" y="2112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19481" name="Oval 10"/>
            <p:cNvSpPr>
              <a:spLocks noChangeArrowheads="1"/>
            </p:cNvSpPr>
            <p:nvPr/>
          </p:nvSpPr>
          <p:spPr bwMode="auto">
            <a:xfrm>
              <a:off x="2944" y="2112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19482" name="Oval 11"/>
            <p:cNvSpPr>
              <a:spLocks noChangeArrowheads="1"/>
            </p:cNvSpPr>
            <p:nvPr/>
          </p:nvSpPr>
          <p:spPr bwMode="auto">
            <a:xfrm>
              <a:off x="3424" y="2120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19483" name="Oval 12"/>
            <p:cNvSpPr>
              <a:spLocks noChangeArrowheads="1"/>
            </p:cNvSpPr>
            <p:nvPr/>
          </p:nvSpPr>
          <p:spPr bwMode="auto">
            <a:xfrm>
              <a:off x="3952" y="2112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19484" name="Oval 13"/>
            <p:cNvSpPr>
              <a:spLocks noChangeArrowheads="1"/>
            </p:cNvSpPr>
            <p:nvPr/>
          </p:nvSpPr>
          <p:spPr bwMode="auto">
            <a:xfrm>
              <a:off x="4488" y="2104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19485" name="Oval 14"/>
            <p:cNvSpPr>
              <a:spLocks noChangeArrowheads="1"/>
            </p:cNvSpPr>
            <p:nvPr/>
          </p:nvSpPr>
          <p:spPr bwMode="auto">
            <a:xfrm>
              <a:off x="5008" y="2112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1000</a:t>
              </a:r>
            </a:p>
          </p:txBody>
        </p:sp>
      </p:grpSp>
      <p:grpSp>
        <p:nvGrpSpPr>
          <p:cNvPr id="21519" name="Group 15"/>
          <p:cNvGrpSpPr>
            <a:grpSpLocks/>
          </p:cNvGrpSpPr>
          <p:nvPr/>
        </p:nvGrpSpPr>
        <p:grpSpPr bwMode="auto">
          <a:xfrm>
            <a:off x="2514600" y="3165475"/>
            <a:ext cx="7239000" cy="1066800"/>
            <a:chOff x="672" y="2208"/>
            <a:chExt cx="4560" cy="672"/>
          </a:xfrm>
        </p:grpSpPr>
        <p:sp>
          <p:nvSpPr>
            <p:cNvPr id="19464" name="Freeform 16"/>
            <p:cNvSpPr>
              <a:spLocks/>
            </p:cNvSpPr>
            <p:nvPr/>
          </p:nvSpPr>
          <p:spPr bwMode="auto">
            <a:xfrm>
              <a:off x="1680" y="2352"/>
              <a:ext cx="2544" cy="288"/>
            </a:xfrm>
            <a:custGeom>
              <a:avLst/>
              <a:gdLst>
                <a:gd name="T0" fmla="*/ 0 w 528"/>
                <a:gd name="T1" fmla="*/ 0 h 240"/>
                <a:gd name="T2" fmla="*/ 0 w 528"/>
                <a:gd name="T3" fmla="*/ 862 h 240"/>
                <a:gd name="T4" fmla="*/ 31827131 w 528"/>
                <a:gd name="T5" fmla="*/ 862 h 240"/>
                <a:gd name="T6" fmla="*/ 31827131 w 528"/>
                <a:gd name="T7" fmla="*/ 174 h 2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8" h="240">
                  <a:moveTo>
                    <a:pt x="0" y="0"/>
                  </a:moveTo>
                  <a:lnTo>
                    <a:pt x="0" y="240"/>
                  </a:lnTo>
                  <a:lnTo>
                    <a:pt x="528" y="240"/>
                  </a:lnTo>
                  <a:lnTo>
                    <a:pt x="528" y="4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9465" name="Group 17"/>
            <p:cNvGrpSpPr>
              <a:grpSpLocks/>
            </p:cNvGrpSpPr>
            <p:nvPr/>
          </p:nvGrpSpPr>
          <p:grpSpPr bwMode="auto">
            <a:xfrm>
              <a:off x="672" y="2208"/>
              <a:ext cx="2016" cy="192"/>
              <a:chOff x="672" y="2208"/>
              <a:chExt cx="2016" cy="192"/>
            </a:xfrm>
          </p:grpSpPr>
          <p:sp>
            <p:nvSpPr>
              <p:cNvPr id="19472" name="Freeform 18"/>
              <p:cNvSpPr>
                <a:spLocks/>
              </p:cNvSpPr>
              <p:nvPr/>
            </p:nvSpPr>
            <p:spPr bwMode="auto">
              <a:xfrm>
                <a:off x="672" y="2208"/>
                <a:ext cx="2016" cy="192"/>
              </a:xfrm>
              <a:custGeom>
                <a:avLst/>
                <a:gdLst>
                  <a:gd name="T0" fmla="*/ 0 w 528"/>
                  <a:gd name="T1" fmla="*/ 0 h 240"/>
                  <a:gd name="T2" fmla="*/ 0 w 528"/>
                  <a:gd name="T3" fmla="*/ 50 h 240"/>
                  <a:gd name="T4" fmla="*/ 6246164 w 528"/>
                  <a:gd name="T5" fmla="*/ 50 h 240"/>
                  <a:gd name="T6" fmla="*/ 6246164 w 528"/>
                  <a:gd name="T7" fmla="*/ 10 h 24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28" h="240">
                    <a:moveTo>
                      <a:pt x="0" y="0"/>
                    </a:moveTo>
                    <a:lnTo>
                      <a:pt x="0" y="240"/>
                    </a:lnTo>
                    <a:lnTo>
                      <a:pt x="528" y="240"/>
                    </a:lnTo>
                    <a:lnTo>
                      <a:pt x="528" y="48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35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73" name="Line 19"/>
              <p:cNvSpPr>
                <a:spLocks noChangeShapeType="1"/>
              </p:cNvSpPr>
              <p:nvPr/>
            </p:nvSpPr>
            <p:spPr bwMode="auto">
              <a:xfrm>
                <a:off x="1680" y="220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35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74" name="Line 20"/>
              <p:cNvSpPr>
                <a:spLocks noChangeShapeType="1"/>
              </p:cNvSpPr>
              <p:nvPr/>
            </p:nvSpPr>
            <p:spPr bwMode="auto">
              <a:xfrm>
                <a:off x="1200" y="220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35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75" name="Line 21"/>
              <p:cNvSpPr>
                <a:spLocks noChangeShapeType="1"/>
              </p:cNvSpPr>
              <p:nvPr/>
            </p:nvSpPr>
            <p:spPr bwMode="auto">
              <a:xfrm>
                <a:off x="2208" y="220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35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9466" name="Group 22"/>
            <p:cNvGrpSpPr>
              <a:grpSpLocks/>
            </p:cNvGrpSpPr>
            <p:nvPr/>
          </p:nvGrpSpPr>
          <p:grpSpPr bwMode="auto">
            <a:xfrm>
              <a:off x="3216" y="2208"/>
              <a:ext cx="2016" cy="192"/>
              <a:chOff x="672" y="2208"/>
              <a:chExt cx="2016" cy="192"/>
            </a:xfrm>
          </p:grpSpPr>
          <p:sp>
            <p:nvSpPr>
              <p:cNvPr id="19468" name="Freeform 23"/>
              <p:cNvSpPr>
                <a:spLocks/>
              </p:cNvSpPr>
              <p:nvPr/>
            </p:nvSpPr>
            <p:spPr bwMode="auto">
              <a:xfrm>
                <a:off x="672" y="2208"/>
                <a:ext cx="2016" cy="192"/>
              </a:xfrm>
              <a:custGeom>
                <a:avLst/>
                <a:gdLst>
                  <a:gd name="T0" fmla="*/ 0 w 528"/>
                  <a:gd name="T1" fmla="*/ 0 h 240"/>
                  <a:gd name="T2" fmla="*/ 0 w 528"/>
                  <a:gd name="T3" fmla="*/ 50 h 240"/>
                  <a:gd name="T4" fmla="*/ 6246164 w 528"/>
                  <a:gd name="T5" fmla="*/ 50 h 240"/>
                  <a:gd name="T6" fmla="*/ 6246164 w 528"/>
                  <a:gd name="T7" fmla="*/ 10 h 24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28" h="240">
                    <a:moveTo>
                      <a:pt x="0" y="0"/>
                    </a:moveTo>
                    <a:lnTo>
                      <a:pt x="0" y="240"/>
                    </a:lnTo>
                    <a:lnTo>
                      <a:pt x="528" y="240"/>
                    </a:lnTo>
                    <a:lnTo>
                      <a:pt x="528" y="48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35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69" name="Line 24"/>
              <p:cNvSpPr>
                <a:spLocks noChangeShapeType="1"/>
              </p:cNvSpPr>
              <p:nvPr/>
            </p:nvSpPr>
            <p:spPr bwMode="auto">
              <a:xfrm>
                <a:off x="1680" y="220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35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70" name="Line 25"/>
              <p:cNvSpPr>
                <a:spLocks noChangeShapeType="1"/>
              </p:cNvSpPr>
              <p:nvPr/>
            </p:nvSpPr>
            <p:spPr bwMode="auto">
              <a:xfrm>
                <a:off x="1200" y="220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35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71" name="Line 26"/>
              <p:cNvSpPr>
                <a:spLocks noChangeShapeType="1"/>
              </p:cNvSpPr>
              <p:nvPr/>
            </p:nvSpPr>
            <p:spPr bwMode="auto">
              <a:xfrm>
                <a:off x="2208" y="220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35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9467" name="Line 27"/>
            <p:cNvSpPr>
              <a:spLocks noChangeShapeType="1"/>
            </p:cNvSpPr>
            <p:nvPr/>
          </p:nvSpPr>
          <p:spPr bwMode="auto">
            <a:xfrm>
              <a:off x="2928" y="26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9461" name="Text Box 29"/>
          <p:cNvSpPr txBox="1">
            <a:spLocks noChangeArrowheads="1"/>
          </p:cNvSpPr>
          <p:nvPr/>
        </p:nvSpPr>
        <p:spPr bwMode="auto">
          <a:xfrm>
            <a:off x="2133600" y="4516438"/>
            <a:ext cx="762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2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34" name="Text Box 30"/>
          <p:cNvSpPr txBox="1">
            <a:spLocks noChangeArrowheads="1"/>
          </p:cNvSpPr>
          <p:nvPr/>
        </p:nvSpPr>
        <p:spPr bwMode="auto">
          <a:xfrm>
            <a:off x="2209800" y="4287838"/>
            <a:ext cx="7848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一般情况下，设对</a:t>
            </a:r>
            <a:r>
              <a:rPr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个初始归并段进行</a:t>
            </a:r>
            <a:r>
              <a:rPr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路平衡归并，归并的趟数为</a:t>
            </a:r>
          </a:p>
        </p:txBody>
      </p:sp>
      <p:sp>
        <p:nvSpPr>
          <p:cNvPr id="21540" name="Text Box 36"/>
          <p:cNvSpPr txBox="1">
            <a:spLocks noChangeArrowheads="1"/>
          </p:cNvSpPr>
          <p:nvPr/>
        </p:nvSpPr>
        <p:spPr bwMode="auto">
          <a:xfrm>
            <a:off x="2209800" y="5507039"/>
            <a:ext cx="78486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若增加</a:t>
            </a:r>
            <a:r>
              <a:rPr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或减少</a:t>
            </a:r>
            <a:r>
              <a:rPr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便能减少</a:t>
            </a:r>
            <a:r>
              <a:rPr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，</a:t>
            </a:r>
            <a:endParaRPr lang="en-US" altLang="zh-CN" sz="2800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从而减少外存读</a:t>
            </a:r>
            <a:r>
              <a:rPr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写的次数，提高外排效率。</a:t>
            </a:r>
          </a:p>
        </p:txBody>
      </p: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251" y="9528"/>
            <a:ext cx="7793037" cy="800099"/>
          </a:xfrm>
          <a:effectLst>
            <a:prstShdw prst="shdw13" dist="53882" dir="135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0099"/>
                </a:solidFill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/>
              <a:t>提高外排序效率的途径</a:t>
            </a:r>
            <a:endParaRPr lang="zh-CN" altLang="en-US" b="1" dirty="0" smtClean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74718"/>
              </p:ext>
            </p:extLst>
          </p:nvPr>
        </p:nvGraphicFramePr>
        <p:xfrm>
          <a:off x="5236391" y="4798219"/>
          <a:ext cx="1476726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3" imgW="800404" imgH="257040" progId="Equation.DSMT4">
                  <p:embed/>
                </p:oleObj>
              </mc:Choice>
              <mc:Fallback>
                <p:oleObj name="Equation" r:id="rId3" imgW="800404" imgH="257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36391" y="4798219"/>
                        <a:ext cx="1476726" cy="474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7154" y="4822038"/>
            <a:ext cx="3348893" cy="1370001"/>
          </a:xfrm>
          <a:prstGeom prst="rect">
            <a:avLst/>
          </a:prstGeom>
        </p:spPr>
      </p:pic>
      <p:sp>
        <p:nvSpPr>
          <p:cNvPr id="3" name="圆角矩形标注 2"/>
          <p:cNvSpPr/>
          <p:nvPr/>
        </p:nvSpPr>
        <p:spPr bwMode="auto">
          <a:xfrm>
            <a:off x="9503706" y="3597330"/>
            <a:ext cx="1018456" cy="612648"/>
          </a:xfrm>
          <a:prstGeom prst="wedgeRoundRectCallout">
            <a:avLst>
              <a:gd name="adj1" fmla="val 18500"/>
              <a:gd name="adj2" fmla="val 133573"/>
              <a:gd name="adj3" fmla="val 16667"/>
            </a:avLst>
          </a:prstGeom>
          <a:noFill/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1200" dirty="0">
                <a:solidFill>
                  <a:srgbClr val="0000CC"/>
                </a:solidFill>
              </a:rPr>
              <a:t>内存可容纳</a:t>
            </a:r>
            <a:r>
              <a:rPr lang="en-US" altLang="zh-CN" sz="1200" dirty="0">
                <a:solidFill>
                  <a:srgbClr val="0000CC"/>
                </a:solidFill>
              </a:rPr>
              <a:t>5</a:t>
            </a:r>
            <a:r>
              <a:rPr lang="zh-CN" altLang="en-US" sz="1200" dirty="0">
                <a:solidFill>
                  <a:srgbClr val="0000CC"/>
                </a:solidFill>
              </a:rPr>
              <a:t>个物理块，可进行</a:t>
            </a:r>
            <a:r>
              <a:rPr lang="en-US" altLang="zh-CN" sz="1200" dirty="0">
                <a:solidFill>
                  <a:srgbClr val="0000CC"/>
                </a:solidFill>
              </a:rPr>
              <a:t>4</a:t>
            </a:r>
            <a:r>
              <a:rPr lang="zh-CN" altLang="en-US" sz="1200" dirty="0">
                <a:solidFill>
                  <a:srgbClr val="0000CC"/>
                </a:solidFill>
              </a:rPr>
              <a:t>路归并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34" grpId="0"/>
      <p:bldP spid="215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83432" y="116632"/>
            <a:ext cx="7793037" cy="648072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多</a:t>
            </a:r>
            <a:r>
              <a:rPr lang="zh-CN" altLang="en-US" b="1" dirty="0" smtClean="0"/>
              <a:t>路</a:t>
            </a:r>
            <a:r>
              <a:rPr lang="en-US" altLang="zh-CN" b="1" dirty="0" smtClean="0"/>
              <a:t>(k</a:t>
            </a:r>
            <a:r>
              <a:rPr lang="zh-CN" altLang="en-US" b="1" dirty="0" smtClean="0"/>
              <a:t>路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平衡归并</a:t>
            </a:r>
            <a:endParaRPr lang="zh-CN" altLang="en-US" b="1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847528" y="1196753"/>
            <a:ext cx="8631560" cy="4935761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052736"/>
            <a:ext cx="9135616" cy="548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3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0382"/>
            <a:ext cx="7793037" cy="507206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908720"/>
            <a:ext cx="8810391" cy="5616624"/>
          </a:xfrm>
          <a:prstGeom prst="rect">
            <a:avLst/>
          </a:prstGeom>
        </p:spPr>
      </p:pic>
      <p:pic>
        <p:nvPicPr>
          <p:cNvPr id="3074" name="Picture 2" descr="https://timgsa.baidu.com/timg?image&amp;quality=80&amp;size=b9999_10000&amp;sec=1605930241263&amp;di=9a0a9cc4693ed5db060438b3c624cad5&amp;imgtype=0&amp;src=http%3A%2F%2Finews.gtimg.com%2Fnewsapp_bt%2F0%2F2943003962%2F6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867" y="12386"/>
            <a:ext cx="3165831" cy="190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04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432" y="116632"/>
            <a:ext cx="7793037" cy="507206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908720"/>
            <a:ext cx="8352928" cy="575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1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4" y="0"/>
            <a:ext cx="7793037" cy="795238"/>
          </a:xfrm>
        </p:spPr>
        <p:txBody>
          <a:bodyPr/>
          <a:lstStyle/>
          <a:p>
            <a:r>
              <a:rPr lang="zh-CN" altLang="en-US" b="1" dirty="0" smtClean="0"/>
              <a:t>败者树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980728"/>
            <a:ext cx="8778049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23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4" y="-27384"/>
            <a:ext cx="7793037" cy="89875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908720"/>
            <a:ext cx="849489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99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296" y="45291"/>
            <a:ext cx="7793037" cy="579214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583" y="908720"/>
            <a:ext cx="9269937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8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0"/>
            <a:ext cx="7793038" cy="76470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>
                <a:solidFill>
                  <a:srgbClr val="000066"/>
                </a:solidFill>
              </a:rPr>
              <a:t>如何生成初始归并段？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424113" y="1773238"/>
            <a:ext cx="7772400" cy="4114800"/>
          </a:xfrm>
        </p:spPr>
        <p:txBody>
          <a:bodyPr/>
          <a:lstStyle/>
          <a:p>
            <a:pPr eaLnBrk="1" hangingPunct="1"/>
            <a:r>
              <a:rPr lang="zh-CN" altLang="en-US" sz="4000">
                <a:solidFill>
                  <a:srgbClr val="000066"/>
                </a:solidFill>
              </a:rPr>
              <a:t>基本归并法</a:t>
            </a:r>
          </a:p>
          <a:p>
            <a:pPr eaLnBrk="1" hangingPunct="1"/>
            <a:r>
              <a:rPr lang="zh-CN" altLang="en-US" sz="4000">
                <a:solidFill>
                  <a:srgbClr val="000066"/>
                </a:solidFill>
              </a:rPr>
              <a:t>置换</a:t>
            </a:r>
            <a:r>
              <a:rPr lang="en-US" altLang="zh-CN" sz="4000">
                <a:solidFill>
                  <a:srgbClr val="000066"/>
                </a:solidFill>
              </a:rPr>
              <a:t>—</a:t>
            </a:r>
            <a:r>
              <a:rPr lang="zh-CN" altLang="en-US" sz="4000">
                <a:solidFill>
                  <a:srgbClr val="000066"/>
                </a:solidFill>
              </a:rPr>
              <a:t>选择排序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6"/>
          <p:cNvSpPr>
            <a:spLocks noGrp="1" noChangeArrowheads="1"/>
          </p:cNvSpPr>
          <p:nvPr>
            <p:ph type="title"/>
          </p:nvPr>
        </p:nvSpPr>
        <p:spPr>
          <a:xfrm>
            <a:off x="1055440" y="52933"/>
            <a:ext cx="7848600" cy="6397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3600" b="1" dirty="0"/>
              <a:t>基本归并法生成初始归并段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1271464" y="1248544"/>
            <a:ext cx="10081120" cy="1676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/>
              <a:t>例：设关键字序列为  </a:t>
            </a:r>
            <a:r>
              <a:rPr lang="en-US" altLang="zh-CN" sz="2800" dirty="0">
                <a:solidFill>
                  <a:schemeClr val="folHlink"/>
                </a:solidFill>
              </a:rPr>
              <a:t>51, 49, 39, 46, 38,</a:t>
            </a:r>
            <a:r>
              <a:rPr lang="en-US" altLang="zh-CN" sz="2800" dirty="0">
                <a:solidFill>
                  <a:schemeClr val="accent1"/>
                </a:solidFill>
              </a:rPr>
              <a:t> </a:t>
            </a:r>
            <a:r>
              <a:rPr lang="en-US" altLang="zh-CN" sz="2800" dirty="0">
                <a:solidFill>
                  <a:schemeClr val="folHlink"/>
                </a:solidFill>
              </a:rPr>
              <a:t>29</a:t>
            </a:r>
            <a:r>
              <a:rPr lang="en-US" altLang="zh-CN" sz="2800" dirty="0" smtClean="0"/>
              <a:t>, </a:t>
            </a:r>
            <a:r>
              <a:rPr lang="en-US" altLang="zh-CN" sz="2800" dirty="0"/>
              <a:t>14, 61, 15, 30, 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1, 48, 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chemeClr val="folHlink"/>
                </a:solidFill>
              </a:rPr>
              <a:t>52</a:t>
            </a:r>
            <a:r>
              <a:rPr lang="en-US" altLang="zh-CN" sz="2800" dirty="0">
                <a:solidFill>
                  <a:schemeClr val="folHlink"/>
                </a:solidFill>
              </a:rPr>
              <a:t>, 3, 63, 27, 4,</a:t>
            </a:r>
            <a:r>
              <a:rPr lang="en-US" altLang="zh-CN" sz="2800" dirty="0">
                <a:solidFill>
                  <a:schemeClr val="accent1"/>
                </a:solidFill>
              </a:rPr>
              <a:t> </a:t>
            </a:r>
            <a:r>
              <a:rPr lang="en-US" altLang="zh-CN" sz="2800" dirty="0">
                <a:solidFill>
                  <a:schemeClr val="folHlink"/>
                </a:solidFill>
              </a:rPr>
              <a:t>13</a:t>
            </a:r>
            <a:r>
              <a:rPr lang="en-US" altLang="zh-CN" sz="2800" dirty="0"/>
              <a:t>,   89, 24, 46, 58, 33, 76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2184400" y="2989263"/>
            <a:ext cx="7620000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楷体_GB2312" pitchFamily="49" charset="-122"/>
              </a:rPr>
              <a:t>设内存只能放</a:t>
            </a:r>
            <a:r>
              <a:rPr lang="en-US" altLang="zh-CN" sz="2800" dirty="0">
                <a:solidFill>
                  <a:schemeClr val="folHlink"/>
                </a:solidFill>
                <a:latin typeface="楷体_GB2312" pitchFamily="49" charset="-122"/>
              </a:rPr>
              <a:t>6</a:t>
            </a:r>
            <a:r>
              <a:rPr lang="zh-CN" altLang="en-US" sz="2800" dirty="0">
                <a:latin typeface="楷体_GB2312" pitchFamily="49" charset="-122"/>
              </a:rPr>
              <a:t>个记录，可分成</a:t>
            </a:r>
            <a:r>
              <a:rPr lang="en-US" altLang="zh-CN" sz="2800" dirty="0">
                <a:latin typeface="楷体_GB2312" pitchFamily="49" charset="-122"/>
              </a:rPr>
              <a:t>4</a:t>
            </a:r>
            <a:r>
              <a:rPr lang="zh-CN" altLang="en-US" sz="2800" dirty="0">
                <a:latin typeface="楷体_GB2312" pitchFamily="49" charset="-122"/>
              </a:rPr>
              <a:t>个等长的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</a:rPr>
              <a:t>初始归并段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340968" y="4184650"/>
            <a:ext cx="42672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2800" dirty="0">
                <a:latin typeface="Arial" panose="020B0604020202020204" pitchFamily="34" charset="0"/>
              </a:rPr>
              <a:t>1) 29, 38, 39, 46, 49, 51 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800" dirty="0">
                <a:latin typeface="Arial" panose="020B0604020202020204" pitchFamily="34" charset="0"/>
              </a:rPr>
              <a:t>2)   1, 14, 15, 30, 48, 61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800" dirty="0">
                <a:latin typeface="Arial" panose="020B0604020202020204" pitchFamily="34" charset="0"/>
              </a:rPr>
              <a:t>3)  3,   4, 13, 27, 52, 63 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800" dirty="0">
                <a:latin typeface="Arial" panose="020B0604020202020204" pitchFamily="34" charset="0"/>
              </a:rPr>
              <a:t>4)  24, 33, 46, 58, 76, 89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utoUpdateAnimBg="0"/>
      <p:bldP spid="2355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6"/>
          <p:cNvSpPr>
            <a:spLocks noChangeArrowheads="1"/>
          </p:cNvSpPr>
          <p:nvPr/>
        </p:nvSpPr>
        <p:spPr bwMode="auto">
          <a:xfrm>
            <a:off x="892522" y="0"/>
            <a:ext cx="7651750" cy="675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置换</a:t>
            </a:r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—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选择排序生成初始归并段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63352" y="1052736"/>
            <a:ext cx="11881320" cy="4863753"/>
          </a:xfrm>
        </p:spPr>
        <p:txBody>
          <a:bodyPr/>
          <a:lstStyle/>
          <a:p>
            <a:r>
              <a:rPr lang="zh-CN" altLang="en-US" sz="2800" dirty="0"/>
              <a:t>特点：在整个排序过程中，选择最小关键字和输入、输出交叉或平行</a:t>
            </a:r>
            <a:r>
              <a:rPr lang="zh-CN" altLang="en-US" sz="2800" dirty="0" smtClean="0"/>
              <a:t>进行</a:t>
            </a:r>
            <a:endParaRPr lang="en-US" altLang="zh-CN" sz="2800" dirty="0" smtClean="0"/>
          </a:p>
          <a:p>
            <a:endParaRPr lang="zh-CN" altLang="en-US" sz="2800" dirty="0"/>
          </a:p>
          <a:p>
            <a:r>
              <a:rPr lang="zh-CN" altLang="en-US" sz="2800" dirty="0"/>
              <a:t>目标：扩大初始归并段长度，突破内存工作区容量（设</a:t>
            </a:r>
            <a:r>
              <a:rPr lang="en-US" altLang="zh-CN" sz="2800" dirty="0"/>
              <a:t>w</a:t>
            </a:r>
            <a:r>
              <a:rPr lang="zh-CN" altLang="en-US" sz="2800" dirty="0"/>
              <a:t>个记录）的限制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64" y="3158749"/>
            <a:ext cx="5976664" cy="3150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483840" y="-84385"/>
            <a:ext cx="7772400" cy="921097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/>
              <a:t>第十章 外部排序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2351584" y="1556792"/>
            <a:ext cx="7772400" cy="3384550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altLang="zh-CN" sz="3800" dirty="0">
                <a:solidFill>
                  <a:srgbClr val="00A0C4"/>
                </a:solidFill>
                <a:latin typeface="方正综艺简体" pitchFamily="65" charset="-122"/>
                <a:ea typeface="方正综艺简体" pitchFamily="65" charset="-122"/>
              </a:rPr>
              <a:t>		</a:t>
            </a:r>
            <a:r>
              <a:rPr lang="en-US" altLang="zh-CN" sz="3800" dirty="0">
                <a:solidFill>
                  <a:srgbClr val="00A0C4"/>
                </a:solidFill>
              </a:rPr>
              <a:t>   </a:t>
            </a:r>
            <a:r>
              <a:rPr lang="zh-CN" altLang="en-US" sz="3800" dirty="0">
                <a:solidFill>
                  <a:srgbClr val="00A0C4"/>
                </a:solidFill>
              </a:rPr>
              <a:t> </a:t>
            </a:r>
            <a:endParaRPr lang="en-US" altLang="zh-CN" sz="3800" dirty="0">
              <a:solidFill>
                <a:srgbClr val="00A0C4"/>
              </a:solidFill>
            </a:endParaRPr>
          </a:p>
          <a:p>
            <a:pPr marL="0" indent="0">
              <a:buNone/>
              <a:defRPr/>
            </a:pPr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zh-CN" altLang="zh-CN" sz="3800" b="1" dirty="0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◇</a:t>
            </a:r>
            <a:r>
              <a:rPr lang="zh-CN" altLang="en-US" sz="3800" b="1" dirty="0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外部排序的定义</a:t>
            </a:r>
            <a:endParaRPr lang="en-US" altLang="zh-CN" sz="3800" b="1" dirty="0">
              <a:solidFill>
                <a:srgbClr val="0000CC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>
              <a:buNone/>
              <a:defRPr/>
            </a:pPr>
            <a:r>
              <a:rPr lang="en-US" altLang="zh-CN" sz="3800" b="1" dirty="0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</a:t>
            </a:r>
            <a:r>
              <a:rPr lang="zh-CN" altLang="zh-CN" sz="3800" b="1" dirty="0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◇</a:t>
            </a:r>
            <a:r>
              <a:rPr lang="en-US" altLang="zh-CN" sz="3800" b="1" dirty="0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2-</a:t>
            </a:r>
            <a:r>
              <a:rPr lang="zh-CN" altLang="en-US" sz="3800" b="1" dirty="0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路平衡归并</a:t>
            </a:r>
            <a:endParaRPr lang="en-US" altLang="zh-CN" sz="3800" b="1" dirty="0">
              <a:solidFill>
                <a:srgbClr val="0000CC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>
              <a:buNone/>
              <a:defRPr/>
            </a:pPr>
            <a:r>
              <a:rPr lang="en-US" altLang="zh-CN" sz="3800" b="1" dirty="0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</a:t>
            </a:r>
            <a:r>
              <a:rPr lang="zh-CN" altLang="zh-CN" sz="3800" b="1" dirty="0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◇</a:t>
            </a:r>
            <a:r>
              <a:rPr lang="zh-CN" altLang="en-US" sz="3800" b="1" dirty="0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置换选择排序</a:t>
            </a:r>
            <a:endParaRPr lang="en-US" altLang="zh-CN" sz="3800" b="1" dirty="0">
              <a:solidFill>
                <a:srgbClr val="0000CC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>
              <a:buNone/>
              <a:defRPr/>
            </a:pPr>
            <a:r>
              <a:rPr lang="en-US" altLang="zh-CN" sz="3800" b="1" dirty="0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</a:t>
            </a:r>
            <a:r>
              <a:rPr lang="zh-CN" altLang="zh-CN" sz="3800" b="1" dirty="0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◇</a:t>
            </a:r>
            <a:r>
              <a:rPr lang="zh-CN" altLang="en-US" sz="3800" b="1" dirty="0">
                <a:solidFill>
                  <a:srgbClr val="0000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最佳归并树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1847528" y="1277716"/>
            <a:ext cx="9073008" cy="1359196"/>
          </a:xfrm>
          <a:solidFill>
            <a:srgbClr val="000066"/>
          </a:solidFill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600">
                <a:solidFill>
                  <a:srgbClr val="FFFFFF"/>
                </a:solidFill>
              </a:rPr>
              <a:t>关键字序列为</a:t>
            </a:r>
            <a:r>
              <a:rPr lang="zh-CN" altLang="en-US" smtClean="0">
                <a:solidFill>
                  <a:srgbClr val="FFFFFF"/>
                </a:solidFill>
              </a:rPr>
              <a:t> </a:t>
            </a:r>
            <a:r>
              <a:rPr lang="en-US" altLang="zh-CN" smtClean="0">
                <a:solidFill>
                  <a:srgbClr val="FFFFFF"/>
                </a:solidFill>
              </a:rPr>
              <a:t>51, 49, 39, 46, 38, 29, 14, 61, 15, 30, 1, 48, 52, 3, 63, 27, 4,   13, 89, 24, 46, 58, 33, 76</a:t>
            </a:r>
            <a:endParaRPr lang="en-US" altLang="zh-CN" sz="3600">
              <a:solidFill>
                <a:srgbClr val="FFFFFF"/>
              </a:solidFill>
            </a:endParaRPr>
          </a:p>
        </p:txBody>
      </p:sp>
      <p:sp>
        <p:nvSpPr>
          <p:cNvPr id="23555" name="Text Box 5"/>
          <p:cNvSpPr txBox="1">
            <a:spLocks noChangeArrowheads="1"/>
          </p:cNvSpPr>
          <p:nvPr/>
        </p:nvSpPr>
        <p:spPr bwMode="auto">
          <a:xfrm>
            <a:off x="2133600" y="3356992"/>
            <a:ext cx="878693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Calibri" panose="020F0502020204030204" pitchFamily="34" charset="0"/>
              </a:rPr>
              <a:t>FI: </a:t>
            </a:r>
            <a:r>
              <a:rPr lang="zh-CN" altLang="en-US" sz="2400">
                <a:latin typeface="Calibri" panose="020F0502020204030204" pitchFamily="34" charset="0"/>
              </a:rPr>
              <a:t>初始排序文件 </a:t>
            </a:r>
            <a:r>
              <a:rPr lang="en-US" altLang="zh-CN" sz="2400">
                <a:solidFill>
                  <a:srgbClr val="000066"/>
                </a:solidFill>
                <a:latin typeface="Calibri" panose="020F0502020204030204" pitchFamily="34" charset="0"/>
              </a:rPr>
              <a:t>51, 49, 39, 46, 38, 29, 14, 61, 15, 30, 1, 48, 52, 3, 63, 27, 4,   13, 89, 24, 46, 58, 33, 76</a:t>
            </a:r>
          </a:p>
        </p:txBody>
      </p:sp>
      <p:sp>
        <p:nvSpPr>
          <p:cNvPr id="23556" name="Text Box 6"/>
          <p:cNvSpPr txBox="1">
            <a:spLocks noChangeArrowheads="1"/>
          </p:cNvSpPr>
          <p:nvPr/>
        </p:nvSpPr>
        <p:spPr bwMode="auto">
          <a:xfrm>
            <a:off x="2135560" y="4365104"/>
            <a:ext cx="662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Calibri" panose="020F0502020204030204" pitchFamily="34" charset="0"/>
              </a:rPr>
              <a:t>FO: </a:t>
            </a:r>
            <a:r>
              <a:rPr lang="zh-CN" altLang="en-US" sz="2400">
                <a:latin typeface="Calibri" panose="020F0502020204030204" pitchFamily="34" charset="0"/>
              </a:rPr>
              <a:t>输出的初始归并段文件</a:t>
            </a:r>
          </a:p>
        </p:txBody>
      </p:sp>
      <p:sp>
        <p:nvSpPr>
          <p:cNvPr id="23557" name="Text Box 7"/>
          <p:cNvSpPr txBox="1">
            <a:spLocks noChangeArrowheads="1"/>
          </p:cNvSpPr>
          <p:nvPr/>
        </p:nvSpPr>
        <p:spPr bwMode="auto">
          <a:xfrm>
            <a:off x="2135560" y="4898504"/>
            <a:ext cx="548640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Calibri" panose="020F0502020204030204" pitchFamily="34" charset="0"/>
              </a:rPr>
              <a:t>WA: </a:t>
            </a:r>
            <a:r>
              <a:rPr lang="zh-CN" altLang="en-US" sz="2400">
                <a:latin typeface="Calibri" panose="020F0502020204030204" pitchFamily="34" charset="0"/>
              </a:rPr>
              <a:t>内存工作区</a:t>
            </a:r>
            <a:endParaRPr lang="en-US" altLang="zh-CN" sz="2400">
              <a:latin typeface="Calibri" panose="020F050202020403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Calibri" panose="020F0502020204030204" pitchFamily="34" charset="0"/>
              </a:rPr>
              <a:t>w:</a:t>
            </a:r>
            <a:r>
              <a:rPr lang="zh-CN" altLang="en-US" sz="2400">
                <a:latin typeface="Calibri" panose="020F0502020204030204" pitchFamily="34" charset="0"/>
              </a:rPr>
              <a:t>内存工作区的容量可以容纳</a:t>
            </a:r>
            <a:r>
              <a:rPr lang="en-US" altLang="zh-CN" sz="2400">
                <a:latin typeface="Calibri" panose="020F0502020204030204" pitchFamily="34" charset="0"/>
              </a:rPr>
              <a:t>w</a:t>
            </a:r>
            <a:r>
              <a:rPr lang="zh-CN" altLang="en-US" sz="2400">
                <a:latin typeface="Calibri" panose="020F0502020204030204" pitchFamily="34" charset="0"/>
              </a:rPr>
              <a:t>个记录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92522" y="0"/>
            <a:ext cx="7651750" cy="675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置换</a:t>
            </a:r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—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选择排序生成初始归并段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1055440" y="44450"/>
            <a:ext cx="7793038" cy="6048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600" b="1" dirty="0"/>
              <a:t>置换选择排序的操作过程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3512" y="1196752"/>
            <a:ext cx="8153400" cy="4684713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个记录到工作区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中选出关键字最小的记录，记为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MiniMax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MiniMax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记录输出到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中去。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不空，则从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输入下一个记录到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中所有关键字比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MiniMax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记录的关键字大的记录中选择最小关键字记录，作为新的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MiniMax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记录。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(3)-(5)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，直到在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中选不出新的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MiniMax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记录为止，由此得到一个初始归并段，输出一个归并段的结束标志到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(7)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(2)-(6)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，直到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为空。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由此得到全部初始归并段。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lang="zh-CN" altLang="en-US" sz="2800" dirty="0">
              <a:latin typeface="+mn-ea"/>
            </a:endParaRPr>
          </a:p>
        </p:txBody>
      </p:sp>
      <p:sp>
        <p:nvSpPr>
          <p:cNvPr id="24580" name="Text Box 7"/>
          <p:cNvSpPr txBox="1">
            <a:spLocks noChangeArrowheads="1"/>
          </p:cNvSpPr>
          <p:nvPr/>
        </p:nvSpPr>
        <p:spPr bwMode="auto">
          <a:xfrm>
            <a:off x="8762727" y="44450"/>
            <a:ext cx="3309937" cy="1277938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latin typeface="Calibri" panose="020F0502020204030204" pitchFamily="34" charset="0"/>
              </a:rPr>
              <a:t>FI: </a:t>
            </a:r>
            <a:r>
              <a:rPr lang="zh-CN" altLang="en-US" sz="1400">
                <a:latin typeface="Calibri" panose="020F0502020204030204" pitchFamily="34" charset="0"/>
              </a:rPr>
              <a:t>初始排序文件 </a:t>
            </a:r>
            <a:endParaRPr lang="en-US" altLang="zh-CN" sz="1400">
              <a:latin typeface="Calibri" panose="020F050202020403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latin typeface="Calibri" panose="020F0502020204030204" pitchFamily="34" charset="0"/>
              </a:rPr>
              <a:t>FO: </a:t>
            </a:r>
            <a:r>
              <a:rPr lang="zh-CN" altLang="en-US" sz="1400">
                <a:latin typeface="Calibri" panose="020F0502020204030204" pitchFamily="34" charset="0"/>
              </a:rPr>
              <a:t>输出的初始归并段文件</a:t>
            </a:r>
            <a:endParaRPr lang="en-US" altLang="zh-CN" sz="1400">
              <a:latin typeface="Calibri" panose="020F050202020403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latin typeface="Calibri" panose="020F0502020204030204" pitchFamily="34" charset="0"/>
              </a:rPr>
              <a:t>WA: </a:t>
            </a:r>
            <a:r>
              <a:rPr lang="zh-CN" altLang="en-US" sz="1400">
                <a:latin typeface="Calibri" panose="020F0502020204030204" pitchFamily="34" charset="0"/>
              </a:rPr>
              <a:t>内存工作区</a:t>
            </a:r>
            <a:endParaRPr lang="en-US" altLang="zh-CN" sz="1400">
              <a:latin typeface="Calibri" panose="020F050202020403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latin typeface="Calibri" panose="020F0502020204030204" pitchFamily="34" charset="0"/>
              </a:rPr>
              <a:t>w:</a:t>
            </a:r>
            <a:r>
              <a:rPr lang="zh-CN" altLang="en-US" sz="1400">
                <a:latin typeface="Calibri" panose="020F0502020204030204" pitchFamily="34" charset="0"/>
              </a:rPr>
              <a:t>内存工作区的容量可以容纳</a:t>
            </a:r>
            <a:r>
              <a:rPr lang="en-US" altLang="zh-CN" sz="1400">
                <a:latin typeface="Calibri" panose="020F0502020204030204" pitchFamily="34" charset="0"/>
              </a:rPr>
              <a:t>w</a:t>
            </a:r>
            <a:r>
              <a:rPr lang="zh-CN" altLang="en-US" sz="1400">
                <a:latin typeface="Calibri" panose="020F0502020204030204" pitchFamily="34" charset="0"/>
              </a:rPr>
              <a:t>个记录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187" y="4797152"/>
            <a:ext cx="3907333" cy="16845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71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71504"/>
              </p:ext>
            </p:extLst>
          </p:nvPr>
        </p:nvGraphicFramePr>
        <p:xfrm>
          <a:off x="2057400" y="825772"/>
          <a:ext cx="8305800" cy="5843588"/>
        </p:xfrm>
        <a:graphic>
          <a:graphicData uri="http://schemas.openxmlformats.org/drawingml/2006/table">
            <a:tbl>
              <a:tblPr/>
              <a:tblGrid>
                <a:gridCol w="2768600"/>
                <a:gridCol w="2768600"/>
                <a:gridCol w="2768600"/>
              </a:tblGrid>
              <a:tr h="560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FO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WA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68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51, 49, 39, 46, 38, 29,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 14, 61, 15, 30, 1, 48, 52, 3, 63, 27, 4,   13, 89, 24, 46, 58, 33, 76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51, 49, 39, 46, 38, 29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14, 61, 15, 30, 1, 48,……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29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51, 49, 39, 46, 38,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61, 15, 30, 1, 48,52,……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29,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38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51, 49, 39, 46,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61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,14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15, 30, 1, 48,52,……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29,38,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39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51, 49,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15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, 46, 61,14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30, 1, 48,52,3, 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29,38,39,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46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51, 49, 15,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30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, 61,14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1,48,52,3, 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29,38,39,46,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49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51,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, 15,30, 61, 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48,52,3,……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29,38,39,46,49,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48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, 1, 15, 30, 61, 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52,3,……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29,38,39,46,49,51,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61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48, 1, 15, 30,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52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, 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3,……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……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0286" y="60026"/>
            <a:ext cx="7793037" cy="651222"/>
          </a:xfrm>
        </p:spPr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935864"/>
            <a:ext cx="8496944" cy="58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9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ext Box 4"/>
          <p:cNvSpPr>
            <a:spLocks noGrp="1" noChangeArrowheads="1"/>
          </p:cNvSpPr>
          <p:nvPr>
            <p:ph idx="1"/>
          </p:nvPr>
        </p:nvSpPr>
        <p:spPr>
          <a:xfrm>
            <a:off x="2351088" y="1268413"/>
            <a:ext cx="7772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  <a:buClr>
                <a:schemeClr val="bg1"/>
              </a:buClr>
              <a:buFontTx/>
              <a:buNone/>
            </a:pPr>
            <a:r>
              <a:rPr kumimoji="1" lang="zh-CN" altLang="en-US" sz="2800"/>
              <a:t>用置换</a:t>
            </a:r>
            <a:r>
              <a:rPr kumimoji="1" lang="en-US" altLang="zh-CN" sz="2800"/>
              <a:t>—</a:t>
            </a:r>
            <a:r>
              <a:rPr kumimoji="1" lang="zh-CN" altLang="en-US" sz="2800"/>
              <a:t>选择排序可分成</a:t>
            </a:r>
            <a:r>
              <a:rPr kumimoji="1" lang="en-US" altLang="zh-CN" sz="2800">
                <a:solidFill>
                  <a:schemeClr val="hlink"/>
                </a:solidFill>
              </a:rPr>
              <a:t>3</a:t>
            </a:r>
            <a:r>
              <a:rPr kumimoji="1" lang="zh-CN" altLang="en-US" sz="2800">
                <a:solidFill>
                  <a:schemeClr val="hlink"/>
                </a:solidFill>
              </a:rPr>
              <a:t>个</a:t>
            </a:r>
            <a:r>
              <a:rPr kumimoji="1" lang="zh-CN" altLang="en-US" sz="2800"/>
              <a:t>初始归并段</a:t>
            </a:r>
            <a:r>
              <a:rPr kumimoji="1" lang="en-US" altLang="zh-CN" sz="2800"/>
              <a:t>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1</a:t>
            </a:r>
            <a:r>
              <a:rPr lang="zh-CN" altLang="en-US" sz="2800"/>
              <a:t>）</a:t>
            </a:r>
            <a:r>
              <a:rPr lang="en-US" altLang="zh-CN" sz="2800"/>
              <a:t>29,38,39,46,49,51,61</a:t>
            </a:r>
          </a:p>
          <a:p>
            <a:pPr eaLnBrk="1" hangingPunct="1">
              <a:spcBef>
                <a:spcPct val="5000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800"/>
              <a:t>2</a:t>
            </a:r>
            <a:r>
              <a:rPr kumimoji="1" lang="zh-CN" altLang="en-US" sz="2800"/>
              <a:t>）</a:t>
            </a:r>
            <a:r>
              <a:rPr kumimoji="1" lang="en-US" altLang="zh-CN" sz="2800"/>
              <a:t>1,3,14,15,27,30,48,52,63,89</a:t>
            </a:r>
          </a:p>
          <a:p>
            <a:pPr eaLnBrk="1" hangingPunct="1">
              <a:spcBef>
                <a:spcPct val="5000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800"/>
              <a:t>3</a:t>
            </a:r>
            <a:r>
              <a:rPr kumimoji="1" lang="zh-CN" altLang="en-US" sz="2800"/>
              <a:t>）</a:t>
            </a:r>
            <a:r>
              <a:rPr kumimoji="1" lang="en-US" altLang="zh-CN" sz="2800"/>
              <a:t>4,13,24,33,46,58,76</a:t>
            </a:r>
          </a:p>
        </p:txBody>
      </p:sp>
      <p:sp>
        <p:nvSpPr>
          <p:cNvPr id="26627" name="Rectangle 3"/>
          <p:cNvSpPr txBox="1">
            <a:spLocks noChangeArrowheads="1"/>
          </p:cNvSpPr>
          <p:nvPr/>
        </p:nvSpPr>
        <p:spPr bwMode="auto">
          <a:xfrm>
            <a:off x="2279650" y="4365625"/>
            <a:ext cx="77724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FF0000"/>
                </a:solidFill>
              </a:rPr>
              <a:t>问题：由置换</a:t>
            </a:r>
            <a:r>
              <a:rPr kumimoji="0" lang="en-US" altLang="zh-CN">
                <a:solidFill>
                  <a:srgbClr val="FF0000"/>
                </a:solidFill>
              </a:rPr>
              <a:t>—</a:t>
            </a:r>
            <a:r>
              <a:rPr kumimoji="0" lang="zh-CN" altLang="en-US">
                <a:solidFill>
                  <a:srgbClr val="FF0000"/>
                </a:solidFill>
              </a:rPr>
              <a:t>选择生成的初始归并段长度不等，对平衡归并是否有影响</a:t>
            </a:r>
            <a:r>
              <a:rPr kumimoji="0" lang="en-US" altLang="zh-CN">
                <a:solidFill>
                  <a:srgbClr val="FF0000"/>
                </a:solidFill>
              </a:rPr>
              <a:t>?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kumimoji="0"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5334000" cy="838200"/>
          </a:xfrm>
          <a:extLst>
            <a:ext uri="{909E8E84-426E-40DD-AFC4-6F175D3DCCD1}">
              <a14:hiddenFill xmlns:a14="http://schemas.microsoft.com/office/drawing/2010/main">
                <a:solidFill>
                  <a:srgbClr val="CC3399"/>
                </a:solidFill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最佳归并树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559496" y="1268761"/>
            <a:ext cx="9718848" cy="15541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假设由置换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选择得到</a:t>
            </a:r>
            <a:r>
              <a:rPr lang="en-US" altLang="zh-CN" dirty="0" smtClean="0"/>
              <a:t>9</a:t>
            </a:r>
            <a:r>
              <a:rPr lang="zh-CN" altLang="en-US" dirty="0" smtClean="0"/>
              <a:t>个初始归并段，各段的长度分别为：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9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24</a:t>
            </a:r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1919536" y="2777554"/>
            <a:ext cx="822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>
                <a:latin typeface="楷体_GB2312" pitchFamily="49" charset="-122"/>
              </a:rPr>
              <a:t>现做</a:t>
            </a:r>
            <a:r>
              <a:rPr lang="en-US" altLang="zh-CN" dirty="0">
                <a:latin typeface="楷体_GB2312" pitchFamily="49" charset="-122"/>
              </a:rPr>
              <a:t>3-</a:t>
            </a:r>
            <a:r>
              <a:rPr lang="zh-CN" altLang="en-US" dirty="0">
                <a:latin typeface="楷体_GB2312" pitchFamily="49" charset="-122"/>
              </a:rPr>
              <a:t>路平衡归并，画出</a:t>
            </a:r>
            <a:r>
              <a:rPr lang="en-US" altLang="zh-CN" dirty="0">
                <a:latin typeface="楷体_GB2312" pitchFamily="49" charset="-122"/>
              </a:rPr>
              <a:t>3-</a:t>
            </a:r>
            <a:r>
              <a:rPr lang="zh-CN" altLang="en-US" dirty="0">
                <a:latin typeface="楷体_GB2312" pitchFamily="49" charset="-122"/>
              </a:rPr>
              <a:t>路平衡归并树。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3573016"/>
            <a:ext cx="6598670" cy="2808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551384" y="828001"/>
            <a:ext cx="1130525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Arial" panose="020B0604020202020204" pitchFamily="34" charset="0"/>
              </a:rPr>
              <a:t>初始归并段段长</a:t>
            </a:r>
            <a:r>
              <a:rPr lang="zh-CN" altLang="en-US" dirty="0" smtClean="0">
                <a:latin typeface="Arial" panose="020B0604020202020204" pitchFamily="34" charset="0"/>
              </a:rPr>
              <a:t>为</a:t>
            </a:r>
            <a:r>
              <a:rPr lang="en-US" altLang="zh-CN" dirty="0" smtClean="0">
                <a:latin typeface="Arial" panose="020B0604020202020204" pitchFamily="34" charset="0"/>
              </a:rPr>
              <a:t>9</a:t>
            </a:r>
            <a:r>
              <a:rPr lang="zh-CN" altLang="en-US" dirty="0">
                <a:latin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</a:rPr>
              <a:t>30</a:t>
            </a:r>
            <a:r>
              <a:rPr lang="zh-CN" altLang="en-US" dirty="0">
                <a:latin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</a:rPr>
              <a:t>12</a:t>
            </a:r>
            <a:r>
              <a:rPr lang="zh-CN" altLang="en-US" dirty="0">
                <a:latin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</a:rPr>
              <a:t>18</a:t>
            </a:r>
            <a:r>
              <a:rPr lang="zh-CN" altLang="en-US" dirty="0">
                <a:latin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</a:rPr>
              <a:t>3</a:t>
            </a:r>
            <a:r>
              <a:rPr lang="zh-CN" altLang="en-US" dirty="0">
                <a:latin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</a:rPr>
              <a:t>17</a:t>
            </a:r>
            <a:r>
              <a:rPr lang="zh-CN" altLang="en-US" dirty="0">
                <a:latin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zh-CN" altLang="en-US" dirty="0">
                <a:latin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</a:rPr>
              <a:t>6</a:t>
            </a:r>
            <a:r>
              <a:rPr lang="zh-CN" altLang="en-US" dirty="0">
                <a:latin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</a:rPr>
              <a:t>24</a:t>
            </a:r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2209800" y="1919288"/>
            <a:ext cx="8077200" cy="609600"/>
            <a:chOff x="432" y="912"/>
            <a:chExt cx="5088" cy="384"/>
          </a:xfrm>
        </p:grpSpPr>
        <p:sp>
          <p:nvSpPr>
            <p:cNvPr id="28697" name="Oval 4"/>
            <p:cNvSpPr>
              <a:spLocks noChangeArrowheads="1"/>
            </p:cNvSpPr>
            <p:nvPr/>
          </p:nvSpPr>
          <p:spPr bwMode="auto">
            <a:xfrm>
              <a:off x="432" y="912"/>
              <a:ext cx="432" cy="384"/>
            </a:xfrm>
            <a:prstGeom prst="ellipse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FF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28698" name="Oval 5"/>
            <p:cNvSpPr>
              <a:spLocks noChangeArrowheads="1"/>
            </p:cNvSpPr>
            <p:nvPr/>
          </p:nvSpPr>
          <p:spPr bwMode="auto">
            <a:xfrm>
              <a:off x="1056" y="912"/>
              <a:ext cx="432" cy="384"/>
            </a:xfrm>
            <a:prstGeom prst="ellipse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FF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30</a:t>
              </a:r>
            </a:p>
          </p:txBody>
        </p:sp>
        <p:sp>
          <p:nvSpPr>
            <p:cNvPr id="28699" name="Oval 6"/>
            <p:cNvSpPr>
              <a:spLocks noChangeArrowheads="1"/>
            </p:cNvSpPr>
            <p:nvPr/>
          </p:nvSpPr>
          <p:spPr bwMode="auto">
            <a:xfrm>
              <a:off x="1632" y="912"/>
              <a:ext cx="432" cy="384"/>
            </a:xfrm>
            <a:prstGeom prst="ellipse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FF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</a:p>
          </p:txBody>
        </p:sp>
        <p:sp>
          <p:nvSpPr>
            <p:cNvPr id="28700" name="Oval 7"/>
            <p:cNvSpPr>
              <a:spLocks noChangeArrowheads="1"/>
            </p:cNvSpPr>
            <p:nvPr/>
          </p:nvSpPr>
          <p:spPr bwMode="auto">
            <a:xfrm>
              <a:off x="2256" y="912"/>
              <a:ext cx="432" cy="384"/>
            </a:xfrm>
            <a:prstGeom prst="ellipse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FF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18</a:t>
              </a:r>
            </a:p>
          </p:txBody>
        </p:sp>
        <p:sp>
          <p:nvSpPr>
            <p:cNvPr id="28701" name="Oval 8"/>
            <p:cNvSpPr>
              <a:spLocks noChangeArrowheads="1"/>
            </p:cNvSpPr>
            <p:nvPr/>
          </p:nvSpPr>
          <p:spPr bwMode="auto">
            <a:xfrm>
              <a:off x="2784" y="912"/>
              <a:ext cx="432" cy="384"/>
            </a:xfrm>
            <a:prstGeom prst="ellipse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FF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8702" name="Oval 9"/>
            <p:cNvSpPr>
              <a:spLocks noChangeArrowheads="1"/>
            </p:cNvSpPr>
            <p:nvPr/>
          </p:nvSpPr>
          <p:spPr bwMode="auto">
            <a:xfrm>
              <a:off x="3360" y="912"/>
              <a:ext cx="432" cy="384"/>
            </a:xfrm>
            <a:prstGeom prst="ellipse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FF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17</a:t>
              </a:r>
            </a:p>
          </p:txBody>
        </p:sp>
        <p:sp>
          <p:nvSpPr>
            <p:cNvPr id="28703" name="Oval 10"/>
            <p:cNvSpPr>
              <a:spLocks noChangeArrowheads="1"/>
            </p:cNvSpPr>
            <p:nvPr/>
          </p:nvSpPr>
          <p:spPr bwMode="auto">
            <a:xfrm>
              <a:off x="3936" y="912"/>
              <a:ext cx="432" cy="384"/>
            </a:xfrm>
            <a:prstGeom prst="ellipse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FF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8704" name="Oval 11"/>
            <p:cNvSpPr>
              <a:spLocks noChangeArrowheads="1"/>
            </p:cNvSpPr>
            <p:nvPr/>
          </p:nvSpPr>
          <p:spPr bwMode="auto">
            <a:xfrm>
              <a:off x="4512" y="912"/>
              <a:ext cx="432" cy="384"/>
            </a:xfrm>
            <a:prstGeom prst="ellipse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FF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28705" name="Oval 12"/>
            <p:cNvSpPr>
              <a:spLocks noChangeArrowheads="1"/>
            </p:cNvSpPr>
            <p:nvPr/>
          </p:nvSpPr>
          <p:spPr bwMode="auto">
            <a:xfrm>
              <a:off x="5088" y="912"/>
              <a:ext cx="432" cy="384"/>
            </a:xfrm>
            <a:prstGeom prst="ellipse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FF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24</a:t>
              </a:r>
            </a:p>
          </p:txBody>
        </p:sp>
      </p:grpSp>
      <p:grpSp>
        <p:nvGrpSpPr>
          <p:cNvPr id="30733" name="Group 13"/>
          <p:cNvGrpSpPr>
            <a:grpSpLocks/>
          </p:cNvGrpSpPr>
          <p:nvPr/>
        </p:nvGrpSpPr>
        <p:grpSpPr bwMode="auto">
          <a:xfrm>
            <a:off x="3200400" y="3214688"/>
            <a:ext cx="6248400" cy="609600"/>
            <a:chOff x="1056" y="1728"/>
            <a:chExt cx="3936" cy="384"/>
          </a:xfrm>
        </p:grpSpPr>
        <p:sp>
          <p:nvSpPr>
            <p:cNvPr id="28694" name="Oval 14"/>
            <p:cNvSpPr>
              <a:spLocks noChangeArrowheads="1"/>
            </p:cNvSpPr>
            <p:nvPr/>
          </p:nvSpPr>
          <p:spPr bwMode="auto">
            <a:xfrm>
              <a:off x="1056" y="1728"/>
              <a:ext cx="432" cy="384"/>
            </a:xfrm>
            <a:prstGeom prst="ellipse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FF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51</a:t>
              </a:r>
            </a:p>
          </p:txBody>
        </p:sp>
        <p:sp>
          <p:nvSpPr>
            <p:cNvPr id="28695" name="Oval 15"/>
            <p:cNvSpPr>
              <a:spLocks noChangeArrowheads="1"/>
            </p:cNvSpPr>
            <p:nvPr/>
          </p:nvSpPr>
          <p:spPr bwMode="auto">
            <a:xfrm>
              <a:off x="2784" y="1728"/>
              <a:ext cx="432" cy="384"/>
            </a:xfrm>
            <a:prstGeom prst="ellipse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FF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38</a:t>
              </a:r>
            </a:p>
          </p:txBody>
        </p:sp>
        <p:sp>
          <p:nvSpPr>
            <p:cNvPr id="28696" name="Oval 16"/>
            <p:cNvSpPr>
              <a:spLocks noChangeArrowheads="1"/>
            </p:cNvSpPr>
            <p:nvPr/>
          </p:nvSpPr>
          <p:spPr bwMode="auto">
            <a:xfrm>
              <a:off x="4560" y="1728"/>
              <a:ext cx="432" cy="384"/>
            </a:xfrm>
            <a:prstGeom prst="ellipse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FF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32</a:t>
              </a:r>
            </a:p>
          </p:txBody>
        </p:sp>
      </p:grpSp>
      <p:sp>
        <p:nvSpPr>
          <p:cNvPr id="30737" name="Oval 17"/>
          <p:cNvSpPr>
            <a:spLocks noChangeArrowheads="1"/>
          </p:cNvSpPr>
          <p:nvPr/>
        </p:nvSpPr>
        <p:spPr bwMode="auto">
          <a:xfrm>
            <a:off x="6019800" y="4662488"/>
            <a:ext cx="685800" cy="6096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121</a:t>
            </a:r>
          </a:p>
        </p:txBody>
      </p:sp>
      <p:grpSp>
        <p:nvGrpSpPr>
          <p:cNvPr id="30738" name="Group 18"/>
          <p:cNvGrpSpPr>
            <a:grpSpLocks/>
          </p:cNvGrpSpPr>
          <p:nvPr/>
        </p:nvGrpSpPr>
        <p:grpSpPr bwMode="auto">
          <a:xfrm>
            <a:off x="2590800" y="2516188"/>
            <a:ext cx="7315200" cy="774700"/>
            <a:chOff x="672" y="1288"/>
            <a:chExt cx="4608" cy="488"/>
          </a:xfrm>
        </p:grpSpPr>
        <p:sp>
          <p:nvSpPr>
            <p:cNvPr id="28685" name="Line 19"/>
            <p:cNvSpPr>
              <a:spLocks noChangeShapeType="1"/>
            </p:cNvSpPr>
            <p:nvPr/>
          </p:nvSpPr>
          <p:spPr bwMode="auto">
            <a:xfrm>
              <a:off x="1272" y="132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6" name="Line 20"/>
            <p:cNvSpPr>
              <a:spLocks noChangeShapeType="1"/>
            </p:cNvSpPr>
            <p:nvPr/>
          </p:nvSpPr>
          <p:spPr bwMode="auto">
            <a:xfrm>
              <a:off x="2992" y="132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7" name="Line 21"/>
            <p:cNvSpPr>
              <a:spLocks noChangeShapeType="1"/>
            </p:cNvSpPr>
            <p:nvPr/>
          </p:nvSpPr>
          <p:spPr bwMode="auto">
            <a:xfrm>
              <a:off x="4752" y="132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8" name="Line 22"/>
            <p:cNvSpPr>
              <a:spLocks noChangeShapeType="1"/>
            </p:cNvSpPr>
            <p:nvPr/>
          </p:nvSpPr>
          <p:spPr bwMode="auto">
            <a:xfrm>
              <a:off x="672" y="1288"/>
              <a:ext cx="528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9" name="Line 23"/>
            <p:cNvSpPr>
              <a:spLocks noChangeShapeType="1"/>
            </p:cNvSpPr>
            <p:nvPr/>
          </p:nvSpPr>
          <p:spPr bwMode="auto">
            <a:xfrm flipH="1">
              <a:off x="1392" y="1296"/>
              <a:ext cx="43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90" name="Line 24"/>
            <p:cNvSpPr>
              <a:spLocks noChangeShapeType="1"/>
            </p:cNvSpPr>
            <p:nvPr/>
          </p:nvSpPr>
          <p:spPr bwMode="auto">
            <a:xfrm>
              <a:off x="2496" y="1296"/>
              <a:ext cx="384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91" name="Line 25"/>
            <p:cNvSpPr>
              <a:spLocks noChangeShapeType="1"/>
            </p:cNvSpPr>
            <p:nvPr/>
          </p:nvSpPr>
          <p:spPr bwMode="auto">
            <a:xfrm flipH="1">
              <a:off x="3072" y="1296"/>
              <a:ext cx="48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92" name="Line 26"/>
            <p:cNvSpPr>
              <a:spLocks noChangeShapeType="1"/>
            </p:cNvSpPr>
            <p:nvPr/>
          </p:nvSpPr>
          <p:spPr bwMode="auto">
            <a:xfrm>
              <a:off x="4176" y="1296"/>
              <a:ext cx="48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93" name="Line 27"/>
            <p:cNvSpPr>
              <a:spLocks noChangeShapeType="1"/>
            </p:cNvSpPr>
            <p:nvPr/>
          </p:nvSpPr>
          <p:spPr bwMode="auto">
            <a:xfrm flipH="1">
              <a:off x="4896" y="1296"/>
              <a:ext cx="384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0748" name="Group 28"/>
          <p:cNvGrpSpPr>
            <a:grpSpLocks/>
          </p:cNvGrpSpPr>
          <p:nvPr/>
        </p:nvGrpSpPr>
        <p:grpSpPr bwMode="auto">
          <a:xfrm>
            <a:off x="3733800" y="3748088"/>
            <a:ext cx="5257800" cy="1066800"/>
            <a:chOff x="1392" y="2064"/>
            <a:chExt cx="3312" cy="672"/>
          </a:xfrm>
        </p:grpSpPr>
        <p:sp>
          <p:nvSpPr>
            <p:cNvPr id="28682" name="Line 29"/>
            <p:cNvSpPr>
              <a:spLocks noChangeShapeType="1"/>
            </p:cNvSpPr>
            <p:nvPr/>
          </p:nvSpPr>
          <p:spPr bwMode="auto">
            <a:xfrm>
              <a:off x="3008" y="2112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3" name="Line 30"/>
            <p:cNvSpPr>
              <a:spLocks noChangeShapeType="1"/>
            </p:cNvSpPr>
            <p:nvPr/>
          </p:nvSpPr>
          <p:spPr bwMode="auto">
            <a:xfrm>
              <a:off x="1392" y="2064"/>
              <a:ext cx="144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4" name="Line 31"/>
            <p:cNvSpPr>
              <a:spLocks noChangeShapeType="1"/>
            </p:cNvSpPr>
            <p:nvPr/>
          </p:nvSpPr>
          <p:spPr bwMode="auto">
            <a:xfrm flipH="1">
              <a:off x="3216" y="2112"/>
              <a:ext cx="148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0753" name="Text Box 33"/>
          <p:cNvSpPr txBox="1">
            <a:spLocks noChangeArrowheads="1"/>
          </p:cNvSpPr>
          <p:nvPr/>
        </p:nvSpPr>
        <p:spPr bwMode="auto">
          <a:xfrm>
            <a:off x="1828800" y="4129088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Calibri" panose="020F0502020204030204" pitchFamily="34" charset="0"/>
              </a:rPr>
              <a:t>3-</a:t>
            </a:r>
            <a:r>
              <a:rPr lang="zh-CN" altLang="en-US" sz="2400" dirty="0">
                <a:latin typeface="Calibri" panose="020F0502020204030204" pitchFamily="34" charset="0"/>
              </a:rPr>
              <a:t>路平衡归并树</a:t>
            </a:r>
          </a:p>
        </p:txBody>
      </p:sp>
      <p:sp>
        <p:nvSpPr>
          <p:cNvPr id="30754" name="Text Box 34"/>
          <p:cNvSpPr txBox="1">
            <a:spLocks noChangeArrowheads="1"/>
          </p:cNvSpPr>
          <p:nvPr/>
        </p:nvSpPr>
        <p:spPr bwMode="auto">
          <a:xfrm>
            <a:off x="551384" y="5427221"/>
            <a:ext cx="11315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Calibri" panose="020F0502020204030204" pitchFamily="34" charset="0"/>
              </a:rPr>
              <a:t>设每个记录占一个物理块，则两趟归并所需对外存进行的读</a:t>
            </a:r>
            <a:r>
              <a:rPr lang="en-US" altLang="zh-CN" sz="2800" dirty="0">
                <a:latin typeface="Calibri" panose="020F0502020204030204" pitchFamily="34" charset="0"/>
              </a:rPr>
              <a:t>/</a:t>
            </a:r>
            <a:r>
              <a:rPr lang="zh-CN" altLang="en-US" sz="2800" dirty="0">
                <a:latin typeface="Calibri" panose="020F0502020204030204" pitchFamily="34" charset="0"/>
              </a:rPr>
              <a:t>写次数为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Calibri" panose="020F0502020204030204" pitchFamily="34" charset="0"/>
              </a:rPr>
              <a:t>（</a:t>
            </a:r>
            <a:r>
              <a:rPr lang="en-US" altLang="zh-CN" sz="2800" dirty="0">
                <a:latin typeface="Calibri" panose="020F0502020204030204" pitchFamily="34" charset="0"/>
              </a:rPr>
              <a:t>9+30+12+18+3+17+2+6+24</a:t>
            </a:r>
            <a:r>
              <a:rPr lang="zh-CN" altLang="en-US" sz="2800" dirty="0">
                <a:latin typeface="Calibri" panose="020F0502020204030204" pitchFamily="34" charset="0"/>
              </a:rPr>
              <a:t>）*</a:t>
            </a:r>
            <a:r>
              <a:rPr lang="en-US" altLang="zh-CN" sz="2800" dirty="0">
                <a:latin typeface="Calibri" panose="020F0502020204030204" pitchFamily="34" charset="0"/>
              </a:rPr>
              <a:t>2*2=484</a:t>
            </a:r>
            <a:endParaRPr lang="en-US" altLang="zh-CN" sz="2800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9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7" grpId="0" animBg="1" autoUpdateAnimBg="0"/>
      <p:bldP spid="30753" grpId="0" autoUpdateAnimBg="0"/>
      <p:bldP spid="3075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-17548"/>
            <a:ext cx="5334000" cy="838200"/>
          </a:xfrm>
          <a:extLst>
            <a:ext uri="{909E8E84-426E-40DD-AFC4-6F175D3DCCD1}">
              <a14:hiddenFill xmlns:a14="http://schemas.microsoft.com/office/drawing/2010/main">
                <a:solidFill>
                  <a:srgbClr val="CC3399"/>
                </a:solidFill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/>
              <a:t>带权路径长度</a:t>
            </a:r>
            <a:endParaRPr lang="zh-CN" altLang="en-US" b="1" dirty="0" smtClean="0"/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1189112" y="1171576"/>
            <a:ext cx="9947448" cy="5065713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若</a:t>
            </a:r>
            <a:r>
              <a:rPr lang="zh-CN" altLang="en-US" sz="2400" dirty="0">
                <a:solidFill>
                  <a:schemeClr val="hlink"/>
                </a:solidFill>
              </a:rPr>
              <a:t>将初始归并段的长度看成是归并树中叶子结点的权</a:t>
            </a:r>
            <a:r>
              <a:rPr lang="zh-CN" altLang="en-US" sz="2400" dirty="0"/>
              <a:t>，则三叉树的</a:t>
            </a:r>
            <a:r>
              <a:rPr lang="zh-CN" altLang="en-US" sz="2400" dirty="0">
                <a:solidFill>
                  <a:srgbClr val="0000CC"/>
                </a:solidFill>
              </a:rPr>
              <a:t>带权路径长度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chemeClr val="hlink"/>
                </a:solidFill>
              </a:rPr>
              <a:t>两倍</a:t>
            </a:r>
            <a:r>
              <a:rPr lang="zh-CN" altLang="en-US" sz="2400" dirty="0"/>
              <a:t>恰为</a:t>
            </a:r>
            <a:r>
              <a:rPr lang="en-US" altLang="zh-CN" sz="2400" dirty="0"/>
              <a:t>484</a:t>
            </a:r>
            <a:r>
              <a:rPr lang="zh-CN" altLang="en-US" sz="2400" dirty="0"/>
              <a:t>。</a:t>
            </a:r>
          </a:p>
          <a:p>
            <a:pPr eaLnBrk="1" hangingPunct="1"/>
            <a:r>
              <a:rPr lang="zh-CN" altLang="en-US" sz="2400" dirty="0"/>
              <a:t>前面讨论了有</a:t>
            </a:r>
            <a:r>
              <a:rPr lang="en-US" altLang="zh-CN" sz="2400" dirty="0"/>
              <a:t>n</a:t>
            </a:r>
            <a:r>
              <a:rPr lang="zh-CN" altLang="en-US" sz="2400" dirty="0"/>
              <a:t>个叶子结点的</a:t>
            </a:r>
            <a:r>
              <a:rPr lang="en-US" altLang="zh-CN" sz="2400" dirty="0"/>
              <a:t>WPL</a:t>
            </a:r>
            <a:r>
              <a:rPr lang="zh-CN" altLang="en-US" sz="2400" dirty="0"/>
              <a:t>最小的二叉树称为哈夫曼树，同理，存在有</a:t>
            </a:r>
            <a:r>
              <a:rPr lang="en-US" altLang="zh-CN" sz="2400" dirty="0"/>
              <a:t>n</a:t>
            </a:r>
            <a:r>
              <a:rPr lang="zh-CN" altLang="en-US" sz="2400" dirty="0"/>
              <a:t>个叶子结点的三叉、四叉、</a:t>
            </a:r>
            <a:r>
              <a:rPr lang="en-US" altLang="zh-CN" sz="2400" dirty="0"/>
              <a:t>……k</a:t>
            </a:r>
            <a:r>
              <a:rPr lang="zh-CN" altLang="en-US" sz="2400" dirty="0"/>
              <a:t>叉树等也成为</a:t>
            </a:r>
            <a:r>
              <a:rPr lang="zh-CN" altLang="en-US" sz="2400" dirty="0">
                <a:solidFill>
                  <a:srgbClr val="0000CC"/>
                </a:solidFill>
              </a:rPr>
              <a:t>哈夫曼树</a:t>
            </a:r>
            <a:r>
              <a:rPr lang="zh-CN" altLang="en-US" sz="2400" dirty="0"/>
              <a:t>。</a:t>
            </a:r>
          </a:p>
          <a:p>
            <a:pPr eaLnBrk="1" hangingPunct="1"/>
            <a:r>
              <a:rPr lang="zh-CN" altLang="en-US" sz="2400" dirty="0"/>
              <a:t>因此，</a:t>
            </a:r>
            <a:r>
              <a:rPr lang="zh-CN" altLang="en-US" sz="2400" dirty="0">
                <a:solidFill>
                  <a:schemeClr val="folHlink"/>
                </a:solidFill>
              </a:rPr>
              <a:t>若对长度不等的</a:t>
            </a:r>
            <a:r>
              <a:rPr lang="en-US" altLang="zh-CN" sz="2400" dirty="0">
                <a:solidFill>
                  <a:schemeClr val="folHlink"/>
                </a:solidFill>
              </a:rPr>
              <a:t>m</a:t>
            </a:r>
            <a:r>
              <a:rPr lang="zh-CN" altLang="en-US" sz="2400" dirty="0">
                <a:solidFill>
                  <a:schemeClr val="folHlink"/>
                </a:solidFill>
              </a:rPr>
              <a:t>个初始归并段，构造一棵哈夫曼树作为归并树，可使外部归并时所需对外存进行的读</a:t>
            </a:r>
            <a:r>
              <a:rPr lang="en-US" altLang="zh-CN" sz="2400" dirty="0">
                <a:solidFill>
                  <a:schemeClr val="folHlink"/>
                </a:solidFill>
              </a:rPr>
              <a:t>/</a:t>
            </a:r>
            <a:r>
              <a:rPr lang="zh-CN" altLang="en-US" sz="2400" dirty="0">
                <a:solidFill>
                  <a:schemeClr val="folHlink"/>
                </a:solidFill>
              </a:rPr>
              <a:t>写次数达到最少</a:t>
            </a:r>
            <a:r>
              <a:rPr lang="zh-CN" altLang="en-US" sz="2400" dirty="0"/>
              <a:t>。</a:t>
            </a:r>
          </a:p>
        </p:txBody>
      </p:sp>
      <p:pic>
        <p:nvPicPr>
          <p:cNvPr id="29700" name="Picture 2" descr="http://ts1.mm.bing.net/th?&amp;id=HN.608022753602833226&amp;w=300&amp;h=300&amp;c=0&amp;pid=1.9&amp;rs=0&amp;p=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7585" y="5661248"/>
            <a:ext cx="827087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文本框 4"/>
          <p:cNvSpPr txBox="1">
            <a:spLocks noChangeArrowheads="1"/>
          </p:cNvSpPr>
          <p:nvPr/>
        </p:nvSpPr>
        <p:spPr bwMode="auto">
          <a:xfrm>
            <a:off x="10903247" y="5746973"/>
            <a:ext cx="525463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1600"/>
              <a:t>哈夫曼树</a:t>
            </a:r>
          </a:p>
        </p:txBody>
      </p:sp>
      <p:sp>
        <p:nvSpPr>
          <p:cNvPr id="37" name="爆炸形 1 36"/>
          <p:cNvSpPr>
            <a:spLocks noChangeArrowheads="1"/>
          </p:cNvSpPr>
          <p:nvPr/>
        </p:nvSpPr>
        <p:spPr bwMode="auto">
          <a:xfrm>
            <a:off x="8616950" y="3943116"/>
            <a:ext cx="2144712" cy="1595438"/>
          </a:xfrm>
          <a:prstGeom prst="irregularSeal1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bg1"/>
                </a:solidFill>
                <a:ea typeface="黑体" panose="02010609060101010101" pitchFamily="49" charset="-122"/>
              </a:rPr>
              <a:t>计算</a:t>
            </a:r>
            <a:r>
              <a:rPr lang="en-US" altLang="zh-CN" sz="1800">
                <a:solidFill>
                  <a:schemeClr val="bg1"/>
                </a:solidFill>
                <a:ea typeface="黑体" panose="02010609060101010101" pitchFamily="49" charset="-122"/>
              </a:rPr>
              <a:t>WPL</a:t>
            </a:r>
            <a:endParaRPr lang="zh-CN" altLang="en-US" sz="180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608" y="4221088"/>
            <a:ext cx="5278909" cy="2219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271464" y="761330"/>
            <a:ext cx="6604000" cy="579438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9</a:t>
            </a:r>
            <a:r>
              <a:rPr lang="zh-CN" altLang="en-US" dirty="0">
                <a:latin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</a:rPr>
              <a:t>30</a:t>
            </a:r>
            <a:r>
              <a:rPr lang="zh-CN" altLang="en-US" dirty="0">
                <a:latin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</a:rPr>
              <a:t>12</a:t>
            </a:r>
            <a:r>
              <a:rPr lang="zh-CN" altLang="en-US" dirty="0">
                <a:latin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</a:rPr>
              <a:t>18</a:t>
            </a:r>
            <a:r>
              <a:rPr lang="zh-CN" altLang="en-US" dirty="0">
                <a:latin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</a:rPr>
              <a:t>3</a:t>
            </a:r>
            <a:r>
              <a:rPr lang="zh-CN" altLang="en-US" dirty="0">
                <a:latin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</a:rPr>
              <a:t>17</a:t>
            </a:r>
            <a:r>
              <a:rPr lang="zh-CN" altLang="en-US" dirty="0">
                <a:latin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zh-CN" altLang="en-US" dirty="0">
                <a:latin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</a:rPr>
              <a:t>6</a:t>
            </a:r>
            <a:r>
              <a:rPr lang="zh-CN" altLang="en-US" dirty="0">
                <a:latin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</a:rPr>
              <a:t>24</a:t>
            </a: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4343400" y="1371600"/>
            <a:ext cx="2590800" cy="609600"/>
            <a:chOff x="432" y="912"/>
            <a:chExt cx="1632" cy="384"/>
          </a:xfrm>
        </p:grpSpPr>
        <p:sp>
          <p:nvSpPr>
            <p:cNvPr id="30753" name="Oval 4"/>
            <p:cNvSpPr>
              <a:spLocks noChangeArrowheads="1"/>
            </p:cNvSpPr>
            <p:nvPr/>
          </p:nvSpPr>
          <p:spPr bwMode="auto">
            <a:xfrm>
              <a:off x="432" y="912"/>
              <a:ext cx="432" cy="384"/>
            </a:xfrm>
            <a:prstGeom prst="ellipse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FF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0754" name="Oval 5"/>
            <p:cNvSpPr>
              <a:spLocks noChangeArrowheads="1"/>
            </p:cNvSpPr>
            <p:nvPr/>
          </p:nvSpPr>
          <p:spPr bwMode="auto">
            <a:xfrm>
              <a:off x="1056" y="912"/>
              <a:ext cx="432" cy="384"/>
            </a:xfrm>
            <a:prstGeom prst="ellipse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FF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0755" name="Oval 6"/>
            <p:cNvSpPr>
              <a:spLocks noChangeArrowheads="1"/>
            </p:cNvSpPr>
            <p:nvPr/>
          </p:nvSpPr>
          <p:spPr bwMode="auto">
            <a:xfrm>
              <a:off x="1632" y="912"/>
              <a:ext cx="432" cy="384"/>
            </a:xfrm>
            <a:prstGeom prst="ellipse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FF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</p:grpSp>
      <p:sp>
        <p:nvSpPr>
          <p:cNvPr id="31751" name="Oval 7"/>
          <p:cNvSpPr>
            <a:spLocks noChangeArrowheads="1"/>
          </p:cNvSpPr>
          <p:nvPr/>
        </p:nvSpPr>
        <p:spPr bwMode="auto">
          <a:xfrm>
            <a:off x="4343400" y="2667000"/>
            <a:ext cx="685800" cy="6096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31752" name="Oval 8"/>
          <p:cNvSpPr>
            <a:spLocks noChangeArrowheads="1"/>
          </p:cNvSpPr>
          <p:nvPr/>
        </p:nvSpPr>
        <p:spPr bwMode="auto">
          <a:xfrm>
            <a:off x="6248400" y="2667000"/>
            <a:ext cx="685800" cy="6096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31753" name="Oval 9"/>
          <p:cNvSpPr>
            <a:spLocks noChangeArrowheads="1"/>
          </p:cNvSpPr>
          <p:nvPr/>
        </p:nvSpPr>
        <p:spPr bwMode="auto">
          <a:xfrm>
            <a:off x="2438400" y="3822700"/>
            <a:ext cx="685800" cy="6096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30</a:t>
            </a:r>
          </a:p>
        </p:txBody>
      </p:sp>
      <p:grpSp>
        <p:nvGrpSpPr>
          <p:cNvPr id="31754" name="Group 10"/>
          <p:cNvGrpSpPr>
            <a:grpSpLocks/>
          </p:cNvGrpSpPr>
          <p:nvPr/>
        </p:nvGrpSpPr>
        <p:grpSpPr bwMode="auto">
          <a:xfrm>
            <a:off x="7543800" y="2667000"/>
            <a:ext cx="2590800" cy="609600"/>
            <a:chOff x="3168" y="1728"/>
            <a:chExt cx="1632" cy="384"/>
          </a:xfrm>
        </p:grpSpPr>
        <p:sp>
          <p:nvSpPr>
            <p:cNvPr id="30750" name="Oval 11"/>
            <p:cNvSpPr>
              <a:spLocks noChangeArrowheads="1"/>
            </p:cNvSpPr>
            <p:nvPr/>
          </p:nvSpPr>
          <p:spPr bwMode="auto">
            <a:xfrm>
              <a:off x="3792" y="1728"/>
              <a:ext cx="432" cy="384"/>
            </a:xfrm>
            <a:prstGeom prst="ellipse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FF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18</a:t>
              </a:r>
            </a:p>
          </p:txBody>
        </p:sp>
        <p:sp>
          <p:nvSpPr>
            <p:cNvPr id="30751" name="Oval 12"/>
            <p:cNvSpPr>
              <a:spLocks noChangeArrowheads="1"/>
            </p:cNvSpPr>
            <p:nvPr/>
          </p:nvSpPr>
          <p:spPr bwMode="auto">
            <a:xfrm>
              <a:off x="3168" y="1728"/>
              <a:ext cx="432" cy="384"/>
            </a:xfrm>
            <a:prstGeom prst="ellipse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FF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17</a:t>
              </a:r>
            </a:p>
          </p:txBody>
        </p:sp>
        <p:sp>
          <p:nvSpPr>
            <p:cNvPr id="30752" name="Oval 13"/>
            <p:cNvSpPr>
              <a:spLocks noChangeArrowheads="1"/>
            </p:cNvSpPr>
            <p:nvPr/>
          </p:nvSpPr>
          <p:spPr bwMode="auto">
            <a:xfrm>
              <a:off x="4368" y="1728"/>
              <a:ext cx="432" cy="384"/>
            </a:xfrm>
            <a:prstGeom prst="ellipse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FF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24</a:t>
              </a:r>
            </a:p>
          </p:txBody>
        </p:sp>
      </p:grpSp>
      <p:grpSp>
        <p:nvGrpSpPr>
          <p:cNvPr id="31758" name="Group 14"/>
          <p:cNvGrpSpPr>
            <a:grpSpLocks/>
          </p:cNvGrpSpPr>
          <p:nvPr/>
        </p:nvGrpSpPr>
        <p:grpSpPr bwMode="auto">
          <a:xfrm>
            <a:off x="4800600" y="1905000"/>
            <a:ext cx="1752600" cy="1371600"/>
            <a:chOff x="912" y="1248"/>
            <a:chExt cx="1104" cy="864"/>
          </a:xfrm>
        </p:grpSpPr>
        <p:sp>
          <p:nvSpPr>
            <p:cNvPr id="30746" name="Oval 15"/>
            <p:cNvSpPr>
              <a:spLocks noChangeArrowheads="1"/>
            </p:cNvSpPr>
            <p:nvPr/>
          </p:nvSpPr>
          <p:spPr bwMode="auto">
            <a:xfrm>
              <a:off x="1248" y="1728"/>
              <a:ext cx="432" cy="384"/>
            </a:xfrm>
            <a:prstGeom prst="ellipse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FF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30747" name="Line 16"/>
            <p:cNvSpPr>
              <a:spLocks noChangeShapeType="1"/>
            </p:cNvSpPr>
            <p:nvPr/>
          </p:nvSpPr>
          <p:spPr bwMode="auto">
            <a:xfrm>
              <a:off x="1464" y="1248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8" name="Line 17"/>
            <p:cNvSpPr>
              <a:spLocks noChangeShapeType="1"/>
            </p:cNvSpPr>
            <p:nvPr/>
          </p:nvSpPr>
          <p:spPr bwMode="auto">
            <a:xfrm>
              <a:off x="912" y="1296"/>
              <a:ext cx="48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9" name="Line 18"/>
            <p:cNvSpPr>
              <a:spLocks noChangeShapeType="1"/>
            </p:cNvSpPr>
            <p:nvPr/>
          </p:nvSpPr>
          <p:spPr bwMode="auto">
            <a:xfrm flipH="1">
              <a:off x="1584" y="1296"/>
              <a:ext cx="432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1763" name="Group 19"/>
          <p:cNvGrpSpPr>
            <a:grpSpLocks/>
          </p:cNvGrpSpPr>
          <p:nvPr/>
        </p:nvGrpSpPr>
        <p:grpSpPr bwMode="auto">
          <a:xfrm>
            <a:off x="8001000" y="3200400"/>
            <a:ext cx="1752600" cy="1371600"/>
            <a:chOff x="912" y="1248"/>
            <a:chExt cx="1104" cy="864"/>
          </a:xfrm>
        </p:grpSpPr>
        <p:sp>
          <p:nvSpPr>
            <p:cNvPr id="30742" name="Oval 20"/>
            <p:cNvSpPr>
              <a:spLocks noChangeArrowheads="1"/>
            </p:cNvSpPr>
            <p:nvPr/>
          </p:nvSpPr>
          <p:spPr bwMode="auto">
            <a:xfrm>
              <a:off x="1248" y="1728"/>
              <a:ext cx="432" cy="384"/>
            </a:xfrm>
            <a:prstGeom prst="ellipse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FF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59</a:t>
              </a:r>
            </a:p>
          </p:txBody>
        </p:sp>
        <p:sp>
          <p:nvSpPr>
            <p:cNvPr id="30743" name="Line 21"/>
            <p:cNvSpPr>
              <a:spLocks noChangeShapeType="1"/>
            </p:cNvSpPr>
            <p:nvPr/>
          </p:nvSpPr>
          <p:spPr bwMode="auto">
            <a:xfrm>
              <a:off x="1464" y="1248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4" name="Line 22"/>
            <p:cNvSpPr>
              <a:spLocks noChangeShapeType="1"/>
            </p:cNvSpPr>
            <p:nvPr/>
          </p:nvSpPr>
          <p:spPr bwMode="auto">
            <a:xfrm>
              <a:off x="912" y="1296"/>
              <a:ext cx="48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5" name="Line 23"/>
            <p:cNvSpPr>
              <a:spLocks noChangeShapeType="1"/>
            </p:cNvSpPr>
            <p:nvPr/>
          </p:nvSpPr>
          <p:spPr bwMode="auto">
            <a:xfrm flipH="1">
              <a:off x="1584" y="1296"/>
              <a:ext cx="432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1768" name="Group 24"/>
          <p:cNvGrpSpPr>
            <a:grpSpLocks/>
          </p:cNvGrpSpPr>
          <p:nvPr/>
        </p:nvGrpSpPr>
        <p:grpSpPr bwMode="auto">
          <a:xfrm>
            <a:off x="4800600" y="3200400"/>
            <a:ext cx="1752600" cy="1371600"/>
            <a:chOff x="912" y="1248"/>
            <a:chExt cx="1104" cy="864"/>
          </a:xfrm>
        </p:grpSpPr>
        <p:sp>
          <p:nvSpPr>
            <p:cNvPr id="30738" name="Oval 25"/>
            <p:cNvSpPr>
              <a:spLocks noChangeArrowheads="1"/>
            </p:cNvSpPr>
            <p:nvPr/>
          </p:nvSpPr>
          <p:spPr bwMode="auto">
            <a:xfrm>
              <a:off x="1248" y="1728"/>
              <a:ext cx="432" cy="384"/>
            </a:xfrm>
            <a:prstGeom prst="ellipse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FF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32</a:t>
              </a:r>
            </a:p>
          </p:txBody>
        </p:sp>
        <p:sp>
          <p:nvSpPr>
            <p:cNvPr id="30739" name="Line 26"/>
            <p:cNvSpPr>
              <a:spLocks noChangeShapeType="1"/>
            </p:cNvSpPr>
            <p:nvPr/>
          </p:nvSpPr>
          <p:spPr bwMode="auto">
            <a:xfrm>
              <a:off x="1464" y="1248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0" name="Line 27"/>
            <p:cNvSpPr>
              <a:spLocks noChangeShapeType="1"/>
            </p:cNvSpPr>
            <p:nvPr/>
          </p:nvSpPr>
          <p:spPr bwMode="auto">
            <a:xfrm>
              <a:off x="912" y="1296"/>
              <a:ext cx="48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1" name="Line 28"/>
            <p:cNvSpPr>
              <a:spLocks noChangeShapeType="1"/>
            </p:cNvSpPr>
            <p:nvPr/>
          </p:nvSpPr>
          <p:spPr bwMode="auto">
            <a:xfrm flipH="1">
              <a:off x="1584" y="1296"/>
              <a:ext cx="432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1773" name="Group 29"/>
          <p:cNvGrpSpPr>
            <a:grpSpLocks/>
          </p:cNvGrpSpPr>
          <p:nvPr/>
        </p:nvGrpSpPr>
        <p:grpSpPr bwMode="auto">
          <a:xfrm>
            <a:off x="2743200" y="4419600"/>
            <a:ext cx="5943600" cy="1309688"/>
            <a:chOff x="1584" y="2832"/>
            <a:chExt cx="3744" cy="960"/>
          </a:xfrm>
        </p:grpSpPr>
        <p:sp>
          <p:nvSpPr>
            <p:cNvPr id="30734" name="Oval 30"/>
            <p:cNvSpPr>
              <a:spLocks noChangeArrowheads="1"/>
            </p:cNvSpPr>
            <p:nvPr/>
          </p:nvSpPr>
          <p:spPr bwMode="auto">
            <a:xfrm>
              <a:off x="3312" y="3408"/>
              <a:ext cx="432" cy="384"/>
            </a:xfrm>
            <a:prstGeom prst="ellipse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FF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121</a:t>
              </a:r>
            </a:p>
          </p:txBody>
        </p:sp>
        <p:sp>
          <p:nvSpPr>
            <p:cNvPr id="30735" name="Line 31"/>
            <p:cNvSpPr>
              <a:spLocks noChangeShapeType="1"/>
            </p:cNvSpPr>
            <p:nvPr/>
          </p:nvSpPr>
          <p:spPr bwMode="auto">
            <a:xfrm>
              <a:off x="1584" y="2832"/>
              <a:ext cx="1776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36" name="Line 32"/>
            <p:cNvSpPr>
              <a:spLocks noChangeShapeType="1"/>
            </p:cNvSpPr>
            <p:nvPr/>
          </p:nvSpPr>
          <p:spPr bwMode="auto">
            <a:xfrm flipH="1">
              <a:off x="3696" y="2896"/>
              <a:ext cx="1632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37" name="Line 33"/>
            <p:cNvSpPr>
              <a:spLocks noChangeShapeType="1"/>
            </p:cNvSpPr>
            <p:nvPr/>
          </p:nvSpPr>
          <p:spPr bwMode="auto">
            <a:xfrm>
              <a:off x="3504" y="2928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0732" name="Text Box 34"/>
          <p:cNvSpPr txBox="1">
            <a:spLocks noChangeArrowheads="1"/>
          </p:cNvSpPr>
          <p:nvPr/>
        </p:nvSpPr>
        <p:spPr bwMode="auto">
          <a:xfrm>
            <a:off x="1600200" y="1752601"/>
            <a:ext cx="2971800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800">
                <a:latin typeface="Calibri" panose="020F0502020204030204" pitchFamily="34" charset="0"/>
              </a:rPr>
              <a:t>3-</a:t>
            </a:r>
            <a:r>
              <a:rPr lang="zh-CN" altLang="en-US" sz="2800">
                <a:latin typeface="Calibri" panose="020F0502020204030204" pitchFamily="34" charset="0"/>
              </a:rPr>
              <a:t>路平衡归并的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800">
                <a:latin typeface="Calibri" panose="020F0502020204030204" pitchFamily="34" charset="0"/>
              </a:rPr>
              <a:t>最佳归并树</a:t>
            </a:r>
          </a:p>
        </p:txBody>
      </p:sp>
      <p:sp>
        <p:nvSpPr>
          <p:cNvPr id="31779" name="Text Box 35"/>
          <p:cNvSpPr txBox="1">
            <a:spLocks noChangeArrowheads="1"/>
          </p:cNvSpPr>
          <p:nvPr/>
        </p:nvSpPr>
        <p:spPr bwMode="auto">
          <a:xfrm>
            <a:off x="1919288" y="5791201"/>
            <a:ext cx="853281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Calibri" panose="020F0502020204030204" pitchFamily="34" charset="0"/>
              </a:rPr>
              <a:t>WPL=</a:t>
            </a:r>
            <a:r>
              <a:rPr lang="zh-CN" altLang="en-US" sz="2400" dirty="0">
                <a:latin typeface="Calibri" panose="020F0502020204030204" pitchFamily="34" charset="0"/>
              </a:rPr>
              <a:t>（</a:t>
            </a:r>
            <a:r>
              <a:rPr lang="en-US" altLang="zh-CN" sz="2400" dirty="0">
                <a:latin typeface="Calibri" panose="020F0502020204030204" pitchFamily="34" charset="0"/>
              </a:rPr>
              <a:t>2+3+6</a:t>
            </a:r>
            <a:r>
              <a:rPr lang="zh-CN" altLang="en-US" sz="2400" dirty="0">
                <a:latin typeface="Calibri" panose="020F0502020204030204" pitchFamily="34" charset="0"/>
              </a:rPr>
              <a:t>）*</a:t>
            </a:r>
            <a:r>
              <a:rPr lang="en-US" altLang="zh-CN" sz="2400" dirty="0">
                <a:latin typeface="Calibri" panose="020F0502020204030204" pitchFamily="34" charset="0"/>
              </a:rPr>
              <a:t>3+</a:t>
            </a:r>
            <a:r>
              <a:rPr lang="zh-CN" altLang="en-US" sz="2400" dirty="0">
                <a:latin typeface="Calibri" panose="020F0502020204030204" pitchFamily="34" charset="0"/>
              </a:rPr>
              <a:t>（</a:t>
            </a:r>
            <a:r>
              <a:rPr lang="en-US" altLang="zh-CN" sz="2400" dirty="0">
                <a:latin typeface="Calibri" panose="020F0502020204030204" pitchFamily="34" charset="0"/>
              </a:rPr>
              <a:t>9+12+17+18+24</a:t>
            </a:r>
            <a:r>
              <a:rPr lang="zh-CN" altLang="en-US" sz="2400" dirty="0">
                <a:latin typeface="Calibri" panose="020F0502020204030204" pitchFamily="34" charset="0"/>
              </a:rPr>
              <a:t>）*</a:t>
            </a:r>
            <a:r>
              <a:rPr lang="en-US" altLang="zh-CN" sz="2400" dirty="0">
                <a:latin typeface="Calibri" panose="020F0502020204030204" pitchFamily="34" charset="0"/>
              </a:rPr>
              <a:t>2+30=223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Calibri" panose="020F0502020204030204" pitchFamily="34" charset="0"/>
              </a:rPr>
              <a:t> </a:t>
            </a:r>
            <a:r>
              <a:rPr lang="zh-CN" altLang="en-US" sz="2400" dirty="0">
                <a:latin typeface="Calibri" panose="020F0502020204030204" pitchFamily="34" charset="0"/>
              </a:rPr>
              <a:t>需读写</a:t>
            </a:r>
            <a:r>
              <a:rPr lang="en-US" altLang="zh-CN" sz="2400" dirty="0">
                <a:latin typeface="Calibri" panose="020F0502020204030204" pitchFamily="34" charset="0"/>
              </a:rPr>
              <a:t>223*2=446</a:t>
            </a:r>
            <a:r>
              <a:rPr lang="zh-CN" altLang="en-US" sz="2400" dirty="0">
                <a:latin typeface="Calibri" panose="020F0502020204030204" pitchFamily="34" charset="0"/>
              </a:rPr>
              <a:t>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1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 animBg="1" autoUpdateAnimBg="0"/>
      <p:bldP spid="31752" grpId="0" animBg="1" autoUpdateAnimBg="0"/>
      <p:bldP spid="31753" grpId="0" animBg="1" autoUpdateAnimBg="0"/>
      <p:bldP spid="3177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 descr="11-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908051"/>
            <a:ext cx="7416800" cy="236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747" name="Group 5"/>
          <p:cNvGrpSpPr>
            <a:grpSpLocks/>
          </p:cNvGrpSpPr>
          <p:nvPr/>
        </p:nvGrpSpPr>
        <p:grpSpPr bwMode="auto">
          <a:xfrm>
            <a:off x="1919288" y="3968750"/>
            <a:ext cx="8367712" cy="2413000"/>
            <a:chOff x="159" y="485"/>
            <a:chExt cx="5494" cy="1788"/>
          </a:xfrm>
        </p:grpSpPr>
        <p:grpSp>
          <p:nvGrpSpPr>
            <p:cNvPr id="31751" name="Group 7"/>
            <p:cNvGrpSpPr>
              <a:grpSpLocks/>
            </p:cNvGrpSpPr>
            <p:nvPr/>
          </p:nvGrpSpPr>
          <p:grpSpPr bwMode="auto">
            <a:xfrm>
              <a:off x="159" y="1176"/>
              <a:ext cx="5494" cy="1097"/>
              <a:chOff x="159" y="1176"/>
              <a:chExt cx="5494" cy="1097"/>
            </a:xfrm>
          </p:grpSpPr>
          <p:grpSp>
            <p:nvGrpSpPr>
              <p:cNvPr id="31757" name="Group 8"/>
              <p:cNvGrpSpPr>
                <a:grpSpLocks/>
              </p:cNvGrpSpPr>
              <p:nvPr/>
            </p:nvGrpSpPr>
            <p:grpSpPr bwMode="auto">
              <a:xfrm>
                <a:off x="159" y="1876"/>
                <a:ext cx="1020" cy="397"/>
                <a:chOff x="159" y="1876"/>
                <a:chExt cx="1020" cy="397"/>
              </a:xfrm>
            </p:grpSpPr>
            <p:sp>
              <p:nvSpPr>
                <p:cNvPr id="31790" name="Rectangle 9" descr="羊皮纸"/>
                <p:cNvSpPr>
                  <a:spLocks noChangeArrowheads="1"/>
                </p:cNvSpPr>
                <p:nvPr/>
              </p:nvSpPr>
              <p:spPr bwMode="auto">
                <a:xfrm>
                  <a:off x="338" y="1876"/>
                  <a:ext cx="740" cy="301"/>
                </a:xfrm>
                <a:prstGeom prst="rect">
                  <a:avLst/>
                </a:prstGeom>
                <a:blipFill dpi="0" rotWithShape="1">
                  <a:blip r:embed="rId3"/>
                  <a:srcRect/>
                  <a:tile tx="0" ty="0" sx="100000" sy="100000" flip="none" algn="tl"/>
                </a:blip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600" b="0"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1791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99" y="1901"/>
                  <a:ext cx="880" cy="3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zh-CN" sz="2000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10 15</a:t>
                  </a:r>
                  <a:r>
                    <a:rPr kumimoji="0" lang="en-US" altLang="zh-CN" sz="2000" b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endParaRPr kumimoji="0" lang="en-US" altLang="zh-CN" sz="2000" b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31792" name="Line 11"/>
                <p:cNvSpPr>
                  <a:spLocks noChangeShapeType="1"/>
                </p:cNvSpPr>
                <p:nvPr/>
              </p:nvSpPr>
              <p:spPr bwMode="auto">
                <a:xfrm>
                  <a:off x="159" y="2019"/>
                  <a:ext cx="174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758" name="Group 12"/>
              <p:cNvGrpSpPr>
                <a:grpSpLocks/>
              </p:cNvGrpSpPr>
              <p:nvPr/>
            </p:nvGrpSpPr>
            <p:grpSpPr bwMode="auto">
              <a:xfrm>
                <a:off x="1080" y="1876"/>
                <a:ext cx="1029" cy="397"/>
                <a:chOff x="1080" y="1876"/>
                <a:chExt cx="1029" cy="397"/>
              </a:xfrm>
            </p:grpSpPr>
            <p:sp>
              <p:nvSpPr>
                <p:cNvPr id="31787" name="Rectangle 13" descr="羊皮纸"/>
                <p:cNvSpPr>
                  <a:spLocks noChangeArrowheads="1"/>
                </p:cNvSpPr>
                <p:nvPr/>
              </p:nvSpPr>
              <p:spPr bwMode="auto">
                <a:xfrm>
                  <a:off x="1259" y="1876"/>
                  <a:ext cx="740" cy="301"/>
                </a:xfrm>
                <a:prstGeom prst="rect">
                  <a:avLst/>
                </a:prstGeom>
                <a:blipFill dpi="0" rotWithShape="1">
                  <a:blip r:embed="rId3"/>
                  <a:srcRect/>
                  <a:tile tx="0" ty="0" sx="100000" sy="100000" flip="none" algn="tl"/>
                </a:blip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600" b="0"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178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229" y="1901"/>
                  <a:ext cx="880" cy="3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zh-CN" sz="2000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18 22 27 34</a:t>
                  </a:r>
                  <a:r>
                    <a:rPr kumimoji="0" lang="en-US" altLang="zh-CN" sz="2000" b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endParaRPr kumimoji="0" lang="en-US" altLang="zh-CN" sz="2000" b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31789" name="Line 15"/>
                <p:cNvSpPr>
                  <a:spLocks noChangeShapeType="1"/>
                </p:cNvSpPr>
                <p:nvPr/>
              </p:nvSpPr>
              <p:spPr bwMode="auto">
                <a:xfrm>
                  <a:off x="1080" y="2019"/>
                  <a:ext cx="174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759" name="Group 16"/>
              <p:cNvGrpSpPr>
                <a:grpSpLocks/>
              </p:cNvGrpSpPr>
              <p:nvPr/>
            </p:nvGrpSpPr>
            <p:grpSpPr bwMode="auto">
              <a:xfrm>
                <a:off x="2000" y="1876"/>
                <a:ext cx="1039" cy="397"/>
                <a:chOff x="2000" y="1876"/>
                <a:chExt cx="1039" cy="397"/>
              </a:xfrm>
            </p:grpSpPr>
            <p:sp>
              <p:nvSpPr>
                <p:cNvPr id="31784" name="Rectangle 17" descr="羊皮纸"/>
                <p:cNvSpPr>
                  <a:spLocks noChangeArrowheads="1"/>
                </p:cNvSpPr>
                <p:nvPr/>
              </p:nvSpPr>
              <p:spPr bwMode="auto">
                <a:xfrm>
                  <a:off x="2179" y="1876"/>
                  <a:ext cx="740" cy="301"/>
                </a:xfrm>
                <a:prstGeom prst="rect">
                  <a:avLst/>
                </a:prstGeom>
                <a:blipFill dpi="0" rotWithShape="1">
                  <a:blip r:embed="rId3"/>
                  <a:srcRect/>
                  <a:tile tx="0" ty="0" sx="100000" sy="100000" flip="none" algn="tl"/>
                </a:blip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600" b="0"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1785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159" y="1901"/>
                  <a:ext cx="880" cy="3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zh-CN" sz="2000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40 44 47</a:t>
                  </a:r>
                  <a:r>
                    <a:rPr kumimoji="0" lang="en-US" altLang="zh-CN" sz="2000" b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endParaRPr kumimoji="0" lang="en-US" altLang="zh-CN" sz="2000" b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31786" name="Line 19"/>
                <p:cNvSpPr>
                  <a:spLocks noChangeShapeType="1"/>
                </p:cNvSpPr>
                <p:nvPr/>
              </p:nvSpPr>
              <p:spPr bwMode="auto">
                <a:xfrm>
                  <a:off x="2000" y="2019"/>
                  <a:ext cx="174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760" name="Group 20"/>
              <p:cNvGrpSpPr>
                <a:grpSpLocks/>
              </p:cNvGrpSpPr>
              <p:nvPr/>
            </p:nvGrpSpPr>
            <p:grpSpPr bwMode="auto">
              <a:xfrm>
                <a:off x="2912" y="1876"/>
                <a:ext cx="1034" cy="397"/>
                <a:chOff x="2912" y="1876"/>
                <a:chExt cx="1034" cy="397"/>
              </a:xfrm>
            </p:grpSpPr>
            <p:sp>
              <p:nvSpPr>
                <p:cNvPr id="31781" name="Rectangle 21" descr="羊皮纸"/>
                <p:cNvSpPr>
                  <a:spLocks noChangeArrowheads="1"/>
                </p:cNvSpPr>
                <p:nvPr/>
              </p:nvSpPr>
              <p:spPr bwMode="auto">
                <a:xfrm>
                  <a:off x="3091" y="1876"/>
                  <a:ext cx="739" cy="300"/>
                </a:xfrm>
                <a:prstGeom prst="rect">
                  <a:avLst/>
                </a:prstGeom>
                <a:blipFill dpi="0" rotWithShape="1">
                  <a:blip r:embed="rId3"/>
                  <a:srcRect/>
                  <a:tile tx="0" ty="0" sx="100000" sy="100000" flip="none" algn="tl"/>
                </a:blip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600" b="0"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178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067" y="1901"/>
                  <a:ext cx="879" cy="3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zh-CN" sz="2000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54 67</a:t>
                  </a:r>
                  <a:r>
                    <a:rPr kumimoji="0" lang="en-US" altLang="zh-CN" sz="2000" b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endParaRPr kumimoji="0" lang="en-US" altLang="zh-CN" sz="2000" b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31783" name="Line 23"/>
                <p:cNvSpPr>
                  <a:spLocks noChangeShapeType="1"/>
                </p:cNvSpPr>
                <p:nvPr/>
              </p:nvSpPr>
              <p:spPr bwMode="auto">
                <a:xfrm>
                  <a:off x="2912" y="2019"/>
                  <a:ext cx="173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761" name="Group 24"/>
              <p:cNvGrpSpPr>
                <a:grpSpLocks/>
              </p:cNvGrpSpPr>
              <p:nvPr/>
            </p:nvGrpSpPr>
            <p:grpSpPr bwMode="auto">
              <a:xfrm>
                <a:off x="3823" y="1876"/>
                <a:ext cx="1030" cy="397"/>
                <a:chOff x="3823" y="1876"/>
                <a:chExt cx="1030" cy="397"/>
              </a:xfrm>
            </p:grpSpPr>
            <p:sp>
              <p:nvSpPr>
                <p:cNvPr id="31778" name="Rectangle 25" descr="羊皮纸"/>
                <p:cNvSpPr>
                  <a:spLocks noChangeArrowheads="1"/>
                </p:cNvSpPr>
                <p:nvPr/>
              </p:nvSpPr>
              <p:spPr bwMode="auto">
                <a:xfrm>
                  <a:off x="4002" y="1876"/>
                  <a:ext cx="740" cy="301"/>
                </a:xfrm>
                <a:prstGeom prst="rect">
                  <a:avLst/>
                </a:prstGeom>
                <a:blipFill dpi="0" rotWithShape="1">
                  <a:blip r:embed="rId3"/>
                  <a:srcRect/>
                  <a:tile tx="0" ty="0" sx="100000" sy="100000" flip="none" algn="tl"/>
                </a:blip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600" b="0"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1779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73" y="1901"/>
                  <a:ext cx="880" cy="3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zh-CN" sz="2000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72 74 78</a:t>
                  </a:r>
                  <a:r>
                    <a:rPr kumimoji="0" lang="en-US" altLang="zh-CN" sz="2000" b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</a:t>
                  </a:r>
                  <a:endParaRPr kumimoji="0" lang="en-US" altLang="zh-CN" sz="2000" b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31780" name="Line 27"/>
                <p:cNvSpPr>
                  <a:spLocks noChangeShapeType="1"/>
                </p:cNvSpPr>
                <p:nvPr/>
              </p:nvSpPr>
              <p:spPr bwMode="auto">
                <a:xfrm>
                  <a:off x="3823" y="2019"/>
                  <a:ext cx="174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762" name="Group 28"/>
              <p:cNvGrpSpPr>
                <a:grpSpLocks/>
              </p:cNvGrpSpPr>
              <p:nvPr/>
            </p:nvGrpSpPr>
            <p:grpSpPr bwMode="auto">
              <a:xfrm>
                <a:off x="4734" y="1876"/>
                <a:ext cx="919" cy="397"/>
                <a:chOff x="4734" y="1876"/>
                <a:chExt cx="919" cy="397"/>
              </a:xfrm>
            </p:grpSpPr>
            <p:sp>
              <p:nvSpPr>
                <p:cNvPr id="31775" name="Rectangle 29" descr="羊皮纸"/>
                <p:cNvSpPr>
                  <a:spLocks noChangeArrowheads="1"/>
                </p:cNvSpPr>
                <p:nvPr/>
              </p:nvSpPr>
              <p:spPr bwMode="auto">
                <a:xfrm>
                  <a:off x="4913" y="1876"/>
                  <a:ext cx="740" cy="301"/>
                </a:xfrm>
                <a:prstGeom prst="rect">
                  <a:avLst/>
                </a:prstGeom>
                <a:blipFill dpi="0" rotWithShape="1">
                  <a:blip r:embed="rId3"/>
                  <a:srcRect/>
                  <a:tile tx="0" ty="0" sx="100000" sy="100000" flip="none" algn="tl"/>
                </a:blip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600" b="0"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1776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4898" y="1901"/>
                  <a:ext cx="545" cy="3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zh-CN" sz="2000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81 84</a:t>
                  </a:r>
                  <a:r>
                    <a:rPr kumimoji="0" lang="en-US" altLang="zh-CN" sz="2000" b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endParaRPr kumimoji="0" lang="en-US" altLang="zh-CN" sz="2000" b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31777" name="Line 31"/>
                <p:cNvSpPr>
                  <a:spLocks noChangeShapeType="1"/>
                </p:cNvSpPr>
                <p:nvPr/>
              </p:nvSpPr>
              <p:spPr bwMode="auto">
                <a:xfrm>
                  <a:off x="4734" y="2019"/>
                  <a:ext cx="174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763" name="Group 32"/>
              <p:cNvGrpSpPr>
                <a:grpSpLocks/>
              </p:cNvGrpSpPr>
              <p:nvPr/>
            </p:nvGrpSpPr>
            <p:grpSpPr bwMode="auto">
              <a:xfrm>
                <a:off x="1247" y="1176"/>
                <a:ext cx="880" cy="394"/>
                <a:chOff x="1247" y="1176"/>
                <a:chExt cx="880" cy="394"/>
              </a:xfrm>
            </p:grpSpPr>
            <p:sp>
              <p:nvSpPr>
                <p:cNvPr id="31773" name="Rectangle 33" descr="羊皮纸"/>
                <p:cNvSpPr>
                  <a:spLocks noChangeArrowheads="1"/>
                </p:cNvSpPr>
                <p:nvPr/>
              </p:nvSpPr>
              <p:spPr bwMode="auto">
                <a:xfrm>
                  <a:off x="1271" y="1176"/>
                  <a:ext cx="740" cy="301"/>
                </a:xfrm>
                <a:prstGeom prst="rect">
                  <a:avLst/>
                </a:prstGeom>
                <a:blipFill dpi="0" rotWithShape="1">
                  <a:blip r:embed="rId3"/>
                  <a:srcRect/>
                  <a:tile tx="0" ty="0" sx="100000" sy="100000" flip="none" algn="tl"/>
                </a:blip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600" b="0"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1774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247" y="1198"/>
                  <a:ext cx="880" cy="3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zh-CN" sz="2000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15 34 47 67</a:t>
                  </a:r>
                  <a:r>
                    <a:rPr kumimoji="0" lang="en-US" altLang="zh-CN" sz="2000" b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endParaRPr kumimoji="0" lang="en-US" altLang="zh-CN" sz="2000" b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</p:grpSp>
          <p:sp>
            <p:nvSpPr>
              <p:cNvPr id="31764" name="Line 35"/>
              <p:cNvSpPr>
                <a:spLocks noChangeShapeType="1"/>
              </p:cNvSpPr>
              <p:nvPr/>
            </p:nvSpPr>
            <p:spPr bwMode="auto">
              <a:xfrm flipH="1">
                <a:off x="496" y="1434"/>
                <a:ext cx="868" cy="442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5" name="Line 36"/>
              <p:cNvSpPr>
                <a:spLocks noChangeShapeType="1"/>
              </p:cNvSpPr>
              <p:nvPr/>
            </p:nvSpPr>
            <p:spPr bwMode="auto">
              <a:xfrm flipH="1">
                <a:off x="1406" y="1428"/>
                <a:ext cx="140" cy="443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6" name="Line 37"/>
              <p:cNvSpPr>
                <a:spLocks noChangeShapeType="1"/>
              </p:cNvSpPr>
              <p:nvPr/>
            </p:nvSpPr>
            <p:spPr bwMode="auto">
              <a:xfrm>
                <a:off x="1711" y="1434"/>
                <a:ext cx="629" cy="442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7" name="Line 38"/>
              <p:cNvSpPr>
                <a:spLocks noChangeShapeType="1"/>
              </p:cNvSpPr>
              <p:nvPr/>
            </p:nvSpPr>
            <p:spPr bwMode="auto">
              <a:xfrm>
                <a:off x="1895" y="1434"/>
                <a:ext cx="1367" cy="442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1768" name="Group 39"/>
              <p:cNvGrpSpPr>
                <a:grpSpLocks/>
              </p:cNvGrpSpPr>
              <p:nvPr/>
            </p:nvGrpSpPr>
            <p:grpSpPr bwMode="auto">
              <a:xfrm>
                <a:off x="4309" y="1176"/>
                <a:ext cx="880" cy="394"/>
                <a:chOff x="4309" y="1176"/>
                <a:chExt cx="880" cy="394"/>
              </a:xfrm>
            </p:grpSpPr>
            <p:sp>
              <p:nvSpPr>
                <p:cNvPr id="31771" name="Rectangle 40" descr="羊皮纸"/>
                <p:cNvSpPr>
                  <a:spLocks noChangeArrowheads="1"/>
                </p:cNvSpPr>
                <p:nvPr/>
              </p:nvSpPr>
              <p:spPr bwMode="auto">
                <a:xfrm>
                  <a:off x="4342" y="1176"/>
                  <a:ext cx="740" cy="301"/>
                </a:xfrm>
                <a:prstGeom prst="rect">
                  <a:avLst/>
                </a:prstGeom>
                <a:blipFill dpi="0" rotWithShape="1">
                  <a:blip r:embed="rId3"/>
                  <a:srcRect/>
                  <a:tile tx="0" ty="0" sx="100000" sy="100000" flip="none" algn="tl"/>
                </a:blip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>
                      <a:alpha val="50000"/>
                    </a:srgbClr>
                  </a:outerShdw>
                </a:effec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600" b="0"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1772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309" y="1198"/>
                  <a:ext cx="880" cy="3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zh-CN" sz="2000">
                      <a:latin typeface="Arial Narrow" panose="020B0606020202030204" pitchFamily="34" charset="0"/>
                      <a:ea typeface="Gungsuh" panose="02030600000101010101" pitchFamily="18" charset="-127"/>
                    </a:rPr>
                    <a:t>78 84</a:t>
                  </a:r>
                  <a:r>
                    <a:rPr kumimoji="0" lang="en-US" altLang="zh-CN" sz="2000" b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endParaRPr kumimoji="0" lang="en-US" altLang="zh-CN" sz="2000" b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</p:grpSp>
          <p:sp>
            <p:nvSpPr>
              <p:cNvPr id="31769" name="Line 42"/>
              <p:cNvSpPr>
                <a:spLocks noChangeShapeType="1"/>
              </p:cNvSpPr>
              <p:nvPr/>
            </p:nvSpPr>
            <p:spPr bwMode="auto">
              <a:xfrm flipH="1">
                <a:off x="4141" y="1434"/>
                <a:ext cx="314" cy="442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0" name="Line 43"/>
              <p:cNvSpPr>
                <a:spLocks noChangeShapeType="1"/>
              </p:cNvSpPr>
              <p:nvPr/>
            </p:nvSpPr>
            <p:spPr bwMode="auto">
              <a:xfrm>
                <a:off x="4629" y="1434"/>
                <a:ext cx="445" cy="442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752" name="Group 44"/>
            <p:cNvGrpSpPr>
              <a:grpSpLocks/>
            </p:cNvGrpSpPr>
            <p:nvPr/>
          </p:nvGrpSpPr>
          <p:grpSpPr bwMode="auto">
            <a:xfrm>
              <a:off x="2659" y="485"/>
              <a:ext cx="879" cy="382"/>
              <a:chOff x="2659" y="485"/>
              <a:chExt cx="879" cy="382"/>
            </a:xfrm>
          </p:grpSpPr>
          <p:sp>
            <p:nvSpPr>
              <p:cNvPr id="31755" name="Rectangle 45" descr="羊皮纸"/>
              <p:cNvSpPr>
                <a:spLocks noChangeArrowheads="1"/>
              </p:cNvSpPr>
              <p:nvPr/>
            </p:nvSpPr>
            <p:spPr bwMode="auto">
              <a:xfrm>
                <a:off x="2672" y="485"/>
                <a:ext cx="739" cy="301"/>
              </a:xfrm>
              <a:prstGeom prst="rect">
                <a:avLst/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600" b="0">
                  <a:ea typeface="黑体" panose="02010609060101010101" pitchFamily="49" charset="-122"/>
                </a:endParaRPr>
              </a:p>
            </p:txBody>
          </p:sp>
          <p:sp>
            <p:nvSpPr>
              <p:cNvPr id="31756" name="Text Box 46"/>
              <p:cNvSpPr txBox="1">
                <a:spLocks noChangeArrowheads="1"/>
              </p:cNvSpPr>
              <p:nvPr/>
            </p:nvSpPr>
            <p:spPr bwMode="auto">
              <a:xfrm>
                <a:off x="2659" y="495"/>
                <a:ext cx="879" cy="3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>
                    <a:latin typeface="Arial Narrow" panose="020B0606020202030204" pitchFamily="34" charset="0"/>
                    <a:ea typeface="宋体" panose="02010600030101010101" pitchFamily="2" charset="-122"/>
                  </a:rPr>
                  <a:t>67 84</a:t>
                </a:r>
                <a:r>
                  <a:rPr kumimoji="0" lang="en-US" altLang="zh-CN" sz="20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endParaRPr kumimoji="0" lang="en-US" altLang="zh-CN" sz="2000" b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31753" name="Line 47"/>
            <p:cNvSpPr>
              <a:spLocks noChangeShapeType="1"/>
            </p:cNvSpPr>
            <p:nvPr/>
          </p:nvSpPr>
          <p:spPr bwMode="auto">
            <a:xfrm flipH="1">
              <a:off x="1633" y="731"/>
              <a:ext cx="1156" cy="4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4" name="Line 48"/>
            <p:cNvSpPr>
              <a:spLocks noChangeShapeType="1"/>
            </p:cNvSpPr>
            <p:nvPr/>
          </p:nvSpPr>
          <p:spPr bwMode="auto">
            <a:xfrm>
              <a:off x="2938" y="734"/>
              <a:ext cx="1572" cy="44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" name="Rectangle 4"/>
          <p:cNvSpPr>
            <a:spLocks noChangeArrowheads="1"/>
          </p:cNvSpPr>
          <p:nvPr/>
        </p:nvSpPr>
        <p:spPr bwMode="white">
          <a:xfrm>
            <a:off x="883445" y="103882"/>
            <a:ext cx="48974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4400" b="1">
                <a:solidFill>
                  <a:srgbClr val="336699"/>
                </a:solidFill>
                <a:latin typeface="Tahoma" panose="020B0604030504040204" pitchFamily="34" charset="0"/>
                <a:ea typeface="仿宋_GB2312" pitchFamily="1" charset="-122"/>
              </a:defRPr>
            </a:lvl1pPr>
            <a:lvl2pPr algn="l">
              <a:defRPr sz="4400" b="1">
                <a:solidFill>
                  <a:srgbClr val="336699"/>
                </a:solidFill>
                <a:latin typeface="Tahoma" panose="020B0604030504040204" pitchFamily="34" charset="0"/>
                <a:ea typeface="仿宋_GB2312" pitchFamily="1" charset="-122"/>
              </a:defRPr>
            </a:lvl2pPr>
            <a:lvl3pPr algn="l">
              <a:defRPr sz="4400" b="1">
                <a:solidFill>
                  <a:srgbClr val="336699"/>
                </a:solidFill>
                <a:latin typeface="Tahoma" panose="020B0604030504040204" pitchFamily="34" charset="0"/>
                <a:ea typeface="仿宋_GB2312" pitchFamily="1" charset="-122"/>
              </a:defRPr>
            </a:lvl3pPr>
            <a:lvl4pPr algn="l">
              <a:defRPr sz="4400" b="1">
                <a:solidFill>
                  <a:srgbClr val="336699"/>
                </a:solidFill>
                <a:latin typeface="Tahoma" panose="020B0604030504040204" pitchFamily="34" charset="0"/>
                <a:ea typeface="仿宋_GB2312" pitchFamily="1" charset="-122"/>
              </a:defRPr>
            </a:lvl4pPr>
            <a:lvl5pPr algn="l">
              <a:defRPr sz="4400" b="1">
                <a:solidFill>
                  <a:srgbClr val="336699"/>
                </a:solidFill>
                <a:latin typeface="Tahoma" panose="020B0604030504040204" pitchFamily="34" charset="0"/>
                <a:ea typeface="仿宋_GB2312" pitchFamily="1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6699"/>
                </a:solidFill>
                <a:latin typeface="Tahoma" panose="020B0604030504040204" pitchFamily="34" charset="0"/>
                <a:ea typeface="仿宋_GB2312" pitchFamily="1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6699"/>
                </a:solidFill>
                <a:latin typeface="Tahoma" panose="020B0604030504040204" pitchFamily="34" charset="0"/>
                <a:ea typeface="仿宋_GB2312" pitchFamily="1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6699"/>
                </a:solidFill>
                <a:latin typeface="Tahoma" panose="020B0604030504040204" pitchFamily="34" charset="0"/>
                <a:ea typeface="仿宋_GB2312" pitchFamily="1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6699"/>
                </a:solidFill>
                <a:latin typeface="Tahoma" panose="020B0604030504040204" pitchFamily="34" charset="0"/>
                <a:ea typeface="仿宋_GB2312" pitchFamily="1" charset="-122"/>
              </a:defRPr>
            </a:lvl9pPr>
          </a:lstStyle>
          <a:p>
            <a:pPr>
              <a:defRPr/>
            </a:pPr>
            <a:r>
              <a:rPr kumimoji="0" lang="en-US" altLang="zh-CN" sz="36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kumimoji="0" lang="zh-CN" altLang="en-US" sz="36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树 </a:t>
            </a:r>
            <a:r>
              <a:rPr kumimoji="0" lang="en-US" altLang="zh-CN" sz="36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vs B</a:t>
            </a:r>
            <a:r>
              <a:rPr kumimoji="0" lang="en-US" altLang="zh-CN" sz="3600" baseline="30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+</a:t>
            </a:r>
            <a:r>
              <a:rPr kumimoji="0" lang="zh-CN" altLang="en-US" sz="36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树</a:t>
            </a:r>
          </a:p>
        </p:txBody>
      </p:sp>
      <p:pic>
        <p:nvPicPr>
          <p:cNvPr id="31749" name="Picture 2" descr="http://ts1.mm.bing.net/th?&amp;id=HN.608022753602833226&amp;w=300&amp;h=300&amp;c=0&amp;pid=1.9&amp;rs=0&amp;p=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3122" y="794594"/>
            <a:ext cx="971550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文本框 48"/>
          <p:cNvSpPr txBox="1">
            <a:spLocks noChangeArrowheads="1"/>
          </p:cNvSpPr>
          <p:nvPr/>
        </p:nvSpPr>
        <p:spPr bwMode="auto">
          <a:xfrm>
            <a:off x="10903248" y="1080344"/>
            <a:ext cx="5254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1600"/>
              <a:t>第七章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-56356"/>
            <a:ext cx="7793038" cy="7826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solidFill>
                  <a:srgbClr val="0000CC"/>
                </a:solidFill>
              </a:rPr>
              <a:t>Motivation</a:t>
            </a:r>
            <a:endParaRPr lang="zh-CN" altLang="en-US" dirty="0" smtClean="0">
              <a:solidFill>
                <a:srgbClr val="0000CC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271464" y="1281336"/>
            <a:ext cx="10081120" cy="4379912"/>
          </a:xfrm>
        </p:spPr>
        <p:txBody>
          <a:bodyPr/>
          <a:lstStyle/>
          <a:p>
            <a:pPr marL="0" indent="0">
              <a:buNone/>
              <a:defRPr/>
            </a:pPr>
            <a:r>
              <a:rPr kumimoji="1" lang="zh-CN" altLang="en-US" sz="2400" dirty="0"/>
              <a:t>某同学某天参加腾讯面试，技术面的时候，面试官问了排序问题：   </a:t>
            </a:r>
            <a:endParaRPr kumimoji="1" lang="en-US" altLang="zh-CN" sz="2400" dirty="0"/>
          </a:p>
          <a:p>
            <a:pPr eaLnBrk="1" hangingPunct="1">
              <a:defRPr/>
            </a:pPr>
            <a:r>
              <a:rPr kumimoji="1" lang="zh-CN" altLang="en-US" sz="2400" dirty="0"/>
              <a:t>问题一：若有</a:t>
            </a:r>
            <a:r>
              <a:rPr kumimoji="1" lang="en-US" altLang="zh-CN" sz="2400" dirty="0"/>
              <a:t>1T</a:t>
            </a:r>
            <a:r>
              <a:rPr kumimoji="1" lang="zh-CN" altLang="en-US" sz="2400" dirty="0"/>
              <a:t>的数据，需要实现由大到小排序，你用什么办法，说说你的思路和想法？   </a:t>
            </a:r>
            <a:endParaRPr kumimoji="1" lang="en-US" altLang="zh-CN" sz="2400" dirty="0"/>
          </a:p>
          <a:p>
            <a:pPr eaLnBrk="1" hangingPunct="1">
              <a:defRPr/>
            </a:pPr>
            <a:r>
              <a:rPr kumimoji="1" lang="zh-CN" altLang="en-US" sz="2400" dirty="0"/>
              <a:t>问题二：若有</a:t>
            </a:r>
            <a:r>
              <a:rPr kumimoji="1" lang="en-US" altLang="zh-CN" sz="2400" dirty="0"/>
              <a:t>10G</a:t>
            </a:r>
            <a:r>
              <a:rPr kumimoji="1" lang="zh-CN" altLang="en-US" sz="2400" dirty="0"/>
              <a:t>的数据，如果两条数据一样，则表示该两条数据重复了，现在给你</a:t>
            </a:r>
            <a:r>
              <a:rPr kumimoji="1" lang="en-US" altLang="zh-CN" sz="2400" dirty="0"/>
              <a:t>512M</a:t>
            </a:r>
            <a:r>
              <a:rPr kumimoji="1" lang="zh-CN" altLang="en-US" sz="2400" dirty="0"/>
              <a:t>的内存，把这</a:t>
            </a:r>
            <a:r>
              <a:rPr kumimoji="1" lang="en-US" altLang="zh-CN" sz="2400" dirty="0"/>
              <a:t>10G</a:t>
            </a:r>
            <a:r>
              <a:rPr kumimoji="1" lang="zh-CN" altLang="en-US" sz="2400" dirty="0"/>
              <a:t>中重复次数最高的</a:t>
            </a:r>
            <a:r>
              <a:rPr kumimoji="1" lang="en-US" altLang="zh-CN" sz="2400" dirty="0"/>
              <a:t>10</a:t>
            </a:r>
            <a:r>
              <a:rPr kumimoji="1" lang="zh-CN" altLang="en-US" sz="2400" dirty="0"/>
              <a:t>条数据取出来。</a:t>
            </a:r>
          </a:p>
        </p:txBody>
      </p:sp>
      <p:sp>
        <p:nvSpPr>
          <p:cNvPr id="11268" name="矩形 1"/>
          <p:cNvSpPr>
            <a:spLocks noChangeArrowheads="1"/>
          </p:cNvSpPr>
          <p:nvPr/>
        </p:nvSpPr>
        <p:spPr bwMode="auto">
          <a:xfrm>
            <a:off x="5016500" y="6562726"/>
            <a:ext cx="5651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400"/>
              <a:t>https://blog.csdn.net/guyuealian/article/details/51151674</a:t>
            </a:r>
            <a:endParaRPr lang="zh-CN" altLang="en-US" sz="1400"/>
          </a:p>
        </p:txBody>
      </p:sp>
      <p:pic>
        <p:nvPicPr>
          <p:cNvPr id="11269" name="Picture 2" descr="http://ts1.mm.bing.net/th?&amp;id=HN.608051654393007869&amp;w=300&amp;h=300&amp;c=0&amp;pid=1.9&amp;rs=0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405" y="4446588"/>
            <a:ext cx="3024187" cy="181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2" descr="http://deliveryimages.acm.org/10.1145/1570000/1563874/jacobs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253" y="4314825"/>
            <a:ext cx="3808413" cy="209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4149726"/>
            <a:ext cx="18669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540" y="5453063"/>
            <a:ext cx="1701800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6"/>
          <p:cNvSpPr txBox="1">
            <a:spLocks noChangeArrowheads="1"/>
          </p:cNvSpPr>
          <p:nvPr/>
        </p:nvSpPr>
        <p:spPr bwMode="auto">
          <a:xfrm>
            <a:off x="911226" y="60819"/>
            <a:ext cx="31686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latin typeface="Corbel" panose="020B0503020204020204" pitchFamily="34" charset="0"/>
                <a:ea typeface="宋体" panose="02010600030101010101" pitchFamily="2" charset="-122"/>
              </a:rPr>
              <a:t>Summary</a:t>
            </a:r>
          </a:p>
        </p:txBody>
      </p:sp>
      <p:sp>
        <p:nvSpPr>
          <p:cNvPr id="32771" name="Text Box 7"/>
          <p:cNvSpPr txBox="1">
            <a:spLocks noChangeArrowheads="1"/>
          </p:cNvSpPr>
          <p:nvPr/>
        </p:nvSpPr>
        <p:spPr bwMode="auto">
          <a:xfrm>
            <a:off x="4872039" y="1119189"/>
            <a:ext cx="37433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课堂小结</a:t>
            </a:r>
          </a:p>
        </p:txBody>
      </p:sp>
      <p:sp>
        <p:nvSpPr>
          <p:cNvPr id="14340" name="Line 19"/>
          <p:cNvSpPr>
            <a:spLocks noChangeShapeType="1"/>
          </p:cNvSpPr>
          <p:nvPr/>
        </p:nvSpPr>
        <p:spPr bwMode="auto">
          <a:xfrm>
            <a:off x="2495551" y="3500438"/>
            <a:ext cx="7345363" cy="0"/>
          </a:xfrm>
          <a:prstGeom prst="line">
            <a:avLst/>
          </a:prstGeom>
          <a:noFill/>
          <a:ln w="38100" cap="rnd">
            <a:solidFill>
              <a:srgbClr val="0085A4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41" name="Line 20"/>
          <p:cNvSpPr>
            <a:spLocks noChangeShapeType="1"/>
          </p:cNvSpPr>
          <p:nvPr/>
        </p:nvSpPr>
        <p:spPr bwMode="auto">
          <a:xfrm>
            <a:off x="2495551" y="5072063"/>
            <a:ext cx="7345363" cy="0"/>
          </a:xfrm>
          <a:prstGeom prst="line">
            <a:avLst/>
          </a:prstGeom>
          <a:noFill/>
          <a:ln w="38100" cap="rnd">
            <a:solidFill>
              <a:srgbClr val="0085A4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774" name="AutoShape 3"/>
          <p:cNvSpPr>
            <a:spLocks noChangeArrowheads="1"/>
          </p:cNvSpPr>
          <p:nvPr/>
        </p:nvSpPr>
        <p:spPr bwMode="auto">
          <a:xfrm>
            <a:off x="1992313" y="2060576"/>
            <a:ext cx="8280400" cy="4392613"/>
          </a:xfrm>
          <a:prstGeom prst="roundRect">
            <a:avLst>
              <a:gd name="adj" fmla="val 4481"/>
            </a:avLst>
          </a:prstGeom>
          <a:noFill/>
          <a:ln w="38100" cap="rnd" algn="ctr">
            <a:solidFill>
              <a:srgbClr val="0085A4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 b="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32775" name="Text Box 11"/>
          <p:cNvSpPr txBox="1">
            <a:spLocks noChangeArrowheads="1"/>
          </p:cNvSpPr>
          <p:nvPr/>
        </p:nvSpPr>
        <p:spPr bwMode="auto">
          <a:xfrm>
            <a:off x="6024564" y="2205038"/>
            <a:ext cx="3527425" cy="127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|</a:t>
            </a:r>
            <a:r>
              <a:rPr lang="zh-CN" altLang="en-US" sz="2400">
                <a:latin typeface="楷体_GB2312" pitchFamily="49" charset="-122"/>
              </a:rPr>
              <a:t>内存储器</a:t>
            </a:r>
            <a:r>
              <a:rPr lang="en-US" altLang="zh-CN" sz="2400">
                <a:latin typeface="楷体_GB2312" pitchFamily="49" charset="-122"/>
              </a:rPr>
              <a:t>vs</a:t>
            </a:r>
            <a:r>
              <a:rPr lang="zh-CN" altLang="en-US" sz="2400">
                <a:latin typeface="楷体_GB2312" pitchFamily="49" charset="-122"/>
              </a:rPr>
              <a:t>外存储器</a:t>
            </a:r>
            <a:endParaRPr lang="en-US" altLang="zh-CN" sz="2400">
              <a:latin typeface="楷体_GB2312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|</a:t>
            </a:r>
            <a:r>
              <a:rPr lang="zh-CN" altLang="en-US" sz="2400">
                <a:latin typeface="楷体_GB2312" pitchFamily="49" charset="-122"/>
              </a:rPr>
              <a:t>内部排序</a:t>
            </a:r>
            <a:r>
              <a:rPr lang="en-US" altLang="zh-CN" sz="2400">
                <a:latin typeface="楷体_GB2312" pitchFamily="49" charset="-122"/>
              </a:rPr>
              <a:t>vs</a:t>
            </a:r>
            <a:r>
              <a:rPr lang="zh-CN" altLang="en-US" sz="2400">
                <a:latin typeface="楷体_GB2312" pitchFamily="49" charset="-122"/>
              </a:rPr>
              <a:t>外部排序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lang="zh-CN" altLang="en-US" sz="2400">
              <a:latin typeface="楷体_GB2312" pitchFamily="49" charset="-122"/>
            </a:endParaRPr>
          </a:p>
        </p:txBody>
      </p:sp>
      <p:sp>
        <p:nvSpPr>
          <p:cNvPr id="32776" name="Text Box 13"/>
          <p:cNvSpPr txBox="1">
            <a:spLocks noChangeArrowheads="1"/>
          </p:cNvSpPr>
          <p:nvPr/>
        </p:nvSpPr>
        <p:spPr bwMode="auto">
          <a:xfrm>
            <a:off x="6024563" y="5157788"/>
            <a:ext cx="38163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400">
                <a:latin typeface="楷体_GB2312" pitchFamily="49" charset="-122"/>
              </a:rPr>
              <a:t>| </a:t>
            </a:r>
            <a:r>
              <a:rPr lang="zh-CN" altLang="en-US" sz="2400">
                <a:latin typeface="楷体_GB2312" pitchFamily="49" charset="-122"/>
              </a:rPr>
              <a:t>外存读写次数</a:t>
            </a:r>
          </a:p>
        </p:txBody>
      </p:sp>
      <p:grpSp>
        <p:nvGrpSpPr>
          <p:cNvPr id="32777" name="Group 15"/>
          <p:cNvGrpSpPr>
            <a:grpSpLocks/>
          </p:cNvGrpSpPr>
          <p:nvPr/>
        </p:nvGrpSpPr>
        <p:grpSpPr bwMode="auto">
          <a:xfrm>
            <a:off x="2135189" y="2349500"/>
            <a:ext cx="4752975" cy="935038"/>
            <a:chOff x="521" y="1480"/>
            <a:chExt cx="2994" cy="589"/>
          </a:xfrm>
        </p:grpSpPr>
        <p:sp>
          <p:nvSpPr>
            <p:cNvPr id="32785" name="AutoShape 16"/>
            <p:cNvSpPr>
              <a:spLocks noChangeArrowheads="1"/>
            </p:cNvSpPr>
            <p:nvPr/>
          </p:nvSpPr>
          <p:spPr bwMode="auto">
            <a:xfrm>
              <a:off x="885" y="1480"/>
              <a:ext cx="1995" cy="589"/>
            </a:xfrm>
            <a:prstGeom prst="flowChartAlternateProcess">
              <a:avLst/>
            </a:prstGeom>
            <a:noFill/>
            <a:ln w="28575">
              <a:solidFill>
                <a:srgbClr val="0085A4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800">
                <a:solidFill>
                  <a:srgbClr val="C624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2786" name="Text Box 17"/>
            <p:cNvSpPr txBox="1">
              <a:spLocks noChangeArrowheads="1"/>
            </p:cNvSpPr>
            <p:nvPr/>
          </p:nvSpPr>
          <p:spPr bwMode="auto">
            <a:xfrm>
              <a:off x="521" y="1616"/>
              <a:ext cx="29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C624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      </a:t>
              </a:r>
              <a:r>
                <a:rPr lang="zh-CN" altLang="en-US" sz="2800">
                  <a:solidFill>
                    <a:srgbClr val="C624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外部排序的基本概念</a:t>
              </a:r>
            </a:p>
          </p:txBody>
        </p:sp>
      </p:grpSp>
      <p:grpSp>
        <p:nvGrpSpPr>
          <p:cNvPr id="32778" name="Group 18"/>
          <p:cNvGrpSpPr>
            <a:grpSpLocks/>
          </p:cNvGrpSpPr>
          <p:nvPr/>
        </p:nvGrpSpPr>
        <p:grpSpPr bwMode="auto">
          <a:xfrm>
            <a:off x="2208214" y="3810000"/>
            <a:ext cx="4319587" cy="935038"/>
            <a:chOff x="567" y="2387"/>
            <a:chExt cx="2721" cy="589"/>
          </a:xfrm>
        </p:grpSpPr>
        <p:sp>
          <p:nvSpPr>
            <p:cNvPr id="32783" name="AutoShape 19"/>
            <p:cNvSpPr>
              <a:spLocks noChangeArrowheads="1"/>
            </p:cNvSpPr>
            <p:nvPr/>
          </p:nvSpPr>
          <p:spPr bwMode="auto">
            <a:xfrm>
              <a:off x="871" y="2387"/>
              <a:ext cx="2009" cy="589"/>
            </a:xfrm>
            <a:prstGeom prst="flowChartAlternateProcess">
              <a:avLst/>
            </a:prstGeom>
            <a:noFill/>
            <a:ln w="28575">
              <a:solidFill>
                <a:srgbClr val="0085A4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800">
                <a:solidFill>
                  <a:srgbClr val="C624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2784" name="Text Box 20"/>
            <p:cNvSpPr txBox="1">
              <a:spLocks noChangeArrowheads="1"/>
            </p:cNvSpPr>
            <p:nvPr/>
          </p:nvSpPr>
          <p:spPr bwMode="auto">
            <a:xfrm>
              <a:off x="567" y="2523"/>
              <a:ext cx="27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>
                  <a:solidFill>
                    <a:srgbClr val="C624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        外部排序方法</a:t>
              </a:r>
            </a:p>
          </p:txBody>
        </p:sp>
      </p:grpSp>
      <p:grpSp>
        <p:nvGrpSpPr>
          <p:cNvPr id="32779" name="Group 21"/>
          <p:cNvGrpSpPr>
            <a:grpSpLocks/>
          </p:cNvGrpSpPr>
          <p:nvPr/>
        </p:nvGrpSpPr>
        <p:grpSpPr bwMode="auto">
          <a:xfrm>
            <a:off x="2279650" y="5302250"/>
            <a:ext cx="4248150" cy="935038"/>
            <a:chOff x="612" y="3281"/>
            <a:chExt cx="2676" cy="589"/>
          </a:xfrm>
        </p:grpSpPr>
        <p:sp>
          <p:nvSpPr>
            <p:cNvPr id="32781" name="AutoShape 22"/>
            <p:cNvSpPr>
              <a:spLocks noChangeArrowheads="1"/>
            </p:cNvSpPr>
            <p:nvPr/>
          </p:nvSpPr>
          <p:spPr bwMode="auto">
            <a:xfrm>
              <a:off x="857" y="3281"/>
              <a:ext cx="2023" cy="589"/>
            </a:xfrm>
            <a:prstGeom prst="flowChartAlternateProcess">
              <a:avLst/>
            </a:prstGeom>
            <a:noFill/>
            <a:ln w="28575">
              <a:solidFill>
                <a:srgbClr val="0085A4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800">
                <a:solidFill>
                  <a:srgbClr val="C624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2782" name="Text Box 23"/>
            <p:cNvSpPr txBox="1">
              <a:spLocks noChangeArrowheads="1"/>
            </p:cNvSpPr>
            <p:nvPr/>
          </p:nvSpPr>
          <p:spPr bwMode="auto">
            <a:xfrm>
              <a:off x="612" y="3385"/>
              <a:ext cx="26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C624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      </a:t>
              </a:r>
              <a:r>
                <a:rPr lang="zh-CN" altLang="en-US" sz="2800">
                  <a:solidFill>
                    <a:srgbClr val="C624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排序算法的分析</a:t>
              </a:r>
              <a:endParaRPr lang="en-US" altLang="zh-CN" sz="2800" b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32780" name="Text Box 11"/>
          <p:cNvSpPr txBox="1">
            <a:spLocks noChangeArrowheads="1"/>
          </p:cNvSpPr>
          <p:nvPr/>
        </p:nvSpPr>
        <p:spPr bwMode="auto">
          <a:xfrm>
            <a:off x="6037264" y="3538538"/>
            <a:ext cx="4211637" cy="141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>
                <a:latin typeface="楷体_GB2312" pitchFamily="49" charset="-122"/>
              </a:rPr>
              <a:t>| </a:t>
            </a:r>
            <a:r>
              <a:rPr lang="zh-CN" altLang="en-US" sz="2000">
                <a:latin typeface="楷体_GB2312" pitchFamily="49" charset="-122"/>
              </a:rPr>
              <a:t>归并排序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>
                <a:latin typeface="楷体_GB2312" pitchFamily="49" charset="-122"/>
              </a:rPr>
              <a:t>| </a:t>
            </a:r>
            <a:r>
              <a:rPr lang="zh-CN" altLang="en-US" sz="2000">
                <a:latin typeface="楷体_GB2312" pitchFamily="49" charset="-122"/>
              </a:rPr>
              <a:t>最佳归并树</a:t>
            </a:r>
            <a:endParaRPr lang="en-US" altLang="zh-CN" sz="2000">
              <a:latin typeface="楷体_GB2312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>
                <a:latin typeface="楷体_GB2312" pitchFamily="49" charset="-122"/>
              </a:rPr>
              <a:t>| B</a:t>
            </a:r>
            <a:r>
              <a:rPr lang="zh-CN" altLang="en-US" sz="2000">
                <a:latin typeface="楷体_GB2312" pitchFamily="49" charset="-122"/>
              </a:rPr>
              <a:t>树和</a:t>
            </a:r>
            <a:r>
              <a:rPr lang="en-US" altLang="zh-CN" sz="2000">
                <a:latin typeface="楷体_GB2312" pitchFamily="49" charset="-122"/>
              </a:rPr>
              <a:t>B+</a:t>
            </a:r>
            <a:r>
              <a:rPr lang="zh-CN" altLang="en-US" sz="2000">
                <a:latin typeface="楷体_GB2312" pitchFamily="49" charset="-122"/>
              </a:rPr>
              <a:t>树</a:t>
            </a:r>
            <a:endParaRPr lang="en-US" altLang="zh-CN" sz="2000">
              <a:latin typeface="楷体_GB2312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>
                <a:latin typeface="楷体_GB2312" pitchFamily="49" charset="-122"/>
              </a:rPr>
              <a:t>| Trie</a:t>
            </a:r>
            <a:r>
              <a:rPr lang="zh-CN" altLang="en-US" sz="2000">
                <a:latin typeface="楷体_GB2312" pitchFamily="49" charset="-122"/>
              </a:rPr>
              <a:t>树</a:t>
            </a:r>
            <a:r>
              <a:rPr lang="en-US" altLang="zh-CN" sz="2000">
                <a:latin typeface="楷体_GB2312" pitchFamily="49" charset="-122"/>
              </a:rPr>
              <a:t>*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83432" y="-21430"/>
            <a:ext cx="7793038" cy="7826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solidFill>
                  <a:srgbClr val="0000CC"/>
                </a:solidFill>
              </a:rPr>
              <a:t>Motivation</a:t>
            </a:r>
            <a:endParaRPr lang="zh-CN" altLang="en-US" dirty="0" smtClean="0">
              <a:solidFill>
                <a:srgbClr val="0000CC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797050" y="1268760"/>
            <a:ext cx="9483525" cy="4379912"/>
          </a:xfrm>
        </p:spPr>
        <p:txBody>
          <a:bodyPr>
            <a:normAutofit/>
          </a:bodyPr>
          <a:lstStyle/>
          <a:p>
            <a:pPr eaLnBrk="1" hangingPunct="1"/>
            <a:r>
              <a:rPr kumimoji="1" lang="zh-CN" altLang="en-US" sz="3200" dirty="0" smtClean="0"/>
              <a:t>数据库中的排序</a:t>
            </a:r>
            <a:endParaRPr kumimoji="1" lang="en-US" altLang="zh-CN" sz="3200" dirty="0" smtClean="0"/>
          </a:p>
          <a:p>
            <a:pPr lvl="1" eaLnBrk="1" hangingPunct="1"/>
            <a:r>
              <a:rPr kumimoji="1" lang="en-US" altLang="zh-CN" sz="2800" dirty="0" smtClean="0"/>
              <a:t>select </a:t>
            </a:r>
            <a:r>
              <a:rPr kumimoji="1" lang="en-US" altLang="zh-CN" sz="2800" dirty="0" err="1" smtClean="0"/>
              <a:t>id,price,name</a:t>
            </a:r>
            <a:r>
              <a:rPr kumimoji="1" lang="en-US" altLang="zh-CN" sz="2800" dirty="0" smtClean="0"/>
              <a:t> from products </a:t>
            </a:r>
            <a:r>
              <a:rPr kumimoji="1" lang="en-US" altLang="zh-CN" sz="2800" dirty="0" smtClean="0">
                <a:solidFill>
                  <a:srgbClr val="0000CC"/>
                </a:solidFill>
              </a:rPr>
              <a:t>order by </a:t>
            </a:r>
            <a:r>
              <a:rPr kumimoji="1" lang="en-US" altLang="zh-CN" sz="2800" dirty="0" err="1" smtClean="0"/>
              <a:t>price,name</a:t>
            </a:r>
            <a:r>
              <a:rPr kumimoji="1" lang="en-US" altLang="zh-CN" sz="2800" dirty="0" smtClean="0"/>
              <a:t>;</a:t>
            </a:r>
            <a:endParaRPr kumimoji="1" lang="zh-CN" altLang="en-US" sz="2800" dirty="0" smtClean="0"/>
          </a:p>
        </p:txBody>
      </p:sp>
      <p:pic>
        <p:nvPicPr>
          <p:cNvPr id="12292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4" y="3356992"/>
            <a:ext cx="2109787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1" y="3284538"/>
            <a:ext cx="279082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-17258"/>
            <a:ext cx="7793037" cy="7794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rgbClr val="0000CC"/>
                </a:solidFill>
              </a:rPr>
              <a:t>外部排序的定义</a:t>
            </a: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1991544" y="1268760"/>
            <a:ext cx="8641580" cy="2303710"/>
          </a:xfrm>
          <a:prstGeom prst="rect">
            <a:avLst/>
          </a:prstGeom>
          <a:solidFill>
            <a:srgbClr val="000066"/>
          </a:solidFill>
          <a:ln>
            <a:noFill/>
          </a:ln>
          <a:effectLst>
            <a:prstShdw prst="shdw13" dist="53882" dir="13500000">
              <a:srgbClr val="80808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</a:rPr>
              <a:t>    </a:t>
            </a:r>
            <a:r>
              <a:rPr lang="zh-CN" altLang="en-US" dirty="0">
                <a:solidFill>
                  <a:srgbClr val="FFFFFF"/>
                </a:solidFill>
                <a:latin typeface="Arial" panose="020B0604020202020204" pitchFamily="34" charset="0"/>
              </a:rPr>
              <a:t>外部排序就是把待排序记录先</a:t>
            </a:r>
            <a:r>
              <a:rPr lang="zh-CN" altLang="en-US" dirty="0">
                <a:solidFill>
                  <a:srgbClr val="FFFF66"/>
                </a:solidFill>
                <a:latin typeface="Arial" panose="020B0604020202020204" pitchFamily="34" charset="0"/>
              </a:rPr>
              <a:t>存储</a:t>
            </a:r>
            <a:r>
              <a:rPr lang="zh-CN" altLang="en-US" dirty="0">
                <a:solidFill>
                  <a:srgbClr val="FFFFFF"/>
                </a:solidFill>
                <a:latin typeface="Arial" panose="020B0604020202020204" pitchFamily="34" charset="0"/>
              </a:rPr>
              <a:t>在</a:t>
            </a:r>
            <a:r>
              <a:rPr lang="zh-CN" altLang="en-US" dirty="0">
                <a:solidFill>
                  <a:srgbClr val="FFFF66"/>
                </a:solidFill>
                <a:latin typeface="Arial" panose="020B0604020202020204" pitchFamily="34" charset="0"/>
              </a:rPr>
              <a:t>外存</a:t>
            </a:r>
            <a:r>
              <a:rPr lang="zh-CN" altLang="en-US" dirty="0">
                <a:solidFill>
                  <a:srgbClr val="FFFFFF"/>
                </a:solidFill>
                <a:latin typeface="Arial" panose="020B0604020202020204" pitchFamily="34" charset="0"/>
              </a:rPr>
              <a:t>上，再分别部分地调入内存排序，在排序过程中多次进行内、外存的数据交换的排序过程。</a:t>
            </a:r>
          </a:p>
        </p:txBody>
      </p:sp>
      <p:sp>
        <p:nvSpPr>
          <p:cNvPr id="13316" name="矩形 1"/>
          <p:cNvSpPr>
            <a:spLocks noChangeArrowheads="1"/>
          </p:cNvSpPr>
          <p:nvPr/>
        </p:nvSpPr>
        <p:spPr bwMode="auto">
          <a:xfrm>
            <a:off x="2711624" y="4509120"/>
            <a:ext cx="7829550" cy="121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F52D61"/>
              </a:buClr>
              <a:buSzPct val="85000"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外存文件排序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F52D61"/>
              </a:buClr>
              <a:buSzPct val="85000"/>
              <a:buFontTx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包括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磁盘文件排序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磁带文件排序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两种。</a:t>
            </a:r>
          </a:p>
        </p:txBody>
      </p:sp>
      <p:pic>
        <p:nvPicPr>
          <p:cNvPr id="5" name="Picture 2" descr="http://ts1.mm.bing.net/th?&amp;id=HN.608022753602833226&amp;w=300&amp;h=300&amp;c=0&amp;pid=1.9&amp;rs=0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450" y="5519738"/>
            <a:ext cx="971550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48"/>
          <p:cNvSpPr txBox="1">
            <a:spLocks noChangeArrowheads="1"/>
          </p:cNvSpPr>
          <p:nvPr/>
        </p:nvSpPr>
        <p:spPr bwMode="auto">
          <a:xfrm>
            <a:off x="10950576" y="5805488"/>
            <a:ext cx="5254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600" dirty="0" smtClean="0"/>
              <a:t>B</a:t>
            </a:r>
            <a:r>
              <a:rPr lang="zh-CN" altLang="en-US" sz="1600" dirty="0" smtClean="0"/>
              <a:t>树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917403" y="417"/>
            <a:ext cx="5976938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外存信息的存取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674234" y="1100154"/>
            <a:ext cx="10440837" cy="446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10000"/>
              </a:spcBef>
              <a:buClr>
                <a:srgbClr val="F52D6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存储器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分：内存储器（主存）和外存储器（辅存）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buClr>
                <a:srgbClr val="F52D6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内存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的信息可随机存取，且存取速度快，但价格贵、容量小。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buClr>
                <a:srgbClr val="F52D6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外存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储器包括磁带和磁盘（或磁鼓），前者为顺序存取的设备，后者为随机存取的设备。</a:t>
            </a:r>
          </a:p>
        </p:txBody>
      </p:sp>
      <p:pic>
        <p:nvPicPr>
          <p:cNvPr id="14340" name="Picture 3" descr="未标题-13 拷贝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722" y="3789040"/>
            <a:ext cx="2016125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1" name="Group 43"/>
          <p:cNvGrpSpPr>
            <a:grpSpLocks/>
          </p:cNvGrpSpPr>
          <p:nvPr/>
        </p:nvGrpSpPr>
        <p:grpSpPr bwMode="auto">
          <a:xfrm>
            <a:off x="2351584" y="4303391"/>
            <a:ext cx="4346575" cy="2073275"/>
            <a:chOff x="816" y="1392"/>
            <a:chExt cx="4032" cy="2912"/>
          </a:xfrm>
        </p:grpSpPr>
        <p:sp>
          <p:nvSpPr>
            <p:cNvPr id="7" name="Oval 44"/>
            <p:cNvSpPr>
              <a:spLocks noChangeArrowheads="1"/>
            </p:cNvSpPr>
            <p:nvPr/>
          </p:nvSpPr>
          <p:spPr bwMode="auto">
            <a:xfrm>
              <a:off x="1200" y="1776"/>
              <a:ext cx="1343" cy="12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1400" b="0"/>
                <a:t>.</a:t>
              </a:r>
              <a:endParaRPr lang="zh-CN" altLang="en-US" sz="1050" b="0"/>
            </a:p>
          </p:txBody>
        </p:sp>
        <p:sp>
          <p:nvSpPr>
            <p:cNvPr id="8" name="Oval 45"/>
            <p:cNvSpPr>
              <a:spLocks noChangeArrowheads="1"/>
            </p:cNvSpPr>
            <p:nvPr/>
          </p:nvSpPr>
          <p:spPr bwMode="auto">
            <a:xfrm>
              <a:off x="3456" y="1776"/>
              <a:ext cx="1343" cy="12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1400" b="0"/>
                <a:t>.</a:t>
              </a:r>
              <a:endParaRPr lang="zh-CN" altLang="en-US" sz="1050" b="0"/>
            </a:p>
          </p:txBody>
        </p:sp>
        <p:sp>
          <p:nvSpPr>
            <p:cNvPr id="14344" name="Line 46"/>
            <p:cNvSpPr>
              <a:spLocks noChangeShapeType="1"/>
            </p:cNvSpPr>
            <p:nvPr/>
          </p:nvSpPr>
          <p:spPr bwMode="auto">
            <a:xfrm flipV="1">
              <a:off x="1920" y="1776"/>
              <a:ext cx="225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5" name="AutoShape 47"/>
            <p:cNvSpPr>
              <a:spLocks noChangeArrowheads="1"/>
            </p:cNvSpPr>
            <p:nvPr/>
          </p:nvSpPr>
          <p:spPr bwMode="auto">
            <a:xfrm>
              <a:off x="2208" y="1536"/>
              <a:ext cx="1440" cy="96"/>
            </a:xfrm>
            <a:prstGeom prst="rightArrow">
              <a:avLst>
                <a:gd name="adj1" fmla="val 50000"/>
                <a:gd name="adj2" fmla="val 375000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ea typeface="黑体" panose="02010609060101010101" pitchFamily="49" charset="-122"/>
              </a:endParaRPr>
            </a:p>
          </p:txBody>
        </p:sp>
        <p:sp>
          <p:nvSpPr>
            <p:cNvPr id="14346" name="AutoShape 48"/>
            <p:cNvSpPr>
              <a:spLocks noChangeArrowheads="1"/>
            </p:cNvSpPr>
            <p:nvPr/>
          </p:nvSpPr>
          <p:spPr bwMode="auto">
            <a:xfrm>
              <a:off x="2688" y="1920"/>
              <a:ext cx="48" cy="816"/>
            </a:xfrm>
            <a:prstGeom prst="upArrow">
              <a:avLst>
                <a:gd name="adj1" fmla="val 50000"/>
                <a:gd name="adj2" fmla="val 425000"/>
              </a:avLst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ea typeface="黑体" panose="02010609060101010101" pitchFamily="49" charset="-122"/>
              </a:endParaRPr>
            </a:p>
          </p:txBody>
        </p:sp>
        <p:sp>
          <p:nvSpPr>
            <p:cNvPr id="14347" name="AutoShape 49"/>
            <p:cNvSpPr>
              <a:spLocks noChangeArrowheads="1"/>
            </p:cNvSpPr>
            <p:nvPr/>
          </p:nvSpPr>
          <p:spPr bwMode="auto">
            <a:xfrm>
              <a:off x="3120" y="1920"/>
              <a:ext cx="48" cy="816"/>
            </a:xfrm>
            <a:prstGeom prst="upArrow">
              <a:avLst>
                <a:gd name="adj1" fmla="val 50000"/>
                <a:gd name="adj2" fmla="val 425000"/>
              </a:avLst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ea typeface="黑体" panose="02010609060101010101" pitchFamily="49" charset="-122"/>
              </a:endParaRPr>
            </a:p>
          </p:txBody>
        </p:sp>
        <p:sp>
          <p:nvSpPr>
            <p:cNvPr id="14348" name="Freeform 50"/>
            <p:cNvSpPr>
              <a:spLocks/>
            </p:cNvSpPr>
            <p:nvPr/>
          </p:nvSpPr>
          <p:spPr bwMode="auto">
            <a:xfrm>
              <a:off x="2570" y="1872"/>
              <a:ext cx="262" cy="77"/>
            </a:xfrm>
            <a:custGeom>
              <a:avLst/>
              <a:gdLst>
                <a:gd name="T0" fmla="*/ 0 w 262"/>
                <a:gd name="T1" fmla="*/ 55 h 77"/>
                <a:gd name="T2" fmla="*/ 64 w 262"/>
                <a:gd name="T3" fmla="*/ 20 h 77"/>
                <a:gd name="T4" fmla="*/ 262 w 262"/>
                <a:gd name="T5" fmla="*/ 77 h 7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2" h="77">
                  <a:moveTo>
                    <a:pt x="0" y="55"/>
                  </a:moveTo>
                  <a:cubicBezTo>
                    <a:pt x="21" y="41"/>
                    <a:pt x="43" y="34"/>
                    <a:pt x="64" y="20"/>
                  </a:cubicBezTo>
                  <a:cubicBezTo>
                    <a:pt x="227" y="28"/>
                    <a:pt x="185" y="0"/>
                    <a:pt x="262" y="77"/>
                  </a:cubicBezTo>
                </a:path>
              </a:pathLst>
            </a:custGeom>
            <a:noFill/>
            <a:ln w="57150" cap="flat" cmpd="sng">
              <a:solidFill>
                <a:schemeClr val="folHlink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9" name="Freeform 51"/>
            <p:cNvSpPr>
              <a:spLocks/>
            </p:cNvSpPr>
            <p:nvPr/>
          </p:nvSpPr>
          <p:spPr bwMode="auto">
            <a:xfrm>
              <a:off x="3024" y="1872"/>
              <a:ext cx="262" cy="77"/>
            </a:xfrm>
            <a:custGeom>
              <a:avLst/>
              <a:gdLst>
                <a:gd name="T0" fmla="*/ 0 w 262"/>
                <a:gd name="T1" fmla="*/ 55 h 77"/>
                <a:gd name="T2" fmla="*/ 64 w 262"/>
                <a:gd name="T3" fmla="*/ 20 h 77"/>
                <a:gd name="T4" fmla="*/ 262 w 262"/>
                <a:gd name="T5" fmla="*/ 77 h 7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2" h="77">
                  <a:moveTo>
                    <a:pt x="0" y="55"/>
                  </a:moveTo>
                  <a:cubicBezTo>
                    <a:pt x="21" y="41"/>
                    <a:pt x="43" y="34"/>
                    <a:pt x="64" y="20"/>
                  </a:cubicBezTo>
                  <a:cubicBezTo>
                    <a:pt x="227" y="28"/>
                    <a:pt x="185" y="0"/>
                    <a:pt x="262" y="77"/>
                  </a:cubicBezTo>
                </a:path>
              </a:pathLst>
            </a:custGeom>
            <a:noFill/>
            <a:ln w="57150" cap="flat" cmpd="sng">
              <a:solidFill>
                <a:schemeClr val="folHlink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52"/>
            <p:cNvSpPr txBox="1">
              <a:spLocks noChangeArrowheads="1"/>
            </p:cNvSpPr>
            <p:nvPr/>
          </p:nvSpPr>
          <p:spPr bwMode="auto">
            <a:xfrm>
              <a:off x="2401" y="1392"/>
              <a:ext cx="816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050"/>
                <a:t>磁带机走向</a:t>
              </a:r>
              <a:endParaRPr lang="zh-CN" altLang="en-US" sz="1050" b="0"/>
            </a:p>
          </p:txBody>
        </p:sp>
        <p:sp>
          <p:nvSpPr>
            <p:cNvPr id="16" name="Text Box 53"/>
            <p:cNvSpPr txBox="1">
              <a:spLocks noChangeArrowheads="1"/>
            </p:cNvSpPr>
            <p:nvPr/>
          </p:nvSpPr>
          <p:spPr bwMode="auto">
            <a:xfrm>
              <a:off x="2688" y="1967"/>
              <a:ext cx="289" cy="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050"/>
                <a:t>读出头</a:t>
              </a:r>
              <a:endParaRPr lang="zh-CN" altLang="en-US" sz="1050" b="0"/>
            </a:p>
          </p:txBody>
        </p:sp>
        <p:sp>
          <p:nvSpPr>
            <p:cNvPr id="17" name="Text Box 54"/>
            <p:cNvSpPr txBox="1">
              <a:spLocks noChangeArrowheads="1"/>
            </p:cNvSpPr>
            <p:nvPr/>
          </p:nvSpPr>
          <p:spPr bwMode="auto">
            <a:xfrm>
              <a:off x="3121" y="1967"/>
              <a:ext cx="287" cy="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050"/>
                <a:t>写入头</a:t>
              </a:r>
            </a:p>
          </p:txBody>
        </p:sp>
        <p:sp>
          <p:nvSpPr>
            <p:cNvPr id="18" name="Text Box 55"/>
            <p:cNvSpPr txBox="1">
              <a:spLocks noChangeArrowheads="1"/>
            </p:cNvSpPr>
            <p:nvPr/>
          </p:nvSpPr>
          <p:spPr bwMode="auto">
            <a:xfrm>
              <a:off x="1392" y="2208"/>
              <a:ext cx="289" cy="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050"/>
                <a:t>原始盘</a:t>
              </a:r>
            </a:p>
          </p:txBody>
        </p:sp>
        <p:sp>
          <p:nvSpPr>
            <p:cNvPr id="19" name="Text Box 56"/>
            <p:cNvSpPr txBox="1">
              <a:spLocks noChangeArrowheads="1"/>
            </p:cNvSpPr>
            <p:nvPr/>
          </p:nvSpPr>
          <p:spPr bwMode="auto">
            <a:xfrm>
              <a:off x="4272" y="2159"/>
              <a:ext cx="287" cy="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050"/>
                <a:t>接收盘</a:t>
              </a:r>
            </a:p>
          </p:txBody>
        </p:sp>
        <p:sp>
          <p:nvSpPr>
            <p:cNvPr id="14355" name="Line 57"/>
            <p:cNvSpPr>
              <a:spLocks noChangeShapeType="1"/>
            </p:cNvSpPr>
            <p:nvPr/>
          </p:nvSpPr>
          <p:spPr bwMode="auto">
            <a:xfrm>
              <a:off x="816" y="3264"/>
              <a:ext cx="39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6" name="Line 58"/>
            <p:cNvSpPr>
              <a:spLocks noChangeShapeType="1"/>
            </p:cNvSpPr>
            <p:nvPr/>
          </p:nvSpPr>
          <p:spPr bwMode="auto">
            <a:xfrm>
              <a:off x="912" y="3552"/>
              <a:ext cx="39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7" name="Freeform 59"/>
            <p:cNvSpPr>
              <a:spLocks/>
            </p:cNvSpPr>
            <p:nvPr/>
          </p:nvSpPr>
          <p:spPr bwMode="auto">
            <a:xfrm>
              <a:off x="819" y="3268"/>
              <a:ext cx="92" cy="290"/>
            </a:xfrm>
            <a:custGeom>
              <a:avLst/>
              <a:gdLst>
                <a:gd name="T0" fmla="*/ 0 w 92"/>
                <a:gd name="T1" fmla="*/ 0 h 290"/>
                <a:gd name="T2" fmla="*/ 49 w 92"/>
                <a:gd name="T3" fmla="*/ 57 h 290"/>
                <a:gd name="T4" fmla="*/ 63 w 92"/>
                <a:gd name="T5" fmla="*/ 78 h 290"/>
                <a:gd name="T6" fmla="*/ 77 w 92"/>
                <a:gd name="T7" fmla="*/ 120 h 290"/>
                <a:gd name="T8" fmla="*/ 70 w 92"/>
                <a:gd name="T9" fmla="*/ 148 h 290"/>
                <a:gd name="T10" fmla="*/ 56 w 92"/>
                <a:gd name="T11" fmla="*/ 191 h 290"/>
                <a:gd name="T12" fmla="*/ 63 w 92"/>
                <a:gd name="T13" fmla="*/ 261 h 290"/>
                <a:gd name="T14" fmla="*/ 92 w 92"/>
                <a:gd name="T15" fmla="*/ 290 h 2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2" h="290">
                  <a:moveTo>
                    <a:pt x="0" y="0"/>
                  </a:moveTo>
                  <a:cubicBezTo>
                    <a:pt x="33" y="50"/>
                    <a:pt x="14" y="34"/>
                    <a:pt x="49" y="57"/>
                  </a:cubicBezTo>
                  <a:cubicBezTo>
                    <a:pt x="54" y="64"/>
                    <a:pt x="60" y="70"/>
                    <a:pt x="63" y="78"/>
                  </a:cubicBezTo>
                  <a:cubicBezTo>
                    <a:pt x="69" y="91"/>
                    <a:pt x="77" y="120"/>
                    <a:pt x="77" y="120"/>
                  </a:cubicBezTo>
                  <a:cubicBezTo>
                    <a:pt x="75" y="129"/>
                    <a:pt x="73" y="139"/>
                    <a:pt x="70" y="148"/>
                  </a:cubicBezTo>
                  <a:cubicBezTo>
                    <a:pt x="66" y="162"/>
                    <a:pt x="56" y="191"/>
                    <a:pt x="56" y="191"/>
                  </a:cubicBezTo>
                  <a:cubicBezTo>
                    <a:pt x="58" y="214"/>
                    <a:pt x="57" y="238"/>
                    <a:pt x="63" y="261"/>
                  </a:cubicBezTo>
                  <a:cubicBezTo>
                    <a:pt x="66" y="274"/>
                    <a:pt x="92" y="290"/>
                    <a:pt x="92" y="290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8" name="Freeform 60"/>
            <p:cNvSpPr>
              <a:spLocks/>
            </p:cNvSpPr>
            <p:nvPr/>
          </p:nvSpPr>
          <p:spPr bwMode="auto">
            <a:xfrm>
              <a:off x="4752" y="3264"/>
              <a:ext cx="92" cy="290"/>
            </a:xfrm>
            <a:custGeom>
              <a:avLst/>
              <a:gdLst>
                <a:gd name="T0" fmla="*/ 0 w 92"/>
                <a:gd name="T1" fmla="*/ 0 h 290"/>
                <a:gd name="T2" fmla="*/ 49 w 92"/>
                <a:gd name="T3" fmla="*/ 57 h 290"/>
                <a:gd name="T4" fmla="*/ 63 w 92"/>
                <a:gd name="T5" fmla="*/ 78 h 290"/>
                <a:gd name="T6" fmla="*/ 77 w 92"/>
                <a:gd name="T7" fmla="*/ 120 h 290"/>
                <a:gd name="T8" fmla="*/ 70 w 92"/>
                <a:gd name="T9" fmla="*/ 148 h 290"/>
                <a:gd name="T10" fmla="*/ 56 w 92"/>
                <a:gd name="T11" fmla="*/ 191 h 290"/>
                <a:gd name="T12" fmla="*/ 63 w 92"/>
                <a:gd name="T13" fmla="*/ 261 h 290"/>
                <a:gd name="T14" fmla="*/ 92 w 92"/>
                <a:gd name="T15" fmla="*/ 290 h 2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2" h="290">
                  <a:moveTo>
                    <a:pt x="0" y="0"/>
                  </a:moveTo>
                  <a:cubicBezTo>
                    <a:pt x="33" y="50"/>
                    <a:pt x="14" y="34"/>
                    <a:pt x="49" y="57"/>
                  </a:cubicBezTo>
                  <a:cubicBezTo>
                    <a:pt x="54" y="64"/>
                    <a:pt x="60" y="70"/>
                    <a:pt x="63" y="78"/>
                  </a:cubicBezTo>
                  <a:cubicBezTo>
                    <a:pt x="69" y="91"/>
                    <a:pt x="77" y="120"/>
                    <a:pt x="77" y="120"/>
                  </a:cubicBezTo>
                  <a:cubicBezTo>
                    <a:pt x="75" y="129"/>
                    <a:pt x="73" y="139"/>
                    <a:pt x="70" y="148"/>
                  </a:cubicBezTo>
                  <a:cubicBezTo>
                    <a:pt x="66" y="162"/>
                    <a:pt x="56" y="191"/>
                    <a:pt x="56" y="191"/>
                  </a:cubicBezTo>
                  <a:cubicBezTo>
                    <a:pt x="58" y="214"/>
                    <a:pt x="57" y="238"/>
                    <a:pt x="63" y="261"/>
                  </a:cubicBezTo>
                  <a:cubicBezTo>
                    <a:pt x="66" y="274"/>
                    <a:pt x="92" y="290"/>
                    <a:pt x="92" y="29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9" name="Rectangle 61"/>
            <p:cNvSpPr>
              <a:spLocks noChangeArrowheads="1"/>
            </p:cNvSpPr>
            <p:nvPr/>
          </p:nvSpPr>
          <p:spPr bwMode="auto">
            <a:xfrm>
              <a:off x="1536" y="3264"/>
              <a:ext cx="240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ea typeface="黑体" panose="02010609060101010101" pitchFamily="49" charset="-122"/>
              </a:endParaRPr>
            </a:p>
          </p:txBody>
        </p:sp>
        <p:sp>
          <p:nvSpPr>
            <p:cNvPr id="14360" name="Rectangle 62"/>
            <p:cNvSpPr>
              <a:spLocks noChangeArrowheads="1"/>
            </p:cNvSpPr>
            <p:nvPr/>
          </p:nvSpPr>
          <p:spPr bwMode="auto">
            <a:xfrm>
              <a:off x="2400" y="3264"/>
              <a:ext cx="240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ea typeface="黑体" panose="02010609060101010101" pitchFamily="49" charset="-122"/>
              </a:endParaRPr>
            </a:p>
          </p:txBody>
        </p:sp>
        <p:sp>
          <p:nvSpPr>
            <p:cNvPr id="14361" name="Rectangle 63"/>
            <p:cNvSpPr>
              <a:spLocks noChangeArrowheads="1"/>
            </p:cNvSpPr>
            <p:nvPr/>
          </p:nvSpPr>
          <p:spPr bwMode="auto">
            <a:xfrm>
              <a:off x="3312" y="3264"/>
              <a:ext cx="240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ea typeface="黑体" panose="02010609060101010101" pitchFamily="49" charset="-122"/>
              </a:endParaRPr>
            </a:p>
          </p:txBody>
        </p:sp>
        <p:sp>
          <p:nvSpPr>
            <p:cNvPr id="27" name="Text Box 64"/>
            <p:cNvSpPr txBox="1">
              <a:spLocks noChangeArrowheads="1"/>
            </p:cNvSpPr>
            <p:nvPr/>
          </p:nvSpPr>
          <p:spPr bwMode="auto">
            <a:xfrm>
              <a:off x="1776" y="3265"/>
              <a:ext cx="576" cy="6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200"/>
                <a:t>记录  1</a:t>
              </a:r>
              <a:endParaRPr lang="zh-CN" altLang="en-US" sz="1050" b="0"/>
            </a:p>
          </p:txBody>
        </p:sp>
        <p:sp>
          <p:nvSpPr>
            <p:cNvPr id="28" name="Text Box 65"/>
            <p:cNvSpPr txBox="1">
              <a:spLocks noChangeArrowheads="1"/>
            </p:cNvSpPr>
            <p:nvPr/>
          </p:nvSpPr>
          <p:spPr bwMode="auto">
            <a:xfrm>
              <a:off x="3552" y="3265"/>
              <a:ext cx="576" cy="6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200"/>
                <a:t>记录  3</a:t>
              </a:r>
              <a:endParaRPr lang="zh-CN" altLang="en-US" sz="1050" b="0"/>
            </a:p>
          </p:txBody>
        </p:sp>
        <p:sp>
          <p:nvSpPr>
            <p:cNvPr id="29" name="Text Box 66"/>
            <p:cNvSpPr txBox="1">
              <a:spLocks noChangeArrowheads="1"/>
            </p:cNvSpPr>
            <p:nvPr/>
          </p:nvSpPr>
          <p:spPr bwMode="auto">
            <a:xfrm>
              <a:off x="2641" y="3265"/>
              <a:ext cx="576" cy="6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200"/>
                <a:t>记录  2</a:t>
              </a:r>
              <a:endParaRPr lang="zh-CN" altLang="en-US" sz="1050" b="0"/>
            </a:p>
          </p:txBody>
        </p:sp>
        <p:sp>
          <p:nvSpPr>
            <p:cNvPr id="14365" name="Rectangle 67"/>
            <p:cNvSpPr>
              <a:spLocks noChangeArrowheads="1"/>
            </p:cNvSpPr>
            <p:nvPr/>
          </p:nvSpPr>
          <p:spPr bwMode="auto">
            <a:xfrm>
              <a:off x="4176" y="3264"/>
              <a:ext cx="240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ea typeface="黑体" panose="02010609060101010101" pitchFamily="49" charset="-122"/>
              </a:endParaRPr>
            </a:p>
          </p:txBody>
        </p:sp>
        <p:sp>
          <p:nvSpPr>
            <p:cNvPr id="14366" name="Line 68"/>
            <p:cNvSpPr>
              <a:spLocks noChangeShapeType="1"/>
            </p:cNvSpPr>
            <p:nvPr/>
          </p:nvSpPr>
          <p:spPr bwMode="auto">
            <a:xfrm>
              <a:off x="1632" y="3552"/>
              <a:ext cx="624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7" name="Line 69"/>
            <p:cNvSpPr>
              <a:spLocks noChangeShapeType="1"/>
            </p:cNvSpPr>
            <p:nvPr/>
          </p:nvSpPr>
          <p:spPr bwMode="auto">
            <a:xfrm flipH="1">
              <a:off x="2256" y="3552"/>
              <a:ext cx="24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8" name="Line 70"/>
            <p:cNvSpPr>
              <a:spLocks noChangeShapeType="1"/>
            </p:cNvSpPr>
            <p:nvPr/>
          </p:nvSpPr>
          <p:spPr bwMode="auto">
            <a:xfrm flipH="1">
              <a:off x="2256" y="3552"/>
              <a:ext cx="1152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9" name="Line 71"/>
            <p:cNvSpPr>
              <a:spLocks noChangeShapeType="1"/>
            </p:cNvSpPr>
            <p:nvPr/>
          </p:nvSpPr>
          <p:spPr bwMode="auto">
            <a:xfrm flipH="1">
              <a:off x="2256" y="3552"/>
              <a:ext cx="2064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0" name="Text Box 72"/>
            <p:cNvSpPr txBox="1">
              <a:spLocks noChangeArrowheads="1"/>
            </p:cNvSpPr>
            <p:nvPr/>
          </p:nvSpPr>
          <p:spPr bwMode="auto">
            <a:xfrm>
              <a:off x="1776" y="3937"/>
              <a:ext cx="3072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100" dirty="0" err="1">
                  <a:ea typeface="黑体" panose="02010609060101010101" pitchFamily="49" charset="-122"/>
                </a:rPr>
                <a:t>IRG（Inter</a:t>
              </a:r>
              <a:r>
                <a:rPr lang="en-US" altLang="zh-CN" sz="1100" dirty="0">
                  <a:ea typeface="黑体" panose="02010609060101010101" pitchFamily="49" charset="-122"/>
                </a:rPr>
                <a:t> Record Gap）</a:t>
              </a:r>
              <a:r>
                <a:rPr lang="zh-CN" altLang="en-US" sz="1100" dirty="0">
                  <a:ea typeface="黑体" panose="02010609060101010101" pitchFamily="49" charset="-122"/>
                </a:rPr>
                <a:t>记录间隙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44624"/>
            <a:ext cx="8369300" cy="6381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4000" b="1" dirty="0">
                <a:latin typeface="Times New Roman" panose="02020603050405020304" pitchFamily="18" charset="0"/>
                <a:ea typeface="楷体_GB2312" pitchFamily="49" charset="-122"/>
              </a:rPr>
              <a:t>外部排序常用方法</a:t>
            </a:r>
            <a:r>
              <a:rPr lang="en-US" altLang="zh-CN" sz="4000" b="1" dirty="0">
                <a:latin typeface="Times New Roman" panose="02020603050405020304" pitchFamily="18" charset="0"/>
                <a:ea typeface="楷体_GB2312" pitchFamily="49" charset="-122"/>
              </a:rPr>
              <a:t>—</a:t>
            </a:r>
            <a:r>
              <a:rPr lang="zh-CN" altLang="en-US" sz="4000" b="1" dirty="0"/>
              <a:t>归并排序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487488" y="1340768"/>
            <a:ext cx="9432974" cy="4114800"/>
          </a:xfrm>
        </p:spPr>
        <p:txBody>
          <a:bodyPr/>
          <a:lstStyle/>
          <a:p>
            <a:pPr marL="609600" indent="-609600">
              <a:lnSpc>
                <a:spcPct val="120000"/>
              </a:lnSpc>
              <a:spcBef>
                <a:spcPct val="30000"/>
              </a:spcBef>
              <a:spcAft>
                <a:spcPct val="10000"/>
              </a:spcAft>
            </a:pPr>
            <a:r>
              <a:rPr lang="zh-CN" altLang="en-US" sz="2800" dirty="0"/>
              <a:t>将数据文件中的数据分成几段，分别输入内存，采用内部排序方法排序，这样排完序的文件段称为归并段，再将其写回外存，在外存上形成许多初始归并段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609600" indent="-609600">
              <a:lnSpc>
                <a:spcPct val="120000"/>
              </a:lnSpc>
              <a:spcBef>
                <a:spcPct val="30000"/>
              </a:spcBef>
              <a:spcAft>
                <a:spcPct val="10000"/>
              </a:spcAft>
            </a:pPr>
            <a:endParaRPr lang="zh-CN" altLang="en-US" sz="2800" dirty="0"/>
          </a:p>
          <a:p>
            <a:pPr marL="609600" indent="-609600">
              <a:lnSpc>
                <a:spcPct val="120000"/>
              </a:lnSpc>
              <a:spcBef>
                <a:spcPct val="30000"/>
              </a:spcBef>
              <a:spcAft>
                <a:spcPct val="10000"/>
              </a:spcAft>
            </a:pPr>
            <a:r>
              <a:rPr lang="zh-CN" altLang="en-US" sz="2800" dirty="0"/>
              <a:t>对初始归并段采取某种归并方法（</a:t>
            </a:r>
            <a:r>
              <a:rPr lang="en-US" altLang="zh-CN" sz="2800" dirty="0"/>
              <a:t>k-</a:t>
            </a:r>
            <a:r>
              <a:rPr lang="zh-CN" altLang="en-US" sz="2800" dirty="0"/>
              <a:t>路归并），进行多次归并，最后在外存形成整个文件的单一归并段。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559496" y="1357245"/>
            <a:ext cx="9727232" cy="2529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990033"/>
                </a:solidFill>
                <a:latin typeface="Times New Roman" panose="02020603050405020304" pitchFamily="18" charset="0"/>
              </a:rPr>
              <a:t>例如：</a:t>
            </a:r>
            <a:r>
              <a:rPr lang="zh-CN" altLang="en-US" sz="2800" dirty="0">
                <a:latin typeface="Times New Roman" panose="02020603050405020304" pitchFamily="18" charset="0"/>
              </a:rPr>
              <a:t>假设有一个含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</a:rPr>
              <a:t>10,000</a:t>
            </a:r>
            <a:r>
              <a:rPr lang="zh-CN" altLang="en-US" sz="2800" dirty="0">
                <a:latin typeface="Times New Roman" panose="02020603050405020304" pitchFamily="18" charset="0"/>
              </a:rPr>
              <a:t>个记录的磁盘文件，而当前所用的计算机一次只能对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</a:rPr>
              <a:t>1000</a:t>
            </a:r>
            <a:r>
              <a:rPr lang="zh-CN" altLang="en-US" sz="2800" dirty="0">
                <a:latin typeface="Times New Roman" panose="02020603050405020304" pitchFamily="18" charset="0"/>
              </a:rPr>
              <a:t>个记录进行内部排序，则首先利用内部排序的方法得到</a:t>
            </a:r>
            <a:r>
              <a:rPr lang="en-US" altLang="zh-CN" sz="2800" dirty="0">
                <a:latin typeface="Times New Roman" panose="02020603050405020304" pitchFamily="18" charset="0"/>
              </a:rPr>
              <a:t>10</a:t>
            </a:r>
            <a:r>
              <a:rPr lang="zh-CN" altLang="en-US" sz="2800" dirty="0">
                <a:latin typeface="Times New Roman" panose="02020603050405020304" pitchFamily="18" charset="0"/>
              </a:rPr>
              <a:t>个初始归并段，然后进行逐趟归并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660033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800" dirty="0">
                <a:solidFill>
                  <a:srgbClr val="660033"/>
                </a:solidFill>
                <a:latin typeface="Times New Roman" panose="02020603050405020304" pitchFamily="18" charset="0"/>
              </a:rPr>
              <a:t>R1    R2    R3    R4    R5    R6    R7    R8    R9    R10</a:t>
            </a:r>
          </a:p>
        </p:txBody>
      </p:sp>
      <p:sp>
        <p:nvSpPr>
          <p:cNvPr id="19460" name="Freeform 4"/>
          <p:cNvSpPr>
            <a:spLocks/>
          </p:cNvSpPr>
          <p:nvPr/>
        </p:nvSpPr>
        <p:spPr bwMode="auto">
          <a:xfrm>
            <a:off x="2097360" y="4038600"/>
            <a:ext cx="838200" cy="228600"/>
          </a:xfrm>
          <a:custGeom>
            <a:avLst/>
            <a:gdLst>
              <a:gd name="T0" fmla="*/ 0 w 528"/>
              <a:gd name="T1" fmla="*/ 0 h 240"/>
              <a:gd name="T2" fmla="*/ 0 w 528"/>
              <a:gd name="T3" fmla="*/ 2147483646 h 240"/>
              <a:gd name="T4" fmla="*/ 2147483646 w 528"/>
              <a:gd name="T5" fmla="*/ 2147483646 h 240"/>
              <a:gd name="T6" fmla="*/ 2147483646 w 528"/>
              <a:gd name="T7" fmla="*/ 2147483646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28" h="240">
                <a:moveTo>
                  <a:pt x="0" y="0"/>
                </a:moveTo>
                <a:lnTo>
                  <a:pt x="0" y="240"/>
                </a:lnTo>
                <a:lnTo>
                  <a:pt x="528" y="240"/>
                </a:lnTo>
                <a:lnTo>
                  <a:pt x="528" y="4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61" name="Freeform 5"/>
          <p:cNvSpPr>
            <a:spLocks/>
          </p:cNvSpPr>
          <p:nvPr/>
        </p:nvSpPr>
        <p:spPr bwMode="auto">
          <a:xfrm>
            <a:off x="3621360" y="4038600"/>
            <a:ext cx="838200" cy="228600"/>
          </a:xfrm>
          <a:custGeom>
            <a:avLst/>
            <a:gdLst>
              <a:gd name="T0" fmla="*/ 0 w 528"/>
              <a:gd name="T1" fmla="*/ 0 h 240"/>
              <a:gd name="T2" fmla="*/ 0 w 528"/>
              <a:gd name="T3" fmla="*/ 2147483646 h 240"/>
              <a:gd name="T4" fmla="*/ 2147483646 w 528"/>
              <a:gd name="T5" fmla="*/ 2147483646 h 240"/>
              <a:gd name="T6" fmla="*/ 2147483646 w 528"/>
              <a:gd name="T7" fmla="*/ 2147483646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28" h="240">
                <a:moveTo>
                  <a:pt x="0" y="0"/>
                </a:moveTo>
                <a:lnTo>
                  <a:pt x="0" y="240"/>
                </a:lnTo>
                <a:lnTo>
                  <a:pt x="528" y="240"/>
                </a:lnTo>
                <a:lnTo>
                  <a:pt x="528" y="4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62" name="Freeform 6"/>
          <p:cNvSpPr>
            <a:spLocks/>
          </p:cNvSpPr>
          <p:nvPr/>
        </p:nvSpPr>
        <p:spPr bwMode="auto">
          <a:xfrm>
            <a:off x="5221560" y="4038600"/>
            <a:ext cx="838200" cy="228600"/>
          </a:xfrm>
          <a:custGeom>
            <a:avLst/>
            <a:gdLst>
              <a:gd name="T0" fmla="*/ 0 w 528"/>
              <a:gd name="T1" fmla="*/ 0 h 240"/>
              <a:gd name="T2" fmla="*/ 0 w 528"/>
              <a:gd name="T3" fmla="*/ 2147483646 h 240"/>
              <a:gd name="T4" fmla="*/ 2147483646 w 528"/>
              <a:gd name="T5" fmla="*/ 2147483646 h 240"/>
              <a:gd name="T6" fmla="*/ 2147483646 w 528"/>
              <a:gd name="T7" fmla="*/ 2147483646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28" h="240">
                <a:moveTo>
                  <a:pt x="0" y="0"/>
                </a:moveTo>
                <a:lnTo>
                  <a:pt x="0" y="240"/>
                </a:lnTo>
                <a:lnTo>
                  <a:pt x="528" y="240"/>
                </a:lnTo>
                <a:lnTo>
                  <a:pt x="528" y="4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63" name="Freeform 7"/>
          <p:cNvSpPr>
            <a:spLocks/>
          </p:cNvSpPr>
          <p:nvPr/>
        </p:nvSpPr>
        <p:spPr bwMode="auto">
          <a:xfrm>
            <a:off x="6821760" y="4038600"/>
            <a:ext cx="838200" cy="228600"/>
          </a:xfrm>
          <a:custGeom>
            <a:avLst/>
            <a:gdLst>
              <a:gd name="T0" fmla="*/ 0 w 528"/>
              <a:gd name="T1" fmla="*/ 0 h 240"/>
              <a:gd name="T2" fmla="*/ 0 w 528"/>
              <a:gd name="T3" fmla="*/ 2147483646 h 240"/>
              <a:gd name="T4" fmla="*/ 2147483646 w 528"/>
              <a:gd name="T5" fmla="*/ 2147483646 h 240"/>
              <a:gd name="T6" fmla="*/ 2147483646 w 528"/>
              <a:gd name="T7" fmla="*/ 2147483646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28" h="240">
                <a:moveTo>
                  <a:pt x="0" y="0"/>
                </a:moveTo>
                <a:lnTo>
                  <a:pt x="0" y="240"/>
                </a:lnTo>
                <a:lnTo>
                  <a:pt x="528" y="240"/>
                </a:lnTo>
                <a:lnTo>
                  <a:pt x="528" y="4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64" name="Freeform 8"/>
          <p:cNvSpPr>
            <a:spLocks/>
          </p:cNvSpPr>
          <p:nvPr/>
        </p:nvSpPr>
        <p:spPr bwMode="auto">
          <a:xfrm>
            <a:off x="8498160" y="4038600"/>
            <a:ext cx="838200" cy="228600"/>
          </a:xfrm>
          <a:custGeom>
            <a:avLst/>
            <a:gdLst>
              <a:gd name="T0" fmla="*/ 0 w 528"/>
              <a:gd name="T1" fmla="*/ 0 h 240"/>
              <a:gd name="T2" fmla="*/ 0 w 528"/>
              <a:gd name="T3" fmla="*/ 2147483646 h 240"/>
              <a:gd name="T4" fmla="*/ 2147483646 w 528"/>
              <a:gd name="T5" fmla="*/ 2147483646 h 240"/>
              <a:gd name="T6" fmla="*/ 2147483646 w 528"/>
              <a:gd name="T7" fmla="*/ 2147483646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28" h="240">
                <a:moveTo>
                  <a:pt x="0" y="0"/>
                </a:moveTo>
                <a:lnTo>
                  <a:pt x="0" y="240"/>
                </a:lnTo>
                <a:lnTo>
                  <a:pt x="528" y="240"/>
                </a:lnTo>
                <a:lnTo>
                  <a:pt x="528" y="4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65" name="Freeform 9"/>
          <p:cNvSpPr>
            <a:spLocks/>
          </p:cNvSpPr>
          <p:nvPr/>
        </p:nvSpPr>
        <p:spPr bwMode="auto">
          <a:xfrm>
            <a:off x="2478360" y="4267200"/>
            <a:ext cx="1524000" cy="228600"/>
          </a:xfrm>
          <a:custGeom>
            <a:avLst/>
            <a:gdLst>
              <a:gd name="T0" fmla="*/ 0 w 528"/>
              <a:gd name="T1" fmla="*/ 0 h 240"/>
              <a:gd name="T2" fmla="*/ 0 w 528"/>
              <a:gd name="T3" fmla="*/ 2147483646 h 240"/>
              <a:gd name="T4" fmla="*/ 2147483646 w 528"/>
              <a:gd name="T5" fmla="*/ 2147483646 h 240"/>
              <a:gd name="T6" fmla="*/ 2147483646 w 528"/>
              <a:gd name="T7" fmla="*/ 2147483646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28" h="240">
                <a:moveTo>
                  <a:pt x="0" y="0"/>
                </a:moveTo>
                <a:lnTo>
                  <a:pt x="0" y="240"/>
                </a:lnTo>
                <a:lnTo>
                  <a:pt x="528" y="240"/>
                </a:lnTo>
                <a:lnTo>
                  <a:pt x="528" y="4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66" name="Freeform 10"/>
          <p:cNvSpPr>
            <a:spLocks/>
          </p:cNvSpPr>
          <p:nvPr/>
        </p:nvSpPr>
        <p:spPr bwMode="auto">
          <a:xfrm>
            <a:off x="5678760" y="4267200"/>
            <a:ext cx="1524000" cy="228600"/>
          </a:xfrm>
          <a:custGeom>
            <a:avLst/>
            <a:gdLst>
              <a:gd name="T0" fmla="*/ 0 w 528"/>
              <a:gd name="T1" fmla="*/ 0 h 240"/>
              <a:gd name="T2" fmla="*/ 0 w 528"/>
              <a:gd name="T3" fmla="*/ 2147483646 h 240"/>
              <a:gd name="T4" fmla="*/ 2147483646 w 528"/>
              <a:gd name="T5" fmla="*/ 2147483646 h 240"/>
              <a:gd name="T6" fmla="*/ 2147483646 w 528"/>
              <a:gd name="T7" fmla="*/ 2147483646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28" h="240">
                <a:moveTo>
                  <a:pt x="0" y="0"/>
                </a:moveTo>
                <a:lnTo>
                  <a:pt x="0" y="240"/>
                </a:lnTo>
                <a:lnTo>
                  <a:pt x="528" y="240"/>
                </a:lnTo>
                <a:lnTo>
                  <a:pt x="528" y="4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67" name="Freeform 11"/>
          <p:cNvSpPr>
            <a:spLocks/>
          </p:cNvSpPr>
          <p:nvPr/>
        </p:nvSpPr>
        <p:spPr bwMode="auto">
          <a:xfrm>
            <a:off x="3240360" y="4495800"/>
            <a:ext cx="3200400" cy="304800"/>
          </a:xfrm>
          <a:custGeom>
            <a:avLst/>
            <a:gdLst>
              <a:gd name="T0" fmla="*/ 0 w 528"/>
              <a:gd name="T1" fmla="*/ 0 h 240"/>
              <a:gd name="T2" fmla="*/ 0 w 528"/>
              <a:gd name="T3" fmla="*/ 2147483646 h 240"/>
              <a:gd name="T4" fmla="*/ 2147483646 w 528"/>
              <a:gd name="T5" fmla="*/ 2147483646 h 240"/>
              <a:gd name="T6" fmla="*/ 2147483646 w 528"/>
              <a:gd name="T7" fmla="*/ 2147483646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28" h="240">
                <a:moveTo>
                  <a:pt x="0" y="0"/>
                </a:moveTo>
                <a:lnTo>
                  <a:pt x="0" y="240"/>
                </a:lnTo>
                <a:lnTo>
                  <a:pt x="528" y="240"/>
                </a:lnTo>
                <a:lnTo>
                  <a:pt x="528" y="4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9468" name="Group 12"/>
          <p:cNvGrpSpPr>
            <a:grpSpLocks/>
          </p:cNvGrpSpPr>
          <p:nvPr/>
        </p:nvGrpSpPr>
        <p:grpSpPr bwMode="auto">
          <a:xfrm>
            <a:off x="4840560" y="4267200"/>
            <a:ext cx="4038600" cy="838200"/>
            <a:chOff x="2400" y="2688"/>
            <a:chExt cx="2544" cy="528"/>
          </a:xfrm>
        </p:grpSpPr>
        <p:sp>
          <p:nvSpPr>
            <p:cNvPr id="17422" name="Freeform 13"/>
            <p:cNvSpPr>
              <a:spLocks/>
            </p:cNvSpPr>
            <p:nvPr/>
          </p:nvSpPr>
          <p:spPr bwMode="auto">
            <a:xfrm>
              <a:off x="2400" y="3024"/>
              <a:ext cx="2544" cy="192"/>
            </a:xfrm>
            <a:custGeom>
              <a:avLst/>
              <a:gdLst>
                <a:gd name="T0" fmla="*/ 0 w 528"/>
                <a:gd name="T1" fmla="*/ 0 h 240"/>
                <a:gd name="T2" fmla="*/ 0 w 528"/>
                <a:gd name="T3" fmla="*/ 50 h 240"/>
                <a:gd name="T4" fmla="*/ 31827131 w 528"/>
                <a:gd name="T5" fmla="*/ 50 h 240"/>
                <a:gd name="T6" fmla="*/ 31827131 w 528"/>
                <a:gd name="T7" fmla="*/ 10 h 2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8" h="240">
                  <a:moveTo>
                    <a:pt x="0" y="0"/>
                  </a:moveTo>
                  <a:lnTo>
                    <a:pt x="0" y="240"/>
                  </a:lnTo>
                  <a:lnTo>
                    <a:pt x="528" y="240"/>
                  </a:lnTo>
                  <a:lnTo>
                    <a:pt x="528" y="4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3" name="Line 14"/>
            <p:cNvSpPr>
              <a:spLocks noChangeShapeType="1"/>
            </p:cNvSpPr>
            <p:nvPr/>
          </p:nvSpPr>
          <p:spPr bwMode="auto">
            <a:xfrm>
              <a:off x="4944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9471" name="Line 15"/>
          <p:cNvSpPr>
            <a:spLocks noChangeShapeType="1"/>
          </p:cNvSpPr>
          <p:nvPr/>
        </p:nvSpPr>
        <p:spPr bwMode="auto">
          <a:xfrm>
            <a:off x="6821760" y="510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21" name="Rectangle 16"/>
          <p:cNvSpPr>
            <a:spLocks noChangeArrowheads="1"/>
          </p:cNvSpPr>
          <p:nvPr/>
        </p:nvSpPr>
        <p:spPr bwMode="auto">
          <a:xfrm>
            <a:off x="767408" y="-98425"/>
            <a:ext cx="765175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2-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路平衡归并（基本归并法）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utoUpdateAnimBg="0"/>
      <p:bldP spid="19460" grpId="0" animBg="1"/>
      <p:bldP spid="19461" grpId="0" animBg="1"/>
      <p:bldP spid="19462" grpId="0" animBg="1"/>
      <p:bldP spid="19463" grpId="0" animBg="1"/>
      <p:bldP spid="19464" grpId="0" animBg="1"/>
      <p:bldP spid="19465" grpId="0" animBg="1"/>
      <p:bldP spid="19466" grpId="0" animBg="1"/>
      <p:bldP spid="19467" grpId="0" animBg="1"/>
      <p:bldP spid="1947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60145" y="-43655"/>
            <a:ext cx="7793037" cy="800099"/>
          </a:xfrm>
          <a:effectLst>
            <a:prstShdw prst="shdw13" dist="53882" dir="135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0099"/>
                </a:solidFill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/>
              <a:t>2-</a:t>
            </a:r>
            <a:r>
              <a:rPr lang="zh-CN" altLang="en-US" sz="4000" b="1" dirty="0"/>
              <a:t>路平衡归并分析</a:t>
            </a:r>
            <a:endParaRPr lang="zh-CN" altLang="en-US" b="1" dirty="0" smtClean="0"/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057400" y="1350963"/>
            <a:ext cx="8229600" cy="249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990033"/>
                </a:solidFill>
                <a:latin typeface="Times New Roman" panose="02020603050405020304" pitchFamily="18" charset="0"/>
              </a:rPr>
              <a:t>此例中共分了</a:t>
            </a:r>
            <a:r>
              <a:rPr lang="en-US" altLang="zh-CN" sz="2800" dirty="0">
                <a:latin typeface="Times New Roman" panose="02020603050405020304" pitchFamily="18" charset="0"/>
              </a:rPr>
              <a:t>10</a:t>
            </a:r>
            <a:r>
              <a:rPr lang="zh-CN" altLang="en-US" sz="2800" dirty="0">
                <a:latin typeface="Times New Roman" panose="02020603050405020304" pitchFamily="18" charset="0"/>
              </a:rPr>
              <a:t>个</a:t>
            </a: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初始归并段</a:t>
            </a:r>
            <a:r>
              <a:rPr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R1-R10, </a:t>
            </a: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每个</a:t>
            </a:r>
            <a:r>
              <a:rPr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都是等长的（</a:t>
            </a:r>
            <a:r>
              <a:rPr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1000</a:t>
            </a: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个记录），采用</a:t>
            </a:r>
            <a:r>
              <a:rPr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2-</a:t>
            </a: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路归并需进行</a:t>
            </a:r>
            <a:r>
              <a:rPr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趟归并才能成功的归并成一个有序文件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660033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800" dirty="0">
                <a:solidFill>
                  <a:srgbClr val="660033"/>
                </a:solidFill>
                <a:latin typeface="Times New Roman" panose="02020603050405020304" pitchFamily="18" charset="0"/>
              </a:rPr>
              <a:t>R1    R2    R3    R4    R5    R6    R7    R8    R9    R10</a:t>
            </a:r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2590800" y="4559548"/>
            <a:ext cx="7239000" cy="1524000"/>
            <a:chOff x="672" y="2544"/>
            <a:chExt cx="4560" cy="960"/>
          </a:xfrm>
        </p:grpSpPr>
        <p:sp>
          <p:nvSpPr>
            <p:cNvPr id="18448" name="Freeform 5"/>
            <p:cNvSpPr>
              <a:spLocks/>
            </p:cNvSpPr>
            <p:nvPr/>
          </p:nvSpPr>
          <p:spPr bwMode="auto">
            <a:xfrm>
              <a:off x="672" y="2544"/>
              <a:ext cx="528" cy="144"/>
            </a:xfrm>
            <a:custGeom>
              <a:avLst/>
              <a:gdLst>
                <a:gd name="T0" fmla="*/ 0 w 528"/>
                <a:gd name="T1" fmla="*/ 0 h 240"/>
                <a:gd name="T2" fmla="*/ 0 w 528"/>
                <a:gd name="T3" fmla="*/ 7 h 240"/>
                <a:gd name="T4" fmla="*/ 528 w 528"/>
                <a:gd name="T5" fmla="*/ 7 h 240"/>
                <a:gd name="T6" fmla="*/ 528 w 528"/>
                <a:gd name="T7" fmla="*/ 1 h 2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8" h="240">
                  <a:moveTo>
                    <a:pt x="0" y="0"/>
                  </a:moveTo>
                  <a:lnTo>
                    <a:pt x="0" y="240"/>
                  </a:lnTo>
                  <a:lnTo>
                    <a:pt x="528" y="240"/>
                  </a:lnTo>
                  <a:lnTo>
                    <a:pt x="528" y="4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9" name="Freeform 6"/>
            <p:cNvSpPr>
              <a:spLocks/>
            </p:cNvSpPr>
            <p:nvPr/>
          </p:nvSpPr>
          <p:spPr bwMode="auto">
            <a:xfrm>
              <a:off x="1632" y="2544"/>
              <a:ext cx="528" cy="144"/>
            </a:xfrm>
            <a:custGeom>
              <a:avLst/>
              <a:gdLst>
                <a:gd name="T0" fmla="*/ 0 w 528"/>
                <a:gd name="T1" fmla="*/ 0 h 240"/>
                <a:gd name="T2" fmla="*/ 0 w 528"/>
                <a:gd name="T3" fmla="*/ 7 h 240"/>
                <a:gd name="T4" fmla="*/ 528 w 528"/>
                <a:gd name="T5" fmla="*/ 7 h 240"/>
                <a:gd name="T6" fmla="*/ 528 w 528"/>
                <a:gd name="T7" fmla="*/ 1 h 2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8" h="240">
                  <a:moveTo>
                    <a:pt x="0" y="0"/>
                  </a:moveTo>
                  <a:lnTo>
                    <a:pt x="0" y="240"/>
                  </a:lnTo>
                  <a:lnTo>
                    <a:pt x="528" y="240"/>
                  </a:lnTo>
                  <a:lnTo>
                    <a:pt x="528" y="4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0" name="Freeform 7"/>
            <p:cNvSpPr>
              <a:spLocks/>
            </p:cNvSpPr>
            <p:nvPr/>
          </p:nvSpPr>
          <p:spPr bwMode="auto">
            <a:xfrm>
              <a:off x="2640" y="2544"/>
              <a:ext cx="528" cy="144"/>
            </a:xfrm>
            <a:custGeom>
              <a:avLst/>
              <a:gdLst>
                <a:gd name="T0" fmla="*/ 0 w 528"/>
                <a:gd name="T1" fmla="*/ 0 h 240"/>
                <a:gd name="T2" fmla="*/ 0 w 528"/>
                <a:gd name="T3" fmla="*/ 7 h 240"/>
                <a:gd name="T4" fmla="*/ 528 w 528"/>
                <a:gd name="T5" fmla="*/ 7 h 240"/>
                <a:gd name="T6" fmla="*/ 528 w 528"/>
                <a:gd name="T7" fmla="*/ 1 h 2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8" h="240">
                  <a:moveTo>
                    <a:pt x="0" y="0"/>
                  </a:moveTo>
                  <a:lnTo>
                    <a:pt x="0" y="240"/>
                  </a:lnTo>
                  <a:lnTo>
                    <a:pt x="528" y="240"/>
                  </a:lnTo>
                  <a:lnTo>
                    <a:pt x="528" y="4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1" name="Freeform 8"/>
            <p:cNvSpPr>
              <a:spLocks/>
            </p:cNvSpPr>
            <p:nvPr/>
          </p:nvSpPr>
          <p:spPr bwMode="auto">
            <a:xfrm>
              <a:off x="3648" y="2544"/>
              <a:ext cx="528" cy="144"/>
            </a:xfrm>
            <a:custGeom>
              <a:avLst/>
              <a:gdLst>
                <a:gd name="T0" fmla="*/ 0 w 528"/>
                <a:gd name="T1" fmla="*/ 0 h 240"/>
                <a:gd name="T2" fmla="*/ 0 w 528"/>
                <a:gd name="T3" fmla="*/ 7 h 240"/>
                <a:gd name="T4" fmla="*/ 528 w 528"/>
                <a:gd name="T5" fmla="*/ 7 h 240"/>
                <a:gd name="T6" fmla="*/ 528 w 528"/>
                <a:gd name="T7" fmla="*/ 1 h 2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8" h="240">
                  <a:moveTo>
                    <a:pt x="0" y="0"/>
                  </a:moveTo>
                  <a:lnTo>
                    <a:pt x="0" y="240"/>
                  </a:lnTo>
                  <a:lnTo>
                    <a:pt x="528" y="240"/>
                  </a:lnTo>
                  <a:lnTo>
                    <a:pt x="528" y="4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2" name="Freeform 9"/>
            <p:cNvSpPr>
              <a:spLocks/>
            </p:cNvSpPr>
            <p:nvPr/>
          </p:nvSpPr>
          <p:spPr bwMode="auto">
            <a:xfrm>
              <a:off x="4704" y="2544"/>
              <a:ext cx="528" cy="144"/>
            </a:xfrm>
            <a:custGeom>
              <a:avLst/>
              <a:gdLst>
                <a:gd name="T0" fmla="*/ 0 w 528"/>
                <a:gd name="T1" fmla="*/ 0 h 240"/>
                <a:gd name="T2" fmla="*/ 0 w 528"/>
                <a:gd name="T3" fmla="*/ 7 h 240"/>
                <a:gd name="T4" fmla="*/ 528 w 528"/>
                <a:gd name="T5" fmla="*/ 7 h 240"/>
                <a:gd name="T6" fmla="*/ 528 w 528"/>
                <a:gd name="T7" fmla="*/ 1 h 2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8" h="240">
                  <a:moveTo>
                    <a:pt x="0" y="0"/>
                  </a:moveTo>
                  <a:lnTo>
                    <a:pt x="0" y="240"/>
                  </a:lnTo>
                  <a:lnTo>
                    <a:pt x="528" y="240"/>
                  </a:lnTo>
                  <a:lnTo>
                    <a:pt x="528" y="4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3" name="Freeform 10"/>
            <p:cNvSpPr>
              <a:spLocks/>
            </p:cNvSpPr>
            <p:nvPr/>
          </p:nvSpPr>
          <p:spPr bwMode="auto">
            <a:xfrm>
              <a:off x="912" y="2688"/>
              <a:ext cx="960" cy="144"/>
            </a:xfrm>
            <a:custGeom>
              <a:avLst/>
              <a:gdLst>
                <a:gd name="T0" fmla="*/ 0 w 528"/>
                <a:gd name="T1" fmla="*/ 0 h 240"/>
                <a:gd name="T2" fmla="*/ 0 w 528"/>
                <a:gd name="T3" fmla="*/ 7 h 240"/>
                <a:gd name="T4" fmla="*/ 34675 w 528"/>
                <a:gd name="T5" fmla="*/ 7 h 240"/>
                <a:gd name="T6" fmla="*/ 34675 w 528"/>
                <a:gd name="T7" fmla="*/ 1 h 2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8" h="240">
                  <a:moveTo>
                    <a:pt x="0" y="0"/>
                  </a:moveTo>
                  <a:lnTo>
                    <a:pt x="0" y="240"/>
                  </a:lnTo>
                  <a:lnTo>
                    <a:pt x="528" y="240"/>
                  </a:lnTo>
                  <a:lnTo>
                    <a:pt x="528" y="4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4" name="Freeform 11"/>
            <p:cNvSpPr>
              <a:spLocks/>
            </p:cNvSpPr>
            <p:nvPr/>
          </p:nvSpPr>
          <p:spPr bwMode="auto">
            <a:xfrm>
              <a:off x="2928" y="2688"/>
              <a:ext cx="960" cy="144"/>
            </a:xfrm>
            <a:custGeom>
              <a:avLst/>
              <a:gdLst>
                <a:gd name="T0" fmla="*/ 0 w 528"/>
                <a:gd name="T1" fmla="*/ 0 h 240"/>
                <a:gd name="T2" fmla="*/ 0 w 528"/>
                <a:gd name="T3" fmla="*/ 7 h 240"/>
                <a:gd name="T4" fmla="*/ 34675 w 528"/>
                <a:gd name="T5" fmla="*/ 7 h 240"/>
                <a:gd name="T6" fmla="*/ 34675 w 528"/>
                <a:gd name="T7" fmla="*/ 1 h 2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8" h="240">
                  <a:moveTo>
                    <a:pt x="0" y="0"/>
                  </a:moveTo>
                  <a:lnTo>
                    <a:pt x="0" y="240"/>
                  </a:lnTo>
                  <a:lnTo>
                    <a:pt x="528" y="240"/>
                  </a:lnTo>
                  <a:lnTo>
                    <a:pt x="528" y="4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5" name="Freeform 12"/>
            <p:cNvSpPr>
              <a:spLocks/>
            </p:cNvSpPr>
            <p:nvPr/>
          </p:nvSpPr>
          <p:spPr bwMode="auto">
            <a:xfrm>
              <a:off x="1392" y="2832"/>
              <a:ext cx="2016" cy="192"/>
            </a:xfrm>
            <a:custGeom>
              <a:avLst/>
              <a:gdLst>
                <a:gd name="T0" fmla="*/ 0 w 528"/>
                <a:gd name="T1" fmla="*/ 0 h 240"/>
                <a:gd name="T2" fmla="*/ 0 w 528"/>
                <a:gd name="T3" fmla="*/ 50 h 240"/>
                <a:gd name="T4" fmla="*/ 6246164 w 528"/>
                <a:gd name="T5" fmla="*/ 50 h 240"/>
                <a:gd name="T6" fmla="*/ 6246164 w 528"/>
                <a:gd name="T7" fmla="*/ 10 h 2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8" h="240">
                  <a:moveTo>
                    <a:pt x="0" y="0"/>
                  </a:moveTo>
                  <a:lnTo>
                    <a:pt x="0" y="240"/>
                  </a:lnTo>
                  <a:lnTo>
                    <a:pt x="528" y="240"/>
                  </a:lnTo>
                  <a:lnTo>
                    <a:pt x="528" y="4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8456" name="Group 13"/>
            <p:cNvGrpSpPr>
              <a:grpSpLocks/>
            </p:cNvGrpSpPr>
            <p:nvPr/>
          </p:nvGrpSpPr>
          <p:grpSpPr bwMode="auto">
            <a:xfrm>
              <a:off x="2400" y="2688"/>
              <a:ext cx="2544" cy="528"/>
              <a:chOff x="2400" y="2688"/>
              <a:chExt cx="2544" cy="528"/>
            </a:xfrm>
          </p:grpSpPr>
          <p:sp>
            <p:nvSpPr>
              <p:cNvPr id="18458" name="Freeform 14"/>
              <p:cNvSpPr>
                <a:spLocks/>
              </p:cNvSpPr>
              <p:nvPr/>
            </p:nvSpPr>
            <p:spPr bwMode="auto">
              <a:xfrm>
                <a:off x="2400" y="3024"/>
                <a:ext cx="2544" cy="192"/>
              </a:xfrm>
              <a:custGeom>
                <a:avLst/>
                <a:gdLst>
                  <a:gd name="T0" fmla="*/ 0 w 528"/>
                  <a:gd name="T1" fmla="*/ 0 h 240"/>
                  <a:gd name="T2" fmla="*/ 0 w 528"/>
                  <a:gd name="T3" fmla="*/ 50 h 240"/>
                  <a:gd name="T4" fmla="*/ 31827131 w 528"/>
                  <a:gd name="T5" fmla="*/ 50 h 240"/>
                  <a:gd name="T6" fmla="*/ 31827131 w 528"/>
                  <a:gd name="T7" fmla="*/ 10 h 24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28" h="240">
                    <a:moveTo>
                      <a:pt x="0" y="0"/>
                    </a:moveTo>
                    <a:lnTo>
                      <a:pt x="0" y="240"/>
                    </a:lnTo>
                    <a:lnTo>
                      <a:pt x="528" y="240"/>
                    </a:lnTo>
                    <a:lnTo>
                      <a:pt x="528" y="48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35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59" name="Line 15"/>
              <p:cNvSpPr>
                <a:spLocks noChangeShapeType="1"/>
              </p:cNvSpPr>
              <p:nvPr/>
            </p:nvSpPr>
            <p:spPr bwMode="auto">
              <a:xfrm>
                <a:off x="4944" y="268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35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8457" name="Line 16"/>
            <p:cNvSpPr>
              <a:spLocks noChangeShapeType="1"/>
            </p:cNvSpPr>
            <p:nvPr/>
          </p:nvSpPr>
          <p:spPr bwMode="auto">
            <a:xfrm>
              <a:off x="3648" y="32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0497" name="Group 17"/>
          <p:cNvGrpSpPr>
            <a:grpSpLocks/>
          </p:cNvGrpSpPr>
          <p:nvPr/>
        </p:nvGrpSpPr>
        <p:grpSpPr bwMode="auto">
          <a:xfrm>
            <a:off x="2260600" y="3861048"/>
            <a:ext cx="7899400" cy="635000"/>
            <a:chOff x="464" y="2104"/>
            <a:chExt cx="4976" cy="400"/>
          </a:xfrm>
        </p:grpSpPr>
        <p:sp>
          <p:nvSpPr>
            <p:cNvPr id="18438" name="Oval 18"/>
            <p:cNvSpPr>
              <a:spLocks noChangeArrowheads="1"/>
            </p:cNvSpPr>
            <p:nvPr/>
          </p:nvSpPr>
          <p:spPr bwMode="auto">
            <a:xfrm>
              <a:off x="464" y="2112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18439" name="Oval 19"/>
            <p:cNvSpPr>
              <a:spLocks noChangeArrowheads="1"/>
            </p:cNvSpPr>
            <p:nvPr/>
          </p:nvSpPr>
          <p:spPr bwMode="auto">
            <a:xfrm>
              <a:off x="960" y="2112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18440" name="Oval 20"/>
            <p:cNvSpPr>
              <a:spLocks noChangeArrowheads="1"/>
            </p:cNvSpPr>
            <p:nvPr/>
          </p:nvSpPr>
          <p:spPr bwMode="auto">
            <a:xfrm>
              <a:off x="1424" y="2112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18441" name="Oval 21"/>
            <p:cNvSpPr>
              <a:spLocks noChangeArrowheads="1"/>
            </p:cNvSpPr>
            <p:nvPr/>
          </p:nvSpPr>
          <p:spPr bwMode="auto">
            <a:xfrm>
              <a:off x="1944" y="2120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18442" name="Oval 22"/>
            <p:cNvSpPr>
              <a:spLocks noChangeArrowheads="1"/>
            </p:cNvSpPr>
            <p:nvPr/>
          </p:nvSpPr>
          <p:spPr bwMode="auto">
            <a:xfrm>
              <a:off x="2424" y="2112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18443" name="Oval 23"/>
            <p:cNvSpPr>
              <a:spLocks noChangeArrowheads="1"/>
            </p:cNvSpPr>
            <p:nvPr/>
          </p:nvSpPr>
          <p:spPr bwMode="auto">
            <a:xfrm>
              <a:off x="2944" y="2112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18444" name="Oval 24"/>
            <p:cNvSpPr>
              <a:spLocks noChangeArrowheads="1"/>
            </p:cNvSpPr>
            <p:nvPr/>
          </p:nvSpPr>
          <p:spPr bwMode="auto">
            <a:xfrm>
              <a:off x="3424" y="2120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18445" name="Oval 25"/>
            <p:cNvSpPr>
              <a:spLocks noChangeArrowheads="1"/>
            </p:cNvSpPr>
            <p:nvPr/>
          </p:nvSpPr>
          <p:spPr bwMode="auto">
            <a:xfrm>
              <a:off x="3952" y="2112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18446" name="Oval 26"/>
            <p:cNvSpPr>
              <a:spLocks noChangeArrowheads="1"/>
            </p:cNvSpPr>
            <p:nvPr/>
          </p:nvSpPr>
          <p:spPr bwMode="auto">
            <a:xfrm>
              <a:off x="4488" y="2104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18447" name="Oval 27"/>
            <p:cNvSpPr>
              <a:spLocks noChangeArrowheads="1"/>
            </p:cNvSpPr>
            <p:nvPr/>
          </p:nvSpPr>
          <p:spPr bwMode="auto">
            <a:xfrm>
              <a:off x="5008" y="2112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3_Blends">
  <a:themeElements>
    <a:clrScheme name="Office 主题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57D98C"/>
        </a:solidFill>
        <a:ln/>
        <a:extLst/>
      </a:spPr>
      <a:bodyPr lIns="0" tIns="0" rIns="0" bIns="0" rtlCol="0" anchor="b"/>
      <a:lstStyle>
        <a:defPPr algn="ctr" eaLnBrk="1" hangingPunct="1">
          <a:defRPr sz="1600" dirty="0" smtClean="0">
            <a:solidFill>
              <a:schemeClr val="bg1"/>
            </a:solidFill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2995</TotalTime>
  <Words>1649</Words>
  <Application>Microsoft Office PowerPoint</Application>
  <PresentationFormat>宽屏</PresentationFormat>
  <Paragraphs>219</Paragraphs>
  <Slides>30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52" baseType="lpstr">
      <vt:lpstr>Gungsuh</vt:lpstr>
      <vt:lpstr>方正综艺简体</vt:lpstr>
      <vt:lpstr>仿宋_GB2312</vt:lpstr>
      <vt:lpstr>黑体</vt:lpstr>
      <vt:lpstr>华文仿宋</vt:lpstr>
      <vt:lpstr>华文楷体</vt:lpstr>
      <vt:lpstr>楷体_GB2312</vt:lpstr>
      <vt:lpstr>宋体</vt:lpstr>
      <vt:lpstr>文泉驿微米黑</vt:lpstr>
      <vt:lpstr>Arial</vt:lpstr>
      <vt:lpstr>Arial Narrow</vt:lpstr>
      <vt:lpstr>Calibri</vt:lpstr>
      <vt:lpstr>Calibri Light</vt:lpstr>
      <vt:lpstr>Comic Sans MS</vt:lpstr>
      <vt:lpstr>Corbel</vt:lpstr>
      <vt:lpstr>Garamond</vt:lpstr>
      <vt:lpstr>ITC Officina Sans Book</vt:lpstr>
      <vt:lpstr>Tahoma</vt:lpstr>
      <vt:lpstr>Times New Roman</vt:lpstr>
      <vt:lpstr>Wingdings</vt:lpstr>
      <vt:lpstr>3_Blends</vt:lpstr>
      <vt:lpstr>Equation</vt:lpstr>
      <vt:lpstr>数 据 结 构 第10章 外部排序</vt:lpstr>
      <vt:lpstr>第十章 外部排序</vt:lpstr>
      <vt:lpstr>Motivation</vt:lpstr>
      <vt:lpstr>Motivation</vt:lpstr>
      <vt:lpstr>外部排序的定义</vt:lpstr>
      <vt:lpstr>PowerPoint 演示文稿</vt:lpstr>
      <vt:lpstr>外部排序常用方法—归并排序</vt:lpstr>
      <vt:lpstr>PowerPoint 演示文稿</vt:lpstr>
      <vt:lpstr>2-路平衡归并分析</vt:lpstr>
      <vt:lpstr>提高外排序效率的途径</vt:lpstr>
      <vt:lpstr>多路(k路)平衡归并</vt:lpstr>
      <vt:lpstr>PowerPoint 演示文稿</vt:lpstr>
      <vt:lpstr>PowerPoint 演示文稿</vt:lpstr>
      <vt:lpstr>败者树</vt:lpstr>
      <vt:lpstr>PowerPoint 演示文稿</vt:lpstr>
      <vt:lpstr>PowerPoint 演示文稿</vt:lpstr>
      <vt:lpstr>如何生成初始归并段？</vt:lpstr>
      <vt:lpstr>基本归并法生成初始归并段</vt:lpstr>
      <vt:lpstr>PowerPoint 演示文稿</vt:lpstr>
      <vt:lpstr>PowerPoint 演示文稿</vt:lpstr>
      <vt:lpstr>置换选择排序的操作过程</vt:lpstr>
      <vt:lpstr>PowerPoint 演示文稿</vt:lpstr>
      <vt:lpstr>PowerPoint 演示文稿</vt:lpstr>
      <vt:lpstr>PowerPoint 演示文稿</vt:lpstr>
      <vt:lpstr>最佳归并树</vt:lpstr>
      <vt:lpstr>PowerPoint 演示文稿</vt:lpstr>
      <vt:lpstr>带权路径长度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 线性表</dc:title>
  <dc:creator>Administrator</dc:creator>
  <cp:lastModifiedBy>Jerry</cp:lastModifiedBy>
  <cp:revision>975</cp:revision>
  <dcterms:created xsi:type="dcterms:W3CDTF">2004-02-17T03:02:14Z</dcterms:created>
  <dcterms:modified xsi:type="dcterms:W3CDTF">2021-11-16T07:30:51Z</dcterms:modified>
</cp:coreProperties>
</file>