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4" r:id="rId2"/>
    <p:sldMasterId id="2147483655" r:id="rId3"/>
    <p:sldMasterId id="2147483656" r:id="rId4"/>
    <p:sldMasterId id="2147483657" r:id="rId5"/>
  </p:sldMasterIdLst>
  <p:notesMasterIdLst>
    <p:notesMasterId r:id="rId37"/>
  </p:notesMasterIdLst>
  <p:handoutMasterIdLst>
    <p:handoutMasterId r:id="rId38"/>
  </p:handoutMasterIdLst>
  <p:sldIdLst>
    <p:sldId id="521" r:id="rId6"/>
    <p:sldId id="493" r:id="rId7"/>
    <p:sldId id="499" r:id="rId8"/>
    <p:sldId id="522" r:id="rId9"/>
    <p:sldId id="500" r:id="rId10"/>
    <p:sldId id="517" r:id="rId11"/>
    <p:sldId id="501" r:id="rId12"/>
    <p:sldId id="502" r:id="rId13"/>
    <p:sldId id="503" r:id="rId14"/>
    <p:sldId id="504" r:id="rId15"/>
    <p:sldId id="526" r:id="rId16"/>
    <p:sldId id="527" r:id="rId17"/>
    <p:sldId id="528" r:id="rId18"/>
    <p:sldId id="529" r:id="rId19"/>
    <p:sldId id="530" r:id="rId20"/>
    <p:sldId id="531" r:id="rId21"/>
    <p:sldId id="505" r:id="rId22"/>
    <p:sldId id="506" r:id="rId23"/>
    <p:sldId id="507" r:id="rId24"/>
    <p:sldId id="508" r:id="rId25"/>
    <p:sldId id="509" r:id="rId26"/>
    <p:sldId id="510" r:id="rId27"/>
    <p:sldId id="532" r:id="rId28"/>
    <p:sldId id="511" r:id="rId29"/>
    <p:sldId id="513" r:id="rId30"/>
    <p:sldId id="514" r:id="rId31"/>
    <p:sldId id="515" r:id="rId32"/>
    <p:sldId id="516" r:id="rId33"/>
    <p:sldId id="525" r:id="rId34"/>
    <p:sldId id="524" r:id="rId35"/>
    <p:sldId id="520" r:id="rId36"/>
  </p:sldIdLst>
  <p:sldSz cx="9144000" cy="6858000" type="screen4x3"/>
  <p:notesSz cx="6648450" cy="97805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4000" b="1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3300"/>
    <a:srgbClr val="0033CC"/>
    <a:srgbClr val="003366"/>
    <a:srgbClr val="000066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34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934" y="4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1638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2819BCC-407E-4269-8C0C-F9E266A8A4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60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6800" cy="440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1638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9221C9-15B6-4CE9-A71B-CD6ECA1E20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296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fld id="{7D06022C-4E03-4853-B347-275A65405274}" type="slidenum">
              <a:rPr lang="en-US" altLang="zh-CN" sz="1200" b="0" smtClean="0">
                <a:latin typeface="Garamond" panose="02020404030301010803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b="0" smtClean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10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1CC6F1-8EE0-4042-A38B-5708B0B6A2E1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1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3D8B5-6C1A-40C6-A286-32B6102394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6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319C4-7B62-4E45-AA6D-4DE9D52B5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72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13BBD-9935-4176-A402-7D6E616E1E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553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EE382-5577-4C87-A429-1EE107F6A3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71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01E42-EDD1-4894-A20C-92338BD99D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22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0B5A6-FC2B-4077-AAD9-9DE89039B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34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21178-8EFF-476B-9876-554141C1F1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295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682AA-FD33-4B84-87C6-5CA387D32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138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18E3D-E8C7-4202-A347-249B0F62C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469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74556-27EA-4277-A296-C8B11C9FB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355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E99B8-51AC-4526-945F-B99BDD24E7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73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F1A32-DD8F-4AE0-B4E6-65BBA7C4A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518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1AD9A-14E8-460A-94F5-A53398844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464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CF50C-711B-4DAC-96DC-A2F32C36D4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93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FD139-64BF-4892-898B-D1385493DE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69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AAC67-FC4E-4ABF-9789-C97C81A3EB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661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0FF2D-0EE1-46A6-A528-DCDB826634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341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8115A-1734-4E8B-8C2F-B30B226CD3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251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47E70-6798-495A-8A2D-3317ACBBD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315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A1EC1-FB80-4F1D-BB79-EA8063018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71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F4F5E-DCF3-4A14-AAF9-AD66848C3F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3502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20FBD-80ED-401F-9EF1-F03496CCB4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3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646BB-A82A-4012-8477-A5E8AD84E2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859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81D14-3294-4E0C-B80A-D7682A81A7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164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FA824-BDB3-4C0A-8E72-F7BC3C2546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259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5683D-C132-4903-8DB1-A6910E0871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353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D0A48-F435-4806-A112-76F24B91D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891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DEAAB-AEF0-448F-B5EC-A4FF234D03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3658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C0189-93F1-40E5-89BA-528FE1AFF8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1635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F7708-37FF-44D1-A83A-8BDFF9132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883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A19A9-8564-4316-9C8C-A6522724BE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3919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BC317-B0DA-4E31-A983-AD1DD8461D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912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B59B-9B50-4315-84A2-F2CBE6DC4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5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18AF8-C9A8-4A49-A0EA-0DF1EBF81B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2022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12940-FC02-4FBB-93B8-6430489F1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7426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59F1-8C24-4562-916D-3D84FB967D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8066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02FF8-D6F5-42D8-A164-DE31F2ACE0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6031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D4776-2614-468B-B9D0-72F14BE48C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4509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6C0D7-465A-425E-9FEC-51F1BF5EC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2514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051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766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12773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4135438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557338"/>
            <a:ext cx="4137025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27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3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8E424-449B-4E88-9D66-B5CEA82EEF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152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229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957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68883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98462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688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3688" y="365125"/>
            <a:ext cx="2105025" cy="56880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65125"/>
            <a:ext cx="6167438" cy="5688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430E2-3A3B-4AD7-8AB7-03B82C6660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82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9C4B8-51C8-423A-ABF6-B044E60F19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8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A2EF-28CD-47E6-AC25-2A1343F2D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48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84DF2-6CAF-45E4-8D03-541F73CE5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31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10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25EC34E-578E-48A1-BB26-5F3EA8586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4"/>
          <p:cNvSpPr>
            <a:spLocks noChangeArrowheads="1"/>
          </p:cNvSpPr>
          <p:nvPr userDrawn="1"/>
        </p:nvSpPr>
        <p:spPr bwMode="auto">
          <a:xfrm>
            <a:off x="1692275" y="1484313"/>
            <a:ext cx="7162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sz="16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>
            <a:off x="8872538" y="6604000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zh-CN" altLang="zh-CN" sz="10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685800" y="6229350"/>
            <a:ext cx="175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21"/>
          <p:cNvSpPr>
            <a:spLocks noChangeArrowheads="1"/>
          </p:cNvSpPr>
          <p:nvPr userDrawn="1"/>
        </p:nvSpPr>
        <p:spPr bwMode="auto">
          <a:xfrm>
            <a:off x="3124200" y="6229350"/>
            <a:ext cx="267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1035" name="Line 8"/>
          <p:cNvSpPr>
            <a:spLocks noChangeShapeType="1"/>
          </p:cNvSpPr>
          <p:nvPr userDrawn="1"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12700">
            <a:solidFill>
              <a:srgbClr val="5AA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1034" name="AutoShape 11"/>
          <p:cNvSpPr>
            <a:spLocks noChangeArrowheads="1"/>
          </p:cNvSpPr>
          <p:nvPr userDrawn="1"/>
        </p:nvSpPr>
        <p:spPr bwMode="auto">
          <a:xfrm flipH="1">
            <a:off x="8423275" y="6137275"/>
            <a:ext cx="720725" cy="720725"/>
          </a:xfrm>
          <a:prstGeom prst="rtTriangl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37" name="Text Box 27"/>
          <p:cNvSpPr txBox="1">
            <a:spLocks noChangeArrowheads="1"/>
          </p:cNvSpPr>
          <p:nvPr userDrawn="1"/>
        </p:nvSpPr>
        <p:spPr bwMode="auto">
          <a:xfrm>
            <a:off x="6804025" y="115888"/>
            <a:ext cx="237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FEDF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latin typeface="Comic Sans MS" panose="030F0702030302020204" pitchFamily="66" charset="0"/>
                <a:ea typeface="宋体" panose="02010600030101010101" pitchFamily="2" charset="-122"/>
              </a:rPr>
              <a:t>Data  Structures</a:t>
            </a:r>
          </a:p>
        </p:txBody>
      </p:sp>
      <p:sp>
        <p:nvSpPr>
          <p:cNvPr id="171036" name="Rectangle 10"/>
          <p:cNvSpPr>
            <a:spLocks noChangeArrowheads="1"/>
          </p:cNvSpPr>
          <p:nvPr userDrawn="1"/>
        </p:nvSpPr>
        <p:spPr bwMode="auto">
          <a:xfrm>
            <a:off x="1588" y="260350"/>
            <a:ext cx="2914650" cy="792163"/>
          </a:xfrm>
          <a:prstGeom prst="rect">
            <a:avLst/>
          </a:prstGeom>
          <a:solidFill>
            <a:srgbClr val="CFED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336699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4C7DC0-F9D9-48B8-B6BC-BBB729EC7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398492-2E19-4CA9-99C9-033F0D0BC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Rectangle 7"/>
          <p:cNvSpPr>
            <a:spLocks noChangeArrowheads="1"/>
          </p:cNvSpPr>
          <p:nvPr userDrawn="1"/>
        </p:nvSpPr>
        <p:spPr bwMode="auto">
          <a:xfrm>
            <a:off x="1692275" y="1484313"/>
            <a:ext cx="7162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sz="16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8872538" y="6604000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zh-CN" altLang="zh-CN" sz="10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685800" y="6229350"/>
            <a:ext cx="175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3124200" y="6229350"/>
            <a:ext cx="267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3083" name="Line 8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12700">
            <a:solidFill>
              <a:srgbClr val="5AA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2332" name="AutoShape 11"/>
          <p:cNvSpPr>
            <a:spLocks noChangeArrowheads="1"/>
          </p:cNvSpPr>
          <p:nvPr userDrawn="1"/>
        </p:nvSpPr>
        <p:spPr bwMode="auto">
          <a:xfrm flipH="1">
            <a:off x="8423275" y="6137275"/>
            <a:ext cx="720725" cy="720725"/>
          </a:xfrm>
          <a:prstGeom prst="rtTriangl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5986463" y="6350"/>
            <a:ext cx="3157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FEDF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Data  Structures: Sorting</a:t>
            </a:r>
          </a:p>
        </p:txBody>
      </p:sp>
      <p:sp>
        <p:nvSpPr>
          <p:cNvPr id="312334" name="Rectangle 10"/>
          <p:cNvSpPr>
            <a:spLocks noChangeArrowheads="1"/>
          </p:cNvSpPr>
          <p:nvPr userDrawn="1"/>
        </p:nvSpPr>
        <p:spPr bwMode="auto">
          <a:xfrm>
            <a:off x="0" y="260350"/>
            <a:ext cx="5076825" cy="720725"/>
          </a:xfrm>
          <a:prstGeom prst="rect">
            <a:avLst/>
          </a:prstGeom>
          <a:solidFill>
            <a:srgbClr val="CFED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00118D-44ED-4EFC-BD45-8BEA217FF7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1692275" y="1484313"/>
            <a:ext cx="7162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sz="16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8872538" y="6604000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zh-CN" altLang="zh-CN" sz="1000" b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685800" y="6229350"/>
            <a:ext cx="175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3124200" y="6229350"/>
            <a:ext cx="267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 b="0" smtClean="0">
              <a:latin typeface="ITC Officina Sans Book" pitchFamily="34" charset="0"/>
              <a:ea typeface="宋体" panose="02010600030101010101" pitchFamily="2" charset="-122"/>
            </a:endParaRPr>
          </a:p>
        </p:txBody>
      </p:sp>
      <p:sp>
        <p:nvSpPr>
          <p:cNvPr id="4107" name="Line 8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12700">
            <a:solidFill>
              <a:srgbClr val="5AA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7084" name="AutoShape 11"/>
          <p:cNvSpPr>
            <a:spLocks noChangeArrowheads="1"/>
          </p:cNvSpPr>
          <p:nvPr userDrawn="1"/>
        </p:nvSpPr>
        <p:spPr bwMode="auto">
          <a:xfrm flipH="1">
            <a:off x="8423275" y="6137275"/>
            <a:ext cx="720725" cy="720725"/>
          </a:xfrm>
          <a:prstGeom prst="rtTriangl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4109" name="Text Box 13"/>
          <p:cNvSpPr txBox="1">
            <a:spLocks noChangeArrowheads="1"/>
          </p:cNvSpPr>
          <p:nvPr userDrawn="1"/>
        </p:nvSpPr>
        <p:spPr bwMode="auto">
          <a:xfrm>
            <a:off x="5986463" y="6350"/>
            <a:ext cx="3157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FEDF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0" smtClean="0">
                <a:latin typeface="Comic Sans MS" panose="030F0702030302020204" pitchFamily="66" charset="0"/>
                <a:ea typeface="宋体" panose="02010600030101010101" pitchFamily="2" charset="-122"/>
              </a:rPr>
              <a:t>Data  Structures: Introduction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AutoShape 13"/>
          <p:cNvSpPr>
            <a:spLocks noChangeArrowheads="1"/>
          </p:cNvSpPr>
          <p:nvPr userDrawn="1"/>
        </p:nvSpPr>
        <p:spPr bwMode="auto">
          <a:xfrm>
            <a:off x="0" y="582613"/>
            <a:ext cx="3273425" cy="792162"/>
          </a:xfrm>
          <a:prstGeom prst="homePlate">
            <a:avLst>
              <a:gd name="adj" fmla="val 22651"/>
            </a:avLst>
          </a:prstGeom>
          <a:solidFill>
            <a:srgbClr val="CFED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92195" name="AutoShape 17"/>
          <p:cNvSpPr>
            <a:spLocks noChangeArrowheads="1"/>
          </p:cNvSpPr>
          <p:nvPr userDrawn="1"/>
        </p:nvSpPr>
        <p:spPr bwMode="auto">
          <a:xfrm rot="10800000">
            <a:off x="3840163" y="981075"/>
            <a:ext cx="5303837" cy="792163"/>
          </a:xfrm>
          <a:prstGeom prst="homePlate">
            <a:avLst>
              <a:gd name="adj" fmla="val 21543"/>
            </a:avLst>
          </a:prstGeom>
          <a:solidFill>
            <a:srgbClr val="CFED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92196" name="AutoShape 2"/>
          <p:cNvSpPr>
            <a:spLocks noChangeArrowheads="1"/>
          </p:cNvSpPr>
          <p:nvPr userDrawn="1"/>
        </p:nvSpPr>
        <p:spPr bwMode="auto">
          <a:xfrm flipH="1">
            <a:off x="8423275" y="6137275"/>
            <a:ext cx="720725" cy="720725"/>
          </a:xfrm>
          <a:prstGeom prst="rtTriangle">
            <a:avLst/>
          </a:prstGeom>
          <a:solidFill>
            <a:srgbClr val="0085A4"/>
          </a:solidFill>
          <a:ln w="9525" algn="ctr">
            <a:solidFill>
              <a:srgbClr val="0085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kumimoji="0" lang="zh-CN" altLang="zh-CN" sz="1800" b="0" smtClean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557338"/>
            <a:ext cx="84248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 txBox="1">
            <a:spLocks noGrp="1" noChangeArrowheads="1"/>
          </p:cNvSpPr>
          <p:nvPr/>
        </p:nvSpPr>
        <p:spPr bwMode="auto">
          <a:xfrm>
            <a:off x="7019925" y="6454775"/>
            <a:ext cx="2133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245EC05-9309-4229-B290-8D01045A11D6}" type="slidenum">
              <a:rPr lang="en-US" altLang="zh-CN" sz="1400">
                <a:solidFill>
                  <a:schemeClr val="bg1"/>
                </a:solidFill>
                <a:latin typeface="文泉驿微米黑" pitchFamily="34" charset="-122"/>
                <a:ea typeface="文泉驿微米黑" pitchFamily="34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solidFill>
                <a:schemeClr val="bg1"/>
              </a:solidFill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195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2174875"/>
            <a:ext cx="7772400" cy="1182688"/>
          </a:xfrm>
        </p:spPr>
        <p:txBody>
          <a:bodyPr/>
          <a:lstStyle/>
          <a:p>
            <a:pPr algn="ctr" eaLnBrk="1" hangingPunct="1"/>
            <a:r>
              <a:rPr lang="zh-CN" altLang="en-US" sz="4800" b="1" smtClean="0">
                <a:solidFill>
                  <a:srgbClr val="C624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第</a:t>
            </a:r>
            <a:r>
              <a:rPr lang="en-US" altLang="zh-CN" sz="4800" b="1" smtClean="0">
                <a:solidFill>
                  <a:srgbClr val="C624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sz="4800" b="1" smtClean="0">
                <a:solidFill>
                  <a:srgbClr val="C624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章 外部排序</a:t>
            </a:r>
          </a:p>
        </p:txBody>
      </p:sp>
      <p:pic>
        <p:nvPicPr>
          <p:cNvPr id="8197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53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50825" y="4292600"/>
            <a:ext cx="864235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楷体_GB2312" pitchFamily="49" charset="-122"/>
              </a:rPr>
              <a:t>姜鑫维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楷体_GB2312" pitchFamily="49" charset="-122"/>
              </a:rPr>
              <a:t>ysjxw@qq.com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latin typeface="楷体_GB2312" pitchFamily="49" charset="-122"/>
              </a:rPr>
              <a:t>https://xinweijiang.github.io/course/ds-a/</a:t>
            </a:r>
            <a:endParaRPr lang="zh-CN" altLang="en-US" sz="1800">
              <a:latin typeface="楷体_GB2312" pitchFamily="49" charset="-122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仿宋" panose="02010600040101010101" pitchFamily="2" charset="-122"/>
                <a:ea typeface="华文仿宋" panose="02010600040101010101" pitchFamily="2" charset="-122"/>
              </a:rPr>
              <a:t>2019</a:t>
            </a:r>
            <a:r>
              <a: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rPr>
              <a:t>年秋</a:t>
            </a:r>
          </a:p>
        </p:txBody>
      </p:sp>
      <p:sp>
        <p:nvSpPr>
          <p:cNvPr id="8199" name="矩形 1"/>
          <p:cNvSpPr>
            <a:spLocks noChangeArrowheads="1"/>
          </p:cNvSpPr>
          <p:nvPr/>
        </p:nvSpPr>
        <p:spPr bwMode="auto">
          <a:xfrm>
            <a:off x="3057525" y="1425575"/>
            <a:ext cx="29543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540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</a:rPr>
              <a:t>数据结构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457200" y="1011238"/>
            <a:ext cx="82296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如果采用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路归并则需进行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趟归并就能成功的归并成一个有序文件，</a:t>
            </a:r>
            <a:r>
              <a:rPr lang="zh-CN" altLang="en-US" sz="2800">
                <a:latin typeface="Times New Roman" panose="02020603050405020304" pitchFamily="18" charset="0"/>
              </a:rPr>
              <a:t>显然节省时间。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660033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solidFill>
                  <a:srgbClr val="660033"/>
                </a:solidFill>
                <a:latin typeface="Times New Roman" panose="02020603050405020304" pitchFamily="18" charset="0"/>
              </a:rPr>
              <a:t>R1    R2    R3    R4    R5    R6    R7    R8    R9    R10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685800" y="2479675"/>
            <a:ext cx="7899400" cy="635000"/>
            <a:chOff x="464" y="2104"/>
            <a:chExt cx="4976" cy="400"/>
          </a:xfrm>
        </p:grpSpPr>
        <p:sp>
          <p:nvSpPr>
            <p:cNvPr id="19476" name="Oval 5"/>
            <p:cNvSpPr>
              <a:spLocks noChangeArrowheads="1"/>
            </p:cNvSpPr>
            <p:nvPr/>
          </p:nvSpPr>
          <p:spPr bwMode="auto">
            <a:xfrm>
              <a:off x="46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77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78" name="Oval 7"/>
            <p:cNvSpPr>
              <a:spLocks noChangeArrowheads="1"/>
            </p:cNvSpPr>
            <p:nvPr/>
          </p:nvSpPr>
          <p:spPr bwMode="auto">
            <a:xfrm>
              <a:off x="142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79" name="Oval 8"/>
            <p:cNvSpPr>
              <a:spLocks noChangeArrowheads="1"/>
            </p:cNvSpPr>
            <p:nvPr/>
          </p:nvSpPr>
          <p:spPr bwMode="auto">
            <a:xfrm>
              <a:off x="1944" y="212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0" name="Oval 9"/>
            <p:cNvSpPr>
              <a:spLocks noChangeArrowheads="1"/>
            </p:cNvSpPr>
            <p:nvPr/>
          </p:nvSpPr>
          <p:spPr bwMode="auto">
            <a:xfrm>
              <a:off x="242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1" name="Oval 10"/>
            <p:cNvSpPr>
              <a:spLocks noChangeArrowheads="1"/>
            </p:cNvSpPr>
            <p:nvPr/>
          </p:nvSpPr>
          <p:spPr bwMode="auto">
            <a:xfrm>
              <a:off x="294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2" name="Oval 11"/>
            <p:cNvSpPr>
              <a:spLocks noChangeArrowheads="1"/>
            </p:cNvSpPr>
            <p:nvPr/>
          </p:nvSpPr>
          <p:spPr bwMode="auto">
            <a:xfrm>
              <a:off x="3424" y="212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3" name="Oval 12"/>
            <p:cNvSpPr>
              <a:spLocks noChangeArrowheads="1"/>
            </p:cNvSpPr>
            <p:nvPr/>
          </p:nvSpPr>
          <p:spPr bwMode="auto">
            <a:xfrm>
              <a:off x="3952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4" name="Oval 13"/>
            <p:cNvSpPr>
              <a:spLocks noChangeArrowheads="1"/>
            </p:cNvSpPr>
            <p:nvPr/>
          </p:nvSpPr>
          <p:spPr bwMode="auto">
            <a:xfrm>
              <a:off x="4488" y="210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9485" name="Oval 14"/>
            <p:cNvSpPr>
              <a:spLocks noChangeArrowheads="1"/>
            </p:cNvSpPr>
            <p:nvPr/>
          </p:nvSpPr>
          <p:spPr bwMode="auto">
            <a:xfrm>
              <a:off x="5008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</p:grpSp>
      <p:grpSp>
        <p:nvGrpSpPr>
          <p:cNvPr id="21519" name="Group 15"/>
          <p:cNvGrpSpPr>
            <a:grpSpLocks/>
          </p:cNvGrpSpPr>
          <p:nvPr/>
        </p:nvGrpSpPr>
        <p:grpSpPr bwMode="auto">
          <a:xfrm>
            <a:off x="990600" y="3165475"/>
            <a:ext cx="7239000" cy="1066800"/>
            <a:chOff x="672" y="2208"/>
            <a:chExt cx="4560" cy="672"/>
          </a:xfrm>
        </p:grpSpPr>
        <p:sp>
          <p:nvSpPr>
            <p:cNvPr id="19464" name="Freeform 16"/>
            <p:cNvSpPr>
              <a:spLocks/>
            </p:cNvSpPr>
            <p:nvPr/>
          </p:nvSpPr>
          <p:spPr bwMode="auto">
            <a:xfrm>
              <a:off x="1680" y="2352"/>
              <a:ext cx="2544" cy="288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862 h 240"/>
                <a:gd name="T4" fmla="*/ 31827131 w 528"/>
                <a:gd name="T5" fmla="*/ 862 h 240"/>
                <a:gd name="T6" fmla="*/ 31827131 w 528"/>
                <a:gd name="T7" fmla="*/ 174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65" name="Group 17"/>
            <p:cNvGrpSpPr>
              <a:grpSpLocks/>
            </p:cNvGrpSpPr>
            <p:nvPr/>
          </p:nvGrpSpPr>
          <p:grpSpPr bwMode="auto">
            <a:xfrm>
              <a:off x="672" y="2208"/>
              <a:ext cx="2016" cy="192"/>
              <a:chOff x="672" y="2208"/>
              <a:chExt cx="2016" cy="192"/>
            </a:xfrm>
          </p:grpSpPr>
          <p:sp>
            <p:nvSpPr>
              <p:cNvPr id="19472" name="Freeform 18"/>
              <p:cNvSpPr>
                <a:spLocks/>
              </p:cNvSpPr>
              <p:nvPr/>
            </p:nvSpPr>
            <p:spPr bwMode="auto">
              <a:xfrm>
                <a:off x="672" y="2208"/>
                <a:ext cx="2016" cy="192"/>
              </a:xfrm>
              <a:custGeom>
                <a:avLst/>
                <a:gdLst>
                  <a:gd name="T0" fmla="*/ 0 w 528"/>
                  <a:gd name="T1" fmla="*/ 0 h 240"/>
                  <a:gd name="T2" fmla="*/ 0 w 528"/>
                  <a:gd name="T3" fmla="*/ 50 h 240"/>
                  <a:gd name="T4" fmla="*/ 6246164 w 528"/>
                  <a:gd name="T5" fmla="*/ 50 h 240"/>
                  <a:gd name="T6" fmla="*/ 6246164 w 528"/>
                  <a:gd name="T7" fmla="*/ 1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0" y="240"/>
                    </a:lnTo>
                    <a:lnTo>
                      <a:pt x="528" y="240"/>
                    </a:lnTo>
                    <a:lnTo>
                      <a:pt x="528" y="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3" name="Line 19"/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4" name="Line 20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5" name="Line 21"/>
              <p:cNvSpPr>
                <a:spLocks noChangeShapeType="1"/>
              </p:cNvSpPr>
              <p:nvPr/>
            </p:nvSpPr>
            <p:spPr bwMode="auto">
              <a:xfrm>
                <a:off x="2208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466" name="Group 22"/>
            <p:cNvGrpSpPr>
              <a:grpSpLocks/>
            </p:cNvGrpSpPr>
            <p:nvPr/>
          </p:nvGrpSpPr>
          <p:grpSpPr bwMode="auto">
            <a:xfrm>
              <a:off x="3216" y="2208"/>
              <a:ext cx="2016" cy="192"/>
              <a:chOff x="672" y="2208"/>
              <a:chExt cx="2016" cy="192"/>
            </a:xfrm>
          </p:grpSpPr>
          <p:sp>
            <p:nvSpPr>
              <p:cNvPr id="19468" name="Freeform 23"/>
              <p:cNvSpPr>
                <a:spLocks/>
              </p:cNvSpPr>
              <p:nvPr/>
            </p:nvSpPr>
            <p:spPr bwMode="auto">
              <a:xfrm>
                <a:off x="672" y="2208"/>
                <a:ext cx="2016" cy="192"/>
              </a:xfrm>
              <a:custGeom>
                <a:avLst/>
                <a:gdLst>
                  <a:gd name="T0" fmla="*/ 0 w 528"/>
                  <a:gd name="T1" fmla="*/ 0 h 240"/>
                  <a:gd name="T2" fmla="*/ 0 w 528"/>
                  <a:gd name="T3" fmla="*/ 50 h 240"/>
                  <a:gd name="T4" fmla="*/ 6246164 w 528"/>
                  <a:gd name="T5" fmla="*/ 50 h 240"/>
                  <a:gd name="T6" fmla="*/ 6246164 w 528"/>
                  <a:gd name="T7" fmla="*/ 1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0" y="240"/>
                    </a:lnTo>
                    <a:lnTo>
                      <a:pt x="528" y="240"/>
                    </a:lnTo>
                    <a:lnTo>
                      <a:pt x="528" y="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9" name="Line 24"/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0" name="Line 25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1" name="Line 26"/>
              <p:cNvSpPr>
                <a:spLocks noChangeShapeType="1"/>
              </p:cNvSpPr>
              <p:nvPr/>
            </p:nvSpPr>
            <p:spPr bwMode="auto">
              <a:xfrm>
                <a:off x="2208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67" name="Line 27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61" name="Text Box 29"/>
          <p:cNvSpPr txBox="1">
            <a:spLocks noChangeArrowheads="1"/>
          </p:cNvSpPr>
          <p:nvPr/>
        </p:nvSpPr>
        <p:spPr bwMode="auto">
          <a:xfrm>
            <a:off x="609600" y="4516438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685800" y="4287838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一般情况下，设对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个初始归并段进行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路平衡归并，归并的趟数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为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685800" y="5507038"/>
            <a:ext cx="7848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若增加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或减少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便能减少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endParaRPr lang="en-US" altLang="zh-CN" sz="2800" dirty="0" smtClean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从而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减少外存读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写的次数，提高外排效率。</a:t>
            </a: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69" y="112713"/>
            <a:ext cx="7793037" cy="800099"/>
          </a:xfrm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0099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0066"/>
                </a:solidFill>
              </a:rPr>
              <a:t>提高外排序效率的途径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74718"/>
              </p:ext>
            </p:extLst>
          </p:nvPr>
        </p:nvGraphicFramePr>
        <p:xfrm>
          <a:off x="3712391" y="4798219"/>
          <a:ext cx="1476726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800404" imgH="257040" progId="Equation.DSMT4">
                  <p:embed/>
                </p:oleObj>
              </mc:Choice>
              <mc:Fallback>
                <p:oleObj name="Equation" r:id="rId3" imgW="800404" imgH="257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2391" y="4798219"/>
                        <a:ext cx="1476726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153" y="4822037"/>
            <a:ext cx="3348893" cy="1370001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7979706" y="3597330"/>
            <a:ext cx="1018456" cy="612648"/>
          </a:xfrm>
          <a:prstGeom prst="wedgeRoundRectCallout">
            <a:avLst>
              <a:gd name="adj1" fmla="val 18500"/>
              <a:gd name="adj2" fmla="val 133573"/>
              <a:gd name="adj3" fmla="val 16667"/>
            </a:avLst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ahoma" panose="020B0604030504040204" pitchFamily="34" charset="0"/>
                <a:ea typeface="黑体" panose="02010609060101010101" pitchFamily="49" charset="-122"/>
              </a:rPr>
              <a:t>内存可容纳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ahoma" panose="020B0604030504040204" pitchFamily="34" charset="0"/>
                <a:ea typeface="黑体" panose="02010609060101010101" pitchFamily="49" charset="-122"/>
              </a:rPr>
              <a:t>5</a:t>
            </a: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ahoma" panose="020B0604030504040204" pitchFamily="34" charset="0"/>
                <a:ea typeface="黑体" panose="02010609060101010101" pitchFamily="49" charset="-122"/>
              </a:rPr>
              <a:t>个物理块，可进行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ahoma" panose="020B0604030504040204" pitchFamily="34" charset="0"/>
                <a:ea typeface="黑体" panose="02010609060101010101" pitchFamily="49" charset="-122"/>
              </a:rPr>
              <a:t>4</a:t>
            </a: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ahoma" panose="020B0604030504040204" pitchFamily="34" charset="0"/>
                <a:ea typeface="黑体" panose="02010609060101010101" pitchFamily="49" charset="-122"/>
              </a:rPr>
              <a:t>路归并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" grpId="0"/>
      <p:bldP spid="215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7504" y="260648"/>
            <a:ext cx="7793037" cy="648072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路</a:t>
            </a:r>
            <a:r>
              <a:rPr lang="en-US" altLang="zh-CN" dirty="0" smtClean="0"/>
              <a:t>(k</a:t>
            </a:r>
            <a:r>
              <a:rPr lang="zh-CN" altLang="en-US" dirty="0" smtClean="0"/>
              <a:t>路</a:t>
            </a:r>
            <a:r>
              <a:rPr lang="en-US" altLang="zh-CN" dirty="0" smtClean="0"/>
              <a:t>)</a:t>
            </a:r>
            <a:r>
              <a:rPr lang="zh-CN" altLang="en-US" dirty="0" smtClean="0"/>
              <a:t>平衡归并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3528" y="1196752"/>
            <a:ext cx="8631560" cy="493576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80" y="1196751"/>
            <a:ext cx="8226267" cy="49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7793037" cy="50720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35857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4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7793037" cy="50720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7920880" cy="54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1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93037" cy="795238"/>
          </a:xfrm>
        </p:spPr>
        <p:txBody>
          <a:bodyPr/>
          <a:lstStyle/>
          <a:p>
            <a:r>
              <a:rPr lang="zh-CN" altLang="en-US" dirty="0" smtClean="0"/>
              <a:t>败者树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809404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3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1" y="153986"/>
            <a:ext cx="7793037" cy="8987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8018317" cy="55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793037" cy="57921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833120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8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10429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0066"/>
                </a:solidFill>
              </a:rPr>
              <a:t>如何生成初始归并段？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7323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solidFill>
                  <a:srgbClr val="000066"/>
                </a:solidFill>
              </a:rPr>
              <a:t>基本归并法</a:t>
            </a:r>
          </a:p>
          <a:p>
            <a:pPr eaLnBrk="1" hangingPunct="1"/>
            <a:r>
              <a:rPr lang="zh-CN" altLang="en-US" sz="4000" smtClean="0">
                <a:solidFill>
                  <a:srgbClr val="000066"/>
                </a:solidFill>
              </a:rPr>
              <a:t>置换</a:t>
            </a:r>
            <a:r>
              <a:rPr lang="en-US" altLang="zh-CN" sz="4000" smtClean="0">
                <a:solidFill>
                  <a:srgbClr val="000066"/>
                </a:solidFill>
              </a:rPr>
              <a:t>—</a:t>
            </a:r>
            <a:r>
              <a:rPr lang="zh-CN" altLang="en-US" sz="4000" smtClean="0">
                <a:solidFill>
                  <a:srgbClr val="000066"/>
                </a:solidFill>
              </a:rPr>
              <a:t>选择排序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848600" cy="167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例：设关键字序列为  </a:t>
            </a:r>
            <a:r>
              <a:rPr lang="en-US" altLang="zh-CN" sz="2800" smtClean="0">
                <a:solidFill>
                  <a:schemeClr val="folHlink"/>
                </a:solidFill>
              </a:rPr>
              <a:t>51, 49, 39, 46, 38,</a:t>
            </a:r>
            <a:r>
              <a:rPr lang="en-US" altLang="zh-CN" sz="2800" smtClean="0">
                <a:solidFill>
                  <a:schemeClr val="accent1"/>
                </a:solidFill>
              </a:rPr>
              <a:t> </a:t>
            </a:r>
            <a:r>
              <a:rPr lang="en-US" altLang="zh-CN" sz="2800" smtClean="0">
                <a:solidFill>
                  <a:schemeClr val="folHlink"/>
                </a:solidFill>
              </a:rPr>
              <a:t>29</a:t>
            </a:r>
            <a:r>
              <a:rPr lang="en-US" altLang="zh-CN" sz="2800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   14, 61, 15, 30,   1, 48, </a:t>
            </a:r>
            <a:r>
              <a:rPr lang="en-US" altLang="zh-CN" sz="2800" smtClean="0">
                <a:solidFill>
                  <a:schemeClr val="folHlink"/>
                </a:solidFill>
              </a:rPr>
              <a:t>52, 3, 63, 27, 4,</a:t>
            </a:r>
            <a:r>
              <a:rPr lang="en-US" altLang="zh-CN" sz="2800" smtClean="0">
                <a:solidFill>
                  <a:schemeClr val="accent1"/>
                </a:solidFill>
              </a:rPr>
              <a:t> </a:t>
            </a:r>
            <a:r>
              <a:rPr lang="en-US" altLang="zh-CN" sz="2800" smtClean="0">
                <a:solidFill>
                  <a:schemeClr val="folHlink"/>
                </a:solidFill>
              </a:rPr>
              <a:t>13</a:t>
            </a:r>
            <a:r>
              <a:rPr lang="en-US" altLang="zh-CN" sz="2800" smtClean="0"/>
              <a:t>,   89, 24, 46, 58, 33, 76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60400" y="2989263"/>
            <a:ext cx="76200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楷体_GB2312" pitchFamily="49" charset="-122"/>
              </a:rPr>
              <a:t>设内存只能放</a:t>
            </a:r>
            <a:r>
              <a:rPr lang="en-US" altLang="zh-CN" sz="2800">
                <a:solidFill>
                  <a:schemeClr val="folHlink"/>
                </a:solidFill>
                <a:latin typeface="楷体_GB2312" pitchFamily="49" charset="-122"/>
              </a:rPr>
              <a:t>6</a:t>
            </a:r>
            <a:r>
              <a:rPr lang="zh-CN" altLang="en-US" sz="2800">
                <a:latin typeface="楷体_GB2312" pitchFamily="49" charset="-122"/>
              </a:rPr>
              <a:t>个记录，可分成</a:t>
            </a:r>
            <a:r>
              <a:rPr lang="en-US" altLang="zh-CN" sz="2800">
                <a:latin typeface="楷体_GB2312" pitchFamily="49" charset="-122"/>
              </a:rPr>
              <a:t>4</a:t>
            </a:r>
            <a:r>
              <a:rPr lang="zh-CN" altLang="en-US" sz="2800">
                <a:latin typeface="楷体_GB2312" pitchFamily="49" charset="-122"/>
              </a:rPr>
              <a:t>个等长的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</a:rPr>
              <a:t>初始归并段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7388" y="4184650"/>
            <a:ext cx="4267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1) 29, 38, 39, 46, 49, 51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2)   1, 14, 15, 30, 48, 61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3)  3,   4, 13, 27, 52, 63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4)  24, 33, 46, 58, 76, 89 </a:t>
            </a:r>
          </a:p>
        </p:txBody>
      </p:sp>
      <p:sp>
        <p:nvSpPr>
          <p:cNvPr id="14341" name="Rectangle 6"/>
          <p:cNvSpPr>
            <a:spLocks noGrp="1" noChangeArrowheads="1"/>
          </p:cNvSpPr>
          <p:nvPr>
            <p:ph type="title"/>
          </p:nvPr>
        </p:nvSpPr>
        <p:spPr>
          <a:xfrm>
            <a:off x="25400" y="260350"/>
            <a:ext cx="7848600" cy="6397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000066"/>
                </a:solidFill>
              </a:rPr>
              <a:t>基本归并法</a:t>
            </a:r>
            <a:r>
              <a:rPr lang="zh-CN" altLang="en-US" sz="3200" dirty="0" smtClean="0">
                <a:solidFill>
                  <a:schemeClr val="tx1"/>
                </a:solidFill>
              </a:rPr>
              <a:t>生成初始归并段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30413" y="116632"/>
            <a:ext cx="76517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</a:rPr>
              <a:t>置换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</a:rPr>
              <a:t>选择排序生成初始归并段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487544" cy="4863753"/>
          </a:xfrm>
        </p:spPr>
        <p:txBody>
          <a:bodyPr/>
          <a:lstStyle/>
          <a:p>
            <a:r>
              <a:rPr lang="zh-CN" altLang="en-US" sz="2800" dirty="0"/>
              <a:t>特点：在整个排序过程中，选择最小关键字和输入、输出交叉或平行进行</a:t>
            </a:r>
          </a:p>
          <a:p>
            <a:r>
              <a:rPr lang="zh-CN" altLang="en-US" sz="2800" dirty="0" smtClean="0"/>
              <a:t>目标：扩大初始归并段长度，突破内存工作区容量（设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个记录）的限制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5376"/>
            <a:ext cx="5976664" cy="3150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2"/>
          <p:cNvSpPr>
            <a:spLocks noChangeArrowheads="1"/>
          </p:cNvSpPr>
          <p:nvPr/>
        </p:nvSpPr>
        <p:spPr bwMode="auto">
          <a:xfrm>
            <a:off x="0" y="0"/>
            <a:ext cx="9153525" cy="6092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50825" y="4318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5400" b="1" smtClean="0">
                <a:solidFill>
                  <a:srgbClr val="C62400"/>
                </a:solidFill>
              </a:rPr>
              <a:t>第十章 外部排序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1989138"/>
            <a:ext cx="7772400" cy="33845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800" dirty="0" smtClean="0">
                <a:solidFill>
                  <a:srgbClr val="00A0C4"/>
                </a:solidFill>
                <a:latin typeface="方正综艺简体" pitchFamily="65" charset="-122"/>
                <a:ea typeface="方正综艺简体" pitchFamily="65" charset="-122"/>
              </a:rPr>
              <a:t>		</a:t>
            </a:r>
            <a:r>
              <a:rPr lang="en-US" altLang="zh-CN" sz="3800" dirty="0" smtClean="0">
                <a:solidFill>
                  <a:srgbClr val="00A0C4"/>
                </a:solidFill>
              </a:rPr>
              <a:t>   </a:t>
            </a:r>
            <a:r>
              <a:rPr lang="zh-CN" altLang="en-US" sz="3800" dirty="0" smtClean="0">
                <a:solidFill>
                  <a:srgbClr val="00A0C4"/>
                </a:solidFill>
              </a:rPr>
              <a:t> </a:t>
            </a:r>
            <a:endParaRPr lang="en-US" altLang="zh-CN" sz="3800" dirty="0" smtClean="0">
              <a:solidFill>
                <a:srgbClr val="00A0C4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◇</a:t>
            </a:r>
            <a:r>
              <a:rPr lang="zh-CN" altLang="en-US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外部排序的定义</a:t>
            </a:r>
            <a:endParaRPr lang="en-US" altLang="zh-CN" sz="3800" b="1" dirty="0">
              <a:solidFill>
                <a:srgbClr val="0000CC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◇</a:t>
            </a:r>
            <a:r>
              <a:rPr lang="en-US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2-</a:t>
            </a:r>
            <a:r>
              <a:rPr lang="zh-CN" altLang="en-US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路平衡归并</a:t>
            </a:r>
            <a:endParaRPr lang="en-US" altLang="zh-CN" sz="3800" b="1" dirty="0">
              <a:solidFill>
                <a:srgbClr val="0000CC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800" b="1" dirty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en-US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◇</a:t>
            </a:r>
            <a:r>
              <a:rPr lang="zh-CN" altLang="en-US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置换选择排序</a:t>
            </a:r>
            <a:endParaRPr lang="en-US" altLang="zh-CN" sz="3800" b="1" dirty="0" smtClean="0">
              <a:solidFill>
                <a:srgbClr val="0000CC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zh-CN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◇</a:t>
            </a:r>
            <a:r>
              <a:rPr lang="zh-CN" altLang="en-US" sz="3800" b="1" dirty="0" smtClean="0">
                <a:solidFill>
                  <a:srgbClr val="0000CC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最佳归并树</a:t>
            </a:r>
            <a:endParaRPr lang="zh-CN" altLang="en-US" sz="3800" b="1" dirty="0">
              <a:solidFill>
                <a:srgbClr val="0000CC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245" name="Line 10"/>
          <p:cNvSpPr>
            <a:spLocks noChangeShapeType="1"/>
          </p:cNvSpPr>
          <p:nvPr/>
        </p:nvSpPr>
        <p:spPr bwMode="auto">
          <a:xfrm>
            <a:off x="314325" y="1844675"/>
            <a:ext cx="4105275" cy="0"/>
          </a:xfrm>
          <a:prstGeom prst="line">
            <a:avLst/>
          </a:prstGeom>
          <a:noFill/>
          <a:ln w="19050">
            <a:solidFill>
              <a:srgbClr val="008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752600"/>
          </a:xfrm>
          <a:solidFill>
            <a:srgbClr val="000066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smtClean="0">
                <a:solidFill>
                  <a:srgbClr val="FFFFFF"/>
                </a:solidFill>
              </a:rPr>
              <a:t>关键字序列为</a:t>
            </a:r>
            <a:r>
              <a:rPr lang="zh-CN" altLang="en-US" smtClean="0">
                <a:solidFill>
                  <a:srgbClr val="FFFFFF"/>
                </a:solidFill>
              </a:rPr>
              <a:t> </a:t>
            </a:r>
            <a:r>
              <a:rPr lang="en-US" altLang="zh-CN" smtClean="0">
                <a:solidFill>
                  <a:srgbClr val="FFFFFF"/>
                </a:solidFill>
              </a:rPr>
              <a:t>51, 49, 39, 46, 38, 29, 14, 61, 15, 30, 1, 48, 52, 3, 63, 27, 4,   13, 89, 24, 46, 58, 33, 76</a:t>
            </a:r>
            <a:endParaRPr lang="en-US" altLang="zh-CN" sz="3600" smtClean="0">
              <a:solidFill>
                <a:srgbClr val="FFFFFF"/>
              </a:solidFill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609600" y="3978275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FI: </a:t>
            </a:r>
            <a:r>
              <a:rPr lang="zh-CN" altLang="en-US" sz="2400">
                <a:latin typeface="Calibri" panose="020F0502020204030204" pitchFamily="34" charset="0"/>
              </a:rPr>
              <a:t>初始排序文件 </a:t>
            </a:r>
            <a:r>
              <a:rPr lang="en-US" altLang="zh-CN" sz="2400">
                <a:solidFill>
                  <a:srgbClr val="000066"/>
                </a:solidFill>
                <a:latin typeface="Calibri" panose="020F0502020204030204" pitchFamily="34" charset="0"/>
              </a:rPr>
              <a:t>51, 49, 39, 46, 38, 29, 14, 61, 15, 30, 1, 48, 52, 3, 63, 27, 4,   13, 89, 24, 46, 58, 33, 76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609600" y="49530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FO: </a:t>
            </a:r>
            <a:r>
              <a:rPr lang="zh-CN" altLang="en-US" sz="2400">
                <a:latin typeface="Calibri" panose="020F0502020204030204" pitchFamily="34" charset="0"/>
              </a:rPr>
              <a:t>输出的初始归并段文件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609600" y="5486400"/>
            <a:ext cx="54864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WA: </a:t>
            </a:r>
            <a:r>
              <a:rPr lang="zh-CN" altLang="en-US" sz="2400">
                <a:latin typeface="Calibri" panose="020F0502020204030204" pitchFamily="34" charset="0"/>
              </a:rPr>
              <a:t>内存工作区</a:t>
            </a:r>
            <a:endParaRPr lang="en-US" altLang="zh-CN" sz="24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w:</a:t>
            </a:r>
            <a:r>
              <a:rPr lang="zh-CN" altLang="en-US" sz="2400">
                <a:latin typeface="Calibri" panose="020F0502020204030204" pitchFamily="34" charset="0"/>
              </a:rPr>
              <a:t>内存工作区的容量可以容纳</a:t>
            </a:r>
            <a:r>
              <a:rPr lang="en-US" altLang="zh-CN" sz="2400">
                <a:latin typeface="Calibri" panose="020F0502020204030204" pitchFamily="34" charset="0"/>
              </a:rPr>
              <a:t>w</a:t>
            </a:r>
            <a:r>
              <a:rPr lang="zh-CN" altLang="en-US" sz="2400">
                <a:latin typeface="Calibri" panose="020F0502020204030204" pitchFamily="34" charset="0"/>
              </a:rPr>
              <a:t>个记录</a:t>
            </a:r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533400" y="762000"/>
            <a:ext cx="76517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Calibri" panose="020F0502020204030204" pitchFamily="34" charset="0"/>
              </a:rPr>
              <a:t>置换</a:t>
            </a:r>
            <a:r>
              <a:rPr lang="en-US" altLang="zh-CN">
                <a:latin typeface="Calibri" panose="020F0502020204030204" pitchFamily="34" charset="0"/>
              </a:rPr>
              <a:t>—</a:t>
            </a:r>
            <a:r>
              <a:rPr lang="zh-CN" altLang="en-US">
                <a:latin typeface="Calibri" panose="020F0502020204030204" pitchFamily="34" charset="0"/>
              </a:rPr>
              <a:t>选择排序生成初始归并段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0" y="260350"/>
            <a:ext cx="7793038" cy="604838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>
                <a:solidFill>
                  <a:srgbClr val="0000CC"/>
                </a:solidFill>
              </a:rPr>
              <a:t>置换选择排序的操作过程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6847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个记录到工作区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中选出关键字最小的记录，记为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记录输出到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中去。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不空，则从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输入下一个记录到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中所有关键字比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记录的关键字大的记录中选择最小关键字记录，作为新的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记录。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(3)-(5)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中选不出新的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记录为止，由此得到一个初始归并段，输出一个归并段的结束标志到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(2)-(6)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为空。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由此得到全部初始归并段。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</a:endParaRP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5834063" y="44450"/>
            <a:ext cx="3309937" cy="12779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alibri" panose="020F0502020204030204" pitchFamily="34" charset="0"/>
              </a:rPr>
              <a:t>FI: </a:t>
            </a:r>
            <a:r>
              <a:rPr lang="zh-CN" altLang="en-US" sz="1400">
                <a:latin typeface="Calibri" panose="020F0502020204030204" pitchFamily="34" charset="0"/>
              </a:rPr>
              <a:t>初始排序文件 </a:t>
            </a:r>
            <a:endParaRPr lang="en-US" altLang="zh-CN" sz="14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alibri" panose="020F0502020204030204" pitchFamily="34" charset="0"/>
              </a:rPr>
              <a:t>FO: </a:t>
            </a:r>
            <a:r>
              <a:rPr lang="zh-CN" altLang="en-US" sz="1400">
                <a:latin typeface="Calibri" panose="020F0502020204030204" pitchFamily="34" charset="0"/>
              </a:rPr>
              <a:t>输出的初始归并段文件</a:t>
            </a:r>
            <a:endParaRPr lang="en-US" altLang="zh-CN" sz="14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alibri" panose="020F0502020204030204" pitchFamily="34" charset="0"/>
              </a:rPr>
              <a:t>WA: </a:t>
            </a:r>
            <a:r>
              <a:rPr lang="zh-CN" altLang="en-US" sz="1400">
                <a:latin typeface="Calibri" panose="020F0502020204030204" pitchFamily="34" charset="0"/>
              </a:rPr>
              <a:t>内存工作区</a:t>
            </a:r>
            <a:endParaRPr lang="en-US" altLang="zh-CN" sz="14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Calibri" panose="020F0502020204030204" pitchFamily="34" charset="0"/>
              </a:rPr>
              <a:t>w:</a:t>
            </a:r>
            <a:r>
              <a:rPr lang="zh-CN" altLang="en-US" sz="1400">
                <a:latin typeface="Calibri" panose="020F0502020204030204" pitchFamily="34" charset="0"/>
              </a:rPr>
              <a:t>内存工作区的容量可以容纳</a:t>
            </a:r>
            <a:r>
              <a:rPr lang="en-US" altLang="zh-CN" sz="1400">
                <a:latin typeface="Calibri" panose="020F0502020204030204" pitchFamily="34" charset="0"/>
              </a:rPr>
              <a:t>w</a:t>
            </a:r>
            <a:r>
              <a:rPr lang="zh-CN" altLang="en-US" sz="1400">
                <a:latin typeface="Calibri" panose="020F0502020204030204" pitchFamily="34" charset="0"/>
              </a:rPr>
              <a:t>个记录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5030526"/>
            <a:ext cx="3907333" cy="1684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11" name="Group 87"/>
          <p:cNvGraphicFramePr>
            <a:graphicFrameLocks noGrp="1"/>
          </p:cNvGraphicFramePr>
          <p:nvPr/>
        </p:nvGraphicFramePr>
        <p:xfrm>
          <a:off x="533400" y="1041400"/>
          <a:ext cx="8305800" cy="5843588"/>
        </p:xfrm>
        <a:graphic>
          <a:graphicData uri="http://schemas.openxmlformats.org/drawingml/2006/table">
            <a:tbl>
              <a:tblPr/>
              <a:tblGrid>
                <a:gridCol w="2768600"/>
                <a:gridCol w="2768600"/>
                <a:gridCol w="2768600"/>
              </a:tblGrid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FO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WA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8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51, 49, 39, 46, 38, 29,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 14, 61, 15, 30, 1, 48, 52, 3, 63, 27, 4,   13, 89, 24, 46, 58, 33, 76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51, 49, 39, 46, 38, 29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14, 61, 15, 30, 1, 48,……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51, 49, 39, 46, 38,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61, 15, 30, 1, 48,52,……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51, 49, 39, 46,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61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15, 30, 1, 48,52,……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15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46, 61,14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30, 1, 48,52,3,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29,38,39,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51, 49, 15,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61,14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1,48,52,3,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29,38,39,46,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15,30, 61,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48,52,3,……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29,38,39,46,49,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48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1, 15, 30, 61,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52,3,……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29,38,39,46,49,51,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48, 1, 15, 30,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52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,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3,……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 pitchFamily="49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93037" cy="65122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736"/>
            <a:ext cx="7962189" cy="54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9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772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kumimoji="1" lang="zh-CN" altLang="en-US" sz="2800" smtClean="0"/>
              <a:t>用置换</a:t>
            </a:r>
            <a:r>
              <a:rPr kumimoji="1" lang="en-US" altLang="zh-CN" sz="2800" smtClean="0"/>
              <a:t>—</a:t>
            </a:r>
            <a:r>
              <a:rPr kumimoji="1" lang="zh-CN" altLang="en-US" sz="2800" smtClean="0"/>
              <a:t>选择排序可分成</a:t>
            </a:r>
            <a:r>
              <a:rPr kumimoji="1" lang="en-US" altLang="zh-CN" sz="2800" smtClean="0">
                <a:solidFill>
                  <a:schemeClr val="hlink"/>
                </a:solidFill>
              </a:rPr>
              <a:t>3</a:t>
            </a:r>
            <a:r>
              <a:rPr kumimoji="1" lang="zh-CN" altLang="en-US" sz="2800" smtClean="0">
                <a:solidFill>
                  <a:schemeClr val="hlink"/>
                </a:solidFill>
              </a:rPr>
              <a:t>个</a:t>
            </a:r>
            <a:r>
              <a:rPr kumimoji="1" lang="zh-CN" altLang="en-US" sz="2800" smtClean="0"/>
              <a:t>初始归并段</a:t>
            </a:r>
            <a:r>
              <a:rPr kumimoji="1" lang="en-US" altLang="zh-CN" sz="2800" smtClean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）</a:t>
            </a:r>
            <a:r>
              <a:rPr lang="en-US" altLang="zh-CN" sz="2800" smtClean="0"/>
              <a:t>29,38,39,46,49,51,61</a:t>
            </a: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800" smtClean="0"/>
              <a:t>2</a:t>
            </a:r>
            <a:r>
              <a:rPr kumimoji="1" lang="zh-CN" altLang="en-US" sz="2800" smtClean="0"/>
              <a:t>）</a:t>
            </a:r>
            <a:r>
              <a:rPr kumimoji="1" lang="en-US" altLang="zh-CN" sz="2800" smtClean="0"/>
              <a:t>1,3,14,15,27,30,48,52,63,89</a:t>
            </a: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800" smtClean="0"/>
              <a:t>3</a:t>
            </a:r>
            <a:r>
              <a:rPr kumimoji="1" lang="zh-CN" altLang="en-US" sz="2800" smtClean="0"/>
              <a:t>）</a:t>
            </a:r>
            <a:r>
              <a:rPr kumimoji="1" lang="en-US" altLang="zh-CN" sz="2800" smtClean="0"/>
              <a:t>4,13,24,33,46,58,76</a:t>
            </a:r>
          </a:p>
        </p:txBody>
      </p:sp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755650" y="4365625"/>
            <a:ext cx="777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0000"/>
                </a:solidFill>
              </a:rPr>
              <a:t>问题：由置换</a:t>
            </a:r>
            <a:r>
              <a:rPr kumimoji="0" lang="en-US" altLang="zh-CN">
                <a:solidFill>
                  <a:srgbClr val="FF0000"/>
                </a:solidFill>
              </a:rPr>
              <a:t>—</a:t>
            </a:r>
            <a:r>
              <a:rPr kumimoji="0" lang="zh-CN" altLang="en-US">
                <a:solidFill>
                  <a:srgbClr val="FF0000"/>
                </a:solidFill>
              </a:rPr>
              <a:t>选择生成的初始归并段长度不等，对平衡归并是否有影响</a:t>
            </a:r>
            <a:r>
              <a:rPr kumimoji="0" lang="en-US" altLang="zh-CN">
                <a:solidFill>
                  <a:srgbClr val="FF0000"/>
                </a:solidFill>
              </a:rPr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53340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CC3399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0066"/>
                </a:solidFill>
              </a:rPr>
              <a:t>最佳归并树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7772400" cy="15541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假设由置换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选择得到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个初始归并段，各段的长度分别为：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24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914400" y="306896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现做</a:t>
            </a:r>
            <a:r>
              <a:rPr lang="en-US" altLang="zh-CN" dirty="0">
                <a:latin typeface="楷体_GB2312" pitchFamily="49" charset="-122"/>
              </a:rPr>
              <a:t>3-</a:t>
            </a:r>
            <a:r>
              <a:rPr lang="zh-CN" altLang="en-US" dirty="0">
                <a:latin typeface="楷体_GB2312" pitchFamily="49" charset="-122"/>
              </a:rPr>
              <a:t>路平衡归并，画出</a:t>
            </a:r>
            <a:r>
              <a:rPr lang="en-US" altLang="zh-CN" dirty="0">
                <a:latin typeface="楷体_GB2312" pitchFamily="49" charset="-122"/>
              </a:rPr>
              <a:t>3-</a:t>
            </a:r>
            <a:r>
              <a:rPr lang="zh-CN" altLang="en-US" dirty="0">
                <a:latin typeface="楷体_GB2312" pitchFamily="49" charset="-122"/>
              </a:rPr>
              <a:t>路平衡归并树。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918506"/>
            <a:ext cx="6598670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01613" y="233363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初始归并段段长为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9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30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12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18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17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6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24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685800" y="1919288"/>
            <a:ext cx="8077200" cy="609600"/>
            <a:chOff x="432" y="912"/>
            <a:chExt cx="5088" cy="384"/>
          </a:xfrm>
        </p:grpSpPr>
        <p:sp>
          <p:nvSpPr>
            <p:cNvPr id="28697" name="Oval 4"/>
            <p:cNvSpPr>
              <a:spLocks noChangeArrowheads="1"/>
            </p:cNvSpPr>
            <p:nvPr/>
          </p:nvSpPr>
          <p:spPr bwMode="auto">
            <a:xfrm>
              <a:off x="43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8698" name="Oval 5"/>
            <p:cNvSpPr>
              <a:spLocks noChangeArrowheads="1"/>
            </p:cNvSpPr>
            <p:nvPr/>
          </p:nvSpPr>
          <p:spPr bwMode="auto">
            <a:xfrm>
              <a:off x="1056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28699" name="Oval 6"/>
            <p:cNvSpPr>
              <a:spLocks noChangeArrowheads="1"/>
            </p:cNvSpPr>
            <p:nvPr/>
          </p:nvSpPr>
          <p:spPr bwMode="auto">
            <a:xfrm>
              <a:off x="163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28700" name="Oval 7"/>
            <p:cNvSpPr>
              <a:spLocks noChangeArrowheads="1"/>
            </p:cNvSpPr>
            <p:nvPr/>
          </p:nvSpPr>
          <p:spPr bwMode="auto">
            <a:xfrm>
              <a:off x="2256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28701" name="Oval 8"/>
            <p:cNvSpPr>
              <a:spLocks noChangeArrowheads="1"/>
            </p:cNvSpPr>
            <p:nvPr/>
          </p:nvSpPr>
          <p:spPr bwMode="auto">
            <a:xfrm>
              <a:off x="2784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8702" name="Oval 9"/>
            <p:cNvSpPr>
              <a:spLocks noChangeArrowheads="1"/>
            </p:cNvSpPr>
            <p:nvPr/>
          </p:nvSpPr>
          <p:spPr bwMode="auto">
            <a:xfrm>
              <a:off x="3360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28703" name="Oval 10"/>
            <p:cNvSpPr>
              <a:spLocks noChangeArrowheads="1"/>
            </p:cNvSpPr>
            <p:nvPr/>
          </p:nvSpPr>
          <p:spPr bwMode="auto">
            <a:xfrm>
              <a:off x="3936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704" name="Oval 11"/>
            <p:cNvSpPr>
              <a:spLocks noChangeArrowheads="1"/>
            </p:cNvSpPr>
            <p:nvPr/>
          </p:nvSpPr>
          <p:spPr bwMode="auto">
            <a:xfrm>
              <a:off x="451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8705" name="Oval 12"/>
            <p:cNvSpPr>
              <a:spLocks noChangeArrowheads="1"/>
            </p:cNvSpPr>
            <p:nvPr/>
          </p:nvSpPr>
          <p:spPr bwMode="auto">
            <a:xfrm>
              <a:off x="5088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</p:grpSp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1676400" y="3214688"/>
            <a:ext cx="6248400" cy="609600"/>
            <a:chOff x="1056" y="1728"/>
            <a:chExt cx="3936" cy="384"/>
          </a:xfrm>
        </p:grpSpPr>
        <p:sp>
          <p:nvSpPr>
            <p:cNvPr id="28694" name="Oval 14"/>
            <p:cNvSpPr>
              <a:spLocks noChangeArrowheads="1"/>
            </p:cNvSpPr>
            <p:nvPr/>
          </p:nvSpPr>
          <p:spPr bwMode="auto">
            <a:xfrm>
              <a:off x="1056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51</a:t>
              </a:r>
            </a:p>
          </p:txBody>
        </p:sp>
        <p:sp>
          <p:nvSpPr>
            <p:cNvPr id="28695" name="Oval 15"/>
            <p:cNvSpPr>
              <a:spLocks noChangeArrowheads="1"/>
            </p:cNvSpPr>
            <p:nvPr/>
          </p:nvSpPr>
          <p:spPr bwMode="auto">
            <a:xfrm>
              <a:off x="2784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  <p:sp>
          <p:nvSpPr>
            <p:cNvPr id="28696" name="Oval 16"/>
            <p:cNvSpPr>
              <a:spLocks noChangeArrowheads="1"/>
            </p:cNvSpPr>
            <p:nvPr/>
          </p:nvSpPr>
          <p:spPr bwMode="auto">
            <a:xfrm>
              <a:off x="4560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</p:grp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4495800" y="4662488"/>
            <a:ext cx="685800" cy="6096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121</a:t>
            </a:r>
          </a:p>
        </p:txBody>
      </p:sp>
      <p:grpSp>
        <p:nvGrpSpPr>
          <p:cNvPr id="30738" name="Group 18"/>
          <p:cNvGrpSpPr>
            <a:grpSpLocks/>
          </p:cNvGrpSpPr>
          <p:nvPr/>
        </p:nvGrpSpPr>
        <p:grpSpPr bwMode="auto">
          <a:xfrm>
            <a:off x="1066800" y="2516188"/>
            <a:ext cx="7315200" cy="774700"/>
            <a:chOff x="672" y="1288"/>
            <a:chExt cx="4608" cy="488"/>
          </a:xfrm>
        </p:grpSpPr>
        <p:sp>
          <p:nvSpPr>
            <p:cNvPr id="28685" name="Line 19"/>
            <p:cNvSpPr>
              <a:spLocks noChangeShapeType="1"/>
            </p:cNvSpPr>
            <p:nvPr/>
          </p:nvSpPr>
          <p:spPr bwMode="auto">
            <a:xfrm>
              <a:off x="1272" y="13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Line 20"/>
            <p:cNvSpPr>
              <a:spLocks noChangeShapeType="1"/>
            </p:cNvSpPr>
            <p:nvPr/>
          </p:nvSpPr>
          <p:spPr bwMode="auto">
            <a:xfrm>
              <a:off x="2992" y="132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7" name="Line 21"/>
            <p:cNvSpPr>
              <a:spLocks noChangeShapeType="1"/>
            </p:cNvSpPr>
            <p:nvPr/>
          </p:nvSpPr>
          <p:spPr bwMode="auto">
            <a:xfrm>
              <a:off x="4752" y="132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22"/>
            <p:cNvSpPr>
              <a:spLocks noChangeShapeType="1"/>
            </p:cNvSpPr>
            <p:nvPr/>
          </p:nvSpPr>
          <p:spPr bwMode="auto">
            <a:xfrm>
              <a:off x="672" y="1288"/>
              <a:ext cx="52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23"/>
            <p:cNvSpPr>
              <a:spLocks noChangeShapeType="1"/>
            </p:cNvSpPr>
            <p:nvPr/>
          </p:nvSpPr>
          <p:spPr bwMode="auto">
            <a:xfrm flipH="1">
              <a:off x="1392" y="1296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0" name="Line 24"/>
            <p:cNvSpPr>
              <a:spLocks noChangeShapeType="1"/>
            </p:cNvSpPr>
            <p:nvPr/>
          </p:nvSpPr>
          <p:spPr bwMode="auto">
            <a:xfrm>
              <a:off x="2496" y="1296"/>
              <a:ext cx="38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1" name="Line 25"/>
            <p:cNvSpPr>
              <a:spLocks noChangeShapeType="1"/>
            </p:cNvSpPr>
            <p:nvPr/>
          </p:nvSpPr>
          <p:spPr bwMode="auto">
            <a:xfrm flipH="1">
              <a:off x="3072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2" name="Line 26"/>
            <p:cNvSpPr>
              <a:spLocks noChangeShapeType="1"/>
            </p:cNvSpPr>
            <p:nvPr/>
          </p:nvSpPr>
          <p:spPr bwMode="auto">
            <a:xfrm>
              <a:off x="4176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3" name="Line 27"/>
            <p:cNvSpPr>
              <a:spLocks noChangeShapeType="1"/>
            </p:cNvSpPr>
            <p:nvPr/>
          </p:nvSpPr>
          <p:spPr bwMode="auto">
            <a:xfrm flipH="1">
              <a:off x="4896" y="129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2209800" y="3748088"/>
            <a:ext cx="5257800" cy="1066800"/>
            <a:chOff x="1392" y="2064"/>
            <a:chExt cx="3312" cy="672"/>
          </a:xfrm>
        </p:grpSpPr>
        <p:sp>
          <p:nvSpPr>
            <p:cNvPr id="28682" name="Line 29"/>
            <p:cNvSpPr>
              <a:spLocks noChangeShapeType="1"/>
            </p:cNvSpPr>
            <p:nvPr/>
          </p:nvSpPr>
          <p:spPr bwMode="auto">
            <a:xfrm>
              <a:off x="3008" y="211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3" name="Line 30"/>
            <p:cNvSpPr>
              <a:spLocks noChangeShapeType="1"/>
            </p:cNvSpPr>
            <p:nvPr/>
          </p:nvSpPr>
          <p:spPr bwMode="auto">
            <a:xfrm>
              <a:off x="1392" y="2064"/>
              <a:ext cx="14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4" name="Line 31"/>
            <p:cNvSpPr>
              <a:spLocks noChangeShapeType="1"/>
            </p:cNvSpPr>
            <p:nvPr/>
          </p:nvSpPr>
          <p:spPr bwMode="auto">
            <a:xfrm flipH="1">
              <a:off x="3216" y="2112"/>
              <a:ext cx="148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304800" y="4129088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</a:rPr>
              <a:t>3-</a:t>
            </a:r>
            <a:r>
              <a:rPr lang="zh-CN" altLang="en-US" sz="2400" dirty="0">
                <a:latin typeface="Calibri" panose="020F0502020204030204" pitchFamily="34" charset="0"/>
              </a:rPr>
              <a:t>路平衡归并树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457200" y="5334000"/>
            <a:ext cx="807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Calibri" panose="020F0502020204030204" pitchFamily="34" charset="0"/>
              </a:rPr>
              <a:t>设每个记录占一个物理块，则两趟归并所需对外存进行的读</a:t>
            </a:r>
            <a:r>
              <a:rPr lang="en-US" altLang="zh-CN" sz="2800">
                <a:latin typeface="Calibri" panose="020F0502020204030204" pitchFamily="34" charset="0"/>
              </a:rPr>
              <a:t>/</a:t>
            </a:r>
            <a:r>
              <a:rPr lang="zh-CN" altLang="en-US" sz="2800">
                <a:latin typeface="Calibri" panose="020F0502020204030204" pitchFamily="34" charset="0"/>
              </a:rPr>
              <a:t>写次数为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Calibri" panose="020F0502020204030204" pitchFamily="34" charset="0"/>
              </a:rPr>
              <a:t>（</a:t>
            </a:r>
            <a:r>
              <a:rPr lang="en-US" altLang="zh-CN" sz="2800">
                <a:latin typeface="Calibri" panose="020F0502020204030204" pitchFamily="34" charset="0"/>
              </a:rPr>
              <a:t>9+30+12+18+3+17+2+6+24</a:t>
            </a:r>
            <a:r>
              <a:rPr lang="zh-CN" altLang="en-US" sz="2800">
                <a:latin typeface="Calibri" panose="020F0502020204030204" pitchFamily="34" charset="0"/>
              </a:rPr>
              <a:t>）*</a:t>
            </a:r>
            <a:r>
              <a:rPr lang="en-US" altLang="zh-CN" sz="2800">
                <a:latin typeface="Calibri" panose="020F0502020204030204" pitchFamily="34" charset="0"/>
              </a:rPr>
              <a:t>2*2=484</a:t>
            </a:r>
            <a:endParaRPr lang="en-US" altLang="zh-CN" sz="2800" b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 animBg="1" autoUpdateAnimBg="0"/>
      <p:bldP spid="30753" grpId="0" autoUpdateAnimBg="0"/>
      <p:bldP spid="307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1575"/>
            <a:ext cx="8001000" cy="506571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若</a:t>
            </a:r>
            <a:r>
              <a:rPr lang="zh-CN" altLang="en-US" sz="2400" smtClean="0">
                <a:solidFill>
                  <a:schemeClr val="hlink"/>
                </a:solidFill>
              </a:rPr>
              <a:t>将初始归并段的长度看成是归并树中叶子结点的权</a:t>
            </a:r>
            <a:r>
              <a:rPr lang="zh-CN" altLang="en-US" sz="2400" smtClean="0"/>
              <a:t>，则三叉树的</a:t>
            </a:r>
            <a:r>
              <a:rPr lang="zh-CN" altLang="en-US" sz="2400" smtClean="0">
                <a:solidFill>
                  <a:srgbClr val="0000CC"/>
                </a:solidFill>
              </a:rPr>
              <a:t>带权路径长度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chemeClr val="hlink"/>
                </a:solidFill>
              </a:rPr>
              <a:t>两倍</a:t>
            </a:r>
            <a:r>
              <a:rPr lang="zh-CN" altLang="en-US" sz="2400" smtClean="0"/>
              <a:t>恰为</a:t>
            </a:r>
            <a:r>
              <a:rPr lang="en-US" altLang="zh-CN" sz="2400" smtClean="0"/>
              <a:t>484</a:t>
            </a:r>
            <a:r>
              <a:rPr lang="zh-CN" altLang="en-US" sz="2400" smtClean="0"/>
              <a:t>。</a:t>
            </a:r>
          </a:p>
          <a:p>
            <a:pPr eaLnBrk="1" hangingPunct="1"/>
            <a:r>
              <a:rPr lang="zh-CN" altLang="en-US" sz="2400" smtClean="0"/>
              <a:t>前面讨论了有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个叶子结点的</a:t>
            </a:r>
            <a:r>
              <a:rPr lang="en-US" altLang="zh-CN" sz="2400" smtClean="0"/>
              <a:t>WPL</a:t>
            </a:r>
            <a:r>
              <a:rPr lang="zh-CN" altLang="en-US" sz="2400" smtClean="0"/>
              <a:t>最小的二叉树称为哈夫曼树，同理，存在有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个叶子结点的三叉、四叉、</a:t>
            </a:r>
            <a:r>
              <a:rPr lang="en-US" altLang="zh-CN" sz="2400" smtClean="0"/>
              <a:t>……k</a:t>
            </a:r>
            <a:r>
              <a:rPr lang="zh-CN" altLang="en-US" sz="2400" smtClean="0"/>
              <a:t>叉树等也成为</a:t>
            </a:r>
            <a:r>
              <a:rPr lang="zh-CN" altLang="en-US" sz="2400" smtClean="0">
                <a:solidFill>
                  <a:srgbClr val="0000CC"/>
                </a:solidFill>
              </a:rPr>
              <a:t>哈夫曼树</a:t>
            </a:r>
            <a:r>
              <a:rPr lang="zh-CN" altLang="en-US" sz="2400" smtClean="0"/>
              <a:t>。</a:t>
            </a:r>
          </a:p>
          <a:p>
            <a:pPr eaLnBrk="1" hangingPunct="1"/>
            <a:r>
              <a:rPr lang="zh-CN" altLang="en-US" sz="2400" smtClean="0"/>
              <a:t>因此，</a:t>
            </a:r>
            <a:r>
              <a:rPr lang="zh-CN" altLang="en-US" sz="2400" smtClean="0">
                <a:solidFill>
                  <a:schemeClr val="folHlink"/>
                </a:solidFill>
              </a:rPr>
              <a:t>若对长度不等的</a:t>
            </a:r>
            <a:r>
              <a:rPr lang="en-US" altLang="zh-CN" sz="2400" smtClean="0">
                <a:solidFill>
                  <a:schemeClr val="folHlink"/>
                </a:solidFill>
              </a:rPr>
              <a:t>m</a:t>
            </a:r>
            <a:r>
              <a:rPr lang="zh-CN" altLang="en-US" sz="2400" smtClean="0">
                <a:solidFill>
                  <a:schemeClr val="folHlink"/>
                </a:solidFill>
              </a:rPr>
              <a:t>个初始归并段，构造一棵哈夫曼树作为归并树，可使外部归并时所需对外存进行的读</a:t>
            </a:r>
            <a:r>
              <a:rPr lang="en-US" altLang="zh-CN" sz="2400" smtClean="0">
                <a:solidFill>
                  <a:schemeClr val="folHlink"/>
                </a:solidFill>
              </a:rPr>
              <a:t>/</a:t>
            </a:r>
            <a:r>
              <a:rPr lang="zh-CN" altLang="en-US" sz="2400" smtClean="0">
                <a:solidFill>
                  <a:schemeClr val="folHlink"/>
                </a:solidFill>
              </a:rPr>
              <a:t>写次数达到最少</a:t>
            </a:r>
            <a:r>
              <a:rPr lang="zh-CN" altLang="en-US" sz="2400" smtClean="0"/>
              <a:t>。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06375"/>
            <a:ext cx="53340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CC3399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66"/>
                </a:solidFill>
              </a:rPr>
              <a:t>带权路径长度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pic>
        <p:nvPicPr>
          <p:cNvPr id="29700" name="Picture 2" descr="http://ts1.mm.bing.net/th?&amp;id=HN.608022753602833226&amp;w=300&amp;h=300&amp;c=0&amp;pid=1.9&amp;rs=0&amp;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719763"/>
            <a:ext cx="8270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文本框 4"/>
          <p:cNvSpPr txBox="1">
            <a:spLocks noChangeArrowheads="1"/>
          </p:cNvSpPr>
          <p:nvPr/>
        </p:nvSpPr>
        <p:spPr bwMode="auto">
          <a:xfrm>
            <a:off x="7902575" y="5805488"/>
            <a:ext cx="5254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600"/>
              <a:t>哈夫曼树</a:t>
            </a:r>
          </a:p>
        </p:txBody>
      </p:sp>
      <p:sp>
        <p:nvSpPr>
          <p:cNvPr id="37" name="爆炸形 1 36"/>
          <p:cNvSpPr>
            <a:spLocks noChangeArrowheads="1"/>
          </p:cNvSpPr>
          <p:nvPr/>
        </p:nvSpPr>
        <p:spPr bwMode="auto">
          <a:xfrm>
            <a:off x="7092950" y="3943116"/>
            <a:ext cx="2144712" cy="1595438"/>
          </a:xfrm>
          <a:prstGeom prst="irregularSeal1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黑体" panose="02010609060101010101" pitchFamily="49" charset="-122"/>
              </a:rPr>
              <a:t>计算</a:t>
            </a:r>
            <a:r>
              <a:rPr lang="en-US" altLang="zh-CN" sz="1800">
                <a:solidFill>
                  <a:schemeClr val="bg1"/>
                </a:solidFill>
                <a:ea typeface="黑体" panose="02010609060101010101" pitchFamily="49" charset="-122"/>
              </a:rPr>
              <a:t>WPL</a:t>
            </a:r>
            <a:endParaRPr lang="zh-CN" altLang="en-US" sz="18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420197"/>
            <a:ext cx="5278909" cy="221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685800"/>
            <a:ext cx="66040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9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30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12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18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17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6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24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819400" y="1371600"/>
            <a:ext cx="2590800" cy="609600"/>
            <a:chOff x="432" y="912"/>
            <a:chExt cx="1632" cy="384"/>
          </a:xfrm>
        </p:grpSpPr>
        <p:sp>
          <p:nvSpPr>
            <p:cNvPr id="30753" name="Oval 4"/>
            <p:cNvSpPr>
              <a:spLocks noChangeArrowheads="1"/>
            </p:cNvSpPr>
            <p:nvPr/>
          </p:nvSpPr>
          <p:spPr bwMode="auto">
            <a:xfrm>
              <a:off x="43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754" name="Oval 5"/>
            <p:cNvSpPr>
              <a:spLocks noChangeArrowheads="1"/>
            </p:cNvSpPr>
            <p:nvPr/>
          </p:nvSpPr>
          <p:spPr bwMode="auto">
            <a:xfrm>
              <a:off x="1056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755" name="Oval 6"/>
            <p:cNvSpPr>
              <a:spLocks noChangeArrowheads="1"/>
            </p:cNvSpPr>
            <p:nvPr/>
          </p:nvSpPr>
          <p:spPr bwMode="auto">
            <a:xfrm>
              <a:off x="1632" y="912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2819400" y="2667000"/>
            <a:ext cx="685800" cy="6096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4724400" y="2667000"/>
            <a:ext cx="685800" cy="6096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914400" y="3822700"/>
            <a:ext cx="685800" cy="6096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</p:txBody>
      </p: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6019800" y="2667000"/>
            <a:ext cx="2590800" cy="609600"/>
            <a:chOff x="3168" y="1728"/>
            <a:chExt cx="1632" cy="384"/>
          </a:xfrm>
        </p:grpSpPr>
        <p:sp>
          <p:nvSpPr>
            <p:cNvPr id="30750" name="Oval 11"/>
            <p:cNvSpPr>
              <a:spLocks noChangeArrowheads="1"/>
            </p:cNvSpPr>
            <p:nvPr/>
          </p:nvSpPr>
          <p:spPr bwMode="auto">
            <a:xfrm>
              <a:off x="3792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30751" name="Oval 12"/>
            <p:cNvSpPr>
              <a:spLocks noChangeArrowheads="1"/>
            </p:cNvSpPr>
            <p:nvPr/>
          </p:nvSpPr>
          <p:spPr bwMode="auto">
            <a:xfrm>
              <a:off x="316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30752" name="Oval 13"/>
            <p:cNvSpPr>
              <a:spLocks noChangeArrowheads="1"/>
            </p:cNvSpPr>
            <p:nvPr/>
          </p:nvSpPr>
          <p:spPr bwMode="auto">
            <a:xfrm>
              <a:off x="436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</p:grpSp>
      <p:grpSp>
        <p:nvGrpSpPr>
          <p:cNvPr id="31758" name="Group 14"/>
          <p:cNvGrpSpPr>
            <a:grpSpLocks/>
          </p:cNvGrpSpPr>
          <p:nvPr/>
        </p:nvGrpSpPr>
        <p:grpSpPr bwMode="auto">
          <a:xfrm>
            <a:off x="3276600" y="1905000"/>
            <a:ext cx="1752600" cy="1371600"/>
            <a:chOff x="912" y="1248"/>
            <a:chExt cx="1104" cy="864"/>
          </a:xfrm>
        </p:grpSpPr>
        <p:sp>
          <p:nvSpPr>
            <p:cNvPr id="30746" name="Oval 15"/>
            <p:cNvSpPr>
              <a:spLocks noChangeArrowheads="1"/>
            </p:cNvSpPr>
            <p:nvPr/>
          </p:nvSpPr>
          <p:spPr bwMode="auto">
            <a:xfrm>
              <a:off x="124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0747" name="Line 16"/>
            <p:cNvSpPr>
              <a:spLocks noChangeShapeType="1"/>
            </p:cNvSpPr>
            <p:nvPr/>
          </p:nvSpPr>
          <p:spPr bwMode="auto">
            <a:xfrm>
              <a:off x="1464" y="12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8" name="Line 17"/>
            <p:cNvSpPr>
              <a:spLocks noChangeShapeType="1"/>
            </p:cNvSpPr>
            <p:nvPr/>
          </p:nvSpPr>
          <p:spPr bwMode="auto">
            <a:xfrm>
              <a:off x="912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9" name="Line 18"/>
            <p:cNvSpPr>
              <a:spLocks noChangeShapeType="1"/>
            </p:cNvSpPr>
            <p:nvPr/>
          </p:nvSpPr>
          <p:spPr bwMode="auto">
            <a:xfrm flipH="1">
              <a:off x="1584" y="1296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6477000" y="3200400"/>
            <a:ext cx="1752600" cy="1371600"/>
            <a:chOff x="912" y="1248"/>
            <a:chExt cx="1104" cy="864"/>
          </a:xfrm>
        </p:grpSpPr>
        <p:sp>
          <p:nvSpPr>
            <p:cNvPr id="30742" name="Oval 20"/>
            <p:cNvSpPr>
              <a:spLocks noChangeArrowheads="1"/>
            </p:cNvSpPr>
            <p:nvPr/>
          </p:nvSpPr>
          <p:spPr bwMode="auto">
            <a:xfrm>
              <a:off x="124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59</a:t>
              </a:r>
            </a:p>
          </p:txBody>
        </p:sp>
        <p:sp>
          <p:nvSpPr>
            <p:cNvPr id="30743" name="Line 21"/>
            <p:cNvSpPr>
              <a:spLocks noChangeShapeType="1"/>
            </p:cNvSpPr>
            <p:nvPr/>
          </p:nvSpPr>
          <p:spPr bwMode="auto">
            <a:xfrm>
              <a:off x="1464" y="12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4" name="Line 22"/>
            <p:cNvSpPr>
              <a:spLocks noChangeShapeType="1"/>
            </p:cNvSpPr>
            <p:nvPr/>
          </p:nvSpPr>
          <p:spPr bwMode="auto">
            <a:xfrm>
              <a:off x="912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5" name="Line 23"/>
            <p:cNvSpPr>
              <a:spLocks noChangeShapeType="1"/>
            </p:cNvSpPr>
            <p:nvPr/>
          </p:nvSpPr>
          <p:spPr bwMode="auto">
            <a:xfrm flipH="1">
              <a:off x="1584" y="1296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68" name="Group 24"/>
          <p:cNvGrpSpPr>
            <a:grpSpLocks/>
          </p:cNvGrpSpPr>
          <p:nvPr/>
        </p:nvGrpSpPr>
        <p:grpSpPr bwMode="auto">
          <a:xfrm>
            <a:off x="3276600" y="3200400"/>
            <a:ext cx="1752600" cy="1371600"/>
            <a:chOff x="912" y="1248"/>
            <a:chExt cx="1104" cy="864"/>
          </a:xfrm>
        </p:grpSpPr>
        <p:sp>
          <p:nvSpPr>
            <p:cNvPr id="30738" name="Oval 25"/>
            <p:cNvSpPr>
              <a:spLocks noChangeArrowheads="1"/>
            </p:cNvSpPr>
            <p:nvPr/>
          </p:nvSpPr>
          <p:spPr bwMode="auto">
            <a:xfrm>
              <a:off x="1248" y="172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30739" name="Line 26"/>
            <p:cNvSpPr>
              <a:spLocks noChangeShapeType="1"/>
            </p:cNvSpPr>
            <p:nvPr/>
          </p:nvSpPr>
          <p:spPr bwMode="auto">
            <a:xfrm>
              <a:off x="1464" y="12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0" name="Line 27"/>
            <p:cNvSpPr>
              <a:spLocks noChangeShapeType="1"/>
            </p:cNvSpPr>
            <p:nvPr/>
          </p:nvSpPr>
          <p:spPr bwMode="auto">
            <a:xfrm>
              <a:off x="912" y="129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1" name="Line 28"/>
            <p:cNvSpPr>
              <a:spLocks noChangeShapeType="1"/>
            </p:cNvSpPr>
            <p:nvPr/>
          </p:nvSpPr>
          <p:spPr bwMode="auto">
            <a:xfrm flipH="1">
              <a:off x="1584" y="1296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3" name="Group 29"/>
          <p:cNvGrpSpPr>
            <a:grpSpLocks/>
          </p:cNvGrpSpPr>
          <p:nvPr/>
        </p:nvGrpSpPr>
        <p:grpSpPr bwMode="auto">
          <a:xfrm>
            <a:off x="1219200" y="4419600"/>
            <a:ext cx="5943600" cy="1309688"/>
            <a:chOff x="1584" y="2832"/>
            <a:chExt cx="3744" cy="960"/>
          </a:xfrm>
        </p:grpSpPr>
        <p:sp>
          <p:nvSpPr>
            <p:cNvPr id="30734" name="Oval 30"/>
            <p:cNvSpPr>
              <a:spLocks noChangeArrowheads="1"/>
            </p:cNvSpPr>
            <p:nvPr/>
          </p:nvSpPr>
          <p:spPr bwMode="auto">
            <a:xfrm>
              <a:off x="3312" y="3408"/>
              <a:ext cx="432" cy="384"/>
            </a:xfrm>
            <a:prstGeom prst="ellipse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FF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121</a:t>
              </a:r>
            </a:p>
          </p:txBody>
        </p:sp>
        <p:sp>
          <p:nvSpPr>
            <p:cNvPr id="30735" name="Line 31"/>
            <p:cNvSpPr>
              <a:spLocks noChangeShapeType="1"/>
            </p:cNvSpPr>
            <p:nvPr/>
          </p:nvSpPr>
          <p:spPr bwMode="auto">
            <a:xfrm>
              <a:off x="1584" y="2832"/>
              <a:ext cx="177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6" name="Line 32"/>
            <p:cNvSpPr>
              <a:spLocks noChangeShapeType="1"/>
            </p:cNvSpPr>
            <p:nvPr/>
          </p:nvSpPr>
          <p:spPr bwMode="auto">
            <a:xfrm flipH="1">
              <a:off x="3696" y="2896"/>
              <a:ext cx="163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7" name="Line 33"/>
            <p:cNvSpPr>
              <a:spLocks noChangeShapeType="1"/>
            </p:cNvSpPr>
            <p:nvPr/>
          </p:nvSpPr>
          <p:spPr bwMode="auto">
            <a:xfrm>
              <a:off x="3504" y="292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32" name="Text Box 34"/>
          <p:cNvSpPr txBox="1">
            <a:spLocks noChangeArrowheads="1"/>
          </p:cNvSpPr>
          <p:nvPr/>
        </p:nvSpPr>
        <p:spPr bwMode="auto">
          <a:xfrm>
            <a:off x="76200" y="1752600"/>
            <a:ext cx="29718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>
                <a:latin typeface="Calibri" panose="020F0502020204030204" pitchFamily="34" charset="0"/>
              </a:rPr>
              <a:t>3-</a:t>
            </a:r>
            <a:r>
              <a:rPr lang="zh-CN" altLang="en-US" sz="2800">
                <a:latin typeface="Calibri" panose="020F0502020204030204" pitchFamily="34" charset="0"/>
              </a:rPr>
              <a:t>路平衡归并的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>
                <a:latin typeface="Calibri" panose="020F0502020204030204" pitchFamily="34" charset="0"/>
              </a:rPr>
              <a:t>最佳归并树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395288" y="5791200"/>
            <a:ext cx="85328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WPL=</a:t>
            </a:r>
            <a:r>
              <a:rPr lang="zh-CN" altLang="en-US" sz="2400">
                <a:latin typeface="Calibri" panose="020F0502020204030204" pitchFamily="34" charset="0"/>
              </a:rPr>
              <a:t>（</a:t>
            </a:r>
            <a:r>
              <a:rPr lang="en-US" altLang="zh-CN" sz="2400">
                <a:latin typeface="Calibri" panose="020F0502020204030204" pitchFamily="34" charset="0"/>
              </a:rPr>
              <a:t>2+3+6</a:t>
            </a:r>
            <a:r>
              <a:rPr lang="zh-CN" altLang="en-US" sz="2400">
                <a:latin typeface="Calibri" panose="020F0502020204030204" pitchFamily="34" charset="0"/>
              </a:rPr>
              <a:t>）*</a:t>
            </a:r>
            <a:r>
              <a:rPr lang="en-US" altLang="zh-CN" sz="2400">
                <a:latin typeface="Calibri" panose="020F0502020204030204" pitchFamily="34" charset="0"/>
              </a:rPr>
              <a:t>3+</a:t>
            </a:r>
            <a:r>
              <a:rPr lang="zh-CN" altLang="en-US" sz="2400">
                <a:latin typeface="Calibri" panose="020F0502020204030204" pitchFamily="34" charset="0"/>
              </a:rPr>
              <a:t>（</a:t>
            </a:r>
            <a:r>
              <a:rPr lang="en-US" altLang="zh-CN" sz="2400">
                <a:latin typeface="Calibri" panose="020F0502020204030204" pitchFamily="34" charset="0"/>
              </a:rPr>
              <a:t>9+12+17+18+24</a:t>
            </a:r>
            <a:r>
              <a:rPr lang="zh-CN" altLang="en-US" sz="2400">
                <a:latin typeface="Calibri" panose="020F0502020204030204" pitchFamily="34" charset="0"/>
              </a:rPr>
              <a:t>）*</a:t>
            </a:r>
            <a:r>
              <a:rPr lang="en-US" altLang="zh-CN" sz="2400">
                <a:latin typeface="Calibri" panose="020F0502020204030204" pitchFamily="34" charset="0"/>
              </a:rPr>
              <a:t>2+30=223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zh-CN" altLang="en-US" sz="2400">
                <a:latin typeface="Calibri" panose="020F0502020204030204" pitchFamily="34" charset="0"/>
              </a:rPr>
              <a:t>需读写</a:t>
            </a:r>
            <a:r>
              <a:rPr lang="en-US" altLang="zh-CN" sz="2400">
                <a:latin typeface="Calibri" panose="020F0502020204030204" pitchFamily="34" charset="0"/>
              </a:rPr>
              <a:t>223*2=446</a:t>
            </a:r>
            <a:r>
              <a:rPr lang="zh-CN" altLang="en-US" sz="2400">
                <a:latin typeface="Calibri" panose="020F0502020204030204" pitchFamily="34" charset="0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 autoUpdateAnimBg="0"/>
      <p:bldP spid="31752" grpId="0" animBg="1" autoUpdateAnimBg="0"/>
      <p:bldP spid="31753" grpId="0" animBg="1" autoUpdateAnimBg="0"/>
      <p:bldP spid="317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11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08050"/>
            <a:ext cx="741680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7" name="Group 5"/>
          <p:cNvGrpSpPr>
            <a:grpSpLocks/>
          </p:cNvGrpSpPr>
          <p:nvPr/>
        </p:nvGrpSpPr>
        <p:grpSpPr bwMode="auto">
          <a:xfrm>
            <a:off x="395288" y="3968750"/>
            <a:ext cx="8367712" cy="2413000"/>
            <a:chOff x="159" y="485"/>
            <a:chExt cx="5494" cy="1788"/>
          </a:xfrm>
        </p:grpSpPr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>
              <a:off x="159" y="1176"/>
              <a:ext cx="5494" cy="1097"/>
              <a:chOff x="159" y="1176"/>
              <a:chExt cx="5494" cy="1097"/>
            </a:xfrm>
          </p:grpSpPr>
          <p:grpSp>
            <p:nvGrpSpPr>
              <p:cNvPr id="31757" name="Group 8"/>
              <p:cNvGrpSpPr>
                <a:grpSpLocks/>
              </p:cNvGrpSpPr>
              <p:nvPr/>
            </p:nvGrpSpPr>
            <p:grpSpPr bwMode="auto">
              <a:xfrm>
                <a:off x="159" y="1876"/>
                <a:ext cx="1020" cy="397"/>
                <a:chOff x="159" y="1876"/>
                <a:chExt cx="1020" cy="397"/>
              </a:xfrm>
            </p:grpSpPr>
            <p:sp>
              <p:nvSpPr>
                <p:cNvPr id="31790" name="Rectangle 9" descr="羊皮纸"/>
                <p:cNvSpPr>
                  <a:spLocks noChangeArrowheads="1"/>
                </p:cNvSpPr>
                <p:nvPr/>
              </p:nvSpPr>
              <p:spPr bwMode="auto">
                <a:xfrm>
                  <a:off x="338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9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99" y="1901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10 15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92" name="Line 11"/>
                <p:cNvSpPr>
                  <a:spLocks noChangeShapeType="1"/>
                </p:cNvSpPr>
                <p:nvPr/>
              </p:nvSpPr>
              <p:spPr bwMode="auto">
                <a:xfrm>
                  <a:off x="159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58" name="Group 12"/>
              <p:cNvGrpSpPr>
                <a:grpSpLocks/>
              </p:cNvGrpSpPr>
              <p:nvPr/>
            </p:nvGrpSpPr>
            <p:grpSpPr bwMode="auto">
              <a:xfrm>
                <a:off x="1080" y="1876"/>
                <a:ext cx="1029" cy="397"/>
                <a:chOff x="1080" y="1876"/>
                <a:chExt cx="1029" cy="397"/>
              </a:xfrm>
            </p:grpSpPr>
            <p:sp>
              <p:nvSpPr>
                <p:cNvPr id="31787" name="Rectangle 13" descr="羊皮纸"/>
                <p:cNvSpPr>
                  <a:spLocks noChangeArrowheads="1"/>
                </p:cNvSpPr>
                <p:nvPr/>
              </p:nvSpPr>
              <p:spPr bwMode="auto">
                <a:xfrm>
                  <a:off x="1259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8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229" y="1901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18 22 27 34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89" name="Line 15"/>
                <p:cNvSpPr>
                  <a:spLocks noChangeShapeType="1"/>
                </p:cNvSpPr>
                <p:nvPr/>
              </p:nvSpPr>
              <p:spPr bwMode="auto">
                <a:xfrm>
                  <a:off x="1080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59" name="Group 16"/>
              <p:cNvGrpSpPr>
                <a:grpSpLocks/>
              </p:cNvGrpSpPr>
              <p:nvPr/>
            </p:nvGrpSpPr>
            <p:grpSpPr bwMode="auto">
              <a:xfrm>
                <a:off x="2000" y="1876"/>
                <a:ext cx="1039" cy="397"/>
                <a:chOff x="2000" y="1876"/>
                <a:chExt cx="1039" cy="397"/>
              </a:xfrm>
            </p:grpSpPr>
            <p:sp>
              <p:nvSpPr>
                <p:cNvPr id="31784" name="Rectangle 17" descr="羊皮纸"/>
                <p:cNvSpPr>
                  <a:spLocks noChangeArrowheads="1"/>
                </p:cNvSpPr>
                <p:nvPr/>
              </p:nvSpPr>
              <p:spPr bwMode="auto">
                <a:xfrm>
                  <a:off x="2179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8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159" y="1901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40 44 47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86" name="Line 19"/>
                <p:cNvSpPr>
                  <a:spLocks noChangeShapeType="1"/>
                </p:cNvSpPr>
                <p:nvPr/>
              </p:nvSpPr>
              <p:spPr bwMode="auto">
                <a:xfrm>
                  <a:off x="2000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0" name="Group 20"/>
              <p:cNvGrpSpPr>
                <a:grpSpLocks/>
              </p:cNvGrpSpPr>
              <p:nvPr/>
            </p:nvGrpSpPr>
            <p:grpSpPr bwMode="auto">
              <a:xfrm>
                <a:off x="2912" y="1876"/>
                <a:ext cx="1034" cy="397"/>
                <a:chOff x="2912" y="1876"/>
                <a:chExt cx="1034" cy="397"/>
              </a:xfrm>
            </p:grpSpPr>
            <p:sp>
              <p:nvSpPr>
                <p:cNvPr id="31781" name="Rectangle 21" descr="羊皮纸"/>
                <p:cNvSpPr>
                  <a:spLocks noChangeArrowheads="1"/>
                </p:cNvSpPr>
                <p:nvPr/>
              </p:nvSpPr>
              <p:spPr bwMode="auto">
                <a:xfrm>
                  <a:off x="3091" y="1876"/>
                  <a:ext cx="739" cy="300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8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067" y="1901"/>
                  <a:ext cx="879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54 67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83" name="Line 23"/>
                <p:cNvSpPr>
                  <a:spLocks noChangeShapeType="1"/>
                </p:cNvSpPr>
                <p:nvPr/>
              </p:nvSpPr>
              <p:spPr bwMode="auto">
                <a:xfrm>
                  <a:off x="2912" y="2019"/>
                  <a:ext cx="173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1" name="Group 24"/>
              <p:cNvGrpSpPr>
                <a:grpSpLocks/>
              </p:cNvGrpSpPr>
              <p:nvPr/>
            </p:nvGrpSpPr>
            <p:grpSpPr bwMode="auto">
              <a:xfrm>
                <a:off x="3823" y="1876"/>
                <a:ext cx="1030" cy="397"/>
                <a:chOff x="3823" y="1876"/>
                <a:chExt cx="1030" cy="397"/>
              </a:xfrm>
            </p:grpSpPr>
            <p:sp>
              <p:nvSpPr>
                <p:cNvPr id="31778" name="Rectangle 25" descr="羊皮纸"/>
                <p:cNvSpPr>
                  <a:spLocks noChangeArrowheads="1"/>
                </p:cNvSpPr>
                <p:nvPr/>
              </p:nvSpPr>
              <p:spPr bwMode="auto">
                <a:xfrm>
                  <a:off x="4002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7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73" y="1901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72 74 78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80" name="Line 27"/>
                <p:cNvSpPr>
                  <a:spLocks noChangeShapeType="1"/>
                </p:cNvSpPr>
                <p:nvPr/>
              </p:nvSpPr>
              <p:spPr bwMode="auto">
                <a:xfrm>
                  <a:off x="3823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2" name="Group 28"/>
              <p:cNvGrpSpPr>
                <a:grpSpLocks/>
              </p:cNvGrpSpPr>
              <p:nvPr/>
            </p:nvGrpSpPr>
            <p:grpSpPr bwMode="auto">
              <a:xfrm>
                <a:off x="4734" y="1876"/>
                <a:ext cx="919" cy="397"/>
                <a:chOff x="4734" y="1876"/>
                <a:chExt cx="919" cy="397"/>
              </a:xfrm>
            </p:grpSpPr>
            <p:sp>
              <p:nvSpPr>
                <p:cNvPr id="31775" name="Rectangle 29" descr="羊皮纸"/>
                <p:cNvSpPr>
                  <a:spLocks noChangeArrowheads="1"/>
                </p:cNvSpPr>
                <p:nvPr/>
              </p:nvSpPr>
              <p:spPr bwMode="auto">
                <a:xfrm>
                  <a:off x="4913" y="18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7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898" y="1901"/>
                  <a:ext cx="545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81 84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31777" name="Line 31"/>
                <p:cNvSpPr>
                  <a:spLocks noChangeShapeType="1"/>
                </p:cNvSpPr>
                <p:nvPr/>
              </p:nvSpPr>
              <p:spPr bwMode="auto">
                <a:xfrm>
                  <a:off x="4734" y="2019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63" name="Group 32"/>
              <p:cNvGrpSpPr>
                <a:grpSpLocks/>
              </p:cNvGrpSpPr>
              <p:nvPr/>
            </p:nvGrpSpPr>
            <p:grpSpPr bwMode="auto">
              <a:xfrm>
                <a:off x="1247" y="1176"/>
                <a:ext cx="880" cy="394"/>
                <a:chOff x="1247" y="1176"/>
                <a:chExt cx="880" cy="394"/>
              </a:xfrm>
            </p:grpSpPr>
            <p:sp>
              <p:nvSpPr>
                <p:cNvPr id="31773" name="Rectangle 33" descr="羊皮纸"/>
                <p:cNvSpPr>
                  <a:spLocks noChangeArrowheads="1"/>
                </p:cNvSpPr>
                <p:nvPr/>
              </p:nvSpPr>
              <p:spPr bwMode="auto">
                <a:xfrm>
                  <a:off x="1271" y="11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7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247" y="1198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15 34 47 67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31764" name="Line 35"/>
              <p:cNvSpPr>
                <a:spLocks noChangeShapeType="1"/>
              </p:cNvSpPr>
              <p:nvPr/>
            </p:nvSpPr>
            <p:spPr bwMode="auto">
              <a:xfrm flipH="1">
                <a:off x="496" y="1434"/>
                <a:ext cx="868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5" name="Line 36"/>
              <p:cNvSpPr>
                <a:spLocks noChangeShapeType="1"/>
              </p:cNvSpPr>
              <p:nvPr/>
            </p:nvSpPr>
            <p:spPr bwMode="auto">
              <a:xfrm flipH="1">
                <a:off x="1406" y="1428"/>
                <a:ext cx="140" cy="443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6" name="Line 37"/>
              <p:cNvSpPr>
                <a:spLocks noChangeShapeType="1"/>
              </p:cNvSpPr>
              <p:nvPr/>
            </p:nvSpPr>
            <p:spPr bwMode="auto">
              <a:xfrm>
                <a:off x="1711" y="1434"/>
                <a:ext cx="629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7" name="Line 38"/>
              <p:cNvSpPr>
                <a:spLocks noChangeShapeType="1"/>
              </p:cNvSpPr>
              <p:nvPr/>
            </p:nvSpPr>
            <p:spPr bwMode="auto">
              <a:xfrm>
                <a:off x="1895" y="1434"/>
                <a:ext cx="1367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768" name="Group 39"/>
              <p:cNvGrpSpPr>
                <a:grpSpLocks/>
              </p:cNvGrpSpPr>
              <p:nvPr/>
            </p:nvGrpSpPr>
            <p:grpSpPr bwMode="auto">
              <a:xfrm>
                <a:off x="4309" y="1176"/>
                <a:ext cx="880" cy="394"/>
                <a:chOff x="4309" y="1176"/>
                <a:chExt cx="880" cy="394"/>
              </a:xfrm>
            </p:grpSpPr>
            <p:sp>
              <p:nvSpPr>
                <p:cNvPr id="31771" name="Rectangle 40" descr="羊皮纸"/>
                <p:cNvSpPr>
                  <a:spLocks noChangeArrowheads="1"/>
                </p:cNvSpPr>
                <p:nvPr/>
              </p:nvSpPr>
              <p:spPr bwMode="auto">
                <a:xfrm>
                  <a:off x="4342" y="1176"/>
                  <a:ext cx="740" cy="301"/>
                </a:xfrm>
                <a:prstGeom prst="rect">
                  <a:avLst/>
                </a:prstGeom>
                <a:blipFill dpi="0" rotWithShape="1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 b="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09" y="1198"/>
                  <a:ext cx="880" cy="3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 Narrow" panose="020B0606020202030204" pitchFamily="34" charset="0"/>
                      <a:ea typeface="Gungsuh" panose="02030600000101010101" pitchFamily="18" charset="-127"/>
                    </a:rPr>
                    <a:t>78 84</a:t>
                  </a:r>
                  <a:r>
                    <a:rPr kumimoji="0" lang="en-US" altLang="zh-CN" sz="20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kumimoji="0" lang="en-US" altLang="zh-CN" sz="2000" b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31769" name="Line 42"/>
              <p:cNvSpPr>
                <a:spLocks noChangeShapeType="1"/>
              </p:cNvSpPr>
              <p:nvPr/>
            </p:nvSpPr>
            <p:spPr bwMode="auto">
              <a:xfrm flipH="1">
                <a:off x="4141" y="1434"/>
                <a:ext cx="314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0" name="Line 43"/>
              <p:cNvSpPr>
                <a:spLocks noChangeShapeType="1"/>
              </p:cNvSpPr>
              <p:nvPr/>
            </p:nvSpPr>
            <p:spPr bwMode="auto">
              <a:xfrm>
                <a:off x="4629" y="1434"/>
                <a:ext cx="445" cy="4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52" name="Group 44"/>
            <p:cNvGrpSpPr>
              <a:grpSpLocks/>
            </p:cNvGrpSpPr>
            <p:nvPr/>
          </p:nvGrpSpPr>
          <p:grpSpPr bwMode="auto">
            <a:xfrm>
              <a:off x="2659" y="485"/>
              <a:ext cx="879" cy="382"/>
              <a:chOff x="2659" y="485"/>
              <a:chExt cx="879" cy="382"/>
            </a:xfrm>
          </p:grpSpPr>
          <p:sp>
            <p:nvSpPr>
              <p:cNvPr id="31755" name="Rectangle 45" descr="羊皮纸"/>
              <p:cNvSpPr>
                <a:spLocks noChangeArrowheads="1"/>
              </p:cNvSpPr>
              <p:nvPr/>
            </p:nvSpPr>
            <p:spPr bwMode="auto">
              <a:xfrm>
                <a:off x="2672" y="485"/>
                <a:ext cx="739" cy="301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 b="0">
                  <a:ea typeface="黑体" panose="02010609060101010101" pitchFamily="49" charset="-122"/>
                </a:endParaRPr>
              </a:p>
            </p:txBody>
          </p:sp>
          <p:sp>
            <p:nvSpPr>
              <p:cNvPr id="31756" name="Text Box 46"/>
              <p:cNvSpPr txBox="1">
                <a:spLocks noChangeArrowheads="1"/>
              </p:cNvSpPr>
              <p:nvPr/>
            </p:nvSpPr>
            <p:spPr bwMode="auto">
              <a:xfrm>
                <a:off x="2659" y="495"/>
                <a:ext cx="879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>
                    <a:latin typeface="Arial Narrow" panose="020B0606020202030204" pitchFamily="34" charset="0"/>
                    <a:ea typeface="宋体" panose="02010600030101010101" pitchFamily="2" charset="-122"/>
                  </a:rPr>
                  <a:t>67 84</a:t>
                </a:r>
                <a:r>
                  <a:rPr kumimoji="0" lang="en-US" altLang="zh-CN" sz="20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kumimoji="0" lang="en-US" altLang="zh-CN" sz="2000" b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31753" name="Line 47"/>
            <p:cNvSpPr>
              <a:spLocks noChangeShapeType="1"/>
            </p:cNvSpPr>
            <p:nvPr/>
          </p:nvSpPr>
          <p:spPr bwMode="auto">
            <a:xfrm flipH="1">
              <a:off x="1633" y="731"/>
              <a:ext cx="1156" cy="4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Line 48"/>
            <p:cNvSpPr>
              <a:spLocks noChangeShapeType="1"/>
            </p:cNvSpPr>
            <p:nvPr/>
          </p:nvSpPr>
          <p:spPr bwMode="auto">
            <a:xfrm>
              <a:off x="2938" y="734"/>
              <a:ext cx="1572" cy="44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Rectangle 4"/>
          <p:cNvSpPr>
            <a:spLocks noChangeArrowheads="1"/>
          </p:cNvSpPr>
          <p:nvPr/>
        </p:nvSpPr>
        <p:spPr bwMode="white">
          <a:xfrm>
            <a:off x="179388" y="333375"/>
            <a:ext cx="4897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1pPr>
            <a:lvl2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2pPr>
            <a:lvl3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3pPr>
            <a:lvl4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4pPr>
            <a:lvl5pPr algn="l"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6699"/>
                </a:solidFill>
                <a:latin typeface="Tahoma" panose="020B0604030504040204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r>
              <a:rPr kumimoji="0" lang="en-US" altLang="zh-CN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0" lang="zh-CN" altLang="en-US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树 </a:t>
            </a:r>
            <a:r>
              <a:rPr kumimoji="0" lang="en-US" altLang="zh-CN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vs B</a:t>
            </a:r>
            <a:r>
              <a:rPr kumimoji="0" lang="en-US" altLang="zh-CN" sz="3200" baseline="30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kumimoji="0" lang="zh-CN" altLang="en-US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树</a:t>
            </a:r>
          </a:p>
        </p:txBody>
      </p:sp>
      <p:pic>
        <p:nvPicPr>
          <p:cNvPr id="31749" name="Picture 2" descr="http://ts1.mm.bing.net/th?&amp;id=HN.608022753602833226&amp;w=300&amp;h=300&amp;c=0&amp;pid=1.9&amp;rs=0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96863"/>
            <a:ext cx="97155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文本框 48"/>
          <p:cNvSpPr txBox="1">
            <a:spLocks noChangeArrowheads="1"/>
          </p:cNvSpPr>
          <p:nvPr/>
        </p:nvSpPr>
        <p:spPr bwMode="auto">
          <a:xfrm>
            <a:off x="7902575" y="582613"/>
            <a:ext cx="5254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600"/>
              <a:t>第七章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4763" y="188913"/>
            <a:ext cx="7793038" cy="782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Motivation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64500" cy="43799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 smtClean="0"/>
              <a:t>某同学某天参加腾讯面试，技术面的时候，面试官问了排序问题：   </a:t>
            </a:r>
            <a:endParaRPr kumimoji="1" lang="en-US" altLang="zh-CN" sz="2400" dirty="0" smtClean="0"/>
          </a:p>
          <a:p>
            <a:pPr eaLnBrk="1" hangingPunct="1">
              <a:defRPr/>
            </a:pPr>
            <a:r>
              <a:rPr kumimoji="1" lang="zh-CN" altLang="en-US" sz="2400" dirty="0" smtClean="0"/>
              <a:t>问题一：若有</a:t>
            </a:r>
            <a:r>
              <a:rPr kumimoji="1" lang="en-US" altLang="zh-CN" sz="2400" dirty="0" smtClean="0"/>
              <a:t>1T</a:t>
            </a:r>
            <a:r>
              <a:rPr kumimoji="1" lang="zh-CN" altLang="en-US" sz="2400" dirty="0" smtClean="0"/>
              <a:t>的数据，需要实现由大到小排序，你用什么办法，说说你的思路和想法？   </a:t>
            </a:r>
            <a:endParaRPr kumimoji="1" lang="en-US" altLang="zh-CN" sz="2400" dirty="0" smtClean="0"/>
          </a:p>
          <a:p>
            <a:pPr eaLnBrk="1" hangingPunct="1">
              <a:defRPr/>
            </a:pPr>
            <a:r>
              <a:rPr kumimoji="1" lang="zh-CN" altLang="en-US" sz="2400" dirty="0" smtClean="0"/>
              <a:t>问题二：若有</a:t>
            </a:r>
            <a:r>
              <a:rPr kumimoji="1" lang="en-US" altLang="zh-CN" sz="2400" dirty="0" smtClean="0"/>
              <a:t>10G</a:t>
            </a:r>
            <a:r>
              <a:rPr kumimoji="1" lang="zh-CN" altLang="en-US" sz="2400" dirty="0" smtClean="0"/>
              <a:t>的数据，如果两条数据一样，则表示该两条数据重复了，现在给你</a:t>
            </a:r>
            <a:r>
              <a:rPr kumimoji="1" lang="en-US" altLang="zh-CN" sz="2400" dirty="0" smtClean="0"/>
              <a:t>512M</a:t>
            </a:r>
            <a:r>
              <a:rPr kumimoji="1" lang="zh-CN" altLang="en-US" sz="2400" dirty="0" smtClean="0"/>
              <a:t>的内存，把这</a:t>
            </a:r>
            <a:r>
              <a:rPr kumimoji="1" lang="en-US" altLang="zh-CN" sz="2400" dirty="0" smtClean="0"/>
              <a:t>10G</a:t>
            </a:r>
            <a:r>
              <a:rPr kumimoji="1" lang="zh-CN" altLang="en-US" sz="2400" dirty="0" smtClean="0"/>
              <a:t>中重复次数最高的</a:t>
            </a:r>
            <a:r>
              <a:rPr kumimoji="1" lang="en-US" altLang="zh-CN" sz="2400" dirty="0" smtClean="0"/>
              <a:t>10</a:t>
            </a:r>
            <a:r>
              <a:rPr kumimoji="1" lang="zh-CN" altLang="en-US" sz="2400" dirty="0" smtClean="0"/>
              <a:t>条数据取出来。</a:t>
            </a: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3492500" y="6562725"/>
            <a:ext cx="5651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/>
              <a:t>https://blog.csdn.net/guyuealian/article/details/51151674</a:t>
            </a:r>
            <a:endParaRPr lang="zh-CN" altLang="en-US" sz="1400"/>
          </a:p>
        </p:txBody>
      </p:sp>
      <p:pic>
        <p:nvPicPr>
          <p:cNvPr id="11269" name="Picture 2" descr="http://ts1.mm.bing.net/th?&amp;id=HN.608051654393007869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4446588"/>
            <a:ext cx="3024187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" descr="http://deliveryimages.acm.org/10.1145/1570000/1563874/jacob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4314825"/>
            <a:ext cx="3808413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4149725"/>
            <a:ext cx="18669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5453063"/>
            <a:ext cx="17018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"/>
          <p:cNvSpPr txBox="1">
            <a:spLocks noChangeArrowheads="1"/>
          </p:cNvSpPr>
          <p:nvPr/>
        </p:nvSpPr>
        <p:spPr bwMode="auto">
          <a:xfrm>
            <a:off x="179388" y="366713"/>
            <a:ext cx="3168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32771" name="Text Box 7"/>
          <p:cNvSpPr txBox="1">
            <a:spLocks noChangeArrowheads="1"/>
          </p:cNvSpPr>
          <p:nvPr/>
        </p:nvSpPr>
        <p:spPr bwMode="auto">
          <a:xfrm>
            <a:off x="3348038" y="1119188"/>
            <a:ext cx="374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课堂小结</a:t>
            </a:r>
          </a:p>
        </p:txBody>
      </p:sp>
      <p:sp>
        <p:nvSpPr>
          <p:cNvPr id="14340" name="Line 19"/>
          <p:cNvSpPr>
            <a:spLocks noChangeShapeType="1"/>
          </p:cNvSpPr>
          <p:nvPr/>
        </p:nvSpPr>
        <p:spPr bwMode="auto">
          <a:xfrm>
            <a:off x="971550" y="3500438"/>
            <a:ext cx="7345363" cy="0"/>
          </a:xfrm>
          <a:prstGeom prst="line">
            <a:avLst/>
          </a:prstGeom>
          <a:noFill/>
          <a:ln w="38100" cap="rnd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1" name="Line 20"/>
          <p:cNvSpPr>
            <a:spLocks noChangeShapeType="1"/>
          </p:cNvSpPr>
          <p:nvPr/>
        </p:nvSpPr>
        <p:spPr bwMode="auto">
          <a:xfrm>
            <a:off x="971550" y="5072063"/>
            <a:ext cx="7345363" cy="0"/>
          </a:xfrm>
          <a:prstGeom prst="line">
            <a:avLst/>
          </a:prstGeom>
          <a:noFill/>
          <a:ln w="38100" cap="rnd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4" name="AutoShape 3"/>
          <p:cNvSpPr>
            <a:spLocks noChangeArrowheads="1"/>
          </p:cNvSpPr>
          <p:nvPr/>
        </p:nvSpPr>
        <p:spPr bwMode="auto">
          <a:xfrm>
            <a:off x="468313" y="2060575"/>
            <a:ext cx="8280400" cy="4392613"/>
          </a:xfrm>
          <a:prstGeom prst="roundRect">
            <a:avLst>
              <a:gd name="adj" fmla="val 4481"/>
            </a:avLst>
          </a:prstGeom>
          <a:noFill/>
          <a:ln w="38100" cap="rnd" algn="ctr">
            <a:solidFill>
              <a:srgbClr val="0085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>
              <a:latin typeface="文泉驿微米黑" pitchFamily="34" charset="-122"/>
              <a:ea typeface="文泉驿微米黑" pitchFamily="34" charset="-122"/>
            </a:endParaRPr>
          </a:p>
        </p:txBody>
      </p:sp>
      <p:sp>
        <p:nvSpPr>
          <p:cNvPr id="32775" name="Text Box 11"/>
          <p:cNvSpPr txBox="1">
            <a:spLocks noChangeArrowheads="1"/>
          </p:cNvSpPr>
          <p:nvPr/>
        </p:nvSpPr>
        <p:spPr bwMode="auto">
          <a:xfrm>
            <a:off x="4500563" y="2205038"/>
            <a:ext cx="3527425" cy="12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|</a:t>
            </a:r>
            <a:r>
              <a:rPr lang="zh-CN" altLang="en-US" sz="2400" dirty="0">
                <a:latin typeface="楷体_GB2312" pitchFamily="49" charset="-122"/>
              </a:rPr>
              <a:t>内存储器</a:t>
            </a:r>
            <a:r>
              <a:rPr lang="en-US" altLang="zh-CN" sz="2400" dirty="0">
                <a:latin typeface="楷体_GB2312" pitchFamily="49" charset="-122"/>
              </a:rPr>
              <a:t>vs</a:t>
            </a:r>
            <a:r>
              <a:rPr lang="zh-CN" altLang="en-US" sz="2400" dirty="0">
                <a:latin typeface="楷体_GB2312" pitchFamily="49" charset="-122"/>
              </a:rPr>
              <a:t>外存储器</a:t>
            </a:r>
            <a:endParaRPr lang="en-US" altLang="zh-CN" sz="24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|</a:t>
            </a:r>
            <a:r>
              <a:rPr lang="zh-CN" altLang="en-US" sz="2400" dirty="0">
                <a:latin typeface="楷体_GB2312" pitchFamily="49" charset="-122"/>
              </a:rPr>
              <a:t>内部排序</a:t>
            </a:r>
            <a:r>
              <a:rPr lang="en-US" altLang="zh-CN" sz="2400" dirty="0">
                <a:latin typeface="楷体_GB2312" pitchFamily="49" charset="-122"/>
              </a:rPr>
              <a:t>vs</a:t>
            </a:r>
            <a:r>
              <a:rPr lang="zh-CN" altLang="en-US" sz="2400" dirty="0">
                <a:latin typeface="楷体_GB2312" pitchFamily="49" charset="-122"/>
              </a:rPr>
              <a:t>外部排序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32776" name="Text Box 13"/>
          <p:cNvSpPr txBox="1">
            <a:spLocks noChangeArrowheads="1"/>
          </p:cNvSpPr>
          <p:nvPr/>
        </p:nvSpPr>
        <p:spPr bwMode="auto">
          <a:xfrm>
            <a:off x="4500563" y="5157788"/>
            <a:ext cx="3816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</a:rPr>
              <a:t>| </a:t>
            </a:r>
            <a:r>
              <a:rPr lang="zh-CN" altLang="en-US" sz="2400" dirty="0">
                <a:latin typeface="楷体_GB2312" pitchFamily="49" charset="-122"/>
              </a:rPr>
              <a:t>外存读写次数</a:t>
            </a:r>
          </a:p>
        </p:txBody>
      </p:sp>
      <p:grpSp>
        <p:nvGrpSpPr>
          <p:cNvPr id="32777" name="Group 15"/>
          <p:cNvGrpSpPr>
            <a:grpSpLocks/>
          </p:cNvGrpSpPr>
          <p:nvPr/>
        </p:nvGrpSpPr>
        <p:grpSpPr bwMode="auto">
          <a:xfrm>
            <a:off x="611188" y="2349500"/>
            <a:ext cx="4752975" cy="935038"/>
            <a:chOff x="521" y="1480"/>
            <a:chExt cx="2994" cy="589"/>
          </a:xfrm>
        </p:grpSpPr>
        <p:sp>
          <p:nvSpPr>
            <p:cNvPr id="32785" name="AutoShape 16"/>
            <p:cNvSpPr>
              <a:spLocks noChangeArrowheads="1"/>
            </p:cNvSpPr>
            <p:nvPr/>
          </p:nvSpPr>
          <p:spPr bwMode="auto">
            <a:xfrm>
              <a:off x="885" y="1480"/>
              <a:ext cx="1995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>
                <a:solidFill>
                  <a:srgbClr val="C624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6" name="Text Box 17"/>
            <p:cNvSpPr txBox="1">
              <a:spLocks noChangeArrowheads="1"/>
            </p:cNvSpPr>
            <p:nvPr/>
          </p:nvSpPr>
          <p:spPr bwMode="auto">
            <a:xfrm>
              <a:off x="521" y="1616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624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800">
                  <a:solidFill>
                    <a:srgbClr val="C624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外部排序的基本概念</a:t>
              </a:r>
            </a:p>
          </p:txBody>
        </p:sp>
      </p:grpSp>
      <p:grpSp>
        <p:nvGrpSpPr>
          <p:cNvPr id="32778" name="Group 18"/>
          <p:cNvGrpSpPr>
            <a:grpSpLocks/>
          </p:cNvGrpSpPr>
          <p:nvPr/>
        </p:nvGrpSpPr>
        <p:grpSpPr bwMode="auto">
          <a:xfrm>
            <a:off x="684213" y="3810000"/>
            <a:ext cx="4319587" cy="935038"/>
            <a:chOff x="567" y="2387"/>
            <a:chExt cx="2721" cy="589"/>
          </a:xfrm>
        </p:grpSpPr>
        <p:sp>
          <p:nvSpPr>
            <p:cNvPr id="32783" name="AutoShape 19"/>
            <p:cNvSpPr>
              <a:spLocks noChangeArrowheads="1"/>
            </p:cNvSpPr>
            <p:nvPr/>
          </p:nvSpPr>
          <p:spPr bwMode="auto">
            <a:xfrm>
              <a:off x="871" y="2387"/>
              <a:ext cx="2009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>
                <a:solidFill>
                  <a:srgbClr val="C624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4" name="Text Box 20"/>
            <p:cNvSpPr txBox="1">
              <a:spLocks noChangeArrowheads="1"/>
            </p:cNvSpPr>
            <p:nvPr/>
          </p:nvSpPr>
          <p:spPr bwMode="auto">
            <a:xfrm>
              <a:off x="567" y="2523"/>
              <a:ext cx="27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C624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        外部排序方法</a:t>
              </a:r>
            </a:p>
          </p:txBody>
        </p:sp>
      </p:grpSp>
      <p:grpSp>
        <p:nvGrpSpPr>
          <p:cNvPr id="32779" name="Group 21"/>
          <p:cNvGrpSpPr>
            <a:grpSpLocks/>
          </p:cNvGrpSpPr>
          <p:nvPr/>
        </p:nvGrpSpPr>
        <p:grpSpPr bwMode="auto">
          <a:xfrm>
            <a:off x="755650" y="5302250"/>
            <a:ext cx="4248150" cy="935038"/>
            <a:chOff x="612" y="3281"/>
            <a:chExt cx="2676" cy="589"/>
          </a:xfrm>
        </p:grpSpPr>
        <p:sp>
          <p:nvSpPr>
            <p:cNvPr id="32781" name="AutoShape 22"/>
            <p:cNvSpPr>
              <a:spLocks noChangeArrowheads="1"/>
            </p:cNvSpPr>
            <p:nvPr/>
          </p:nvSpPr>
          <p:spPr bwMode="auto">
            <a:xfrm>
              <a:off x="857" y="3281"/>
              <a:ext cx="2023" cy="589"/>
            </a:xfrm>
            <a:prstGeom prst="flowChartAlternateProcess">
              <a:avLst/>
            </a:prstGeom>
            <a:noFill/>
            <a:ln w="28575">
              <a:solidFill>
                <a:srgbClr val="0085A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>
                <a:solidFill>
                  <a:srgbClr val="C624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2782" name="Text Box 23"/>
            <p:cNvSpPr txBox="1">
              <a:spLocks noChangeArrowheads="1"/>
            </p:cNvSpPr>
            <p:nvPr/>
          </p:nvSpPr>
          <p:spPr bwMode="auto">
            <a:xfrm>
              <a:off x="612" y="3385"/>
              <a:ext cx="2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624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      </a:t>
              </a:r>
              <a:r>
                <a:rPr lang="zh-CN" altLang="en-US" sz="2800">
                  <a:solidFill>
                    <a:srgbClr val="C624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排序算法的分析</a:t>
              </a:r>
              <a:endParaRPr lang="en-US" altLang="zh-CN" sz="2800" b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4513263" y="3538538"/>
            <a:ext cx="4211637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| </a:t>
            </a:r>
            <a:r>
              <a:rPr lang="zh-CN" altLang="en-US" sz="2000" dirty="0">
                <a:latin typeface="楷体_GB2312" pitchFamily="49" charset="-122"/>
              </a:rPr>
              <a:t>归并排序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| </a:t>
            </a:r>
            <a:r>
              <a:rPr lang="zh-CN" altLang="en-US" sz="2000" dirty="0">
                <a:latin typeface="楷体_GB2312" pitchFamily="49" charset="-122"/>
              </a:rPr>
              <a:t>最佳归并树</a:t>
            </a:r>
            <a:endParaRPr lang="en-US" altLang="zh-CN" sz="20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| B</a:t>
            </a:r>
            <a:r>
              <a:rPr lang="zh-CN" altLang="en-US" sz="2000" dirty="0">
                <a:latin typeface="楷体_GB2312" pitchFamily="49" charset="-122"/>
              </a:rPr>
              <a:t>树和</a:t>
            </a:r>
            <a:r>
              <a:rPr lang="en-US" altLang="zh-CN" sz="2000" dirty="0">
                <a:latin typeface="楷体_GB2312" pitchFamily="49" charset="-122"/>
              </a:rPr>
              <a:t>B+</a:t>
            </a:r>
            <a:r>
              <a:rPr lang="zh-CN" altLang="en-US" sz="2000" dirty="0">
                <a:latin typeface="楷体_GB2312" pitchFamily="49" charset="-122"/>
              </a:rPr>
              <a:t>树</a:t>
            </a:r>
            <a:endParaRPr lang="en-US" altLang="zh-CN" sz="20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_GB2312" pitchFamily="49" charset="-122"/>
              </a:rPr>
              <a:t>| </a:t>
            </a:r>
            <a:r>
              <a:rPr lang="en-US" altLang="zh-CN" sz="2000" dirty="0" err="1">
                <a:latin typeface="楷体_GB2312" pitchFamily="49" charset="-122"/>
              </a:rPr>
              <a:t>Trie</a:t>
            </a:r>
            <a:r>
              <a:rPr lang="zh-CN" altLang="en-US" sz="2000" dirty="0">
                <a:latin typeface="楷体_GB2312" pitchFamily="49" charset="-122"/>
              </a:rPr>
              <a:t>树</a:t>
            </a:r>
            <a:r>
              <a:rPr lang="en-US" altLang="zh-CN" sz="2000" dirty="0">
                <a:latin typeface="楷体_GB2312" pitchFamily="49" charset="-122"/>
              </a:rPr>
              <a:t>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3" y="260350"/>
            <a:ext cx="7793037" cy="7080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有缘再见</a:t>
            </a:r>
            <a:endParaRPr lang="zh-CN" altLang="en-US" dirty="0"/>
          </a:p>
        </p:txBody>
      </p:sp>
      <p:pic>
        <p:nvPicPr>
          <p:cNvPr id="35843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2349500"/>
            <a:ext cx="2449512" cy="2447925"/>
          </a:xfrm>
        </p:spPr>
      </p:pic>
      <p:sp>
        <p:nvSpPr>
          <p:cNvPr id="35844" name="文本框 4"/>
          <p:cNvSpPr txBox="1">
            <a:spLocks noChangeArrowheads="1"/>
          </p:cNvSpPr>
          <p:nvPr/>
        </p:nvSpPr>
        <p:spPr bwMode="auto">
          <a:xfrm>
            <a:off x="1692275" y="5229225"/>
            <a:ext cx="65516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ea typeface="黑体" panose="02010609060101010101" pitchFamily="49" charset="-122"/>
              </a:rPr>
              <a:t>求反馈！好评</a:t>
            </a:r>
            <a:r>
              <a:rPr lang="en-US" altLang="zh-CN" sz="4000">
                <a:ea typeface="黑体" panose="02010609060101010101" pitchFamily="49" charset="-122"/>
              </a:rPr>
              <a:t>or</a:t>
            </a:r>
            <a:r>
              <a:rPr lang="zh-CN" altLang="en-US" sz="4000">
                <a:ea typeface="黑体" panose="02010609060101010101" pitchFamily="49" charset="-122"/>
              </a:rPr>
              <a:t>差评？</a:t>
            </a:r>
            <a:endParaRPr lang="en-US" altLang="zh-CN" sz="4000"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ea typeface="黑体" panose="02010609060101010101" pitchFamily="49" charset="-122"/>
              </a:rPr>
              <a:t>Email</a:t>
            </a:r>
            <a:r>
              <a:rPr lang="zh-CN" altLang="en-US" sz="4000">
                <a:ea typeface="黑体" panose="02010609060101010101" pitchFamily="49" charset="-122"/>
              </a:rPr>
              <a:t>：</a:t>
            </a:r>
            <a:r>
              <a:rPr lang="en-US" altLang="zh-CN" sz="4000">
                <a:ea typeface="黑体" panose="02010609060101010101" pitchFamily="49" charset="-122"/>
              </a:rPr>
              <a:t>ysjxw@qq.com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>
              <a:ea typeface="黑体" panose="02010609060101010101" pitchFamily="49" charset="-122"/>
            </a:endParaRPr>
          </a:p>
        </p:txBody>
      </p:sp>
      <p:pic>
        <p:nvPicPr>
          <p:cNvPr id="35845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060575"/>
            <a:ext cx="3535363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4763" y="188913"/>
            <a:ext cx="7793038" cy="782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Motivation</a:t>
            </a:r>
            <a:endParaRPr lang="zh-CN" altLang="en-US" dirty="0" smtClean="0">
              <a:solidFill>
                <a:srgbClr val="0000C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064500" cy="4379912"/>
          </a:xfrm>
        </p:spPr>
        <p:txBody>
          <a:bodyPr/>
          <a:lstStyle/>
          <a:p>
            <a:pPr eaLnBrk="1" hangingPunct="1"/>
            <a:r>
              <a:rPr kumimoji="1" lang="zh-CN" altLang="en-US" smtClean="0"/>
              <a:t>数据库中的排序</a:t>
            </a:r>
            <a:endParaRPr kumimoji="1" lang="en-US" altLang="zh-CN" smtClean="0"/>
          </a:p>
          <a:p>
            <a:pPr lvl="1" eaLnBrk="1" hangingPunct="1"/>
            <a:r>
              <a:rPr kumimoji="1" lang="en-US" altLang="zh-CN" smtClean="0"/>
              <a:t>select id,price,name from products </a:t>
            </a:r>
            <a:r>
              <a:rPr kumimoji="1" lang="en-US" altLang="zh-CN" smtClean="0">
                <a:solidFill>
                  <a:srgbClr val="0000CC"/>
                </a:solidFill>
              </a:rPr>
              <a:t>order by </a:t>
            </a:r>
            <a:r>
              <a:rPr kumimoji="1" lang="en-US" altLang="zh-CN" smtClean="0"/>
              <a:t>price,name;</a:t>
            </a:r>
            <a:endParaRPr kumimoji="1" lang="zh-CN" altLang="en-US" smtClean="0"/>
          </a:p>
        </p:txBody>
      </p:sp>
      <p:pic>
        <p:nvPicPr>
          <p:cNvPr id="1229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57563"/>
            <a:ext cx="21097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284538"/>
            <a:ext cx="27908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3" y="260350"/>
            <a:ext cx="7793037" cy="779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00CC"/>
                </a:solidFill>
              </a:rPr>
              <a:t>外部排序的定义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42988" y="1557338"/>
            <a:ext cx="7010400" cy="3124200"/>
          </a:xfrm>
          <a:prstGeom prst="rect">
            <a:avLst/>
          </a:prstGeom>
          <a:solidFill>
            <a:srgbClr val="000066"/>
          </a:solidFill>
          <a:ln>
            <a:noFill/>
          </a:ln>
          <a:effectLst>
            <a:prstShdw prst="shdw13" dist="53882" dir="13500000">
              <a:srgbClr val="8080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</a:rPr>
              <a:t>外部排序就是把待排序记录先</a:t>
            </a:r>
            <a:r>
              <a:rPr lang="zh-CN" altLang="en-US">
                <a:solidFill>
                  <a:srgbClr val="FFFF66"/>
                </a:solidFill>
                <a:latin typeface="Arial" panose="020B0604020202020204" pitchFamily="34" charset="0"/>
              </a:rPr>
              <a:t>存储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</a:rPr>
              <a:t>在</a:t>
            </a:r>
            <a:r>
              <a:rPr lang="zh-CN" altLang="en-US">
                <a:solidFill>
                  <a:srgbClr val="FFFF66"/>
                </a:solidFill>
                <a:latin typeface="Arial" panose="020B0604020202020204" pitchFamily="34" charset="0"/>
              </a:rPr>
              <a:t>外存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</a:rPr>
              <a:t>上，再分别部分地调入内存排序，在排序过程中多次进行内、外存的数据交换的排序过程。</a:t>
            </a:r>
          </a:p>
        </p:txBody>
      </p:sp>
      <p:sp>
        <p:nvSpPr>
          <p:cNvPr id="13316" name="矩形 1"/>
          <p:cNvSpPr>
            <a:spLocks noChangeArrowheads="1"/>
          </p:cNvSpPr>
          <p:nvPr/>
        </p:nvSpPr>
        <p:spPr bwMode="auto">
          <a:xfrm>
            <a:off x="1063625" y="5167313"/>
            <a:ext cx="78295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52D61"/>
              </a:buClr>
              <a:buSzPct val="85000"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外存文件排序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52D61"/>
              </a:buClr>
              <a:buSzPct val="85000"/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  包括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磁盘文件排序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磁带文件排序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两种。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07950" y="260350"/>
            <a:ext cx="59769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外存信息的存取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3850" y="1268413"/>
            <a:ext cx="8569325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F52D6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分：内存储器（主存）和外存储器（辅存）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F52D6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内存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的信息可随机存取，且存取速度快，但价格贵、容量小。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F52D6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外存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储器包括磁带和磁盘（或磁鼓），前者为顺序存取的设备，后者为随机存取的设备。</a:t>
            </a:r>
          </a:p>
        </p:txBody>
      </p:sp>
      <p:pic>
        <p:nvPicPr>
          <p:cNvPr id="14340" name="Picture 3" descr="未标题-13 拷贝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4154488"/>
            <a:ext cx="20161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Group 43"/>
          <p:cNvGrpSpPr>
            <a:grpSpLocks/>
          </p:cNvGrpSpPr>
          <p:nvPr/>
        </p:nvGrpSpPr>
        <p:grpSpPr bwMode="auto">
          <a:xfrm>
            <a:off x="1835150" y="4668838"/>
            <a:ext cx="4346575" cy="2073275"/>
            <a:chOff x="816" y="1392"/>
            <a:chExt cx="4032" cy="2912"/>
          </a:xfrm>
        </p:grpSpPr>
        <p:sp>
          <p:nvSpPr>
            <p:cNvPr id="7" name="Oval 44"/>
            <p:cNvSpPr>
              <a:spLocks noChangeArrowheads="1"/>
            </p:cNvSpPr>
            <p:nvPr/>
          </p:nvSpPr>
          <p:spPr bwMode="auto">
            <a:xfrm>
              <a:off x="1200" y="1776"/>
              <a:ext cx="1343" cy="12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 b="0"/>
                <a:t>.</a:t>
              </a:r>
              <a:endParaRPr lang="zh-CN" altLang="en-US" sz="1050" b="0"/>
            </a:p>
          </p:txBody>
        </p:sp>
        <p:sp>
          <p:nvSpPr>
            <p:cNvPr id="8" name="Oval 45"/>
            <p:cNvSpPr>
              <a:spLocks noChangeArrowheads="1"/>
            </p:cNvSpPr>
            <p:nvPr/>
          </p:nvSpPr>
          <p:spPr bwMode="auto">
            <a:xfrm>
              <a:off x="3456" y="1776"/>
              <a:ext cx="1343" cy="12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400" b="0"/>
                <a:t>.</a:t>
              </a:r>
              <a:endParaRPr lang="zh-CN" altLang="en-US" sz="1050" b="0"/>
            </a:p>
          </p:txBody>
        </p:sp>
        <p:sp>
          <p:nvSpPr>
            <p:cNvPr id="14344" name="Line 46"/>
            <p:cNvSpPr>
              <a:spLocks noChangeShapeType="1"/>
            </p:cNvSpPr>
            <p:nvPr/>
          </p:nvSpPr>
          <p:spPr bwMode="auto">
            <a:xfrm flipV="1">
              <a:off x="1920" y="1776"/>
              <a:ext cx="22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AutoShape 47"/>
            <p:cNvSpPr>
              <a:spLocks noChangeArrowheads="1"/>
            </p:cNvSpPr>
            <p:nvPr/>
          </p:nvSpPr>
          <p:spPr bwMode="auto">
            <a:xfrm>
              <a:off x="2208" y="1536"/>
              <a:ext cx="1440" cy="96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46" name="AutoShape 48"/>
            <p:cNvSpPr>
              <a:spLocks noChangeArrowheads="1"/>
            </p:cNvSpPr>
            <p:nvPr/>
          </p:nvSpPr>
          <p:spPr bwMode="auto">
            <a:xfrm>
              <a:off x="2688" y="1920"/>
              <a:ext cx="48" cy="816"/>
            </a:xfrm>
            <a:prstGeom prst="upArrow">
              <a:avLst>
                <a:gd name="adj1" fmla="val 50000"/>
                <a:gd name="adj2" fmla="val 425000"/>
              </a:avLst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47" name="AutoShape 49"/>
            <p:cNvSpPr>
              <a:spLocks noChangeArrowheads="1"/>
            </p:cNvSpPr>
            <p:nvPr/>
          </p:nvSpPr>
          <p:spPr bwMode="auto">
            <a:xfrm>
              <a:off x="3120" y="1920"/>
              <a:ext cx="48" cy="816"/>
            </a:xfrm>
            <a:prstGeom prst="upArrow">
              <a:avLst>
                <a:gd name="adj1" fmla="val 50000"/>
                <a:gd name="adj2" fmla="val 425000"/>
              </a:avLst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48" name="Freeform 50"/>
            <p:cNvSpPr>
              <a:spLocks/>
            </p:cNvSpPr>
            <p:nvPr/>
          </p:nvSpPr>
          <p:spPr bwMode="auto">
            <a:xfrm>
              <a:off x="2570" y="1872"/>
              <a:ext cx="262" cy="77"/>
            </a:xfrm>
            <a:custGeom>
              <a:avLst/>
              <a:gdLst>
                <a:gd name="T0" fmla="*/ 0 w 262"/>
                <a:gd name="T1" fmla="*/ 55 h 77"/>
                <a:gd name="T2" fmla="*/ 64 w 262"/>
                <a:gd name="T3" fmla="*/ 20 h 77"/>
                <a:gd name="T4" fmla="*/ 262 w 262"/>
                <a:gd name="T5" fmla="*/ 77 h 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2" h="77">
                  <a:moveTo>
                    <a:pt x="0" y="55"/>
                  </a:moveTo>
                  <a:cubicBezTo>
                    <a:pt x="21" y="41"/>
                    <a:pt x="43" y="34"/>
                    <a:pt x="64" y="20"/>
                  </a:cubicBezTo>
                  <a:cubicBezTo>
                    <a:pt x="227" y="28"/>
                    <a:pt x="185" y="0"/>
                    <a:pt x="262" y="77"/>
                  </a:cubicBez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Freeform 51"/>
            <p:cNvSpPr>
              <a:spLocks/>
            </p:cNvSpPr>
            <p:nvPr/>
          </p:nvSpPr>
          <p:spPr bwMode="auto">
            <a:xfrm>
              <a:off x="3024" y="1872"/>
              <a:ext cx="262" cy="77"/>
            </a:xfrm>
            <a:custGeom>
              <a:avLst/>
              <a:gdLst>
                <a:gd name="T0" fmla="*/ 0 w 262"/>
                <a:gd name="T1" fmla="*/ 55 h 77"/>
                <a:gd name="T2" fmla="*/ 64 w 262"/>
                <a:gd name="T3" fmla="*/ 20 h 77"/>
                <a:gd name="T4" fmla="*/ 262 w 262"/>
                <a:gd name="T5" fmla="*/ 77 h 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2" h="77">
                  <a:moveTo>
                    <a:pt x="0" y="55"/>
                  </a:moveTo>
                  <a:cubicBezTo>
                    <a:pt x="21" y="41"/>
                    <a:pt x="43" y="34"/>
                    <a:pt x="64" y="20"/>
                  </a:cubicBezTo>
                  <a:cubicBezTo>
                    <a:pt x="227" y="28"/>
                    <a:pt x="185" y="0"/>
                    <a:pt x="262" y="77"/>
                  </a:cubicBez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52"/>
            <p:cNvSpPr txBox="1">
              <a:spLocks noChangeArrowheads="1"/>
            </p:cNvSpPr>
            <p:nvPr/>
          </p:nvSpPr>
          <p:spPr bwMode="auto">
            <a:xfrm>
              <a:off x="2401" y="1392"/>
              <a:ext cx="81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磁带机走向</a:t>
              </a:r>
              <a:endParaRPr lang="zh-CN" altLang="en-US" sz="1050" b="0"/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2688" y="1967"/>
              <a:ext cx="289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读出头</a:t>
              </a:r>
              <a:endParaRPr lang="zh-CN" altLang="en-US" sz="1050" b="0"/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3121" y="1967"/>
              <a:ext cx="287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写入头</a:t>
              </a:r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1392" y="2208"/>
              <a:ext cx="289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原始盘</a:t>
              </a:r>
            </a:p>
          </p:txBody>
        </p:sp>
        <p:sp>
          <p:nvSpPr>
            <p:cNvPr id="19" name="Text Box 56"/>
            <p:cNvSpPr txBox="1">
              <a:spLocks noChangeArrowheads="1"/>
            </p:cNvSpPr>
            <p:nvPr/>
          </p:nvSpPr>
          <p:spPr bwMode="auto">
            <a:xfrm>
              <a:off x="4272" y="2159"/>
              <a:ext cx="287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050"/>
                <a:t>接收盘</a:t>
              </a:r>
            </a:p>
          </p:txBody>
        </p:sp>
        <p:sp>
          <p:nvSpPr>
            <p:cNvPr id="14355" name="Line 57"/>
            <p:cNvSpPr>
              <a:spLocks noChangeShapeType="1"/>
            </p:cNvSpPr>
            <p:nvPr/>
          </p:nvSpPr>
          <p:spPr bwMode="auto">
            <a:xfrm>
              <a:off x="816" y="3264"/>
              <a:ext cx="3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58"/>
            <p:cNvSpPr>
              <a:spLocks noChangeShapeType="1"/>
            </p:cNvSpPr>
            <p:nvPr/>
          </p:nvSpPr>
          <p:spPr bwMode="auto">
            <a:xfrm>
              <a:off x="912" y="3552"/>
              <a:ext cx="39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Freeform 59"/>
            <p:cNvSpPr>
              <a:spLocks/>
            </p:cNvSpPr>
            <p:nvPr/>
          </p:nvSpPr>
          <p:spPr bwMode="auto">
            <a:xfrm>
              <a:off x="819" y="3268"/>
              <a:ext cx="92" cy="290"/>
            </a:xfrm>
            <a:custGeom>
              <a:avLst/>
              <a:gdLst>
                <a:gd name="T0" fmla="*/ 0 w 92"/>
                <a:gd name="T1" fmla="*/ 0 h 290"/>
                <a:gd name="T2" fmla="*/ 49 w 92"/>
                <a:gd name="T3" fmla="*/ 57 h 290"/>
                <a:gd name="T4" fmla="*/ 63 w 92"/>
                <a:gd name="T5" fmla="*/ 78 h 290"/>
                <a:gd name="T6" fmla="*/ 77 w 92"/>
                <a:gd name="T7" fmla="*/ 120 h 290"/>
                <a:gd name="T8" fmla="*/ 70 w 92"/>
                <a:gd name="T9" fmla="*/ 148 h 290"/>
                <a:gd name="T10" fmla="*/ 56 w 92"/>
                <a:gd name="T11" fmla="*/ 191 h 290"/>
                <a:gd name="T12" fmla="*/ 63 w 92"/>
                <a:gd name="T13" fmla="*/ 261 h 290"/>
                <a:gd name="T14" fmla="*/ 92 w 92"/>
                <a:gd name="T15" fmla="*/ 29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" h="290">
                  <a:moveTo>
                    <a:pt x="0" y="0"/>
                  </a:moveTo>
                  <a:cubicBezTo>
                    <a:pt x="33" y="50"/>
                    <a:pt x="14" y="34"/>
                    <a:pt x="49" y="57"/>
                  </a:cubicBezTo>
                  <a:cubicBezTo>
                    <a:pt x="54" y="64"/>
                    <a:pt x="60" y="70"/>
                    <a:pt x="63" y="78"/>
                  </a:cubicBezTo>
                  <a:cubicBezTo>
                    <a:pt x="69" y="91"/>
                    <a:pt x="77" y="120"/>
                    <a:pt x="77" y="120"/>
                  </a:cubicBezTo>
                  <a:cubicBezTo>
                    <a:pt x="75" y="129"/>
                    <a:pt x="73" y="139"/>
                    <a:pt x="70" y="148"/>
                  </a:cubicBezTo>
                  <a:cubicBezTo>
                    <a:pt x="66" y="162"/>
                    <a:pt x="56" y="191"/>
                    <a:pt x="56" y="191"/>
                  </a:cubicBezTo>
                  <a:cubicBezTo>
                    <a:pt x="58" y="214"/>
                    <a:pt x="57" y="238"/>
                    <a:pt x="63" y="261"/>
                  </a:cubicBezTo>
                  <a:cubicBezTo>
                    <a:pt x="66" y="274"/>
                    <a:pt x="92" y="290"/>
                    <a:pt x="92" y="29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Freeform 60"/>
            <p:cNvSpPr>
              <a:spLocks/>
            </p:cNvSpPr>
            <p:nvPr/>
          </p:nvSpPr>
          <p:spPr bwMode="auto">
            <a:xfrm>
              <a:off x="4752" y="3264"/>
              <a:ext cx="92" cy="290"/>
            </a:xfrm>
            <a:custGeom>
              <a:avLst/>
              <a:gdLst>
                <a:gd name="T0" fmla="*/ 0 w 92"/>
                <a:gd name="T1" fmla="*/ 0 h 290"/>
                <a:gd name="T2" fmla="*/ 49 w 92"/>
                <a:gd name="T3" fmla="*/ 57 h 290"/>
                <a:gd name="T4" fmla="*/ 63 w 92"/>
                <a:gd name="T5" fmla="*/ 78 h 290"/>
                <a:gd name="T6" fmla="*/ 77 w 92"/>
                <a:gd name="T7" fmla="*/ 120 h 290"/>
                <a:gd name="T8" fmla="*/ 70 w 92"/>
                <a:gd name="T9" fmla="*/ 148 h 290"/>
                <a:gd name="T10" fmla="*/ 56 w 92"/>
                <a:gd name="T11" fmla="*/ 191 h 290"/>
                <a:gd name="T12" fmla="*/ 63 w 92"/>
                <a:gd name="T13" fmla="*/ 261 h 290"/>
                <a:gd name="T14" fmla="*/ 92 w 92"/>
                <a:gd name="T15" fmla="*/ 29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" h="290">
                  <a:moveTo>
                    <a:pt x="0" y="0"/>
                  </a:moveTo>
                  <a:cubicBezTo>
                    <a:pt x="33" y="50"/>
                    <a:pt x="14" y="34"/>
                    <a:pt x="49" y="57"/>
                  </a:cubicBezTo>
                  <a:cubicBezTo>
                    <a:pt x="54" y="64"/>
                    <a:pt x="60" y="70"/>
                    <a:pt x="63" y="78"/>
                  </a:cubicBezTo>
                  <a:cubicBezTo>
                    <a:pt x="69" y="91"/>
                    <a:pt x="77" y="120"/>
                    <a:pt x="77" y="120"/>
                  </a:cubicBezTo>
                  <a:cubicBezTo>
                    <a:pt x="75" y="129"/>
                    <a:pt x="73" y="139"/>
                    <a:pt x="70" y="148"/>
                  </a:cubicBezTo>
                  <a:cubicBezTo>
                    <a:pt x="66" y="162"/>
                    <a:pt x="56" y="191"/>
                    <a:pt x="56" y="191"/>
                  </a:cubicBezTo>
                  <a:cubicBezTo>
                    <a:pt x="58" y="214"/>
                    <a:pt x="57" y="238"/>
                    <a:pt x="63" y="261"/>
                  </a:cubicBezTo>
                  <a:cubicBezTo>
                    <a:pt x="66" y="274"/>
                    <a:pt x="92" y="290"/>
                    <a:pt x="92" y="29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Rectangle 61"/>
            <p:cNvSpPr>
              <a:spLocks noChangeArrowheads="1"/>
            </p:cNvSpPr>
            <p:nvPr/>
          </p:nvSpPr>
          <p:spPr bwMode="auto">
            <a:xfrm>
              <a:off x="1536" y="3264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60" name="Rectangle 62"/>
            <p:cNvSpPr>
              <a:spLocks noChangeArrowheads="1"/>
            </p:cNvSpPr>
            <p:nvPr/>
          </p:nvSpPr>
          <p:spPr bwMode="auto">
            <a:xfrm>
              <a:off x="2400" y="3264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61" name="Rectangle 63"/>
            <p:cNvSpPr>
              <a:spLocks noChangeArrowheads="1"/>
            </p:cNvSpPr>
            <p:nvPr/>
          </p:nvSpPr>
          <p:spPr bwMode="auto">
            <a:xfrm>
              <a:off x="3312" y="3264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auto">
            <a:xfrm>
              <a:off x="1776" y="3265"/>
              <a:ext cx="576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200"/>
                <a:t>记录  1</a:t>
              </a:r>
              <a:endParaRPr lang="zh-CN" altLang="en-US" sz="1050" b="0"/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3552" y="3265"/>
              <a:ext cx="576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200"/>
                <a:t>记录  3</a:t>
              </a:r>
              <a:endParaRPr lang="zh-CN" altLang="en-US" sz="1050" b="0"/>
            </a:p>
          </p:txBody>
        </p: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2641" y="3265"/>
              <a:ext cx="576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200"/>
                <a:t>记录  2</a:t>
              </a:r>
              <a:endParaRPr lang="zh-CN" altLang="en-US" sz="1050" b="0"/>
            </a:p>
          </p:txBody>
        </p:sp>
        <p:sp>
          <p:nvSpPr>
            <p:cNvPr id="14365" name="Rectangle 67"/>
            <p:cNvSpPr>
              <a:spLocks noChangeArrowheads="1"/>
            </p:cNvSpPr>
            <p:nvPr/>
          </p:nvSpPr>
          <p:spPr bwMode="auto">
            <a:xfrm>
              <a:off x="4176" y="3264"/>
              <a:ext cx="24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4366" name="Line 68"/>
            <p:cNvSpPr>
              <a:spLocks noChangeShapeType="1"/>
            </p:cNvSpPr>
            <p:nvPr/>
          </p:nvSpPr>
          <p:spPr bwMode="auto">
            <a:xfrm>
              <a:off x="1632" y="3552"/>
              <a:ext cx="62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69"/>
            <p:cNvSpPr>
              <a:spLocks noChangeShapeType="1"/>
            </p:cNvSpPr>
            <p:nvPr/>
          </p:nvSpPr>
          <p:spPr bwMode="auto">
            <a:xfrm flipH="1">
              <a:off x="2256" y="3552"/>
              <a:ext cx="24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70"/>
            <p:cNvSpPr>
              <a:spLocks noChangeShapeType="1"/>
            </p:cNvSpPr>
            <p:nvPr/>
          </p:nvSpPr>
          <p:spPr bwMode="auto">
            <a:xfrm flipH="1">
              <a:off x="2256" y="3552"/>
              <a:ext cx="115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Line 71"/>
            <p:cNvSpPr>
              <a:spLocks noChangeShapeType="1"/>
            </p:cNvSpPr>
            <p:nvPr/>
          </p:nvSpPr>
          <p:spPr bwMode="auto">
            <a:xfrm flipH="1">
              <a:off x="2256" y="3552"/>
              <a:ext cx="206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Text Box 72"/>
            <p:cNvSpPr txBox="1">
              <a:spLocks noChangeArrowheads="1"/>
            </p:cNvSpPr>
            <p:nvPr/>
          </p:nvSpPr>
          <p:spPr bwMode="auto">
            <a:xfrm>
              <a:off x="1776" y="3937"/>
              <a:ext cx="3072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100">
                  <a:ea typeface="黑体" panose="02010609060101010101" pitchFamily="49" charset="-122"/>
                </a:rPr>
                <a:t>IRG（Inter Record Gap）</a:t>
              </a:r>
              <a:r>
                <a:rPr lang="zh-CN" altLang="en-US" sz="1100">
                  <a:ea typeface="黑体" panose="02010609060101010101" pitchFamily="49" charset="-122"/>
                </a:rPr>
                <a:t>记录间隙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8369300" cy="6381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外部排序常用方法</a:t>
            </a:r>
            <a:r>
              <a:rPr lang="en-US" altLang="zh-CN" sz="40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4000" dirty="0" smtClean="0">
                <a:solidFill>
                  <a:srgbClr val="0000CC"/>
                </a:solidFill>
              </a:rPr>
              <a:t>归并排序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zh-CN" altLang="en-US" sz="2800" smtClean="0"/>
              <a:t>将数据文件中的数据分成几段，分别输入内存，采用内部排序方法排序，这样排完序的文件段称为归并段，再将其写回外存，在外存上形成许多初始归并段。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zh-CN" altLang="en-US" sz="2800" smtClean="0"/>
              <a:t>对初始归并段采取某种归并方法（</a:t>
            </a:r>
            <a:r>
              <a:rPr lang="en-US" altLang="zh-CN" sz="2800" smtClean="0"/>
              <a:t>k-</a:t>
            </a:r>
            <a:r>
              <a:rPr lang="zh-CN" altLang="en-US" sz="2800" smtClean="0"/>
              <a:t>路归并），进行多次归并，最后在外存形成整个文件的单一归并段。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3400" y="1350963"/>
            <a:ext cx="8229600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990033"/>
                </a:solidFill>
                <a:latin typeface="Times New Roman" panose="02020603050405020304" pitchFamily="18" charset="0"/>
              </a:rPr>
              <a:t>例如：</a:t>
            </a:r>
            <a:r>
              <a:rPr lang="zh-CN" altLang="en-US" sz="2800">
                <a:latin typeface="Times New Roman" panose="02020603050405020304" pitchFamily="18" charset="0"/>
              </a:rPr>
              <a:t>假设有一个含</a:t>
            </a:r>
            <a:r>
              <a:rPr lang="en-US" altLang="zh-CN" sz="2800">
                <a:solidFill>
                  <a:srgbClr val="CC3399"/>
                </a:solidFill>
                <a:latin typeface="Times New Roman" panose="02020603050405020304" pitchFamily="18" charset="0"/>
              </a:rPr>
              <a:t>10,000</a:t>
            </a:r>
            <a:r>
              <a:rPr lang="zh-CN" altLang="en-US" sz="2800">
                <a:latin typeface="Times New Roman" panose="02020603050405020304" pitchFamily="18" charset="0"/>
              </a:rPr>
              <a:t>个记录的磁盘文件，而当前所用的计算机一次只能对</a:t>
            </a:r>
            <a:r>
              <a:rPr lang="en-US" altLang="zh-CN" sz="2800">
                <a:solidFill>
                  <a:srgbClr val="CC3399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>
                <a:latin typeface="Times New Roman" panose="02020603050405020304" pitchFamily="18" charset="0"/>
              </a:rPr>
              <a:t>个记录进行内部排序，则首先利用内部排序的方法得到</a:t>
            </a:r>
            <a:r>
              <a:rPr lang="en-US" altLang="zh-CN" sz="2800">
                <a:latin typeface="Times New Roman" panose="02020603050405020304" pitchFamily="18" charset="0"/>
              </a:rPr>
              <a:t>10</a:t>
            </a:r>
            <a:r>
              <a:rPr lang="zh-CN" altLang="en-US" sz="2800">
                <a:latin typeface="Times New Roman" panose="02020603050405020304" pitchFamily="18" charset="0"/>
              </a:rPr>
              <a:t>个初始归并段，然后进行逐趟归并。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660033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solidFill>
                  <a:srgbClr val="660033"/>
                </a:solidFill>
                <a:latin typeface="Times New Roman" panose="02020603050405020304" pitchFamily="18" charset="0"/>
              </a:rPr>
              <a:t>R1    R2    R3    R4    R5    R6    R7    R8    R9    R10</a:t>
            </a:r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106680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1" name="Freeform 5"/>
          <p:cNvSpPr>
            <a:spLocks/>
          </p:cNvSpPr>
          <p:nvPr/>
        </p:nvSpPr>
        <p:spPr bwMode="auto">
          <a:xfrm>
            <a:off x="259080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2" name="Freeform 6"/>
          <p:cNvSpPr>
            <a:spLocks/>
          </p:cNvSpPr>
          <p:nvPr/>
        </p:nvSpPr>
        <p:spPr bwMode="auto">
          <a:xfrm>
            <a:off x="419100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3" name="Freeform 7"/>
          <p:cNvSpPr>
            <a:spLocks/>
          </p:cNvSpPr>
          <p:nvPr/>
        </p:nvSpPr>
        <p:spPr bwMode="auto">
          <a:xfrm>
            <a:off x="579120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>
            <a:off x="7467600" y="4038600"/>
            <a:ext cx="8382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>
            <a:off x="1447800" y="4267200"/>
            <a:ext cx="15240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>
            <a:off x="4648200" y="4267200"/>
            <a:ext cx="1524000" cy="2286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2209800" y="4495800"/>
            <a:ext cx="3200400" cy="304800"/>
          </a:xfrm>
          <a:custGeom>
            <a:avLst/>
            <a:gdLst>
              <a:gd name="T0" fmla="*/ 0 w 528"/>
              <a:gd name="T1" fmla="*/ 0 h 240"/>
              <a:gd name="T2" fmla="*/ 0 w 528"/>
              <a:gd name="T3" fmla="*/ 2147483646 h 240"/>
              <a:gd name="T4" fmla="*/ 2147483646 w 528"/>
              <a:gd name="T5" fmla="*/ 2147483646 h 240"/>
              <a:gd name="T6" fmla="*/ 2147483646 w 52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240">
                <a:moveTo>
                  <a:pt x="0" y="0"/>
                </a:moveTo>
                <a:lnTo>
                  <a:pt x="0" y="240"/>
                </a:lnTo>
                <a:lnTo>
                  <a:pt x="528" y="240"/>
                </a:lnTo>
                <a:lnTo>
                  <a:pt x="528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3810000" y="4267200"/>
            <a:ext cx="4038600" cy="838200"/>
            <a:chOff x="2400" y="2688"/>
            <a:chExt cx="2544" cy="528"/>
          </a:xfrm>
        </p:grpSpPr>
        <p:sp>
          <p:nvSpPr>
            <p:cNvPr id="17422" name="Freeform 13"/>
            <p:cNvSpPr>
              <a:spLocks/>
            </p:cNvSpPr>
            <p:nvPr/>
          </p:nvSpPr>
          <p:spPr bwMode="auto">
            <a:xfrm>
              <a:off x="2400" y="3024"/>
              <a:ext cx="2544" cy="192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50 h 240"/>
                <a:gd name="T4" fmla="*/ 31827131 w 528"/>
                <a:gd name="T5" fmla="*/ 50 h 240"/>
                <a:gd name="T6" fmla="*/ 31827131 w 528"/>
                <a:gd name="T7" fmla="*/ 1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4944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5791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1" name="Rectangle 16"/>
          <p:cNvSpPr>
            <a:spLocks noChangeArrowheads="1"/>
          </p:cNvSpPr>
          <p:nvPr/>
        </p:nvSpPr>
        <p:spPr bwMode="auto">
          <a:xfrm>
            <a:off x="107950" y="53975"/>
            <a:ext cx="76517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CC3399"/>
                </a:solidFill>
                <a:latin typeface="Times New Roman" panose="02020603050405020304" pitchFamily="18" charset="0"/>
              </a:rPr>
              <a:t>2-</a:t>
            </a:r>
            <a:r>
              <a:rPr lang="zh-CN" altLang="en-US" sz="3600">
                <a:solidFill>
                  <a:srgbClr val="CC3399"/>
                </a:solidFill>
                <a:latin typeface="Times New Roman" panose="02020603050405020304" pitchFamily="18" charset="0"/>
              </a:rPr>
              <a:t>路平衡归并（基本归并法）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nimBg="1"/>
      <p:bldP spid="19461" grpId="0" animBg="1"/>
      <p:bldP spid="19462" grpId="0" animBg="1"/>
      <p:bldP spid="19463" grpId="0" animBg="1"/>
      <p:bldP spid="19464" grpId="0" animBg="1"/>
      <p:bldP spid="19465" grpId="0" animBg="1"/>
      <p:bldP spid="19466" grpId="0" animBg="1"/>
      <p:bldP spid="19467" grpId="0" animBg="1"/>
      <p:bldP spid="194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69" y="112713"/>
            <a:ext cx="7793037" cy="800099"/>
          </a:xfrm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0099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000066"/>
                </a:solidFill>
              </a:rPr>
              <a:t>2-</a:t>
            </a:r>
            <a:r>
              <a:rPr lang="zh-CN" altLang="en-US" sz="4000" dirty="0" smtClean="0">
                <a:solidFill>
                  <a:srgbClr val="000066"/>
                </a:solidFill>
              </a:rPr>
              <a:t>路平衡归并分析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3400" y="1350963"/>
            <a:ext cx="82296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990033"/>
                </a:solidFill>
                <a:latin typeface="Times New Roman" panose="02020603050405020304" pitchFamily="18" charset="0"/>
              </a:rPr>
              <a:t>此例中共分了</a:t>
            </a:r>
            <a:r>
              <a:rPr lang="en-US" altLang="zh-CN" sz="2800">
                <a:latin typeface="Times New Roman" panose="02020603050405020304" pitchFamily="18" charset="0"/>
              </a:rPr>
              <a:t>10</a:t>
            </a:r>
            <a:r>
              <a:rPr lang="zh-CN" altLang="en-US" sz="2800">
                <a:latin typeface="Times New Roman" panose="02020603050405020304" pitchFamily="18" charset="0"/>
              </a:rPr>
              <a:t>个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初始归并段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R1-R10, 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每个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都是等长的（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个记录），采用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2-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路归并需进行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</a:rPr>
              <a:t>趟归并才能成功的归并成一个有序文件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660033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solidFill>
                  <a:srgbClr val="660033"/>
                </a:solidFill>
                <a:latin typeface="Times New Roman" panose="02020603050405020304" pitchFamily="18" charset="0"/>
              </a:rPr>
              <a:t>R1    R2    R3    R4    R5    R6    R7    R8    R9    R10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066800" y="4038600"/>
            <a:ext cx="7239000" cy="1524000"/>
            <a:chOff x="672" y="2544"/>
            <a:chExt cx="4560" cy="960"/>
          </a:xfrm>
        </p:grpSpPr>
        <p:sp>
          <p:nvSpPr>
            <p:cNvPr id="18448" name="Freeform 5"/>
            <p:cNvSpPr>
              <a:spLocks/>
            </p:cNvSpPr>
            <p:nvPr/>
          </p:nvSpPr>
          <p:spPr bwMode="auto">
            <a:xfrm>
              <a:off x="672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9" name="Freeform 6"/>
            <p:cNvSpPr>
              <a:spLocks/>
            </p:cNvSpPr>
            <p:nvPr/>
          </p:nvSpPr>
          <p:spPr bwMode="auto">
            <a:xfrm>
              <a:off x="1632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Freeform 7"/>
            <p:cNvSpPr>
              <a:spLocks/>
            </p:cNvSpPr>
            <p:nvPr/>
          </p:nvSpPr>
          <p:spPr bwMode="auto">
            <a:xfrm>
              <a:off x="2640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Freeform 8"/>
            <p:cNvSpPr>
              <a:spLocks/>
            </p:cNvSpPr>
            <p:nvPr/>
          </p:nvSpPr>
          <p:spPr bwMode="auto">
            <a:xfrm>
              <a:off x="3648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2" name="Freeform 9"/>
            <p:cNvSpPr>
              <a:spLocks/>
            </p:cNvSpPr>
            <p:nvPr/>
          </p:nvSpPr>
          <p:spPr bwMode="auto">
            <a:xfrm>
              <a:off x="4704" y="2544"/>
              <a:ext cx="528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528 w 528"/>
                <a:gd name="T5" fmla="*/ 7 h 240"/>
                <a:gd name="T6" fmla="*/ 528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Freeform 10"/>
            <p:cNvSpPr>
              <a:spLocks/>
            </p:cNvSpPr>
            <p:nvPr/>
          </p:nvSpPr>
          <p:spPr bwMode="auto">
            <a:xfrm>
              <a:off x="912" y="2688"/>
              <a:ext cx="960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34675 w 528"/>
                <a:gd name="T5" fmla="*/ 7 h 240"/>
                <a:gd name="T6" fmla="*/ 34675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4" name="Freeform 11"/>
            <p:cNvSpPr>
              <a:spLocks/>
            </p:cNvSpPr>
            <p:nvPr/>
          </p:nvSpPr>
          <p:spPr bwMode="auto">
            <a:xfrm>
              <a:off x="2928" y="2688"/>
              <a:ext cx="960" cy="144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7 h 240"/>
                <a:gd name="T4" fmla="*/ 34675 w 528"/>
                <a:gd name="T5" fmla="*/ 7 h 240"/>
                <a:gd name="T6" fmla="*/ 34675 w 528"/>
                <a:gd name="T7" fmla="*/ 1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Freeform 12"/>
            <p:cNvSpPr>
              <a:spLocks/>
            </p:cNvSpPr>
            <p:nvPr/>
          </p:nvSpPr>
          <p:spPr bwMode="auto">
            <a:xfrm>
              <a:off x="1392" y="2832"/>
              <a:ext cx="2016" cy="192"/>
            </a:xfrm>
            <a:custGeom>
              <a:avLst/>
              <a:gdLst>
                <a:gd name="T0" fmla="*/ 0 w 528"/>
                <a:gd name="T1" fmla="*/ 0 h 240"/>
                <a:gd name="T2" fmla="*/ 0 w 528"/>
                <a:gd name="T3" fmla="*/ 50 h 240"/>
                <a:gd name="T4" fmla="*/ 6246164 w 528"/>
                <a:gd name="T5" fmla="*/ 50 h 240"/>
                <a:gd name="T6" fmla="*/ 6246164 w 528"/>
                <a:gd name="T7" fmla="*/ 1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240">
                  <a:moveTo>
                    <a:pt x="0" y="0"/>
                  </a:moveTo>
                  <a:lnTo>
                    <a:pt x="0" y="240"/>
                  </a:lnTo>
                  <a:lnTo>
                    <a:pt x="528" y="240"/>
                  </a:lnTo>
                  <a:lnTo>
                    <a:pt x="528" y="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56" name="Group 13"/>
            <p:cNvGrpSpPr>
              <a:grpSpLocks/>
            </p:cNvGrpSpPr>
            <p:nvPr/>
          </p:nvGrpSpPr>
          <p:grpSpPr bwMode="auto">
            <a:xfrm>
              <a:off x="2400" y="2688"/>
              <a:ext cx="2544" cy="528"/>
              <a:chOff x="2400" y="2688"/>
              <a:chExt cx="2544" cy="528"/>
            </a:xfrm>
          </p:grpSpPr>
          <p:sp>
            <p:nvSpPr>
              <p:cNvPr id="18458" name="Freeform 14"/>
              <p:cNvSpPr>
                <a:spLocks/>
              </p:cNvSpPr>
              <p:nvPr/>
            </p:nvSpPr>
            <p:spPr bwMode="auto">
              <a:xfrm>
                <a:off x="2400" y="3024"/>
                <a:ext cx="2544" cy="192"/>
              </a:xfrm>
              <a:custGeom>
                <a:avLst/>
                <a:gdLst>
                  <a:gd name="T0" fmla="*/ 0 w 528"/>
                  <a:gd name="T1" fmla="*/ 0 h 240"/>
                  <a:gd name="T2" fmla="*/ 0 w 528"/>
                  <a:gd name="T3" fmla="*/ 50 h 240"/>
                  <a:gd name="T4" fmla="*/ 31827131 w 528"/>
                  <a:gd name="T5" fmla="*/ 50 h 240"/>
                  <a:gd name="T6" fmla="*/ 31827131 w 528"/>
                  <a:gd name="T7" fmla="*/ 1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0" y="240"/>
                    </a:lnTo>
                    <a:lnTo>
                      <a:pt x="528" y="240"/>
                    </a:lnTo>
                    <a:lnTo>
                      <a:pt x="528" y="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9" name="Line 15"/>
              <p:cNvSpPr>
                <a:spLocks noChangeShapeType="1"/>
              </p:cNvSpPr>
              <p:nvPr/>
            </p:nvSpPr>
            <p:spPr bwMode="auto">
              <a:xfrm>
                <a:off x="4944" y="268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57" name="Line 16"/>
            <p:cNvSpPr>
              <a:spLocks noChangeShapeType="1"/>
            </p:cNvSpPr>
            <p:nvPr/>
          </p:nvSpPr>
          <p:spPr bwMode="auto">
            <a:xfrm>
              <a:off x="3648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736600" y="3340100"/>
            <a:ext cx="7899400" cy="635000"/>
            <a:chOff x="464" y="2104"/>
            <a:chExt cx="4976" cy="400"/>
          </a:xfrm>
        </p:grpSpPr>
        <p:sp>
          <p:nvSpPr>
            <p:cNvPr id="18438" name="Oval 18"/>
            <p:cNvSpPr>
              <a:spLocks noChangeArrowheads="1"/>
            </p:cNvSpPr>
            <p:nvPr/>
          </p:nvSpPr>
          <p:spPr bwMode="auto">
            <a:xfrm>
              <a:off x="46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39" name="Oval 19"/>
            <p:cNvSpPr>
              <a:spLocks noChangeArrowheads="1"/>
            </p:cNvSpPr>
            <p:nvPr/>
          </p:nvSpPr>
          <p:spPr bwMode="auto">
            <a:xfrm>
              <a:off x="960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0" name="Oval 20"/>
            <p:cNvSpPr>
              <a:spLocks noChangeArrowheads="1"/>
            </p:cNvSpPr>
            <p:nvPr/>
          </p:nvSpPr>
          <p:spPr bwMode="auto">
            <a:xfrm>
              <a:off x="142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944" y="212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2" name="Oval 22"/>
            <p:cNvSpPr>
              <a:spLocks noChangeArrowheads="1"/>
            </p:cNvSpPr>
            <p:nvPr/>
          </p:nvSpPr>
          <p:spPr bwMode="auto">
            <a:xfrm>
              <a:off x="242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3" name="Oval 23"/>
            <p:cNvSpPr>
              <a:spLocks noChangeArrowheads="1"/>
            </p:cNvSpPr>
            <p:nvPr/>
          </p:nvSpPr>
          <p:spPr bwMode="auto">
            <a:xfrm>
              <a:off x="2944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4" name="Oval 24"/>
            <p:cNvSpPr>
              <a:spLocks noChangeArrowheads="1"/>
            </p:cNvSpPr>
            <p:nvPr/>
          </p:nvSpPr>
          <p:spPr bwMode="auto">
            <a:xfrm>
              <a:off x="3424" y="2120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5" name="Oval 25"/>
            <p:cNvSpPr>
              <a:spLocks noChangeArrowheads="1"/>
            </p:cNvSpPr>
            <p:nvPr/>
          </p:nvSpPr>
          <p:spPr bwMode="auto">
            <a:xfrm>
              <a:off x="3952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6" name="Oval 26"/>
            <p:cNvSpPr>
              <a:spLocks noChangeArrowheads="1"/>
            </p:cNvSpPr>
            <p:nvPr/>
          </p:nvSpPr>
          <p:spPr bwMode="auto">
            <a:xfrm>
              <a:off x="4488" y="210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18447" name="Oval 27"/>
            <p:cNvSpPr>
              <a:spLocks noChangeArrowheads="1"/>
            </p:cNvSpPr>
            <p:nvPr/>
          </p:nvSpPr>
          <p:spPr bwMode="auto">
            <a:xfrm>
              <a:off x="5008" y="211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仿宋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仿宋_GB2312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CC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rgbClr val="0000CC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lends">
  <a:themeElements>
    <a:clrScheme name="2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Tahoma"/>
        <a:ea typeface="仿宋_GB2312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</TotalTime>
  <Words>1663</Words>
  <Application>Microsoft Office PowerPoint</Application>
  <PresentationFormat>全屏显示(4:3)</PresentationFormat>
  <Paragraphs>221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6" baseType="lpstr">
      <vt:lpstr>Gungsuh</vt:lpstr>
      <vt:lpstr>ITC Officina Sans Book</vt:lpstr>
      <vt:lpstr>方正综艺简体</vt:lpstr>
      <vt:lpstr>仿宋_GB2312</vt:lpstr>
      <vt:lpstr>黑体</vt:lpstr>
      <vt:lpstr>华文仿宋</vt:lpstr>
      <vt:lpstr>华文楷体</vt:lpstr>
      <vt:lpstr>楷体_GB2312</vt:lpstr>
      <vt:lpstr>宋体</vt:lpstr>
      <vt:lpstr>文泉驿微米黑</vt:lpstr>
      <vt:lpstr>Arial</vt:lpstr>
      <vt:lpstr>Arial Narrow</vt:lpstr>
      <vt:lpstr>Calibri</vt:lpstr>
      <vt:lpstr>Comic Sans MS</vt:lpstr>
      <vt:lpstr>Corbel</vt:lpstr>
      <vt:lpstr>Garamond</vt:lpstr>
      <vt:lpstr>Tahoma</vt:lpstr>
      <vt:lpstr>Times New Roman</vt:lpstr>
      <vt:lpstr>Wingdings</vt:lpstr>
      <vt:lpstr>Blends</vt:lpstr>
      <vt:lpstr>自定义设计方案</vt:lpstr>
      <vt:lpstr>1_Blends</vt:lpstr>
      <vt:lpstr>2_Blends</vt:lpstr>
      <vt:lpstr>1_自定义设计方案</vt:lpstr>
      <vt:lpstr>Equation</vt:lpstr>
      <vt:lpstr>第10章 外部排序</vt:lpstr>
      <vt:lpstr>第十章 外部排序</vt:lpstr>
      <vt:lpstr>Motivation</vt:lpstr>
      <vt:lpstr>Motivation</vt:lpstr>
      <vt:lpstr>外部排序的定义</vt:lpstr>
      <vt:lpstr>PowerPoint 演示文稿</vt:lpstr>
      <vt:lpstr>外部排序常用方法—归并排序</vt:lpstr>
      <vt:lpstr>PowerPoint 演示文稿</vt:lpstr>
      <vt:lpstr>2-路平衡归并分析</vt:lpstr>
      <vt:lpstr>提高外排序效率的途径</vt:lpstr>
      <vt:lpstr>多路(k路)平衡归并</vt:lpstr>
      <vt:lpstr>PowerPoint 演示文稿</vt:lpstr>
      <vt:lpstr>PowerPoint 演示文稿</vt:lpstr>
      <vt:lpstr>败者树</vt:lpstr>
      <vt:lpstr>PowerPoint 演示文稿</vt:lpstr>
      <vt:lpstr>PowerPoint 演示文稿</vt:lpstr>
      <vt:lpstr>如何生成初始归并段？</vt:lpstr>
      <vt:lpstr>基本归并法生成初始归并段</vt:lpstr>
      <vt:lpstr>PowerPoint 演示文稿</vt:lpstr>
      <vt:lpstr>PowerPoint 演示文稿</vt:lpstr>
      <vt:lpstr>置换选择排序的操作过程</vt:lpstr>
      <vt:lpstr>PowerPoint 演示文稿</vt:lpstr>
      <vt:lpstr>PowerPoint 演示文稿</vt:lpstr>
      <vt:lpstr>PowerPoint 演示文稿</vt:lpstr>
      <vt:lpstr>最佳归并树</vt:lpstr>
      <vt:lpstr>PowerPoint 演示文稿</vt:lpstr>
      <vt:lpstr>带权路径长度</vt:lpstr>
      <vt:lpstr>PowerPoint 演示文稿</vt:lpstr>
      <vt:lpstr>PowerPoint 演示文稿</vt:lpstr>
      <vt:lpstr>PowerPoint 演示文稿</vt:lpstr>
      <vt:lpstr>有缘再见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线性表</dc:title>
  <dc:creator>Administrator</dc:creator>
  <cp:lastModifiedBy>Xinwei</cp:lastModifiedBy>
  <cp:revision>953</cp:revision>
  <dcterms:created xsi:type="dcterms:W3CDTF">2004-02-17T03:02:14Z</dcterms:created>
  <dcterms:modified xsi:type="dcterms:W3CDTF">2019-11-21T12:02:31Z</dcterms:modified>
</cp:coreProperties>
</file>