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charts/chart1.xml" ContentType="application/vnd.openxmlformats-officedocument.drawingml.chart+xml"/>
  <Default Extension="xlsx" ContentType="application/vnd.openxmlformats-officedocument.spreadsheetml.sheet"/>
  <Override PartName="/ppt/slides/slide2.xml" ContentType="application/vnd.openxmlformats-officedocument.presentationml.slide+xml"/>
  <Override PartName="/ppt/charts/chart2.xml" ContentType="application/vnd.openxmlformats-officedocument.drawingml.chart+xml"/>
  <Override PartName="/ppt/slides/slide3.xml" ContentType="application/vnd.openxmlformats-officedocument.presentationml.slide+xml"/>
  <Override PartName="/ppt/charts/chart3.xml" ContentType="application/vnd.openxmlformats-officedocument.drawingml.chart+xml"/>
  <Override PartName="/ppt/slides/slide4.xml" ContentType="application/vnd.openxmlformats-officedocument.presentationml.slide+xml"/>
  <Override PartName="/ppt/charts/chart4.xml" ContentType="application/vnd.openxmlformats-officedocument.drawingml.chart+xml"/>
  <Override PartName="/ppt/slides/slide5.xml" ContentType="application/vnd.openxmlformats-officedocument.presentationml.slide+xml"/>
  <Override PartName="/ppt/charts/chart5.xml" ContentType="application/vnd.openxmlformats-officedocument.drawingml.chart+xml"/>
  <Override PartName="/ppt/slides/slide6.xml" ContentType="application/vnd.openxmlformats-officedocument.presentationml.slide+xml"/>
  <Override PartName="/ppt/charts/chart6.xml" ContentType="application/vnd.openxmlformats-officedocument.drawingml.char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1.xlsx"/></Relationships>
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2.xlsx"/></Relationships>
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3.xlsx"/></Relationships>

</file>

<file path=ppt/charts/_rels/chart4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4.xlsx"/></Relationships>

</file>

<file path=ppt/charts/_rels/chart5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5.xlsx"/></Relationships>

</file>

<file path=ppt/charts/_rels/chart6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6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bar"/>
        <c:grouping val="clustered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23.5</c:v>
                </c:pt>
                <c:pt idx="1">
                  <c:v>26.2</c:v>
                </c:pt>
                <c:pt idx="2">
                  <c:v>30.1</c:v>
                </c:pt>
                <c:pt idx="3">
                  <c:v>29.5</c:v>
                </c:pt>
                <c:pt idx="4">
                  <c:v>24.6</c:v>
                </c:pt>
              </c:numCache>
            </c:numRef>
          </c:val>
          <c:spPr>
            <a:solidFill>
              <a:schemeClr val="accent1"/>
            </a:solidFill>
            <a:ln>
              <a:solidFill>
                <a:schemeClr val="tx1"/>
              </a:solidFill>
            </a:ln>
          </c:spPr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Expense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18.1</c:v>
                </c:pt>
                <c:pt idx="1">
                  <c:v>22.8</c:v>
                </c:pt>
                <c:pt idx="2">
                  <c:v>23.9</c:v>
                </c:pt>
                <c:pt idx="3">
                  <c:v>25.1</c:v>
                </c:pt>
                <c:pt idx="4">
                  <c:v>25</c:v>
                </c:pt>
              </c:numCache>
            </c:numRef>
          </c:val>
          <c:spPr>
            <a:solidFill>
              <a:schemeClr val="bg2"/>
            </a:solidFill>
            <a:ln>
              <a:solidFill>
                <a:schemeClr val="tx1"/>
              </a:solidFill>
            </a:ln>
          </c:spPr>
        </c:ser>
      </c:barChart>
      <c:catAx>
        <c:axId val="64451712"/>
        <c:scaling>
          <c:orientation val="maxMin"/>
        </c:scaling>
        <c:axPos val="l"/>
        <c:tickLblPos val="nextTo"/>
        <c:crossAx val="64453248"/>
        <c:crosses val="autoZero"/>
        <c:auto val="1"/>
        <c:lblAlgn val="ctr"/>
        <c:lblOffset val="100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Da Cat Axis</a:t>
                </a:r>
                <a:endParaRPr lang="en-US" dirty="0"/>
              </a:p>
            </c:rich>
          </c:tx>
          <c:layout/>
          <c:overlay val="0"/>
        </c:title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max"/>
        <c:crossBetween val="between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Da Value Axis</a:t>
                </a:r>
                <a:endParaRPr lang="en-US" dirty="0"/>
              </a:p>
            </c:rich>
          </c:tx>
          <c:layout/>
          <c:overlay val="0"/>
        </c:title>
        <c:majorGridlines/>
        <c:minorGridlines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Dynamically generated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200"/>
      </a:pPr>
      <a:endParaRPr lang="en-US"/>
    </a:p>
    <a:listStyle/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date1904 val="1"/>
  <c:chart>
    <c:plotArea>
      <c:layout/>
      <c:barChart>
        <c:barDir val="col"/>
        <c:grouping val="clustered"/>
        <c:overlap val="0"/>
        <c:gapWidth val="150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current</c:v>
                </c:pt>
              </c:strCache>
            </c:strRef>
          </c:tx>
          <c:invertIfNegative val="0"/>
          <c:cat>
            <c:strRef>
              <c:f>Sheet1!$A$2:$A$13</c:f>
              <c:strCache>
                <c:ptCount val="12"/>
                <c:pt idx="0">
                  <c:v>[NA]</c:v>
                </c:pt>
                <c:pt idx="1">
                  <c:v>14.1 to 16</c:v>
                </c:pt>
                <c:pt idx="2">
                  <c:v>16.1 to 18</c:v>
                </c:pt>
                <c:pt idx="3">
                  <c:v>18.1 to 20</c:v>
                </c:pt>
                <c:pt idx="4">
                  <c:v>20.1 to 22</c:v>
                </c:pt>
                <c:pt idx="5">
                  <c:v>22.1 to 24</c:v>
                </c:pt>
                <c:pt idx="6">
                  <c:v>24.1 to 26</c:v>
                </c:pt>
                <c:pt idx="7">
                  <c:v>26.1 to 28</c:v>
                </c:pt>
                <c:pt idx="8">
                  <c:v>28.1 to 30</c:v>
                </c:pt>
                <c:pt idx="9">
                  <c:v>30.1 to 32</c:v>
                </c:pt>
                <c:pt idx="10">
                  <c:v>32.1 to 34</c:v>
                </c:pt>
                <c:pt idx="11">
                  <c:v>44.1 to 46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0.024390243902439025</c:v>
                </c:pt>
                <c:pt idx="1">
                  <c:v>0.17073170731707318</c:v>
                </c:pt>
                <c:pt idx="2">
                  <c:v>0.1951219512195122</c:v>
                </c:pt>
                <c:pt idx="3">
                  <c:v>0.21951219512195122</c:v>
                </c:pt>
                <c:pt idx="4">
                  <c:v>0.14634146341463414</c:v>
                </c:pt>
                <c:pt idx="5">
                  <c:v>0.21951219512195122</c:v>
                </c:pt>
                <c:pt idx="6">
                  <c:v>0</c:v>
                </c:pt>
                <c:pt idx="7">
                  <c:v>0.024390243902439025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pPr>
            <a:solidFill>
              <a:schemeClr val="accent1"/>
            </a:solidFill>
            <a:ln>
              <a:solidFill>
                <a:schemeClr val="tx1"/>
              </a:solidFill>
            </a:ln>
          </c:spPr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baseline</c:v>
                </c:pt>
              </c:strCache>
            </c:strRef>
          </c:tx>
          <c:invertIfNegative val="0"/>
          <c:cat>
            <c:strRef>
              <c:f>Sheet1!$A$2:$A$13</c:f>
              <c:strCache>
                <c:ptCount val="12"/>
                <c:pt idx="0">
                  <c:v>[NA]</c:v>
                </c:pt>
                <c:pt idx="1">
                  <c:v>14.1 to 16</c:v>
                </c:pt>
                <c:pt idx="2">
                  <c:v>16.1 to 18</c:v>
                </c:pt>
                <c:pt idx="3">
                  <c:v>18.1 to 20</c:v>
                </c:pt>
                <c:pt idx="4">
                  <c:v>20.1 to 22</c:v>
                </c:pt>
                <c:pt idx="5">
                  <c:v>22.1 to 24</c:v>
                </c:pt>
                <c:pt idx="6">
                  <c:v>24.1 to 26</c:v>
                </c:pt>
                <c:pt idx="7">
                  <c:v>26.1 to 28</c:v>
                </c:pt>
                <c:pt idx="8">
                  <c:v>28.1 to 30</c:v>
                </c:pt>
                <c:pt idx="9">
                  <c:v>30.1 to 32</c:v>
                </c:pt>
                <c:pt idx="10">
                  <c:v>32.1 to 34</c:v>
                </c:pt>
                <c:pt idx="11">
                  <c:v>44.1 to 46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0.017241379310344827</c:v>
                </c:pt>
                <c:pt idx="1">
                  <c:v>0.008620689655172414</c:v>
                </c:pt>
                <c:pt idx="2">
                  <c:v>0</c:v>
                </c:pt>
                <c:pt idx="3">
                  <c:v>0.017241379310344827</c:v>
                </c:pt>
                <c:pt idx="4">
                  <c:v>0.1896551724137931</c:v>
                </c:pt>
                <c:pt idx="5">
                  <c:v>0.1810344827586207</c:v>
                </c:pt>
                <c:pt idx="6">
                  <c:v>0.29310344827586204</c:v>
                </c:pt>
                <c:pt idx="7">
                  <c:v>0.15517241379310345</c:v>
                </c:pt>
                <c:pt idx="8">
                  <c:v>0.0603448275862069</c:v>
                </c:pt>
                <c:pt idx="9">
                  <c:v>0.034482758620689655</c:v>
                </c:pt>
                <c:pt idx="10">
                  <c:v>0.034482758620689655</c:v>
                </c:pt>
                <c:pt idx="11">
                  <c:v>0.008620689655172414</c:v>
                </c:pt>
              </c:numCache>
            </c:numRef>
          </c:val>
          <c:spPr>
            <a:solidFill>
              <a:schemeClr val="bg2"/>
            </a:solidFill>
            <a:ln>
              <a:solidFill>
                <a:schemeClr val="tx1"/>
              </a:solidFill>
            </a:ln>
          </c:spPr>
        </c:ser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0%" sourceLinked="0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Marginal distribution for mpg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  <c:tx>
        <c:rich>
          <a:bodyPr/>
          <a:lstStyle/>
          <a:p>
            <a:pPr>
              <a:defRPr/>
            </a:pPr>
            <a:r>
              <a:rPr lang="en-US" dirty="0" smtClean="0"/>
              <a:t>My production</a:t>
            </a:r>
            <a:endParaRPr lang="en-US" dirty="0"/>
          </a:p>
        </c:rich>
      </c:tx>
      <c:overlay val="0"/>
    </c:title>
    <c:plotArea>
      <c:layout/>
      <c:pieChart>
        <c:varyColors val="1"/>
        <c:firstSliceAng val="0"/>
        <c:ser>
          <c:idx val="0"/>
          <c:order val="0"/>
          <c:tx>
            <c:strRef>
              <c:f>Sheet1!$B$1</c:f>
              <c:strCache>
                <c:ptCount val="1"/>
                <c:pt idx="0">
                  <c:v>Oil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Czech Republic</c:v>
                </c:pt>
                <c:pt idx="1">
                  <c:v>Ireland</c:v>
                </c:pt>
                <c:pt idx="2">
                  <c:v>Germany</c:v>
                </c:pt>
                <c:pt idx="3">
                  <c:v>Australia</c:v>
                </c:pt>
                <c:pt idx="4">
                  <c:v>Austria</c:v>
                </c:pt>
                <c:pt idx="5">
                  <c:v>UK</c:v>
                </c:pt>
                <c:pt idx="6">
                  <c:v>Belgium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301</c:v>
                </c:pt>
                <c:pt idx="1">
                  <c:v>201</c:v>
                </c:pt>
                <c:pt idx="2">
                  <c:v>165</c:v>
                </c:pt>
                <c:pt idx="3">
                  <c:v>139</c:v>
                </c:pt>
                <c:pt idx="4">
                  <c:v>128</c:v>
                </c:pt>
                <c:pt idx="5">
                  <c:v>99</c:v>
                </c:pt>
                <c:pt idx="6">
                  <c:v>60</c:v>
                </c:pt>
              </c:numCache>
            </c:numRef>
          </c:val>
          <c:dPt>
            <c:idx val="0"/>
            <c:bubble3D val="0"/>
            <c:spPr>
              <a:solidFill>
                <a:srgbClr val="ff0000"/>
              </a:solidFill>
            </c:spPr>
          </c:dPt>
          <c:dPt>
            <c:idx val="1"/>
            <c:bubble3D val="0"/>
            <c:spPr>
              <a:solidFill>
                <a:srgbClr val="00ff00"/>
              </a:solidFill>
            </c:spPr>
          </c:dPt>
          <c:dPt>
            <c:idx val="2"/>
            <c:bubble3D val="0"/>
            <c:spPr>
              <a:solidFill>
                <a:srgbClr val="0000ff"/>
              </a:solidFill>
            </c:spPr>
          </c:dPt>
          <c:dPt>
            <c:idx val="3"/>
            <c:bubble3D val="0"/>
            <c:spPr>
              <a:solidFill>
                <a:srgbClr val="ffff00"/>
              </a:solidFill>
            </c:spPr>
          </c:dPt>
          <c:dPt>
            <c:idx val="4"/>
            <c:bubble3D val="0"/>
            <c:spPr>
              <a:solidFill>
                <a:srgbClr val="ff00ff"/>
              </a:solidFill>
            </c:spPr>
          </c:dPt>
          <c:dPt>
            <c:idx val="5"/>
            <c:bubble3D val="0"/>
            <c:spPr>
              <a:solidFill>
                <a:srgbClr val="00ffff"/>
              </a:solidFill>
            </c:spPr>
          </c:dPt>
          <c:dPt>
            <c:idx val="6"/>
            <c:bubble3D val="0"/>
            <c:spPr>
              <a:solidFill>
                <a:srgbClr val="000000"/>
              </a:solidFill>
            </c:spPr>
          </c:dPt>
        </c:ser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date1904 val="1"/>
  <c:chart>
    <c:plotArea>
      <c:layout/>
      <c:barChart>
        <c:barDir val="col"/>
        <c:grouping val="clustered"/>
        <c:overlap val="50"/>
        <c:gapWidth val="25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23.5</c:v>
                </c:pt>
                <c:pt idx="1">
                  <c:v>26.2</c:v>
                </c:pt>
                <c:pt idx="2">
                  <c:v>30.1</c:v>
                </c:pt>
                <c:pt idx="3">
                  <c:v>29.5</c:v>
                </c:pt>
                <c:pt idx="4">
                  <c:v>24.6</c:v>
                </c:pt>
              </c:numCache>
            </c:numRef>
          </c:val>
          <c:spPr>
            <a:solidFill>
              <a:srgbClr val="ff0000"/>
            </a:solidFill>
          </c:spPr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Expense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18.1</c:v>
                </c:pt>
                <c:pt idx="1">
                  <c:v>22.8</c:v>
                </c:pt>
                <c:pt idx="2">
                  <c:v>23.9</c:v>
                </c:pt>
                <c:pt idx="3">
                  <c:v>25.1</c:v>
                </c:pt>
                <c:pt idx="4">
                  <c:v>25</c:v>
                </c:pt>
              </c:numCache>
            </c:numRef>
          </c:val>
          <c:spPr>
            <a:solidFill>
              <a:srgbClr val="00ff00"/>
            </a:solidFill>
          </c:spPr>
        </c:ser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$0" sourceLinked="0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eSurvey chart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bar"/>
        <c:grouping val="clustered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europe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2.5</c:v>
                </c:pt>
                <c:pt idx="1">
                  <c:v>2.6</c:v>
                </c:pt>
                <c:pt idx="2">
                  <c:v>2.8</c:v>
                </c:pt>
              </c:numCache>
            </c:numRef>
          </c:val>
          <c:spPr>
            <a:solidFill>
              <a:srgbClr val="ff0000"/>
            </a:solidFill>
          </c:spPr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namerica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2.5</c:v>
                </c:pt>
                <c:pt idx="1">
                  <c:v>2.7</c:v>
                </c:pt>
                <c:pt idx="2">
                  <c:v>2.9</c:v>
                </c:pt>
              </c:numCache>
            </c:numRef>
          </c:val>
          <c:spPr>
            <a:solidFill>
              <a:srgbClr val="00ff00"/>
            </a:solidFill>
          </c:spPr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asia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2.1</c:v>
                </c:pt>
                <c:pt idx="1">
                  <c:v>2.2</c:v>
                </c:pt>
                <c:pt idx="2">
                  <c:v>2.4</c:v>
                </c:pt>
              </c:numCache>
            </c:numRef>
          </c:val>
          <c:spPr>
            <a:solidFill>
              <a:srgbClr val="0000ff"/>
            </a:solidFill>
          </c:spPr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lamerica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</c:numCache>
            </c:numRef>
          </c:val>
          <c:spPr>
            <a:solidFill>
              <a:srgbClr val="ffff00"/>
            </a:solidFill>
          </c:spPr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meast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0.2</c:v>
                </c:pt>
                <c:pt idx="1">
                  <c:v>0.3</c:v>
                </c:pt>
                <c:pt idx="2">
                  <c:v>0.3</c:v>
                </c:pt>
              </c:numCache>
            </c:numRef>
          </c:val>
          <c:spPr>
            <a:solidFill>
              <a:srgbClr val="ff00ff"/>
            </a:solidFill>
          </c:spPr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africa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</c:numCache>
            </c:numRef>
          </c:val>
          <c:spPr>
            <a:solidFill>
              <a:srgbClr val="00ffff"/>
            </a:solidFill>
          </c:spPr>
        </c:ser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Sample bar chart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800"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date1904 val="1"/>
  <c:chart>
    <c:plotArea>
      <c:layout/>
      <c:barChart>
        <c:barDir val="bar"/>
        <c:grouping val="stacked"/>
        <c:overlap val="100"/>
        <c:gapWidth val="150"/>
        <c:axId val="64451712"/>
        <c:axId val="64453248"/>
        <c:ser>
          <c:idx val="0"/>
          <c:order val="0"/>
          <c:tx>
            <c:strRef>
              <c:f>Sheet1!$B$1</c:f>
              <c:strCache>
                <c:ptCount val="1"/>
                <c:pt idx="0">
                  <c:v>europe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2.5</c:v>
                </c:pt>
                <c:pt idx="1">
                  <c:v>2.6</c:v>
                </c:pt>
                <c:pt idx="2">
                  <c:v>2.8</c:v>
                </c:pt>
              </c:numCache>
            </c:numRef>
          </c:val>
          <c:spPr>
            <a:solidFill>
              <a:srgbClr val="ff0000"/>
            </a:solidFill>
          </c:spPr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namerica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2.5</c:v>
                </c:pt>
                <c:pt idx="1">
                  <c:v>2.7</c:v>
                </c:pt>
                <c:pt idx="2">
                  <c:v>2.9</c:v>
                </c:pt>
              </c:numCache>
            </c:numRef>
          </c:val>
          <c:spPr>
            <a:solidFill>
              <a:srgbClr val="00ff00"/>
            </a:solidFill>
          </c:spPr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asia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2.1</c:v>
                </c:pt>
                <c:pt idx="1">
                  <c:v>2.2</c:v>
                </c:pt>
                <c:pt idx="2">
                  <c:v>2.4</c:v>
                </c:pt>
              </c:numCache>
            </c:numRef>
          </c:val>
          <c:spPr>
            <a:solidFill>
              <a:srgbClr val="0000ff"/>
            </a:solidFill>
          </c:spPr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lamerica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</c:numCache>
            </c:numRef>
          </c:val>
          <c:spPr>
            <a:solidFill>
              <a:srgbClr val="ffff00"/>
            </a:solidFill>
          </c:spPr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meast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0.2</c:v>
                </c:pt>
                <c:pt idx="1">
                  <c:v>0.3</c:v>
                </c:pt>
                <c:pt idx="2">
                  <c:v>0.3</c:v>
                </c:pt>
              </c:numCache>
            </c:numRef>
          </c:val>
          <c:spPr>
            <a:solidFill>
              <a:srgbClr val="ff00ff"/>
            </a:solidFill>
          </c:spPr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africa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Y2003</c:v>
                </c:pt>
                <c:pt idx="1">
                  <c:v>Y2004</c:v>
                </c:pt>
                <c:pt idx="2">
                  <c:v>Y2005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</c:numCache>
            </c:numRef>
          </c:val>
          <c:spPr>
            <a:solidFill>
              <a:srgbClr val="00ffff"/>
            </a:solidFill>
          </c:spPr>
        </c:ser>
      </c:barChart>
      <c:catAx>
        <c:axId val="64451712"/>
        <c:scaling>
          <c:orientation val="minMax"/>
        </c:scaling>
        <c:axPos val="l"/>
        <c:tickLblPos val="nextTo"/>
        <c:crossAx val="64453248"/>
        <c:crosses val="autoZero"/>
        <c:auto val="1"/>
        <c:lblAlgn val="ctr"/>
        <c:lblOffset val="100"/>
      </c:catAx>
      <c:valAx>
        <c:axId val="64453248"/>
        <c:scaling>
          <c:orientation val="minMax"/>
        </c:scaling>
        <c:axPos val="b"/>
        <c:numFmt formatCode="General" sourceLinked="1"/>
        <c:tickLblPos val="nextTo"/>
        <c:crossAx val="64451712"/>
        <c:crosses val="autoZero"/>
        <c:crossBetween val="between"/>
      </c:valAx>
    </c:plotArea>
    <c:legend>
      <c:legendPos val="r"/>
      <c:layout/>
    </c:legend>
    <c:plotVisOnly val="1"/>
    <c:title>
      <c:tx>
        <c:rich>
          <a:bodyPr/>
          <a:lstStyle/>
          <a:p>
            <a:pPr>
              <a:defRPr/>
            </a:pPr>
            <a:r>
              <a:rPr lang="en-US" dirty="0" smtClean="0"/>
              <a:t>Group bar chart</a:t>
            </a:r>
            <a:endParaRPr lang="en-US" dirty="0"/>
          </a:p>
        </c:rich>
      </c:tx>
      <c:layout/>
      <c:overlay val="0"/>
    </c:title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3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4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ffice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OfficeChart slide</vt:lpstr>
      <vt:lpstr>OfficeChart slide</vt:lpstr>
      <vt:lpstr>OfficeChart slide</vt:lpstr>
      <vt:lpstr>OfficeChart slide</vt:lpstr>
      <vt:lpstr>OfficeChart slide</vt:lpstr>
      <vt:lpstr>OfficeChart slide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PPTX Document</dc:title>
  <dc:creator>officegen</dc:creator>
  <cp:lastModifiedBy>officegen</cp:lastModifiedBy>
  <cp:revision>1</cp:revision>
  <dcterms:created xsi:type="dcterms:W3CDTF">2016-07-21T16:34:12Z</dcterms:created>
  <dcterms:modified xsi:type="dcterms:W3CDTF">2016-07-21T16:34:12Z</dcterms:modified>
</cp:coreProperties>
</file>