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2" r:id="rId2"/>
    <p:sldId id="363" r:id="rId3"/>
    <p:sldId id="369" r:id="rId4"/>
    <p:sldId id="366" r:id="rId5"/>
    <p:sldId id="397" r:id="rId6"/>
    <p:sldId id="399" r:id="rId7"/>
    <p:sldId id="400" r:id="rId8"/>
    <p:sldId id="402" r:id="rId9"/>
    <p:sldId id="404" r:id="rId10"/>
    <p:sldId id="403" r:id="rId11"/>
    <p:sldId id="396" r:id="rId12"/>
    <p:sldId id="405" r:id="rId13"/>
    <p:sldId id="406" r:id="rId14"/>
    <p:sldId id="409" r:id="rId15"/>
    <p:sldId id="407" r:id="rId16"/>
    <p:sldId id="40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582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1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86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00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61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99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6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05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23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70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96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7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5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2760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9600" dirty="0">
                <a:solidFill>
                  <a:srgbClr val="44546A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ABD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7343334" y="4006001"/>
            <a:ext cx="298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PRÁC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TICA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kumimoji="1" lang="en-US" altLang="zh-CN" sz="2400" dirty="0">
                <a:solidFill>
                  <a:srgbClr val="44546A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FINAL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7016366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492242" y="3052734"/>
            <a:ext cx="39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AMPLIACIÓN DE BASES DE DATOS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433137" y="3537651"/>
            <a:ext cx="494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ROUYI WANG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0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XINXIANG ZHU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000" noProof="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DG ADE-INGENIERÍA INFORMÁTICA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36618" y="522017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236618" y="965318"/>
            <a:ext cx="980347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Así se muestra la biblioteca del usuario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AADBF9C-043A-840B-DED9-B3F4C49B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4" y="1665894"/>
            <a:ext cx="10206446" cy="46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16000" y="1269000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453337" y="2025241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696489" y="2488105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264076" y="1921447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27505" y="2166142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PARTE 2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4014574" y="3429000"/>
            <a:ext cx="4800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Base de datos</a:t>
            </a:r>
            <a:endParaRPr kumimoji="1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F3E8AC52-37BB-35AD-8B9E-07B510CF29E5}"/>
              </a:ext>
            </a:extLst>
          </p:cNvPr>
          <p:cNvSpPr txBox="1"/>
          <p:nvPr/>
        </p:nvSpPr>
        <p:spPr>
          <a:xfrm>
            <a:off x="2890501" y="4219012"/>
            <a:ext cx="647205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Estructura</a:t>
            </a:r>
            <a:r>
              <a:rPr kumimoji="0" lang="en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 de las tablas SQL, tercera persona formal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7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46160" y="337351"/>
            <a:ext cx="40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Estructura de las tablas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FD2044-C37D-142D-673E-2605B5B3B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15"/>
          <a:stretch/>
        </p:blipFill>
        <p:spPr>
          <a:xfrm>
            <a:off x="1309026" y="4714027"/>
            <a:ext cx="4693086" cy="16438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902517-9CC1-9FB9-C4DD-ECCFD14A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26" y="966133"/>
            <a:ext cx="4693086" cy="18739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08E7B4A-8177-9937-9482-BDCE07803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026" y="2840080"/>
            <a:ext cx="4693086" cy="1852316"/>
          </a:xfrm>
          <a:prstGeom prst="rect">
            <a:avLst/>
          </a:prstGeom>
        </p:spPr>
      </p:pic>
      <p:sp>
        <p:nvSpPr>
          <p:cNvPr id="20" name="文本框 40">
            <a:extLst>
              <a:ext uri="{FF2B5EF4-FFF2-40B4-BE49-F238E27FC236}">
                <a16:creationId xmlns:a16="http://schemas.microsoft.com/office/drawing/2014/main" id="{EF6A1F8E-B56F-5A34-4141-8275EAC45E6B}"/>
              </a:ext>
            </a:extLst>
          </p:cNvPr>
          <p:cNvSpPr txBox="1"/>
          <p:nvPr/>
        </p:nvSpPr>
        <p:spPr>
          <a:xfrm>
            <a:off x="6189889" y="1015114"/>
            <a:ext cx="5511181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usuario: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Cada usuario tiene un id (el nombre de la cuenta que introdujo a la hora de registrarse) único (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primary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key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), una contraseña y un saldo</a:t>
            </a:r>
          </a:p>
        </p:txBody>
      </p:sp>
      <p:sp>
        <p:nvSpPr>
          <p:cNvPr id="21" name="文本框 40">
            <a:extLst>
              <a:ext uri="{FF2B5EF4-FFF2-40B4-BE49-F238E27FC236}">
                <a16:creationId xmlns:a16="http://schemas.microsoft.com/office/drawing/2014/main" id="{4BA64C01-C1C9-988A-6248-1B6E5B245B95}"/>
              </a:ext>
            </a:extLst>
          </p:cNvPr>
          <p:cNvSpPr txBox="1"/>
          <p:nvPr/>
        </p:nvSpPr>
        <p:spPr>
          <a:xfrm>
            <a:off x="6189889" y="3015338"/>
            <a:ext cx="551118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juegos: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Cada juego tiene un nombre único (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primary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key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), un precio y una imagen asociada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22" name="文本框 40">
            <a:extLst>
              <a:ext uri="{FF2B5EF4-FFF2-40B4-BE49-F238E27FC236}">
                <a16:creationId xmlns:a16="http://schemas.microsoft.com/office/drawing/2014/main" id="{144C199E-7F44-BC58-32D3-24C480B23A03}"/>
              </a:ext>
            </a:extLst>
          </p:cNvPr>
          <p:cNvSpPr txBox="1"/>
          <p:nvPr/>
        </p:nvSpPr>
        <p:spPr>
          <a:xfrm>
            <a:off x="6189888" y="4692396"/>
            <a:ext cx="5511181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usuariojuego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: Esta tabla guarda la información de la compra de los juegos por el usuario. Tiene el id del usuario (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foreing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key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) y el nombre del juego (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foreins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key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). Su clave primaria es compuesta,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idUsuario-nomJuego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(cada usuario solo compra una vez un juego.)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0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46160" y="522017"/>
            <a:ext cx="40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Relación entre las tablas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文本框 40">
            <a:extLst>
              <a:ext uri="{FF2B5EF4-FFF2-40B4-BE49-F238E27FC236}">
                <a16:creationId xmlns:a16="http://schemas.microsoft.com/office/drawing/2014/main" id="{EF6A1F8E-B56F-5A34-4141-8275EAC45E6B}"/>
              </a:ext>
            </a:extLst>
          </p:cNvPr>
          <p:cNvSpPr txBox="1"/>
          <p:nvPr/>
        </p:nvSpPr>
        <p:spPr>
          <a:xfrm>
            <a:off x="1592715" y="1345698"/>
            <a:ext cx="9006569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La relación entre  las tablas se muestra en la imagen de abajo.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Un usuario puede tener muchos juegos y un juego puede ser comprado por muchos usuarios.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La relación entre juegos y usuario es de N:N.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Para ello esta la tabla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usuariojuego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que los relaciona.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79ACA4-263E-5AA3-F1EE-E4A77478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60" y="3065845"/>
            <a:ext cx="9156927" cy="31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46160" y="522017"/>
            <a:ext cx="40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Tercera forma normal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文本框 40">
            <a:extLst>
              <a:ext uri="{FF2B5EF4-FFF2-40B4-BE49-F238E27FC236}">
                <a16:creationId xmlns:a16="http://schemas.microsoft.com/office/drawing/2014/main" id="{EF6A1F8E-B56F-5A34-4141-8275EAC45E6B}"/>
              </a:ext>
            </a:extLst>
          </p:cNvPr>
          <p:cNvSpPr txBox="1"/>
          <p:nvPr/>
        </p:nvSpPr>
        <p:spPr>
          <a:xfrm>
            <a:off x="1246160" y="1206316"/>
            <a:ext cx="39111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Nuestra base de datos cumple la 3FN.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620ADA-A706-93EE-A106-77A33CA2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60" y="1829026"/>
            <a:ext cx="4479380" cy="3565938"/>
          </a:xfrm>
          <a:prstGeom prst="rect">
            <a:avLst/>
          </a:prstGeom>
        </p:spPr>
      </p:pic>
      <p:sp>
        <p:nvSpPr>
          <p:cNvPr id="10" name="文本框 40">
            <a:extLst>
              <a:ext uri="{FF2B5EF4-FFF2-40B4-BE49-F238E27FC236}">
                <a16:creationId xmlns:a16="http://schemas.microsoft.com/office/drawing/2014/main" id="{47A294A5-B404-5594-4FFE-E60EE543B7D4}"/>
              </a:ext>
            </a:extLst>
          </p:cNvPr>
          <p:cNvSpPr txBox="1"/>
          <p:nvPr/>
        </p:nvSpPr>
        <p:spPr>
          <a:xfrm>
            <a:off x="6310195" y="1829026"/>
            <a:ext cx="4635645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usuario: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-Los valores que puede tomar sus atributos son atómicos. Solo hay un id, una contraseña y un saldo para cada usuario.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-Todos los atributos depende de la misma PK completa. La contraseña y el saldo del usuario dependen del id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-La tabla solo contiene dependencias funcionales. Contraseña y saldo dependen de la PK id.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15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46160" y="522017"/>
            <a:ext cx="40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Tercera forma normal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5C45BA-0F58-E66F-1A4A-A708042E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60" y="1329506"/>
            <a:ext cx="4383910" cy="5006477"/>
          </a:xfrm>
          <a:prstGeom prst="rect">
            <a:avLst/>
          </a:prstGeom>
        </p:spPr>
      </p:pic>
      <p:sp>
        <p:nvSpPr>
          <p:cNvPr id="12" name="文本框 40">
            <a:extLst>
              <a:ext uri="{FF2B5EF4-FFF2-40B4-BE49-F238E27FC236}">
                <a16:creationId xmlns:a16="http://schemas.microsoft.com/office/drawing/2014/main" id="{D6981BEF-6526-A061-91B3-F3413E9EB698}"/>
              </a:ext>
            </a:extLst>
          </p:cNvPr>
          <p:cNvSpPr txBox="1"/>
          <p:nvPr/>
        </p:nvSpPr>
        <p:spPr>
          <a:xfrm>
            <a:off x="6196983" y="1786050"/>
            <a:ext cx="4635645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juegos: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-Los valores que puede tomar sus atributos son atómicos. Sólo hay un nombre, un precio y una imagen para cada juego.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-Todos los atributos depende de la misma PK completa. La el precio y la imagen del juego dependen del nombre del juego.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-La tabla solo contiene dependencias funcionales. Precio e imagen dependen de la PK nombre</a:t>
            </a:r>
          </a:p>
        </p:txBody>
      </p:sp>
    </p:spTree>
    <p:extLst>
      <p:ext uri="{BB962C8B-B14F-4D97-AF65-F5344CB8AC3E}">
        <p14:creationId xmlns:p14="http://schemas.microsoft.com/office/powerpoint/2010/main" val="30180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246160" y="522017"/>
            <a:ext cx="40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Tercera forma normal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CC21E6-B005-3BBD-C098-A54C4C6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60" y="1330574"/>
            <a:ext cx="4336960" cy="5005409"/>
          </a:xfrm>
          <a:prstGeom prst="rect">
            <a:avLst/>
          </a:prstGeom>
        </p:spPr>
      </p:pic>
      <p:sp>
        <p:nvSpPr>
          <p:cNvPr id="11" name="文本框 40">
            <a:extLst>
              <a:ext uri="{FF2B5EF4-FFF2-40B4-BE49-F238E27FC236}">
                <a16:creationId xmlns:a16="http://schemas.microsoft.com/office/drawing/2014/main" id="{AFCDDFCB-EDDC-797A-986E-796F34EB1C5C}"/>
              </a:ext>
            </a:extLst>
          </p:cNvPr>
          <p:cNvSpPr txBox="1"/>
          <p:nvPr/>
        </p:nvSpPr>
        <p:spPr>
          <a:xfrm>
            <a:off x="6223109" y="2190328"/>
            <a:ext cx="4635645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Tabla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usuariojuego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-Los valores que puede tomar sus atributos son atómicos. Sólo hay un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idUsuario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y un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nomJuego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-Todos los atributos depende de la misma PK completa. En este casos los dos únicos atributos que tiene la tabla ya forma la clave primaria compuesta.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-La tabla solo contiene dependencias funcionales. Como se ha dicho antes, la tabla solo contiene los atributos que son la clave primaria.</a:t>
            </a:r>
          </a:p>
        </p:txBody>
      </p:sp>
    </p:spTree>
    <p:extLst>
      <p:ext uri="{BB962C8B-B14F-4D97-AF65-F5344CB8AC3E}">
        <p14:creationId xmlns:p14="http://schemas.microsoft.com/office/powerpoint/2010/main" val="15415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DA3CB5F-1503-E746-9628-A1BBBFB0E622}"/>
              </a:ext>
            </a:extLst>
          </p:cNvPr>
          <p:cNvSpPr/>
          <p:nvPr/>
        </p:nvSpPr>
        <p:spPr>
          <a:xfrm>
            <a:off x="1377185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C109A9E-E625-D345-B7EF-011E1E7F394F}"/>
              </a:ext>
            </a:extLst>
          </p:cNvPr>
          <p:cNvSpPr/>
          <p:nvPr/>
        </p:nvSpPr>
        <p:spPr>
          <a:xfrm>
            <a:off x="1377185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86E12EB-7092-5646-AEE3-3DE5F1A719B8}"/>
              </a:ext>
            </a:extLst>
          </p:cNvPr>
          <p:cNvSpPr/>
          <p:nvPr/>
        </p:nvSpPr>
        <p:spPr>
          <a:xfrm>
            <a:off x="914622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B65396D-DE81-BB4E-A0AF-C8CA0D531262}"/>
              </a:ext>
            </a:extLst>
          </p:cNvPr>
          <p:cNvSpPr/>
          <p:nvPr/>
        </p:nvSpPr>
        <p:spPr>
          <a:xfrm>
            <a:off x="4288951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CEEF81-AB73-7A49-955D-70ED3E67D5F0}"/>
              </a:ext>
            </a:extLst>
          </p:cNvPr>
          <p:cNvSpPr txBox="1"/>
          <p:nvPr/>
        </p:nvSpPr>
        <p:spPr>
          <a:xfrm>
            <a:off x="1658388" y="2828902"/>
            <a:ext cx="2478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índice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F5541D-A47E-904C-8025-C2087E61F00F}"/>
              </a:ext>
            </a:extLst>
          </p:cNvPr>
          <p:cNvSpPr txBox="1"/>
          <p:nvPr/>
        </p:nvSpPr>
        <p:spPr>
          <a:xfrm>
            <a:off x="6063624" y="2568219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E9E365-0A36-084E-ABD0-16598F3CCB7B}"/>
              </a:ext>
            </a:extLst>
          </p:cNvPr>
          <p:cNvSpPr txBox="1"/>
          <p:nvPr/>
        </p:nvSpPr>
        <p:spPr>
          <a:xfrm>
            <a:off x="6063623" y="3652465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9F6C0D-6AEF-8745-A34F-7A7C3073A4E5}"/>
              </a:ext>
            </a:extLst>
          </p:cNvPr>
          <p:cNvSpPr txBox="1"/>
          <p:nvPr/>
        </p:nvSpPr>
        <p:spPr>
          <a:xfrm>
            <a:off x="6862892" y="2617679"/>
            <a:ext cx="207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Presentación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745111-3382-E04E-88E1-7B264BE8057D}"/>
              </a:ext>
            </a:extLst>
          </p:cNvPr>
          <p:cNvSpPr txBox="1"/>
          <p:nvPr/>
        </p:nvSpPr>
        <p:spPr>
          <a:xfrm>
            <a:off x="6862892" y="3727291"/>
            <a:ext cx="223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4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Base de datos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A545D7-CEB4-BB4B-8D99-8C7A0EA05E04}"/>
              </a:ext>
            </a:extLst>
          </p:cNvPr>
          <p:cNvSpPr txBox="1"/>
          <p:nvPr/>
        </p:nvSpPr>
        <p:spPr>
          <a:xfrm>
            <a:off x="6862892" y="3008448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Ideas generales</a:t>
            </a:r>
            <a:r>
              <a:rPr kumimoji="0" lang="en" altLang="zh-CN" sz="9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de la práctica</a:t>
            </a:r>
            <a:endParaRPr kumimoji="0" lang="en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95A1E8-303C-3B4B-8BDB-B4F444D008A9}"/>
              </a:ext>
            </a:extLst>
          </p:cNvPr>
          <p:cNvSpPr txBox="1"/>
          <p:nvPr/>
        </p:nvSpPr>
        <p:spPr>
          <a:xfrm>
            <a:off x="6862892" y="411445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Estructura de las tablas SQL. 3FN</a:t>
            </a:r>
            <a:endParaRPr kumimoji="0" lang="en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7DAC8EB-FA83-7E4C-AF62-241BA0588B17}"/>
              </a:ext>
            </a:extLst>
          </p:cNvPr>
          <p:cNvSpPr/>
          <p:nvPr/>
        </p:nvSpPr>
        <p:spPr>
          <a:xfrm>
            <a:off x="5016000" y="1269000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BF9EF1-4524-664B-B4E4-F19DF76D9A44}"/>
              </a:ext>
            </a:extLst>
          </p:cNvPr>
          <p:cNvSpPr/>
          <p:nvPr/>
        </p:nvSpPr>
        <p:spPr>
          <a:xfrm>
            <a:off x="4453337" y="2025241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B261106-7C4E-5C45-85CE-F2A206EC566B}"/>
              </a:ext>
            </a:extLst>
          </p:cNvPr>
          <p:cNvSpPr/>
          <p:nvPr/>
        </p:nvSpPr>
        <p:spPr>
          <a:xfrm>
            <a:off x="4696489" y="2488105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32410C-A7A8-484A-9119-0B7FF46D9A48}"/>
              </a:ext>
            </a:extLst>
          </p:cNvPr>
          <p:cNvSpPr/>
          <p:nvPr/>
        </p:nvSpPr>
        <p:spPr>
          <a:xfrm>
            <a:off x="7264076" y="1921447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E6D4DB-97A7-664D-A539-41472511B747}"/>
              </a:ext>
            </a:extLst>
          </p:cNvPr>
          <p:cNvSpPr txBox="1"/>
          <p:nvPr/>
        </p:nvSpPr>
        <p:spPr>
          <a:xfrm>
            <a:off x="5227505" y="2166142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PARTE 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EC32F-A461-E14B-BA72-2A0A3033AF09}"/>
              </a:ext>
            </a:extLst>
          </p:cNvPr>
          <p:cNvSpPr txBox="1"/>
          <p:nvPr/>
        </p:nvSpPr>
        <p:spPr>
          <a:xfrm>
            <a:off x="4014574" y="3429000"/>
            <a:ext cx="464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Presentación </a:t>
            </a:r>
            <a:endParaRPr kumimoji="1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F3E8AC52-37BB-35AD-8B9E-07B510CF29E5}"/>
              </a:ext>
            </a:extLst>
          </p:cNvPr>
          <p:cNvSpPr txBox="1"/>
          <p:nvPr/>
        </p:nvSpPr>
        <p:spPr>
          <a:xfrm>
            <a:off x="2890501" y="4219012"/>
            <a:ext cx="647205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Ideas</a:t>
            </a:r>
            <a:r>
              <a:rPr kumimoji="0" lang="en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 generales de la práctica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8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46F51C-7F6A-0E4B-B13E-BB2F344D9381}"/>
              </a:ext>
            </a:extLst>
          </p:cNvPr>
          <p:cNvSpPr txBox="1"/>
          <p:nvPr/>
        </p:nvSpPr>
        <p:spPr>
          <a:xfrm>
            <a:off x="1055353" y="1176387"/>
            <a:ext cx="3318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/>
                <a:ea typeface="+mj-ea"/>
                <a:cs typeface="+mn-cs"/>
              </a:rPr>
              <a:t>Ideas generales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Black"/>
              <a:ea typeface="+mj-ea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055353" y="1709536"/>
            <a:ext cx="5510910" cy="457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La práctica realizada trata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 de una aplicación web que gestiona la información una tienda que vende videojuegos online.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Almacenamos información de los clientes registrados a la página, los juegos disponibles en la tienda y la compra de cada cliente en una base de datos. La base de datos empleada es MySQL, mediante el software XAMPP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Para crear las páginas hemos utilizado HTML y mediante el lenguaje de script PHP conectamos la base de datos con nuestra aplicación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2" name="Imagen 5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5D65AC4-58A9-4A79-83E8-0EAAE586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54" y="2005833"/>
            <a:ext cx="3456587" cy="902840"/>
          </a:xfrm>
          <a:prstGeom prst="rect">
            <a:avLst/>
          </a:prstGeom>
        </p:spPr>
      </p:pic>
      <p:pic>
        <p:nvPicPr>
          <p:cNvPr id="64" name="Imagen 6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444A362-DC39-0563-B5FF-F7C583495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06" y="2975256"/>
            <a:ext cx="2699906" cy="2699906"/>
          </a:xfrm>
          <a:prstGeom prst="rect">
            <a:avLst/>
          </a:prstGeom>
        </p:spPr>
      </p:pic>
      <p:pic>
        <p:nvPicPr>
          <p:cNvPr id="68" name="Imagen 67" descr="Logotipo, Icono&#10;&#10;Descripción generada automáticamente">
            <a:extLst>
              <a:ext uri="{FF2B5EF4-FFF2-40B4-BE49-F238E27FC236}">
                <a16:creationId xmlns:a16="http://schemas.microsoft.com/office/drawing/2014/main" id="{61946B3A-D85E-C0D0-0769-EABD04EDA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3" y="3429000"/>
            <a:ext cx="1575330" cy="15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3" y="489150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151903" y="1010280"/>
            <a:ext cx="1089205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Nuestra aplicación web se llama ABD </a:t>
            </a:r>
            <a:r>
              <a:rPr kumimoji="1" lang="es-E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Games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. Para acceder a ella es necesario iniciar sesión con una cuenta la página principal -&gt;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b="1" dirty="0">
                <a:solidFill>
                  <a:srgbClr val="FF0000"/>
                </a:solidFill>
                <a:latin typeface="+mn-ea"/>
                <a:ea typeface="思源黑体 CN Regular"/>
                <a:cs typeface="+mn-ea"/>
                <a:sym typeface="+mn-lt"/>
              </a:rPr>
              <a:t>http://localhost/abd/practica/entradaPagina.html</a:t>
            </a: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. Si es un nuevo usuario sin cuenta puede registrarse a través del botón REGISTRARSE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BFFD1B-8F6B-2969-6677-12444D2A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3" y="1965587"/>
            <a:ext cx="7541622" cy="418208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37BD5BA-69B9-7981-0564-3B1D88ADF904}"/>
              </a:ext>
            </a:extLst>
          </p:cNvPr>
          <p:cNvCxnSpPr>
            <a:cxnSpLocks/>
          </p:cNvCxnSpPr>
          <p:nvPr/>
        </p:nvCxnSpPr>
        <p:spPr>
          <a:xfrm flipH="1" flipV="1">
            <a:off x="5363651" y="5771248"/>
            <a:ext cx="1234277" cy="578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40">
            <a:extLst>
              <a:ext uri="{FF2B5EF4-FFF2-40B4-BE49-F238E27FC236}">
                <a16:creationId xmlns:a16="http://schemas.microsoft.com/office/drawing/2014/main" id="{0440DB15-B10F-C445-21F9-E50586E9999D}"/>
              </a:ext>
            </a:extLst>
          </p:cNvPr>
          <p:cNvSpPr txBox="1"/>
          <p:nvPr/>
        </p:nvSpPr>
        <p:spPr>
          <a:xfrm>
            <a:off x="9120214" y="2683524"/>
            <a:ext cx="2157386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b="1" dirty="0">
                <a:solidFill>
                  <a:srgbClr val="FF0000"/>
                </a:solidFill>
                <a:latin typeface="+mn-ea"/>
                <a:ea typeface="思源黑体 CN Regular"/>
                <a:cs typeface="+mn-ea"/>
                <a:sym typeface="+mn-lt"/>
              </a:rPr>
              <a:t>IMPORTANTE: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b="1" dirty="0">
                <a:solidFill>
                  <a:srgbClr val="FF0000"/>
                </a:solidFill>
                <a:latin typeface="+mn-ea"/>
                <a:ea typeface="思源黑体 CN Regular"/>
                <a:cs typeface="+mn-ea"/>
                <a:sym typeface="+mn-lt"/>
              </a:rPr>
              <a:t>Debes ejecutar la página desde localhost teniendo abierto XAMPP e iniciado APACHE y MYSQL.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9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3" y="502814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151903" y="872146"/>
            <a:ext cx="9888194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Una vez que se entra en la aplicación, se muestra la tienda con los juegos disponibles que puede comprar.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El usuario tiene un saldo con el cual puede comprar juegos.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En la parte superior de la página se muestra una barra de menú en el que puede ir a la tienda, a su biblioteca, recargar el saldo de la cuenta o cerrar sesión.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1C170-E547-BD72-6578-329195E4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89" y="2429691"/>
            <a:ext cx="8217017" cy="393601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ACC95D-260F-521A-C60A-D2C351024CCD}"/>
              </a:ext>
            </a:extLst>
          </p:cNvPr>
          <p:cNvCxnSpPr/>
          <p:nvPr/>
        </p:nvCxnSpPr>
        <p:spPr>
          <a:xfrm flipH="1">
            <a:off x="8754966" y="4885509"/>
            <a:ext cx="1402080" cy="592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3" y="562538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151903" y="1010280"/>
            <a:ext cx="9803479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El usuario puede recargar su saldo en la página de CUENTA.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Con introducir un numero en el cuadro de texto y dándole al botón GUARDAR, el usuario puede recargar su CUENTA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33559D1-3DD5-B7D8-C25F-6DDA79BF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3" y="2326980"/>
            <a:ext cx="9947109" cy="396848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6E4471-8EE9-4035-1FE5-7A034563B6E4}"/>
              </a:ext>
            </a:extLst>
          </p:cNvPr>
          <p:cNvCxnSpPr/>
          <p:nvPr/>
        </p:nvCxnSpPr>
        <p:spPr>
          <a:xfrm flipH="1">
            <a:off x="10138924" y="1949345"/>
            <a:ext cx="592182" cy="46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880B339-4E8B-BACB-C43C-AC32FCDFAFF1}"/>
              </a:ext>
            </a:extLst>
          </p:cNvPr>
          <p:cNvCxnSpPr>
            <a:cxnSpLocks/>
          </p:cNvCxnSpPr>
          <p:nvPr/>
        </p:nvCxnSpPr>
        <p:spPr>
          <a:xfrm>
            <a:off x="4798423" y="5023329"/>
            <a:ext cx="714103" cy="3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5603267-834D-E61E-DE34-1CEB6E4093F1}"/>
              </a:ext>
            </a:extLst>
          </p:cNvPr>
          <p:cNvCxnSpPr>
            <a:cxnSpLocks/>
          </p:cNvCxnSpPr>
          <p:nvPr/>
        </p:nvCxnSpPr>
        <p:spPr>
          <a:xfrm flipH="1" flipV="1">
            <a:off x="6461759" y="6011684"/>
            <a:ext cx="757646" cy="508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08361" y="522017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813D63-1757-E333-BEC1-38F4C0E1E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4" t="257" r="11247" b="-257"/>
          <a:stretch/>
        </p:blipFill>
        <p:spPr>
          <a:xfrm>
            <a:off x="775062" y="2989299"/>
            <a:ext cx="6505304" cy="33929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9EE787-A07C-B97F-198A-54551B0F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91" y="475799"/>
            <a:ext cx="7277714" cy="384814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9EB58C-CF46-5C08-D07C-5D485AB55FBA}"/>
              </a:ext>
            </a:extLst>
          </p:cNvPr>
          <p:cNvCxnSpPr/>
          <p:nvPr/>
        </p:nvCxnSpPr>
        <p:spPr>
          <a:xfrm flipH="1">
            <a:off x="9831977" y="1785257"/>
            <a:ext cx="670560" cy="478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F82208A-F4E7-E1A3-B8E2-FB528FDE2431}"/>
              </a:ext>
            </a:extLst>
          </p:cNvPr>
          <p:cNvCxnSpPr>
            <a:cxnSpLocks/>
          </p:cNvCxnSpPr>
          <p:nvPr/>
        </p:nvCxnSpPr>
        <p:spPr>
          <a:xfrm flipH="1">
            <a:off x="5294811" y="5364480"/>
            <a:ext cx="2758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37E0758-01F4-6EC9-3F3F-79F55421D690}"/>
              </a:ext>
            </a:extLst>
          </p:cNvPr>
          <p:cNvCxnSpPr/>
          <p:nvPr/>
        </p:nvCxnSpPr>
        <p:spPr>
          <a:xfrm flipH="1">
            <a:off x="4353831" y="5738948"/>
            <a:ext cx="3638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Gráfico 17" descr="Insignia 1 con relleno sólido">
            <a:extLst>
              <a:ext uri="{FF2B5EF4-FFF2-40B4-BE49-F238E27FC236}">
                <a16:creationId xmlns:a16="http://schemas.microsoft.com/office/drawing/2014/main" id="{46BFBBEE-4287-7A9D-4D05-79CB8ECFC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657" y="2663140"/>
            <a:ext cx="914400" cy="914400"/>
          </a:xfrm>
          <a:prstGeom prst="rect">
            <a:avLst/>
          </a:prstGeom>
        </p:spPr>
      </p:pic>
      <p:pic>
        <p:nvPicPr>
          <p:cNvPr id="21" name="Gráfico 20" descr="Insignia con relleno sólido">
            <a:extLst>
              <a:ext uri="{FF2B5EF4-FFF2-40B4-BE49-F238E27FC236}">
                <a16:creationId xmlns:a16="http://schemas.microsoft.com/office/drawing/2014/main" id="{E170DB61-83AB-3437-C323-893C9B29F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6631" y="149640"/>
            <a:ext cx="914400" cy="914400"/>
          </a:xfrm>
          <a:prstGeom prst="rect">
            <a:avLst/>
          </a:prstGeom>
        </p:spPr>
      </p:pic>
      <p:sp>
        <p:nvSpPr>
          <p:cNvPr id="11" name="文本框 40">
            <a:extLst>
              <a:ext uri="{FF2B5EF4-FFF2-40B4-BE49-F238E27FC236}">
                <a16:creationId xmlns:a16="http://schemas.microsoft.com/office/drawing/2014/main" id="{077D7F46-9ACF-B878-D767-13F167AB26C6}"/>
              </a:ext>
            </a:extLst>
          </p:cNvPr>
          <p:cNvSpPr txBox="1"/>
          <p:nvPr/>
        </p:nvSpPr>
        <p:spPr>
          <a:xfrm>
            <a:off x="8137042" y="4838359"/>
            <a:ext cx="3638857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Después de darle a GUARDAR, aparece este mensaje indicando que la recarga se ha realizado con éxito y se actualiza el saldo actual del usuario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12" name="文本框 40">
            <a:extLst>
              <a:ext uri="{FF2B5EF4-FFF2-40B4-BE49-F238E27FC236}">
                <a16:creationId xmlns:a16="http://schemas.microsoft.com/office/drawing/2014/main" id="{AB6BA11E-59FB-8B3E-A77D-C23D4259BFE4}"/>
              </a:ext>
            </a:extLst>
          </p:cNvPr>
          <p:cNvSpPr txBox="1"/>
          <p:nvPr/>
        </p:nvSpPr>
        <p:spPr>
          <a:xfrm>
            <a:off x="612648" y="1316233"/>
            <a:ext cx="3638857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Volvemos a la tienda y como podemos ver, también se ha actualizado el saldo del usuario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s-E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1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3" y="489150"/>
            <a:ext cx="22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dirty="0">
                <a:solidFill>
                  <a:srgbClr val="44546A"/>
                </a:solidFill>
                <a:latin typeface="+mn-ea"/>
                <a:ea typeface="思源黑体 CN Regular"/>
              </a:rPr>
              <a:t>Presentación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BAF0AF-4083-2846-BB97-95EF48EDC195}"/>
              </a:ext>
            </a:extLst>
          </p:cNvPr>
          <p:cNvSpPr txBox="1"/>
          <p:nvPr/>
        </p:nvSpPr>
        <p:spPr>
          <a:xfrm>
            <a:off x="1151903" y="1010280"/>
            <a:ext cx="980347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Compramos por ejemplo el juego COUNTER-STRIKE, nos aparece que la compra se ha llevado a cabo correctamente y muestra el saldo restante del usuario. Si el usuario compra el mismo juego otra vez, aparece un mensaje indicándole que ya compró el juego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s-E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El usuario puede consultar los juegos que ha comprado en su BIBLIOTECA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0C80C3-F69E-DBEB-5F35-89308F52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80" y="2556282"/>
            <a:ext cx="8865326" cy="35594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6FA2A3F-A374-9CBD-F2BC-8FB4B7CFDAA0}"/>
              </a:ext>
            </a:extLst>
          </p:cNvPr>
          <p:cNvCxnSpPr>
            <a:cxnSpLocks/>
          </p:cNvCxnSpPr>
          <p:nvPr/>
        </p:nvCxnSpPr>
        <p:spPr>
          <a:xfrm flipH="1" flipV="1">
            <a:off x="7092755" y="5153024"/>
            <a:ext cx="1097281" cy="75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926</Words>
  <Application>Microsoft Office PowerPoint</Application>
  <PresentationFormat>Panorámica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等线</vt:lpstr>
      <vt:lpstr>等线</vt:lpstr>
      <vt:lpstr>思源宋体 CN Medium</vt:lpstr>
      <vt:lpstr>思源黑体 CN Regular</vt:lpstr>
      <vt:lpstr>思源黑体 Medium</vt:lpstr>
      <vt:lpstr>Arial</vt:lpstr>
      <vt:lpstr>Arial Black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ROUYI WANG</cp:lastModifiedBy>
  <cp:revision>7</cp:revision>
  <dcterms:created xsi:type="dcterms:W3CDTF">2021-07-16T05:29:27Z</dcterms:created>
  <dcterms:modified xsi:type="dcterms:W3CDTF">2022-05-07T18:50:45Z</dcterms:modified>
</cp:coreProperties>
</file>