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83" r:id="rId5"/>
    <p:sldId id="285" r:id="rId6"/>
    <p:sldId id="288" r:id="rId7"/>
    <p:sldId id="286" r:id="rId8"/>
    <p:sldId id="280" r:id="rId9"/>
    <p:sldId id="289" r:id="rId10"/>
    <p:sldId id="28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414" initials="o" lastIdx="1" clrIdx="0">
    <p:extLst>
      <p:ext uri="{19B8F6BF-5375-455C-9EA6-DF929625EA0E}">
        <p15:presenceInfo xmlns:p15="http://schemas.microsoft.com/office/powerpoint/2012/main" userId="S::9010@officeent.com::64693235-cac2-4556-8c15-c7ca21279b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4E4E4E"/>
    <a:srgbClr val="F0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90" autoAdjust="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F311-8572-4A76-8A73-8B84C71CBB3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FCADC-25D2-48F2-A56A-5718089C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3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3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6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1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8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8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7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0B6A2C-721C-4C23-BC94-05471F7E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11248-A531-4E1D-A28C-B5BA44A8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CC5B9-7F39-46EA-8508-BB2EE87D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0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0B6A2C-721C-4C23-BC94-05471F7E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11248-A531-4E1D-A28C-B5BA44A8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CC5B9-7F39-46EA-8508-BB2EE87D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40A9F-7529-4688-98AB-6D560C44F2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4925">
            <a:noFill/>
            <a:miter lim="8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366D01-3BF8-4386-BBA9-A8C65F0C4F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9823-9087-4703-9A44-A3AAC1D3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7" y="158228"/>
            <a:ext cx="3877985" cy="461665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B6257CA-99F8-4938-B3A9-B0C199D26E20}"/>
              </a:ext>
            </a:extLst>
          </p:cNvPr>
          <p:cNvSpPr/>
          <p:nvPr userDrawn="1"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551D821-BFA1-4642-87F2-0C15554BFFAC}"/>
              </a:ext>
            </a:extLst>
          </p:cNvPr>
          <p:cNvSpPr/>
          <p:nvPr userDrawn="1"/>
        </p:nvSpPr>
        <p:spPr>
          <a:xfrm>
            <a:off x="462951" y="196087"/>
            <a:ext cx="196065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3D172C-581A-4D58-8C10-5B05DE55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4925">
            <a:noFill/>
            <a:miter lim="800000"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B22549-3F15-410D-B019-5FE67D57A4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1D9823-9087-4703-9A44-A3AAC1D3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7" y="158228"/>
            <a:ext cx="3877985" cy="461665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B6257CA-99F8-4938-B3A9-B0C199D26E20}"/>
              </a:ext>
            </a:extLst>
          </p:cNvPr>
          <p:cNvSpPr/>
          <p:nvPr userDrawn="1"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551D821-BFA1-4642-87F2-0C15554BFFAC}"/>
              </a:ext>
            </a:extLst>
          </p:cNvPr>
          <p:cNvSpPr/>
          <p:nvPr userDrawn="1"/>
        </p:nvSpPr>
        <p:spPr>
          <a:xfrm>
            <a:off x="462951" y="196087"/>
            <a:ext cx="196065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F7F50-9DDC-429D-A844-AD51A1F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E0433-87B9-4779-86C5-57874C3D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D3B07-D806-4BE0-B72B-DB0275B7B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37CA-D131-4EF6-9B14-D9F7E276C74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F2046-F07B-4D3E-A33F-27E4276A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5F106-1773-47AA-88ED-9215FDFC7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5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4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A4D957-FB68-4DF3-93E0-BE8301D7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FE6E25-003B-442B-BD80-DD84188E49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B90A0D85-058E-49A2-B011-9CBBF90CA235}"/>
              </a:ext>
            </a:extLst>
          </p:cNvPr>
          <p:cNvSpPr/>
          <p:nvPr/>
        </p:nvSpPr>
        <p:spPr>
          <a:xfrm>
            <a:off x="714375" y="0"/>
            <a:ext cx="5495925" cy="6858000"/>
          </a:xfrm>
          <a:prstGeom prst="parallelogram">
            <a:avLst>
              <a:gd name="adj" fmla="val 46175"/>
            </a:avLst>
          </a:prstGeom>
          <a:gradFill>
            <a:gsLst>
              <a:gs pos="40000">
                <a:srgbClr val="F07D2D"/>
              </a:gs>
              <a:gs pos="100000">
                <a:srgbClr val="F07D2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EE894E-7DD4-4DDE-A139-F1F72C7E9E81}"/>
              </a:ext>
            </a:extLst>
          </p:cNvPr>
          <p:cNvGrpSpPr/>
          <p:nvPr/>
        </p:nvGrpSpPr>
        <p:grpSpPr>
          <a:xfrm>
            <a:off x="1464306" y="1011555"/>
            <a:ext cx="1086719" cy="623921"/>
            <a:chOff x="1489706" y="1011555"/>
            <a:chExt cx="1086719" cy="62392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6D58C0-DCC1-4DDA-BB94-F9BA52079396}"/>
                </a:ext>
              </a:extLst>
            </p:cNvPr>
            <p:cNvGrpSpPr/>
            <p:nvPr/>
          </p:nvGrpSpPr>
          <p:grpSpPr>
            <a:xfrm>
              <a:off x="1489706" y="1011555"/>
              <a:ext cx="323216" cy="493395"/>
              <a:chOff x="975360" y="982980"/>
              <a:chExt cx="404863" cy="52993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931E4FE-DB78-46C5-8175-203A87214F83}"/>
                  </a:ext>
                </a:extLst>
              </p:cNvPr>
              <p:cNvSpPr/>
              <p:nvPr/>
            </p:nvSpPr>
            <p:spPr>
              <a:xfrm>
                <a:off x="975360" y="982980"/>
                <a:ext cx="160020" cy="529936"/>
              </a:xfrm>
              <a:prstGeom prst="rect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1C9954B-63BE-4251-A5C6-CE58FE45DFAF}"/>
                  </a:ext>
                </a:extLst>
              </p:cNvPr>
              <p:cNvSpPr/>
              <p:nvPr/>
            </p:nvSpPr>
            <p:spPr>
              <a:xfrm>
                <a:off x="1220203" y="1124296"/>
                <a:ext cx="160020" cy="388620"/>
              </a:xfrm>
              <a:prstGeom prst="rect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404A84-A66A-48F7-866A-A4B4C3600DC8}"/>
                </a:ext>
              </a:extLst>
            </p:cNvPr>
            <p:cNvSpPr txBox="1"/>
            <p:nvPr/>
          </p:nvSpPr>
          <p:spPr>
            <a:xfrm>
              <a:off x="1758572" y="1081478"/>
              <a:ext cx="8178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</a:rPr>
                <a:t>IRM</a:t>
              </a:r>
              <a:endParaRPr lang="zh-CN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DC7073-450C-4D4F-8B4C-2C86280F6D60}"/>
              </a:ext>
            </a:extLst>
          </p:cNvPr>
          <p:cNvGrpSpPr/>
          <p:nvPr/>
        </p:nvGrpSpPr>
        <p:grpSpPr>
          <a:xfrm>
            <a:off x="2205748" y="2380361"/>
            <a:ext cx="5993051" cy="1422893"/>
            <a:chOff x="1362070" y="1632764"/>
            <a:chExt cx="5993051" cy="142289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36753FA-3BAB-437A-8AB7-190BFB2A8EC3}"/>
                </a:ext>
              </a:extLst>
            </p:cNvPr>
            <p:cNvSpPr txBox="1"/>
            <p:nvPr/>
          </p:nvSpPr>
          <p:spPr>
            <a:xfrm>
              <a:off x="1362070" y="1632764"/>
              <a:ext cx="59930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spc="300" dirty="0">
                  <a:solidFill>
                    <a:schemeClr val="bg1"/>
                  </a:solidFill>
                  <a:latin typeface="+mj-ea"/>
                  <a:ea typeface="+mj-ea"/>
                </a:rPr>
                <a:t>IRM Pricing Strategy</a:t>
              </a:r>
              <a:endParaRPr lang="zh-CN" altLang="en-US" sz="4800" spc="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7BBFE2-B7C6-44C5-8CA7-8E8EA285A61F}"/>
                </a:ext>
              </a:extLst>
            </p:cNvPr>
            <p:cNvSpPr txBox="1"/>
            <p:nvPr/>
          </p:nvSpPr>
          <p:spPr>
            <a:xfrm>
              <a:off x="1362070" y="2286216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400" spc="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1DA9A27-8614-48DB-9FCC-5ED8768871DC}"/>
              </a:ext>
            </a:extLst>
          </p:cNvPr>
          <p:cNvSpPr txBox="1"/>
          <p:nvPr/>
        </p:nvSpPr>
        <p:spPr>
          <a:xfrm>
            <a:off x="1787523" y="3641672"/>
            <a:ext cx="9690102" cy="83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Team Members: 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latin typeface="+mn-ea"/>
              </a:rPr>
              <a:t>Y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ukun</a:t>
            </a:r>
            <a:r>
              <a:rPr lang="en-US" altLang="zh-CN" sz="2800" b="1" dirty="0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 Gao, 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latin typeface="+mn-ea"/>
              </a:rPr>
              <a:t>X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inyan</a:t>
            </a:r>
            <a:r>
              <a:rPr lang="en-US" altLang="zh-CN" sz="2800" b="1" dirty="0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 Cai, 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latin typeface="+mn-ea"/>
              </a:rPr>
              <a:t>Y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ubo</a:t>
            </a:r>
            <a:r>
              <a:rPr lang="en-US" altLang="zh-CN" sz="2800" b="1" dirty="0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 Feng, 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latin typeface="+mn-ea"/>
              </a:rPr>
              <a:t>Z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ihui</a:t>
            </a:r>
            <a:r>
              <a:rPr lang="en-US" altLang="zh-CN" sz="2800" b="1" dirty="0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 </a:t>
            </a:r>
            <a:r>
              <a:rPr lang="en-US" altLang="zh-CN" sz="2800" b="1" dirty="0" err="1">
                <a:solidFill>
                  <a:schemeClr val="bg1">
                    <a:alpha val="70000"/>
                  </a:schemeClr>
                </a:solidFill>
                <a:effectLst/>
                <a:latin typeface="+mn-ea"/>
              </a:rPr>
              <a:t>Xie</a:t>
            </a:r>
            <a:endParaRPr lang="zh-CN" altLang="en-US" sz="2800" b="1" dirty="0">
              <a:solidFill>
                <a:schemeClr val="bg1">
                  <a:alpha val="70000"/>
                </a:schemeClr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90D96-8A2C-498F-A51E-695C046DAE78}"/>
              </a:ext>
            </a:extLst>
          </p:cNvPr>
          <p:cNvSpPr txBox="1"/>
          <p:nvPr/>
        </p:nvSpPr>
        <p:spPr>
          <a:xfrm>
            <a:off x="2551025" y="4441521"/>
            <a:ext cx="183896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>
                    <a:alpha val="70000"/>
                  </a:schemeClr>
                </a:solidFill>
              </a:rPr>
              <a:t>2020.02.02</a:t>
            </a:r>
            <a:endParaRPr lang="zh-CN" altLang="en-US" sz="2800" b="1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36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1C2CE-400A-4B03-98F1-8713AA15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7" y="127451"/>
            <a:ext cx="5766643" cy="523220"/>
          </a:xfrm>
        </p:spPr>
        <p:txBody>
          <a:bodyPr/>
          <a:lstStyle/>
          <a:p>
            <a:r>
              <a:rPr lang="en-US" altLang="zh-CN" sz="2800" dirty="0"/>
              <a:t>Potential Impact of Recommendations</a:t>
            </a:r>
            <a:endParaRPr lang="zh-CN" altLang="en-US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B0980E-4370-41C2-A91C-7BCBA2A09DB4}"/>
              </a:ext>
            </a:extLst>
          </p:cNvPr>
          <p:cNvSpPr/>
          <p:nvPr/>
        </p:nvSpPr>
        <p:spPr>
          <a:xfrm>
            <a:off x="2889727" y="889392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EC3069-2EF7-46B1-A9E1-AEA54632B6CD}"/>
              </a:ext>
            </a:extLst>
          </p:cNvPr>
          <p:cNvGrpSpPr/>
          <p:nvPr/>
        </p:nvGrpSpPr>
        <p:grpSpPr>
          <a:xfrm>
            <a:off x="145215" y="2848879"/>
            <a:ext cx="3849541" cy="3468001"/>
            <a:chOff x="4816627" y="1298723"/>
            <a:chExt cx="3488504" cy="346800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7A62AF1-484B-4BCD-B082-5B84FC661398}"/>
                </a:ext>
              </a:extLst>
            </p:cNvPr>
            <p:cNvSpPr txBox="1"/>
            <p:nvPr/>
          </p:nvSpPr>
          <p:spPr>
            <a:xfrm>
              <a:off x="6379732" y="1978461"/>
              <a:ext cx="243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endParaRPr lang="zh-CN" altLang="en-US" dirty="0">
                <a:solidFill>
                  <a:schemeClr val="accent1">
                    <a:alpha val="85000"/>
                  </a:schemeClr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2D2CABD-43CC-435A-B9C1-6387D5BDAE3D}"/>
                </a:ext>
              </a:extLst>
            </p:cNvPr>
            <p:cNvSpPr txBox="1"/>
            <p:nvPr/>
          </p:nvSpPr>
          <p:spPr>
            <a:xfrm>
              <a:off x="4816627" y="1298723"/>
              <a:ext cx="3488504" cy="346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Given our recommendation, we intend to </a:t>
              </a:r>
              <a:r>
                <a:rPr lang="en-US" altLang="zh-CN" b="1" dirty="0">
                  <a:solidFill>
                    <a:srgbClr val="945200"/>
                  </a:solidFill>
                  <a:latin typeface="+mn-ea"/>
                </a:rPr>
                <a:t>increase the prices offer to LA-acquired market </a:t>
              </a: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to match our higher quality of service.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 Since customers in this field are relatively </a:t>
              </a:r>
              <a:r>
                <a:rPr lang="en-US" altLang="zh-CN" b="1" dirty="0">
                  <a:solidFill>
                    <a:srgbClr val="945200"/>
                  </a:solidFill>
                  <a:latin typeface="+mn-ea"/>
                </a:rPr>
                <a:t>insensitive</a:t>
              </a: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to price change, and potentially have better rate of retention on higher service quality, we assume that the quantities of demand tends to remain non-fluctuated. 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That will lead to </a:t>
              </a:r>
              <a:r>
                <a:rPr lang="en-US" altLang="zh-CN" b="1" dirty="0">
                  <a:solidFill>
                    <a:srgbClr val="945200"/>
                  </a:solidFill>
                  <a:latin typeface="+mn-ea"/>
                </a:rPr>
                <a:t>an increase in sales</a:t>
              </a: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.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7522A112-7D29-4BE4-AD61-1DAE2D5D2801}"/>
              </a:ext>
            </a:extLst>
          </p:cNvPr>
          <p:cNvSpPr/>
          <p:nvPr/>
        </p:nvSpPr>
        <p:spPr>
          <a:xfrm>
            <a:off x="8922204" y="889392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B8EC4BE-F9D6-4462-98B3-D0577E646E04}"/>
              </a:ext>
            </a:extLst>
          </p:cNvPr>
          <p:cNvGrpSpPr/>
          <p:nvPr/>
        </p:nvGrpSpPr>
        <p:grpSpPr>
          <a:xfrm>
            <a:off x="8182901" y="1872844"/>
            <a:ext cx="3910121" cy="4963013"/>
            <a:chOff x="6554095" y="626986"/>
            <a:chExt cx="4500230" cy="496301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7186FFD-1C24-488E-ADDB-49565C7CA414}"/>
                </a:ext>
              </a:extLst>
            </p:cNvPr>
            <p:cNvSpPr txBox="1"/>
            <p:nvPr/>
          </p:nvSpPr>
          <p:spPr>
            <a:xfrm>
              <a:off x="6554095" y="626986"/>
              <a:ext cx="27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alpha val="85000"/>
                    </a:schemeClr>
                  </a:solidFill>
                  <a:latin typeface="+mj-ea"/>
                  <a:ea typeface="+mj-ea"/>
                </a:rPr>
                <a:t>Variation by Locations </a:t>
              </a:r>
              <a:endParaRPr lang="zh-CN" altLang="en-US" b="1" dirty="0">
                <a:solidFill>
                  <a:schemeClr val="tx1">
                    <a:alpha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73DDF8-9746-42E1-AB54-60CADB0BB809}"/>
                </a:ext>
              </a:extLst>
            </p:cNvPr>
            <p:cNvSpPr txBox="1"/>
            <p:nvPr/>
          </p:nvSpPr>
          <p:spPr>
            <a:xfrm>
              <a:off x="7455805" y="1415330"/>
              <a:ext cx="3598520" cy="417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As we recommend keeping setting distinctive prices by location as we did before, we will still need to consider the demand variation </a:t>
              </a:r>
              <a:r>
                <a:rPr lang="en-US" altLang="zh-CN" sz="2000" b="1" dirty="0">
                  <a:solidFill>
                    <a:srgbClr val="945200"/>
                  </a:solidFill>
                  <a:latin typeface="+mn-ea"/>
                </a:rPr>
                <a:t>by locations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.</a:t>
              </a: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zh-CN" sz="2000" b="1" dirty="0">
                  <a:solidFill>
                    <a:srgbClr val="945200"/>
                  </a:solidFill>
                  <a:latin typeface="+mn-ea"/>
                </a:rPr>
                <a:t>Limited price increase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 should be considered in </a:t>
              </a:r>
              <a:r>
                <a:rPr lang="en-US" altLang="zh-CN" sz="2000" b="1" dirty="0">
                  <a:solidFill>
                    <a:srgbClr val="945200"/>
                  </a:solidFill>
                  <a:latin typeface="+mn-ea"/>
                </a:rPr>
                <a:t>elastic 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markets.</a:t>
              </a: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Table on the right shows the </a:t>
              </a:r>
              <a:r>
                <a:rPr lang="en-US" altLang="zh-CN" sz="2000" b="1" dirty="0">
                  <a:solidFill>
                    <a:srgbClr val="945200"/>
                  </a:solidFill>
                  <a:latin typeface="+mn-ea"/>
                </a:rPr>
                <a:t>top 10 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elastic markets.</a:t>
              </a: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0ADDA1D-5775-4070-9B0F-8FC04438C617}"/>
              </a:ext>
            </a:extLst>
          </p:cNvPr>
          <p:cNvSpPr txBox="1"/>
          <p:nvPr/>
        </p:nvSpPr>
        <p:spPr>
          <a:xfrm>
            <a:off x="2138638" y="1873206"/>
            <a:ext cx="264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tx1">
                    <a:alpha val="85000"/>
                  </a:schemeClr>
                </a:solidFill>
                <a:effectLst/>
                <a:latin typeface="+mj-ea"/>
                <a:ea typeface="+mj-ea"/>
              </a:rPr>
              <a:t>Potential increase </a:t>
            </a:r>
          </a:p>
          <a:p>
            <a:pPr lvl="0" algn="ctr"/>
            <a:r>
              <a:rPr lang="en-US" altLang="zh-CN" b="1" dirty="0">
                <a:solidFill>
                  <a:schemeClr val="tx1">
                    <a:alpha val="85000"/>
                  </a:schemeClr>
                </a:solidFill>
                <a:effectLst/>
                <a:latin typeface="+mj-ea"/>
                <a:ea typeface="+mj-ea"/>
              </a:rPr>
              <a:t>in </a:t>
            </a:r>
            <a:r>
              <a:rPr lang="en-US" altLang="zh-CN" b="1" dirty="0">
                <a:solidFill>
                  <a:schemeClr val="tx1">
                    <a:alpha val="85000"/>
                  </a:schemeClr>
                </a:solidFill>
                <a:latin typeface="+mj-ea"/>
                <a:ea typeface="+mj-ea"/>
              </a:rPr>
              <a:t>acquired location sales</a:t>
            </a:r>
            <a:endParaRPr lang="zh-CN" altLang="en-US" b="1" dirty="0">
              <a:solidFill>
                <a:schemeClr val="tx1">
                  <a:alpha val="85000"/>
                </a:schemeClr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7CA8CD1-5040-4F95-AD32-7CAB4CEC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14" y="3385788"/>
            <a:ext cx="2851961" cy="2856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C91F24-23EF-45D3-ADF4-84D6ABB005BB}"/>
              </a:ext>
            </a:extLst>
          </p:cNvPr>
          <p:cNvSpPr txBox="1"/>
          <p:nvPr/>
        </p:nvSpPr>
        <p:spPr>
          <a:xfrm>
            <a:off x="3863514" y="3871360"/>
            <a:ext cx="2581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945200"/>
                </a:solidFill>
                <a:latin typeface="+mn-ea"/>
              </a:rPr>
              <a:t>The average price elasticity of LA-acquired market is less than 1, indicating an inelastic market reaction. </a:t>
            </a:r>
            <a:endParaRPr lang="zh-CN" altLang="en-US" i="1" dirty="0">
              <a:solidFill>
                <a:srgbClr val="945200"/>
              </a:solidFill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AE6DBC6-79B3-49D3-AF26-3571C1D0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64" y="3036646"/>
            <a:ext cx="2432190" cy="28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A4D957-FB68-4DF3-93E0-BE8301D7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8CBF7CC5-410D-407F-BAC4-0FFD53DD46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ECF4DD-829E-40AD-B1AF-9AE14D36E928}"/>
              </a:ext>
            </a:extLst>
          </p:cNvPr>
          <p:cNvGrpSpPr/>
          <p:nvPr/>
        </p:nvGrpSpPr>
        <p:grpSpPr>
          <a:xfrm>
            <a:off x="0" y="0"/>
            <a:ext cx="7972425" cy="6858000"/>
            <a:chOff x="0" y="0"/>
            <a:chExt cx="7972425" cy="6858000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B90A0D85-058E-49A2-B011-9CBBF90CA235}"/>
                </a:ext>
              </a:extLst>
            </p:cNvPr>
            <p:cNvSpPr/>
            <p:nvPr/>
          </p:nvSpPr>
          <p:spPr>
            <a:xfrm>
              <a:off x="0" y="0"/>
              <a:ext cx="7972425" cy="6858000"/>
            </a:xfrm>
            <a:prstGeom prst="parallelogram">
              <a:avLst>
                <a:gd name="adj" fmla="val 31870"/>
              </a:avLst>
            </a:prstGeom>
            <a:gradFill>
              <a:gsLst>
                <a:gs pos="40000">
                  <a:srgbClr val="F07D2D"/>
                </a:gs>
                <a:gs pos="100000">
                  <a:srgbClr val="F07D2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99EC880-2887-4B48-8110-73F4966AAD8C}"/>
                </a:ext>
              </a:extLst>
            </p:cNvPr>
            <p:cNvSpPr txBox="1"/>
            <p:nvPr/>
          </p:nvSpPr>
          <p:spPr>
            <a:xfrm>
              <a:off x="2524125" y="470327"/>
              <a:ext cx="43921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i="1" spc="600" dirty="0">
                  <a:solidFill>
                    <a:schemeClr val="bg1"/>
                  </a:solidFill>
                  <a:latin typeface="+mj-lt"/>
                </a:rPr>
                <a:t>CONTENTS</a:t>
              </a:r>
              <a:endParaRPr lang="zh-CN" altLang="en-US" sz="4800" i="1" spc="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171ACAE-2018-4BC4-A465-21216712DF04}"/>
              </a:ext>
            </a:extLst>
          </p:cNvPr>
          <p:cNvGrpSpPr/>
          <p:nvPr/>
        </p:nvGrpSpPr>
        <p:grpSpPr>
          <a:xfrm>
            <a:off x="2092326" y="1755114"/>
            <a:ext cx="3555066" cy="646331"/>
            <a:chOff x="1838326" y="1729714"/>
            <a:chExt cx="3555066" cy="646331"/>
          </a:xfrm>
        </p:grpSpPr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6F94911-7B99-4FD3-8881-09A15CEF1625}"/>
                </a:ext>
              </a:extLst>
            </p:cNvPr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rgbClr val="F07D2D"/>
                  </a:solidFill>
                </a:rPr>
                <a:t>1</a:t>
              </a:r>
              <a:endParaRPr lang="zh-CN" altLang="en-US" sz="2800" i="1" dirty="0">
                <a:solidFill>
                  <a:srgbClr val="F07D2D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161A793-B9CF-4824-B883-50F90776C4BB}"/>
                </a:ext>
              </a:extLst>
            </p:cNvPr>
            <p:cNvSpPr txBox="1"/>
            <p:nvPr/>
          </p:nvSpPr>
          <p:spPr>
            <a:xfrm>
              <a:off x="2508884" y="1729714"/>
              <a:ext cx="2884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bg1"/>
                  </a:solidFill>
                </a:rPr>
                <a:t>Data Scanning</a:t>
              </a:r>
              <a:endParaRPr lang="zh-CN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BB305-8118-4316-886B-FD5A85117757}"/>
              </a:ext>
            </a:extLst>
          </p:cNvPr>
          <p:cNvGrpSpPr/>
          <p:nvPr/>
        </p:nvGrpSpPr>
        <p:grpSpPr>
          <a:xfrm>
            <a:off x="1700718" y="2929643"/>
            <a:ext cx="3912023" cy="646331"/>
            <a:chOff x="1838326" y="1757010"/>
            <a:chExt cx="3912023" cy="646331"/>
          </a:xfrm>
        </p:grpSpPr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D76FC0B4-2D4F-49C8-A95C-1C08491D2C39}"/>
                </a:ext>
              </a:extLst>
            </p:cNvPr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rgbClr val="F07D2D"/>
                  </a:solidFill>
                </a:rPr>
                <a:t>2</a:t>
              </a:r>
              <a:endParaRPr lang="zh-CN" altLang="en-US" sz="2800" i="1" dirty="0">
                <a:solidFill>
                  <a:srgbClr val="F07D2D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0E2A701-A9A2-4B1C-8358-5820C28F5E43}"/>
                </a:ext>
              </a:extLst>
            </p:cNvPr>
            <p:cNvSpPr txBox="1"/>
            <p:nvPr/>
          </p:nvSpPr>
          <p:spPr>
            <a:xfrm>
              <a:off x="2508884" y="1757010"/>
              <a:ext cx="3241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bg1"/>
                  </a:solidFill>
                </a:rPr>
                <a:t>Pricing Strategy</a:t>
              </a:r>
              <a:endParaRPr lang="zh-CN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D9711A4-C25B-4157-AA6D-5E690C22A770}"/>
              </a:ext>
            </a:extLst>
          </p:cNvPr>
          <p:cNvGrpSpPr/>
          <p:nvPr/>
        </p:nvGrpSpPr>
        <p:grpSpPr>
          <a:xfrm>
            <a:off x="1309109" y="4076876"/>
            <a:ext cx="3935170" cy="646331"/>
            <a:chOff x="1838326" y="1757010"/>
            <a:chExt cx="3935170" cy="646331"/>
          </a:xfrm>
        </p:grpSpPr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1F278A-12A6-4510-B8B3-75C0EF1A57F0}"/>
                </a:ext>
              </a:extLst>
            </p:cNvPr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rgbClr val="F07D2D"/>
                  </a:solidFill>
                </a:rPr>
                <a:t>3</a:t>
              </a:r>
              <a:endParaRPr lang="zh-CN" altLang="en-US" sz="2800" i="1" dirty="0">
                <a:solidFill>
                  <a:srgbClr val="F07D2D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447F054-EECE-422F-A875-A1AED55D25A6}"/>
                </a:ext>
              </a:extLst>
            </p:cNvPr>
            <p:cNvSpPr txBox="1"/>
            <p:nvPr/>
          </p:nvSpPr>
          <p:spPr>
            <a:xfrm>
              <a:off x="2508884" y="1757010"/>
              <a:ext cx="3264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bg1"/>
                  </a:solidFill>
                </a:rPr>
                <a:t>Potential Impact</a:t>
              </a:r>
              <a:endParaRPr lang="zh-CN" altLang="en-US" sz="36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9917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CA9DB-BF08-417F-97C8-1FD989A6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7" y="127451"/>
            <a:ext cx="4452629" cy="523220"/>
          </a:xfrm>
        </p:spPr>
        <p:txBody>
          <a:bodyPr/>
          <a:lstStyle/>
          <a:p>
            <a:pPr lvl="0"/>
            <a:r>
              <a:rPr lang="en-US" altLang="zh-CN" sz="2800" dirty="0"/>
              <a:t>What do you see in the data?</a:t>
            </a:r>
            <a:endParaRPr lang="zh-CN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DC78D2-78C5-4B2D-B1AC-20F5362DC0FB}"/>
              </a:ext>
            </a:extLst>
          </p:cNvPr>
          <p:cNvSpPr txBox="1"/>
          <p:nvPr/>
        </p:nvSpPr>
        <p:spPr>
          <a:xfrm>
            <a:off x="5834292" y="4600577"/>
            <a:ext cx="5995758" cy="2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945200"/>
                </a:solidFill>
                <a:latin typeface="+mn-ea"/>
              </a:rPr>
              <a:t>Same Customer IMGA &amp; Same </a:t>
            </a:r>
            <a:r>
              <a:rPr lang="en-US" altLang="zh-CN" sz="2000" b="1" dirty="0" err="1">
                <a:solidFill>
                  <a:srgbClr val="945200"/>
                </a:solidFill>
                <a:latin typeface="+mn-ea"/>
              </a:rPr>
              <a:t>BillCode</a:t>
            </a:r>
            <a:endParaRPr lang="en-US" altLang="zh-CN" sz="2000" b="1" dirty="0">
              <a:solidFill>
                <a:srgbClr val="94520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945200"/>
                </a:solidFill>
                <a:latin typeface="+mn-ea"/>
              </a:rPr>
              <a:t>Different locations having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highly</a:t>
            </a:r>
            <a:r>
              <a:rPr lang="en-US" altLang="zh-CN" sz="2000" b="1" dirty="0">
                <a:solidFill>
                  <a:srgbClr val="945200"/>
                </a:solidFill>
                <a:latin typeface="+mn-ea"/>
              </a:rPr>
              <a:t> different prices.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945200"/>
                </a:solidFill>
                <a:latin typeface="+mn-ea"/>
              </a:rPr>
              <a:t>It’s true that consumers are paying different by different locations.</a:t>
            </a: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rgbClr val="94520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2ED189-5D3A-4580-A5FB-2B89E681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95" y="1325791"/>
            <a:ext cx="5464258" cy="2387948"/>
          </a:xfrm>
          <a:prstGeom prst="rect">
            <a:avLst/>
          </a:prstGeom>
          <a:ln w="34925">
            <a:solidFill>
              <a:schemeClr val="accent1"/>
            </a:solidFill>
            <a:miter lim="800000"/>
          </a:ln>
        </p:spPr>
      </p:pic>
      <p:pic>
        <p:nvPicPr>
          <p:cNvPr id="10" name="图片 9" descr="图片包含 屏幕截图&#10;&#10;描述已自动生成">
            <a:extLst>
              <a:ext uri="{FF2B5EF4-FFF2-40B4-BE49-F238E27FC236}">
                <a16:creationId xmlns:a16="http://schemas.microsoft.com/office/drawing/2014/main" id="{434D87AB-4AF2-B547-BA37-62C33A7D41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9590" y="1474306"/>
            <a:ext cx="5061302" cy="14452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0AD43A-F1CC-0E4D-8B30-F1620B72E311}"/>
              </a:ext>
            </a:extLst>
          </p:cNvPr>
          <p:cNvSpPr txBox="1"/>
          <p:nvPr/>
        </p:nvSpPr>
        <p:spPr>
          <a:xfrm>
            <a:off x="483713" y="685775"/>
            <a:ext cx="400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思源宋体 CN Heavy"/>
                <a:ea typeface="思源宋体 CN Heavy"/>
              </a:rPr>
              <a:t>01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paying by differences of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location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9B1A2C-9EB9-6C40-AF12-329EBF7B79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2510" y="2451427"/>
            <a:ext cx="4739640" cy="41529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0C6686A-D22E-2F4C-9D3A-FA4C50667C76}"/>
              </a:ext>
            </a:extLst>
          </p:cNvPr>
          <p:cNvSpPr txBox="1"/>
          <p:nvPr/>
        </p:nvSpPr>
        <p:spPr>
          <a:xfrm>
            <a:off x="5757862" y="3831129"/>
            <a:ext cx="537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Are there variances in customers‘ paying?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B7DB84-E331-AC40-8847-BE8EF4F0C374}"/>
              </a:ext>
            </a:extLst>
          </p:cNvPr>
          <p:cNvSpPr txBox="1"/>
          <p:nvPr/>
        </p:nvSpPr>
        <p:spPr>
          <a:xfrm>
            <a:off x="5894889" y="281352"/>
            <a:ext cx="5343064" cy="92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To avoid the time variances of contaminating the data, we choose the most relevant year of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2019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to do our analysis.</a:t>
            </a: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框架 2">
            <a:extLst>
              <a:ext uri="{FF2B5EF4-FFF2-40B4-BE49-F238E27FC236}">
                <a16:creationId xmlns:a16="http://schemas.microsoft.com/office/drawing/2014/main" id="{BC370B44-B358-FD4C-A49B-31209C057AD3}"/>
              </a:ext>
            </a:extLst>
          </p:cNvPr>
          <p:cNvSpPr/>
          <p:nvPr/>
        </p:nvSpPr>
        <p:spPr>
          <a:xfrm>
            <a:off x="4261220" y="2565780"/>
            <a:ext cx="980930" cy="415290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CA9DB-BF08-417F-97C8-1FD989A6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7" y="127451"/>
            <a:ext cx="4452629" cy="523220"/>
          </a:xfrm>
        </p:spPr>
        <p:txBody>
          <a:bodyPr/>
          <a:lstStyle/>
          <a:p>
            <a:pPr lvl="0"/>
            <a:r>
              <a:rPr lang="en-US" altLang="zh-CN" sz="2800" dirty="0"/>
              <a:t>What do you see in the data?</a:t>
            </a:r>
            <a:endParaRPr lang="zh-CN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C81DCB-02B9-46D3-A7A5-F2538AB6FA6A}"/>
              </a:ext>
            </a:extLst>
          </p:cNvPr>
          <p:cNvSpPr txBox="1"/>
          <p:nvPr/>
        </p:nvSpPr>
        <p:spPr>
          <a:xfrm>
            <a:off x="6057907" y="3759689"/>
            <a:ext cx="537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Are there variances in customers‘ paying?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DC78D2-78C5-4B2D-B1AC-20F5362DC0FB}"/>
              </a:ext>
            </a:extLst>
          </p:cNvPr>
          <p:cNvSpPr txBox="1"/>
          <p:nvPr/>
        </p:nvSpPr>
        <p:spPr>
          <a:xfrm>
            <a:off x="6202326" y="4510198"/>
            <a:ext cx="5343064" cy="148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945200"/>
                </a:solidFill>
                <a:latin typeface="+mn-ea"/>
              </a:rPr>
              <a:t>Same Customer IMGA&amp; Same </a:t>
            </a:r>
            <a:r>
              <a:rPr lang="en-US" altLang="zh-CN" sz="2000" b="1" dirty="0" err="1">
                <a:solidFill>
                  <a:srgbClr val="945200"/>
                </a:solidFill>
                <a:latin typeface="+mn-ea"/>
              </a:rPr>
              <a:t>BillCodeType</a:t>
            </a:r>
            <a:endParaRPr lang="en-US" altLang="zh-CN" sz="2000" b="1" dirty="0">
              <a:solidFill>
                <a:srgbClr val="94520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945200"/>
                </a:solidFill>
                <a:latin typeface="+mn-ea"/>
              </a:rPr>
              <a:t>Having multiple size of accounts, we can see customers are paying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slightly</a:t>
            </a:r>
            <a:r>
              <a:rPr lang="en-US" altLang="zh-CN" sz="2000" b="1" dirty="0">
                <a:solidFill>
                  <a:srgbClr val="945200"/>
                </a:solidFill>
                <a:latin typeface="+mn-ea"/>
              </a:rPr>
              <a:t> different prices.</a:t>
            </a:r>
          </a:p>
          <a:p>
            <a:pPr algn="just"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2ED189-5D3A-4580-A5FB-2B89E681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26" y="1082897"/>
            <a:ext cx="5464258" cy="2387948"/>
          </a:xfrm>
          <a:prstGeom prst="rect">
            <a:avLst/>
          </a:prstGeom>
          <a:ln w="34925">
            <a:solidFill>
              <a:schemeClr val="accent1"/>
            </a:solidFill>
            <a:miter lim="800000"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0AD43A-F1CC-0E4D-8B30-F1620B72E311}"/>
              </a:ext>
            </a:extLst>
          </p:cNvPr>
          <p:cNvSpPr txBox="1"/>
          <p:nvPr/>
        </p:nvSpPr>
        <p:spPr>
          <a:xfrm>
            <a:off x="483713" y="685775"/>
            <a:ext cx="471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思源宋体 CN Heavy"/>
                <a:ea typeface="思源宋体 CN Heavy"/>
              </a:rPr>
              <a:t>02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paying by </a:t>
            </a:r>
            <a:r>
              <a:rPr lang="en-US" altLang="zh-CN" sz="2400" b="1" dirty="0">
                <a:solidFill>
                  <a:srgbClr val="945200"/>
                </a:solidFill>
                <a:latin typeface="+mj-ea"/>
                <a:ea typeface="+mj-ea"/>
              </a:rPr>
              <a:t>size of account numbers</a:t>
            </a:r>
            <a:endParaRPr lang="zh-CN" altLang="en-US" sz="2400" b="1" dirty="0">
              <a:solidFill>
                <a:srgbClr val="9452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2B2D1-DC78-9142-A5BD-62F03CA3A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03" y="1468763"/>
            <a:ext cx="5770072" cy="4581851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23EBC702-964D-6142-92AE-DCC7B3B28989}"/>
              </a:ext>
            </a:extLst>
          </p:cNvPr>
          <p:cNvSpPr/>
          <p:nvPr/>
        </p:nvSpPr>
        <p:spPr>
          <a:xfrm>
            <a:off x="4941105" y="1597922"/>
            <a:ext cx="1116802" cy="4581851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2E86-774F-42F5-BD21-006F16F8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05" y="117323"/>
            <a:ext cx="5222455" cy="523220"/>
          </a:xfrm>
        </p:spPr>
        <p:txBody>
          <a:bodyPr/>
          <a:lstStyle/>
          <a:p>
            <a:r>
              <a:rPr lang="en-US" altLang="zh-CN" sz="2800" dirty="0"/>
              <a:t>Logic explanation and visualization</a:t>
            </a:r>
            <a:endParaRPr lang="zh-CN" alt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5860CB-34B1-6042-BF0B-15BB6A6899CD}"/>
              </a:ext>
            </a:extLst>
          </p:cNvPr>
          <p:cNvSpPr/>
          <p:nvPr/>
        </p:nvSpPr>
        <p:spPr>
          <a:xfrm>
            <a:off x="188914" y="749755"/>
            <a:ext cx="5297487" cy="2361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To make the comparison between price of IRM and the Acquired, we need to control for other factors to make sure prices are comparable.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Here, the factors we want to control are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9452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“Billcode Type”</a:t>
            </a: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452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,“Market name” and  “time”</a:t>
            </a: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8CB7EC6E-5524-A746-8D72-B6F73436D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"/>
          <a:stretch/>
        </p:blipFill>
        <p:spPr>
          <a:xfrm>
            <a:off x="5319982" y="887738"/>
            <a:ext cx="6872018" cy="5375141"/>
          </a:xfrm>
          <a:prstGeom prst="rect">
            <a:avLst/>
          </a:prstGeom>
        </p:spPr>
      </p:pic>
      <p:sp>
        <p:nvSpPr>
          <p:cNvPr id="5" name="Rectangle 40">
            <a:extLst>
              <a:ext uri="{FF2B5EF4-FFF2-40B4-BE49-F238E27FC236}">
                <a16:creationId xmlns:a16="http://schemas.microsoft.com/office/drawing/2014/main" id="{3FF488E0-49A4-F343-89B7-B1BCC1CE3756}"/>
              </a:ext>
            </a:extLst>
          </p:cNvPr>
          <p:cNvSpPr/>
          <p:nvPr/>
        </p:nvSpPr>
        <p:spPr>
          <a:xfrm>
            <a:off x="240154" y="2771307"/>
            <a:ext cx="5297487" cy="2361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By exploring the data on “LA-Acquired” we found it only contains two </a:t>
            </a:r>
            <a:r>
              <a:rPr lang="en-US" sz="2000" dirty="0" err="1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Billcode</a:t>
            </a: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Types which are </a:t>
            </a:r>
            <a:r>
              <a:rPr lang="en-US" sz="2000" dirty="0">
                <a:solidFill>
                  <a:srgbClr val="9452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“service” </a:t>
            </a: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rgbClr val="9452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“storage” </a:t>
            </a: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Time periods from “2018-Q4” to “2019-Q4”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Location: “Los Angeles”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0CC2031-380F-EC4A-AA23-98AF03049179}"/>
              </a:ext>
            </a:extLst>
          </p:cNvPr>
          <p:cNvSpPr/>
          <p:nvPr/>
        </p:nvSpPr>
        <p:spPr>
          <a:xfrm>
            <a:off x="291394" y="4379310"/>
            <a:ext cx="5297487" cy="1927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So we extracted the data where Market name contains Los Angeles and compared the average price for both service and storage type 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2018-Q4 to 2019-Q4.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11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2DF83AAA-E75E-6F4D-88E2-A08D92255562}"/>
              </a:ext>
            </a:extLst>
          </p:cNvPr>
          <p:cNvSpPr txBox="1">
            <a:spLocks/>
          </p:cNvSpPr>
          <p:nvPr/>
        </p:nvSpPr>
        <p:spPr>
          <a:xfrm>
            <a:off x="659454" y="141099"/>
            <a:ext cx="96259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latin typeface="+mn-ea"/>
              </a:rPr>
              <a:t>Determing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CustomerIMGA</a:t>
            </a:r>
            <a:r>
              <a:rPr lang="en-US" altLang="zh-CN" sz="2800" dirty="0">
                <a:latin typeface="+mn-ea"/>
              </a:rPr>
              <a:t> Price of 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LA-acquired</a:t>
            </a:r>
            <a:r>
              <a:rPr lang="en-US" altLang="zh-CN" sz="2800" dirty="0">
                <a:latin typeface="+mn-ea"/>
              </a:rPr>
              <a:t> after acquisition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45B320-9C95-2C46-8254-F0A0854658B2}"/>
              </a:ext>
            </a:extLst>
          </p:cNvPr>
          <p:cNvSpPr txBox="1"/>
          <p:nvPr/>
        </p:nvSpPr>
        <p:spPr>
          <a:xfrm>
            <a:off x="659454" y="1081094"/>
            <a:ext cx="4902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dirty="0"/>
              <a:t>For finding a good reference of LA-acquired companies, we choose the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same location of LA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+mn-ea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381DF27-EEFE-3349-9DBD-DE84F0A7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57" y="1081094"/>
            <a:ext cx="3263900" cy="34417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A1DC724-3C75-E54F-B2AD-BA013BDEDD2B}"/>
              </a:ext>
            </a:extLst>
          </p:cNvPr>
          <p:cNvSpPr txBox="1"/>
          <p:nvPr/>
        </p:nvSpPr>
        <p:spPr>
          <a:xfrm>
            <a:off x="659454" y="2045367"/>
            <a:ext cx="490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dirty="0"/>
              <a:t>Then for every </a:t>
            </a:r>
            <a:r>
              <a:rPr lang="en-US" altLang="zh-CN" dirty="0" err="1"/>
              <a:t>CustomerIMGA</a:t>
            </a:r>
            <a:r>
              <a:rPr lang="en-US" altLang="zh-CN" dirty="0"/>
              <a:t>, we compute the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weighted mean price by storage quantity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zh-CN" dirty="0">
              <a:latin typeface="+mn-ea"/>
            </a:endParaRP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0676F40C-635B-D243-9266-F2033A486CEB}"/>
              </a:ext>
            </a:extLst>
          </p:cNvPr>
          <p:cNvSpPr/>
          <p:nvPr/>
        </p:nvSpPr>
        <p:spPr>
          <a:xfrm>
            <a:off x="8999588" y="3029980"/>
            <a:ext cx="1110428" cy="327545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04BEA5-62D6-BB43-8425-0D3917BBBD9C}"/>
              </a:ext>
            </a:extLst>
          </p:cNvPr>
          <p:cNvSpPr txBox="1"/>
          <p:nvPr/>
        </p:nvSpPr>
        <p:spPr>
          <a:xfrm>
            <a:off x="10106657" y="2992479"/>
            <a:ext cx="862757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Lowest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AF9B95-3B96-B344-A814-DA0C017F08BA}"/>
              </a:ext>
            </a:extLst>
          </p:cNvPr>
          <p:cNvSpPr txBox="1"/>
          <p:nvPr/>
        </p:nvSpPr>
        <p:spPr>
          <a:xfrm>
            <a:off x="9929233" y="1788644"/>
            <a:ext cx="862757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High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双大括号 15">
            <a:extLst>
              <a:ext uri="{FF2B5EF4-FFF2-40B4-BE49-F238E27FC236}">
                <a16:creationId xmlns:a16="http://schemas.microsoft.com/office/drawing/2014/main" id="{34DA6748-BDC3-4F4E-B369-F504253CC226}"/>
              </a:ext>
            </a:extLst>
          </p:cNvPr>
          <p:cNvSpPr/>
          <p:nvPr/>
        </p:nvSpPr>
        <p:spPr>
          <a:xfrm>
            <a:off x="8958644" y="1541144"/>
            <a:ext cx="1148013" cy="897546"/>
          </a:xfrm>
          <a:prstGeom prst="bracePair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0DCD3C-9059-B24F-98BA-07D68702D78B}"/>
              </a:ext>
            </a:extLst>
          </p:cNvPr>
          <p:cNvSpPr txBox="1"/>
          <p:nvPr/>
        </p:nvSpPr>
        <p:spPr>
          <a:xfrm>
            <a:off x="33700" y="2847515"/>
            <a:ext cx="6226458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/>
              <a:t>Having the data, we divide the customers into two categories:</a:t>
            </a:r>
          </a:p>
          <a:p>
            <a:pPr algn="r">
              <a:lnSpc>
                <a:spcPct val="12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1600" dirty="0">
              <a:latin typeface="+mn-ea"/>
            </a:endParaRPr>
          </a:p>
          <a:p>
            <a:pPr algn="r"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algn="r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DFD68F-8233-B240-9856-CAD85BE3E3D9}"/>
              </a:ext>
            </a:extLst>
          </p:cNvPr>
          <p:cNvSpPr txBox="1"/>
          <p:nvPr/>
        </p:nvSpPr>
        <p:spPr>
          <a:xfrm>
            <a:off x="368451" y="3469962"/>
            <a:ext cx="5484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Type I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altLang="zh-CN" dirty="0"/>
              <a:t>: For the </a:t>
            </a:r>
            <a:r>
              <a:rPr lang="en-US" altLang="zh-CN" dirty="0" err="1"/>
              <a:t>CustomerIMGA</a:t>
            </a:r>
            <a:r>
              <a:rPr lang="en-US" altLang="zh-CN" dirty="0"/>
              <a:t> having most(or all) percentage of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service and transport </a:t>
            </a:r>
            <a:r>
              <a:rPr lang="en-US" altLang="zh-CN" dirty="0"/>
              <a:t>bill code types: </a:t>
            </a:r>
          </a:p>
          <a:p>
            <a:r>
              <a:rPr lang="en-US" altLang="zh-CN" dirty="0"/>
              <a:t>They have the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higher Weighted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MeanPrice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(at around 10)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b="1" dirty="0">
                <a:solidFill>
                  <a:srgbClr val="945200"/>
                </a:solidFill>
              </a:rPr>
              <a:t>Type</a:t>
            </a:r>
            <a:r>
              <a:rPr lang="zh-CN" altLang="en-US" b="1" dirty="0">
                <a:solidFill>
                  <a:srgbClr val="945200"/>
                </a:solidFill>
              </a:rPr>
              <a:t> </a:t>
            </a:r>
            <a:r>
              <a:rPr lang="en-US" altLang="zh-CN" b="1" dirty="0">
                <a:solidFill>
                  <a:srgbClr val="945200"/>
                </a:solidFill>
              </a:rPr>
              <a:t>II</a:t>
            </a:r>
            <a:r>
              <a:rPr lang="en-US" altLang="zh-CN" dirty="0">
                <a:solidFill>
                  <a:srgbClr val="945200"/>
                </a:solidFill>
              </a:rPr>
              <a:t> </a:t>
            </a:r>
            <a:r>
              <a:rPr lang="en-US" altLang="zh-CN" dirty="0"/>
              <a:t>: For the </a:t>
            </a:r>
            <a:r>
              <a:rPr lang="en-US" altLang="zh-CN" dirty="0" err="1"/>
              <a:t>CustomerIMGA</a:t>
            </a:r>
            <a:r>
              <a:rPr lang="en-US" altLang="zh-CN" dirty="0"/>
              <a:t> having most(or all) percentage of </a:t>
            </a:r>
            <a:r>
              <a:rPr lang="en-US" altLang="zh-CN" b="1" dirty="0">
                <a:solidFill>
                  <a:srgbClr val="945200"/>
                </a:solidFill>
              </a:rPr>
              <a:t>storage </a:t>
            </a:r>
            <a:r>
              <a:rPr lang="en-US" altLang="zh-CN" dirty="0"/>
              <a:t>bill code type:</a:t>
            </a:r>
          </a:p>
          <a:p>
            <a:r>
              <a:rPr lang="en-US" altLang="zh-CN" dirty="0"/>
              <a:t>They have the </a:t>
            </a:r>
            <a:r>
              <a:rPr lang="en-US" altLang="zh-CN" b="1" dirty="0">
                <a:solidFill>
                  <a:srgbClr val="945200"/>
                </a:solidFill>
              </a:rPr>
              <a:t>lower weighted Mean price(at around 0.8)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D69A63-5C19-524E-9E39-21DD6B7C34CA}"/>
              </a:ext>
            </a:extLst>
          </p:cNvPr>
          <p:cNvSpPr/>
          <p:nvPr/>
        </p:nvSpPr>
        <p:spPr>
          <a:xfrm>
            <a:off x="6096000" y="48261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945200"/>
                </a:solidFill>
                <a:latin typeface="+mn-ea"/>
              </a:rPr>
              <a:t>Recommendation:</a:t>
            </a:r>
          </a:p>
          <a:p>
            <a:r>
              <a:rPr lang="en-US" altLang="zh-CN" b="1" dirty="0">
                <a:solidFill>
                  <a:srgbClr val="945200"/>
                </a:solidFill>
                <a:latin typeface="+mn-ea"/>
              </a:rPr>
              <a:t>For those </a:t>
            </a:r>
            <a:r>
              <a:rPr lang="en-US" altLang="zh-CN" b="1" dirty="0" err="1">
                <a:solidFill>
                  <a:srgbClr val="945200"/>
                </a:solidFill>
                <a:latin typeface="+mn-ea"/>
              </a:rPr>
              <a:t>CustomerIMGA</a:t>
            </a:r>
            <a:r>
              <a:rPr lang="en-US" altLang="zh-CN" b="1" dirty="0">
                <a:solidFill>
                  <a:srgbClr val="945200"/>
                </a:solidFill>
                <a:latin typeface="+mn-ea"/>
              </a:rPr>
              <a:t> of LA-acquired who belongs to Type</a:t>
            </a:r>
            <a:r>
              <a:rPr lang="en-US" altLang="zh-CN" b="1" dirty="0">
                <a:solidFill>
                  <a:srgbClr val="945200"/>
                </a:solidFill>
              </a:rPr>
              <a:t> I</a:t>
            </a:r>
            <a:r>
              <a:rPr lang="en-US" altLang="zh-CN" b="1" dirty="0">
                <a:solidFill>
                  <a:srgbClr val="945200"/>
                </a:solidFill>
                <a:latin typeface="+mn-ea"/>
              </a:rPr>
              <a:t>, we set the price 10.</a:t>
            </a:r>
          </a:p>
          <a:p>
            <a:r>
              <a:rPr lang="en-US" altLang="zh-CN" b="1" dirty="0">
                <a:solidFill>
                  <a:srgbClr val="945200"/>
                </a:solidFill>
                <a:latin typeface="+mn-ea"/>
              </a:rPr>
              <a:t>For those </a:t>
            </a:r>
            <a:r>
              <a:rPr lang="en-US" altLang="zh-CN" b="1" dirty="0" err="1">
                <a:solidFill>
                  <a:srgbClr val="945200"/>
                </a:solidFill>
                <a:latin typeface="+mn-ea"/>
              </a:rPr>
              <a:t>CustomerIMGA</a:t>
            </a:r>
            <a:r>
              <a:rPr lang="en-US" altLang="zh-CN" b="1" dirty="0">
                <a:solidFill>
                  <a:srgbClr val="945200"/>
                </a:solidFill>
                <a:latin typeface="+mn-ea"/>
              </a:rPr>
              <a:t>  of LA-acquired who belongs to Type</a:t>
            </a:r>
            <a:r>
              <a:rPr lang="en-US" altLang="zh-CN" b="1" dirty="0">
                <a:solidFill>
                  <a:srgbClr val="945200"/>
                </a:solidFill>
              </a:rPr>
              <a:t> II</a:t>
            </a:r>
            <a:r>
              <a:rPr lang="en-US" altLang="zh-CN" b="1" dirty="0">
                <a:solidFill>
                  <a:srgbClr val="945200"/>
                </a:solidFill>
                <a:latin typeface="+mn-ea"/>
              </a:rPr>
              <a:t>, we set the price 0.8.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60DD7B-D558-3B4B-84BD-7EB9DB8285AD}"/>
              </a:ext>
            </a:extLst>
          </p:cNvPr>
          <p:cNvSpPr txBox="1"/>
          <p:nvPr/>
        </p:nvSpPr>
        <p:spPr>
          <a:xfrm>
            <a:off x="6411378" y="627300"/>
            <a:ext cx="1258664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dirty="0">
                <a:solidFill>
                  <a:srgbClr val="945200"/>
                </a:solidFill>
                <a:latin typeface="+mn-ea"/>
              </a:rPr>
              <a:t>Example:</a:t>
            </a:r>
            <a:endParaRPr lang="zh-CN" altLang="en-US" sz="1600" dirty="0">
              <a:solidFill>
                <a:srgbClr val="9452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057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1DB8BA2E-8B8B-8548-9489-6BC86AC4E616}"/>
              </a:ext>
            </a:extLst>
          </p:cNvPr>
          <p:cNvSpPr/>
          <p:nvPr/>
        </p:nvSpPr>
        <p:spPr>
          <a:xfrm>
            <a:off x="3922711" y="3804216"/>
            <a:ext cx="3988859" cy="1885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F380C1-B7EE-F544-8B75-E6D6A7A573D3}"/>
              </a:ext>
            </a:extLst>
          </p:cNvPr>
          <p:cNvSpPr/>
          <p:nvPr/>
        </p:nvSpPr>
        <p:spPr>
          <a:xfrm>
            <a:off x="261935" y="1058202"/>
            <a:ext cx="11668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We used 2 types of approaches.</a:t>
            </a:r>
          </a:p>
          <a:p>
            <a:r>
              <a:rPr lang="zh-CN" altLang="en-US" dirty="0"/>
              <a:t>              </a:t>
            </a:r>
            <a:r>
              <a:rPr lang="en-US" dirty="0" err="1"/>
              <a:t>Type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en-US" dirty="0"/>
              <a:t>: weighted mean price by storage quantity for every </a:t>
            </a:r>
            <a:r>
              <a:rPr lang="en-US" dirty="0" err="1"/>
              <a:t>CustomerIMGA</a:t>
            </a:r>
            <a:endParaRPr lang="en-US" dirty="0"/>
          </a:p>
          <a:p>
            <a:r>
              <a:rPr lang="zh-CN" altLang="en-US" dirty="0"/>
              <a:t>              </a:t>
            </a:r>
            <a:r>
              <a:rPr lang="en-US" dirty="0" err="1"/>
              <a:t>Type</a:t>
            </a:r>
            <a:r>
              <a:rPr lang="en-US" altLang="zh-CN" dirty="0" err="1"/>
              <a:t>II</a:t>
            </a:r>
            <a:r>
              <a:rPr lang="en-US" altLang="zh-CN" dirty="0"/>
              <a:t> </a:t>
            </a:r>
            <a:r>
              <a:rPr lang="en-US" dirty="0"/>
              <a:t>: simple mean price for every </a:t>
            </a:r>
            <a:r>
              <a:rPr lang="en-US" dirty="0" err="1"/>
              <a:t>CustomerIMGA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We discovered that the difference of </a:t>
            </a:r>
            <a:r>
              <a:rPr lang="en-US" dirty="0">
                <a:solidFill>
                  <a:srgbClr val="945200"/>
                </a:solidFill>
              </a:rPr>
              <a:t>simple mean</a:t>
            </a:r>
            <a:r>
              <a:rPr lang="en-US" dirty="0"/>
              <a:t> and </a:t>
            </a:r>
            <a:r>
              <a:rPr lang="en-US" dirty="0">
                <a:solidFill>
                  <a:srgbClr val="945200"/>
                </a:solidFill>
              </a:rPr>
              <a:t>weighted mean</a:t>
            </a:r>
            <a:r>
              <a:rPr lang="en-US" dirty="0"/>
              <a:t> are mainly because of the proportion of storage </a:t>
            </a:r>
          </a:p>
          <a:p>
            <a:r>
              <a:rPr lang="en-US" dirty="0"/>
              <a:t>      Bill code types, the specific example is given as follows.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2BBDC1-76C8-2942-BA99-0587A98BC7E1}"/>
              </a:ext>
            </a:extLst>
          </p:cNvPr>
          <p:cNvSpPr/>
          <p:nvPr/>
        </p:nvSpPr>
        <p:spPr>
          <a:xfrm>
            <a:off x="651535" y="136910"/>
            <a:ext cx="119496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Determining a consolidated price for </a:t>
            </a:r>
            <a:r>
              <a:rPr lang="en-US" sz="2800" dirty="0" err="1"/>
              <a:t>CustomerIMGA</a:t>
            </a:r>
            <a:r>
              <a:rPr lang="en-US" sz="2800" dirty="0"/>
              <a:t> in the rest of the market</a:t>
            </a:r>
          </a:p>
          <a:p>
            <a:r>
              <a:rPr lang="en-US" sz="2800" dirty="0"/>
              <a:t> </a:t>
            </a:r>
            <a:r>
              <a:rPr lang="zh-CN" altLang="en-US" sz="2800" dirty="0"/>
              <a:t>  </a:t>
            </a:r>
            <a:r>
              <a:rPr lang="en-US" sz="2800" dirty="0"/>
              <a:t>(except LA-acquired)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DDD639A-3E58-BB47-9109-A1CAB698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43" y="2645163"/>
            <a:ext cx="2953136" cy="414633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DF2608B-8606-C946-8C70-F097B1BF8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05" y="2643672"/>
            <a:ext cx="3192709" cy="41478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6530550-F81B-7C49-87B6-7EE1EA70EC38}"/>
              </a:ext>
            </a:extLst>
          </p:cNvPr>
          <p:cNvSpPr txBox="1"/>
          <p:nvPr/>
        </p:nvSpPr>
        <p:spPr>
          <a:xfrm>
            <a:off x="4264760" y="4147026"/>
            <a:ext cx="3602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CustomerIMGA</a:t>
            </a:r>
            <a:r>
              <a:rPr lang="en-US" dirty="0"/>
              <a:t> IM_1017 which</a:t>
            </a:r>
          </a:p>
          <a:p>
            <a:r>
              <a:rPr lang="en-US" dirty="0"/>
              <a:t>has a large proportion of storage bill</a:t>
            </a:r>
          </a:p>
          <a:p>
            <a:r>
              <a:rPr lang="en-US" dirty="0"/>
              <a:t>code type, the </a:t>
            </a:r>
            <a:r>
              <a:rPr lang="en-US" altLang="zh-CN" dirty="0"/>
              <a:t>simple mean is high</a:t>
            </a:r>
            <a:endParaRPr lang="en-US" dirty="0"/>
          </a:p>
          <a:p>
            <a:r>
              <a:rPr lang="en-US" dirty="0"/>
              <a:t>and </a:t>
            </a:r>
            <a:r>
              <a:rPr lang="en-US" altLang="zh-CN" dirty="0"/>
              <a:t>the weighted mean is low</a:t>
            </a:r>
            <a:r>
              <a:rPr lang="en-US" dirty="0"/>
              <a:t>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3E40DB-CF91-B546-88B4-DD0887973186}"/>
              </a:ext>
            </a:extLst>
          </p:cNvPr>
          <p:cNvCxnSpPr/>
          <p:nvPr/>
        </p:nvCxnSpPr>
        <p:spPr>
          <a:xfrm>
            <a:off x="901843" y="6248930"/>
            <a:ext cx="10270171" cy="0"/>
          </a:xfrm>
          <a:prstGeom prst="line">
            <a:avLst/>
          </a:prstGeom>
          <a:ln w="104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ame 57">
            <a:extLst>
              <a:ext uri="{FF2B5EF4-FFF2-40B4-BE49-F238E27FC236}">
                <a16:creationId xmlns:a16="http://schemas.microsoft.com/office/drawing/2014/main" id="{9AA19D11-FADE-7D4B-B0B8-FA1868A4FB5B}"/>
              </a:ext>
            </a:extLst>
          </p:cNvPr>
          <p:cNvSpPr/>
          <p:nvPr/>
        </p:nvSpPr>
        <p:spPr>
          <a:xfrm>
            <a:off x="2844800" y="5946885"/>
            <a:ext cx="1010179" cy="288397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09AF6E87-1F9C-AD45-ADF1-593933B152AE}"/>
              </a:ext>
            </a:extLst>
          </p:cNvPr>
          <p:cNvSpPr/>
          <p:nvPr/>
        </p:nvSpPr>
        <p:spPr>
          <a:xfrm>
            <a:off x="10058400" y="5974181"/>
            <a:ext cx="1113614" cy="288397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6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0" grpId="0"/>
      <p:bldP spid="54" grpId="0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885934-287E-A64A-ADAC-68D55AD75359}"/>
              </a:ext>
            </a:extLst>
          </p:cNvPr>
          <p:cNvSpPr/>
          <p:nvPr/>
        </p:nvSpPr>
        <p:spPr>
          <a:xfrm>
            <a:off x="1624084" y="2960816"/>
            <a:ext cx="8621283" cy="7967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7476C-9F70-9D49-B5F3-FBE69818B69E}"/>
              </a:ext>
            </a:extLst>
          </p:cNvPr>
          <p:cNvSpPr/>
          <p:nvPr/>
        </p:nvSpPr>
        <p:spPr>
          <a:xfrm>
            <a:off x="678832" y="151521"/>
            <a:ext cx="109217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Determining a consolidated price for </a:t>
            </a:r>
            <a:r>
              <a:rPr lang="en-US" sz="2800" dirty="0" err="1"/>
              <a:t>CustomerIMGA</a:t>
            </a:r>
            <a:r>
              <a:rPr lang="en-US" sz="2800" dirty="0"/>
              <a:t> in the rest of  Market (except LA-acquired) ---cont.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2FD46-4ABF-384A-9388-A5B76485C0D0}"/>
              </a:ext>
            </a:extLst>
          </p:cNvPr>
          <p:cNvSpPr/>
          <p:nvPr/>
        </p:nvSpPr>
        <p:spPr>
          <a:xfrm>
            <a:off x="276225" y="1084782"/>
            <a:ext cx="11915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As discussed in last PPT, we could give a brief recommendation.</a:t>
            </a:r>
          </a:p>
          <a:p>
            <a:r>
              <a:rPr lang="en-US" dirty="0"/>
              <a:t>      Scenario 1:For </a:t>
            </a:r>
            <a:r>
              <a:rPr lang="en-US" dirty="0" err="1"/>
              <a:t>CustomerIMGA</a:t>
            </a:r>
            <a:r>
              <a:rPr lang="en-US" dirty="0"/>
              <a:t> with </a:t>
            </a:r>
            <a:r>
              <a:rPr lang="en-US" b="1" dirty="0">
                <a:solidFill>
                  <a:srgbClr val="945200"/>
                </a:solidFill>
              </a:rPr>
              <a:t>high proportion of storage</a:t>
            </a:r>
            <a:r>
              <a:rPr lang="en-US" dirty="0"/>
              <a:t> Bill code types, setting </a:t>
            </a:r>
            <a:r>
              <a:rPr lang="en-US" b="1" dirty="0">
                <a:solidFill>
                  <a:srgbClr val="945200"/>
                </a:solidFill>
              </a:rPr>
              <a:t>simple mean </a:t>
            </a:r>
            <a:r>
              <a:rPr lang="en-US" dirty="0"/>
              <a:t>price is better.</a:t>
            </a:r>
          </a:p>
          <a:p>
            <a:r>
              <a:rPr lang="en-US" dirty="0"/>
              <a:t>      Scenario 2:For </a:t>
            </a:r>
            <a:r>
              <a:rPr lang="en-US" dirty="0" err="1"/>
              <a:t>CustomerIMGA</a:t>
            </a:r>
            <a:r>
              <a:rPr lang="en-US" dirty="0"/>
              <a:t> with </a:t>
            </a:r>
            <a:r>
              <a:rPr lang="en-US" b="1" dirty="0">
                <a:solidFill>
                  <a:srgbClr val="945200"/>
                </a:solidFill>
              </a:rPr>
              <a:t>low proportion of storage </a:t>
            </a:r>
            <a:r>
              <a:rPr lang="en-US" dirty="0"/>
              <a:t>Bill code types, </a:t>
            </a:r>
            <a:r>
              <a:rPr lang="en-US" b="1" dirty="0">
                <a:solidFill>
                  <a:srgbClr val="945200"/>
                </a:solidFill>
              </a:rPr>
              <a:t>both</a:t>
            </a:r>
            <a:r>
              <a:rPr lang="en-US" dirty="0"/>
              <a:t> prices will work.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C9F815-FAC3-F04F-BBBE-D5DB38BBC804}"/>
              </a:ext>
            </a:extLst>
          </p:cNvPr>
          <p:cNvSpPr txBox="1"/>
          <p:nvPr/>
        </p:nvSpPr>
        <p:spPr>
          <a:xfrm>
            <a:off x="345175" y="5065487"/>
            <a:ext cx="11211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 </a:t>
            </a:r>
            <a:r>
              <a:rPr lang="en-US" dirty="0" err="1"/>
              <a:t>CustomerIMGA</a:t>
            </a:r>
            <a:r>
              <a:rPr lang="en-US" dirty="0"/>
              <a:t> with </a:t>
            </a:r>
            <a:r>
              <a:rPr lang="en-US" dirty="0">
                <a:solidFill>
                  <a:srgbClr val="945200"/>
                </a:solidFill>
              </a:rPr>
              <a:t>low proportion of storage Bill code types</a:t>
            </a:r>
            <a:r>
              <a:rPr lang="en-US" dirty="0"/>
              <a:t> , setting price either the simple mean prices or weighted mean price.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 </a:t>
            </a:r>
            <a:r>
              <a:rPr lang="en-US" dirty="0" err="1"/>
              <a:t>CustomerIMGA</a:t>
            </a:r>
            <a:r>
              <a:rPr lang="en-US" dirty="0"/>
              <a:t> with </a:t>
            </a:r>
            <a:r>
              <a:rPr lang="en-US" dirty="0">
                <a:solidFill>
                  <a:srgbClr val="945200"/>
                </a:solidFill>
              </a:rPr>
              <a:t>high proportion of storage Bill code types</a:t>
            </a:r>
            <a:r>
              <a:rPr lang="en-US" dirty="0"/>
              <a:t>, we could use </a:t>
            </a:r>
            <a:r>
              <a:rPr lang="en-US" dirty="0">
                <a:solidFill>
                  <a:srgbClr val="945200"/>
                </a:solidFill>
              </a:rPr>
              <a:t>simple mean price </a:t>
            </a:r>
            <a:r>
              <a:rPr lang="en-US" dirty="0"/>
              <a:t>if the demand is </a:t>
            </a:r>
            <a:r>
              <a:rPr lang="en-US" dirty="0">
                <a:solidFill>
                  <a:srgbClr val="945200"/>
                </a:solidFill>
              </a:rPr>
              <a:t>inelastic</a:t>
            </a:r>
            <a:r>
              <a:rPr lang="en-US" dirty="0"/>
              <a:t>, otherwise we need to make a balance of weighted mean and simple mean to obtain higher revenue.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41B3C7-58A0-8941-BF0C-2BE48B1CF551}"/>
              </a:ext>
            </a:extLst>
          </p:cNvPr>
          <p:cNvSpPr/>
          <p:nvPr/>
        </p:nvSpPr>
        <p:spPr>
          <a:xfrm>
            <a:off x="-983445" y="4261070"/>
            <a:ext cx="72502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dirty="0">
                <a:ln w="0"/>
                <a:solidFill>
                  <a:srgbClr val="9452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Recommendation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068BAD-34D7-1340-8A0F-CCD84B5C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33" y="3118199"/>
            <a:ext cx="2832100" cy="419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667A06-1862-F447-BE6F-C16CA26C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13" y="3118199"/>
            <a:ext cx="2432050" cy="4347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754503-68EE-6243-85F2-CD7FCCF0D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943" y="3105508"/>
            <a:ext cx="2230694" cy="4029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9D24D0-C098-3047-896C-E22AA7661D38}"/>
              </a:ext>
            </a:extLst>
          </p:cNvPr>
          <p:cNvSpPr txBox="1"/>
          <p:nvPr/>
        </p:nvSpPr>
        <p:spPr>
          <a:xfrm>
            <a:off x="461748" y="3791812"/>
            <a:ext cx="1191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IM_1017, the elasticity is less than 1 which is </a:t>
            </a:r>
            <a:r>
              <a:rPr lang="en-US" b="1" dirty="0">
                <a:solidFill>
                  <a:srgbClr val="945200"/>
                </a:solidFill>
              </a:rPr>
              <a:t>inelastic</a:t>
            </a:r>
            <a:r>
              <a:rPr lang="en-US" dirty="0"/>
              <a:t>. Therefore, we can set </a:t>
            </a:r>
            <a:r>
              <a:rPr lang="en-US" b="1" dirty="0">
                <a:solidFill>
                  <a:srgbClr val="945200"/>
                </a:solidFill>
              </a:rPr>
              <a:t>simple average at 11.3435</a:t>
            </a:r>
            <a:r>
              <a:rPr lang="en-US" dirty="0"/>
              <a:t>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7A5C31-1D40-7847-946F-48110DB34CAD}"/>
              </a:ext>
            </a:extLst>
          </p:cNvPr>
          <p:cNvSpPr/>
          <p:nvPr/>
        </p:nvSpPr>
        <p:spPr>
          <a:xfrm>
            <a:off x="276225" y="1976501"/>
            <a:ext cx="11378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dirty="0"/>
              <a:t>However, from the quantity and price relationship in business version, within scenario 1, the simple mean price is much higher than weighted one. Therefore we also need to consider the </a:t>
            </a:r>
            <a:r>
              <a:rPr lang="en-US" altLang="zh-CN" b="1" dirty="0">
                <a:solidFill>
                  <a:srgbClr val="945200"/>
                </a:solidFill>
              </a:rPr>
              <a:t>elasticity</a:t>
            </a:r>
            <a:r>
              <a:rPr lang="en-US" altLang="zh-CN" dirty="0"/>
              <a:t> to determine whether we can set such a high price otherwise we will suffer substantial demand reduction.  </a:t>
            </a:r>
          </a:p>
        </p:txBody>
      </p:sp>
    </p:spTree>
    <p:extLst>
      <p:ext uri="{BB962C8B-B14F-4D97-AF65-F5344CB8AC3E}">
        <p14:creationId xmlns:p14="http://schemas.microsoft.com/office/powerpoint/2010/main" val="391949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8" grpId="0"/>
      <p:bldP spid="25" grpId="0"/>
      <p:bldP spid="26" grpId="0"/>
      <p:bldP spid="3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E5D6242-E45C-D74E-BDE3-0AAB95DDACDC}"/>
              </a:ext>
            </a:extLst>
          </p:cNvPr>
          <p:cNvSpPr/>
          <p:nvPr/>
        </p:nvSpPr>
        <p:spPr>
          <a:xfrm>
            <a:off x="480942" y="2391423"/>
            <a:ext cx="3919539" cy="2663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F9B74-FE74-4446-BAC1-9A4D8E986789}"/>
              </a:ext>
            </a:extLst>
          </p:cNvPr>
          <p:cNvSpPr/>
          <p:nvPr/>
        </p:nvSpPr>
        <p:spPr>
          <a:xfrm>
            <a:off x="636325" y="145425"/>
            <a:ext cx="11182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Remaining different prices for different locations might be better </a:t>
            </a:r>
          </a:p>
          <a:p>
            <a:r>
              <a:rPr lang="en-US" sz="2800" dirty="0"/>
              <a:t>for the</a:t>
            </a:r>
            <a:r>
              <a:rPr lang="zh-CN" altLang="en-US" sz="2800" dirty="0"/>
              <a:t> </a:t>
            </a:r>
            <a:r>
              <a:rPr lang="en-US" sz="2800" dirty="0"/>
              <a:t>rest of Market (except LA-acquired)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A82A60-0976-444B-B9BF-1EB7F8ADED69}"/>
              </a:ext>
            </a:extLst>
          </p:cNvPr>
          <p:cNvSpPr/>
          <p:nvPr/>
        </p:nvSpPr>
        <p:spPr>
          <a:xfrm>
            <a:off x="95249" y="1078539"/>
            <a:ext cx="12001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we used either weighted mean or simple mean to calculate every </a:t>
            </a:r>
            <a:r>
              <a:rPr lang="en-US" dirty="0" err="1"/>
              <a:t>CustomerIMGA’s</a:t>
            </a:r>
            <a:r>
              <a:rPr lang="en-US" dirty="0"/>
              <a:t> revenue and compared it with the previous total revenue for each </a:t>
            </a:r>
            <a:r>
              <a:rPr lang="en-US" altLang="zh-CN" dirty="0" err="1"/>
              <a:t>CustomerIMGA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We calculated the difference of these 2 revenues and counted the number of positive value and negative value.</a:t>
            </a:r>
          </a:p>
          <a:p>
            <a:r>
              <a:rPr lang="en-US" dirty="0"/>
              <a:t>      </a:t>
            </a:r>
            <a:r>
              <a:rPr lang="en-US" i="1" dirty="0">
                <a:solidFill>
                  <a:srgbClr val="945200"/>
                </a:solidFill>
              </a:rPr>
              <a:t>Note: positive value means the revenue generated by weighted mean or simple mean is higher than the previous revenue.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93A108-8DA4-3C40-A6AD-84301393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1" y="2577150"/>
            <a:ext cx="3429000" cy="226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46268-A355-B840-B2A6-69A5616CB322}"/>
              </a:ext>
            </a:extLst>
          </p:cNvPr>
          <p:cNvSpPr txBox="1"/>
          <p:nvPr/>
        </p:nvSpPr>
        <p:spPr>
          <a:xfrm>
            <a:off x="299965" y="5713963"/>
            <a:ext cx="471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consolidated price might not be a good choice.</a:t>
            </a:r>
          </a:p>
          <a:p>
            <a:r>
              <a:rPr lang="en-US" dirty="0"/>
              <a:t>As the True value (positive value) is much smaller compared to the false value.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9542CA-7587-E34C-A530-B2D5ABF829C6}"/>
              </a:ext>
            </a:extLst>
          </p:cNvPr>
          <p:cNvCxnSpPr>
            <a:cxnSpLocks/>
          </p:cNvCxnSpPr>
          <p:nvPr/>
        </p:nvCxnSpPr>
        <p:spPr>
          <a:xfrm>
            <a:off x="2290692" y="5055237"/>
            <a:ext cx="0" cy="656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F7BFC4-7003-ED45-85B6-2EC8E91ED728}"/>
              </a:ext>
            </a:extLst>
          </p:cNvPr>
          <p:cNvSpPr txBox="1"/>
          <p:nvPr/>
        </p:nvSpPr>
        <p:spPr>
          <a:xfrm>
            <a:off x="5018886" y="3360422"/>
            <a:ext cx="69368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It might be better to </a:t>
            </a:r>
            <a:r>
              <a:rPr lang="en-US" sz="2400" b="1" dirty="0">
                <a:solidFill>
                  <a:srgbClr val="945200"/>
                </a:solidFill>
              </a:rPr>
              <a:t>remain setting different price</a:t>
            </a:r>
            <a:r>
              <a:rPr lang="en-US" sz="2400" dirty="0"/>
              <a:t>. Since it follows the logic of price discrimination. </a:t>
            </a:r>
          </a:p>
          <a:p>
            <a:r>
              <a:rPr lang="en-US" sz="2400" dirty="0"/>
              <a:t>And for </a:t>
            </a:r>
            <a:r>
              <a:rPr lang="en-US" sz="2400" b="1" dirty="0">
                <a:solidFill>
                  <a:srgbClr val="945200"/>
                </a:solidFill>
              </a:rPr>
              <a:t>Richer markets</a:t>
            </a:r>
            <a:r>
              <a:rPr lang="en-US" sz="2400" dirty="0"/>
              <a:t>, we could </a:t>
            </a:r>
            <a:r>
              <a:rPr lang="en-US" sz="2400" b="1" dirty="0">
                <a:solidFill>
                  <a:srgbClr val="945200"/>
                </a:solidFill>
              </a:rPr>
              <a:t>set higher price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945200"/>
                </a:solidFill>
              </a:rPr>
              <a:t>same</a:t>
            </a:r>
            <a:r>
              <a:rPr lang="en-US" sz="2400" dirty="0"/>
              <a:t> bill code types.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EBDB5-B7B3-FB41-8309-D8BC10495FC0}"/>
              </a:ext>
            </a:extLst>
          </p:cNvPr>
          <p:cNvSpPr/>
          <p:nvPr/>
        </p:nvSpPr>
        <p:spPr>
          <a:xfrm>
            <a:off x="5651147" y="2750317"/>
            <a:ext cx="5563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452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Recommendation:</a:t>
            </a:r>
          </a:p>
        </p:txBody>
      </p:sp>
    </p:spTree>
    <p:extLst>
      <p:ext uri="{BB962C8B-B14F-4D97-AF65-F5344CB8AC3E}">
        <p14:creationId xmlns:p14="http://schemas.microsoft.com/office/powerpoint/2010/main" val="11625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/>
      <p:bldP spid="6" grpId="0"/>
      <p:bldP spid="16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自定义 338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4E4E4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2">
      <a:majorFont>
        <a:latin typeface="思源宋体 CN Heavy"/>
        <a:ea typeface="思源宋体 CN Heavy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1045</Words>
  <Application>Microsoft Office PowerPoint</Application>
  <PresentationFormat>宽屏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思源黑体 CN Normal</vt:lpstr>
      <vt:lpstr>思源宋体 CN Heavy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What do you see in the data?</vt:lpstr>
      <vt:lpstr>What do you see in the data?</vt:lpstr>
      <vt:lpstr>Logic explanation and visualization</vt:lpstr>
      <vt:lpstr>PowerPoint 演示文稿</vt:lpstr>
      <vt:lpstr>PowerPoint 演示文稿</vt:lpstr>
      <vt:lpstr>PowerPoint 演示文稿</vt:lpstr>
      <vt:lpstr>PowerPoint 演示文稿</vt:lpstr>
      <vt:lpstr>Potential Impact of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cai xinyan</cp:lastModifiedBy>
  <cp:revision>46</cp:revision>
  <dcterms:created xsi:type="dcterms:W3CDTF">2019-03-13T05:38:41Z</dcterms:created>
  <dcterms:modified xsi:type="dcterms:W3CDTF">2020-02-25T22:21:07Z</dcterms:modified>
</cp:coreProperties>
</file>