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6" r:id="rId3"/>
    <p:sldId id="280" r:id="rId4"/>
    <p:sldId id="267" r:id="rId5"/>
    <p:sldId id="256" r:id="rId6"/>
    <p:sldId id="270" r:id="rId7"/>
    <p:sldId id="373" r:id="rId8"/>
    <p:sldId id="376" r:id="rId9"/>
    <p:sldId id="377" r:id="rId10"/>
    <p:sldId id="296" r:id="rId11"/>
    <p:sldId id="378" r:id="rId12"/>
    <p:sldId id="381" r:id="rId13"/>
    <p:sldId id="382" r:id="rId14"/>
    <p:sldId id="383" r:id="rId15"/>
    <p:sldId id="365" r:id="rId16"/>
    <p:sldId id="392" r:id="rId17"/>
    <p:sldId id="364" r:id="rId18"/>
    <p:sldId id="372" r:id="rId19"/>
    <p:sldId id="317" r:id="rId20"/>
    <p:sldId id="319" r:id="rId21"/>
    <p:sldId id="320" r:id="rId22"/>
    <p:sldId id="394" r:id="rId23"/>
    <p:sldId id="367" r:id="rId24"/>
    <p:sldId id="393" r:id="rId25"/>
    <p:sldId id="368" r:id="rId26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092" y="84"/>
      </p:cViewPr>
      <p:guideLst>
        <p:guide orient="horz" pos="2139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36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7" Type="http://schemas.openxmlformats.org/officeDocument/2006/relationships/image" Target="../media/image77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e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36.wmf"/><Relationship Id="rId4" Type="http://schemas.openxmlformats.org/officeDocument/2006/relationships/image" Target="../media/image37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1CE891-E411-42F9-BAE7-8FBBC0941CC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85800" y="609600"/>
            <a:ext cx="7772400" cy="5334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019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0198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858000" y="60198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3D5842-E7DF-45DC-B617-42F0B6F29E97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8F3459-89E9-471D-B7E2-DE9B009E212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.png"/><Relationship Id="rId11" Type="http://schemas.openxmlformats.org/officeDocument/2006/relationships/image" Target="../media/image6.png"/><Relationship Id="rId10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9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4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9.wmf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6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1" Type="http://schemas.openxmlformats.org/officeDocument/2006/relationships/vmlDrawing" Target="../drawings/vmlDrawing14.vml"/><Relationship Id="rId4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39" Type="http://schemas.openxmlformats.org/officeDocument/2006/relationships/image" Target="../media/image70.wmf"/><Relationship Id="rId38" Type="http://schemas.openxmlformats.org/officeDocument/2006/relationships/oleObject" Target="../embeddings/oleObject69.bin"/><Relationship Id="rId37" Type="http://schemas.openxmlformats.org/officeDocument/2006/relationships/image" Target="../media/image69.wmf"/><Relationship Id="rId36" Type="http://schemas.openxmlformats.org/officeDocument/2006/relationships/oleObject" Target="../embeddings/oleObject68.bin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1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77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7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9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6.wmf"/><Relationship Id="rId1" Type="http://schemas.openxmlformats.org/officeDocument/2006/relationships/oleObject" Target="../embeddings/oleObject8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8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8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8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2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9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97.bin"/><Relationship Id="rId2" Type="http://schemas.openxmlformats.org/officeDocument/2006/relationships/image" Target="../media/image97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4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103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102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101.wmf"/><Relationship Id="rId1" Type="http://schemas.openxmlformats.org/officeDocument/2006/relationships/oleObject" Target="../embeddings/oleObject9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10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1.wmf"/><Relationship Id="rId1" Type="http://schemas.openxmlformats.org/officeDocument/2006/relationships/oleObject" Target="../embeddings/oleObject10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2.wmf"/><Relationship Id="rId2" Type="http://schemas.openxmlformats.org/officeDocument/2006/relationships/image" Target="../media/image7.png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7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6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1.wmf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5.wmf"/><Relationship Id="rId14" Type="http://schemas.openxmlformats.org/officeDocument/2006/relationships/oleObject" Target="../embeddings/oleObject44.bin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6.e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/>
          <p:nvPr/>
        </p:nvSpPr>
        <p:spPr>
          <a:xfrm>
            <a:off x="251143" y="188595"/>
            <a:ext cx="5543550" cy="645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latin typeface="Arial" panose="020B0604020202020204" pitchFamily="34" charset="0"/>
              </a:rPr>
              <a:t>第一章质点运动学</a:t>
            </a:r>
            <a:endParaRPr lang="zh-CN" altLang="en-US" sz="3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49155" name="Group 3"/>
          <p:cNvGrpSpPr/>
          <p:nvPr/>
        </p:nvGrpSpPr>
        <p:grpSpPr>
          <a:xfrm>
            <a:off x="395288" y="1125538"/>
            <a:ext cx="7924800" cy="776287"/>
            <a:chOff x="480" y="576"/>
            <a:chExt cx="4992" cy="489"/>
          </a:xfrm>
        </p:grpSpPr>
        <p:sp>
          <p:nvSpPr>
            <p:cNvPr id="3090" name="Text Box 4"/>
            <p:cNvSpPr txBox="1"/>
            <p:nvPr/>
          </p:nvSpPr>
          <p:spPr>
            <a:xfrm>
              <a:off x="480" y="624"/>
              <a:ext cx="3120" cy="4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600" b="1" dirty="0">
                  <a:solidFill>
                    <a:srgbClr val="CC0000"/>
                  </a:solidFill>
                  <a:latin typeface="宋体" panose="02010600030101010101" pitchFamily="2" charset="-122"/>
                </a:rPr>
                <a:t>一、基本物理量</a:t>
              </a:r>
              <a:r>
                <a:rPr lang="en-US" altLang="zh-CN" sz="3600" b="1" dirty="0">
                  <a:latin typeface="Times New Roman" panose="02020603050405020304" pitchFamily="18" charset="0"/>
                  <a:ea typeface="楷体_GB2312" pitchFamily="49" charset="-122"/>
                </a:rPr>
                <a:t>——</a:t>
              </a:r>
              <a:endParaRPr lang="en-US" altLang="zh-CN" sz="36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091" name="Object 5"/>
            <p:cNvGraphicFramePr>
              <a:graphicFrameLocks noChangeAspect="1"/>
            </p:cNvGraphicFramePr>
            <p:nvPr/>
          </p:nvGraphicFramePr>
          <p:xfrm>
            <a:off x="3264" y="576"/>
            <a:ext cx="2208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" imgW="606425" imgH="189865" progId="Equation.3">
                    <p:embed/>
                  </p:oleObj>
                </mc:Choice>
                <mc:Fallback>
                  <p:oleObj name="" r:id="rId1" imgW="606425" imgH="18986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64" y="576"/>
                          <a:ext cx="2208" cy="4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75" name="Group 23"/>
          <p:cNvGrpSpPr/>
          <p:nvPr/>
        </p:nvGrpSpPr>
        <p:grpSpPr>
          <a:xfrm>
            <a:off x="965200" y="1911350"/>
            <a:ext cx="6264275" cy="792163"/>
            <a:chOff x="839" y="1071"/>
            <a:chExt cx="3946" cy="499"/>
          </a:xfrm>
        </p:grpSpPr>
        <p:sp>
          <p:nvSpPr>
            <p:cNvPr id="3088" name="Text Box 7"/>
            <p:cNvSpPr txBox="1"/>
            <p:nvPr/>
          </p:nvSpPr>
          <p:spPr>
            <a:xfrm>
              <a:off x="839" y="1071"/>
              <a:ext cx="1344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位置矢量</a:t>
              </a:r>
              <a:endParaRPr lang="zh-CN" altLang="en-US" sz="3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089" name="Object 8"/>
            <p:cNvGraphicFramePr/>
            <p:nvPr/>
          </p:nvGraphicFramePr>
          <p:xfrm>
            <a:off x="2336" y="1071"/>
            <a:ext cx="2449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" imgW="941705" imgH="226060" progId="Equation.3">
                    <p:embed/>
                  </p:oleObj>
                </mc:Choice>
                <mc:Fallback>
                  <p:oleObj name="" r:id="rId3" imgW="941705" imgH="22606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36" y="1071"/>
                          <a:ext cx="2449" cy="4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61" name="Group 9"/>
          <p:cNvGrpSpPr/>
          <p:nvPr/>
        </p:nvGrpSpPr>
        <p:grpSpPr>
          <a:xfrm>
            <a:off x="965200" y="2776538"/>
            <a:ext cx="5562600" cy="700087"/>
            <a:chOff x="864" y="1479"/>
            <a:chExt cx="3504" cy="441"/>
          </a:xfrm>
        </p:grpSpPr>
        <p:sp>
          <p:nvSpPr>
            <p:cNvPr id="3086" name="Text Box 10"/>
            <p:cNvSpPr txBox="1"/>
            <p:nvPr/>
          </p:nvSpPr>
          <p:spPr>
            <a:xfrm>
              <a:off x="864" y="1488"/>
              <a:ext cx="864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位移</a:t>
              </a:r>
              <a:endParaRPr lang="zh-CN" altLang="en-US" sz="3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087" name="Object 11"/>
            <p:cNvGraphicFramePr/>
            <p:nvPr/>
          </p:nvGraphicFramePr>
          <p:xfrm>
            <a:off x="2400" y="1479"/>
            <a:ext cx="1968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5" imgW="1022985" imgH="280670" progId="Equation.3">
                    <p:embed/>
                  </p:oleObj>
                </mc:Choice>
                <mc:Fallback>
                  <p:oleObj name="" r:id="rId5" imgW="1022985" imgH="28067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0" y="1479"/>
                          <a:ext cx="1968" cy="4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73" name="Group 21"/>
          <p:cNvGrpSpPr/>
          <p:nvPr/>
        </p:nvGrpSpPr>
        <p:grpSpPr>
          <a:xfrm>
            <a:off x="1036638" y="3568700"/>
            <a:ext cx="7232650" cy="1223963"/>
            <a:chOff x="864" y="1888"/>
            <a:chExt cx="4556" cy="771"/>
          </a:xfrm>
        </p:grpSpPr>
        <p:sp>
          <p:nvSpPr>
            <p:cNvPr id="3084" name="Text Box 13"/>
            <p:cNvSpPr txBox="1"/>
            <p:nvPr/>
          </p:nvSpPr>
          <p:spPr>
            <a:xfrm>
              <a:off x="864" y="1987"/>
              <a:ext cx="1440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瞬时速度</a:t>
              </a:r>
              <a:endParaRPr lang="zh-CN" altLang="en-US" sz="3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085" name="Object 14"/>
            <p:cNvGraphicFramePr/>
            <p:nvPr/>
          </p:nvGraphicFramePr>
          <p:xfrm>
            <a:off x="2064" y="1888"/>
            <a:ext cx="3356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7" imgW="1620520" imgH="371475" progId="Equation.3">
                    <p:embed/>
                  </p:oleObj>
                </mc:Choice>
                <mc:Fallback>
                  <p:oleObj name="" r:id="rId7" imgW="1620520" imgH="371475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64" y="1888"/>
                          <a:ext cx="3356" cy="7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74" name="Group 22"/>
          <p:cNvGrpSpPr/>
          <p:nvPr/>
        </p:nvGrpSpPr>
        <p:grpSpPr>
          <a:xfrm>
            <a:off x="1036638" y="4792663"/>
            <a:ext cx="7010400" cy="1252537"/>
            <a:chOff x="864" y="2592"/>
            <a:chExt cx="4416" cy="789"/>
          </a:xfrm>
        </p:grpSpPr>
        <p:sp>
          <p:nvSpPr>
            <p:cNvPr id="3082" name="Text Box 16"/>
            <p:cNvSpPr txBox="1"/>
            <p:nvPr/>
          </p:nvSpPr>
          <p:spPr>
            <a:xfrm>
              <a:off x="864" y="2784"/>
              <a:ext cx="115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加速度</a:t>
              </a:r>
              <a:endParaRPr lang="zh-CN" altLang="en-US" sz="32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3083" name="Object 17"/>
            <p:cNvGraphicFramePr>
              <a:graphicFrameLocks noChangeAspect="1"/>
            </p:cNvGraphicFramePr>
            <p:nvPr/>
          </p:nvGraphicFramePr>
          <p:xfrm>
            <a:off x="2208" y="2592"/>
            <a:ext cx="3072" cy="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9" imgW="2109470" imgH="542925" progId="Equation.3">
                    <p:embed/>
                  </p:oleObj>
                </mc:Choice>
                <mc:Fallback>
                  <p:oleObj name="" r:id="rId9" imgW="2109470" imgH="542925" progId="Equation.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8" y="2592"/>
                          <a:ext cx="3072" cy="7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080" name="Picture 19" descr="Image-0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2475" y="6435725"/>
            <a:ext cx="3810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1" name="Picture 20" descr="Image-0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3475" y="6435725"/>
            <a:ext cx="390525" cy="409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7" name="Text Box 9"/>
          <p:cNvSpPr txBox="1"/>
          <p:nvPr/>
        </p:nvSpPr>
        <p:spPr>
          <a:xfrm>
            <a:off x="251460" y="908685"/>
            <a:ext cx="7993380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牛顿运动定律成立的参考系称为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惯性系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牛顿运动定律不成立的参考系称为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非惯性系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92" name="Rectangle 56"/>
          <p:cNvSpPr/>
          <p:nvPr/>
        </p:nvSpPr>
        <p:spPr>
          <a:xfrm>
            <a:off x="683260" y="4221480"/>
            <a:ext cx="7570470" cy="953135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2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对于不同的惯性系，牛顿力学规律都具有相同的形式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对物理基本规律都是等价的。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215" y="3284855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力学相对性原理：</a:t>
            </a:r>
            <a:endParaRPr lang="zh-CN" altLang="en-US" sz="2800" b="1" dirty="0">
              <a:solidFill>
                <a:srgbClr val="3333FF"/>
              </a:solidFill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7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charRg st="2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7">
                                            <p:txEl>
                                              <p:charRg st="23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7" grpId="0" bldLvl="2" build="p"/>
      <p:bldP spid="9119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2"/>
          <p:cNvSpPr txBox="1"/>
          <p:nvPr/>
        </p:nvSpPr>
        <p:spPr>
          <a:xfrm>
            <a:off x="0" y="1052513"/>
            <a:ext cx="8101013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一、动量、冲量、动量定理、动量守恒</a:t>
            </a:r>
            <a:endParaRPr lang="zh-CN" altLang="en-US" sz="36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7889" name="Text Box 17"/>
          <p:cNvSpPr txBox="1"/>
          <p:nvPr/>
        </p:nvSpPr>
        <p:spPr>
          <a:xfrm>
            <a:off x="4102100" y="4365625"/>
            <a:ext cx="50419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CC0000"/>
                </a:solidFill>
                <a:latin typeface="宋体" panose="02010600030101010101" pitchFamily="2" charset="-122"/>
              </a:rPr>
              <a:t>例如：碰撞、打击、爆炸等。</a:t>
            </a:r>
            <a:endParaRPr lang="zh-CN" altLang="en-US" sz="2800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sp>
        <p:nvSpPr>
          <p:cNvPr id="1040" name="Text Box 20"/>
          <p:cNvSpPr txBox="1"/>
          <p:nvPr/>
        </p:nvSpPr>
        <p:spPr>
          <a:xfrm>
            <a:off x="971550" y="5229225"/>
            <a:ext cx="1205230" cy="579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endParaRPr lang="zh-CN" altLang="en-US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sp>
        <p:nvSpPr>
          <p:cNvPr id="207893" name="Text Box 21"/>
          <p:cNvSpPr txBox="1"/>
          <p:nvPr/>
        </p:nvSpPr>
        <p:spPr>
          <a:xfrm>
            <a:off x="250825" y="3141663"/>
            <a:ext cx="671513" cy="3024187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守恒条件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9" name="Text Box 24"/>
          <p:cNvSpPr txBox="1"/>
          <p:nvPr/>
        </p:nvSpPr>
        <p:spPr>
          <a:xfrm>
            <a:off x="900430" y="3429000"/>
            <a:ext cx="1204595" cy="579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endParaRPr lang="zh-CN" altLang="en-US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sp>
        <p:nvSpPr>
          <p:cNvPr id="207897" name="AutoShape 25"/>
          <p:cNvSpPr/>
          <p:nvPr/>
        </p:nvSpPr>
        <p:spPr>
          <a:xfrm>
            <a:off x="900113" y="3573463"/>
            <a:ext cx="215900" cy="2160587"/>
          </a:xfrm>
          <a:prstGeom prst="leftBrace">
            <a:avLst>
              <a:gd name="adj1" fmla="val 83394"/>
              <a:gd name="adj2" fmla="val 50000"/>
            </a:avLst>
          </a:prstGeom>
          <a:noFill/>
          <a:ln w="571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8" name="Text Box 27"/>
          <p:cNvSpPr txBox="1"/>
          <p:nvPr/>
        </p:nvSpPr>
        <p:spPr>
          <a:xfrm>
            <a:off x="900430" y="4292600"/>
            <a:ext cx="1205230" cy="579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C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</a:rPr>
              <a:t>）</a:t>
            </a:r>
            <a:endParaRPr lang="zh-CN" altLang="en-US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sp>
        <p:nvSpPr>
          <p:cNvPr id="1037" name="Text Box 31"/>
          <p:cNvSpPr txBox="1"/>
          <p:nvPr/>
        </p:nvSpPr>
        <p:spPr>
          <a:xfrm>
            <a:off x="2195513" y="188913"/>
            <a:ext cx="4608512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第三章总结及习题</a:t>
            </a:r>
            <a:endParaRPr lang="zh-CN" altLang="en-US" sz="40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7450" y="1862455"/>
          <a:ext cx="4448175" cy="115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71600" imgH="355600" progId="Equation.KSEE3">
                  <p:embed/>
                </p:oleObj>
              </mc:Choice>
              <mc:Fallback>
                <p:oleObj name="" r:id="rId1" imgW="13716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1862455"/>
                        <a:ext cx="4448175" cy="115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1685" y="3429000"/>
          <a:ext cx="140525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647700" imgH="266700" progId="Equation.KSEE3">
                  <p:embed/>
                </p:oleObj>
              </mc:Choice>
              <mc:Fallback>
                <p:oleObj name="" r:id="rId3" imgW="6477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685" y="3429000"/>
                        <a:ext cx="140525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1685" y="4221480"/>
          <a:ext cx="1838325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5" imgW="685800" imgH="203200" progId="Equation.KSEE3">
                  <p:embed/>
                </p:oleObj>
              </mc:Choice>
              <mc:Fallback>
                <p:oleObj name="" r:id="rId5" imgW="6858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685" y="4221480"/>
                        <a:ext cx="1838325" cy="544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1685" y="5156200"/>
          <a:ext cx="287401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7" imgW="1155700" imgH="266700" progId="Equation.KSEE3">
                  <p:embed/>
                </p:oleObj>
              </mc:Choice>
              <mc:Fallback>
                <p:oleObj name="" r:id="rId7" imgW="1155700" imgH="2667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685" y="5156200"/>
                        <a:ext cx="2874010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9295" y="5972175"/>
          <a:ext cx="349631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9" imgW="1346200" imgH="228600" progId="Equation.KSEE3">
                  <p:embed/>
                </p:oleObj>
              </mc:Choice>
              <mc:Fallback>
                <p:oleObj name="" r:id="rId9" imgW="1346200" imgH="2286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9295" y="5972175"/>
                        <a:ext cx="349631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97" grpId="0" bldLvl="0" animBg="1"/>
      <p:bldP spid="207889" grpId="0"/>
      <p:bldP spid="20788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2"/>
          <p:cNvSpPr txBox="1"/>
          <p:nvPr/>
        </p:nvSpPr>
        <p:spPr>
          <a:xfrm>
            <a:off x="250825" y="0"/>
            <a:ext cx="7010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二、功、动能定理、功能原理</a:t>
            </a:r>
            <a:endParaRPr lang="zh-CN" altLang="en-US" sz="4000" dirty="0">
              <a:solidFill>
                <a:srgbClr val="CC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208900" name="Object 4"/>
          <p:cNvGraphicFramePr/>
          <p:nvPr/>
        </p:nvGraphicFramePr>
        <p:xfrm>
          <a:off x="3922713" y="2133600"/>
          <a:ext cx="33226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" r:id="rId1" imgW="914400" imgH="228600" progId="Equation.3">
                  <p:embed/>
                </p:oleObj>
              </mc:Choice>
              <mc:Fallback>
                <p:oleObj name="" r:id="rId1" imgW="9144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22713" y="2133600"/>
                        <a:ext cx="3322637" cy="8302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4" name="Text Box 8"/>
          <p:cNvSpPr txBox="1"/>
          <p:nvPr/>
        </p:nvSpPr>
        <p:spPr>
          <a:xfrm>
            <a:off x="250825" y="2205038"/>
            <a:ext cx="7010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动能定理：</a:t>
            </a:r>
            <a:endParaRPr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907" name="Text Box 11"/>
          <p:cNvSpPr txBox="1"/>
          <p:nvPr/>
        </p:nvSpPr>
        <p:spPr>
          <a:xfrm>
            <a:off x="250825" y="4652963"/>
            <a:ext cx="3505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机械能守恒定律</a:t>
            </a:r>
            <a:endParaRPr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908" name="Text Box 12"/>
          <p:cNvSpPr txBox="1"/>
          <p:nvPr/>
        </p:nvSpPr>
        <p:spPr>
          <a:xfrm>
            <a:off x="250825" y="3284538"/>
            <a:ext cx="27368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功能原理：</a:t>
            </a:r>
            <a:endParaRPr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8909" name="Object 13"/>
          <p:cNvGraphicFramePr/>
          <p:nvPr/>
        </p:nvGraphicFramePr>
        <p:xfrm>
          <a:off x="3922713" y="3284538"/>
          <a:ext cx="4064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" r:id="rId3" imgW="1193165" imgH="241300" progId="Equation.3">
                  <p:embed/>
                </p:oleObj>
              </mc:Choice>
              <mc:Fallback>
                <p:oleObj name="" r:id="rId3" imgW="1193165" imgH="241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2713" y="3284538"/>
                        <a:ext cx="4064000" cy="860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4"/>
          <p:cNvGraphicFramePr/>
          <p:nvPr/>
        </p:nvGraphicFramePr>
        <p:xfrm>
          <a:off x="3922713" y="4581525"/>
          <a:ext cx="34290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" r:id="rId5" imgW="888365" imgH="241300" progId="Equation.3">
                  <p:embed/>
                </p:oleObj>
              </mc:Choice>
              <mc:Fallback>
                <p:oleObj name="" r:id="rId5" imgW="888365" imgH="2413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2713" y="4581525"/>
                        <a:ext cx="3429000" cy="857250"/>
                      </a:xfrm>
                      <a:prstGeom prst="rect">
                        <a:avLst/>
                      </a:prstGeom>
                      <a:noFill/>
                      <a:ln w="12700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11" name="Object 15"/>
          <p:cNvGraphicFramePr/>
          <p:nvPr/>
        </p:nvGraphicFramePr>
        <p:xfrm>
          <a:off x="3922713" y="5445125"/>
          <a:ext cx="22860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" r:id="rId7" imgW="711200" imgH="330200" progId="Equation.3">
                  <p:embed/>
                </p:oleObj>
              </mc:Choice>
              <mc:Fallback>
                <p:oleObj name="" r:id="rId7" imgW="711200" imgH="330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2713" y="5445125"/>
                        <a:ext cx="2286000" cy="9334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2" name="Text Box 16"/>
          <p:cNvSpPr txBox="1"/>
          <p:nvPr/>
        </p:nvSpPr>
        <p:spPr>
          <a:xfrm>
            <a:off x="395288" y="981075"/>
            <a:ext cx="1727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</a:rPr>
              <a:t>功：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3665" y="719455"/>
          <a:ext cx="331470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9" imgW="825500" imgH="330200" progId="Equation.KSEE3">
                  <p:embed/>
                </p:oleObj>
              </mc:Choice>
              <mc:Fallback>
                <p:oleObj name="" r:id="rId9" imgW="8255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3665" y="719455"/>
                        <a:ext cx="3314700" cy="112331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4" grpId="0"/>
      <p:bldP spid="208907" grpId="0"/>
      <p:bldP spid="208908" grpId="0"/>
      <p:bldP spid="2089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2" name="Text Box 12"/>
          <p:cNvSpPr txBox="1"/>
          <p:nvPr/>
        </p:nvSpPr>
        <p:spPr>
          <a:xfrm>
            <a:off x="0" y="4797425"/>
            <a:ext cx="46720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</a:rPr>
              <a:t>保守力作功用势能表示：</a:t>
            </a:r>
            <a:endParaRPr lang="zh-CN" altLang="en-US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09933" name="Text Box 13"/>
          <p:cNvSpPr txBox="1"/>
          <p:nvPr/>
        </p:nvSpPr>
        <p:spPr>
          <a:xfrm>
            <a:off x="250825" y="136525"/>
            <a:ext cx="5461000" cy="64135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zh-CN" altLang="en-US" sz="3600" dirty="0">
                <a:latin typeface="隶书" panose="02010509060101010101" pitchFamily="49" charset="-122"/>
                <a:ea typeface="隶书" panose="02010509060101010101" pitchFamily="49" charset="-122"/>
              </a:rPr>
              <a:t>三、 保守力与三种势能：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4800600" y="914400"/>
            <a:ext cx="3371850" cy="3451225"/>
            <a:chOff x="192" y="1104"/>
            <a:chExt cx="2448" cy="2544"/>
          </a:xfrm>
        </p:grpSpPr>
        <p:grpSp>
          <p:nvGrpSpPr>
            <p:cNvPr id="3092" name="Group 15"/>
            <p:cNvGrpSpPr/>
            <p:nvPr/>
          </p:nvGrpSpPr>
          <p:grpSpPr>
            <a:xfrm>
              <a:off x="240" y="2739"/>
              <a:ext cx="2256" cy="909"/>
              <a:chOff x="288" y="2739"/>
              <a:chExt cx="2256" cy="909"/>
            </a:xfrm>
          </p:grpSpPr>
          <p:sp>
            <p:nvSpPr>
              <p:cNvPr id="3097" name="Text Box 16"/>
              <p:cNvSpPr txBox="1"/>
              <p:nvPr/>
            </p:nvSpPr>
            <p:spPr>
              <a:xfrm>
                <a:off x="288" y="2739"/>
                <a:ext cx="1728" cy="3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弹性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势能</a:t>
                </a:r>
                <a:endPara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3081" name="Object 17"/>
              <p:cNvGraphicFramePr/>
              <p:nvPr/>
            </p:nvGraphicFramePr>
            <p:xfrm>
              <a:off x="1152" y="2933"/>
              <a:ext cx="1392" cy="7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8" name="" r:id="rId1" imgW="673100" imgH="393700" progId="Equation.3">
                      <p:embed/>
                    </p:oleObj>
                  </mc:Choice>
                  <mc:Fallback>
                    <p:oleObj name="" r:id="rId1" imgW="673100" imgH="393700" progId="Equation.3">
                      <p:embed/>
                      <p:pic>
                        <p:nvPicPr>
                          <p:cNvPr id="0" name="图片 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152" y="2933"/>
                            <a:ext cx="1392" cy="7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93" name="Group 18"/>
            <p:cNvGrpSpPr/>
            <p:nvPr/>
          </p:nvGrpSpPr>
          <p:grpSpPr>
            <a:xfrm>
              <a:off x="240" y="1899"/>
              <a:ext cx="2304" cy="928"/>
              <a:chOff x="240" y="1899"/>
              <a:chExt cx="2304" cy="928"/>
            </a:xfrm>
          </p:grpSpPr>
          <p:sp>
            <p:nvSpPr>
              <p:cNvPr id="3096" name="Rectangle 19"/>
              <p:cNvSpPr/>
              <p:nvPr/>
            </p:nvSpPr>
            <p:spPr>
              <a:xfrm>
                <a:off x="240" y="1899"/>
                <a:ext cx="1584" cy="3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dirty="0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引力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势能</a:t>
                </a:r>
                <a:endPara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3080" name="Object 20"/>
              <p:cNvGraphicFramePr/>
              <p:nvPr/>
            </p:nvGraphicFramePr>
            <p:xfrm>
              <a:off x="1008" y="2160"/>
              <a:ext cx="1536" cy="6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9" name="" r:id="rId3" imgW="1675765" imgH="723900" progId="Equation.3">
                      <p:embed/>
                    </p:oleObj>
                  </mc:Choice>
                  <mc:Fallback>
                    <p:oleObj name="" r:id="rId3" imgW="1675765" imgH="723900" progId="Equation.3">
                      <p:embed/>
                      <p:pic>
                        <p:nvPicPr>
                          <p:cNvPr id="0" name="图片 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008" y="2160"/>
                            <a:ext cx="1536" cy="6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94" name="Rectangle 21"/>
            <p:cNvSpPr/>
            <p:nvPr/>
          </p:nvSpPr>
          <p:spPr>
            <a:xfrm>
              <a:off x="242" y="1104"/>
              <a:ext cx="1342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重力</a:t>
              </a: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势能</a:t>
              </a:r>
              <a:endPara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3079" name="Object 22"/>
            <p:cNvGraphicFramePr/>
            <p:nvPr/>
          </p:nvGraphicFramePr>
          <p:xfrm>
            <a:off x="1152" y="1471"/>
            <a:ext cx="124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" name="" r:id="rId5" imgW="609600" imgH="241300" progId="Equation.3">
                    <p:embed/>
                  </p:oleObj>
                </mc:Choice>
                <mc:Fallback>
                  <p:oleObj name="" r:id="rId5" imgW="609600" imgH="241300" progId="Equation.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52" y="1471"/>
                          <a:ext cx="1248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5" name="Rectangle 23"/>
            <p:cNvSpPr/>
            <p:nvPr/>
          </p:nvSpPr>
          <p:spPr>
            <a:xfrm>
              <a:off x="192" y="1104"/>
              <a:ext cx="2448" cy="25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0" y="914400"/>
            <a:ext cx="4356100" cy="3522663"/>
            <a:chOff x="2640" y="1104"/>
            <a:chExt cx="2928" cy="2544"/>
          </a:xfrm>
        </p:grpSpPr>
        <p:graphicFrame>
          <p:nvGraphicFramePr>
            <p:cNvPr id="3076" name="Object 25"/>
            <p:cNvGraphicFramePr/>
            <p:nvPr/>
          </p:nvGraphicFramePr>
          <p:xfrm>
            <a:off x="3120" y="3024"/>
            <a:ext cx="225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" r:id="rId7" imgW="2108200" imgH="609600" progId="Equation.3">
                    <p:embed/>
                  </p:oleObj>
                </mc:Choice>
                <mc:Fallback>
                  <p:oleObj name="" r:id="rId7" imgW="2108200" imgH="6096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20" y="3024"/>
                          <a:ext cx="2256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Rectangle 26"/>
            <p:cNvSpPr/>
            <p:nvPr/>
          </p:nvSpPr>
          <p:spPr>
            <a:xfrm>
              <a:off x="2838" y="2739"/>
              <a:ext cx="1195" cy="3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弹力</a:t>
              </a:r>
              <a:r>
                <a:rPr lang="zh-CN" altLang="en-US" sz="2800" dirty="0">
                  <a:solidFill>
                    <a:srgbClr val="1C1C1C"/>
                  </a:solidFill>
                  <a:latin typeface="宋体" panose="02010600030101010101" pitchFamily="2" charset="-122"/>
                </a:rPr>
                <a:t>功</a:t>
              </a:r>
              <a:endParaRPr lang="zh-CN" altLang="en-US" sz="2800" dirty="0">
                <a:solidFill>
                  <a:srgbClr val="1C1C1C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3088" name="Group 27"/>
            <p:cNvGrpSpPr/>
            <p:nvPr/>
          </p:nvGrpSpPr>
          <p:grpSpPr>
            <a:xfrm>
              <a:off x="2640" y="1824"/>
              <a:ext cx="2880" cy="961"/>
              <a:chOff x="2640" y="1824"/>
              <a:chExt cx="2880" cy="961"/>
            </a:xfrm>
          </p:grpSpPr>
          <p:graphicFrame>
            <p:nvGraphicFramePr>
              <p:cNvPr id="3078" name="Object 28"/>
              <p:cNvGraphicFramePr/>
              <p:nvPr/>
            </p:nvGraphicFramePr>
            <p:xfrm>
              <a:off x="2640" y="2130"/>
              <a:ext cx="2880" cy="6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42" name="" r:id="rId9" imgW="4138295" imgH="862965" progId="Equation.3">
                      <p:embed/>
                    </p:oleObj>
                  </mc:Choice>
                  <mc:Fallback>
                    <p:oleObj name="" r:id="rId9" imgW="4138295" imgH="862965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640" y="2130"/>
                            <a:ext cx="2880" cy="65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91" name="Rectangle 29"/>
              <p:cNvSpPr/>
              <p:nvPr/>
            </p:nvSpPr>
            <p:spPr>
              <a:xfrm>
                <a:off x="2832" y="1824"/>
                <a:ext cx="1249" cy="3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CC0000"/>
                    </a:solidFill>
                    <a:latin typeface="宋体" panose="02010600030101010101" pitchFamily="2" charset="-122"/>
                  </a:rPr>
                  <a:t>引力</a:t>
                </a:r>
                <a:r>
                  <a:rPr lang="zh-CN" altLang="en-US" sz="2800" dirty="0">
                    <a:solidFill>
                      <a:srgbClr val="1C1C1C"/>
                    </a:solidFill>
                    <a:latin typeface="宋体" panose="02010600030101010101" pitchFamily="2" charset="-122"/>
                  </a:rPr>
                  <a:t>功</a:t>
                </a:r>
                <a:endParaRPr lang="zh-CN" altLang="en-US" sz="2800" dirty="0">
                  <a:solidFill>
                    <a:srgbClr val="1C1C1C"/>
                  </a:solidFill>
                  <a:latin typeface="宋体" panose="02010600030101010101" pitchFamily="2" charset="-122"/>
                </a:endParaRPr>
              </a:p>
            </p:txBody>
          </p:sp>
        </p:grpSp>
        <p:graphicFrame>
          <p:nvGraphicFramePr>
            <p:cNvPr id="3077" name="Object 30"/>
            <p:cNvGraphicFramePr/>
            <p:nvPr/>
          </p:nvGraphicFramePr>
          <p:xfrm>
            <a:off x="3264" y="1501"/>
            <a:ext cx="210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" r:id="rId11" imgW="2131695" imgH="317500" progId="Equation.3">
                    <p:embed/>
                  </p:oleObj>
                </mc:Choice>
                <mc:Fallback>
                  <p:oleObj name="" r:id="rId11" imgW="2131695" imgH="317500" progId="Equation.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64" y="1501"/>
                          <a:ext cx="2106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Text Box 31"/>
            <p:cNvSpPr txBox="1"/>
            <p:nvPr/>
          </p:nvSpPr>
          <p:spPr>
            <a:xfrm>
              <a:off x="2832" y="1104"/>
              <a:ext cx="1343" cy="3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宋体" panose="02010600030101010101" pitchFamily="2" charset="-122"/>
                </a:rPr>
                <a:t>重力</a:t>
              </a:r>
              <a:r>
                <a:rPr lang="zh-CN" altLang="en-US" sz="2800" dirty="0">
                  <a:solidFill>
                    <a:srgbClr val="1C1C1C"/>
                  </a:solidFill>
                  <a:latin typeface="宋体" panose="02010600030101010101" pitchFamily="2" charset="-122"/>
                </a:rPr>
                <a:t>功</a:t>
              </a:r>
              <a:endParaRPr lang="zh-CN" altLang="en-US" sz="2800" dirty="0">
                <a:solidFill>
                  <a:srgbClr val="1C1C1C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090" name="Rectangle 32"/>
            <p:cNvSpPr/>
            <p:nvPr/>
          </p:nvSpPr>
          <p:spPr>
            <a:xfrm>
              <a:off x="2784" y="1104"/>
              <a:ext cx="2784" cy="25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09954" name="Object 34"/>
          <p:cNvGraphicFramePr/>
          <p:nvPr/>
        </p:nvGraphicFramePr>
        <p:xfrm>
          <a:off x="4591050" y="5740400"/>
          <a:ext cx="2266950" cy="92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" r:id="rId13" imgW="698500" imgH="292100" progId="Equation.3">
                  <p:embed/>
                </p:oleObj>
              </mc:Choice>
              <mc:Fallback>
                <p:oleObj name="" r:id="rId13" imgW="698500" imgH="292100" progId="Equation.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91050" y="5740400"/>
                        <a:ext cx="2266950" cy="92265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CC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55" name="Text Box 35"/>
          <p:cNvSpPr txBox="1"/>
          <p:nvPr/>
        </p:nvSpPr>
        <p:spPr>
          <a:xfrm>
            <a:off x="179388" y="5805488"/>
            <a:ext cx="5256212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保守力作功的特点：</a:t>
            </a:r>
            <a:endParaRPr lang="zh-CN" altLang="en-US" sz="3600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72000" y="4694555"/>
          <a:ext cx="2225675" cy="75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5" imgW="711200" imgH="241300" progId="Equation.KSEE3">
                  <p:embed/>
                </p:oleObj>
              </mc:Choice>
              <mc:Fallback>
                <p:oleObj name="" r:id="rId15" imgW="7112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72000" y="4694555"/>
                        <a:ext cx="2225675" cy="75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33" grpId="0"/>
      <p:bldP spid="209932" grpId="0"/>
      <p:bldP spid="209932" grpId="1"/>
      <p:bldP spid="209955" grpId="0"/>
      <p:bldP spid="20995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/>
          <p:nvPr/>
        </p:nvSpPr>
        <p:spPr>
          <a:xfrm>
            <a:off x="179705" y="260985"/>
            <a:ext cx="8860790" cy="310769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CC0000"/>
                </a:solidFill>
                <a:latin typeface="宋体" panose="02010600030101010101" pitchFamily="2" charset="-122"/>
              </a:rPr>
              <a:t>4.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质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量</a:t>
            </a:r>
            <a:r>
              <a:rPr lang="en-US" altLang="zh-CN" sz="3200" b="1" i="1" dirty="0">
                <a:solidFill>
                  <a:schemeClr val="tx1"/>
                </a:solidFill>
                <a:latin typeface="宋体" panose="02010600030101010101" pitchFamily="2" charset="-122"/>
              </a:rPr>
              <a:t>m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1 kg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的物体，在坐标原点处从静止出发在水平面内沿</a:t>
            </a:r>
            <a:r>
              <a:rPr lang="en-US" altLang="zh-CN" sz="3200" b="1" i="1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轴运动，其所受合力方向与运动方向相同，合力大小为</a:t>
            </a:r>
            <a:r>
              <a:rPr lang="en-US" altLang="zh-CN" sz="3200" b="1" i="1" dirty="0">
                <a:solidFill>
                  <a:schemeClr val="tx1"/>
                </a:solidFill>
                <a:latin typeface="宋体" panose="02010600030101010101" pitchFamily="2" charset="-122"/>
              </a:rPr>
              <a:t>F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2t (SI)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3200" b="1" dirty="0">
                <a:latin typeface="宋体" panose="02010600030101010101" pitchFamily="2" charset="-122"/>
                <a:sym typeface="+mn-ea"/>
              </a:rPr>
              <a:t>＝</a:t>
            </a:r>
            <a:r>
              <a:rPr lang="en-US" altLang="zh-CN" sz="3200" b="1" dirty="0">
                <a:latin typeface="宋体" panose="02010600030101010101" pitchFamily="2" charset="-122"/>
                <a:sym typeface="+mn-ea"/>
              </a:rPr>
              <a:t>3s</a:t>
            </a:r>
            <a:r>
              <a:rPr lang="zh-CN" altLang="en-US" sz="3200" b="1" dirty="0">
                <a:latin typeface="宋体" panose="02010600030101010101" pitchFamily="2" charset="-122"/>
                <a:sym typeface="+mn-ea"/>
              </a:rPr>
              <a:t>时，其速度</a:t>
            </a:r>
            <a:r>
              <a:rPr lang="en-US" altLang="zh-CN" sz="3200" b="1" i="1" dirty="0">
                <a:latin typeface="宋体" panose="02010600030101010101" pitchFamily="2" charset="-122"/>
                <a:sym typeface="+mn-ea"/>
              </a:rPr>
              <a:t>v</a:t>
            </a:r>
            <a:r>
              <a:rPr lang="zh-CN" altLang="en-US" sz="3200" b="1" dirty="0">
                <a:latin typeface="宋体" panose="02010600030101010101" pitchFamily="2" charset="-122"/>
                <a:sym typeface="+mn-ea"/>
              </a:rPr>
              <a:t>＝</a:t>
            </a:r>
            <a:r>
              <a:rPr lang="en-US" altLang="zh-CN" sz="3200" b="1" dirty="0">
                <a:latin typeface="宋体" panose="02010600030101010101" pitchFamily="2" charset="-122"/>
                <a:sym typeface="+mn-ea"/>
              </a:rPr>
              <a:t>______</a:t>
            </a:r>
            <a:r>
              <a:rPr lang="zh-CN" altLang="en-US" sz="3200" b="1" dirty="0">
                <a:latin typeface="宋体" panose="02010600030101010101" pitchFamily="2" charset="-122"/>
                <a:sym typeface="+mn-ea"/>
              </a:rPr>
              <a:t>．这</a:t>
            </a:r>
            <a:r>
              <a:rPr lang="en-US" altLang="zh-CN" sz="3200" b="1" dirty="0">
                <a:latin typeface="宋体" panose="02010600030101010101" pitchFamily="2" charset="-122"/>
                <a:sym typeface="+mn-ea"/>
              </a:rPr>
              <a:t>3s</a:t>
            </a:r>
            <a:r>
              <a:rPr lang="zh-CN" altLang="en-US" sz="3200" b="1" dirty="0">
                <a:latin typeface="宋体" panose="02010600030101010101" pitchFamily="2" charset="-122"/>
                <a:sym typeface="+mn-ea"/>
              </a:rPr>
              <a:t>内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合力所作的功</a:t>
            </a:r>
            <a:r>
              <a:rPr lang="en-US" altLang="zh-CN" sz="3200" b="1" i="1" dirty="0">
                <a:solidFill>
                  <a:schemeClr val="tx1"/>
                </a:solidFill>
                <a:latin typeface="宋体" panose="02010600030101010101" pitchFamily="2" charset="-122"/>
              </a:rPr>
              <a:t>W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______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36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zh-CN" altLang="en-US" sz="36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15045" name="Rectangle 5"/>
          <p:cNvSpPr/>
          <p:nvPr/>
        </p:nvSpPr>
        <p:spPr>
          <a:xfrm>
            <a:off x="4715828" y="5660708"/>
            <a:ext cx="3167062" cy="6451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3600" b="0" dirty="0">
                <a:latin typeface="Times New Roman" panose="02020603050405020304" pitchFamily="18" charset="0"/>
              </a:rPr>
              <a:t>18 m/s     162J</a:t>
            </a:r>
            <a:endParaRPr lang="en-US" altLang="zh-CN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940" y="3140710"/>
          <a:ext cx="330581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231265" imgH="393700" progId="Equation.KSEE3">
                  <p:embed/>
                </p:oleObj>
              </mc:Choice>
              <mc:Fallback>
                <p:oleObj name="" r:id="rId1" imgW="1231265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940" y="3140710"/>
                        <a:ext cx="330581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795" y="4364990"/>
          <a:ext cx="4171950" cy="159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1930400" imgH="736600" progId="Equation.KSEE3">
                  <p:embed/>
                </p:oleObj>
              </mc:Choice>
              <mc:Fallback>
                <p:oleObj name="" r:id="rId3" imgW="1930400" imgH="736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795" y="4364990"/>
                        <a:ext cx="4171950" cy="159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3"/>
          <p:cNvSpPr/>
          <p:nvPr/>
        </p:nvSpPr>
        <p:spPr>
          <a:xfrm>
            <a:off x="483870" y="2908300"/>
            <a:ext cx="487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endParaRPr lang="zh-CN" altLang="en-US" sz="24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/>
      <p:bldP spid="21504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文本框 1"/>
          <p:cNvSpPr txBox="1"/>
          <p:nvPr/>
        </p:nvSpPr>
        <p:spPr>
          <a:xfrm>
            <a:off x="683260" y="692150"/>
            <a:ext cx="843153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5.</a:t>
            </a:r>
            <a:r>
              <a:rPr lang="zh-CN" altLang="en-US" sz="2800" b="1" dirty="0">
                <a:latin typeface="宋体" panose="02010600030101010101" pitchFamily="2" charset="-122"/>
              </a:rPr>
              <a:t>（作业3-5）如图所示，子弹射入放在水平光滑地面上静止的木块后穿出。以地面为参考系，下列说法中正确的说法是（      ）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（A）子弹减少的动能转化为木块的动能；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（B）子弹—木块系统的机械能守恒；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（C）子弹动能的减少等于子弹克服木块阻力所做的功；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宋体" panose="02010600030101010101" pitchFamily="2" charset="-122"/>
              </a:rPr>
              <a:t>（D）子弹克服木块阻力所做的功等于这一过程中产生的热。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800350" y="5310188"/>
            <a:ext cx="3448050" cy="71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>
            <a:off x="2821781" y="5317331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 flipH="1">
            <a:off x="2917031" y="5319713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 flipH="1">
            <a:off x="3012281" y="5314950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 flipH="1">
            <a:off x="3102769" y="5312569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 flipH="1">
            <a:off x="3198019" y="5314950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>
            <a:off x="3293269" y="5310188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 flipH="1">
            <a:off x="3383756" y="5314950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 flipH="1">
            <a:off x="3479006" y="5317331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8"/>
            </p:custDataLst>
          </p:nvPr>
        </p:nvCxnSpPr>
        <p:spPr>
          <a:xfrm flipH="1">
            <a:off x="3574256" y="5312569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9"/>
            </p:custDataLst>
          </p:nvPr>
        </p:nvCxnSpPr>
        <p:spPr>
          <a:xfrm flipH="1">
            <a:off x="3667125" y="5319713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0"/>
            </p:custDataLst>
          </p:nvPr>
        </p:nvCxnSpPr>
        <p:spPr>
          <a:xfrm flipH="1">
            <a:off x="3762375" y="5322094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1"/>
            </p:custDataLst>
          </p:nvPr>
        </p:nvCxnSpPr>
        <p:spPr>
          <a:xfrm flipH="1">
            <a:off x="3857625" y="5317331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2"/>
            </p:custDataLst>
          </p:nvPr>
        </p:nvCxnSpPr>
        <p:spPr>
          <a:xfrm flipH="1">
            <a:off x="3948113" y="5314950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 flipH="1">
            <a:off x="4043363" y="5317331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4"/>
            </p:custDataLst>
          </p:nvPr>
        </p:nvCxnSpPr>
        <p:spPr>
          <a:xfrm flipH="1">
            <a:off x="4138613" y="5312569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5"/>
            </p:custDataLst>
          </p:nvPr>
        </p:nvCxnSpPr>
        <p:spPr>
          <a:xfrm flipH="1">
            <a:off x="4229100" y="5317331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6"/>
            </p:custDataLst>
          </p:nvPr>
        </p:nvCxnSpPr>
        <p:spPr>
          <a:xfrm flipH="1">
            <a:off x="4324350" y="5319713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17"/>
            </p:custDataLst>
          </p:nvPr>
        </p:nvCxnSpPr>
        <p:spPr>
          <a:xfrm flipH="1">
            <a:off x="4419600" y="5314950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18"/>
            </p:custDataLst>
          </p:nvPr>
        </p:nvCxnSpPr>
        <p:spPr>
          <a:xfrm flipH="1">
            <a:off x="4495800" y="5319713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9"/>
            </p:custDataLst>
          </p:nvPr>
        </p:nvCxnSpPr>
        <p:spPr>
          <a:xfrm flipH="1">
            <a:off x="4591050" y="5322094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>
            <p:custDataLst>
              <p:tags r:id="rId20"/>
            </p:custDataLst>
          </p:nvPr>
        </p:nvCxnSpPr>
        <p:spPr>
          <a:xfrm flipH="1">
            <a:off x="4686300" y="5317331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21"/>
            </p:custDataLst>
          </p:nvPr>
        </p:nvCxnSpPr>
        <p:spPr>
          <a:xfrm flipH="1">
            <a:off x="4776788" y="5314950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22"/>
            </p:custDataLst>
          </p:nvPr>
        </p:nvCxnSpPr>
        <p:spPr>
          <a:xfrm flipH="1">
            <a:off x="4872038" y="5317331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23"/>
            </p:custDataLst>
          </p:nvPr>
        </p:nvCxnSpPr>
        <p:spPr>
          <a:xfrm flipH="1">
            <a:off x="4967288" y="5312569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>
            <p:custDataLst>
              <p:tags r:id="rId24"/>
            </p:custDataLst>
          </p:nvPr>
        </p:nvCxnSpPr>
        <p:spPr>
          <a:xfrm flipH="1">
            <a:off x="5057775" y="5317331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25"/>
            </p:custDataLst>
          </p:nvPr>
        </p:nvCxnSpPr>
        <p:spPr>
          <a:xfrm flipH="1">
            <a:off x="5153025" y="5319713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26"/>
            </p:custDataLst>
          </p:nvPr>
        </p:nvCxnSpPr>
        <p:spPr>
          <a:xfrm flipH="1">
            <a:off x="5248275" y="5314950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27"/>
            </p:custDataLst>
          </p:nvPr>
        </p:nvCxnSpPr>
        <p:spPr>
          <a:xfrm flipH="1">
            <a:off x="5353050" y="5312569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28"/>
            </p:custDataLst>
          </p:nvPr>
        </p:nvCxnSpPr>
        <p:spPr>
          <a:xfrm flipH="1">
            <a:off x="5448300" y="5314950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29"/>
            </p:custDataLst>
          </p:nvPr>
        </p:nvCxnSpPr>
        <p:spPr>
          <a:xfrm flipH="1">
            <a:off x="5543550" y="5310188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30"/>
            </p:custDataLst>
          </p:nvPr>
        </p:nvCxnSpPr>
        <p:spPr>
          <a:xfrm flipH="1">
            <a:off x="5634038" y="5307806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31"/>
            </p:custDataLst>
          </p:nvPr>
        </p:nvCxnSpPr>
        <p:spPr>
          <a:xfrm flipH="1">
            <a:off x="5729288" y="5310188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32"/>
            </p:custDataLst>
          </p:nvPr>
        </p:nvCxnSpPr>
        <p:spPr>
          <a:xfrm flipH="1">
            <a:off x="5824538" y="5305425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33"/>
            </p:custDataLst>
          </p:nvPr>
        </p:nvCxnSpPr>
        <p:spPr>
          <a:xfrm flipH="1">
            <a:off x="5915025" y="5310188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>
            <p:custDataLst>
              <p:tags r:id="rId34"/>
            </p:custDataLst>
          </p:nvPr>
        </p:nvCxnSpPr>
        <p:spPr>
          <a:xfrm flipH="1">
            <a:off x="6010275" y="5312569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>
            <p:custDataLst>
              <p:tags r:id="rId35"/>
            </p:custDataLst>
          </p:nvPr>
        </p:nvCxnSpPr>
        <p:spPr>
          <a:xfrm flipH="1">
            <a:off x="6105525" y="5307806"/>
            <a:ext cx="86916" cy="8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761310" y="4491038"/>
            <a:ext cx="1235869" cy="826294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3593" name="组合 42"/>
          <p:cNvGrpSpPr/>
          <p:nvPr/>
        </p:nvGrpSpPr>
        <p:grpSpPr>
          <a:xfrm>
            <a:off x="3800475" y="4864894"/>
            <a:ext cx="188119" cy="64294"/>
            <a:chOff x="5850" y="8415"/>
            <a:chExt cx="394" cy="136"/>
          </a:xfrm>
        </p:grpSpPr>
        <p:sp>
          <p:nvSpPr>
            <p:cNvPr id="41" name="矩形 40"/>
            <p:cNvSpPr/>
            <p:nvPr/>
          </p:nvSpPr>
          <p:spPr>
            <a:xfrm>
              <a:off x="5850" y="8430"/>
              <a:ext cx="317" cy="11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右箭头 41"/>
            <p:cNvSpPr/>
            <p:nvPr/>
          </p:nvSpPr>
          <p:spPr>
            <a:xfrm>
              <a:off x="6064" y="8415"/>
              <a:ext cx="180" cy="136"/>
            </a:xfrm>
            <a:prstGeom prst="righ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cxnSp>
        <p:nvCxnSpPr>
          <p:cNvPr id="44" name="直接箭头连接符 43"/>
          <p:cNvCxnSpPr/>
          <p:nvPr/>
        </p:nvCxnSpPr>
        <p:spPr>
          <a:xfrm flipV="1">
            <a:off x="3682604" y="4756547"/>
            <a:ext cx="402431" cy="7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595" name="文本框 44"/>
          <p:cNvSpPr txBox="1"/>
          <p:nvPr/>
        </p:nvSpPr>
        <p:spPr>
          <a:xfrm>
            <a:off x="3776663" y="4496991"/>
            <a:ext cx="272654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" dirty="0">
                <a:latin typeface="Arial" panose="020B0604020202020204" pitchFamily="34" charset="0"/>
              </a:rPr>
              <a:t>v</a:t>
            </a:r>
            <a:endParaRPr lang="en-US" altLang="zh-CN" sz="100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8850" y="5445125"/>
            <a:ext cx="912495" cy="840105"/>
          </a:xfrm>
          <a:prstGeom prst="rect">
            <a:avLst/>
          </a:prstGeom>
        </p:spPr>
        <p:txBody>
          <a:bodyPr>
            <a:noAutofit/>
          </a:bodyPr>
          <a:p>
            <a:pPr algn="l"/>
            <a:r>
              <a:rPr lang="en-US" altLang="zh-CN" sz="4800" b="1" spc="400"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4800" b="1" spc="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1990" y="5516880"/>
          <a:ext cx="4927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6" imgW="2463165" imgH="304800" progId="Equation.KSEE3">
                  <p:embed/>
                </p:oleObj>
              </mc:Choice>
              <mc:Fallback>
                <p:oleObj name="" r:id="rId36" imgW="2463165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81990" y="5516880"/>
                        <a:ext cx="49276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1990" y="6282690"/>
          <a:ext cx="4757420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8" imgW="2628900" imgH="241300" progId="Equation.KSEE3">
                  <p:embed/>
                </p:oleObj>
              </mc:Choice>
              <mc:Fallback>
                <p:oleObj name="" r:id="rId38" imgW="26289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81990" y="6282690"/>
                        <a:ext cx="4757420" cy="43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457200" y="60198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9A0DB2DC-4C9A-4742-B13C-FB6460FD3503}" type="slidenum">
              <a:rPr lang="zh-CN" altLang="en-US" sz="1400" b="0" dirty="0">
                <a:solidFill>
                  <a:schemeClr val="tx1"/>
                </a:solidFill>
              </a:rPr>
            </a:fld>
            <a:endParaRPr lang="zh-CN" altLang="en-US" sz="1400" b="0" dirty="0">
              <a:solidFill>
                <a:schemeClr val="tx1"/>
              </a:solidFill>
            </a:endParaRPr>
          </a:p>
        </p:txBody>
      </p:sp>
      <p:sp>
        <p:nvSpPr>
          <p:cNvPr id="12299" name="Rectangle 3"/>
          <p:cNvSpPr/>
          <p:nvPr/>
        </p:nvSpPr>
        <p:spPr>
          <a:xfrm>
            <a:off x="1115695" y="2945130"/>
            <a:ext cx="689610" cy="480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lstStyle/>
          <a:p>
            <a:pPr eaLnBrk="0" hangingPunct="0"/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解</a:t>
            </a:r>
            <a:endParaRPr lang="zh-CN" altLang="en-US" sz="28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3" name="Object 2"/>
          <p:cNvGraphicFramePr/>
          <p:nvPr/>
        </p:nvGraphicFramePr>
        <p:xfrm>
          <a:off x="2051685" y="2825433"/>
          <a:ext cx="22336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" r:id="rId1" imgW="735965" imgH="393700" progId="Equation.3">
                  <p:embed/>
                </p:oleObj>
              </mc:Choice>
              <mc:Fallback>
                <p:oleObj name="" r:id="rId1" imgW="735965" imgH="393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685" y="2825433"/>
                        <a:ext cx="2233613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3"/>
          <p:cNvGraphicFramePr/>
          <p:nvPr/>
        </p:nvGraphicFramePr>
        <p:xfrm>
          <a:off x="5436235" y="2780348"/>
          <a:ext cx="22320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" r:id="rId3" imgW="723900" imgH="393700" progId="Equation.3">
                  <p:embed/>
                </p:oleObj>
              </mc:Choice>
              <mc:Fallback>
                <p:oleObj name="" r:id="rId3" imgW="723900" imgH="393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6235" y="2780348"/>
                        <a:ext cx="2232025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"/>
          <p:cNvGraphicFramePr/>
          <p:nvPr/>
        </p:nvGraphicFramePr>
        <p:xfrm>
          <a:off x="3204210" y="4250690"/>
          <a:ext cx="23050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" r:id="rId5" imgW="748665" imgH="203200" progId="Equation.3">
                  <p:embed/>
                </p:oleObj>
              </mc:Choice>
              <mc:Fallback>
                <p:oleObj name="" r:id="rId5" imgW="748665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4210" y="4250690"/>
                        <a:ext cx="2305050" cy="62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5"/>
          <p:cNvGraphicFramePr/>
          <p:nvPr/>
        </p:nvGraphicFramePr>
        <p:xfrm>
          <a:off x="2174875" y="5102225"/>
          <a:ext cx="47196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" r:id="rId7" imgW="1536065" imgH="393700" progId="Equation.3">
                  <p:embed/>
                </p:oleObj>
              </mc:Choice>
              <mc:Fallback>
                <p:oleObj name="" r:id="rId7" imgW="1536065" imgH="393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4875" y="5102225"/>
                        <a:ext cx="4719638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0" name="Group 17"/>
          <p:cNvGrpSpPr/>
          <p:nvPr/>
        </p:nvGrpSpPr>
        <p:grpSpPr>
          <a:xfrm>
            <a:off x="224790" y="738505"/>
            <a:ext cx="8096250" cy="2011363"/>
            <a:chOff x="340" y="482"/>
            <a:chExt cx="5100" cy="1267"/>
          </a:xfrm>
        </p:grpSpPr>
        <p:sp>
          <p:nvSpPr>
            <p:cNvPr id="12301" name="Rectangle 2"/>
            <p:cNvSpPr/>
            <p:nvPr/>
          </p:nvSpPr>
          <p:spPr>
            <a:xfrm>
              <a:off x="340" y="482"/>
              <a:ext cx="5080" cy="126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　</a:t>
              </a:r>
              <a:r>
                <a:rPr lang="zh-CN" altLang="en-US" sz="32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3200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6.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质量为 </a:t>
              </a:r>
              <a:r>
                <a:rPr lang="en-US" altLang="zh-CN" sz="32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 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的质点,  在平面内运动,  方程为 </a:t>
              </a:r>
              <a:r>
                <a:rPr lang="zh-CN" altLang="en-US" sz="32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　　　　　　　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，求从           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到            这段时间内，外力对质点作的功.</a:t>
              </a:r>
              <a:endPara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294" name="Object 6"/>
            <p:cNvGraphicFramePr/>
            <p:nvPr/>
          </p:nvGraphicFramePr>
          <p:xfrm>
            <a:off x="1581" y="958"/>
            <a:ext cx="238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" r:id="rId9" imgW="1498600" imgH="228600" progId="Equation.3">
                    <p:embed/>
                  </p:oleObj>
                </mc:Choice>
                <mc:Fallback>
                  <p:oleObj name="" r:id="rId9" imgW="1498600" imgH="228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81" y="958"/>
                          <a:ext cx="238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7"/>
            <p:cNvGraphicFramePr/>
            <p:nvPr/>
          </p:nvGraphicFramePr>
          <p:xfrm>
            <a:off x="1765" y="589"/>
            <a:ext cx="103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6" name="" r:id="rId11" imgW="673100" imgH="203200" progId="Equation.3">
                    <p:embed/>
                  </p:oleObj>
                </mc:Choice>
                <mc:Fallback>
                  <p:oleObj name="" r:id="rId11" imgW="673100" imgH="2032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765" y="589"/>
                          <a:ext cx="1030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8"/>
            <p:cNvGraphicFramePr/>
            <p:nvPr/>
          </p:nvGraphicFramePr>
          <p:xfrm>
            <a:off x="673" y="1405"/>
            <a:ext cx="711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7" name="" r:id="rId13" imgW="393065" imgH="203200" progId="Equation.3">
                    <p:embed/>
                  </p:oleObj>
                </mc:Choice>
                <mc:Fallback>
                  <p:oleObj name="" r:id="rId13" imgW="393065" imgH="2032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73" y="1405"/>
                          <a:ext cx="711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9"/>
            <p:cNvGraphicFramePr/>
            <p:nvPr/>
          </p:nvGraphicFramePr>
          <p:xfrm>
            <a:off x="4757" y="998"/>
            <a:ext cx="68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8" name="" r:id="rId15" imgW="393065" imgH="203200" progId="Equation.3">
                    <p:embed/>
                  </p:oleObj>
                </mc:Choice>
                <mc:Fallback>
                  <p:oleObj name="" r:id="rId15" imgW="393065" imgH="2032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757" y="998"/>
                          <a:ext cx="68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705" y="188595"/>
            <a:ext cx="8848725" cy="2005965"/>
          </a:xfrm>
        </p:spPr>
        <p:txBody>
          <a:bodyPr/>
          <a:p>
            <a:pPr algn="just"/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以质量为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的子弹发射器被质量可忽略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长度为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硬直杆连接，其内部发射出一个质量为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的子弹，如果该子弹发射器能在竖直平面内完成一个完全的圆周运动，求发射出的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子弹速度至少为多少？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605" y="2420303"/>
            <a:ext cx="4572000" cy="521970"/>
          </a:xfrm>
          <a:prstGeom prst="rect">
            <a:avLst/>
          </a:prstGeom>
        </p:spPr>
        <p:txBody>
          <a:bodyPr>
            <a:spAutoFit/>
          </a:bodyPr>
          <a:p>
            <a:pPr algn="l"/>
            <a:r>
              <a:rPr lang="zh-CN" altLang="en-US" sz="2800" spc="200">
                <a:latin typeface="宋体" panose="02010600030101010101" pitchFamily="2" charset="-122"/>
              </a:rPr>
              <a:t>解：</a:t>
            </a:r>
            <a:endParaRPr lang="zh-CN" altLang="en-US" sz="2800" spc="200">
              <a:latin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45285" y="2774633"/>
          <a:ext cx="278638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" r:id="rId1" imgW="876300" imgH="457200" progId="Equation.KSEE3">
                  <p:embed/>
                </p:oleObj>
              </mc:Choice>
              <mc:Fallback>
                <p:oleObj name="" r:id="rId1" imgW="876300" imgH="457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5285" y="2774633"/>
                        <a:ext cx="2786380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9885" y="3637915"/>
          <a:ext cx="299593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990600" imgH="393700" progId="Equation.KSEE3">
                  <p:embed/>
                </p:oleObj>
              </mc:Choice>
              <mc:Fallback>
                <p:oleObj name="" r:id="rId3" imgW="9906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885" y="3637915"/>
                        <a:ext cx="299593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1685" y="4940618"/>
          <a:ext cx="2689225" cy="119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889000" imgH="393700" progId="Equation.KSEE3">
                  <p:embed/>
                </p:oleObj>
              </mc:Choice>
              <mc:Fallback>
                <p:oleObj name="" r:id="rId5" imgW="8890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685" y="4940618"/>
                        <a:ext cx="2689225" cy="1191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6372225" y="4293235"/>
            <a:ext cx="936625" cy="79248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652135" y="2773680"/>
            <a:ext cx="2376805" cy="127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流程图: 终止 15"/>
          <p:cNvSpPr/>
          <p:nvPr/>
        </p:nvSpPr>
        <p:spPr>
          <a:xfrm>
            <a:off x="7668260" y="4610100"/>
            <a:ext cx="288925" cy="187325"/>
          </a:xfrm>
          <a:prstGeom prst="flowChartTerminator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732270" y="2780665"/>
            <a:ext cx="215900" cy="1512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0515" y="5229225"/>
          <a:ext cx="505460" cy="4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03200" imgH="165100" progId="Equation.KSEE3">
                  <p:embed/>
                </p:oleObj>
              </mc:Choice>
              <mc:Fallback>
                <p:oleObj name="" r:id="rId7" imgW="203200" imgH="165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0515" y="5229225"/>
                        <a:ext cx="505460" cy="41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0650" y="4869180"/>
          <a:ext cx="455295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165100" imgH="139700" progId="Equation.KSEE3">
                  <p:embed/>
                </p:oleObj>
              </mc:Choice>
              <mc:Fallback>
                <p:oleObj name="" r:id="rId9" imgW="165100" imgH="1397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40650" y="4869180"/>
                        <a:ext cx="455295" cy="38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68035" y="4025265"/>
          <a:ext cx="48387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52400" imgH="177165" progId="Equation.KSEE3">
                  <p:embed/>
                </p:oleObj>
              </mc:Choice>
              <mc:Fallback>
                <p:oleObj name="" r:id="rId11" imgW="152400" imgH="177165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68035" y="4025265"/>
                        <a:ext cx="48387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16875" y="4220528"/>
          <a:ext cx="363220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114300" imgH="139700" progId="Equation.KSEE3">
                  <p:embed/>
                </p:oleObj>
              </mc:Choice>
              <mc:Fallback>
                <p:oleObj name="" r:id="rId13" imgW="114300" imgH="1397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16875" y="4220528"/>
                        <a:ext cx="363220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文本框 3076"/>
          <p:cNvSpPr txBox="1"/>
          <p:nvPr/>
        </p:nvSpPr>
        <p:spPr>
          <a:xfrm>
            <a:off x="304800" y="1196658"/>
            <a:ext cx="3048000" cy="583565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entury Schoolbook" panose="02040604050505020304" pitchFamily="18" charset="0"/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 b="1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相对性原理</a:t>
            </a:r>
            <a:endParaRPr lang="zh-CN" altLang="en-US" sz="3200" b="1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文本框 3077"/>
          <p:cNvSpPr txBox="1"/>
          <p:nvPr/>
        </p:nvSpPr>
        <p:spPr>
          <a:xfrm>
            <a:off x="342900" y="2061210"/>
            <a:ext cx="8534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所有惯性参照系中物理规律都是相同的。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9" name="文本框 3078"/>
          <p:cNvSpPr txBox="1"/>
          <p:nvPr/>
        </p:nvSpPr>
        <p:spPr>
          <a:xfrm>
            <a:off x="304800" y="2792413"/>
            <a:ext cx="3505200" cy="583565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entury Schoolbook" panose="02040604050505020304" pitchFamily="18" charset="0"/>
                <a:ea typeface="楷体_GB2312" pitchFamily="49" charset="-122"/>
              </a:rPr>
              <a:t>2</a:t>
            </a:r>
            <a:r>
              <a:rPr lang="en-US" altLang="zh-CN" sz="320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光速不变原理</a:t>
            </a:r>
            <a:endParaRPr lang="zh-CN" altLang="en-US" sz="32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80" name="文本框 3079"/>
          <p:cNvSpPr txBox="1"/>
          <p:nvPr/>
        </p:nvSpPr>
        <p:spPr>
          <a:xfrm>
            <a:off x="304800" y="3657600"/>
            <a:ext cx="877316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在所有惯性系中，光在真空中的速率相同，与惯性系之间的相对运动无关，也与光源、观察者的运动无关。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082" name="图片 3081" descr="Image-0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1525" y="6442075"/>
            <a:ext cx="3810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4" name="图片 3083" descr="Image-0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6448425"/>
            <a:ext cx="390525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94970" y="260985"/>
            <a:ext cx="47783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第十三章</a:t>
            </a: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狭义相对论</a:t>
            </a:r>
            <a:endParaRPr lang="zh-CN" altLang="en-US" sz="32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ldLvl="0" animBg="1"/>
      <p:bldP spid="3078" grpId="0"/>
      <p:bldP spid="3079" grpId="0" bldLvl="0" animBg="1"/>
      <p:bldP spid="308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流程图: 可选过程 5121"/>
          <p:cNvSpPr/>
          <p:nvPr/>
        </p:nvSpPr>
        <p:spPr>
          <a:xfrm>
            <a:off x="304800" y="228600"/>
            <a:ext cx="3962400" cy="609600"/>
          </a:xfrm>
          <a:prstGeom prst="flowChartAlternateProcess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lstStyle/>
          <a:p>
            <a:pPr algn="l"/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三、相对论效应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124" name="文本框 5123"/>
          <p:cNvSpPr txBox="1"/>
          <p:nvPr/>
        </p:nvSpPr>
        <p:spPr>
          <a:xfrm>
            <a:off x="304800" y="4648200"/>
            <a:ext cx="2590800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entury Schoolbook" panose="02040604050505020304" pitchFamily="18" charset="0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长度收缩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5" name="文本框 5124"/>
          <p:cNvSpPr txBox="1"/>
          <p:nvPr/>
        </p:nvSpPr>
        <p:spPr>
          <a:xfrm>
            <a:off x="304800" y="5638800"/>
            <a:ext cx="2514600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entury Schoolbook" panose="02040604050505020304" pitchFamily="18" charset="0"/>
                <a:ea typeface="楷体_GB2312" pitchFamily="49" charset="-122"/>
              </a:rPr>
              <a:t>3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时钟延缓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26" name="对象 5125"/>
          <p:cNvGraphicFramePr/>
          <p:nvPr/>
        </p:nvGraphicFramePr>
        <p:xfrm>
          <a:off x="3429000" y="4657725"/>
          <a:ext cx="30861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" r:id="rId1" imgW="3084830" imgH="622300" progId="Equation.3">
                  <p:embed/>
                </p:oleObj>
              </mc:Choice>
              <mc:Fallback>
                <p:oleObj name="" r:id="rId1" imgW="3084830" imgH="6223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4657725"/>
                        <a:ext cx="3086100" cy="620713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lg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文本框 5126"/>
          <p:cNvSpPr txBox="1"/>
          <p:nvPr/>
        </p:nvSpPr>
        <p:spPr>
          <a:xfrm>
            <a:off x="304800" y="1066800"/>
            <a:ext cx="4419600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entury Schoolbook" panose="02040604050505020304" pitchFamily="18" charset="0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同时概念的相对性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8" name="文本框 5127"/>
          <p:cNvSpPr txBox="1"/>
          <p:nvPr/>
        </p:nvSpPr>
        <p:spPr>
          <a:xfrm>
            <a:off x="304800" y="1828800"/>
            <a:ext cx="8610600" cy="10668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320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在 </a:t>
            </a:r>
            <a:r>
              <a:rPr lang="en-US" altLang="zh-CN" sz="3200" b="0" i="1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S’ </a:t>
            </a:r>
            <a:r>
              <a:rPr lang="zh-CN" altLang="zh-CN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系中</a:t>
            </a:r>
            <a:r>
              <a:rPr lang="zh-CN" altLang="zh-CN" sz="3200" dirty="0">
                <a:solidFill>
                  <a:srgbClr val="FF00FF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不同地点</a:t>
            </a:r>
            <a:r>
              <a:rPr lang="zh-CN" altLang="zh-CN" sz="3200" dirty="0">
                <a:solidFill>
                  <a:srgbClr val="FF3300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同时发生</a:t>
            </a:r>
            <a:r>
              <a:rPr lang="zh-CN" altLang="zh-CN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的两事件，在 </a:t>
            </a:r>
            <a:r>
              <a:rPr lang="en-US" altLang="zh-CN" sz="3200" b="0" i="1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S </a:t>
            </a:r>
            <a:r>
              <a:rPr lang="zh-CN" altLang="zh-CN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系中这两个事件</a:t>
            </a:r>
            <a:r>
              <a:rPr lang="zh-CN" altLang="zh-CN" sz="3200" dirty="0">
                <a:solidFill>
                  <a:srgbClr val="339933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不是同时</a:t>
            </a:r>
            <a:r>
              <a:rPr lang="zh-CN" altLang="zh-CN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发生的。</a:t>
            </a:r>
            <a:endParaRPr lang="zh-CN" altLang="en-US" sz="320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sp>
        <p:nvSpPr>
          <p:cNvPr id="5129" name="矩形 5128"/>
          <p:cNvSpPr/>
          <p:nvPr/>
        </p:nvSpPr>
        <p:spPr>
          <a:xfrm>
            <a:off x="304800" y="3124200"/>
            <a:ext cx="8534400" cy="10668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②</a:t>
            </a:r>
            <a:r>
              <a:rPr lang="en-US" altLang="zh-CN" sz="320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在 </a:t>
            </a:r>
            <a:r>
              <a:rPr lang="en-US" altLang="zh-CN" sz="3200" b="0" i="1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S’ </a:t>
            </a:r>
            <a:r>
              <a:rPr lang="zh-CN" altLang="zh-CN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系中</a:t>
            </a:r>
            <a:r>
              <a:rPr lang="zh-CN" altLang="zh-CN" sz="3200" dirty="0">
                <a:solidFill>
                  <a:srgbClr val="FF00FF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相同地点</a:t>
            </a:r>
            <a:r>
              <a:rPr lang="zh-CN" altLang="zh-CN" sz="3200" dirty="0">
                <a:solidFill>
                  <a:srgbClr val="FF3300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同时发生</a:t>
            </a:r>
            <a:r>
              <a:rPr lang="zh-CN" altLang="zh-CN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的两事件，在 </a:t>
            </a:r>
            <a:r>
              <a:rPr lang="en-US" altLang="zh-CN" sz="3200" b="0" i="1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S </a:t>
            </a:r>
            <a:r>
              <a:rPr lang="zh-CN" altLang="zh-CN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系中这两个事件是</a:t>
            </a:r>
            <a:r>
              <a:rPr lang="zh-CN" altLang="zh-CN" sz="3200" dirty="0">
                <a:solidFill>
                  <a:srgbClr val="339933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同时发生</a:t>
            </a:r>
            <a:r>
              <a:rPr lang="zh-CN" altLang="zh-CN" sz="3200" dirty="0">
                <a:solidFill>
                  <a:schemeClr val="accent2"/>
                </a:solidFill>
                <a:latin typeface="Century Schoolbook" panose="02040604050505020304" pitchFamily="18" charset="0"/>
                <a:ea typeface="宋体" panose="02010600030101010101" pitchFamily="2" charset="-122"/>
              </a:rPr>
              <a:t>的。</a:t>
            </a:r>
            <a:endParaRPr lang="zh-CN" altLang="en-US" sz="3200">
              <a:solidFill>
                <a:schemeClr val="accent2"/>
              </a:solidFill>
              <a:latin typeface="Century Schoolbook" panose="020406040505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30" name="对象 5129"/>
          <p:cNvGraphicFramePr/>
          <p:nvPr/>
        </p:nvGraphicFramePr>
        <p:xfrm>
          <a:off x="3275965" y="5373370"/>
          <a:ext cx="3711575" cy="124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" r:id="rId3" imgW="1066800" imgH="469900" progId="Equation.3">
                  <p:embed/>
                </p:oleObj>
              </mc:Choice>
              <mc:Fallback>
                <p:oleObj name="" r:id="rId3" imgW="1066800" imgH="469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965" y="5373370"/>
                        <a:ext cx="3711575" cy="1246505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lg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1" name="图片 5130" descr="Image-0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25" y="6442075"/>
            <a:ext cx="3810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3" name="图片 5132" descr="Image-0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3475" y="6448425"/>
            <a:ext cx="390525" cy="409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  <p:bldP spid="5125" grpId="0" bldLvl="0" animBg="1"/>
      <p:bldP spid="5127" grpId="0" bldLvl="0" animBg="1"/>
      <p:bldP spid="5128" grpId="0"/>
      <p:bldP spid="51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9715" y="548640"/>
            <a:ext cx="3416300" cy="1219200"/>
          </a:xfrm>
        </p:spPr>
        <p:txBody>
          <a:bodyPr/>
          <a:lstStyle/>
          <a:p>
            <a:r>
              <a:rPr kumimoji="1" lang="zh-CN" altLang="en-US" sz="3200" b="1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平均速度：</a:t>
            </a:r>
            <a:endParaRPr kumimoji="1" lang="zh-CN" altLang="en-US" sz="3200" b="1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2215" name="Group 55"/>
          <p:cNvGrpSpPr/>
          <p:nvPr/>
        </p:nvGrpSpPr>
        <p:grpSpPr>
          <a:xfrm>
            <a:off x="3308668" y="260033"/>
            <a:ext cx="1830387" cy="1011237"/>
            <a:chOff x="907" y="1434"/>
            <a:chExt cx="1153" cy="637"/>
          </a:xfrm>
        </p:grpSpPr>
        <p:graphicFrame>
          <p:nvGraphicFramePr>
            <p:cNvPr id="18447" name="Object 56"/>
            <p:cNvGraphicFramePr/>
            <p:nvPr/>
          </p:nvGraphicFramePr>
          <p:xfrm>
            <a:off x="1204" y="1434"/>
            <a:ext cx="856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" r:id="rId1" imgW="368300" imgH="393700" progId="Equation.3">
                    <p:embed/>
                  </p:oleObj>
                </mc:Choice>
                <mc:Fallback>
                  <p:oleObj name="" r:id="rId1" imgW="368300" imgH="39370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4" y="1434"/>
                          <a:ext cx="856" cy="6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57"/>
            <p:cNvGraphicFramePr>
              <a:graphicFrameLocks noChangeAspect="1"/>
            </p:cNvGraphicFramePr>
            <p:nvPr/>
          </p:nvGraphicFramePr>
          <p:xfrm>
            <a:off x="907" y="1515"/>
            <a:ext cx="29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" r:id="rId3" imgW="139700" imgH="203200" progId="Equation.DSMT4">
                    <p:embed/>
                  </p:oleObj>
                </mc:Choice>
                <mc:Fallback>
                  <p:oleObj name="" r:id="rId3" imgW="139700" imgH="2032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07" y="1515"/>
                          <a:ext cx="297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18" name="Group 58"/>
          <p:cNvGrpSpPr/>
          <p:nvPr/>
        </p:nvGrpSpPr>
        <p:grpSpPr>
          <a:xfrm>
            <a:off x="828040" y="1412875"/>
            <a:ext cx="6477000" cy="1082675"/>
            <a:chOff x="288" y="3504"/>
            <a:chExt cx="4080" cy="682"/>
          </a:xfrm>
        </p:grpSpPr>
        <p:sp>
          <p:nvSpPr>
            <p:cNvPr id="92219" name="Rectangle 59"/>
            <p:cNvSpPr>
              <a:spLocks noChangeArrowheads="1"/>
            </p:cNvSpPr>
            <p:nvPr/>
          </p:nvSpPr>
          <p:spPr bwMode="auto">
            <a:xfrm>
              <a:off x="288" y="3663"/>
              <a:ext cx="19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33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平均速度大小：</a:t>
              </a:r>
              <a:endPara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18446" name="Object 60"/>
            <p:cNvGraphicFramePr>
              <a:graphicFrameLocks noChangeAspect="1"/>
            </p:cNvGraphicFramePr>
            <p:nvPr/>
          </p:nvGraphicFramePr>
          <p:xfrm>
            <a:off x="2064" y="3504"/>
            <a:ext cx="2304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3" name="" r:id="rId5" imgW="2120900" imgH="660400" progId="Equation.3">
                    <p:embed/>
                  </p:oleObj>
                </mc:Choice>
                <mc:Fallback>
                  <p:oleObj name="" r:id="rId5" imgW="2120900" imgH="66040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64" y="3504"/>
                          <a:ext cx="2304" cy="6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460" name="Text Box 4"/>
          <p:cNvSpPr txBox="1"/>
          <p:nvPr/>
        </p:nvSpPr>
        <p:spPr>
          <a:xfrm>
            <a:off x="899795" y="2780665"/>
            <a:ext cx="2438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3200" b="1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平均速率：</a:t>
            </a:r>
            <a:endParaRPr kumimoji="1" lang="zh-CN" altLang="en-US" sz="3200" b="1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3275965" y="2508250"/>
          <a:ext cx="136461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" r:id="rId7" imgW="469900" imgH="393700" progId="Equation.3">
                  <p:embed/>
                </p:oleObj>
              </mc:Choice>
              <mc:Fallback>
                <p:oleObj name="" r:id="rId7" imgW="469900" imgH="3937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5965" y="2508250"/>
                        <a:ext cx="136461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3203893" y="3663633"/>
          <a:ext cx="324008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" r:id="rId9" imgW="1066165" imgH="393700" progId="Equation.3">
                  <p:embed/>
                </p:oleObj>
              </mc:Choice>
              <mc:Fallback>
                <p:oleObj name="" r:id="rId9" imgW="1066165" imgH="3937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3893" y="3663633"/>
                        <a:ext cx="3240087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00430" y="3860800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sz="3200" b="1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瞬时速度：</a:t>
            </a:r>
            <a:endParaRPr kumimoji="1" lang="zh-CN" altLang="en-US" sz="3200" b="1" noProof="0" smtClean="0">
              <a:ln>
                <a:noFill/>
              </a:ln>
              <a:solidFill>
                <a:srgbClr val="3333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grpSp>
        <p:nvGrpSpPr>
          <p:cNvPr id="150538" name="Group 10"/>
          <p:cNvGrpSpPr/>
          <p:nvPr/>
        </p:nvGrpSpPr>
        <p:grpSpPr>
          <a:xfrm>
            <a:off x="971550" y="5157788"/>
            <a:ext cx="6757109" cy="1120775"/>
            <a:chOff x="884" y="2279"/>
            <a:chExt cx="3002" cy="706"/>
          </a:xfrm>
        </p:grpSpPr>
        <p:graphicFrame>
          <p:nvGraphicFramePr>
            <p:cNvPr id="21519" name="Object 11"/>
            <p:cNvGraphicFramePr>
              <a:graphicFrameLocks noChangeAspect="1"/>
            </p:cNvGraphicFramePr>
            <p:nvPr/>
          </p:nvGraphicFramePr>
          <p:xfrm>
            <a:off x="2947" y="2279"/>
            <a:ext cx="939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" r:id="rId11" imgW="444500" imgH="393700" progId="Equation.DSMT4">
                    <p:embed/>
                  </p:oleObj>
                </mc:Choice>
                <mc:Fallback>
                  <p:oleObj name="" r:id="rId11" imgW="444500" imgH="393700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947" y="2279"/>
                          <a:ext cx="939" cy="7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Rectangle 12"/>
            <p:cNvSpPr/>
            <p:nvPr/>
          </p:nvSpPr>
          <p:spPr>
            <a:xfrm>
              <a:off x="884" y="2303"/>
              <a:ext cx="2043" cy="4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25000"/>
                </a:lnSpc>
              </a:pPr>
              <a:r>
                <a:rPr kumimoji="1" lang="zh-CN" altLang="en-US" sz="3200" b="1" noProof="0" smtClean="0">
                  <a:ln>
                    <a:noFill/>
                  </a:ln>
                  <a:solidFill>
                    <a:srgbClr val="3333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瞬时速度</a:t>
              </a:r>
              <a:r>
                <a:rPr kumimoji="1" lang="zh-CN" altLang="en-US" sz="3200" b="1" noProof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大小</a:t>
              </a:r>
              <a:r>
                <a:rPr kumimoji="1" lang="zh-CN" altLang="en-US" sz="3200" b="1" noProof="0" smtClean="0">
                  <a:ln>
                    <a:noFill/>
                  </a:ln>
                  <a:solidFill>
                    <a:srgbClr val="3333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:(</a:t>
              </a:r>
              <a:r>
                <a:rPr kumimoji="1" lang="zh-CN" altLang="en-US" sz="3200" b="1" noProof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速率</a:t>
              </a:r>
              <a:r>
                <a:rPr kumimoji="1" lang="zh-CN" altLang="en-US" sz="3200" b="1" noProof="0" smtClean="0">
                  <a:ln>
                    <a:noFill/>
                  </a:ln>
                  <a:solidFill>
                    <a:srgbClr val="3333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zh-CN" altLang="en-US" sz="3200" b="1" noProof="0" smtClean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47460" grpId="0"/>
      <p:bldP spid="147460" grpId="1"/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流程图: 可选过程 6145"/>
          <p:cNvSpPr/>
          <p:nvPr/>
        </p:nvSpPr>
        <p:spPr>
          <a:xfrm>
            <a:off x="228600" y="228600"/>
            <a:ext cx="7010400" cy="609600"/>
          </a:xfrm>
          <a:prstGeom prst="flowChartAlternateProcess">
            <a:avLst/>
          </a:prstGeom>
          <a:gradFill rotWithShape="0">
            <a:gsLst>
              <a:gs pos="0">
                <a:srgbClr val="FF0000"/>
              </a:gs>
              <a:gs pos="100000">
                <a:srgbClr val="FF0000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lstStyle/>
          <a:p>
            <a:pPr algn="l"/>
            <a:r>
              <a:rPr lang="zh-CN" altLang="en-US" sz="2800" b="0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四、质速、质能、动量能量关系</a:t>
            </a:r>
            <a:endParaRPr lang="zh-CN" altLang="en-US" sz="2800" b="0" dirty="0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6147" name="对象 6146"/>
          <p:cNvGraphicFramePr/>
          <p:nvPr/>
        </p:nvGraphicFramePr>
        <p:xfrm>
          <a:off x="3276600" y="1295400"/>
          <a:ext cx="3048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" r:id="rId1" imgW="3048000" imgH="1155700" progId="Equation.3">
                  <p:embed/>
                </p:oleObj>
              </mc:Choice>
              <mc:Fallback>
                <p:oleObj name="" r:id="rId1" imgW="3048000" imgH="1155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1295400"/>
                        <a:ext cx="3048000" cy="11557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文本框 6147"/>
          <p:cNvSpPr txBox="1"/>
          <p:nvPr/>
        </p:nvSpPr>
        <p:spPr>
          <a:xfrm>
            <a:off x="228600" y="1552575"/>
            <a:ext cx="2590800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entury Schoolbook" panose="02040604050505020304" pitchFamily="18" charset="0"/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质速关系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9" name="文本框 6148"/>
          <p:cNvSpPr txBox="1"/>
          <p:nvPr/>
        </p:nvSpPr>
        <p:spPr>
          <a:xfrm>
            <a:off x="228600" y="3048000"/>
            <a:ext cx="2590800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Century Schoolbook" panose="02040604050505020304" pitchFamily="18" charset="0"/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质能关系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150" name="对象 6149"/>
          <p:cNvGraphicFramePr/>
          <p:nvPr/>
        </p:nvGraphicFramePr>
        <p:xfrm>
          <a:off x="571500" y="3924300"/>
          <a:ext cx="40005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" r:id="rId3" imgW="3998595" imgH="584200" progId="Equation.3">
                  <p:embed/>
                </p:oleObj>
              </mc:Choice>
              <mc:Fallback>
                <p:oleObj name="" r:id="rId3" imgW="3998595" imgH="584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3924300"/>
                        <a:ext cx="4000500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6150"/>
          <p:cNvGraphicFramePr/>
          <p:nvPr/>
        </p:nvGraphicFramePr>
        <p:xfrm>
          <a:off x="4800600" y="3943350"/>
          <a:ext cx="1854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" r:id="rId5" imgW="1853565" imgH="546100" progId="Equation.3">
                  <p:embed/>
                </p:oleObj>
              </mc:Choice>
              <mc:Fallback>
                <p:oleObj name="" r:id="rId5" imgW="1853565" imgH="5461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00600" y="3943350"/>
                        <a:ext cx="1854200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6" name="图片 6155" descr="Image-0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1525" y="6442075"/>
            <a:ext cx="3810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58" name="图片 6157" descr="Image-0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3475" y="6448425"/>
            <a:ext cx="390525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28600" y="4923155"/>
            <a:ext cx="3637915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动能和能量的</a:t>
            </a:r>
            <a:r>
              <a:rPr lang="zh-CN" altLang="en-US" sz="24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关系</a:t>
            </a:r>
            <a:endParaRPr lang="zh-CN" altLang="en-US" sz="2400" dirty="0">
              <a:solidFill>
                <a:srgbClr val="FF3300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611505" y="5718175"/>
          <a:ext cx="2214880" cy="67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" r:id="rId9" imgW="749300" imgH="228600" progId="Equation.3">
                  <p:embed/>
                </p:oleObj>
              </mc:Choice>
              <mc:Fallback>
                <p:oleObj name="" r:id="rId9" imgW="749300" imgH="228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505" y="5718175"/>
                        <a:ext cx="2214880" cy="676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04210" y="5877560"/>
            <a:ext cx="5713730" cy="4603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质点的动能（做的功）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=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总能量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静能量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ldLvl="0" animBg="1"/>
      <p:bldP spid="6149" grpId="0" bldLvl="0" animBg="1"/>
      <p:bldP spid="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ext Box 14"/>
          <p:cNvSpPr txBox="1"/>
          <p:nvPr/>
        </p:nvSpPr>
        <p:spPr>
          <a:xfrm>
            <a:off x="683895" y="764540"/>
            <a:ext cx="776097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  <a:buNone/>
            </a:pPr>
            <a:r>
              <a:rPr lang="en-US" altLang="zh-CN" sz="21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8.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从加速器中以速度                    飞出的离子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在它的运动方向上又发射出光子，则这光子相对于加速器的速度为（      ）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131" name="Object 15"/>
          <p:cNvGraphicFramePr>
            <a:graphicFrameLocks noChangeAspect="1"/>
          </p:cNvGraphicFramePr>
          <p:nvPr/>
        </p:nvGraphicFramePr>
        <p:xfrm>
          <a:off x="2627630" y="2761615"/>
          <a:ext cx="39116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114300" imgH="139700" progId="Equation.3">
                  <p:embed/>
                </p:oleObj>
              </mc:Choice>
              <mc:Fallback>
                <p:oleObj name="" r:id="rId1" imgW="114300" imgH="1397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630" y="2761615"/>
                        <a:ext cx="39116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16"/>
          <p:cNvGraphicFramePr>
            <a:graphicFrameLocks noChangeAspect="1"/>
          </p:cNvGraphicFramePr>
          <p:nvPr/>
        </p:nvGraphicFramePr>
        <p:xfrm>
          <a:off x="5507990" y="2728595"/>
          <a:ext cx="1061085" cy="51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" imgW="368300" imgH="177800" progId="Equation.3">
                  <p:embed/>
                </p:oleObj>
              </mc:Choice>
              <mc:Fallback>
                <p:oleObj name="" r:id="rId3" imgW="368300" imgH="1778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7990" y="2728595"/>
                        <a:ext cx="1061085" cy="512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17"/>
          <p:cNvGraphicFramePr>
            <a:graphicFrameLocks noChangeAspect="1"/>
          </p:cNvGraphicFramePr>
          <p:nvPr/>
        </p:nvGraphicFramePr>
        <p:xfrm>
          <a:off x="2411730" y="3561080"/>
          <a:ext cx="995045" cy="46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5" imgW="380365" imgH="177800" progId="Equation.3">
                  <p:embed/>
                </p:oleObj>
              </mc:Choice>
              <mc:Fallback>
                <p:oleObj name="" r:id="rId5" imgW="380365" imgH="177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30" y="3561080"/>
                        <a:ext cx="995045" cy="466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8"/>
          <p:cNvGraphicFramePr>
            <a:graphicFrameLocks noChangeAspect="1"/>
          </p:cNvGraphicFramePr>
          <p:nvPr/>
        </p:nvGraphicFramePr>
        <p:xfrm>
          <a:off x="5620385" y="3430270"/>
          <a:ext cx="93726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304165" imgH="177800" progId="Equation.3">
                  <p:embed/>
                </p:oleObj>
              </mc:Choice>
              <mc:Fallback>
                <p:oleObj name="" r:id="rId7" imgW="304165" imgH="177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20385" y="3430270"/>
                        <a:ext cx="93726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19"/>
          <p:cNvSpPr txBox="1"/>
          <p:nvPr/>
        </p:nvSpPr>
        <p:spPr>
          <a:xfrm>
            <a:off x="1767205" y="2743200"/>
            <a:ext cx="67818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6" name="Text Box 20"/>
          <p:cNvSpPr txBox="1"/>
          <p:nvPr/>
        </p:nvSpPr>
        <p:spPr>
          <a:xfrm>
            <a:off x="4787900" y="2743200"/>
            <a:ext cx="7010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7" name="Text Box 21"/>
          <p:cNvSpPr txBox="1"/>
          <p:nvPr/>
        </p:nvSpPr>
        <p:spPr>
          <a:xfrm>
            <a:off x="1767205" y="3533140"/>
            <a:ext cx="708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C.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38" name="Text Box 22"/>
          <p:cNvSpPr txBox="1"/>
          <p:nvPr/>
        </p:nvSpPr>
        <p:spPr>
          <a:xfrm>
            <a:off x="4791075" y="3430270"/>
            <a:ext cx="6616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139" name="Object 24"/>
          <p:cNvGraphicFramePr>
            <a:graphicFrameLocks noChangeAspect="1"/>
          </p:cNvGraphicFramePr>
          <p:nvPr/>
        </p:nvGraphicFramePr>
        <p:xfrm>
          <a:off x="5320665" y="764540"/>
          <a:ext cx="176784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596900" imgH="177800" progId="Equation.3">
                  <p:embed/>
                </p:oleObj>
              </mc:Choice>
              <mc:Fallback>
                <p:oleObj name="" r:id="rId9" imgW="596900" imgH="1778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0665" y="764540"/>
                        <a:ext cx="176784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909945" y="5156835"/>
            <a:ext cx="1178560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3600" spc="20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endParaRPr lang="en-US" altLang="zh-CN" sz="3600" spc="2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文本框 160769"/>
          <p:cNvSpPr txBox="1"/>
          <p:nvPr/>
        </p:nvSpPr>
        <p:spPr>
          <a:xfrm>
            <a:off x="381000" y="304800"/>
            <a:ext cx="8458200" cy="20612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9.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一个在实验室中以</a:t>
            </a:r>
            <a:r>
              <a:rPr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0.6</a:t>
            </a:r>
            <a:r>
              <a:rPr lang="en-US" altLang="zh-CN" sz="3200" b="0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运动的粒子，飞行</a:t>
            </a:r>
            <a:r>
              <a:rPr lang="zh-CN" altLang="zh-CN" sz="32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32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后衰变。问：①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实验室测得这粒子寿命是多少？</a:t>
            </a:r>
            <a:r>
              <a:rPr lang="zh-CN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②.一个与粒子一起运动的观察者测得粒子寿命为多少？</a:t>
            </a:r>
            <a:endParaRPr lang="zh-CN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0771" name="文本框 160770"/>
          <p:cNvSpPr txBox="1"/>
          <p:nvPr/>
        </p:nvSpPr>
        <p:spPr>
          <a:xfrm>
            <a:off x="467995" y="2636838"/>
            <a:ext cx="3124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解：实验室中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60772" name="对象 160771"/>
          <p:cNvGraphicFramePr/>
          <p:nvPr/>
        </p:nvGraphicFramePr>
        <p:xfrm>
          <a:off x="2988310" y="2637155"/>
          <a:ext cx="1206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" r:id="rId1" imgW="1206500" imgH="1054100" progId="Equation.3">
                  <p:embed/>
                </p:oleObj>
              </mc:Choice>
              <mc:Fallback>
                <p:oleObj name="" r:id="rId1" imgW="1206500" imgH="10541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988310" y="2637155"/>
                        <a:ext cx="12065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对象 160772"/>
          <p:cNvGraphicFramePr/>
          <p:nvPr/>
        </p:nvGraphicFramePr>
        <p:xfrm>
          <a:off x="5631180" y="2925445"/>
          <a:ext cx="264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" r:id="rId3" imgW="2641600" imgH="469900" progId="Equation.3">
                  <p:embed/>
                </p:oleObj>
              </mc:Choice>
              <mc:Fallback>
                <p:oleObj name="" r:id="rId3" imgW="2641600" imgH="4699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631180" y="2925445"/>
                        <a:ext cx="2641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对象 160773"/>
          <p:cNvGraphicFramePr/>
          <p:nvPr/>
        </p:nvGraphicFramePr>
        <p:xfrm>
          <a:off x="4284345" y="2637155"/>
          <a:ext cx="1257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" r:id="rId5" imgW="1257300" imgH="1054100" progId="Equation.3">
                  <p:embed/>
                </p:oleObj>
              </mc:Choice>
              <mc:Fallback>
                <p:oleObj name="" r:id="rId5" imgW="1257300" imgH="10541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284345" y="2637155"/>
                        <a:ext cx="12573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5" name="文本框 160774"/>
          <p:cNvSpPr txBox="1"/>
          <p:nvPr/>
        </p:nvSpPr>
        <p:spPr>
          <a:xfrm>
            <a:off x="467995" y="3962400"/>
            <a:ext cx="39624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以粒子作参照系由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60776" name="对象 160775"/>
          <p:cNvGraphicFramePr/>
          <p:nvPr/>
        </p:nvGraphicFramePr>
        <p:xfrm>
          <a:off x="4644390" y="3954145"/>
          <a:ext cx="1668780" cy="61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" r:id="rId7" imgW="584200" imgH="203200" progId="Equation.3">
                  <p:embed/>
                </p:oleObj>
              </mc:Choice>
              <mc:Fallback>
                <p:oleObj name="" r:id="rId7" imgW="584200" imgH="2032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644390" y="3954145"/>
                        <a:ext cx="1668780" cy="61722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lg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7" name="对象 160776"/>
          <p:cNvGraphicFramePr/>
          <p:nvPr/>
        </p:nvGraphicFramePr>
        <p:xfrm>
          <a:off x="2411730" y="4804410"/>
          <a:ext cx="216027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" r:id="rId9" imgW="698500" imgH="203200" progId="Equation.3">
                  <p:embed/>
                </p:oleObj>
              </mc:Choice>
              <mc:Fallback>
                <p:oleObj name="" r:id="rId9" imgW="698500" imgH="2032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0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411730" y="4804410"/>
                        <a:ext cx="2160270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8" name="对象 160777"/>
          <p:cNvGraphicFramePr/>
          <p:nvPr/>
        </p:nvGraphicFramePr>
        <p:xfrm>
          <a:off x="4572000" y="4800600"/>
          <a:ext cx="2984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" r:id="rId11" imgW="2984500" imgH="596900" progId="Equation.3">
                  <p:embed/>
                </p:oleObj>
              </mc:Choice>
              <mc:Fallback>
                <p:oleObj name="" r:id="rId11" imgW="2984500" imgH="5969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4800600"/>
                        <a:ext cx="29845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9" name="对象 160778"/>
          <p:cNvGraphicFramePr/>
          <p:nvPr/>
        </p:nvGraphicFramePr>
        <p:xfrm>
          <a:off x="895350" y="5562600"/>
          <a:ext cx="4368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" r:id="rId13" imgW="4368800" imgH="596900" progId="Equation.3">
                  <p:embed/>
                </p:oleObj>
              </mc:Choice>
              <mc:Fallback>
                <p:oleObj name="" r:id="rId13" imgW="4368800" imgH="5969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895350" y="5562600"/>
                        <a:ext cx="43688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0" name="对象 160779"/>
          <p:cNvGraphicFramePr/>
          <p:nvPr/>
        </p:nvGraphicFramePr>
        <p:xfrm>
          <a:off x="5562600" y="5562600"/>
          <a:ext cx="264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" r:id="rId15" imgW="2641600" imgH="469900" progId="Equation.3">
                  <p:embed/>
                </p:oleObj>
              </mc:Choice>
              <mc:Fallback>
                <p:oleObj name="" r:id="rId15" imgW="2641600" imgH="469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5562600"/>
                        <a:ext cx="2641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680075" y="641540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/>
      <p:bldP spid="160771" grpId="0"/>
      <p:bldP spid="1607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705" y="836295"/>
            <a:ext cx="8874125" cy="2695575"/>
          </a:xfrm>
        </p:spPr>
        <p:txBody>
          <a:bodyPr/>
          <a:p>
            <a:pPr algn="just"/>
            <a:r>
              <a:rPr lang="en-US" altLang="zh-CN" sz="3600" dirty="0">
                <a:solidFill>
                  <a:srgbClr val="FF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10.</a:t>
            </a:r>
            <a:r>
              <a:rPr lang="en-US" altLang="zh-CN" sz="36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π</a:t>
            </a:r>
            <a:r>
              <a:rPr lang="zh-CN" altLang="en-US" sz="3600" baseline="30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＋</a:t>
            </a:r>
            <a:r>
              <a:rPr lang="zh-CN" altLang="en-US" sz="36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介子是不稳定的粒子，在它自己的参照系中测得平均寿命是</a:t>
            </a:r>
            <a:r>
              <a:rPr lang="en-US" altLang="zh-CN" sz="36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2.6×10</a:t>
            </a:r>
            <a:r>
              <a:rPr lang="en-US" altLang="zh-CN" sz="3600" baseline="30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-8</a:t>
            </a:r>
            <a:r>
              <a:rPr lang="en-US" altLang="zh-CN" sz="36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s</a:t>
            </a:r>
            <a:r>
              <a:rPr lang="zh-CN" altLang="en-US" sz="36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，如果它相对实验室以</a:t>
            </a:r>
            <a:r>
              <a:rPr lang="en-US" altLang="zh-CN" sz="36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0.8c</a:t>
            </a:r>
            <a:r>
              <a:rPr lang="zh-CN" altLang="en-US" sz="36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（</a:t>
            </a:r>
            <a:r>
              <a:rPr lang="en-US" altLang="zh-CN" sz="36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c</a:t>
            </a:r>
            <a:r>
              <a:rPr lang="zh-CN" altLang="en-US" sz="36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为真空中光速）的速度运动，那么实验室坐标系中测得</a:t>
            </a:r>
            <a:r>
              <a:rPr lang="en-US" altLang="zh-CN" sz="36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π</a:t>
            </a:r>
            <a:r>
              <a:rPr lang="en-US" altLang="zh-CN" sz="3600" baseline="300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+</a:t>
            </a:r>
            <a:r>
              <a:rPr lang="zh-CN" altLang="en-US" sz="36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介子的寿命是</a:t>
            </a:r>
            <a:r>
              <a:rPr lang="en-US" altLang="zh-CN" sz="3600" dirty="0">
                <a:solidFill>
                  <a:srgbClr val="000000"/>
                </a:solidFill>
                <a:latin typeface="Century Schoolbook" panose="02040604050505020304" pitchFamily="18" charset="0"/>
                <a:ea typeface="楷体_GB2312" pitchFamily="49" charset="-122"/>
                <a:sym typeface="+mn-ea"/>
              </a:rPr>
              <a:t>____s. </a:t>
            </a:r>
            <a:endParaRPr lang="en-US" altLang="zh-CN" sz="3600" dirty="0">
              <a:solidFill>
                <a:srgbClr val="000000"/>
              </a:solidFill>
              <a:latin typeface="Century Schoolbook" panose="02040604050505020304" pitchFamily="18" charset="0"/>
              <a:ea typeface="楷体_GB2312" pitchFamily="49" charset="-122"/>
              <a:sym typeface="+mn-ea"/>
            </a:endParaRPr>
          </a:p>
        </p:txBody>
      </p:sp>
      <p:graphicFrame>
        <p:nvGraphicFramePr>
          <p:cNvPr id="160777" name="对象 160776"/>
          <p:cNvGraphicFramePr/>
          <p:nvPr/>
        </p:nvGraphicFramePr>
        <p:xfrm>
          <a:off x="2372995" y="4220845"/>
          <a:ext cx="223901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" r:id="rId1" imgW="723900" imgH="203200" progId="Equation.3">
                  <p:embed/>
                </p:oleObj>
              </mc:Choice>
              <mc:Fallback>
                <p:oleObj name="" r:id="rId1" imgW="723900" imgH="2032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372995" y="4220845"/>
                        <a:ext cx="2239010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8" name="对象 160777"/>
          <p:cNvGraphicFramePr/>
          <p:nvPr/>
        </p:nvGraphicFramePr>
        <p:xfrm>
          <a:off x="4788535" y="4076700"/>
          <a:ext cx="2635250" cy="659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" r:id="rId3" imgW="1104900" imgH="279400" progId="Equation.3">
                  <p:embed/>
                </p:oleObj>
              </mc:Choice>
              <mc:Fallback>
                <p:oleObj name="" r:id="rId3" imgW="1104900" imgH="2794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788535" y="4076700"/>
                        <a:ext cx="2635250" cy="659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9" name="对象 160778"/>
          <p:cNvGraphicFramePr/>
          <p:nvPr/>
        </p:nvGraphicFramePr>
        <p:xfrm>
          <a:off x="3023870" y="5228590"/>
          <a:ext cx="487172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" r:id="rId5" imgW="1701800" imgH="279400" progId="Equation.3">
                  <p:embed/>
                </p:oleObj>
              </mc:Choice>
              <mc:Fallback>
                <p:oleObj name="" r:id="rId5" imgW="1701800" imgH="2794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3023870" y="5228590"/>
                        <a:ext cx="4871720" cy="896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文本框 76801"/>
          <p:cNvSpPr txBox="1"/>
          <p:nvPr/>
        </p:nvSpPr>
        <p:spPr>
          <a:xfrm>
            <a:off x="0" y="332740"/>
            <a:ext cx="9349740" cy="304609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p>
            <a:pPr marL="457200" indent="-457200" fontAlgn="t">
              <a:buNone/>
            </a:pPr>
            <a:r>
              <a:rPr lang="en-US" altLang="zh-CN" b="0" baseline="300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3200" b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  </a:t>
            </a:r>
            <a:r>
              <a:rPr lang="en-US" altLang="zh-CN" sz="3200" b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11.</a:t>
            </a:r>
            <a:r>
              <a:rPr lang="zh-CN" altLang="en-US" sz="3200" b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氦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粒子在加速器中被加速，当其质量为静止质量的 </a:t>
            </a:r>
            <a:r>
              <a:rPr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倍时，其动能（需要对其做的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功）为静能量的：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fontAlgn="t">
              <a:buAutoNum type="arabicPeriod" startAt="8"/>
            </a:pP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fontAlgn="t">
              <a:buNone/>
            </a:pP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3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倍．　　　　　（</a:t>
            </a:r>
            <a:r>
              <a:rPr lang="en-US" altLang="zh-CN" sz="3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3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</a:t>
            </a:r>
            <a:r>
              <a:rPr lang="en-US" altLang="zh-CN" sz="3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20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-457200" fontAlgn="t">
              <a:buNone/>
            </a:pP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3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倍．　　　　　（</a:t>
            </a:r>
            <a:r>
              <a:rPr lang="en-US" altLang="zh-CN" sz="3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3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3200" b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2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</a:t>
            </a:r>
            <a:endParaRPr lang="zh-CN" altLang="en-US" sz="32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3" name="矩形 76802"/>
          <p:cNvSpPr/>
          <p:nvPr/>
        </p:nvSpPr>
        <p:spPr>
          <a:xfrm>
            <a:off x="6299835" y="4817110"/>
            <a:ext cx="1248410" cy="57404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Autofit/>
          </a:bodyPr>
          <a:p>
            <a:pPr fontAlgn="t"/>
            <a:r>
              <a:rPr lang="en-US" altLang="zh-CN" sz="2800" b="0">
                <a:latin typeface="Times New Roman" panose="02020603050405020304" pitchFamily="18" charset="0"/>
                <a:ea typeface="宋体" panose="02010600030101010101" pitchFamily="2" charset="-122"/>
              </a:rPr>
              <a:t>[   A   ]</a:t>
            </a:r>
            <a:endParaRPr lang="en-US" altLang="zh-CN" sz="2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259205" y="4581525"/>
          <a:ext cx="2214880" cy="67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" r:id="rId1" imgW="749300" imgH="228600" progId="Equation.3">
                  <p:embed/>
                </p:oleObj>
              </mc:Choice>
              <mc:Fallback>
                <p:oleObj name="" r:id="rId1" imgW="749300" imgH="228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9205" y="4581525"/>
                        <a:ext cx="2214880" cy="676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/>
          <p:nvPr/>
        </p:nvSpPr>
        <p:spPr>
          <a:xfrm>
            <a:off x="539750" y="260350"/>
            <a:ext cx="4937125" cy="6413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宋体" panose="02010600030101010101" pitchFamily="2" charset="-122"/>
              </a:rPr>
              <a:t>二、运动学两类问题</a:t>
            </a:r>
            <a:endParaRPr lang="zh-CN" altLang="en-US" sz="3600" b="1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sp>
        <p:nvSpPr>
          <p:cNvPr id="50179" name="Text Box 3"/>
          <p:cNvSpPr txBox="1"/>
          <p:nvPr/>
        </p:nvSpPr>
        <p:spPr>
          <a:xfrm>
            <a:off x="611188" y="2565400"/>
            <a:ext cx="5334000" cy="6413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三、圆周运动</a:t>
            </a:r>
            <a:endParaRPr lang="zh-CN" altLang="en-US" sz="36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03" name="Picture 9" descr="Image-0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2475" y="6435725"/>
            <a:ext cx="3810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Picture 10" descr="Image-0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6435725"/>
            <a:ext cx="390525" cy="4095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0187" name="Group 11"/>
          <p:cNvGrpSpPr/>
          <p:nvPr/>
        </p:nvGrpSpPr>
        <p:grpSpPr>
          <a:xfrm>
            <a:off x="539750" y="981075"/>
            <a:ext cx="7756525" cy="1158875"/>
            <a:chOff x="628" y="624"/>
            <a:chExt cx="4886" cy="730"/>
          </a:xfrm>
        </p:grpSpPr>
        <p:sp>
          <p:nvSpPr>
            <p:cNvPr id="4108" name="Rectangle 12"/>
            <p:cNvSpPr/>
            <p:nvPr/>
          </p:nvSpPr>
          <p:spPr>
            <a:xfrm>
              <a:off x="628" y="624"/>
              <a:ext cx="4886" cy="70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lstStyle/>
            <a:p>
              <a:pPr marL="457200" indent="-457200"/>
              <a:r>
                <a:rPr lang="en-US" altLang="zh-CN" sz="3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3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第一类问题：已知   ，求            </a:t>
              </a:r>
              <a:endPara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marL="457200" indent="-457200">
                <a:lnSpc>
                  <a:spcPct val="110000"/>
                </a:lnSpc>
              </a:pPr>
              <a:r>
                <a:rPr lang="zh-CN" altLang="en-US" sz="3200" b="1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第二类问题：已知   ，求     。</a:t>
              </a:r>
              <a:endParaRPr lang="zh-CN" altLang="en-US" sz="32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109" name="Object 13"/>
            <p:cNvGraphicFramePr/>
            <p:nvPr/>
          </p:nvGraphicFramePr>
          <p:xfrm>
            <a:off x="3022" y="978"/>
            <a:ext cx="26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" r:id="rId3" imgW="165100" imgH="203200" progId="Equation.3">
                    <p:embed/>
                  </p:oleObj>
                </mc:Choice>
                <mc:Fallback>
                  <p:oleObj name="" r:id="rId3" imgW="165100" imgH="2032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22" y="978"/>
                          <a:ext cx="266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14"/>
            <p:cNvGraphicFramePr/>
            <p:nvPr/>
          </p:nvGraphicFramePr>
          <p:xfrm>
            <a:off x="3932" y="1017"/>
            <a:ext cx="60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" r:id="rId5" imgW="254000" imgH="190500" progId="Equation.3">
                    <p:embed/>
                  </p:oleObj>
                </mc:Choice>
                <mc:Fallback>
                  <p:oleObj name="" r:id="rId5" imgW="254000" imgH="1905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932" y="1017"/>
                          <a:ext cx="600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15"/>
            <p:cNvGraphicFramePr/>
            <p:nvPr/>
          </p:nvGraphicFramePr>
          <p:xfrm>
            <a:off x="3926" y="682"/>
            <a:ext cx="859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" r:id="rId7" imgW="266700" imgH="203200" progId="Equation.3">
                    <p:embed/>
                  </p:oleObj>
                </mc:Choice>
                <mc:Fallback>
                  <p:oleObj name="" r:id="rId7" imgW="266700" imgH="2032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26" y="682"/>
                          <a:ext cx="859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16"/>
            <p:cNvGraphicFramePr/>
            <p:nvPr/>
          </p:nvGraphicFramePr>
          <p:xfrm>
            <a:off x="3022" y="682"/>
            <a:ext cx="29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3" name="" r:id="rId9" imgW="152400" imgH="190500" progId="Equation.3">
                    <p:embed/>
                  </p:oleObj>
                </mc:Choice>
                <mc:Fallback>
                  <p:oleObj name="" r:id="rId9" imgW="152400" imgH="1905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2" y="682"/>
                          <a:ext cx="294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6516688" y="3789363"/>
          <a:ext cx="16398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" r:id="rId11" imgW="425450" imgH="135890" progId="Equation.3">
                  <p:embed/>
                </p:oleObj>
              </mc:Choice>
              <mc:Fallback>
                <p:oleObj name="" r:id="rId11" imgW="425450" imgH="13589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16688" y="3789363"/>
                        <a:ext cx="1639887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5695" y="3280410"/>
          <a:ext cx="160147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3" imgW="508000" imgH="393700" progId="Equation.KSEE3">
                  <p:embed/>
                </p:oleObj>
              </mc:Choice>
              <mc:Fallback>
                <p:oleObj name="" r:id="rId13" imgW="508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15695" y="3280410"/>
                        <a:ext cx="1601470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0110" y="3330575"/>
          <a:ext cx="2605405" cy="117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5" imgW="927100" imgH="419100" progId="Equation.KSEE3">
                  <p:embed/>
                </p:oleObj>
              </mc:Choice>
              <mc:Fallback>
                <p:oleObj name="" r:id="rId15" imgW="927100" imgH="4191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20110" y="3330575"/>
                        <a:ext cx="2605405" cy="1177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5695" y="4580890"/>
          <a:ext cx="22288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7" imgW="914400" imgH="812800" progId="Equation.KSEE3">
                  <p:embed/>
                </p:oleObj>
              </mc:Choice>
              <mc:Fallback>
                <p:oleObj name="" r:id="rId17" imgW="914400" imgH="8128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15695" y="4580890"/>
                        <a:ext cx="222885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6190" y="5120005"/>
          <a:ext cx="2308225" cy="76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19" imgW="685800" imgH="228600" progId="Equation.KSEE3">
                  <p:embed/>
                </p:oleObj>
              </mc:Choice>
              <mc:Fallback>
                <p:oleObj name="" r:id="rId19" imgW="685800" imgH="2286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76190" y="5120005"/>
                        <a:ext cx="2308225" cy="76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  <p:bldP spid="501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/>
          </p:cNvSpPr>
          <p:nvPr>
            <p:ph type="body" sz="half" idx="1" hasCustomPrompt="1"/>
          </p:nvPr>
        </p:nvSpPr>
        <p:spPr>
          <a:xfrm>
            <a:off x="395288" y="333375"/>
            <a:ext cx="7931150" cy="19732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某质点作直线运动的运动学方程为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-5t</a:t>
            </a:r>
            <a:r>
              <a:rPr lang="en-US" altLang="zh-CN" b="1" baseline="30000" dirty="0"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+ 6  (SI)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，求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）该质点在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t=2s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时速度和加速度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）从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2s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3s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内的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位移。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1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2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173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7174" name="Picture 15" descr="Image-0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3113" y="6446838"/>
            <a:ext cx="3810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Picture 16" descr="Image-0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6448425"/>
            <a:ext cx="390525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7" name="Rectangle 20"/>
          <p:cNvSpPr/>
          <p:nvPr/>
        </p:nvSpPr>
        <p:spPr>
          <a:xfrm>
            <a:off x="-396875" y="3284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05" y="2706370"/>
            <a:ext cx="741045" cy="709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解</a:t>
            </a:r>
            <a:endParaRPr lang="zh-CN" altLang="en-US" sz="3600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graphicFrame>
        <p:nvGraphicFramePr>
          <p:cNvPr id="3" name="Object 17"/>
          <p:cNvGraphicFramePr>
            <a:graphicFrameLocks noGrp="1" noChangeAspect="1"/>
          </p:cNvGraphicFramePr>
          <p:nvPr/>
        </p:nvGraphicFramePr>
        <p:xfrm>
          <a:off x="1187450" y="2739708"/>
          <a:ext cx="6517640" cy="149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" r:id="rId3" imgW="2057400" imgH="457200" progId="Equation.3">
                  <p:embed/>
                </p:oleObj>
              </mc:Choice>
              <mc:Fallback>
                <p:oleObj name="" r:id="rId3" imgW="2057400" imgH="457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2739708"/>
                        <a:ext cx="6517640" cy="14909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7450" y="4437380"/>
          <a:ext cx="6010910" cy="194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5" imgW="2044700" imgH="660400" progId="Equation.KSEE3">
                  <p:embed/>
                </p:oleObj>
              </mc:Choice>
              <mc:Fallback>
                <p:oleObj name="" r:id="rId5" imgW="2044700" imgH="6604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450" y="4437380"/>
                        <a:ext cx="6010910" cy="194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/>
          <p:nvPr/>
        </p:nvSpPr>
        <p:spPr>
          <a:xfrm>
            <a:off x="228600" y="269875"/>
            <a:ext cx="86868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rgbClr val="CC0000"/>
                </a:solidFill>
                <a:latin typeface="Century Schoolbook" panose="02040604050505020304" pitchFamily="18" charset="0"/>
              </a:rPr>
              <a:t>2.</a:t>
            </a:r>
            <a:r>
              <a:rPr lang="zh-CN" altLang="en-US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质点 </a:t>
            </a:r>
            <a:r>
              <a:rPr lang="en-US" altLang="zh-CN" sz="3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M </a:t>
            </a:r>
            <a:r>
              <a:rPr lang="zh-CN" altLang="en-US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在水平面内作半径为</a:t>
            </a:r>
            <a:r>
              <a:rPr lang="en-US" altLang="zh-CN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R</a:t>
            </a:r>
            <a:r>
              <a:rPr lang="zh-CN" altLang="en-US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圆周运动</a:t>
            </a:r>
            <a:r>
              <a:rPr lang="en-US" altLang="zh-CN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已知运动方程为 </a:t>
            </a:r>
            <a:r>
              <a:rPr lang="en-US" altLang="zh-CN" sz="3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s </a:t>
            </a:r>
            <a:r>
              <a:rPr lang="en-US" altLang="zh-CN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zh-CN" sz="3200" dirty="0">
                <a:solidFill>
                  <a:srgbClr val="000000"/>
                </a:solidFill>
                <a:latin typeface="Century Schoolbook" panose="02040604050505020304" pitchFamily="18" charset="0"/>
              </a:rPr>
              <a:t>20</a:t>
            </a:r>
            <a:r>
              <a:rPr lang="en-US" altLang="zh-CN" sz="3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</a:t>
            </a:r>
            <a:r>
              <a:rPr lang="en-US" altLang="zh-CN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+</a:t>
            </a:r>
            <a:r>
              <a:rPr lang="en-US" altLang="zh-CN" sz="3200" dirty="0">
                <a:solidFill>
                  <a:srgbClr val="000000"/>
                </a:solidFill>
                <a:latin typeface="Century Schoolbook" panose="02040604050505020304" pitchFamily="18" charset="0"/>
              </a:rPr>
              <a:t>5</a:t>
            </a:r>
            <a:r>
              <a:rPr lang="en-US" altLang="zh-CN" sz="3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</a:t>
            </a:r>
            <a:r>
              <a:rPr lang="en-US" altLang="zh-CN" sz="3200" baseline="30000" dirty="0">
                <a:solidFill>
                  <a:srgbClr val="000000"/>
                </a:solidFill>
                <a:latin typeface="Century Schoolbook" panose="02040604050505020304" pitchFamily="18" charset="0"/>
              </a:rPr>
              <a:t>2 </a:t>
            </a:r>
            <a:r>
              <a:rPr lang="en-US" altLang="zh-CN" sz="3200" dirty="0">
                <a:solidFill>
                  <a:srgbClr val="000000"/>
                </a:solidFill>
                <a:latin typeface="Century Schoolbook" panose="02040604050505020304" pitchFamily="18" charset="0"/>
              </a:rPr>
              <a:t>(SI),</a:t>
            </a:r>
            <a:r>
              <a:rPr lang="zh-CN" altLang="en-US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求 </a:t>
            </a:r>
            <a:r>
              <a:rPr lang="en-US" altLang="zh-CN" sz="3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t </a:t>
            </a:r>
            <a:r>
              <a:rPr lang="en-US" altLang="zh-CN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zh-CN" sz="3200" dirty="0">
                <a:solidFill>
                  <a:srgbClr val="000000"/>
                </a:solidFill>
                <a:latin typeface="Century Schoolbook" panose="02040604050505020304" pitchFamily="18" charset="0"/>
              </a:rPr>
              <a:t>2s</a:t>
            </a:r>
            <a:r>
              <a:rPr lang="zh-CN" altLang="en-US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时刻</a:t>
            </a:r>
            <a:r>
              <a:rPr lang="en-US" altLang="zh-CN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质点 </a:t>
            </a:r>
            <a:r>
              <a:rPr lang="en-US" altLang="zh-CN" sz="3200" i="1" dirty="0">
                <a:solidFill>
                  <a:srgbClr val="000000"/>
                </a:solidFill>
                <a:latin typeface="Century Schoolbook" panose="02040604050505020304" pitchFamily="18" charset="0"/>
              </a:rPr>
              <a:t>M </a:t>
            </a:r>
            <a:r>
              <a:rPr lang="zh-CN" altLang="en-US" sz="32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的切向加速度和法向加速度。</a:t>
            </a:r>
            <a:endParaRPr lang="zh-CN" altLang="en-US" sz="3200" b="1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1403350" y="2565400"/>
          <a:ext cx="1905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" r:id="rId1" imgW="1904365" imgH="406400" progId="Equation.3">
                  <p:embed/>
                </p:oleObj>
              </mc:Choice>
              <mc:Fallback>
                <p:oleObj name="" r:id="rId1" imgW="1904365" imgH="4064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2565400"/>
                        <a:ext cx="1905000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258888" y="3284538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" r:id="rId3" imgW="1562100" imgH="469900" progId="Equation.3">
                  <p:embed/>
                </p:oleObj>
              </mc:Choice>
              <mc:Fallback>
                <p:oleObj name="" r:id="rId3" imgW="1562100" imgH="469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3284538"/>
                        <a:ext cx="1562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684213" y="4868863"/>
          <a:ext cx="8064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" r:id="rId5" imgW="2882900" imgH="254000" progId="Equation.3">
                  <p:embed/>
                </p:oleObj>
              </mc:Choice>
              <mc:Fallback>
                <p:oleObj name="" r:id="rId5" imgW="2882900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4868863"/>
                        <a:ext cx="80645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187450" y="4076700"/>
          <a:ext cx="2095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" r:id="rId7" imgW="2094865" imgH="495300" progId="Equation.3">
                  <p:embed/>
                </p:oleObj>
              </mc:Choice>
              <mc:Fallback>
                <p:oleObj name="" r:id="rId7" imgW="2094865" imgH="4953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450" y="4076700"/>
                        <a:ext cx="20955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3419475" y="2636838"/>
          <a:ext cx="2057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" r:id="rId9" imgW="2057400" imgH="444500" progId="Equation.3">
                  <p:embed/>
                </p:oleObj>
              </mc:Choice>
              <mc:Fallback>
                <p:oleObj name="" r:id="rId9" imgW="2057400" imgH="4445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9475" y="2636838"/>
                        <a:ext cx="205740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276600" y="4005263"/>
          <a:ext cx="18049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" r:id="rId11" imgW="711200" imgH="228600" progId="Equation.3">
                  <p:embed/>
                </p:oleObj>
              </mc:Choice>
              <mc:Fallback>
                <p:oleObj name="" r:id="rId11" imgW="711200" imgH="2286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76600" y="4005263"/>
                        <a:ext cx="1804988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/>
          <p:cNvSpPr txBox="1"/>
          <p:nvPr/>
        </p:nvSpPr>
        <p:spPr>
          <a:xfrm>
            <a:off x="179388" y="2420938"/>
            <a:ext cx="1296987" cy="7016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n-US" sz="4000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1331913" y="5661025"/>
          <a:ext cx="36004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" r:id="rId13" imgW="1688465" imgH="393700" progId="Equation.3">
                  <p:embed/>
                </p:oleObj>
              </mc:Choice>
              <mc:Fallback>
                <p:oleObj name="" r:id="rId13" imgW="1688465" imgH="393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31913" y="5661025"/>
                        <a:ext cx="3600450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/>
          <p:nvPr/>
        </p:nvSpPr>
        <p:spPr>
          <a:xfrm>
            <a:off x="384810" y="3140710"/>
            <a:ext cx="8697595" cy="18630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1）求轨迹方程</a:t>
            </a:r>
            <a:endParaRPr lang="zh-CN" altLang="en-US" sz="3200" b="1" dirty="0">
              <a:solidFill>
                <a:srgbClr val="1C1C1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（2）求t=1s的位置矢量及从t=1s到t=3s的位移。</a:t>
            </a:r>
            <a:endParaRPr lang="zh-CN" altLang="en-US" sz="3200" b="1" dirty="0">
              <a:solidFill>
                <a:srgbClr val="1C1C1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）求t=3s时的速度和加速度</a:t>
            </a:r>
            <a:endParaRPr lang="zh-CN" altLang="en-US" sz="3200" b="1" dirty="0">
              <a:solidFill>
                <a:srgbClr val="1C1C1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55" name="Text Box 5"/>
          <p:cNvSpPr txBox="1"/>
          <p:nvPr/>
        </p:nvSpPr>
        <p:spPr>
          <a:xfrm>
            <a:off x="252095" y="548323"/>
            <a:ext cx="6985000" cy="590550"/>
          </a:xfrm>
          <a:prstGeom prst="rect">
            <a:avLst/>
          </a:prstGeom>
          <a:noFill/>
          <a:ln w="9525">
            <a:noFill/>
          </a:ln>
          <a:effectLst>
            <a:prstShdw prst="shdw13" dist="53882" dir="13499999">
              <a:schemeClr val="bg2"/>
            </a:prstShdw>
          </a:effec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3.</a:t>
            </a: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设质点的运动方程为 </a:t>
            </a:r>
            <a:endParaRPr lang="zh-CN" altLang="en-US" sz="3200" b="1" dirty="0">
              <a:solidFill>
                <a:srgbClr val="1C1C1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3559" name="Object 9"/>
          <p:cNvGraphicFramePr>
            <a:graphicFrameLocks noChangeAspect="1"/>
          </p:cNvGraphicFramePr>
          <p:nvPr/>
        </p:nvGraphicFramePr>
        <p:xfrm>
          <a:off x="2486502" y="1844517"/>
          <a:ext cx="3369945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" r:id="rId1" imgW="1104900" imgH="228600" progId="Equation.3">
                  <p:embed/>
                </p:oleObj>
              </mc:Choice>
              <mc:Fallback>
                <p:oleObj name="" r:id="rId1" imgW="1104900" imgH="2286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6502" y="1844517"/>
                        <a:ext cx="3369945" cy="697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0"/>
          <p:cNvGraphicFramePr>
            <a:graphicFrameLocks noChangeAspect="1"/>
          </p:cNvGraphicFramePr>
          <p:nvPr/>
        </p:nvGraphicFramePr>
        <p:xfrm>
          <a:off x="2234248" y="1268889"/>
          <a:ext cx="2947035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" r:id="rId3" imgW="965200" imgH="215900" progId="Equation.3">
                  <p:embed/>
                </p:oleObj>
              </mc:Choice>
              <mc:Fallback>
                <p:oleObj name="" r:id="rId3" imgW="965200" imgH="215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4248" y="1268889"/>
                        <a:ext cx="2947035" cy="656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AutoShape 13"/>
          <p:cNvSpPr/>
          <p:nvPr/>
        </p:nvSpPr>
        <p:spPr>
          <a:xfrm>
            <a:off x="1979295" y="1556703"/>
            <a:ext cx="144463" cy="792162"/>
          </a:xfrm>
          <a:prstGeom prst="leftBrace">
            <a:avLst>
              <a:gd name="adj1" fmla="val 45695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8"/>
          <p:cNvSpPr txBox="1"/>
          <p:nvPr/>
        </p:nvSpPr>
        <p:spPr>
          <a:xfrm>
            <a:off x="755650" y="1582738"/>
            <a:ext cx="4465638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轨迹方程：</a:t>
            </a:r>
            <a:endParaRPr lang="zh-CN" altLang="en-US" sz="3200" b="1" dirty="0">
              <a:solidFill>
                <a:srgbClr val="1C1C1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 sz="3200" b="1" dirty="0">
              <a:solidFill>
                <a:srgbClr val="1C1C1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4" name="Rectangle 29"/>
          <p:cNvSpPr/>
          <p:nvPr/>
        </p:nvSpPr>
        <p:spPr>
          <a:xfrm>
            <a:off x="684213" y="790575"/>
            <a:ext cx="1728787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已知：</a:t>
            </a:r>
            <a:endParaRPr lang="zh-CN" altLang="en-US" sz="3200" b="1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585" name="Object 30"/>
          <p:cNvGraphicFramePr>
            <a:graphicFrameLocks noChangeAspect="1"/>
          </p:cNvGraphicFramePr>
          <p:nvPr/>
        </p:nvGraphicFramePr>
        <p:xfrm>
          <a:off x="5520849" y="790416"/>
          <a:ext cx="2672715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" r:id="rId1" imgW="876300" imgH="228600" progId="Equation.3">
                  <p:embed/>
                </p:oleObj>
              </mc:Choice>
              <mc:Fallback>
                <p:oleObj name="" r:id="rId1" imgW="876300" imgH="2286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20849" y="790416"/>
                        <a:ext cx="2672715" cy="697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31"/>
          <p:cNvGraphicFramePr>
            <a:graphicFrameLocks noChangeAspect="1"/>
          </p:cNvGraphicFramePr>
          <p:nvPr/>
        </p:nvGraphicFramePr>
        <p:xfrm>
          <a:off x="2336166" y="892016"/>
          <a:ext cx="2598420" cy="61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" r:id="rId3" imgW="850900" imgH="203200" progId="Equation.3">
                  <p:embed/>
                </p:oleObj>
              </mc:Choice>
              <mc:Fallback>
                <p:oleObj name="" r:id="rId3" imgW="850900" imgH="2032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6166" y="892016"/>
                        <a:ext cx="2598420" cy="617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7095" y="2338070"/>
          <a:ext cx="3414395" cy="778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5" imgW="1002665" imgH="228600" progId="Equation.KSEE3">
                  <p:embed/>
                </p:oleObj>
              </mc:Choice>
              <mc:Fallback>
                <p:oleObj name="" r:id="rId5" imgW="10026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7095" y="2338070"/>
                        <a:ext cx="3414395" cy="778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403350" y="3573145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  <a:sym typeface="+mn-ea"/>
              </a:rPr>
              <a:t>(2)</a:t>
            </a:r>
            <a:endParaRPr lang="en-US" altLang="zh-CN" sz="3200" b="1" dirty="0">
              <a:solidFill>
                <a:srgbClr val="CC0000"/>
              </a:solidFill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9610" y="3644900"/>
          <a:ext cx="3082925" cy="74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7" imgW="939800" imgH="228600" progId="Equation.KSEE3">
                  <p:embed/>
                </p:oleObj>
              </mc:Choice>
              <mc:Fallback>
                <p:oleObj name="" r:id="rId7" imgW="939800" imgH="2286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99610" y="3644900"/>
                        <a:ext cx="3082925" cy="74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74503" y="5157470"/>
          <a:ext cx="3531870" cy="152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9" imgW="1117600" imgH="482600" progId="Equation.KSEE3">
                  <p:embed/>
                </p:oleObj>
              </mc:Choice>
              <mc:Fallback>
                <p:oleObj name="" r:id="rId9" imgW="1117600" imgH="482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74503" y="5157470"/>
                        <a:ext cx="3531870" cy="1525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267585" y="3717290"/>
            <a:ext cx="150685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</a:rPr>
              <a:t>位矢：</a:t>
            </a:r>
            <a:endParaRPr lang="zh-CN" altLang="en-US" sz="3200" b="1" dirty="0">
              <a:solidFill>
                <a:srgbClr val="1C1C1C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95830" y="5157470"/>
            <a:ext cx="1506855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altLang="en-US" sz="3200" b="1" dirty="0">
                <a:solidFill>
                  <a:srgbClr val="1C1C1C"/>
                </a:solidFill>
                <a:latin typeface="宋体" panose="02010600030101010101" pitchFamily="2" charset="-122"/>
              </a:rPr>
              <a:t>位移：</a:t>
            </a:r>
            <a:endParaRPr lang="zh-CN" altLang="en-US" sz="3200" b="1" dirty="0">
              <a:solidFill>
                <a:srgbClr val="1C1C1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8"/>
          <p:cNvSpPr txBox="1"/>
          <p:nvPr/>
        </p:nvSpPr>
        <p:spPr>
          <a:xfrm>
            <a:off x="467360" y="1052513"/>
            <a:ext cx="446563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(3)</a:t>
            </a:r>
            <a:r>
              <a:rPr lang="en-US" altLang="zh-CN" sz="3200" b="1" dirty="0">
                <a:solidFill>
                  <a:srgbClr val="1C1C1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由题意可得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715" name="Text Box 19"/>
          <p:cNvSpPr txBox="1"/>
          <p:nvPr/>
        </p:nvSpPr>
        <p:spPr>
          <a:xfrm>
            <a:off x="1979613" y="2997200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时速度为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7722" name="Object 26"/>
          <p:cNvGraphicFramePr>
            <a:graphicFrameLocks noChangeAspect="1"/>
          </p:cNvGraphicFramePr>
          <p:nvPr/>
        </p:nvGraphicFramePr>
        <p:xfrm>
          <a:off x="1891665" y="1674971"/>
          <a:ext cx="5204460" cy="118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" r:id="rId1" imgW="1727200" imgH="393700" progId="Equation.3">
                  <p:embed/>
                </p:oleObj>
              </mc:Choice>
              <mc:Fallback>
                <p:oleObj name="" r:id="rId1" imgW="1727200" imgH="3937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1665" y="1674971"/>
                        <a:ext cx="5204460" cy="1185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3" name="Object 27"/>
          <p:cNvGraphicFramePr>
            <a:graphicFrameLocks noChangeAspect="1"/>
          </p:cNvGraphicFramePr>
          <p:nvPr/>
        </p:nvGraphicFramePr>
        <p:xfrm>
          <a:off x="4036219" y="2997200"/>
          <a:ext cx="382460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" r:id="rId3" imgW="1181100" imgH="215900" progId="Equation.3">
                  <p:embed/>
                </p:oleObj>
              </mc:Choice>
              <mc:Fallback>
                <p:oleObj name="" r:id="rId3" imgW="1181100" imgH="2159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6219" y="2997200"/>
                        <a:ext cx="3824605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4" name="Object 28"/>
          <p:cNvGraphicFramePr>
            <a:graphicFrameLocks noChangeAspect="1"/>
          </p:cNvGraphicFramePr>
          <p:nvPr/>
        </p:nvGraphicFramePr>
        <p:xfrm>
          <a:off x="899160" y="2997200"/>
          <a:ext cx="118618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" r:id="rId5" imgW="393700" imgH="203200" progId="Equation.3">
                  <p:embed/>
                </p:oleObj>
              </mc:Choice>
              <mc:Fallback>
                <p:oleObj name="" r:id="rId5" imgW="393700" imgH="203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160" y="2997200"/>
                        <a:ext cx="1186180" cy="612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1"/>
          <p:cNvGraphicFramePr>
            <a:graphicFrameLocks noChangeAspect="1"/>
          </p:cNvGraphicFramePr>
          <p:nvPr/>
        </p:nvGraphicFramePr>
        <p:xfrm>
          <a:off x="1331596" y="188436"/>
          <a:ext cx="2598420" cy="61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850900" imgH="203200" progId="Equation.3">
                  <p:embed/>
                </p:oleObj>
              </mc:Choice>
              <mc:Fallback>
                <p:oleObj name="" r:id="rId7" imgW="850900" imgH="2032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596" y="188436"/>
                        <a:ext cx="2598420" cy="617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/>
        </p:nvGraphicFramePr>
        <p:xfrm>
          <a:off x="3852069" y="109061"/>
          <a:ext cx="2672715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876300" imgH="228600" progId="Equation.3">
                  <p:embed/>
                </p:oleObj>
              </mc:Choice>
              <mc:Fallback>
                <p:oleObj name="" r:id="rId9" imgW="876300" imgH="2286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2069" y="109061"/>
                        <a:ext cx="2672715" cy="697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6"/>
          <p:cNvGraphicFramePr>
            <a:graphicFrameLocks noChangeAspect="1"/>
          </p:cNvGraphicFramePr>
          <p:nvPr/>
        </p:nvGraphicFramePr>
        <p:xfrm>
          <a:off x="1619250" y="3741420"/>
          <a:ext cx="5826125" cy="1343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816100" imgH="419100" progId="Equation.3">
                  <p:embed/>
                </p:oleObj>
              </mc:Choice>
              <mc:Fallback>
                <p:oleObj name="" r:id="rId11" imgW="1816100" imgH="419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9250" y="3741420"/>
                        <a:ext cx="5826125" cy="1343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/>
        </p:nvGraphicFramePr>
        <p:xfrm>
          <a:off x="899160" y="5249545"/>
          <a:ext cx="118618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393700" imgH="203200" progId="Equation.3">
                  <p:embed/>
                </p:oleObj>
              </mc:Choice>
              <mc:Fallback>
                <p:oleObj name="" r:id="rId13" imgW="393700" imgH="2032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160" y="5249545"/>
                        <a:ext cx="1186180" cy="612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9"/>
          <p:cNvSpPr txBox="1"/>
          <p:nvPr/>
        </p:nvSpPr>
        <p:spPr>
          <a:xfrm>
            <a:off x="1979930" y="5280025"/>
            <a:ext cx="25920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lang="zh-CN" altLang="en-US" sz="3200" b="1" dirty="0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加速度为</a:t>
            </a:r>
            <a:endParaRPr lang="zh-CN" altLang="en-US" sz="3200" b="1" dirty="0">
              <a:solidFill>
                <a:srgbClr val="1C1C1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/>
        </p:nvGraphicFramePr>
        <p:xfrm>
          <a:off x="4427697" y="5228908"/>
          <a:ext cx="316738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4" imgW="977900" imgH="228600" progId="Equation.3">
                  <p:embed/>
                </p:oleObj>
              </mc:Choice>
              <mc:Fallback>
                <p:oleObj name="" r:id="rId14" imgW="977900" imgH="2286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27697" y="5228908"/>
                        <a:ext cx="3167380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5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/>
          <p:nvPr/>
        </p:nvSpPr>
        <p:spPr>
          <a:xfrm>
            <a:off x="467360" y="981075"/>
            <a:ext cx="28689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牛顿第二定律：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5283" name="Object 3"/>
          <p:cNvGraphicFramePr/>
          <p:nvPr/>
        </p:nvGraphicFramePr>
        <p:xfrm>
          <a:off x="3419475" y="1845310"/>
          <a:ext cx="3281363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" r:id="rId1" imgW="986790" imgH="389255" progId="Equation.3">
                  <p:embed/>
                </p:oleObj>
              </mc:Choice>
              <mc:Fallback>
                <p:oleObj name="" r:id="rId1" imgW="986790" imgH="38925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9475" y="1845310"/>
                        <a:ext cx="3281363" cy="123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4" name="Rectangle 4"/>
          <p:cNvSpPr/>
          <p:nvPr/>
        </p:nvSpPr>
        <p:spPr>
          <a:xfrm>
            <a:off x="1447800" y="3200400"/>
            <a:ext cx="4269105" cy="58356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1) </a:t>
            </a:r>
            <a:r>
              <a:rPr lang="zh-CN" altLang="en-US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该式是瞬时关系</a:t>
            </a:r>
            <a:r>
              <a:rPr lang="en-US" altLang="zh-CN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32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285" name="Rectangle 5"/>
          <p:cNvSpPr/>
          <p:nvPr/>
        </p:nvSpPr>
        <p:spPr>
          <a:xfrm>
            <a:off x="457200" y="5745163"/>
            <a:ext cx="7848600" cy="58356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751205" indent="-751205"/>
            <a:r>
              <a:rPr lang="en-US" altLang="zh-CN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）该式是矢量关系</a:t>
            </a:r>
            <a:r>
              <a:rPr lang="en-US" altLang="zh-CN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使用时可用分量式</a:t>
            </a:r>
            <a:r>
              <a:rPr lang="en-US" altLang="zh-CN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32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286" name="Text Box 6"/>
          <p:cNvSpPr txBox="1"/>
          <p:nvPr/>
        </p:nvSpPr>
        <p:spPr>
          <a:xfrm>
            <a:off x="1907540" y="3963035"/>
            <a:ext cx="3733800" cy="58356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lang="zh-CN" altLang="en-US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只适用于质点</a:t>
            </a:r>
            <a:r>
              <a:rPr lang="en-US" altLang="zh-CN" sz="32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endParaRPr lang="en-US" altLang="zh-CN" sz="32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3491865" y="756920"/>
          <a:ext cx="44196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" r:id="rId3" imgW="1656715" imgH="389255" progId="Equation.3">
                  <p:embed/>
                </p:oleObj>
              </mc:Choice>
              <mc:Fallback>
                <p:oleObj name="" r:id="rId3" imgW="1656715" imgH="38925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1865" y="756920"/>
                        <a:ext cx="4419600" cy="1157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288" name="Group 8"/>
          <p:cNvGrpSpPr/>
          <p:nvPr/>
        </p:nvGrpSpPr>
        <p:grpSpPr>
          <a:xfrm>
            <a:off x="1907540" y="4725670"/>
            <a:ext cx="3886200" cy="736600"/>
            <a:chOff x="1200" y="2976"/>
            <a:chExt cx="2448" cy="464"/>
          </a:xfrm>
        </p:grpSpPr>
        <p:grpSp>
          <p:nvGrpSpPr>
            <p:cNvPr id="5132" name="Group 9"/>
            <p:cNvGrpSpPr/>
            <p:nvPr/>
          </p:nvGrpSpPr>
          <p:grpSpPr>
            <a:xfrm>
              <a:off x="1200" y="2976"/>
              <a:ext cx="2448" cy="464"/>
              <a:chOff x="1200" y="2976"/>
              <a:chExt cx="2448" cy="464"/>
            </a:xfrm>
          </p:grpSpPr>
          <p:sp>
            <p:nvSpPr>
              <p:cNvPr id="5134" name="Text Box 10"/>
              <p:cNvSpPr txBox="1"/>
              <p:nvPr/>
            </p:nvSpPr>
            <p:spPr>
              <a:xfrm>
                <a:off x="1200" y="3072"/>
                <a:ext cx="2448" cy="36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000099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3)</a:t>
                </a:r>
                <a:endParaRPr lang="en-US" altLang="zh-CN" sz="32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5135" name="Object 11"/>
              <p:cNvGraphicFramePr>
                <a:graphicFrameLocks noChangeAspect="1"/>
              </p:cNvGraphicFramePr>
              <p:nvPr/>
            </p:nvGraphicFramePr>
            <p:xfrm>
              <a:off x="1632" y="2976"/>
              <a:ext cx="390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79" name="" r:id="rId5" imgW="153670" imgH="180975" progId="Equation.3">
                      <p:embed/>
                    </p:oleObj>
                  </mc:Choice>
                  <mc:Fallback>
                    <p:oleObj name="" r:id="rId5" imgW="153670" imgH="180975" progId="Equation.3">
                      <p:embed/>
                      <p:pic>
                        <p:nvPicPr>
                          <p:cNvPr id="0" name="图片 3111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32" y="2976"/>
                            <a:ext cx="390" cy="45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33" name="Text Box 12"/>
            <p:cNvSpPr txBox="1"/>
            <p:nvPr/>
          </p:nvSpPr>
          <p:spPr>
            <a:xfrm>
              <a:off x="2160" y="3072"/>
              <a:ext cx="1200" cy="36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合外力</a:t>
              </a:r>
              <a:endPara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25293" name="Text Box 13"/>
          <p:cNvSpPr txBox="1"/>
          <p:nvPr/>
        </p:nvSpPr>
        <p:spPr>
          <a:xfrm>
            <a:off x="-252730" y="116840"/>
            <a:ext cx="4572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第二章牛顿定律</a:t>
            </a:r>
            <a:endParaRPr lang="zh-CN" altLang="en-US" sz="32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5130" name="Picture 14" descr="Image-01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3113" y="6446838"/>
            <a:ext cx="381000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Picture 15" descr="Image-0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3475" y="6448425"/>
            <a:ext cx="390525" cy="409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284" grpId="0"/>
      <p:bldP spid="225285" grpId="0"/>
      <p:bldP spid="225286" grpId="0"/>
      <p:bldP spid="225293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PP_MARK_KEY" val="2b05dc27-8e1b-454c-8a11-addd07167e0b"/>
  <p:tag name="COMMONDATA" val="eyJoZGlkIjoiMmM2NDliNmJlODRmZTE1ODA4MWU2ZjAwMmM4Mzc0MzQifQ=="/>
  <p:tag name="commondata" val="eyJoZGlkIjoiNTYzMDQ3ODhmODg3ZDA4ZGIxNzcwNjJlYjNjN2JkODk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1756</Words>
  <Application>WPS 演示</Application>
  <PresentationFormat>全屏显示(4:3)</PresentationFormat>
  <Paragraphs>213</Paragraphs>
  <Slides>24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107</vt:i4>
      </vt:variant>
      <vt:variant>
        <vt:lpstr>幻灯片标题</vt:lpstr>
      </vt:variant>
      <vt:variant>
        <vt:i4>24</vt:i4>
      </vt:variant>
    </vt:vector>
  </HeadingPairs>
  <TitlesOfParts>
    <vt:vector size="145" baseType="lpstr">
      <vt:lpstr>Arial</vt:lpstr>
      <vt:lpstr>宋体</vt:lpstr>
      <vt:lpstr>Wingdings</vt:lpstr>
      <vt:lpstr>Times New Roman</vt:lpstr>
      <vt:lpstr>楷体_GB2312</vt:lpstr>
      <vt:lpstr>新宋体</vt:lpstr>
      <vt:lpstr>Century Schoolbook</vt:lpstr>
      <vt:lpstr>Century</vt:lpstr>
      <vt:lpstr>微软雅黑</vt:lpstr>
      <vt:lpstr>Arial Unicode MS</vt:lpstr>
      <vt:lpstr>Calibri</vt:lpstr>
      <vt:lpstr>隶书</vt:lpstr>
      <vt:lpstr>Symbol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Equation.KSEE3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7.以质量为M的子弹发射器被质量可忽略长度为L的硬直杆连接，其内部发射出一个质量为m的子弹，如果该子弹发射器能在竖直平面内完成一个完全的圆周运动，求发射出的子弹速度至少为多少？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10.π＋介子是不稳定的粒子，在它自己的参照系中测得平均寿命是2.6×10-8s，如果它相对实验室以0.8c（c为真空中光速）的速度运动，那么实验室坐标系中测得π+介子的寿命是____s. 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运动学 练习题</dc:title>
  <dc:creator>MC SYSTEM</dc:creator>
  <cp:lastModifiedBy>BIPT</cp:lastModifiedBy>
  <cp:revision>44</cp:revision>
  <dcterms:created xsi:type="dcterms:W3CDTF">2006-04-17T06:13:00Z</dcterms:created>
  <dcterms:modified xsi:type="dcterms:W3CDTF">2024-06-13T01:41:15Z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FB2A2263FAAE4971894DBFD9F20FEB5F</vt:lpwstr>
  </property>
  <property fmtid="{D5CDD505-2E9C-101B-9397-08002B2CF9AE}" pid="3" name="KSOProductBuildVer">
    <vt:lpwstr>2052-11.8.2.12195</vt:lpwstr>
  </property>
</Properties>
</file>